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42" r:id="rId2"/>
    <p:sldId id="325" r:id="rId3"/>
    <p:sldId id="359" r:id="rId4"/>
    <p:sldId id="358" r:id="rId5"/>
    <p:sldId id="371" r:id="rId6"/>
    <p:sldId id="361" r:id="rId7"/>
    <p:sldId id="364" r:id="rId8"/>
    <p:sldId id="362" r:id="rId9"/>
    <p:sldId id="363" r:id="rId10"/>
    <p:sldId id="365" r:id="rId11"/>
    <p:sldId id="366" r:id="rId12"/>
    <p:sldId id="367" r:id="rId13"/>
    <p:sldId id="368" r:id="rId14"/>
    <p:sldId id="369" r:id="rId15"/>
    <p:sldId id="370" r:id="rId16"/>
    <p:sldId id="360" r:id="rId17"/>
    <p:sldId id="344" r:id="rId18"/>
    <p:sldId id="343" r:id="rId19"/>
    <p:sldId id="347" r:id="rId20"/>
    <p:sldId id="345" r:id="rId21"/>
    <p:sldId id="346" r:id="rId22"/>
    <p:sldId id="349" r:id="rId23"/>
    <p:sldId id="350" r:id="rId24"/>
    <p:sldId id="351" r:id="rId25"/>
    <p:sldId id="352" r:id="rId26"/>
    <p:sldId id="274" r:id="rId27"/>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AE8E8"/>
    <a:srgbClr val="C9E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82005" autoAdjust="0"/>
  </p:normalViewPr>
  <p:slideViewPr>
    <p:cSldViewPr snapToGrid="0" showGuides="1">
      <p:cViewPr varScale="1">
        <p:scale>
          <a:sx n="74" d="100"/>
          <a:sy n="74" d="100"/>
        </p:scale>
        <p:origin x="-562" y="-62"/>
      </p:cViewPr>
      <p:guideLst>
        <p:guide orient="horz" pos="2160"/>
        <p:guide pos="3840"/>
      </p:guideLst>
    </p:cSldViewPr>
  </p:slideViewPr>
  <p:outlineViewPr>
    <p:cViewPr>
      <p:scale>
        <a:sx n="33" d="100"/>
        <a:sy n="33" d="100"/>
      </p:scale>
      <p:origin x="0" y="62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AE86F1A1-B9FA-4964-8715-93A6959A355A}" type="datetimeFigureOut">
              <a:rPr lang="en-IN" smtClean="0"/>
              <a:t>25-06-2018</a:t>
            </a:fld>
            <a:endParaRPr lang="en-IN" dirty="0"/>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FF9D0DF0-6CE2-44CB-9056-CD2C87C59A03}" type="slidenum">
              <a:rPr lang="en-IN" smtClean="0"/>
              <a:t>‹#›</a:t>
            </a:fld>
            <a:endParaRPr lang="en-IN" dirty="0"/>
          </a:p>
        </p:txBody>
      </p:sp>
    </p:spTree>
    <p:extLst>
      <p:ext uri="{BB962C8B-B14F-4D97-AF65-F5344CB8AC3E}">
        <p14:creationId xmlns:p14="http://schemas.microsoft.com/office/powerpoint/2010/main" val="1149767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2</a:t>
            </a:fld>
            <a:endParaRPr lang="en-IN" dirty="0"/>
          </a:p>
        </p:txBody>
      </p:sp>
    </p:spTree>
    <p:extLst>
      <p:ext uri="{BB962C8B-B14F-4D97-AF65-F5344CB8AC3E}">
        <p14:creationId xmlns:p14="http://schemas.microsoft.com/office/powerpoint/2010/main" val="227111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13</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14</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15</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17</a:t>
            </a:fld>
            <a:endParaRPr lang="en-IN" dirty="0"/>
          </a:p>
        </p:txBody>
      </p:sp>
    </p:spTree>
    <p:extLst>
      <p:ext uri="{BB962C8B-B14F-4D97-AF65-F5344CB8AC3E}">
        <p14:creationId xmlns:p14="http://schemas.microsoft.com/office/powerpoint/2010/main" val="1195877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18</a:t>
            </a:fld>
            <a:endParaRPr lang="en-IN" dirty="0"/>
          </a:p>
        </p:txBody>
      </p:sp>
    </p:spTree>
    <p:extLst>
      <p:ext uri="{BB962C8B-B14F-4D97-AF65-F5344CB8AC3E}">
        <p14:creationId xmlns:p14="http://schemas.microsoft.com/office/powerpoint/2010/main" val="1195877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F9D0DF0-6CE2-44CB-9056-CD2C87C59A03}" type="slidenum">
              <a:rPr lang="en-IN" smtClean="0"/>
              <a:t>19</a:t>
            </a:fld>
            <a:endParaRPr lang="en-IN" dirty="0"/>
          </a:p>
        </p:txBody>
      </p:sp>
    </p:spTree>
    <p:extLst>
      <p:ext uri="{BB962C8B-B14F-4D97-AF65-F5344CB8AC3E}">
        <p14:creationId xmlns:p14="http://schemas.microsoft.com/office/powerpoint/2010/main" val="3203104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F9D0DF0-6CE2-44CB-9056-CD2C87C59A03}" type="slidenum">
              <a:rPr lang="en-IN" smtClean="0"/>
              <a:t>20</a:t>
            </a:fld>
            <a:endParaRPr lang="en-IN" dirty="0"/>
          </a:p>
        </p:txBody>
      </p:sp>
    </p:spTree>
    <p:extLst>
      <p:ext uri="{BB962C8B-B14F-4D97-AF65-F5344CB8AC3E}">
        <p14:creationId xmlns:p14="http://schemas.microsoft.com/office/powerpoint/2010/main" val="3203104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3</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6</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7</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8</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9</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10</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11</a:t>
            </a:fld>
            <a:endParaRPr lang="en-IN" dirty="0"/>
          </a:p>
        </p:txBody>
      </p:sp>
    </p:spTree>
    <p:extLst>
      <p:ext uri="{BB962C8B-B14F-4D97-AF65-F5344CB8AC3E}">
        <p14:creationId xmlns:p14="http://schemas.microsoft.com/office/powerpoint/2010/main" val="270999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9D0DF0-6CE2-44CB-9056-CD2C87C59A03}" type="slidenum">
              <a:rPr lang="en-IN" smtClean="0"/>
              <a:t>12</a:t>
            </a:fld>
            <a:endParaRPr lang="en-IN" dirty="0"/>
          </a:p>
        </p:txBody>
      </p:sp>
    </p:spTree>
    <p:extLst>
      <p:ext uri="{BB962C8B-B14F-4D97-AF65-F5344CB8AC3E}">
        <p14:creationId xmlns:p14="http://schemas.microsoft.com/office/powerpoint/2010/main" val="270999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ECD6CF74-FA60-4403-B885-8F55E10BE717}"/>
              </a:ext>
            </a:extLst>
          </p:cNvPr>
          <p:cNvSpPr>
            <a:spLocks noGrp="1"/>
          </p:cNvSpPr>
          <p:nvPr>
            <p:ph type="dt" sz="half" idx="10"/>
          </p:nvPr>
        </p:nvSpPr>
        <p:spPr/>
        <p:txBody>
          <a:bodyPr/>
          <a:lstStyle/>
          <a:p>
            <a:r>
              <a:rPr lang="en-US" dirty="0" smtClean="0"/>
              <a:t>20-June-2018</a:t>
            </a:r>
            <a:endParaRPr lang="en-US" dirty="0"/>
          </a:p>
        </p:txBody>
      </p:sp>
      <p:sp>
        <p:nvSpPr>
          <p:cNvPr id="6" name="Footer Placeholder 5">
            <a:extLst>
              <a:ext uri="{FF2B5EF4-FFF2-40B4-BE49-F238E27FC236}">
                <a16:creationId xmlns:a16="http://schemas.microsoft.com/office/drawing/2014/main" xmlns="" id="{AA48505A-610C-4F89-8DE7-AAFD4B6D82D4}"/>
              </a:ext>
            </a:extLst>
          </p:cNvPr>
          <p:cNvSpPr>
            <a:spLocks noGrp="1"/>
          </p:cNvSpPr>
          <p:nvPr>
            <p:ph type="ftr" sz="quarter" idx="11"/>
          </p:nvPr>
        </p:nvSpPr>
        <p:spPr/>
        <p:txBody>
          <a:bodyPr/>
          <a:lstStyle>
            <a:lvl1pPr>
              <a:defRPr/>
            </a:lvl1pPr>
          </a:lstStyle>
          <a:p>
            <a:r>
              <a:rPr lang="en-US" dirty="0" smtClean="0"/>
              <a:t>OPSI</a:t>
            </a:r>
            <a:endParaRPr lang="en-US" dirty="0"/>
          </a:p>
        </p:txBody>
      </p:sp>
      <p:sp>
        <p:nvSpPr>
          <p:cNvPr id="7" name="Slide Number Placeholder 6">
            <a:extLst>
              <a:ext uri="{FF2B5EF4-FFF2-40B4-BE49-F238E27FC236}">
                <a16:creationId xmlns:a16="http://schemas.microsoft.com/office/drawing/2014/main" xmlns="" id="{ACEE6235-7EFA-499B-B683-193F3F5CEEFC}"/>
              </a:ext>
            </a:extLst>
          </p:cNvPr>
          <p:cNvSpPr>
            <a:spLocks noGrp="1"/>
          </p:cNvSpPr>
          <p:nvPr>
            <p:ph type="sldNum" sz="quarter" idx="12"/>
          </p:nvPr>
        </p:nvSpPr>
        <p:spPr/>
        <p:txBody>
          <a:bodyPr/>
          <a:lstStyle/>
          <a:p>
            <a:fld id="{F358F3C3-CB7E-4136-9B09-8CB9F58B8127}" type="slidenum">
              <a:rPr lang="en-US" smtClean="0"/>
              <a:t>‹#›</a:t>
            </a:fld>
            <a:endParaRPr lang="en-US" dirty="0"/>
          </a:p>
        </p:txBody>
      </p:sp>
    </p:spTree>
    <p:extLst>
      <p:ext uri="{BB962C8B-B14F-4D97-AF65-F5344CB8AC3E}">
        <p14:creationId xmlns:p14="http://schemas.microsoft.com/office/powerpoint/2010/main" val="421279209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with footer">
    <p:spTree>
      <p:nvGrpSpPr>
        <p:cNvPr id="1" name=""/>
        <p:cNvGrpSpPr/>
        <p:nvPr/>
      </p:nvGrpSpPr>
      <p:grpSpPr>
        <a:xfrm>
          <a:off x="0" y="0"/>
          <a:ext cx="0" cy="0"/>
          <a:chOff x="0" y="0"/>
          <a:chExt cx="0" cy="0"/>
        </a:xfrm>
      </p:grpSpPr>
      <p:pic>
        <p:nvPicPr>
          <p:cNvPr id="8" name="Picture 7" descr="A close up of a logo&#10;&#10;Description generated with very high confidence">
            <a:extLst>
              <a:ext uri="{FF2B5EF4-FFF2-40B4-BE49-F238E27FC236}">
                <a16:creationId xmlns:a16="http://schemas.microsoft.com/office/drawing/2014/main" xmlns="" id="{5AD4B396-FE2D-4DE3-9961-50B448A097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686" y="5785845"/>
            <a:ext cx="1400628" cy="1400628"/>
          </a:xfrm>
          <a:prstGeom prst="rect">
            <a:avLst/>
          </a:prstGeom>
        </p:spPr>
      </p:pic>
      <p:cxnSp>
        <p:nvCxnSpPr>
          <p:cNvPr id="3" name="Straight Connector 2">
            <a:extLst>
              <a:ext uri="{FF2B5EF4-FFF2-40B4-BE49-F238E27FC236}">
                <a16:creationId xmlns:a16="http://schemas.microsoft.com/office/drawing/2014/main" xmlns="" id="{9E38933C-BFBD-4701-8593-063B40E1F409}"/>
              </a:ext>
            </a:extLst>
          </p:cNvPr>
          <p:cNvCxnSpPr>
            <a:stCxn id="8" idx="1"/>
          </p:cNvCxnSpPr>
          <p:nvPr userDrawn="1"/>
        </p:nvCxnSpPr>
        <p:spPr>
          <a:xfrm flipH="1" flipV="1">
            <a:off x="395785" y="6482687"/>
            <a:ext cx="4999901" cy="34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35B3F794-9BD9-49A2-9130-04DDD229C965}"/>
              </a:ext>
            </a:extLst>
          </p:cNvPr>
          <p:cNvCxnSpPr/>
          <p:nvPr userDrawn="1"/>
        </p:nvCxnSpPr>
        <p:spPr>
          <a:xfrm flipH="1" flipV="1">
            <a:off x="6796314" y="6482687"/>
            <a:ext cx="4999901" cy="34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A6C7408B-3DD1-49A1-BA45-1FB08F95F355}"/>
              </a:ext>
            </a:extLst>
          </p:cNvPr>
          <p:cNvSpPr/>
          <p:nvPr userDrawn="1"/>
        </p:nvSpPr>
        <p:spPr>
          <a:xfrm>
            <a:off x="376561" y="6543408"/>
            <a:ext cx="1919115" cy="246221"/>
          </a:xfrm>
          <a:prstGeom prst="rect">
            <a:avLst/>
          </a:prstGeom>
        </p:spPr>
        <p:txBody>
          <a:bodyPr wrap="none">
            <a:spAutoFit/>
          </a:bodyPr>
          <a:lstStyle/>
          <a:p>
            <a:pPr algn="ctr"/>
            <a:r>
              <a:rPr lang="en-US" sz="1000" dirty="0" smtClean="0">
                <a:solidFill>
                  <a:schemeClr val="tx2">
                    <a:lumMod val="60000"/>
                    <a:lumOff val="40000"/>
                  </a:schemeClr>
                </a:solidFill>
              </a:rPr>
              <a:t>Blockchain in the Public Sector</a:t>
            </a:r>
          </a:p>
        </p:txBody>
      </p:sp>
    </p:spTree>
    <p:extLst>
      <p:ext uri="{BB962C8B-B14F-4D97-AF65-F5344CB8AC3E}">
        <p14:creationId xmlns:p14="http://schemas.microsoft.com/office/powerpoint/2010/main" val="3092789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388240C-8A26-4776-8F98-8BE9FFE608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A5B9035-462D-4B3D-A7B3-C3D46D8757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CDF8769-681F-4C39-9878-EB9715D653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20-June-2018</a:t>
            </a:r>
            <a:endParaRPr lang="en-US" dirty="0"/>
          </a:p>
        </p:txBody>
      </p:sp>
      <p:sp>
        <p:nvSpPr>
          <p:cNvPr id="5" name="Footer Placeholder 4">
            <a:extLst>
              <a:ext uri="{FF2B5EF4-FFF2-40B4-BE49-F238E27FC236}">
                <a16:creationId xmlns:a16="http://schemas.microsoft.com/office/drawing/2014/main" xmlns="" id="{96B51EF3-597A-43CF-8CFC-A298A8617E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OPSI</a:t>
            </a:r>
            <a:endParaRPr lang="en-US" dirty="0"/>
          </a:p>
        </p:txBody>
      </p:sp>
      <p:sp>
        <p:nvSpPr>
          <p:cNvPr id="6" name="Slide Number Placeholder 5">
            <a:extLst>
              <a:ext uri="{FF2B5EF4-FFF2-40B4-BE49-F238E27FC236}">
                <a16:creationId xmlns:a16="http://schemas.microsoft.com/office/drawing/2014/main" xmlns="" id="{F8CF1642-6D1F-497C-AC35-61B3EDD2D2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58F3C3-CB7E-4136-9B09-8CB9F58B8127}" type="slidenum">
              <a:rPr lang="en-US" smtClean="0"/>
              <a:t>‹#›</a:t>
            </a:fld>
            <a:endParaRPr lang="en-US" dirty="0"/>
          </a:p>
        </p:txBody>
      </p:sp>
    </p:spTree>
    <p:extLst>
      <p:ext uri="{BB962C8B-B14F-4D97-AF65-F5344CB8AC3E}">
        <p14:creationId xmlns:p14="http://schemas.microsoft.com/office/powerpoint/2010/main" val="1519953123"/>
      </p:ext>
    </p:extLst>
  </p:cSld>
  <p:clrMap bg1="lt1" tx1="dk1" bg2="lt2" tx2="dk2" accent1="accent1" accent2="accent2" accent3="accent3" accent4="accent4" accent5="accent5" accent6="accent6" hlink="hlink" folHlink="folHlink"/>
  <p:sldLayoutIdLst>
    <p:sldLayoutId id="2147483655" r:id="rId1"/>
    <p:sldLayoutId id="2147483656" r:id="rId2"/>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oe.cd/blockchain" TargetMode="Externa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9697800" y="-1520250"/>
            <a:ext cx="6210300" cy="5273676"/>
            <a:chOff x="-8542338" y="1584325"/>
            <a:chExt cx="6210300" cy="5273676"/>
          </a:xfrm>
        </p:grpSpPr>
        <p:sp>
          <p:nvSpPr>
            <p:cNvPr id="6" name="Freeform 5"/>
            <p:cNvSpPr>
              <a:spLocks/>
            </p:cNvSpPr>
            <p:nvPr/>
          </p:nvSpPr>
          <p:spPr bwMode="auto">
            <a:xfrm>
              <a:off x="-6326188" y="2851150"/>
              <a:ext cx="1673225" cy="1890713"/>
            </a:xfrm>
            <a:custGeom>
              <a:avLst/>
              <a:gdLst>
                <a:gd name="T0" fmla="*/ 0 w 1054"/>
                <a:gd name="T1" fmla="*/ 103 h 1191"/>
                <a:gd name="T2" fmla="*/ 1054 w 1054"/>
                <a:gd name="T3" fmla="*/ 0 h 1191"/>
                <a:gd name="T4" fmla="*/ 76 w 1054"/>
                <a:gd name="T5" fmla="*/ 1191 h 1191"/>
                <a:gd name="T6" fmla="*/ 0 w 1054"/>
                <a:gd name="T7" fmla="*/ 103 h 1191"/>
              </a:gdLst>
              <a:ahLst/>
              <a:cxnLst>
                <a:cxn ang="0">
                  <a:pos x="T0" y="T1"/>
                </a:cxn>
                <a:cxn ang="0">
                  <a:pos x="T2" y="T3"/>
                </a:cxn>
                <a:cxn ang="0">
                  <a:pos x="T4" y="T5"/>
                </a:cxn>
                <a:cxn ang="0">
                  <a:pos x="T6" y="T7"/>
                </a:cxn>
              </a:cxnLst>
              <a:rect l="0" t="0" r="r" b="b"/>
              <a:pathLst>
                <a:path w="1054" h="1191">
                  <a:moveTo>
                    <a:pt x="0" y="103"/>
                  </a:moveTo>
                  <a:lnTo>
                    <a:pt x="1054" y="0"/>
                  </a:lnTo>
                  <a:lnTo>
                    <a:pt x="76" y="1191"/>
                  </a:lnTo>
                  <a:lnTo>
                    <a:pt x="0" y="103"/>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 name="Freeform 6"/>
            <p:cNvSpPr>
              <a:spLocks/>
            </p:cNvSpPr>
            <p:nvPr/>
          </p:nvSpPr>
          <p:spPr bwMode="auto">
            <a:xfrm>
              <a:off x="-6205538" y="2851150"/>
              <a:ext cx="2216150" cy="2185988"/>
            </a:xfrm>
            <a:custGeom>
              <a:avLst/>
              <a:gdLst>
                <a:gd name="T0" fmla="*/ 978 w 1396"/>
                <a:gd name="T1" fmla="*/ 0 h 1377"/>
                <a:gd name="T2" fmla="*/ 1396 w 1396"/>
                <a:gd name="T3" fmla="*/ 1377 h 1377"/>
                <a:gd name="T4" fmla="*/ 0 w 1396"/>
                <a:gd name="T5" fmla="*/ 1191 h 1377"/>
                <a:gd name="T6" fmla="*/ 978 w 1396"/>
                <a:gd name="T7" fmla="*/ 0 h 1377"/>
              </a:gdLst>
              <a:ahLst/>
              <a:cxnLst>
                <a:cxn ang="0">
                  <a:pos x="T0" y="T1"/>
                </a:cxn>
                <a:cxn ang="0">
                  <a:pos x="T2" y="T3"/>
                </a:cxn>
                <a:cxn ang="0">
                  <a:pos x="T4" y="T5"/>
                </a:cxn>
                <a:cxn ang="0">
                  <a:pos x="T6" y="T7"/>
                </a:cxn>
              </a:cxnLst>
              <a:rect l="0" t="0" r="r" b="b"/>
              <a:pathLst>
                <a:path w="1396" h="1377">
                  <a:moveTo>
                    <a:pt x="978" y="0"/>
                  </a:moveTo>
                  <a:lnTo>
                    <a:pt x="1396" y="1377"/>
                  </a:lnTo>
                  <a:lnTo>
                    <a:pt x="0" y="1191"/>
                  </a:lnTo>
                  <a:lnTo>
                    <a:pt x="978" y="0"/>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 name="Freeform 7"/>
            <p:cNvSpPr>
              <a:spLocks/>
            </p:cNvSpPr>
            <p:nvPr/>
          </p:nvSpPr>
          <p:spPr bwMode="auto">
            <a:xfrm>
              <a:off x="-6205538" y="4741863"/>
              <a:ext cx="2216150" cy="1808163"/>
            </a:xfrm>
            <a:custGeom>
              <a:avLst/>
              <a:gdLst>
                <a:gd name="T0" fmla="*/ 0 w 1396"/>
                <a:gd name="T1" fmla="*/ 0 h 1139"/>
                <a:gd name="T2" fmla="*/ 588 w 1396"/>
                <a:gd name="T3" fmla="*/ 1139 h 1139"/>
                <a:gd name="T4" fmla="*/ 1396 w 1396"/>
                <a:gd name="T5" fmla="*/ 186 h 1139"/>
                <a:gd name="T6" fmla="*/ 0 w 1396"/>
                <a:gd name="T7" fmla="*/ 0 h 1139"/>
              </a:gdLst>
              <a:ahLst/>
              <a:cxnLst>
                <a:cxn ang="0">
                  <a:pos x="T0" y="T1"/>
                </a:cxn>
                <a:cxn ang="0">
                  <a:pos x="T2" y="T3"/>
                </a:cxn>
                <a:cxn ang="0">
                  <a:pos x="T4" y="T5"/>
                </a:cxn>
                <a:cxn ang="0">
                  <a:pos x="T6" y="T7"/>
                </a:cxn>
              </a:cxnLst>
              <a:rect l="0" t="0" r="r" b="b"/>
              <a:pathLst>
                <a:path w="1396" h="1139">
                  <a:moveTo>
                    <a:pt x="0" y="0"/>
                  </a:moveTo>
                  <a:lnTo>
                    <a:pt x="588" y="1139"/>
                  </a:lnTo>
                  <a:lnTo>
                    <a:pt x="1396" y="186"/>
                  </a:lnTo>
                  <a:lnTo>
                    <a:pt x="0" y="0"/>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 name="Freeform 8"/>
            <p:cNvSpPr>
              <a:spLocks/>
            </p:cNvSpPr>
            <p:nvPr/>
          </p:nvSpPr>
          <p:spPr bwMode="auto">
            <a:xfrm>
              <a:off x="-7843838" y="3014663"/>
              <a:ext cx="1638300" cy="1727200"/>
            </a:xfrm>
            <a:custGeom>
              <a:avLst/>
              <a:gdLst>
                <a:gd name="T0" fmla="*/ 1032 w 1032"/>
                <a:gd name="T1" fmla="*/ 1088 h 1088"/>
                <a:gd name="T2" fmla="*/ 0 w 1032"/>
                <a:gd name="T3" fmla="*/ 1080 h 1088"/>
                <a:gd name="T4" fmla="*/ 956 w 1032"/>
                <a:gd name="T5" fmla="*/ 0 h 1088"/>
                <a:gd name="T6" fmla="*/ 1032 w 1032"/>
                <a:gd name="T7" fmla="*/ 1088 h 1088"/>
              </a:gdLst>
              <a:ahLst/>
              <a:cxnLst>
                <a:cxn ang="0">
                  <a:pos x="T0" y="T1"/>
                </a:cxn>
                <a:cxn ang="0">
                  <a:pos x="T2" y="T3"/>
                </a:cxn>
                <a:cxn ang="0">
                  <a:pos x="T4" y="T5"/>
                </a:cxn>
                <a:cxn ang="0">
                  <a:pos x="T6" y="T7"/>
                </a:cxn>
              </a:cxnLst>
              <a:rect l="0" t="0" r="r" b="b"/>
              <a:pathLst>
                <a:path w="1032" h="1088">
                  <a:moveTo>
                    <a:pt x="1032" y="1088"/>
                  </a:moveTo>
                  <a:lnTo>
                    <a:pt x="0" y="1080"/>
                  </a:lnTo>
                  <a:lnTo>
                    <a:pt x="956" y="0"/>
                  </a:lnTo>
                  <a:lnTo>
                    <a:pt x="1032" y="1088"/>
                  </a:lnTo>
                  <a:close/>
                </a:path>
              </a:pathLst>
            </a:custGeom>
            <a:solidFill>
              <a:srgbClr val="9892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 name="Freeform 9"/>
            <p:cNvSpPr>
              <a:spLocks/>
            </p:cNvSpPr>
            <p:nvPr/>
          </p:nvSpPr>
          <p:spPr bwMode="auto">
            <a:xfrm>
              <a:off x="-4652963" y="2851150"/>
              <a:ext cx="1971675" cy="2185988"/>
            </a:xfrm>
            <a:custGeom>
              <a:avLst/>
              <a:gdLst>
                <a:gd name="T0" fmla="*/ 418 w 1242"/>
                <a:gd name="T1" fmla="*/ 1377 h 1377"/>
                <a:gd name="T2" fmla="*/ 0 w 1242"/>
                <a:gd name="T3" fmla="*/ 0 h 1377"/>
                <a:gd name="T4" fmla="*/ 1242 w 1242"/>
                <a:gd name="T5" fmla="*/ 803 h 1377"/>
                <a:gd name="T6" fmla="*/ 418 w 1242"/>
                <a:gd name="T7" fmla="*/ 1377 h 1377"/>
              </a:gdLst>
              <a:ahLst/>
              <a:cxnLst>
                <a:cxn ang="0">
                  <a:pos x="T0" y="T1"/>
                </a:cxn>
                <a:cxn ang="0">
                  <a:pos x="T2" y="T3"/>
                </a:cxn>
                <a:cxn ang="0">
                  <a:pos x="T4" y="T5"/>
                </a:cxn>
                <a:cxn ang="0">
                  <a:pos x="T6" y="T7"/>
                </a:cxn>
              </a:cxnLst>
              <a:rect l="0" t="0" r="r" b="b"/>
              <a:pathLst>
                <a:path w="1242" h="1377">
                  <a:moveTo>
                    <a:pt x="418" y="1377"/>
                  </a:moveTo>
                  <a:lnTo>
                    <a:pt x="0" y="0"/>
                  </a:lnTo>
                  <a:lnTo>
                    <a:pt x="1242" y="803"/>
                  </a:lnTo>
                  <a:lnTo>
                    <a:pt x="418" y="1377"/>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 name="Freeform 10"/>
            <p:cNvSpPr>
              <a:spLocks/>
            </p:cNvSpPr>
            <p:nvPr/>
          </p:nvSpPr>
          <p:spPr bwMode="auto">
            <a:xfrm>
              <a:off x="-7843838" y="4729163"/>
              <a:ext cx="1638300" cy="1893888"/>
            </a:xfrm>
            <a:custGeom>
              <a:avLst/>
              <a:gdLst>
                <a:gd name="T0" fmla="*/ 0 w 1032"/>
                <a:gd name="T1" fmla="*/ 0 h 1193"/>
                <a:gd name="T2" fmla="*/ 1032 w 1032"/>
                <a:gd name="T3" fmla="*/ 8 h 1193"/>
                <a:gd name="T4" fmla="*/ 608 w 1032"/>
                <a:gd name="T5" fmla="*/ 1193 h 1193"/>
                <a:gd name="T6" fmla="*/ 0 w 1032"/>
                <a:gd name="T7" fmla="*/ 0 h 1193"/>
              </a:gdLst>
              <a:ahLst/>
              <a:cxnLst>
                <a:cxn ang="0">
                  <a:pos x="T0" y="T1"/>
                </a:cxn>
                <a:cxn ang="0">
                  <a:pos x="T2" y="T3"/>
                </a:cxn>
                <a:cxn ang="0">
                  <a:pos x="T4" y="T5"/>
                </a:cxn>
                <a:cxn ang="0">
                  <a:pos x="T6" y="T7"/>
                </a:cxn>
              </a:cxnLst>
              <a:rect l="0" t="0" r="r" b="b"/>
              <a:pathLst>
                <a:path w="1032" h="1193">
                  <a:moveTo>
                    <a:pt x="0" y="0"/>
                  </a:moveTo>
                  <a:lnTo>
                    <a:pt x="1032" y="8"/>
                  </a:lnTo>
                  <a:lnTo>
                    <a:pt x="608" y="1193"/>
                  </a:lnTo>
                  <a:lnTo>
                    <a:pt x="0" y="0"/>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11"/>
            <p:cNvSpPr>
              <a:spLocks/>
            </p:cNvSpPr>
            <p:nvPr/>
          </p:nvSpPr>
          <p:spPr bwMode="auto">
            <a:xfrm>
              <a:off x="-5272088" y="5037138"/>
              <a:ext cx="1549400" cy="1820863"/>
            </a:xfrm>
            <a:custGeom>
              <a:avLst/>
              <a:gdLst>
                <a:gd name="T0" fmla="*/ 808 w 976"/>
                <a:gd name="T1" fmla="*/ 0 h 1147"/>
                <a:gd name="T2" fmla="*/ 976 w 976"/>
                <a:gd name="T3" fmla="*/ 1147 h 1147"/>
                <a:gd name="T4" fmla="*/ 0 w 976"/>
                <a:gd name="T5" fmla="*/ 953 h 1147"/>
                <a:gd name="T6" fmla="*/ 808 w 976"/>
                <a:gd name="T7" fmla="*/ 0 h 1147"/>
              </a:gdLst>
              <a:ahLst/>
              <a:cxnLst>
                <a:cxn ang="0">
                  <a:pos x="T0" y="T1"/>
                </a:cxn>
                <a:cxn ang="0">
                  <a:pos x="T2" y="T3"/>
                </a:cxn>
                <a:cxn ang="0">
                  <a:pos x="T4" y="T5"/>
                </a:cxn>
                <a:cxn ang="0">
                  <a:pos x="T6" y="T7"/>
                </a:cxn>
              </a:cxnLst>
              <a:rect l="0" t="0" r="r" b="b"/>
              <a:pathLst>
                <a:path w="976" h="1147">
                  <a:moveTo>
                    <a:pt x="808" y="0"/>
                  </a:moveTo>
                  <a:lnTo>
                    <a:pt x="976" y="1147"/>
                  </a:lnTo>
                  <a:lnTo>
                    <a:pt x="0" y="953"/>
                  </a:lnTo>
                  <a:lnTo>
                    <a:pt x="808"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12"/>
            <p:cNvSpPr>
              <a:spLocks/>
            </p:cNvSpPr>
            <p:nvPr/>
          </p:nvSpPr>
          <p:spPr bwMode="auto">
            <a:xfrm>
              <a:off x="-6878638" y="4741863"/>
              <a:ext cx="1606550" cy="1881188"/>
            </a:xfrm>
            <a:custGeom>
              <a:avLst/>
              <a:gdLst>
                <a:gd name="T0" fmla="*/ 0 w 1012"/>
                <a:gd name="T1" fmla="*/ 1185 h 1185"/>
                <a:gd name="T2" fmla="*/ 1012 w 1012"/>
                <a:gd name="T3" fmla="*/ 1139 h 1185"/>
                <a:gd name="T4" fmla="*/ 424 w 1012"/>
                <a:gd name="T5" fmla="*/ 0 h 1185"/>
                <a:gd name="T6" fmla="*/ 0 w 1012"/>
                <a:gd name="T7" fmla="*/ 1185 h 1185"/>
              </a:gdLst>
              <a:ahLst/>
              <a:cxnLst>
                <a:cxn ang="0">
                  <a:pos x="T0" y="T1"/>
                </a:cxn>
                <a:cxn ang="0">
                  <a:pos x="T2" y="T3"/>
                </a:cxn>
                <a:cxn ang="0">
                  <a:pos x="T4" y="T5"/>
                </a:cxn>
                <a:cxn ang="0">
                  <a:pos x="T6" y="T7"/>
                </a:cxn>
              </a:cxnLst>
              <a:rect l="0" t="0" r="r" b="b"/>
              <a:pathLst>
                <a:path w="1012" h="1185">
                  <a:moveTo>
                    <a:pt x="0" y="1185"/>
                  </a:moveTo>
                  <a:lnTo>
                    <a:pt x="1012" y="1139"/>
                  </a:lnTo>
                  <a:lnTo>
                    <a:pt x="424" y="0"/>
                  </a:lnTo>
                  <a:lnTo>
                    <a:pt x="0" y="1185"/>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9" name="Freeform 13"/>
            <p:cNvSpPr>
              <a:spLocks/>
            </p:cNvSpPr>
            <p:nvPr/>
          </p:nvSpPr>
          <p:spPr bwMode="auto">
            <a:xfrm>
              <a:off x="-6326188" y="1584325"/>
              <a:ext cx="1673225" cy="1430338"/>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 name="Freeform 14"/>
            <p:cNvSpPr>
              <a:spLocks/>
            </p:cNvSpPr>
            <p:nvPr/>
          </p:nvSpPr>
          <p:spPr bwMode="auto">
            <a:xfrm>
              <a:off x="-6326188" y="1584325"/>
              <a:ext cx="1673225" cy="1430338"/>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1" name="Freeform 15"/>
            <p:cNvSpPr>
              <a:spLocks/>
            </p:cNvSpPr>
            <p:nvPr/>
          </p:nvSpPr>
          <p:spPr bwMode="auto">
            <a:xfrm>
              <a:off x="-8542338" y="3014663"/>
              <a:ext cx="2216150" cy="1714500"/>
            </a:xfrm>
            <a:custGeom>
              <a:avLst/>
              <a:gdLst>
                <a:gd name="T0" fmla="*/ 440 w 1396"/>
                <a:gd name="T1" fmla="*/ 1080 h 1080"/>
                <a:gd name="T2" fmla="*/ 1396 w 1396"/>
                <a:gd name="T3" fmla="*/ 0 h 1080"/>
                <a:gd name="T4" fmla="*/ 0 w 1396"/>
                <a:gd name="T5" fmla="*/ 340 h 1080"/>
                <a:gd name="T6" fmla="*/ 440 w 1396"/>
                <a:gd name="T7" fmla="*/ 1080 h 1080"/>
              </a:gdLst>
              <a:ahLst/>
              <a:cxnLst>
                <a:cxn ang="0">
                  <a:pos x="T0" y="T1"/>
                </a:cxn>
                <a:cxn ang="0">
                  <a:pos x="T2" y="T3"/>
                </a:cxn>
                <a:cxn ang="0">
                  <a:pos x="T4" y="T5"/>
                </a:cxn>
                <a:cxn ang="0">
                  <a:pos x="T6" y="T7"/>
                </a:cxn>
              </a:cxnLst>
              <a:rect l="0" t="0" r="r" b="b"/>
              <a:pathLst>
                <a:path w="1396" h="1080">
                  <a:moveTo>
                    <a:pt x="440" y="1080"/>
                  </a:moveTo>
                  <a:lnTo>
                    <a:pt x="1396" y="0"/>
                  </a:lnTo>
                  <a:lnTo>
                    <a:pt x="0" y="340"/>
                  </a:lnTo>
                  <a:lnTo>
                    <a:pt x="440" y="108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2" name="Freeform 16"/>
            <p:cNvSpPr>
              <a:spLocks/>
            </p:cNvSpPr>
            <p:nvPr/>
          </p:nvSpPr>
          <p:spPr bwMode="auto">
            <a:xfrm>
              <a:off x="-3989388" y="5037138"/>
              <a:ext cx="1028700" cy="1820863"/>
            </a:xfrm>
            <a:custGeom>
              <a:avLst/>
              <a:gdLst>
                <a:gd name="T0" fmla="*/ 0 w 648"/>
                <a:gd name="T1" fmla="*/ 0 h 1147"/>
                <a:gd name="T2" fmla="*/ 648 w 648"/>
                <a:gd name="T3" fmla="*/ 112 h 1147"/>
                <a:gd name="T4" fmla="*/ 168 w 648"/>
                <a:gd name="T5" fmla="*/ 1147 h 1147"/>
                <a:gd name="T6" fmla="*/ 0 w 648"/>
                <a:gd name="T7" fmla="*/ 0 h 1147"/>
              </a:gdLst>
              <a:ahLst/>
              <a:cxnLst>
                <a:cxn ang="0">
                  <a:pos x="T0" y="T1"/>
                </a:cxn>
                <a:cxn ang="0">
                  <a:pos x="T2" y="T3"/>
                </a:cxn>
                <a:cxn ang="0">
                  <a:pos x="T4" y="T5"/>
                </a:cxn>
                <a:cxn ang="0">
                  <a:pos x="T6" y="T7"/>
                </a:cxn>
              </a:cxnLst>
              <a:rect l="0" t="0" r="r" b="b"/>
              <a:pathLst>
                <a:path w="648" h="1147">
                  <a:moveTo>
                    <a:pt x="0" y="0"/>
                  </a:moveTo>
                  <a:lnTo>
                    <a:pt x="648" y="112"/>
                  </a:lnTo>
                  <a:lnTo>
                    <a:pt x="168" y="1147"/>
                  </a:lnTo>
                  <a:lnTo>
                    <a:pt x="0" y="0"/>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3" name="Freeform 17"/>
            <p:cNvSpPr>
              <a:spLocks/>
            </p:cNvSpPr>
            <p:nvPr/>
          </p:nvSpPr>
          <p:spPr bwMode="auto">
            <a:xfrm>
              <a:off x="-3989388" y="4125913"/>
              <a:ext cx="1308100" cy="1089025"/>
            </a:xfrm>
            <a:custGeom>
              <a:avLst/>
              <a:gdLst>
                <a:gd name="T0" fmla="*/ 824 w 824"/>
                <a:gd name="T1" fmla="*/ 0 h 686"/>
                <a:gd name="T2" fmla="*/ 648 w 824"/>
                <a:gd name="T3" fmla="*/ 686 h 686"/>
                <a:gd name="T4" fmla="*/ 0 w 824"/>
                <a:gd name="T5" fmla="*/ 574 h 686"/>
                <a:gd name="T6" fmla="*/ 824 w 824"/>
                <a:gd name="T7" fmla="*/ 0 h 686"/>
              </a:gdLst>
              <a:ahLst/>
              <a:cxnLst>
                <a:cxn ang="0">
                  <a:pos x="T0" y="T1"/>
                </a:cxn>
                <a:cxn ang="0">
                  <a:pos x="T2" y="T3"/>
                </a:cxn>
                <a:cxn ang="0">
                  <a:pos x="T4" y="T5"/>
                </a:cxn>
                <a:cxn ang="0">
                  <a:pos x="T6" y="T7"/>
                </a:cxn>
              </a:cxnLst>
              <a:rect l="0" t="0" r="r" b="b"/>
              <a:pathLst>
                <a:path w="824" h="686">
                  <a:moveTo>
                    <a:pt x="824" y="0"/>
                  </a:moveTo>
                  <a:lnTo>
                    <a:pt x="648" y="686"/>
                  </a:lnTo>
                  <a:lnTo>
                    <a:pt x="0" y="574"/>
                  </a:lnTo>
                  <a:lnTo>
                    <a:pt x="824"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4" name="Freeform 18"/>
            <p:cNvSpPr>
              <a:spLocks/>
            </p:cNvSpPr>
            <p:nvPr/>
          </p:nvSpPr>
          <p:spPr bwMode="auto">
            <a:xfrm>
              <a:off x="-8307388" y="4729163"/>
              <a:ext cx="1428750" cy="1893888"/>
            </a:xfrm>
            <a:custGeom>
              <a:avLst/>
              <a:gdLst>
                <a:gd name="T0" fmla="*/ 292 w 900"/>
                <a:gd name="T1" fmla="*/ 0 h 1193"/>
                <a:gd name="T2" fmla="*/ 900 w 900"/>
                <a:gd name="T3" fmla="*/ 1193 h 1193"/>
                <a:gd name="T4" fmla="*/ 0 w 900"/>
                <a:gd name="T5" fmla="*/ 915 h 1193"/>
                <a:gd name="T6" fmla="*/ 292 w 900"/>
                <a:gd name="T7" fmla="*/ 0 h 1193"/>
              </a:gdLst>
              <a:ahLst/>
              <a:cxnLst>
                <a:cxn ang="0">
                  <a:pos x="T0" y="T1"/>
                </a:cxn>
                <a:cxn ang="0">
                  <a:pos x="T2" y="T3"/>
                </a:cxn>
                <a:cxn ang="0">
                  <a:pos x="T4" y="T5"/>
                </a:cxn>
                <a:cxn ang="0">
                  <a:pos x="T6" y="T7"/>
                </a:cxn>
              </a:cxnLst>
              <a:rect l="0" t="0" r="r" b="b"/>
              <a:pathLst>
                <a:path w="900" h="1193">
                  <a:moveTo>
                    <a:pt x="292" y="0"/>
                  </a:moveTo>
                  <a:lnTo>
                    <a:pt x="900" y="1193"/>
                  </a:lnTo>
                  <a:lnTo>
                    <a:pt x="0" y="915"/>
                  </a:lnTo>
                  <a:lnTo>
                    <a:pt x="292" y="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5" name="Freeform 19"/>
            <p:cNvSpPr>
              <a:spLocks/>
            </p:cNvSpPr>
            <p:nvPr/>
          </p:nvSpPr>
          <p:spPr bwMode="auto">
            <a:xfrm>
              <a:off x="-8542338" y="3554413"/>
              <a:ext cx="698500" cy="2627313"/>
            </a:xfrm>
            <a:custGeom>
              <a:avLst/>
              <a:gdLst>
                <a:gd name="T0" fmla="*/ 440 w 440"/>
                <a:gd name="T1" fmla="*/ 740 h 1655"/>
                <a:gd name="T2" fmla="*/ 148 w 440"/>
                <a:gd name="T3" fmla="*/ 1655 h 1655"/>
                <a:gd name="T4" fmla="*/ 0 w 440"/>
                <a:gd name="T5" fmla="*/ 0 h 1655"/>
                <a:gd name="T6" fmla="*/ 440 w 440"/>
                <a:gd name="T7" fmla="*/ 740 h 1655"/>
              </a:gdLst>
              <a:ahLst/>
              <a:cxnLst>
                <a:cxn ang="0">
                  <a:pos x="T0" y="T1"/>
                </a:cxn>
                <a:cxn ang="0">
                  <a:pos x="T2" y="T3"/>
                </a:cxn>
                <a:cxn ang="0">
                  <a:pos x="T4" y="T5"/>
                </a:cxn>
                <a:cxn ang="0">
                  <a:pos x="T6" y="T7"/>
                </a:cxn>
              </a:cxnLst>
              <a:rect l="0" t="0" r="r" b="b"/>
              <a:pathLst>
                <a:path w="440" h="1655">
                  <a:moveTo>
                    <a:pt x="440" y="740"/>
                  </a:moveTo>
                  <a:lnTo>
                    <a:pt x="148" y="1655"/>
                  </a:lnTo>
                  <a:lnTo>
                    <a:pt x="0" y="0"/>
                  </a:lnTo>
                  <a:lnTo>
                    <a:pt x="440" y="740"/>
                  </a:lnTo>
                  <a:close/>
                </a:path>
              </a:pathLst>
            </a:custGeom>
            <a:solidFill>
              <a:srgbClr val="DFA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 name="Freeform 20"/>
            <p:cNvSpPr>
              <a:spLocks/>
            </p:cNvSpPr>
            <p:nvPr/>
          </p:nvSpPr>
          <p:spPr bwMode="auto">
            <a:xfrm>
              <a:off x="-4652963" y="2851150"/>
              <a:ext cx="1971675" cy="1274763"/>
            </a:xfrm>
            <a:custGeom>
              <a:avLst/>
              <a:gdLst>
                <a:gd name="T0" fmla="*/ 1242 w 1242"/>
                <a:gd name="T1" fmla="*/ 803 h 803"/>
                <a:gd name="T2" fmla="*/ 1238 w 1242"/>
                <a:gd name="T3" fmla="*/ 22 h 803"/>
                <a:gd name="T4" fmla="*/ 0 w 1242"/>
                <a:gd name="T5" fmla="*/ 0 h 803"/>
                <a:gd name="T6" fmla="*/ 1242 w 1242"/>
                <a:gd name="T7" fmla="*/ 803 h 803"/>
              </a:gdLst>
              <a:ahLst/>
              <a:cxnLst>
                <a:cxn ang="0">
                  <a:pos x="T0" y="T1"/>
                </a:cxn>
                <a:cxn ang="0">
                  <a:pos x="T2" y="T3"/>
                </a:cxn>
                <a:cxn ang="0">
                  <a:pos x="T4" y="T5"/>
                </a:cxn>
                <a:cxn ang="0">
                  <a:pos x="T6" y="T7"/>
                </a:cxn>
              </a:cxnLst>
              <a:rect l="0" t="0" r="r" b="b"/>
              <a:pathLst>
                <a:path w="1242" h="803">
                  <a:moveTo>
                    <a:pt x="1242" y="803"/>
                  </a:moveTo>
                  <a:lnTo>
                    <a:pt x="1238" y="22"/>
                  </a:lnTo>
                  <a:lnTo>
                    <a:pt x="0" y="0"/>
                  </a:lnTo>
                  <a:lnTo>
                    <a:pt x="1242" y="803"/>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 name="Freeform 21"/>
            <p:cNvSpPr>
              <a:spLocks/>
            </p:cNvSpPr>
            <p:nvPr/>
          </p:nvSpPr>
          <p:spPr bwMode="auto">
            <a:xfrm>
              <a:off x="-2960688" y="4125913"/>
              <a:ext cx="628650" cy="1120775"/>
            </a:xfrm>
            <a:custGeom>
              <a:avLst/>
              <a:gdLst>
                <a:gd name="T0" fmla="*/ 0 w 396"/>
                <a:gd name="T1" fmla="*/ 686 h 706"/>
                <a:gd name="T2" fmla="*/ 396 w 396"/>
                <a:gd name="T3" fmla="*/ 706 h 706"/>
                <a:gd name="T4" fmla="*/ 176 w 396"/>
                <a:gd name="T5" fmla="*/ 0 h 706"/>
                <a:gd name="T6" fmla="*/ 0 w 396"/>
                <a:gd name="T7" fmla="*/ 686 h 706"/>
              </a:gdLst>
              <a:ahLst/>
              <a:cxnLst>
                <a:cxn ang="0">
                  <a:pos x="T0" y="T1"/>
                </a:cxn>
                <a:cxn ang="0">
                  <a:pos x="T2" y="T3"/>
                </a:cxn>
                <a:cxn ang="0">
                  <a:pos x="T4" y="T5"/>
                </a:cxn>
                <a:cxn ang="0">
                  <a:pos x="T6" y="T7"/>
                </a:cxn>
              </a:cxnLst>
              <a:rect l="0" t="0" r="r" b="b"/>
              <a:pathLst>
                <a:path w="396" h="706">
                  <a:moveTo>
                    <a:pt x="0" y="686"/>
                  </a:moveTo>
                  <a:lnTo>
                    <a:pt x="396" y="706"/>
                  </a:lnTo>
                  <a:lnTo>
                    <a:pt x="176" y="0"/>
                  </a:lnTo>
                  <a:lnTo>
                    <a:pt x="0" y="686"/>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 name="Freeform 22"/>
            <p:cNvSpPr>
              <a:spLocks/>
            </p:cNvSpPr>
            <p:nvPr/>
          </p:nvSpPr>
          <p:spPr bwMode="auto">
            <a:xfrm>
              <a:off x="-3722688" y="5214938"/>
              <a:ext cx="1390650" cy="1643063"/>
            </a:xfrm>
            <a:custGeom>
              <a:avLst/>
              <a:gdLst>
                <a:gd name="T0" fmla="*/ 876 w 876"/>
                <a:gd name="T1" fmla="*/ 20 h 1035"/>
                <a:gd name="T2" fmla="*/ 480 w 876"/>
                <a:gd name="T3" fmla="*/ 0 h 1035"/>
                <a:gd name="T4" fmla="*/ 0 w 876"/>
                <a:gd name="T5" fmla="*/ 1035 h 1035"/>
                <a:gd name="T6" fmla="*/ 678 w 876"/>
                <a:gd name="T7" fmla="*/ 841 h 1035"/>
                <a:gd name="T8" fmla="*/ 876 w 876"/>
                <a:gd name="T9" fmla="*/ 20 h 1035"/>
              </a:gdLst>
              <a:ahLst/>
              <a:cxnLst>
                <a:cxn ang="0">
                  <a:pos x="T0" y="T1"/>
                </a:cxn>
                <a:cxn ang="0">
                  <a:pos x="T2" y="T3"/>
                </a:cxn>
                <a:cxn ang="0">
                  <a:pos x="T4" y="T5"/>
                </a:cxn>
                <a:cxn ang="0">
                  <a:pos x="T6" y="T7"/>
                </a:cxn>
                <a:cxn ang="0">
                  <a:pos x="T8" y="T9"/>
                </a:cxn>
              </a:cxnLst>
              <a:rect l="0" t="0" r="r" b="b"/>
              <a:pathLst>
                <a:path w="876" h="1035">
                  <a:moveTo>
                    <a:pt x="876" y="20"/>
                  </a:moveTo>
                  <a:lnTo>
                    <a:pt x="480" y="0"/>
                  </a:lnTo>
                  <a:lnTo>
                    <a:pt x="0" y="1035"/>
                  </a:lnTo>
                  <a:lnTo>
                    <a:pt x="678" y="841"/>
                  </a:lnTo>
                  <a:lnTo>
                    <a:pt x="876" y="20"/>
                  </a:lnTo>
                  <a:close/>
                </a:path>
              </a:pathLst>
            </a:custGeom>
            <a:solidFill>
              <a:srgbClr val="0018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grpSp>
        <p:nvGrpSpPr>
          <p:cNvPr id="30" name="Group 29"/>
          <p:cNvGrpSpPr/>
          <p:nvPr/>
        </p:nvGrpSpPr>
        <p:grpSpPr>
          <a:xfrm rot="4116640">
            <a:off x="9752369" y="125329"/>
            <a:ext cx="7689557" cy="5903643"/>
            <a:chOff x="3408617" y="8619998"/>
            <a:chExt cx="7689557" cy="5903643"/>
          </a:xfrm>
        </p:grpSpPr>
        <p:sp>
          <p:nvSpPr>
            <p:cNvPr id="39" name="Freeform 38"/>
            <p:cNvSpPr>
              <a:spLocks/>
            </p:cNvSpPr>
            <p:nvPr/>
          </p:nvSpPr>
          <p:spPr bwMode="auto">
            <a:xfrm>
              <a:off x="6279284" y="10260967"/>
              <a:ext cx="1222807" cy="1381749"/>
            </a:xfrm>
            <a:custGeom>
              <a:avLst/>
              <a:gdLst>
                <a:gd name="T0" fmla="*/ 0 w 1054"/>
                <a:gd name="T1" fmla="*/ 103 h 1191"/>
                <a:gd name="T2" fmla="*/ 1054 w 1054"/>
                <a:gd name="T3" fmla="*/ 0 h 1191"/>
                <a:gd name="T4" fmla="*/ 76 w 1054"/>
                <a:gd name="T5" fmla="*/ 1191 h 1191"/>
                <a:gd name="T6" fmla="*/ 0 w 1054"/>
                <a:gd name="T7" fmla="*/ 103 h 1191"/>
              </a:gdLst>
              <a:ahLst/>
              <a:cxnLst>
                <a:cxn ang="0">
                  <a:pos x="T0" y="T1"/>
                </a:cxn>
                <a:cxn ang="0">
                  <a:pos x="T2" y="T3"/>
                </a:cxn>
                <a:cxn ang="0">
                  <a:pos x="T4" y="T5"/>
                </a:cxn>
                <a:cxn ang="0">
                  <a:pos x="T6" y="T7"/>
                </a:cxn>
              </a:cxnLst>
              <a:rect l="0" t="0" r="r" b="b"/>
              <a:pathLst>
                <a:path w="1054" h="1191">
                  <a:moveTo>
                    <a:pt x="0" y="103"/>
                  </a:moveTo>
                  <a:lnTo>
                    <a:pt x="1054" y="0"/>
                  </a:lnTo>
                  <a:lnTo>
                    <a:pt x="76" y="1191"/>
                  </a:lnTo>
                  <a:lnTo>
                    <a:pt x="0" y="103"/>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0" name="Freeform 39"/>
            <p:cNvSpPr>
              <a:spLocks/>
            </p:cNvSpPr>
            <p:nvPr/>
          </p:nvSpPr>
          <p:spPr bwMode="auto">
            <a:xfrm>
              <a:off x="6435567" y="10260967"/>
              <a:ext cx="1619581" cy="1597538"/>
            </a:xfrm>
            <a:custGeom>
              <a:avLst/>
              <a:gdLst>
                <a:gd name="T0" fmla="*/ 978 w 1396"/>
                <a:gd name="T1" fmla="*/ 0 h 1377"/>
                <a:gd name="T2" fmla="*/ 1396 w 1396"/>
                <a:gd name="T3" fmla="*/ 1377 h 1377"/>
                <a:gd name="T4" fmla="*/ 0 w 1396"/>
                <a:gd name="T5" fmla="*/ 1191 h 1377"/>
                <a:gd name="T6" fmla="*/ 978 w 1396"/>
                <a:gd name="T7" fmla="*/ 0 h 1377"/>
              </a:gdLst>
              <a:ahLst/>
              <a:cxnLst>
                <a:cxn ang="0">
                  <a:pos x="T0" y="T1"/>
                </a:cxn>
                <a:cxn ang="0">
                  <a:pos x="T2" y="T3"/>
                </a:cxn>
                <a:cxn ang="0">
                  <a:pos x="T4" y="T5"/>
                </a:cxn>
                <a:cxn ang="0">
                  <a:pos x="T6" y="T7"/>
                </a:cxn>
              </a:cxnLst>
              <a:rect l="0" t="0" r="r" b="b"/>
              <a:pathLst>
                <a:path w="1396" h="1377">
                  <a:moveTo>
                    <a:pt x="978" y="0"/>
                  </a:moveTo>
                  <a:lnTo>
                    <a:pt x="1396" y="1377"/>
                  </a:lnTo>
                  <a:lnTo>
                    <a:pt x="0" y="1191"/>
                  </a:lnTo>
                  <a:lnTo>
                    <a:pt x="978" y="0"/>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 name="Freeform 40"/>
            <p:cNvSpPr>
              <a:spLocks/>
            </p:cNvSpPr>
            <p:nvPr/>
          </p:nvSpPr>
          <p:spPr bwMode="auto">
            <a:xfrm>
              <a:off x="6435567" y="12710083"/>
              <a:ext cx="1619581" cy="1321421"/>
            </a:xfrm>
            <a:custGeom>
              <a:avLst/>
              <a:gdLst>
                <a:gd name="T0" fmla="*/ 0 w 1396"/>
                <a:gd name="T1" fmla="*/ 0 h 1139"/>
                <a:gd name="T2" fmla="*/ 588 w 1396"/>
                <a:gd name="T3" fmla="*/ 1139 h 1139"/>
                <a:gd name="T4" fmla="*/ 1396 w 1396"/>
                <a:gd name="T5" fmla="*/ 186 h 1139"/>
                <a:gd name="T6" fmla="*/ 0 w 1396"/>
                <a:gd name="T7" fmla="*/ 0 h 1139"/>
              </a:gdLst>
              <a:ahLst/>
              <a:cxnLst>
                <a:cxn ang="0">
                  <a:pos x="T0" y="T1"/>
                </a:cxn>
                <a:cxn ang="0">
                  <a:pos x="T2" y="T3"/>
                </a:cxn>
                <a:cxn ang="0">
                  <a:pos x="T4" y="T5"/>
                </a:cxn>
                <a:cxn ang="0">
                  <a:pos x="T6" y="T7"/>
                </a:cxn>
              </a:cxnLst>
              <a:rect l="0" t="0" r="r" b="b"/>
              <a:pathLst>
                <a:path w="1396" h="1139">
                  <a:moveTo>
                    <a:pt x="0" y="0"/>
                  </a:moveTo>
                  <a:lnTo>
                    <a:pt x="588" y="1139"/>
                  </a:lnTo>
                  <a:lnTo>
                    <a:pt x="1396" y="186"/>
                  </a:lnTo>
                  <a:lnTo>
                    <a:pt x="0" y="0"/>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3" name="Freeform 42"/>
            <p:cNvSpPr>
              <a:spLocks/>
            </p:cNvSpPr>
            <p:nvPr/>
          </p:nvSpPr>
          <p:spPr bwMode="auto">
            <a:xfrm>
              <a:off x="8446680" y="10260967"/>
              <a:ext cx="1440916" cy="1597538"/>
            </a:xfrm>
            <a:custGeom>
              <a:avLst/>
              <a:gdLst>
                <a:gd name="T0" fmla="*/ 418 w 1242"/>
                <a:gd name="T1" fmla="*/ 1377 h 1377"/>
                <a:gd name="T2" fmla="*/ 0 w 1242"/>
                <a:gd name="T3" fmla="*/ 0 h 1377"/>
                <a:gd name="T4" fmla="*/ 1242 w 1242"/>
                <a:gd name="T5" fmla="*/ 803 h 1377"/>
                <a:gd name="T6" fmla="*/ 418 w 1242"/>
                <a:gd name="T7" fmla="*/ 1377 h 1377"/>
              </a:gdLst>
              <a:ahLst/>
              <a:cxnLst>
                <a:cxn ang="0">
                  <a:pos x="T0" y="T1"/>
                </a:cxn>
                <a:cxn ang="0">
                  <a:pos x="T2" y="T3"/>
                </a:cxn>
                <a:cxn ang="0">
                  <a:pos x="T4" y="T5"/>
                </a:cxn>
                <a:cxn ang="0">
                  <a:pos x="T6" y="T7"/>
                </a:cxn>
              </a:cxnLst>
              <a:rect l="0" t="0" r="r" b="b"/>
              <a:pathLst>
                <a:path w="1242" h="1377">
                  <a:moveTo>
                    <a:pt x="418" y="1377"/>
                  </a:moveTo>
                  <a:lnTo>
                    <a:pt x="0" y="0"/>
                  </a:lnTo>
                  <a:lnTo>
                    <a:pt x="1242" y="803"/>
                  </a:lnTo>
                  <a:lnTo>
                    <a:pt x="418" y="1377"/>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4" name="Freeform 10"/>
            <p:cNvSpPr>
              <a:spLocks/>
            </p:cNvSpPr>
            <p:nvPr/>
          </p:nvSpPr>
          <p:spPr bwMode="auto">
            <a:xfrm>
              <a:off x="4313411" y="12693633"/>
              <a:ext cx="1197284" cy="1384070"/>
            </a:xfrm>
            <a:custGeom>
              <a:avLst/>
              <a:gdLst>
                <a:gd name="T0" fmla="*/ 0 w 1032"/>
                <a:gd name="T1" fmla="*/ 0 h 1193"/>
                <a:gd name="T2" fmla="*/ 1032 w 1032"/>
                <a:gd name="T3" fmla="*/ 8 h 1193"/>
                <a:gd name="T4" fmla="*/ 608 w 1032"/>
                <a:gd name="T5" fmla="*/ 1193 h 1193"/>
                <a:gd name="T6" fmla="*/ 0 w 1032"/>
                <a:gd name="T7" fmla="*/ 0 h 1193"/>
              </a:gdLst>
              <a:ahLst/>
              <a:cxnLst>
                <a:cxn ang="0">
                  <a:pos x="T0" y="T1"/>
                </a:cxn>
                <a:cxn ang="0">
                  <a:pos x="T2" y="T3"/>
                </a:cxn>
                <a:cxn ang="0">
                  <a:pos x="T4" y="T5"/>
                </a:cxn>
                <a:cxn ang="0">
                  <a:pos x="T6" y="T7"/>
                </a:cxn>
              </a:cxnLst>
              <a:rect l="0" t="0" r="r" b="b"/>
              <a:pathLst>
                <a:path w="1032" h="1193">
                  <a:moveTo>
                    <a:pt x="0" y="0"/>
                  </a:moveTo>
                  <a:lnTo>
                    <a:pt x="1032" y="8"/>
                  </a:lnTo>
                  <a:lnTo>
                    <a:pt x="608" y="1193"/>
                  </a:lnTo>
                  <a:lnTo>
                    <a:pt x="0" y="0"/>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5" name="Freeform 11"/>
            <p:cNvSpPr>
              <a:spLocks/>
            </p:cNvSpPr>
            <p:nvPr/>
          </p:nvSpPr>
          <p:spPr bwMode="auto">
            <a:xfrm>
              <a:off x="7644702" y="13092564"/>
              <a:ext cx="1132315" cy="1330703"/>
            </a:xfrm>
            <a:custGeom>
              <a:avLst/>
              <a:gdLst>
                <a:gd name="T0" fmla="*/ 808 w 976"/>
                <a:gd name="T1" fmla="*/ 0 h 1147"/>
                <a:gd name="T2" fmla="*/ 976 w 976"/>
                <a:gd name="T3" fmla="*/ 1147 h 1147"/>
                <a:gd name="T4" fmla="*/ 0 w 976"/>
                <a:gd name="T5" fmla="*/ 953 h 1147"/>
                <a:gd name="T6" fmla="*/ 808 w 976"/>
                <a:gd name="T7" fmla="*/ 0 h 1147"/>
              </a:gdLst>
              <a:ahLst/>
              <a:cxnLst>
                <a:cxn ang="0">
                  <a:pos x="T0" y="T1"/>
                </a:cxn>
                <a:cxn ang="0">
                  <a:pos x="T2" y="T3"/>
                </a:cxn>
                <a:cxn ang="0">
                  <a:pos x="T4" y="T5"/>
                </a:cxn>
                <a:cxn ang="0">
                  <a:pos x="T6" y="T7"/>
                </a:cxn>
              </a:cxnLst>
              <a:rect l="0" t="0" r="r" b="b"/>
              <a:pathLst>
                <a:path w="976" h="1147">
                  <a:moveTo>
                    <a:pt x="808" y="0"/>
                  </a:moveTo>
                  <a:lnTo>
                    <a:pt x="976" y="1147"/>
                  </a:lnTo>
                  <a:lnTo>
                    <a:pt x="0" y="953"/>
                  </a:lnTo>
                  <a:lnTo>
                    <a:pt x="808"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6" name="Freeform 12"/>
            <p:cNvSpPr>
              <a:spLocks/>
            </p:cNvSpPr>
            <p:nvPr/>
          </p:nvSpPr>
          <p:spPr bwMode="auto">
            <a:xfrm>
              <a:off x="5563673" y="12710083"/>
              <a:ext cx="1174080" cy="1374788"/>
            </a:xfrm>
            <a:custGeom>
              <a:avLst/>
              <a:gdLst>
                <a:gd name="T0" fmla="*/ 0 w 1012"/>
                <a:gd name="T1" fmla="*/ 1185 h 1185"/>
                <a:gd name="T2" fmla="*/ 1012 w 1012"/>
                <a:gd name="T3" fmla="*/ 1139 h 1185"/>
                <a:gd name="T4" fmla="*/ 424 w 1012"/>
                <a:gd name="T5" fmla="*/ 0 h 1185"/>
                <a:gd name="T6" fmla="*/ 0 w 1012"/>
                <a:gd name="T7" fmla="*/ 1185 h 1185"/>
              </a:gdLst>
              <a:ahLst/>
              <a:cxnLst>
                <a:cxn ang="0">
                  <a:pos x="T0" y="T1"/>
                </a:cxn>
                <a:cxn ang="0">
                  <a:pos x="T2" y="T3"/>
                </a:cxn>
                <a:cxn ang="0">
                  <a:pos x="T4" y="T5"/>
                </a:cxn>
                <a:cxn ang="0">
                  <a:pos x="T6" y="T7"/>
                </a:cxn>
              </a:cxnLst>
              <a:rect l="0" t="0" r="r" b="b"/>
              <a:pathLst>
                <a:path w="1012" h="1185">
                  <a:moveTo>
                    <a:pt x="0" y="1185"/>
                  </a:moveTo>
                  <a:lnTo>
                    <a:pt x="1012" y="1139"/>
                  </a:lnTo>
                  <a:lnTo>
                    <a:pt x="424" y="0"/>
                  </a:lnTo>
                  <a:lnTo>
                    <a:pt x="0" y="1185"/>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7" name="Freeform 13"/>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8" name="Freeform 14"/>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0" name="Freeform 16"/>
            <p:cNvSpPr>
              <a:spLocks/>
            </p:cNvSpPr>
            <p:nvPr/>
          </p:nvSpPr>
          <p:spPr bwMode="auto">
            <a:xfrm>
              <a:off x="9306234" y="13092564"/>
              <a:ext cx="751782" cy="1330701"/>
            </a:xfrm>
            <a:custGeom>
              <a:avLst/>
              <a:gdLst>
                <a:gd name="T0" fmla="*/ 0 w 648"/>
                <a:gd name="T1" fmla="*/ 0 h 1147"/>
                <a:gd name="T2" fmla="*/ 648 w 648"/>
                <a:gd name="T3" fmla="*/ 112 h 1147"/>
                <a:gd name="T4" fmla="*/ 168 w 648"/>
                <a:gd name="T5" fmla="*/ 1147 h 1147"/>
                <a:gd name="T6" fmla="*/ 0 w 648"/>
                <a:gd name="T7" fmla="*/ 0 h 1147"/>
              </a:gdLst>
              <a:ahLst/>
              <a:cxnLst>
                <a:cxn ang="0">
                  <a:pos x="T0" y="T1"/>
                </a:cxn>
                <a:cxn ang="0">
                  <a:pos x="T2" y="T3"/>
                </a:cxn>
                <a:cxn ang="0">
                  <a:pos x="T4" y="T5"/>
                </a:cxn>
                <a:cxn ang="0">
                  <a:pos x="T6" y="T7"/>
                </a:cxn>
              </a:cxnLst>
              <a:rect l="0" t="0" r="r" b="b"/>
              <a:pathLst>
                <a:path w="648" h="1147">
                  <a:moveTo>
                    <a:pt x="0" y="0"/>
                  </a:moveTo>
                  <a:lnTo>
                    <a:pt x="648" y="112"/>
                  </a:lnTo>
                  <a:lnTo>
                    <a:pt x="168" y="1147"/>
                  </a:lnTo>
                  <a:lnTo>
                    <a:pt x="0" y="0"/>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1" name="Freeform 17"/>
            <p:cNvSpPr>
              <a:spLocks/>
            </p:cNvSpPr>
            <p:nvPr/>
          </p:nvSpPr>
          <p:spPr bwMode="auto">
            <a:xfrm>
              <a:off x="9306234" y="11912218"/>
              <a:ext cx="955970" cy="795869"/>
            </a:xfrm>
            <a:custGeom>
              <a:avLst/>
              <a:gdLst>
                <a:gd name="T0" fmla="*/ 824 w 824"/>
                <a:gd name="T1" fmla="*/ 0 h 686"/>
                <a:gd name="T2" fmla="*/ 648 w 824"/>
                <a:gd name="T3" fmla="*/ 686 h 686"/>
                <a:gd name="T4" fmla="*/ 0 w 824"/>
                <a:gd name="T5" fmla="*/ 574 h 686"/>
                <a:gd name="T6" fmla="*/ 824 w 824"/>
                <a:gd name="T7" fmla="*/ 0 h 686"/>
              </a:gdLst>
              <a:ahLst/>
              <a:cxnLst>
                <a:cxn ang="0">
                  <a:pos x="T0" y="T1"/>
                </a:cxn>
                <a:cxn ang="0">
                  <a:pos x="T2" y="T3"/>
                </a:cxn>
                <a:cxn ang="0">
                  <a:pos x="T4" y="T5"/>
                </a:cxn>
                <a:cxn ang="0">
                  <a:pos x="T6" y="T7"/>
                </a:cxn>
              </a:cxnLst>
              <a:rect l="0" t="0" r="r" b="b"/>
              <a:pathLst>
                <a:path w="824" h="686">
                  <a:moveTo>
                    <a:pt x="824" y="0"/>
                  </a:moveTo>
                  <a:lnTo>
                    <a:pt x="648" y="686"/>
                  </a:lnTo>
                  <a:lnTo>
                    <a:pt x="0" y="574"/>
                  </a:lnTo>
                  <a:lnTo>
                    <a:pt x="824"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2" name="Freeform 18"/>
            <p:cNvSpPr>
              <a:spLocks/>
            </p:cNvSpPr>
            <p:nvPr/>
          </p:nvSpPr>
          <p:spPr bwMode="auto">
            <a:xfrm>
              <a:off x="3712956" y="12693633"/>
              <a:ext cx="1044143" cy="1384070"/>
            </a:xfrm>
            <a:custGeom>
              <a:avLst/>
              <a:gdLst>
                <a:gd name="T0" fmla="*/ 292 w 900"/>
                <a:gd name="T1" fmla="*/ 0 h 1193"/>
                <a:gd name="T2" fmla="*/ 900 w 900"/>
                <a:gd name="T3" fmla="*/ 1193 h 1193"/>
                <a:gd name="T4" fmla="*/ 0 w 900"/>
                <a:gd name="T5" fmla="*/ 915 h 1193"/>
                <a:gd name="T6" fmla="*/ 292 w 900"/>
                <a:gd name="T7" fmla="*/ 0 h 1193"/>
              </a:gdLst>
              <a:ahLst/>
              <a:cxnLst>
                <a:cxn ang="0">
                  <a:pos x="T0" y="T1"/>
                </a:cxn>
                <a:cxn ang="0">
                  <a:pos x="T2" y="T3"/>
                </a:cxn>
                <a:cxn ang="0">
                  <a:pos x="T4" y="T5"/>
                </a:cxn>
                <a:cxn ang="0">
                  <a:pos x="T6" y="T7"/>
                </a:cxn>
              </a:cxnLst>
              <a:rect l="0" t="0" r="r" b="b"/>
              <a:pathLst>
                <a:path w="900" h="1193">
                  <a:moveTo>
                    <a:pt x="292" y="0"/>
                  </a:moveTo>
                  <a:lnTo>
                    <a:pt x="900" y="1193"/>
                  </a:lnTo>
                  <a:lnTo>
                    <a:pt x="0" y="915"/>
                  </a:lnTo>
                  <a:lnTo>
                    <a:pt x="292" y="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3" name="Freeform 19"/>
            <p:cNvSpPr>
              <a:spLocks/>
            </p:cNvSpPr>
            <p:nvPr/>
          </p:nvSpPr>
          <p:spPr bwMode="auto">
            <a:xfrm>
              <a:off x="3408617" y="11171932"/>
              <a:ext cx="510470" cy="1920063"/>
            </a:xfrm>
            <a:custGeom>
              <a:avLst/>
              <a:gdLst>
                <a:gd name="T0" fmla="*/ 440 w 440"/>
                <a:gd name="T1" fmla="*/ 740 h 1655"/>
                <a:gd name="T2" fmla="*/ 148 w 440"/>
                <a:gd name="T3" fmla="*/ 1655 h 1655"/>
                <a:gd name="T4" fmla="*/ 0 w 440"/>
                <a:gd name="T5" fmla="*/ 0 h 1655"/>
                <a:gd name="T6" fmla="*/ 440 w 440"/>
                <a:gd name="T7" fmla="*/ 740 h 1655"/>
              </a:gdLst>
              <a:ahLst/>
              <a:cxnLst>
                <a:cxn ang="0">
                  <a:pos x="T0" y="T1"/>
                </a:cxn>
                <a:cxn ang="0">
                  <a:pos x="T2" y="T3"/>
                </a:cxn>
                <a:cxn ang="0">
                  <a:pos x="T4" y="T5"/>
                </a:cxn>
                <a:cxn ang="0">
                  <a:pos x="T6" y="T7"/>
                </a:cxn>
              </a:cxnLst>
              <a:rect l="0" t="0" r="r" b="b"/>
              <a:pathLst>
                <a:path w="440" h="1655">
                  <a:moveTo>
                    <a:pt x="440" y="740"/>
                  </a:moveTo>
                  <a:lnTo>
                    <a:pt x="148" y="1655"/>
                  </a:lnTo>
                  <a:lnTo>
                    <a:pt x="0" y="0"/>
                  </a:lnTo>
                  <a:lnTo>
                    <a:pt x="440" y="740"/>
                  </a:lnTo>
                  <a:close/>
                </a:path>
              </a:pathLst>
            </a:custGeom>
            <a:solidFill>
              <a:srgbClr val="DFA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4" name="Freeform 20"/>
            <p:cNvSpPr>
              <a:spLocks/>
            </p:cNvSpPr>
            <p:nvPr/>
          </p:nvSpPr>
          <p:spPr bwMode="auto">
            <a:xfrm>
              <a:off x="8446680" y="10260967"/>
              <a:ext cx="1440916" cy="931607"/>
            </a:xfrm>
            <a:custGeom>
              <a:avLst/>
              <a:gdLst>
                <a:gd name="T0" fmla="*/ 1242 w 1242"/>
                <a:gd name="T1" fmla="*/ 803 h 803"/>
                <a:gd name="T2" fmla="*/ 1238 w 1242"/>
                <a:gd name="T3" fmla="*/ 22 h 803"/>
                <a:gd name="T4" fmla="*/ 0 w 1242"/>
                <a:gd name="T5" fmla="*/ 0 h 803"/>
                <a:gd name="T6" fmla="*/ 1242 w 1242"/>
                <a:gd name="T7" fmla="*/ 803 h 803"/>
              </a:gdLst>
              <a:ahLst/>
              <a:cxnLst>
                <a:cxn ang="0">
                  <a:pos x="T0" y="T1"/>
                </a:cxn>
                <a:cxn ang="0">
                  <a:pos x="T2" y="T3"/>
                </a:cxn>
                <a:cxn ang="0">
                  <a:pos x="T4" y="T5"/>
                </a:cxn>
                <a:cxn ang="0">
                  <a:pos x="T6" y="T7"/>
                </a:cxn>
              </a:cxnLst>
              <a:rect l="0" t="0" r="r" b="b"/>
              <a:pathLst>
                <a:path w="1242" h="803">
                  <a:moveTo>
                    <a:pt x="1242" y="803"/>
                  </a:moveTo>
                  <a:lnTo>
                    <a:pt x="1238" y="22"/>
                  </a:lnTo>
                  <a:lnTo>
                    <a:pt x="0" y="0"/>
                  </a:lnTo>
                  <a:lnTo>
                    <a:pt x="1242" y="803"/>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5" name="Freeform 21"/>
            <p:cNvSpPr>
              <a:spLocks/>
            </p:cNvSpPr>
            <p:nvPr/>
          </p:nvSpPr>
          <p:spPr bwMode="auto">
            <a:xfrm>
              <a:off x="10638752" y="11912218"/>
              <a:ext cx="459422" cy="819071"/>
            </a:xfrm>
            <a:custGeom>
              <a:avLst/>
              <a:gdLst>
                <a:gd name="T0" fmla="*/ 0 w 396"/>
                <a:gd name="T1" fmla="*/ 686 h 706"/>
                <a:gd name="T2" fmla="*/ 396 w 396"/>
                <a:gd name="T3" fmla="*/ 706 h 706"/>
                <a:gd name="T4" fmla="*/ 176 w 396"/>
                <a:gd name="T5" fmla="*/ 0 h 706"/>
                <a:gd name="T6" fmla="*/ 0 w 396"/>
                <a:gd name="T7" fmla="*/ 686 h 706"/>
              </a:gdLst>
              <a:ahLst/>
              <a:cxnLst>
                <a:cxn ang="0">
                  <a:pos x="T0" y="T1"/>
                </a:cxn>
                <a:cxn ang="0">
                  <a:pos x="T2" y="T3"/>
                </a:cxn>
                <a:cxn ang="0">
                  <a:pos x="T4" y="T5"/>
                </a:cxn>
                <a:cxn ang="0">
                  <a:pos x="T6" y="T7"/>
                </a:cxn>
              </a:cxnLst>
              <a:rect l="0" t="0" r="r" b="b"/>
              <a:pathLst>
                <a:path w="396" h="706">
                  <a:moveTo>
                    <a:pt x="0" y="686"/>
                  </a:moveTo>
                  <a:lnTo>
                    <a:pt x="396" y="706"/>
                  </a:lnTo>
                  <a:lnTo>
                    <a:pt x="176" y="0"/>
                  </a:lnTo>
                  <a:lnTo>
                    <a:pt x="0" y="686"/>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6" name="Freeform 22"/>
            <p:cNvSpPr>
              <a:spLocks/>
            </p:cNvSpPr>
            <p:nvPr/>
          </p:nvSpPr>
          <p:spPr bwMode="auto">
            <a:xfrm>
              <a:off x="9651701" y="13322877"/>
              <a:ext cx="1016299" cy="1200764"/>
            </a:xfrm>
            <a:custGeom>
              <a:avLst/>
              <a:gdLst>
                <a:gd name="T0" fmla="*/ 876 w 876"/>
                <a:gd name="T1" fmla="*/ 20 h 1035"/>
                <a:gd name="T2" fmla="*/ 480 w 876"/>
                <a:gd name="T3" fmla="*/ 0 h 1035"/>
                <a:gd name="T4" fmla="*/ 0 w 876"/>
                <a:gd name="T5" fmla="*/ 1035 h 1035"/>
                <a:gd name="T6" fmla="*/ 678 w 876"/>
                <a:gd name="T7" fmla="*/ 841 h 1035"/>
                <a:gd name="T8" fmla="*/ 876 w 876"/>
                <a:gd name="T9" fmla="*/ 20 h 1035"/>
              </a:gdLst>
              <a:ahLst/>
              <a:cxnLst>
                <a:cxn ang="0">
                  <a:pos x="T0" y="T1"/>
                </a:cxn>
                <a:cxn ang="0">
                  <a:pos x="T2" y="T3"/>
                </a:cxn>
                <a:cxn ang="0">
                  <a:pos x="T4" y="T5"/>
                </a:cxn>
                <a:cxn ang="0">
                  <a:pos x="T6" y="T7"/>
                </a:cxn>
                <a:cxn ang="0">
                  <a:pos x="T8" y="T9"/>
                </a:cxn>
              </a:cxnLst>
              <a:rect l="0" t="0" r="r" b="b"/>
              <a:pathLst>
                <a:path w="876" h="1035">
                  <a:moveTo>
                    <a:pt x="876" y="20"/>
                  </a:moveTo>
                  <a:lnTo>
                    <a:pt x="480" y="0"/>
                  </a:lnTo>
                  <a:lnTo>
                    <a:pt x="0" y="1035"/>
                  </a:lnTo>
                  <a:lnTo>
                    <a:pt x="678" y="841"/>
                  </a:lnTo>
                  <a:lnTo>
                    <a:pt x="876" y="20"/>
                  </a:lnTo>
                  <a:close/>
                </a:path>
              </a:pathLst>
            </a:custGeom>
            <a:solidFill>
              <a:srgbClr val="0018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pic>
        <p:nvPicPr>
          <p:cNvPr id="68" name="Picture 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5567" y="260293"/>
            <a:ext cx="7929702" cy="1729668"/>
          </a:xfrm>
          <a:prstGeom prst="rect">
            <a:avLst/>
          </a:prstGeom>
        </p:spPr>
      </p:pic>
      <p:grpSp>
        <p:nvGrpSpPr>
          <p:cNvPr id="71" name="Group 70"/>
          <p:cNvGrpSpPr/>
          <p:nvPr/>
        </p:nvGrpSpPr>
        <p:grpSpPr>
          <a:xfrm rot="7103205">
            <a:off x="-2521500" y="1499368"/>
            <a:ext cx="6394574" cy="4009060"/>
            <a:chOff x="1251506" y="8619998"/>
            <a:chExt cx="9416494" cy="5903643"/>
          </a:xfrm>
        </p:grpSpPr>
        <p:sp>
          <p:nvSpPr>
            <p:cNvPr id="72" name="Freeform 71"/>
            <p:cNvSpPr>
              <a:spLocks/>
            </p:cNvSpPr>
            <p:nvPr/>
          </p:nvSpPr>
          <p:spPr bwMode="auto">
            <a:xfrm>
              <a:off x="6279284" y="10260967"/>
              <a:ext cx="1222807" cy="1381749"/>
            </a:xfrm>
            <a:custGeom>
              <a:avLst/>
              <a:gdLst>
                <a:gd name="T0" fmla="*/ 0 w 1054"/>
                <a:gd name="T1" fmla="*/ 103 h 1191"/>
                <a:gd name="T2" fmla="*/ 1054 w 1054"/>
                <a:gd name="T3" fmla="*/ 0 h 1191"/>
                <a:gd name="T4" fmla="*/ 76 w 1054"/>
                <a:gd name="T5" fmla="*/ 1191 h 1191"/>
                <a:gd name="T6" fmla="*/ 0 w 1054"/>
                <a:gd name="T7" fmla="*/ 103 h 1191"/>
              </a:gdLst>
              <a:ahLst/>
              <a:cxnLst>
                <a:cxn ang="0">
                  <a:pos x="T0" y="T1"/>
                </a:cxn>
                <a:cxn ang="0">
                  <a:pos x="T2" y="T3"/>
                </a:cxn>
                <a:cxn ang="0">
                  <a:pos x="T4" y="T5"/>
                </a:cxn>
                <a:cxn ang="0">
                  <a:pos x="T6" y="T7"/>
                </a:cxn>
              </a:cxnLst>
              <a:rect l="0" t="0" r="r" b="b"/>
              <a:pathLst>
                <a:path w="1054" h="1191">
                  <a:moveTo>
                    <a:pt x="0" y="103"/>
                  </a:moveTo>
                  <a:lnTo>
                    <a:pt x="1054" y="0"/>
                  </a:lnTo>
                  <a:lnTo>
                    <a:pt x="76" y="1191"/>
                  </a:lnTo>
                  <a:lnTo>
                    <a:pt x="0" y="103"/>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3" name="Freeform 72"/>
            <p:cNvSpPr>
              <a:spLocks/>
            </p:cNvSpPr>
            <p:nvPr/>
          </p:nvSpPr>
          <p:spPr bwMode="auto">
            <a:xfrm>
              <a:off x="6435567" y="10260967"/>
              <a:ext cx="1619581" cy="1597538"/>
            </a:xfrm>
            <a:custGeom>
              <a:avLst/>
              <a:gdLst>
                <a:gd name="T0" fmla="*/ 978 w 1396"/>
                <a:gd name="T1" fmla="*/ 0 h 1377"/>
                <a:gd name="T2" fmla="*/ 1396 w 1396"/>
                <a:gd name="T3" fmla="*/ 1377 h 1377"/>
                <a:gd name="T4" fmla="*/ 0 w 1396"/>
                <a:gd name="T5" fmla="*/ 1191 h 1377"/>
                <a:gd name="T6" fmla="*/ 978 w 1396"/>
                <a:gd name="T7" fmla="*/ 0 h 1377"/>
              </a:gdLst>
              <a:ahLst/>
              <a:cxnLst>
                <a:cxn ang="0">
                  <a:pos x="T0" y="T1"/>
                </a:cxn>
                <a:cxn ang="0">
                  <a:pos x="T2" y="T3"/>
                </a:cxn>
                <a:cxn ang="0">
                  <a:pos x="T4" y="T5"/>
                </a:cxn>
                <a:cxn ang="0">
                  <a:pos x="T6" y="T7"/>
                </a:cxn>
              </a:cxnLst>
              <a:rect l="0" t="0" r="r" b="b"/>
              <a:pathLst>
                <a:path w="1396" h="1377">
                  <a:moveTo>
                    <a:pt x="978" y="0"/>
                  </a:moveTo>
                  <a:lnTo>
                    <a:pt x="1396" y="1377"/>
                  </a:lnTo>
                  <a:lnTo>
                    <a:pt x="0" y="1191"/>
                  </a:lnTo>
                  <a:lnTo>
                    <a:pt x="978" y="0"/>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4" name="Freeform 73"/>
            <p:cNvSpPr>
              <a:spLocks/>
            </p:cNvSpPr>
            <p:nvPr/>
          </p:nvSpPr>
          <p:spPr bwMode="auto">
            <a:xfrm>
              <a:off x="6435567" y="12710083"/>
              <a:ext cx="1619581" cy="1321421"/>
            </a:xfrm>
            <a:custGeom>
              <a:avLst/>
              <a:gdLst>
                <a:gd name="T0" fmla="*/ 0 w 1396"/>
                <a:gd name="T1" fmla="*/ 0 h 1139"/>
                <a:gd name="T2" fmla="*/ 588 w 1396"/>
                <a:gd name="T3" fmla="*/ 1139 h 1139"/>
                <a:gd name="T4" fmla="*/ 1396 w 1396"/>
                <a:gd name="T5" fmla="*/ 186 h 1139"/>
                <a:gd name="T6" fmla="*/ 0 w 1396"/>
                <a:gd name="T7" fmla="*/ 0 h 1139"/>
              </a:gdLst>
              <a:ahLst/>
              <a:cxnLst>
                <a:cxn ang="0">
                  <a:pos x="T0" y="T1"/>
                </a:cxn>
                <a:cxn ang="0">
                  <a:pos x="T2" y="T3"/>
                </a:cxn>
                <a:cxn ang="0">
                  <a:pos x="T4" y="T5"/>
                </a:cxn>
                <a:cxn ang="0">
                  <a:pos x="T6" y="T7"/>
                </a:cxn>
              </a:cxnLst>
              <a:rect l="0" t="0" r="r" b="b"/>
              <a:pathLst>
                <a:path w="1396" h="1139">
                  <a:moveTo>
                    <a:pt x="0" y="0"/>
                  </a:moveTo>
                  <a:lnTo>
                    <a:pt x="588" y="1139"/>
                  </a:lnTo>
                  <a:lnTo>
                    <a:pt x="1396" y="186"/>
                  </a:lnTo>
                  <a:lnTo>
                    <a:pt x="0" y="0"/>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5" name="Freeform 74"/>
            <p:cNvSpPr>
              <a:spLocks/>
            </p:cNvSpPr>
            <p:nvPr/>
          </p:nvSpPr>
          <p:spPr bwMode="auto">
            <a:xfrm>
              <a:off x="8446680" y="10260966"/>
              <a:ext cx="1440916" cy="1597538"/>
            </a:xfrm>
            <a:custGeom>
              <a:avLst/>
              <a:gdLst>
                <a:gd name="T0" fmla="*/ 418 w 1242"/>
                <a:gd name="T1" fmla="*/ 1377 h 1377"/>
                <a:gd name="T2" fmla="*/ 0 w 1242"/>
                <a:gd name="T3" fmla="*/ 0 h 1377"/>
                <a:gd name="T4" fmla="*/ 1242 w 1242"/>
                <a:gd name="T5" fmla="*/ 803 h 1377"/>
                <a:gd name="T6" fmla="*/ 418 w 1242"/>
                <a:gd name="T7" fmla="*/ 1377 h 1377"/>
              </a:gdLst>
              <a:ahLst/>
              <a:cxnLst>
                <a:cxn ang="0">
                  <a:pos x="T0" y="T1"/>
                </a:cxn>
                <a:cxn ang="0">
                  <a:pos x="T2" y="T3"/>
                </a:cxn>
                <a:cxn ang="0">
                  <a:pos x="T4" y="T5"/>
                </a:cxn>
                <a:cxn ang="0">
                  <a:pos x="T6" y="T7"/>
                </a:cxn>
              </a:cxnLst>
              <a:rect l="0" t="0" r="r" b="b"/>
              <a:pathLst>
                <a:path w="1242" h="1377">
                  <a:moveTo>
                    <a:pt x="418" y="1377"/>
                  </a:moveTo>
                  <a:lnTo>
                    <a:pt x="0" y="0"/>
                  </a:lnTo>
                  <a:lnTo>
                    <a:pt x="1242" y="803"/>
                  </a:lnTo>
                  <a:lnTo>
                    <a:pt x="418" y="1377"/>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6" name="Freeform 10"/>
            <p:cNvSpPr>
              <a:spLocks/>
            </p:cNvSpPr>
            <p:nvPr/>
          </p:nvSpPr>
          <p:spPr bwMode="auto">
            <a:xfrm>
              <a:off x="4313411" y="12693633"/>
              <a:ext cx="1197284" cy="1384070"/>
            </a:xfrm>
            <a:custGeom>
              <a:avLst/>
              <a:gdLst>
                <a:gd name="T0" fmla="*/ 0 w 1032"/>
                <a:gd name="T1" fmla="*/ 0 h 1193"/>
                <a:gd name="T2" fmla="*/ 1032 w 1032"/>
                <a:gd name="T3" fmla="*/ 8 h 1193"/>
                <a:gd name="T4" fmla="*/ 608 w 1032"/>
                <a:gd name="T5" fmla="*/ 1193 h 1193"/>
                <a:gd name="T6" fmla="*/ 0 w 1032"/>
                <a:gd name="T7" fmla="*/ 0 h 1193"/>
              </a:gdLst>
              <a:ahLst/>
              <a:cxnLst>
                <a:cxn ang="0">
                  <a:pos x="T0" y="T1"/>
                </a:cxn>
                <a:cxn ang="0">
                  <a:pos x="T2" y="T3"/>
                </a:cxn>
                <a:cxn ang="0">
                  <a:pos x="T4" y="T5"/>
                </a:cxn>
                <a:cxn ang="0">
                  <a:pos x="T6" y="T7"/>
                </a:cxn>
              </a:cxnLst>
              <a:rect l="0" t="0" r="r" b="b"/>
              <a:pathLst>
                <a:path w="1032" h="1193">
                  <a:moveTo>
                    <a:pt x="0" y="0"/>
                  </a:moveTo>
                  <a:lnTo>
                    <a:pt x="1032" y="8"/>
                  </a:lnTo>
                  <a:lnTo>
                    <a:pt x="608" y="1193"/>
                  </a:lnTo>
                  <a:lnTo>
                    <a:pt x="0" y="0"/>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7" name="Freeform 11"/>
            <p:cNvSpPr>
              <a:spLocks/>
            </p:cNvSpPr>
            <p:nvPr/>
          </p:nvSpPr>
          <p:spPr bwMode="auto">
            <a:xfrm>
              <a:off x="7644702" y="13092564"/>
              <a:ext cx="1132315" cy="1330703"/>
            </a:xfrm>
            <a:custGeom>
              <a:avLst/>
              <a:gdLst>
                <a:gd name="T0" fmla="*/ 808 w 976"/>
                <a:gd name="T1" fmla="*/ 0 h 1147"/>
                <a:gd name="T2" fmla="*/ 976 w 976"/>
                <a:gd name="T3" fmla="*/ 1147 h 1147"/>
                <a:gd name="T4" fmla="*/ 0 w 976"/>
                <a:gd name="T5" fmla="*/ 953 h 1147"/>
                <a:gd name="T6" fmla="*/ 808 w 976"/>
                <a:gd name="T7" fmla="*/ 0 h 1147"/>
              </a:gdLst>
              <a:ahLst/>
              <a:cxnLst>
                <a:cxn ang="0">
                  <a:pos x="T0" y="T1"/>
                </a:cxn>
                <a:cxn ang="0">
                  <a:pos x="T2" y="T3"/>
                </a:cxn>
                <a:cxn ang="0">
                  <a:pos x="T4" y="T5"/>
                </a:cxn>
                <a:cxn ang="0">
                  <a:pos x="T6" y="T7"/>
                </a:cxn>
              </a:cxnLst>
              <a:rect l="0" t="0" r="r" b="b"/>
              <a:pathLst>
                <a:path w="976" h="1147">
                  <a:moveTo>
                    <a:pt x="808" y="0"/>
                  </a:moveTo>
                  <a:lnTo>
                    <a:pt x="976" y="1147"/>
                  </a:lnTo>
                  <a:lnTo>
                    <a:pt x="0" y="953"/>
                  </a:lnTo>
                  <a:lnTo>
                    <a:pt x="808"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8" name="Freeform 12"/>
            <p:cNvSpPr>
              <a:spLocks/>
            </p:cNvSpPr>
            <p:nvPr/>
          </p:nvSpPr>
          <p:spPr bwMode="auto">
            <a:xfrm>
              <a:off x="5563673" y="12710083"/>
              <a:ext cx="1174080" cy="1374788"/>
            </a:xfrm>
            <a:custGeom>
              <a:avLst/>
              <a:gdLst>
                <a:gd name="T0" fmla="*/ 0 w 1012"/>
                <a:gd name="T1" fmla="*/ 1185 h 1185"/>
                <a:gd name="T2" fmla="*/ 1012 w 1012"/>
                <a:gd name="T3" fmla="*/ 1139 h 1185"/>
                <a:gd name="T4" fmla="*/ 424 w 1012"/>
                <a:gd name="T5" fmla="*/ 0 h 1185"/>
                <a:gd name="T6" fmla="*/ 0 w 1012"/>
                <a:gd name="T7" fmla="*/ 1185 h 1185"/>
              </a:gdLst>
              <a:ahLst/>
              <a:cxnLst>
                <a:cxn ang="0">
                  <a:pos x="T0" y="T1"/>
                </a:cxn>
                <a:cxn ang="0">
                  <a:pos x="T2" y="T3"/>
                </a:cxn>
                <a:cxn ang="0">
                  <a:pos x="T4" y="T5"/>
                </a:cxn>
                <a:cxn ang="0">
                  <a:pos x="T6" y="T7"/>
                </a:cxn>
              </a:cxnLst>
              <a:rect l="0" t="0" r="r" b="b"/>
              <a:pathLst>
                <a:path w="1012" h="1185">
                  <a:moveTo>
                    <a:pt x="0" y="1185"/>
                  </a:moveTo>
                  <a:lnTo>
                    <a:pt x="1012" y="1139"/>
                  </a:lnTo>
                  <a:lnTo>
                    <a:pt x="424" y="0"/>
                  </a:lnTo>
                  <a:lnTo>
                    <a:pt x="0" y="1185"/>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9" name="Freeform 13"/>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0" name="Freeform 14"/>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1" name="Freeform 16"/>
            <p:cNvSpPr>
              <a:spLocks/>
            </p:cNvSpPr>
            <p:nvPr/>
          </p:nvSpPr>
          <p:spPr bwMode="auto">
            <a:xfrm>
              <a:off x="9306233" y="13092562"/>
              <a:ext cx="751782" cy="1330701"/>
            </a:xfrm>
            <a:custGeom>
              <a:avLst/>
              <a:gdLst>
                <a:gd name="T0" fmla="*/ 0 w 648"/>
                <a:gd name="T1" fmla="*/ 0 h 1147"/>
                <a:gd name="T2" fmla="*/ 648 w 648"/>
                <a:gd name="T3" fmla="*/ 112 h 1147"/>
                <a:gd name="T4" fmla="*/ 168 w 648"/>
                <a:gd name="T5" fmla="*/ 1147 h 1147"/>
                <a:gd name="T6" fmla="*/ 0 w 648"/>
                <a:gd name="T7" fmla="*/ 0 h 1147"/>
              </a:gdLst>
              <a:ahLst/>
              <a:cxnLst>
                <a:cxn ang="0">
                  <a:pos x="T0" y="T1"/>
                </a:cxn>
                <a:cxn ang="0">
                  <a:pos x="T2" y="T3"/>
                </a:cxn>
                <a:cxn ang="0">
                  <a:pos x="T4" y="T5"/>
                </a:cxn>
                <a:cxn ang="0">
                  <a:pos x="T6" y="T7"/>
                </a:cxn>
              </a:cxnLst>
              <a:rect l="0" t="0" r="r" b="b"/>
              <a:pathLst>
                <a:path w="648" h="1147">
                  <a:moveTo>
                    <a:pt x="0" y="0"/>
                  </a:moveTo>
                  <a:lnTo>
                    <a:pt x="648" y="112"/>
                  </a:lnTo>
                  <a:lnTo>
                    <a:pt x="168" y="1147"/>
                  </a:lnTo>
                  <a:lnTo>
                    <a:pt x="0" y="0"/>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2" name="Freeform 17"/>
            <p:cNvSpPr>
              <a:spLocks/>
            </p:cNvSpPr>
            <p:nvPr/>
          </p:nvSpPr>
          <p:spPr bwMode="auto">
            <a:xfrm>
              <a:off x="2274976" y="13716030"/>
              <a:ext cx="955970" cy="795870"/>
            </a:xfrm>
            <a:custGeom>
              <a:avLst/>
              <a:gdLst>
                <a:gd name="T0" fmla="*/ 824 w 824"/>
                <a:gd name="T1" fmla="*/ 0 h 686"/>
                <a:gd name="T2" fmla="*/ 648 w 824"/>
                <a:gd name="T3" fmla="*/ 686 h 686"/>
                <a:gd name="T4" fmla="*/ 0 w 824"/>
                <a:gd name="T5" fmla="*/ 574 h 686"/>
                <a:gd name="T6" fmla="*/ 824 w 824"/>
                <a:gd name="T7" fmla="*/ 0 h 686"/>
              </a:gdLst>
              <a:ahLst/>
              <a:cxnLst>
                <a:cxn ang="0">
                  <a:pos x="T0" y="T1"/>
                </a:cxn>
                <a:cxn ang="0">
                  <a:pos x="T2" y="T3"/>
                </a:cxn>
                <a:cxn ang="0">
                  <a:pos x="T4" y="T5"/>
                </a:cxn>
                <a:cxn ang="0">
                  <a:pos x="T6" y="T7"/>
                </a:cxn>
              </a:cxnLst>
              <a:rect l="0" t="0" r="r" b="b"/>
              <a:pathLst>
                <a:path w="824" h="686">
                  <a:moveTo>
                    <a:pt x="824" y="0"/>
                  </a:moveTo>
                  <a:lnTo>
                    <a:pt x="648" y="686"/>
                  </a:lnTo>
                  <a:lnTo>
                    <a:pt x="0" y="574"/>
                  </a:lnTo>
                  <a:lnTo>
                    <a:pt x="824"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3" name="Freeform 18"/>
            <p:cNvSpPr>
              <a:spLocks/>
            </p:cNvSpPr>
            <p:nvPr/>
          </p:nvSpPr>
          <p:spPr bwMode="auto">
            <a:xfrm>
              <a:off x="3712956" y="12693633"/>
              <a:ext cx="1044143" cy="1384070"/>
            </a:xfrm>
            <a:custGeom>
              <a:avLst/>
              <a:gdLst>
                <a:gd name="T0" fmla="*/ 292 w 900"/>
                <a:gd name="T1" fmla="*/ 0 h 1193"/>
                <a:gd name="T2" fmla="*/ 900 w 900"/>
                <a:gd name="T3" fmla="*/ 1193 h 1193"/>
                <a:gd name="T4" fmla="*/ 0 w 900"/>
                <a:gd name="T5" fmla="*/ 915 h 1193"/>
                <a:gd name="T6" fmla="*/ 292 w 900"/>
                <a:gd name="T7" fmla="*/ 0 h 1193"/>
              </a:gdLst>
              <a:ahLst/>
              <a:cxnLst>
                <a:cxn ang="0">
                  <a:pos x="T0" y="T1"/>
                </a:cxn>
                <a:cxn ang="0">
                  <a:pos x="T2" y="T3"/>
                </a:cxn>
                <a:cxn ang="0">
                  <a:pos x="T4" y="T5"/>
                </a:cxn>
                <a:cxn ang="0">
                  <a:pos x="T6" y="T7"/>
                </a:cxn>
              </a:cxnLst>
              <a:rect l="0" t="0" r="r" b="b"/>
              <a:pathLst>
                <a:path w="900" h="1193">
                  <a:moveTo>
                    <a:pt x="292" y="0"/>
                  </a:moveTo>
                  <a:lnTo>
                    <a:pt x="900" y="1193"/>
                  </a:lnTo>
                  <a:lnTo>
                    <a:pt x="0" y="915"/>
                  </a:lnTo>
                  <a:lnTo>
                    <a:pt x="292" y="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4" name="Freeform 19"/>
            <p:cNvSpPr>
              <a:spLocks/>
            </p:cNvSpPr>
            <p:nvPr/>
          </p:nvSpPr>
          <p:spPr bwMode="auto">
            <a:xfrm>
              <a:off x="3408617" y="11171932"/>
              <a:ext cx="510470" cy="1920063"/>
            </a:xfrm>
            <a:custGeom>
              <a:avLst/>
              <a:gdLst>
                <a:gd name="T0" fmla="*/ 440 w 440"/>
                <a:gd name="T1" fmla="*/ 740 h 1655"/>
                <a:gd name="T2" fmla="*/ 148 w 440"/>
                <a:gd name="T3" fmla="*/ 1655 h 1655"/>
                <a:gd name="T4" fmla="*/ 0 w 440"/>
                <a:gd name="T5" fmla="*/ 0 h 1655"/>
                <a:gd name="T6" fmla="*/ 440 w 440"/>
                <a:gd name="T7" fmla="*/ 740 h 1655"/>
              </a:gdLst>
              <a:ahLst/>
              <a:cxnLst>
                <a:cxn ang="0">
                  <a:pos x="T0" y="T1"/>
                </a:cxn>
                <a:cxn ang="0">
                  <a:pos x="T2" y="T3"/>
                </a:cxn>
                <a:cxn ang="0">
                  <a:pos x="T4" y="T5"/>
                </a:cxn>
                <a:cxn ang="0">
                  <a:pos x="T6" y="T7"/>
                </a:cxn>
              </a:cxnLst>
              <a:rect l="0" t="0" r="r" b="b"/>
              <a:pathLst>
                <a:path w="440" h="1655">
                  <a:moveTo>
                    <a:pt x="440" y="740"/>
                  </a:moveTo>
                  <a:lnTo>
                    <a:pt x="148" y="1655"/>
                  </a:lnTo>
                  <a:lnTo>
                    <a:pt x="0" y="0"/>
                  </a:lnTo>
                  <a:lnTo>
                    <a:pt x="440" y="740"/>
                  </a:lnTo>
                  <a:close/>
                </a:path>
              </a:pathLst>
            </a:custGeom>
            <a:solidFill>
              <a:srgbClr val="DFA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5" name="Freeform 20"/>
            <p:cNvSpPr>
              <a:spLocks/>
            </p:cNvSpPr>
            <p:nvPr/>
          </p:nvSpPr>
          <p:spPr bwMode="auto">
            <a:xfrm>
              <a:off x="8446680" y="10260967"/>
              <a:ext cx="1440916" cy="931607"/>
            </a:xfrm>
            <a:custGeom>
              <a:avLst/>
              <a:gdLst>
                <a:gd name="T0" fmla="*/ 1242 w 1242"/>
                <a:gd name="T1" fmla="*/ 803 h 803"/>
                <a:gd name="T2" fmla="*/ 1238 w 1242"/>
                <a:gd name="T3" fmla="*/ 22 h 803"/>
                <a:gd name="T4" fmla="*/ 0 w 1242"/>
                <a:gd name="T5" fmla="*/ 0 h 803"/>
                <a:gd name="T6" fmla="*/ 1242 w 1242"/>
                <a:gd name="T7" fmla="*/ 803 h 803"/>
              </a:gdLst>
              <a:ahLst/>
              <a:cxnLst>
                <a:cxn ang="0">
                  <a:pos x="T0" y="T1"/>
                </a:cxn>
                <a:cxn ang="0">
                  <a:pos x="T2" y="T3"/>
                </a:cxn>
                <a:cxn ang="0">
                  <a:pos x="T4" y="T5"/>
                </a:cxn>
                <a:cxn ang="0">
                  <a:pos x="T6" y="T7"/>
                </a:cxn>
              </a:cxnLst>
              <a:rect l="0" t="0" r="r" b="b"/>
              <a:pathLst>
                <a:path w="1242" h="803">
                  <a:moveTo>
                    <a:pt x="1242" y="803"/>
                  </a:moveTo>
                  <a:lnTo>
                    <a:pt x="1238" y="22"/>
                  </a:lnTo>
                  <a:lnTo>
                    <a:pt x="0" y="0"/>
                  </a:lnTo>
                  <a:lnTo>
                    <a:pt x="1242" y="803"/>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6" name="Freeform 21"/>
            <p:cNvSpPr>
              <a:spLocks/>
            </p:cNvSpPr>
            <p:nvPr/>
          </p:nvSpPr>
          <p:spPr bwMode="auto">
            <a:xfrm>
              <a:off x="1251506" y="13245145"/>
              <a:ext cx="459422" cy="819071"/>
            </a:xfrm>
            <a:custGeom>
              <a:avLst/>
              <a:gdLst>
                <a:gd name="T0" fmla="*/ 0 w 396"/>
                <a:gd name="T1" fmla="*/ 686 h 706"/>
                <a:gd name="T2" fmla="*/ 396 w 396"/>
                <a:gd name="T3" fmla="*/ 706 h 706"/>
                <a:gd name="T4" fmla="*/ 176 w 396"/>
                <a:gd name="T5" fmla="*/ 0 h 706"/>
                <a:gd name="T6" fmla="*/ 0 w 396"/>
                <a:gd name="T7" fmla="*/ 686 h 706"/>
              </a:gdLst>
              <a:ahLst/>
              <a:cxnLst>
                <a:cxn ang="0">
                  <a:pos x="T0" y="T1"/>
                </a:cxn>
                <a:cxn ang="0">
                  <a:pos x="T2" y="T3"/>
                </a:cxn>
                <a:cxn ang="0">
                  <a:pos x="T4" y="T5"/>
                </a:cxn>
                <a:cxn ang="0">
                  <a:pos x="T6" y="T7"/>
                </a:cxn>
              </a:cxnLst>
              <a:rect l="0" t="0" r="r" b="b"/>
              <a:pathLst>
                <a:path w="396" h="706">
                  <a:moveTo>
                    <a:pt x="0" y="686"/>
                  </a:moveTo>
                  <a:lnTo>
                    <a:pt x="396" y="706"/>
                  </a:lnTo>
                  <a:lnTo>
                    <a:pt x="176" y="0"/>
                  </a:lnTo>
                  <a:lnTo>
                    <a:pt x="0" y="686"/>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7" name="Freeform 22"/>
            <p:cNvSpPr>
              <a:spLocks/>
            </p:cNvSpPr>
            <p:nvPr/>
          </p:nvSpPr>
          <p:spPr bwMode="auto">
            <a:xfrm>
              <a:off x="9651701" y="13322877"/>
              <a:ext cx="1016299" cy="1200764"/>
            </a:xfrm>
            <a:custGeom>
              <a:avLst/>
              <a:gdLst>
                <a:gd name="T0" fmla="*/ 876 w 876"/>
                <a:gd name="T1" fmla="*/ 20 h 1035"/>
                <a:gd name="T2" fmla="*/ 480 w 876"/>
                <a:gd name="T3" fmla="*/ 0 h 1035"/>
                <a:gd name="T4" fmla="*/ 0 w 876"/>
                <a:gd name="T5" fmla="*/ 1035 h 1035"/>
                <a:gd name="T6" fmla="*/ 678 w 876"/>
                <a:gd name="T7" fmla="*/ 841 h 1035"/>
                <a:gd name="T8" fmla="*/ 876 w 876"/>
                <a:gd name="T9" fmla="*/ 20 h 1035"/>
              </a:gdLst>
              <a:ahLst/>
              <a:cxnLst>
                <a:cxn ang="0">
                  <a:pos x="T0" y="T1"/>
                </a:cxn>
                <a:cxn ang="0">
                  <a:pos x="T2" y="T3"/>
                </a:cxn>
                <a:cxn ang="0">
                  <a:pos x="T4" y="T5"/>
                </a:cxn>
                <a:cxn ang="0">
                  <a:pos x="T6" y="T7"/>
                </a:cxn>
                <a:cxn ang="0">
                  <a:pos x="T8" y="T9"/>
                </a:cxn>
              </a:cxnLst>
              <a:rect l="0" t="0" r="r" b="b"/>
              <a:pathLst>
                <a:path w="876" h="1035">
                  <a:moveTo>
                    <a:pt x="876" y="20"/>
                  </a:moveTo>
                  <a:lnTo>
                    <a:pt x="480" y="0"/>
                  </a:lnTo>
                  <a:lnTo>
                    <a:pt x="0" y="1035"/>
                  </a:lnTo>
                  <a:lnTo>
                    <a:pt x="678" y="841"/>
                  </a:lnTo>
                  <a:lnTo>
                    <a:pt x="876" y="20"/>
                  </a:lnTo>
                  <a:close/>
                </a:path>
              </a:pathLst>
            </a:custGeom>
            <a:solidFill>
              <a:srgbClr val="0018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70" name="TextBox 69">
            <a:extLst>
              <a:ext uri="{FF2B5EF4-FFF2-40B4-BE49-F238E27FC236}">
                <a16:creationId xmlns:a16="http://schemas.microsoft.com/office/drawing/2014/main" xmlns="" id="{9F99E629-D198-47C2-BD25-8F19ED39F144}"/>
              </a:ext>
            </a:extLst>
          </p:cNvPr>
          <p:cNvSpPr txBox="1"/>
          <p:nvPr/>
        </p:nvSpPr>
        <p:spPr>
          <a:xfrm>
            <a:off x="7621568" y="6174898"/>
            <a:ext cx="1845377" cy="307777"/>
          </a:xfrm>
          <a:prstGeom prst="rect">
            <a:avLst/>
          </a:prstGeom>
          <a:noFill/>
        </p:spPr>
        <p:txBody>
          <a:bodyPr wrap="none" rtlCol="0">
            <a:spAutoFit/>
          </a:bodyPr>
          <a:lstStyle/>
          <a:p>
            <a:pPr algn="ctr"/>
            <a:r>
              <a:rPr lang="en-IN" sz="1400" spc="300" dirty="0">
                <a:solidFill>
                  <a:schemeClr val="accent5"/>
                </a:solidFill>
              </a:rPr>
              <a:t>opsi@oecd.org</a:t>
            </a:r>
          </a:p>
        </p:txBody>
      </p:sp>
      <p:sp>
        <p:nvSpPr>
          <p:cNvPr id="34" name="Freeform 10"/>
          <p:cNvSpPr>
            <a:spLocks noChangeAspect="1" noEditPoints="1"/>
          </p:cNvSpPr>
          <p:nvPr/>
        </p:nvSpPr>
        <p:spPr bwMode="auto">
          <a:xfrm>
            <a:off x="7383147" y="6266748"/>
            <a:ext cx="246049" cy="149405"/>
          </a:xfrm>
          <a:custGeom>
            <a:avLst/>
            <a:gdLst>
              <a:gd name="T0" fmla="*/ 1467 w 1469"/>
              <a:gd name="T1" fmla="*/ 76 h 892"/>
              <a:gd name="T2" fmla="*/ 1461 w 1469"/>
              <a:gd name="T3" fmla="*/ 46 h 892"/>
              <a:gd name="T4" fmla="*/ 1445 w 1469"/>
              <a:gd name="T5" fmla="*/ 22 h 892"/>
              <a:gd name="T6" fmla="*/ 1421 w 1469"/>
              <a:gd name="T7" fmla="*/ 6 h 892"/>
              <a:gd name="T8" fmla="*/ 1393 w 1469"/>
              <a:gd name="T9" fmla="*/ 0 h 892"/>
              <a:gd name="T10" fmla="*/ 1393 w 1469"/>
              <a:gd name="T11" fmla="*/ 0 h 892"/>
              <a:gd name="T12" fmla="*/ 76 w 1469"/>
              <a:gd name="T13" fmla="*/ 2 h 892"/>
              <a:gd name="T14" fmla="*/ 46 w 1469"/>
              <a:gd name="T15" fmla="*/ 8 h 892"/>
              <a:gd name="T16" fmla="*/ 22 w 1469"/>
              <a:gd name="T17" fmla="*/ 24 h 892"/>
              <a:gd name="T18" fmla="*/ 12 w 1469"/>
              <a:gd name="T19" fmla="*/ 36 h 892"/>
              <a:gd name="T20" fmla="*/ 2 w 1469"/>
              <a:gd name="T21" fmla="*/ 62 h 892"/>
              <a:gd name="T22" fmla="*/ 2 w 1469"/>
              <a:gd name="T23" fmla="*/ 816 h 892"/>
              <a:gd name="T24" fmla="*/ 2 w 1469"/>
              <a:gd name="T25" fmla="*/ 832 h 892"/>
              <a:gd name="T26" fmla="*/ 14 w 1469"/>
              <a:gd name="T27" fmla="*/ 858 h 892"/>
              <a:gd name="T28" fmla="*/ 24 w 1469"/>
              <a:gd name="T29" fmla="*/ 870 h 892"/>
              <a:gd name="T30" fmla="*/ 48 w 1469"/>
              <a:gd name="T31" fmla="*/ 886 h 892"/>
              <a:gd name="T32" fmla="*/ 76 w 1469"/>
              <a:gd name="T33" fmla="*/ 892 h 892"/>
              <a:gd name="T34" fmla="*/ 76 w 1469"/>
              <a:gd name="T35" fmla="*/ 892 h 892"/>
              <a:gd name="T36" fmla="*/ 1393 w 1469"/>
              <a:gd name="T37" fmla="*/ 890 h 892"/>
              <a:gd name="T38" fmla="*/ 1423 w 1469"/>
              <a:gd name="T39" fmla="*/ 884 h 892"/>
              <a:gd name="T40" fmla="*/ 1447 w 1469"/>
              <a:gd name="T41" fmla="*/ 868 h 892"/>
              <a:gd name="T42" fmla="*/ 1463 w 1469"/>
              <a:gd name="T43" fmla="*/ 844 h 892"/>
              <a:gd name="T44" fmla="*/ 1469 w 1469"/>
              <a:gd name="T45" fmla="*/ 814 h 892"/>
              <a:gd name="T46" fmla="*/ 1309 w 1469"/>
              <a:gd name="T47" fmla="*/ 76 h 892"/>
              <a:gd name="T48" fmla="*/ 158 w 1469"/>
              <a:gd name="T49" fmla="*/ 76 h 892"/>
              <a:gd name="T50" fmla="*/ 977 w 1469"/>
              <a:gd name="T51" fmla="*/ 550 h 892"/>
              <a:gd name="T52" fmla="*/ 148 w 1469"/>
              <a:gd name="T53" fmla="*/ 816 h 892"/>
              <a:gd name="T54" fmla="*/ 492 w 1469"/>
              <a:gd name="T55" fmla="*/ 550 h 892"/>
              <a:gd name="T56" fmla="*/ 502 w 1469"/>
              <a:gd name="T57" fmla="*/ 540 h 892"/>
              <a:gd name="T58" fmla="*/ 506 w 1469"/>
              <a:gd name="T59" fmla="*/ 526 h 892"/>
              <a:gd name="T60" fmla="*/ 504 w 1469"/>
              <a:gd name="T61" fmla="*/ 510 h 892"/>
              <a:gd name="T62" fmla="*/ 498 w 1469"/>
              <a:gd name="T63" fmla="*/ 498 h 892"/>
              <a:gd name="T64" fmla="*/ 494 w 1469"/>
              <a:gd name="T65" fmla="*/ 492 h 892"/>
              <a:gd name="T66" fmla="*/ 480 w 1469"/>
              <a:gd name="T67" fmla="*/ 484 h 892"/>
              <a:gd name="T68" fmla="*/ 466 w 1469"/>
              <a:gd name="T69" fmla="*/ 484 h 892"/>
              <a:gd name="T70" fmla="*/ 452 w 1469"/>
              <a:gd name="T71" fmla="*/ 486 h 892"/>
              <a:gd name="T72" fmla="*/ 76 w 1469"/>
              <a:gd name="T73" fmla="*/ 778 h 892"/>
              <a:gd name="T74" fmla="*/ 712 w 1469"/>
              <a:gd name="T75" fmla="*/ 552 h 892"/>
              <a:gd name="T76" fmla="*/ 722 w 1469"/>
              <a:gd name="T77" fmla="*/ 556 h 892"/>
              <a:gd name="T78" fmla="*/ 734 w 1469"/>
              <a:gd name="T79" fmla="*/ 558 h 892"/>
              <a:gd name="T80" fmla="*/ 756 w 1469"/>
              <a:gd name="T81" fmla="*/ 552 h 892"/>
              <a:gd name="T82" fmla="*/ 1393 w 1469"/>
              <a:gd name="T83" fmla="*/ 778 h 892"/>
              <a:gd name="T84" fmla="*/ 1023 w 1469"/>
              <a:gd name="T85" fmla="*/ 490 h 892"/>
              <a:gd name="T86" fmla="*/ 1011 w 1469"/>
              <a:gd name="T87" fmla="*/ 484 h 892"/>
              <a:gd name="T88" fmla="*/ 997 w 1469"/>
              <a:gd name="T89" fmla="*/ 484 h 892"/>
              <a:gd name="T90" fmla="*/ 983 w 1469"/>
              <a:gd name="T91" fmla="*/ 488 h 892"/>
              <a:gd name="T92" fmla="*/ 971 w 1469"/>
              <a:gd name="T93" fmla="*/ 498 h 892"/>
              <a:gd name="T94" fmla="*/ 967 w 1469"/>
              <a:gd name="T95" fmla="*/ 504 h 892"/>
              <a:gd name="T96" fmla="*/ 963 w 1469"/>
              <a:gd name="T97" fmla="*/ 518 h 892"/>
              <a:gd name="T98" fmla="*/ 965 w 1469"/>
              <a:gd name="T99" fmla="*/ 532 h 892"/>
              <a:gd name="T100" fmla="*/ 973 w 1469"/>
              <a:gd name="T101" fmla="*/ 546 h 892"/>
              <a:gd name="T102" fmla="*/ 977 w 1469"/>
              <a:gd name="T103" fmla="*/ 55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69" h="892">
                <a:moveTo>
                  <a:pt x="1467" y="76"/>
                </a:moveTo>
                <a:lnTo>
                  <a:pt x="1467" y="76"/>
                </a:lnTo>
                <a:lnTo>
                  <a:pt x="1465" y="60"/>
                </a:lnTo>
                <a:lnTo>
                  <a:pt x="1461" y="46"/>
                </a:lnTo>
                <a:lnTo>
                  <a:pt x="1455" y="34"/>
                </a:lnTo>
                <a:lnTo>
                  <a:pt x="1445" y="22"/>
                </a:lnTo>
                <a:lnTo>
                  <a:pt x="1435" y="12"/>
                </a:lnTo>
                <a:lnTo>
                  <a:pt x="1421" y="6"/>
                </a:lnTo>
                <a:lnTo>
                  <a:pt x="1407" y="2"/>
                </a:lnTo>
                <a:lnTo>
                  <a:pt x="1393" y="0"/>
                </a:lnTo>
                <a:lnTo>
                  <a:pt x="1393" y="0"/>
                </a:lnTo>
                <a:lnTo>
                  <a:pt x="1393" y="0"/>
                </a:lnTo>
                <a:lnTo>
                  <a:pt x="76" y="2"/>
                </a:lnTo>
                <a:lnTo>
                  <a:pt x="76" y="2"/>
                </a:lnTo>
                <a:lnTo>
                  <a:pt x="60" y="4"/>
                </a:lnTo>
                <a:lnTo>
                  <a:pt x="46" y="8"/>
                </a:lnTo>
                <a:lnTo>
                  <a:pt x="34" y="14"/>
                </a:lnTo>
                <a:lnTo>
                  <a:pt x="22" y="24"/>
                </a:lnTo>
                <a:lnTo>
                  <a:pt x="22" y="24"/>
                </a:lnTo>
                <a:lnTo>
                  <a:pt x="12" y="36"/>
                </a:lnTo>
                <a:lnTo>
                  <a:pt x="6" y="48"/>
                </a:lnTo>
                <a:lnTo>
                  <a:pt x="2" y="62"/>
                </a:lnTo>
                <a:lnTo>
                  <a:pt x="0" y="78"/>
                </a:lnTo>
                <a:lnTo>
                  <a:pt x="2" y="816"/>
                </a:lnTo>
                <a:lnTo>
                  <a:pt x="2" y="816"/>
                </a:lnTo>
                <a:lnTo>
                  <a:pt x="2" y="832"/>
                </a:lnTo>
                <a:lnTo>
                  <a:pt x="6" y="846"/>
                </a:lnTo>
                <a:lnTo>
                  <a:pt x="14" y="858"/>
                </a:lnTo>
                <a:lnTo>
                  <a:pt x="24" y="870"/>
                </a:lnTo>
                <a:lnTo>
                  <a:pt x="24" y="870"/>
                </a:lnTo>
                <a:lnTo>
                  <a:pt x="34" y="880"/>
                </a:lnTo>
                <a:lnTo>
                  <a:pt x="48" y="886"/>
                </a:lnTo>
                <a:lnTo>
                  <a:pt x="62" y="890"/>
                </a:lnTo>
                <a:lnTo>
                  <a:pt x="76" y="892"/>
                </a:lnTo>
                <a:lnTo>
                  <a:pt x="76" y="892"/>
                </a:lnTo>
                <a:lnTo>
                  <a:pt x="76" y="892"/>
                </a:lnTo>
                <a:lnTo>
                  <a:pt x="1393" y="890"/>
                </a:lnTo>
                <a:lnTo>
                  <a:pt x="1393" y="890"/>
                </a:lnTo>
                <a:lnTo>
                  <a:pt x="1409" y="888"/>
                </a:lnTo>
                <a:lnTo>
                  <a:pt x="1423" y="884"/>
                </a:lnTo>
                <a:lnTo>
                  <a:pt x="1435" y="876"/>
                </a:lnTo>
                <a:lnTo>
                  <a:pt x="1447" y="868"/>
                </a:lnTo>
                <a:lnTo>
                  <a:pt x="1455" y="856"/>
                </a:lnTo>
                <a:lnTo>
                  <a:pt x="1463" y="844"/>
                </a:lnTo>
                <a:lnTo>
                  <a:pt x="1467" y="830"/>
                </a:lnTo>
                <a:lnTo>
                  <a:pt x="1469" y="814"/>
                </a:lnTo>
                <a:lnTo>
                  <a:pt x="1467" y="76"/>
                </a:lnTo>
                <a:close/>
                <a:moveTo>
                  <a:pt x="1309" y="76"/>
                </a:moveTo>
                <a:lnTo>
                  <a:pt x="734" y="474"/>
                </a:lnTo>
                <a:lnTo>
                  <a:pt x="158" y="76"/>
                </a:lnTo>
                <a:lnTo>
                  <a:pt x="1309" y="76"/>
                </a:lnTo>
                <a:close/>
                <a:moveTo>
                  <a:pt x="977" y="550"/>
                </a:moveTo>
                <a:lnTo>
                  <a:pt x="1319" y="814"/>
                </a:lnTo>
                <a:lnTo>
                  <a:pt x="148" y="816"/>
                </a:lnTo>
                <a:lnTo>
                  <a:pt x="492" y="550"/>
                </a:lnTo>
                <a:lnTo>
                  <a:pt x="492" y="550"/>
                </a:lnTo>
                <a:lnTo>
                  <a:pt x="498" y="546"/>
                </a:lnTo>
                <a:lnTo>
                  <a:pt x="502" y="540"/>
                </a:lnTo>
                <a:lnTo>
                  <a:pt x="504" y="532"/>
                </a:lnTo>
                <a:lnTo>
                  <a:pt x="506" y="526"/>
                </a:lnTo>
                <a:lnTo>
                  <a:pt x="506" y="518"/>
                </a:lnTo>
                <a:lnTo>
                  <a:pt x="504" y="510"/>
                </a:lnTo>
                <a:lnTo>
                  <a:pt x="502" y="504"/>
                </a:lnTo>
                <a:lnTo>
                  <a:pt x="498" y="498"/>
                </a:lnTo>
                <a:lnTo>
                  <a:pt x="498" y="498"/>
                </a:lnTo>
                <a:lnTo>
                  <a:pt x="494" y="492"/>
                </a:lnTo>
                <a:lnTo>
                  <a:pt x="488" y="488"/>
                </a:lnTo>
                <a:lnTo>
                  <a:pt x="480" y="484"/>
                </a:lnTo>
                <a:lnTo>
                  <a:pt x="474" y="484"/>
                </a:lnTo>
                <a:lnTo>
                  <a:pt x="466" y="484"/>
                </a:lnTo>
                <a:lnTo>
                  <a:pt x="458" y="484"/>
                </a:lnTo>
                <a:lnTo>
                  <a:pt x="452" y="486"/>
                </a:lnTo>
                <a:lnTo>
                  <a:pt x="446" y="490"/>
                </a:lnTo>
                <a:lnTo>
                  <a:pt x="76" y="778"/>
                </a:lnTo>
                <a:lnTo>
                  <a:pt x="76" y="112"/>
                </a:lnTo>
                <a:lnTo>
                  <a:pt x="712" y="552"/>
                </a:lnTo>
                <a:lnTo>
                  <a:pt x="712" y="552"/>
                </a:lnTo>
                <a:lnTo>
                  <a:pt x="722" y="556"/>
                </a:lnTo>
                <a:lnTo>
                  <a:pt x="734" y="558"/>
                </a:lnTo>
                <a:lnTo>
                  <a:pt x="734" y="558"/>
                </a:lnTo>
                <a:lnTo>
                  <a:pt x="744" y="556"/>
                </a:lnTo>
                <a:lnTo>
                  <a:pt x="756" y="552"/>
                </a:lnTo>
                <a:lnTo>
                  <a:pt x="1393" y="110"/>
                </a:lnTo>
                <a:lnTo>
                  <a:pt x="1393" y="778"/>
                </a:lnTo>
                <a:lnTo>
                  <a:pt x="1023" y="490"/>
                </a:lnTo>
                <a:lnTo>
                  <a:pt x="1023" y="490"/>
                </a:lnTo>
                <a:lnTo>
                  <a:pt x="1017" y="486"/>
                </a:lnTo>
                <a:lnTo>
                  <a:pt x="1011" y="484"/>
                </a:lnTo>
                <a:lnTo>
                  <a:pt x="1003" y="484"/>
                </a:lnTo>
                <a:lnTo>
                  <a:pt x="997" y="484"/>
                </a:lnTo>
                <a:lnTo>
                  <a:pt x="989" y="484"/>
                </a:lnTo>
                <a:lnTo>
                  <a:pt x="983" y="488"/>
                </a:lnTo>
                <a:lnTo>
                  <a:pt x="977" y="492"/>
                </a:lnTo>
                <a:lnTo>
                  <a:pt x="971" y="498"/>
                </a:lnTo>
                <a:lnTo>
                  <a:pt x="971" y="498"/>
                </a:lnTo>
                <a:lnTo>
                  <a:pt x="967" y="504"/>
                </a:lnTo>
                <a:lnTo>
                  <a:pt x="965" y="510"/>
                </a:lnTo>
                <a:lnTo>
                  <a:pt x="963" y="518"/>
                </a:lnTo>
                <a:lnTo>
                  <a:pt x="963" y="526"/>
                </a:lnTo>
                <a:lnTo>
                  <a:pt x="965" y="532"/>
                </a:lnTo>
                <a:lnTo>
                  <a:pt x="969" y="540"/>
                </a:lnTo>
                <a:lnTo>
                  <a:pt x="973" y="546"/>
                </a:lnTo>
                <a:lnTo>
                  <a:pt x="977" y="550"/>
                </a:lnTo>
                <a:lnTo>
                  <a:pt x="977" y="55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IN" dirty="0"/>
          </a:p>
        </p:txBody>
      </p:sp>
      <p:grpSp>
        <p:nvGrpSpPr>
          <p:cNvPr id="35" name="Group 34"/>
          <p:cNvGrpSpPr>
            <a:grpSpLocks noChangeAspect="1"/>
          </p:cNvGrpSpPr>
          <p:nvPr/>
        </p:nvGrpSpPr>
        <p:grpSpPr>
          <a:xfrm>
            <a:off x="2594993" y="6213841"/>
            <a:ext cx="252378" cy="226490"/>
            <a:chOff x="1895475" y="4027488"/>
            <a:chExt cx="2228850" cy="2000250"/>
          </a:xfrm>
          <a:solidFill>
            <a:schemeClr val="accent5"/>
          </a:solidFill>
        </p:grpSpPr>
        <p:sp>
          <p:nvSpPr>
            <p:cNvPr id="14" name="Freeform 5"/>
            <p:cNvSpPr>
              <a:spLocks noEditPoints="1"/>
            </p:cNvSpPr>
            <p:nvPr/>
          </p:nvSpPr>
          <p:spPr bwMode="auto">
            <a:xfrm>
              <a:off x="1895475" y="4027488"/>
              <a:ext cx="2228850" cy="2000250"/>
            </a:xfrm>
            <a:custGeom>
              <a:avLst/>
              <a:gdLst>
                <a:gd name="T0" fmla="*/ 1232 w 1404"/>
                <a:gd name="T1" fmla="*/ 292 h 1260"/>
                <a:gd name="T2" fmla="*/ 1118 w 1404"/>
                <a:gd name="T3" fmla="*/ 158 h 1260"/>
                <a:gd name="T4" fmla="*/ 972 w 1404"/>
                <a:gd name="T5" fmla="*/ 62 h 1260"/>
                <a:gd name="T6" fmla="*/ 802 w 1404"/>
                <a:gd name="T7" fmla="*/ 8 h 1260"/>
                <a:gd name="T8" fmla="*/ 666 w 1404"/>
                <a:gd name="T9" fmla="*/ 2 h 1260"/>
                <a:gd name="T10" fmla="*/ 486 w 1404"/>
                <a:gd name="T11" fmla="*/ 38 h 1260"/>
                <a:gd name="T12" fmla="*/ 328 w 1404"/>
                <a:gd name="T13" fmla="*/ 124 h 1260"/>
                <a:gd name="T14" fmla="*/ 200 w 1404"/>
                <a:gd name="T15" fmla="*/ 252 h 1260"/>
                <a:gd name="T16" fmla="*/ 128 w 1404"/>
                <a:gd name="T17" fmla="*/ 370 h 1260"/>
                <a:gd name="T18" fmla="*/ 78 w 1404"/>
                <a:gd name="T19" fmla="*/ 386 h 1260"/>
                <a:gd name="T20" fmla="*/ 10 w 1404"/>
                <a:gd name="T21" fmla="*/ 464 h 1260"/>
                <a:gd name="T22" fmla="*/ 0 w 1404"/>
                <a:gd name="T23" fmla="*/ 518 h 1260"/>
                <a:gd name="T24" fmla="*/ 2 w 1404"/>
                <a:gd name="T25" fmla="*/ 770 h 1260"/>
                <a:gd name="T26" fmla="*/ 38 w 1404"/>
                <a:gd name="T27" fmla="*/ 842 h 1260"/>
                <a:gd name="T28" fmla="*/ 102 w 1404"/>
                <a:gd name="T29" fmla="*/ 884 h 1260"/>
                <a:gd name="T30" fmla="*/ 150 w 1404"/>
                <a:gd name="T31" fmla="*/ 932 h 1260"/>
                <a:gd name="T32" fmla="*/ 258 w 1404"/>
                <a:gd name="T33" fmla="*/ 1076 h 1260"/>
                <a:gd name="T34" fmla="*/ 400 w 1404"/>
                <a:gd name="T35" fmla="*/ 1182 h 1260"/>
                <a:gd name="T36" fmla="*/ 566 w 1404"/>
                <a:gd name="T37" fmla="*/ 1244 h 1260"/>
                <a:gd name="T38" fmla="*/ 702 w 1404"/>
                <a:gd name="T39" fmla="*/ 1260 h 1260"/>
                <a:gd name="T40" fmla="*/ 882 w 1404"/>
                <a:gd name="T41" fmla="*/ 1234 h 1260"/>
                <a:gd name="T42" fmla="*/ 1044 w 1404"/>
                <a:gd name="T43" fmla="*/ 1160 h 1260"/>
                <a:gd name="T44" fmla="*/ 1178 w 1404"/>
                <a:gd name="T45" fmla="*/ 1042 h 1260"/>
                <a:gd name="T46" fmla="*/ 1276 w 1404"/>
                <a:gd name="T47" fmla="*/ 890 h 1260"/>
                <a:gd name="T48" fmla="*/ 1314 w 1404"/>
                <a:gd name="T49" fmla="*/ 880 h 1260"/>
                <a:gd name="T50" fmla="*/ 1382 w 1404"/>
                <a:gd name="T51" fmla="*/ 820 h 1260"/>
                <a:gd name="T52" fmla="*/ 1404 w 1404"/>
                <a:gd name="T53" fmla="*/ 756 h 1260"/>
                <a:gd name="T54" fmla="*/ 1404 w 1404"/>
                <a:gd name="T55" fmla="*/ 504 h 1260"/>
                <a:gd name="T56" fmla="*/ 1382 w 1404"/>
                <a:gd name="T57" fmla="*/ 440 h 1260"/>
                <a:gd name="T58" fmla="*/ 1314 w 1404"/>
                <a:gd name="T59" fmla="*/ 382 h 1260"/>
                <a:gd name="T60" fmla="*/ 1276 w 1404"/>
                <a:gd name="T61" fmla="*/ 370 h 1260"/>
                <a:gd name="T62" fmla="*/ 790 w 1404"/>
                <a:gd name="T63" fmla="*/ 62 h 1260"/>
                <a:gd name="T64" fmla="*/ 940 w 1404"/>
                <a:gd name="T65" fmla="*/ 106 h 1260"/>
                <a:gd name="T66" fmla="*/ 1070 w 1404"/>
                <a:gd name="T67" fmla="*/ 188 h 1260"/>
                <a:gd name="T68" fmla="*/ 1176 w 1404"/>
                <a:gd name="T69" fmla="*/ 302 h 1260"/>
                <a:gd name="T70" fmla="*/ 188 w 1404"/>
                <a:gd name="T71" fmla="*/ 370 h 1260"/>
                <a:gd name="T72" fmla="*/ 282 w 1404"/>
                <a:gd name="T73" fmla="*/ 236 h 1260"/>
                <a:gd name="T74" fmla="*/ 404 w 1404"/>
                <a:gd name="T75" fmla="*/ 138 h 1260"/>
                <a:gd name="T76" fmla="*/ 550 w 1404"/>
                <a:gd name="T77" fmla="*/ 74 h 1260"/>
                <a:gd name="T78" fmla="*/ 712 w 1404"/>
                <a:gd name="T79" fmla="*/ 54 h 1260"/>
                <a:gd name="T80" fmla="*/ 662 w 1404"/>
                <a:gd name="T81" fmla="*/ 1204 h 1260"/>
                <a:gd name="T82" fmla="*/ 506 w 1404"/>
                <a:gd name="T83" fmla="*/ 1172 h 1260"/>
                <a:gd name="T84" fmla="*/ 368 w 1404"/>
                <a:gd name="T85" fmla="*/ 1100 h 1260"/>
                <a:gd name="T86" fmla="*/ 254 w 1404"/>
                <a:gd name="T87" fmla="*/ 992 h 1260"/>
                <a:gd name="T88" fmla="*/ 1216 w 1404"/>
                <a:gd name="T89" fmla="*/ 892 h 1260"/>
                <a:gd name="T90" fmla="*/ 1150 w 1404"/>
                <a:gd name="T91" fmla="*/ 992 h 1260"/>
                <a:gd name="T92" fmla="*/ 1036 w 1404"/>
                <a:gd name="T93" fmla="*/ 1100 h 1260"/>
                <a:gd name="T94" fmla="*/ 898 w 1404"/>
                <a:gd name="T95" fmla="*/ 1172 h 1260"/>
                <a:gd name="T96" fmla="*/ 744 w 1404"/>
                <a:gd name="T97" fmla="*/ 1204 h 1260"/>
                <a:gd name="T98" fmla="*/ 1350 w 1404"/>
                <a:gd name="T99" fmla="*/ 742 h 1260"/>
                <a:gd name="T100" fmla="*/ 1324 w 1404"/>
                <a:gd name="T101" fmla="*/ 810 h 1260"/>
                <a:gd name="T102" fmla="*/ 1256 w 1404"/>
                <a:gd name="T103" fmla="*/ 838 h 1260"/>
                <a:gd name="T104" fmla="*/ 112 w 1404"/>
                <a:gd name="T105" fmla="*/ 830 h 1260"/>
                <a:gd name="T106" fmla="*/ 62 w 1404"/>
                <a:gd name="T107" fmla="*/ 780 h 1260"/>
                <a:gd name="T108" fmla="*/ 54 w 1404"/>
                <a:gd name="T109" fmla="*/ 518 h 1260"/>
                <a:gd name="T110" fmla="*/ 82 w 1404"/>
                <a:gd name="T111" fmla="*/ 450 h 1260"/>
                <a:gd name="T112" fmla="*/ 148 w 1404"/>
                <a:gd name="T113" fmla="*/ 422 h 1260"/>
                <a:gd name="T114" fmla="*/ 1292 w 1404"/>
                <a:gd name="T115" fmla="*/ 430 h 1260"/>
                <a:gd name="T116" fmla="*/ 1344 w 1404"/>
                <a:gd name="T117" fmla="*/ 480 h 1260"/>
                <a:gd name="T118" fmla="*/ 1350 w 1404"/>
                <a:gd name="T119" fmla="*/ 742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04" h="1260">
                  <a:moveTo>
                    <a:pt x="1276" y="370"/>
                  </a:moveTo>
                  <a:lnTo>
                    <a:pt x="1276" y="370"/>
                  </a:lnTo>
                  <a:lnTo>
                    <a:pt x="1256" y="330"/>
                  </a:lnTo>
                  <a:lnTo>
                    <a:pt x="1232" y="292"/>
                  </a:lnTo>
                  <a:lnTo>
                    <a:pt x="1208" y="254"/>
                  </a:lnTo>
                  <a:lnTo>
                    <a:pt x="1180" y="220"/>
                  </a:lnTo>
                  <a:lnTo>
                    <a:pt x="1150" y="188"/>
                  </a:lnTo>
                  <a:lnTo>
                    <a:pt x="1118" y="158"/>
                  </a:lnTo>
                  <a:lnTo>
                    <a:pt x="1084" y="130"/>
                  </a:lnTo>
                  <a:lnTo>
                    <a:pt x="1048" y="104"/>
                  </a:lnTo>
                  <a:lnTo>
                    <a:pt x="1010" y="82"/>
                  </a:lnTo>
                  <a:lnTo>
                    <a:pt x="972" y="62"/>
                  </a:lnTo>
                  <a:lnTo>
                    <a:pt x="930" y="44"/>
                  </a:lnTo>
                  <a:lnTo>
                    <a:pt x="888" y="30"/>
                  </a:lnTo>
                  <a:lnTo>
                    <a:pt x="846" y="18"/>
                  </a:lnTo>
                  <a:lnTo>
                    <a:pt x="802" y="8"/>
                  </a:lnTo>
                  <a:lnTo>
                    <a:pt x="758" y="4"/>
                  </a:lnTo>
                  <a:lnTo>
                    <a:pt x="712" y="0"/>
                  </a:lnTo>
                  <a:lnTo>
                    <a:pt x="712" y="0"/>
                  </a:lnTo>
                  <a:lnTo>
                    <a:pt x="666" y="2"/>
                  </a:lnTo>
                  <a:lnTo>
                    <a:pt x="620" y="6"/>
                  </a:lnTo>
                  <a:lnTo>
                    <a:pt x="574" y="14"/>
                  </a:lnTo>
                  <a:lnTo>
                    <a:pt x="530" y="24"/>
                  </a:lnTo>
                  <a:lnTo>
                    <a:pt x="486" y="38"/>
                  </a:lnTo>
                  <a:lnTo>
                    <a:pt x="444" y="56"/>
                  </a:lnTo>
                  <a:lnTo>
                    <a:pt x="404" y="76"/>
                  </a:lnTo>
                  <a:lnTo>
                    <a:pt x="366" y="98"/>
                  </a:lnTo>
                  <a:lnTo>
                    <a:pt x="328" y="124"/>
                  </a:lnTo>
                  <a:lnTo>
                    <a:pt x="292" y="152"/>
                  </a:lnTo>
                  <a:lnTo>
                    <a:pt x="260" y="182"/>
                  </a:lnTo>
                  <a:lnTo>
                    <a:pt x="228" y="216"/>
                  </a:lnTo>
                  <a:lnTo>
                    <a:pt x="200" y="252"/>
                  </a:lnTo>
                  <a:lnTo>
                    <a:pt x="174" y="288"/>
                  </a:lnTo>
                  <a:lnTo>
                    <a:pt x="150" y="328"/>
                  </a:lnTo>
                  <a:lnTo>
                    <a:pt x="128" y="370"/>
                  </a:lnTo>
                  <a:lnTo>
                    <a:pt x="128" y="370"/>
                  </a:lnTo>
                  <a:lnTo>
                    <a:pt x="116" y="372"/>
                  </a:lnTo>
                  <a:lnTo>
                    <a:pt x="102" y="376"/>
                  </a:lnTo>
                  <a:lnTo>
                    <a:pt x="90" y="382"/>
                  </a:lnTo>
                  <a:lnTo>
                    <a:pt x="78" y="386"/>
                  </a:lnTo>
                  <a:lnTo>
                    <a:pt x="56" y="402"/>
                  </a:lnTo>
                  <a:lnTo>
                    <a:pt x="38" y="420"/>
                  </a:lnTo>
                  <a:lnTo>
                    <a:pt x="22" y="440"/>
                  </a:lnTo>
                  <a:lnTo>
                    <a:pt x="10" y="464"/>
                  </a:lnTo>
                  <a:lnTo>
                    <a:pt x="6" y="476"/>
                  </a:lnTo>
                  <a:lnTo>
                    <a:pt x="2" y="490"/>
                  </a:lnTo>
                  <a:lnTo>
                    <a:pt x="0" y="504"/>
                  </a:lnTo>
                  <a:lnTo>
                    <a:pt x="0" y="518"/>
                  </a:lnTo>
                  <a:lnTo>
                    <a:pt x="0" y="742"/>
                  </a:lnTo>
                  <a:lnTo>
                    <a:pt x="0" y="742"/>
                  </a:lnTo>
                  <a:lnTo>
                    <a:pt x="0" y="756"/>
                  </a:lnTo>
                  <a:lnTo>
                    <a:pt x="2" y="770"/>
                  </a:lnTo>
                  <a:lnTo>
                    <a:pt x="6" y="784"/>
                  </a:lnTo>
                  <a:lnTo>
                    <a:pt x="10" y="796"/>
                  </a:lnTo>
                  <a:lnTo>
                    <a:pt x="22" y="820"/>
                  </a:lnTo>
                  <a:lnTo>
                    <a:pt x="38" y="842"/>
                  </a:lnTo>
                  <a:lnTo>
                    <a:pt x="56" y="860"/>
                  </a:lnTo>
                  <a:lnTo>
                    <a:pt x="78" y="874"/>
                  </a:lnTo>
                  <a:lnTo>
                    <a:pt x="90" y="880"/>
                  </a:lnTo>
                  <a:lnTo>
                    <a:pt x="102" y="884"/>
                  </a:lnTo>
                  <a:lnTo>
                    <a:pt x="116" y="888"/>
                  </a:lnTo>
                  <a:lnTo>
                    <a:pt x="128" y="890"/>
                  </a:lnTo>
                  <a:lnTo>
                    <a:pt x="128" y="890"/>
                  </a:lnTo>
                  <a:lnTo>
                    <a:pt x="150" y="932"/>
                  </a:lnTo>
                  <a:lnTo>
                    <a:pt x="172" y="970"/>
                  </a:lnTo>
                  <a:lnTo>
                    <a:pt x="198" y="1008"/>
                  </a:lnTo>
                  <a:lnTo>
                    <a:pt x="226" y="1042"/>
                  </a:lnTo>
                  <a:lnTo>
                    <a:pt x="258" y="1076"/>
                  </a:lnTo>
                  <a:lnTo>
                    <a:pt x="290" y="1106"/>
                  </a:lnTo>
                  <a:lnTo>
                    <a:pt x="324" y="1134"/>
                  </a:lnTo>
                  <a:lnTo>
                    <a:pt x="360" y="1160"/>
                  </a:lnTo>
                  <a:lnTo>
                    <a:pt x="400" y="1182"/>
                  </a:lnTo>
                  <a:lnTo>
                    <a:pt x="438" y="1202"/>
                  </a:lnTo>
                  <a:lnTo>
                    <a:pt x="480" y="1220"/>
                  </a:lnTo>
                  <a:lnTo>
                    <a:pt x="522" y="1234"/>
                  </a:lnTo>
                  <a:lnTo>
                    <a:pt x="566" y="1244"/>
                  </a:lnTo>
                  <a:lnTo>
                    <a:pt x="610" y="1252"/>
                  </a:lnTo>
                  <a:lnTo>
                    <a:pt x="656" y="1258"/>
                  </a:lnTo>
                  <a:lnTo>
                    <a:pt x="702" y="1260"/>
                  </a:lnTo>
                  <a:lnTo>
                    <a:pt x="702" y="1260"/>
                  </a:lnTo>
                  <a:lnTo>
                    <a:pt x="748" y="1258"/>
                  </a:lnTo>
                  <a:lnTo>
                    <a:pt x="794" y="1252"/>
                  </a:lnTo>
                  <a:lnTo>
                    <a:pt x="838" y="1244"/>
                  </a:lnTo>
                  <a:lnTo>
                    <a:pt x="882" y="1234"/>
                  </a:lnTo>
                  <a:lnTo>
                    <a:pt x="924" y="1220"/>
                  </a:lnTo>
                  <a:lnTo>
                    <a:pt x="966" y="1202"/>
                  </a:lnTo>
                  <a:lnTo>
                    <a:pt x="1006" y="1182"/>
                  </a:lnTo>
                  <a:lnTo>
                    <a:pt x="1044" y="1160"/>
                  </a:lnTo>
                  <a:lnTo>
                    <a:pt x="1080" y="1134"/>
                  </a:lnTo>
                  <a:lnTo>
                    <a:pt x="1114" y="1106"/>
                  </a:lnTo>
                  <a:lnTo>
                    <a:pt x="1148" y="1076"/>
                  </a:lnTo>
                  <a:lnTo>
                    <a:pt x="1178" y="1042"/>
                  </a:lnTo>
                  <a:lnTo>
                    <a:pt x="1206" y="1008"/>
                  </a:lnTo>
                  <a:lnTo>
                    <a:pt x="1232" y="970"/>
                  </a:lnTo>
                  <a:lnTo>
                    <a:pt x="1256" y="932"/>
                  </a:lnTo>
                  <a:lnTo>
                    <a:pt x="1276" y="890"/>
                  </a:lnTo>
                  <a:lnTo>
                    <a:pt x="1276" y="890"/>
                  </a:lnTo>
                  <a:lnTo>
                    <a:pt x="1290" y="888"/>
                  </a:lnTo>
                  <a:lnTo>
                    <a:pt x="1302" y="884"/>
                  </a:lnTo>
                  <a:lnTo>
                    <a:pt x="1314" y="880"/>
                  </a:lnTo>
                  <a:lnTo>
                    <a:pt x="1326" y="874"/>
                  </a:lnTo>
                  <a:lnTo>
                    <a:pt x="1348" y="860"/>
                  </a:lnTo>
                  <a:lnTo>
                    <a:pt x="1368" y="842"/>
                  </a:lnTo>
                  <a:lnTo>
                    <a:pt x="1382" y="820"/>
                  </a:lnTo>
                  <a:lnTo>
                    <a:pt x="1394" y="796"/>
                  </a:lnTo>
                  <a:lnTo>
                    <a:pt x="1398" y="784"/>
                  </a:lnTo>
                  <a:lnTo>
                    <a:pt x="1402" y="770"/>
                  </a:lnTo>
                  <a:lnTo>
                    <a:pt x="1404" y="756"/>
                  </a:lnTo>
                  <a:lnTo>
                    <a:pt x="1404" y="742"/>
                  </a:lnTo>
                  <a:lnTo>
                    <a:pt x="1404" y="518"/>
                  </a:lnTo>
                  <a:lnTo>
                    <a:pt x="1404" y="518"/>
                  </a:lnTo>
                  <a:lnTo>
                    <a:pt x="1404" y="504"/>
                  </a:lnTo>
                  <a:lnTo>
                    <a:pt x="1402" y="490"/>
                  </a:lnTo>
                  <a:lnTo>
                    <a:pt x="1398" y="476"/>
                  </a:lnTo>
                  <a:lnTo>
                    <a:pt x="1394" y="464"/>
                  </a:lnTo>
                  <a:lnTo>
                    <a:pt x="1382" y="440"/>
                  </a:lnTo>
                  <a:lnTo>
                    <a:pt x="1368" y="420"/>
                  </a:lnTo>
                  <a:lnTo>
                    <a:pt x="1348" y="402"/>
                  </a:lnTo>
                  <a:lnTo>
                    <a:pt x="1326" y="386"/>
                  </a:lnTo>
                  <a:lnTo>
                    <a:pt x="1314" y="382"/>
                  </a:lnTo>
                  <a:lnTo>
                    <a:pt x="1302" y="376"/>
                  </a:lnTo>
                  <a:lnTo>
                    <a:pt x="1290" y="372"/>
                  </a:lnTo>
                  <a:lnTo>
                    <a:pt x="1276" y="370"/>
                  </a:lnTo>
                  <a:lnTo>
                    <a:pt x="1276" y="370"/>
                  </a:lnTo>
                  <a:close/>
                  <a:moveTo>
                    <a:pt x="712" y="54"/>
                  </a:moveTo>
                  <a:lnTo>
                    <a:pt x="712" y="54"/>
                  </a:lnTo>
                  <a:lnTo>
                    <a:pt x="752" y="56"/>
                  </a:lnTo>
                  <a:lnTo>
                    <a:pt x="790" y="62"/>
                  </a:lnTo>
                  <a:lnTo>
                    <a:pt x="830" y="68"/>
                  </a:lnTo>
                  <a:lnTo>
                    <a:pt x="866" y="78"/>
                  </a:lnTo>
                  <a:lnTo>
                    <a:pt x="904" y="92"/>
                  </a:lnTo>
                  <a:lnTo>
                    <a:pt x="940" y="106"/>
                  </a:lnTo>
                  <a:lnTo>
                    <a:pt x="974" y="124"/>
                  </a:lnTo>
                  <a:lnTo>
                    <a:pt x="1008" y="142"/>
                  </a:lnTo>
                  <a:lnTo>
                    <a:pt x="1040" y="164"/>
                  </a:lnTo>
                  <a:lnTo>
                    <a:pt x="1070" y="188"/>
                  </a:lnTo>
                  <a:lnTo>
                    <a:pt x="1100" y="214"/>
                  </a:lnTo>
                  <a:lnTo>
                    <a:pt x="1126" y="240"/>
                  </a:lnTo>
                  <a:lnTo>
                    <a:pt x="1152" y="270"/>
                  </a:lnTo>
                  <a:lnTo>
                    <a:pt x="1176" y="302"/>
                  </a:lnTo>
                  <a:lnTo>
                    <a:pt x="1196" y="334"/>
                  </a:lnTo>
                  <a:lnTo>
                    <a:pt x="1216" y="370"/>
                  </a:lnTo>
                  <a:lnTo>
                    <a:pt x="188" y="370"/>
                  </a:lnTo>
                  <a:lnTo>
                    <a:pt x="188" y="370"/>
                  </a:lnTo>
                  <a:lnTo>
                    <a:pt x="208" y="334"/>
                  </a:lnTo>
                  <a:lnTo>
                    <a:pt x="230" y="300"/>
                  </a:lnTo>
                  <a:lnTo>
                    <a:pt x="256" y="268"/>
                  </a:lnTo>
                  <a:lnTo>
                    <a:pt x="282" y="236"/>
                  </a:lnTo>
                  <a:lnTo>
                    <a:pt x="310" y="208"/>
                  </a:lnTo>
                  <a:lnTo>
                    <a:pt x="340" y="182"/>
                  </a:lnTo>
                  <a:lnTo>
                    <a:pt x="372" y="158"/>
                  </a:lnTo>
                  <a:lnTo>
                    <a:pt x="404" y="138"/>
                  </a:lnTo>
                  <a:lnTo>
                    <a:pt x="440" y="118"/>
                  </a:lnTo>
                  <a:lnTo>
                    <a:pt x="476" y="100"/>
                  </a:lnTo>
                  <a:lnTo>
                    <a:pt x="512" y="86"/>
                  </a:lnTo>
                  <a:lnTo>
                    <a:pt x="550" y="74"/>
                  </a:lnTo>
                  <a:lnTo>
                    <a:pt x="590" y="66"/>
                  </a:lnTo>
                  <a:lnTo>
                    <a:pt x="630" y="58"/>
                  </a:lnTo>
                  <a:lnTo>
                    <a:pt x="670" y="56"/>
                  </a:lnTo>
                  <a:lnTo>
                    <a:pt x="712" y="54"/>
                  </a:lnTo>
                  <a:lnTo>
                    <a:pt x="712" y="54"/>
                  </a:lnTo>
                  <a:close/>
                  <a:moveTo>
                    <a:pt x="702" y="1206"/>
                  </a:moveTo>
                  <a:lnTo>
                    <a:pt x="702" y="1206"/>
                  </a:lnTo>
                  <a:lnTo>
                    <a:pt x="662" y="1204"/>
                  </a:lnTo>
                  <a:lnTo>
                    <a:pt x="622" y="1200"/>
                  </a:lnTo>
                  <a:lnTo>
                    <a:pt x="582" y="1194"/>
                  </a:lnTo>
                  <a:lnTo>
                    <a:pt x="544" y="1184"/>
                  </a:lnTo>
                  <a:lnTo>
                    <a:pt x="506" y="1172"/>
                  </a:lnTo>
                  <a:lnTo>
                    <a:pt x="470" y="1158"/>
                  </a:lnTo>
                  <a:lnTo>
                    <a:pt x="434" y="1140"/>
                  </a:lnTo>
                  <a:lnTo>
                    <a:pt x="400" y="1120"/>
                  </a:lnTo>
                  <a:lnTo>
                    <a:pt x="368" y="1100"/>
                  </a:lnTo>
                  <a:lnTo>
                    <a:pt x="336" y="1076"/>
                  </a:lnTo>
                  <a:lnTo>
                    <a:pt x="308" y="1050"/>
                  </a:lnTo>
                  <a:lnTo>
                    <a:pt x="280" y="1022"/>
                  </a:lnTo>
                  <a:lnTo>
                    <a:pt x="254" y="992"/>
                  </a:lnTo>
                  <a:lnTo>
                    <a:pt x="230" y="960"/>
                  </a:lnTo>
                  <a:lnTo>
                    <a:pt x="208" y="926"/>
                  </a:lnTo>
                  <a:lnTo>
                    <a:pt x="190" y="892"/>
                  </a:lnTo>
                  <a:lnTo>
                    <a:pt x="1216" y="892"/>
                  </a:lnTo>
                  <a:lnTo>
                    <a:pt x="1216" y="892"/>
                  </a:lnTo>
                  <a:lnTo>
                    <a:pt x="1196" y="926"/>
                  </a:lnTo>
                  <a:lnTo>
                    <a:pt x="1174" y="960"/>
                  </a:lnTo>
                  <a:lnTo>
                    <a:pt x="1150" y="992"/>
                  </a:lnTo>
                  <a:lnTo>
                    <a:pt x="1124" y="1022"/>
                  </a:lnTo>
                  <a:lnTo>
                    <a:pt x="1098" y="1050"/>
                  </a:lnTo>
                  <a:lnTo>
                    <a:pt x="1068" y="1076"/>
                  </a:lnTo>
                  <a:lnTo>
                    <a:pt x="1036" y="1100"/>
                  </a:lnTo>
                  <a:lnTo>
                    <a:pt x="1004" y="1120"/>
                  </a:lnTo>
                  <a:lnTo>
                    <a:pt x="970" y="1140"/>
                  </a:lnTo>
                  <a:lnTo>
                    <a:pt x="934" y="1158"/>
                  </a:lnTo>
                  <a:lnTo>
                    <a:pt x="898" y="1172"/>
                  </a:lnTo>
                  <a:lnTo>
                    <a:pt x="860" y="1184"/>
                  </a:lnTo>
                  <a:lnTo>
                    <a:pt x="822" y="1194"/>
                  </a:lnTo>
                  <a:lnTo>
                    <a:pt x="784" y="1200"/>
                  </a:lnTo>
                  <a:lnTo>
                    <a:pt x="744" y="1204"/>
                  </a:lnTo>
                  <a:lnTo>
                    <a:pt x="702" y="1206"/>
                  </a:lnTo>
                  <a:lnTo>
                    <a:pt x="702" y="1206"/>
                  </a:lnTo>
                  <a:close/>
                  <a:moveTo>
                    <a:pt x="1350" y="742"/>
                  </a:moveTo>
                  <a:lnTo>
                    <a:pt x="1350" y="742"/>
                  </a:lnTo>
                  <a:lnTo>
                    <a:pt x="1350" y="762"/>
                  </a:lnTo>
                  <a:lnTo>
                    <a:pt x="1344" y="780"/>
                  </a:lnTo>
                  <a:lnTo>
                    <a:pt x="1334" y="796"/>
                  </a:lnTo>
                  <a:lnTo>
                    <a:pt x="1324" y="810"/>
                  </a:lnTo>
                  <a:lnTo>
                    <a:pt x="1310" y="822"/>
                  </a:lnTo>
                  <a:lnTo>
                    <a:pt x="1292" y="830"/>
                  </a:lnTo>
                  <a:lnTo>
                    <a:pt x="1276" y="836"/>
                  </a:lnTo>
                  <a:lnTo>
                    <a:pt x="1256" y="838"/>
                  </a:lnTo>
                  <a:lnTo>
                    <a:pt x="148" y="838"/>
                  </a:lnTo>
                  <a:lnTo>
                    <a:pt x="148" y="838"/>
                  </a:lnTo>
                  <a:lnTo>
                    <a:pt x="130" y="836"/>
                  </a:lnTo>
                  <a:lnTo>
                    <a:pt x="112" y="830"/>
                  </a:lnTo>
                  <a:lnTo>
                    <a:pt x="96" y="822"/>
                  </a:lnTo>
                  <a:lnTo>
                    <a:pt x="82" y="810"/>
                  </a:lnTo>
                  <a:lnTo>
                    <a:pt x="70" y="796"/>
                  </a:lnTo>
                  <a:lnTo>
                    <a:pt x="62" y="780"/>
                  </a:lnTo>
                  <a:lnTo>
                    <a:pt x="56" y="762"/>
                  </a:lnTo>
                  <a:lnTo>
                    <a:pt x="54" y="742"/>
                  </a:lnTo>
                  <a:lnTo>
                    <a:pt x="54" y="518"/>
                  </a:lnTo>
                  <a:lnTo>
                    <a:pt x="54" y="518"/>
                  </a:lnTo>
                  <a:lnTo>
                    <a:pt x="56" y="498"/>
                  </a:lnTo>
                  <a:lnTo>
                    <a:pt x="62" y="480"/>
                  </a:lnTo>
                  <a:lnTo>
                    <a:pt x="70" y="464"/>
                  </a:lnTo>
                  <a:lnTo>
                    <a:pt x="82" y="450"/>
                  </a:lnTo>
                  <a:lnTo>
                    <a:pt x="96" y="438"/>
                  </a:lnTo>
                  <a:lnTo>
                    <a:pt x="112" y="430"/>
                  </a:lnTo>
                  <a:lnTo>
                    <a:pt x="130" y="424"/>
                  </a:lnTo>
                  <a:lnTo>
                    <a:pt x="148" y="422"/>
                  </a:lnTo>
                  <a:lnTo>
                    <a:pt x="1256" y="422"/>
                  </a:lnTo>
                  <a:lnTo>
                    <a:pt x="1256" y="422"/>
                  </a:lnTo>
                  <a:lnTo>
                    <a:pt x="1276" y="424"/>
                  </a:lnTo>
                  <a:lnTo>
                    <a:pt x="1292" y="430"/>
                  </a:lnTo>
                  <a:lnTo>
                    <a:pt x="1310" y="438"/>
                  </a:lnTo>
                  <a:lnTo>
                    <a:pt x="1324" y="450"/>
                  </a:lnTo>
                  <a:lnTo>
                    <a:pt x="1334" y="464"/>
                  </a:lnTo>
                  <a:lnTo>
                    <a:pt x="1344" y="480"/>
                  </a:lnTo>
                  <a:lnTo>
                    <a:pt x="1350" y="498"/>
                  </a:lnTo>
                  <a:lnTo>
                    <a:pt x="1350" y="518"/>
                  </a:lnTo>
                  <a:lnTo>
                    <a:pt x="1350" y="742"/>
                  </a:lnTo>
                  <a:lnTo>
                    <a:pt x="1350" y="7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7" name="Freeform 6"/>
            <p:cNvSpPr>
              <a:spLocks/>
            </p:cNvSpPr>
            <p:nvPr/>
          </p:nvSpPr>
          <p:spPr bwMode="auto">
            <a:xfrm>
              <a:off x="2092325" y="4865688"/>
              <a:ext cx="600075" cy="368300"/>
            </a:xfrm>
            <a:custGeom>
              <a:avLst/>
              <a:gdLst>
                <a:gd name="T0" fmla="*/ 266 w 378"/>
                <a:gd name="T1" fmla="*/ 140 h 232"/>
                <a:gd name="T2" fmla="*/ 220 w 378"/>
                <a:gd name="T3" fmla="*/ 0 h 232"/>
                <a:gd name="T4" fmla="*/ 158 w 378"/>
                <a:gd name="T5" fmla="*/ 0 h 232"/>
                <a:gd name="T6" fmla="*/ 112 w 378"/>
                <a:gd name="T7" fmla="*/ 140 h 232"/>
                <a:gd name="T8" fmla="*/ 68 w 378"/>
                <a:gd name="T9" fmla="*/ 0 h 232"/>
                <a:gd name="T10" fmla="*/ 0 w 378"/>
                <a:gd name="T11" fmla="*/ 0 h 232"/>
                <a:gd name="T12" fmla="*/ 80 w 378"/>
                <a:gd name="T13" fmla="*/ 232 h 232"/>
                <a:gd name="T14" fmla="*/ 146 w 378"/>
                <a:gd name="T15" fmla="*/ 232 h 232"/>
                <a:gd name="T16" fmla="*/ 190 w 378"/>
                <a:gd name="T17" fmla="*/ 106 h 232"/>
                <a:gd name="T18" fmla="*/ 232 w 378"/>
                <a:gd name="T19" fmla="*/ 232 h 232"/>
                <a:gd name="T20" fmla="*/ 300 w 378"/>
                <a:gd name="T21" fmla="*/ 232 h 232"/>
                <a:gd name="T22" fmla="*/ 378 w 378"/>
                <a:gd name="T23" fmla="*/ 0 h 232"/>
                <a:gd name="T24" fmla="*/ 312 w 378"/>
                <a:gd name="T25" fmla="*/ 0 h 232"/>
                <a:gd name="T26" fmla="*/ 266 w 378"/>
                <a:gd name="T27" fmla="*/ 14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8" h="232">
                  <a:moveTo>
                    <a:pt x="266" y="140"/>
                  </a:moveTo>
                  <a:lnTo>
                    <a:pt x="220" y="0"/>
                  </a:lnTo>
                  <a:lnTo>
                    <a:pt x="158" y="0"/>
                  </a:lnTo>
                  <a:lnTo>
                    <a:pt x="112" y="140"/>
                  </a:lnTo>
                  <a:lnTo>
                    <a:pt x="68" y="0"/>
                  </a:lnTo>
                  <a:lnTo>
                    <a:pt x="0" y="0"/>
                  </a:lnTo>
                  <a:lnTo>
                    <a:pt x="80" y="232"/>
                  </a:lnTo>
                  <a:lnTo>
                    <a:pt x="146" y="232"/>
                  </a:lnTo>
                  <a:lnTo>
                    <a:pt x="190" y="106"/>
                  </a:lnTo>
                  <a:lnTo>
                    <a:pt x="232" y="232"/>
                  </a:lnTo>
                  <a:lnTo>
                    <a:pt x="300" y="232"/>
                  </a:lnTo>
                  <a:lnTo>
                    <a:pt x="378" y="0"/>
                  </a:lnTo>
                  <a:lnTo>
                    <a:pt x="312" y="0"/>
                  </a:lnTo>
                  <a:lnTo>
                    <a:pt x="266"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1" name="Freeform 7"/>
            <p:cNvSpPr>
              <a:spLocks/>
            </p:cNvSpPr>
            <p:nvPr/>
          </p:nvSpPr>
          <p:spPr bwMode="auto">
            <a:xfrm>
              <a:off x="2711450" y="4865688"/>
              <a:ext cx="600075" cy="368300"/>
            </a:xfrm>
            <a:custGeom>
              <a:avLst/>
              <a:gdLst>
                <a:gd name="T0" fmla="*/ 264 w 378"/>
                <a:gd name="T1" fmla="*/ 140 h 232"/>
                <a:gd name="T2" fmla="*/ 220 w 378"/>
                <a:gd name="T3" fmla="*/ 0 h 232"/>
                <a:gd name="T4" fmla="*/ 156 w 378"/>
                <a:gd name="T5" fmla="*/ 0 h 232"/>
                <a:gd name="T6" fmla="*/ 112 w 378"/>
                <a:gd name="T7" fmla="*/ 140 h 232"/>
                <a:gd name="T8" fmla="*/ 66 w 378"/>
                <a:gd name="T9" fmla="*/ 0 h 232"/>
                <a:gd name="T10" fmla="*/ 0 w 378"/>
                <a:gd name="T11" fmla="*/ 0 h 232"/>
                <a:gd name="T12" fmla="*/ 78 w 378"/>
                <a:gd name="T13" fmla="*/ 232 h 232"/>
                <a:gd name="T14" fmla="*/ 146 w 378"/>
                <a:gd name="T15" fmla="*/ 232 h 232"/>
                <a:gd name="T16" fmla="*/ 188 w 378"/>
                <a:gd name="T17" fmla="*/ 106 h 232"/>
                <a:gd name="T18" fmla="*/ 232 w 378"/>
                <a:gd name="T19" fmla="*/ 232 h 232"/>
                <a:gd name="T20" fmla="*/ 298 w 378"/>
                <a:gd name="T21" fmla="*/ 232 h 232"/>
                <a:gd name="T22" fmla="*/ 378 w 378"/>
                <a:gd name="T23" fmla="*/ 0 h 232"/>
                <a:gd name="T24" fmla="*/ 310 w 378"/>
                <a:gd name="T25" fmla="*/ 0 h 232"/>
                <a:gd name="T26" fmla="*/ 264 w 378"/>
                <a:gd name="T27" fmla="*/ 14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8" h="232">
                  <a:moveTo>
                    <a:pt x="264" y="140"/>
                  </a:moveTo>
                  <a:lnTo>
                    <a:pt x="220" y="0"/>
                  </a:lnTo>
                  <a:lnTo>
                    <a:pt x="156" y="0"/>
                  </a:lnTo>
                  <a:lnTo>
                    <a:pt x="112" y="140"/>
                  </a:lnTo>
                  <a:lnTo>
                    <a:pt x="66" y="0"/>
                  </a:lnTo>
                  <a:lnTo>
                    <a:pt x="0" y="0"/>
                  </a:lnTo>
                  <a:lnTo>
                    <a:pt x="78" y="232"/>
                  </a:lnTo>
                  <a:lnTo>
                    <a:pt x="146" y="232"/>
                  </a:lnTo>
                  <a:lnTo>
                    <a:pt x="188" y="106"/>
                  </a:lnTo>
                  <a:lnTo>
                    <a:pt x="232" y="232"/>
                  </a:lnTo>
                  <a:lnTo>
                    <a:pt x="298" y="232"/>
                  </a:lnTo>
                  <a:lnTo>
                    <a:pt x="378" y="0"/>
                  </a:lnTo>
                  <a:lnTo>
                    <a:pt x="310" y="0"/>
                  </a:lnTo>
                  <a:lnTo>
                    <a:pt x="264"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2" name="Freeform 8"/>
            <p:cNvSpPr>
              <a:spLocks/>
            </p:cNvSpPr>
            <p:nvPr/>
          </p:nvSpPr>
          <p:spPr bwMode="auto">
            <a:xfrm>
              <a:off x="3327400" y="4865688"/>
              <a:ext cx="600075" cy="368300"/>
            </a:xfrm>
            <a:custGeom>
              <a:avLst/>
              <a:gdLst>
                <a:gd name="T0" fmla="*/ 266 w 378"/>
                <a:gd name="T1" fmla="*/ 140 h 232"/>
                <a:gd name="T2" fmla="*/ 220 w 378"/>
                <a:gd name="T3" fmla="*/ 0 h 232"/>
                <a:gd name="T4" fmla="*/ 158 w 378"/>
                <a:gd name="T5" fmla="*/ 0 h 232"/>
                <a:gd name="T6" fmla="*/ 112 w 378"/>
                <a:gd name="T7" fmla="*/ 140 h 232"/>
                <a:gd name="T8" fmla="*/ 68 w 378"/>
                <a:gd name="T9" fmla="*/ 0 h 232"/>
                <a:gd name="T10" fmla="*/ 0 w 378"/>
                <a:gd name="T11" fmla="*/ 0 h 232"/>
                <a:gd name="T12" fmla="*/ 80 w 378"/>
                <a:gd name="T13" fmla="*/ 232 h 232"/>
                <a:gd name="T14" fmla="*/ 146 w 378"/>
                <a:gd name="T15" fmla="*/ 232 h 232"/>
                <a:gd name="T16" fmla="*/ 190 w 378"/>
                <a:gd name="T17" fmla="*/ 106 h 232"/>
                <a:gd name="T18" fmla="*/ 232 w 378"/>
                <a:gd name="T19" fmla="*/ 232 h 232"/>
                <a:gd name="T20" fmla="*/ 300 w 378"/>
                <a:gd name="T21" fmla="*/ 232 h 232"/>
                <a:gd name="T22" fmla="*/ 378 w 378"/>
                <a:gd name="T23" fmla="*/ 0 h 232"/>
                <a:gd name="T24" fmla="*/ 310 w 378"/>
                <a:gd name="T25" fmla="*/ 0 h 232"/>
                <a:gd name="T26" fmla="*/ 266 w 378"/>
                <a:gd name="T27" fmla="*/ 14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8" h="232">
                  <a:moveTo>
                    <a:pt x="266" y="140"/>
                  </a:moveTo>
                  <a:lnTo>
                    <a:pt x="220" y="0"/>
                  </a:lnTo>
                  <a:lnTo>
                    <a:pt x="158" y="0"/>
                  </a:lnTo>
                  <a:lnTo>
                    <a:pt x="112" y="140"/>
                  </a:lnTo>
                  <a:lnTo>
                    <a:pt x="68" y="0"/>
                  </a:lnTo>
                  <a:lnTo>
                    <a:pt x="0" y="0"/>
                  </a:lnTo>
                  <a:lnTo>
                    <a:pt x="80" y="232"/>
                  </a:lnTo>
                  <a:lnTo>
                    <a:pt x="146" y="232"/>
                  </a:lnTo>
                  <a:lnTo>
                    <a:pt x="190" y="106"/>
                  </a:lnTo>
                  <a:lnTo>
                    <a:pt x="232" y="232"/>
                  </a:lnTo>
                  <a:lnTo>
                    <a:pt x="300" y="232"/>
                  </a:lnTo>
                  <a:lnTo>
                    <a:pt x="378" y="0"/>
                  </a:lnTo>
                  <a:lnTo>
                    <a:pt x="310" y="0"/>
                  </a:lnTo>
                  <a:lnTo>
                    <a:pt x="266"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88" name="TextBox 87">
            <a:extLst>
              <a:ext uri="{FF2B5EF4-FFF2-40B4-BE49-F238E27FC236}">
                <a16:creationId xmlns:a16="http://schemas.microsoft.com/office/drawing/2014/main" xmlns="" id="{9F99E629-D198-47C2-BD25-8F19ED39F144}"/>
              </a:ext>
            </a:extLst>
          </p:cNvPr>
          <p:cNvSpPr txBox="1"/>
          <p:nvPr/>
        </p:nvSpPr>
        <p:spPr>
          <a:xfrm>
            <a:off x="2793514" y="6174898"/>
            <a:ext cx="1762022" cy="307777"/>
          </a:xfrm>
          <a:prstGeom prst="rect">
            <a:avLst/>
          </a:prstGeom>
          <a:noFill/>
        </p:spPr>
        <p:txBody>
          <a:bodyPr wrap="none" rtlCol="0">
            <a:spAutoFit/>
          </a:bodyPr>
          <a:lstStyle/>
          <a:p>
            <a:pPr algn="ctr"/>
            <a:r>
              <a:rPr lang="en-IN" sz="1400" spc="300" dirty="0" smtClean="0">
                <a:solidFill>
                  <a:schemeClr val="accent5"/>
                </a:solidFill>
              </a:rPr>
              <a:t>oecd-opsi.org</a:t>
            </a:r>
            <a:endParaRPr lang="en-IN" sz="1400" spc="300" dirty="0">
              <a:solidFill>
                <a:schemeClr val="accent5"/>
              </a:solidFill>
            </a:endParaRPr>
          </a:p>
        </p:txBody>
      </p:sp>
      <p:sp>
        <p:nvSpPr>
          <p:cNvPr id="33" name="Freeform 9"/>
          <p:cNvSpPr>
            <a:spLocks noChangeAspect="1"/>
          </p:cNvSpPr>
          <p:nvPr/>
        </p:nvSpPr>
        <p:spPr bwMode="auto">
          <a:xfrm>
            <a:off x="5104202" y="6252155"/>
            <a:ext cx="227930" cy="186348"/>
          </a:xfrm>
          <a:custGeom>
            <a:avLst/>
            <a:gdLst>
              <a:gd name="T0" fmla="*/ 824 w 888"/>
              <a:gd name="T1" fmla="*/ 98 h 726"/>
              <a:gd name="T2" fmla="*/ 856 w 888"/>
              <a:gd name="T3" fmla="*/ 50 h 726"/>
              <a:gd name="T4" fmla="*/ 864 w 888"/>
              <a:gd name="T5" fmla="*/ 22 h 726"/>
              <a:gd name="T6" fmla="*/ 854 w 888"/>
              <a:gd name="T7" fmla="*/ 14 h 726"/>
              <a:gd name="T8" fmla="*/ 842 w 888"/>
              <a:gd name="T9" fmla="*/ 14 h 726"/>
              <a:gd name="T10" fmla="*/ 742 w 888"/>
              <a:gd name="T11" fmla="*/ 54 h 726"/>
              <a:gd name="T12" fmla="*/ 698 w 888"/>
              <a:gd name="T13" fmla="*/ 22 h 726"/>
              <a:gd name="T14" fmla="*/ 628 w 888"/>
              <a:gd name="T15" fmla="*/ 0 h 726"/>
              <a:gd name="T16" fmla="*/ 570 w 888"/>
              <a:gd name="T17" fmla="*/ 4 h 726"/>
              <a:gd name="T18" fmla="*/ 502 w 888"/>
              <a:gd name="T19" fmla="*/ 32 h 726"/>
              <a:gd name="T20" fmla="*/ 450 w 888"/>
              <a:gd name="T21" fmla="*/ 84 h 726"/>
              <a:gd name="T22" fmla="*/ 422 w 888"/>
              <a:gd name="T23" fmla="*/ 152 h 726"/>
              <a:gd name="T24" fmla="*/ 420 w 888"/>
              <a:gd name="T25" fmla="*/ 214 h 726"/>
              <a:gd name="T26" fmla="*/ 348 w 888"/>
              <a:gd name="T27" fmla="*/ 202 h 726"/>
              <a:gd name="T28" fmla="*/ 234 w 888"/>
              <a:gd name="T29" fmla="*/ 160 h 726"/>
              <a:gd name="T30" fmla="*/ 154 w 888"/>
              <a:gd name="T31" fmla="*/ 106 h 726"/>
              <a:gd name="T32" fmla="*/ 84 w 888"/>
              <a:gd name="T33" fmla="*/ 36 h 726"/>
              <a:gd name="T34" fmla="*/ 72 w 888"/>
              <a:gd name="T35" fmla="*/ 32 h 726"/>
              <a:gd name="T36" fmla="*/ 50 w 888"/>
              <a:gd name="T37" fmla="*/ 62 h 726"/>
              <a:gd name="T38" fmla="*/ 36 w 888"/>
              <a:gd name="T39" fmla="*/ 134 h 726"/>
              <a:gd name="T40" fmla="*/ 48 w 888"/>
              <a:gd name="T41" fmla="*/ 200 h 726"/>
              <a:gd name="T42" fmla="*/ 80 w 888"/>
              <a:gd name="T43" fmla="*/ 258 h 726"/>
              <a:gd name="T44" fmla="*/ 56 w 888"/>
              <a:gd name="T45" fmla="*/ 246 h 726"/>
              <a:gd name="T46" fmla="*/ 36 w 888"/>
              <a:gd name="T47" fmla="*/ 252 h 726"/>
              <a:gd name="T48" fmla="*/ 34 w 888"/>
              <a:gd name="T49" fmla="*/ 262 h 726"/>
              <a:gd name="T50" fmla="*/ 60 w 888"/>
              <a:gd name="T51" fmla="*/ 356 h 726"/>
              <a:gd name="T52" fmla="*/ 128 w 888"/>
              <a:gd name="T53" fmla="*/ 426 h 726"/>
              <a:gd name="T54" fmla="*/ 106 w 888"/>
              <a:gd name="T55" fmla="*/ 424 h 726"/>
              <a:gd name="T56" fmla="*/ 96 w 888"/>
              <a:gd name="T57" fmla="*/ 442 h 726"/>
              <a:gd name="T58" fmla="*/ 132 w 888"/>
              <a:gd name="T59" fmla="*/ 508 h 726"/>
              <a:gd name="T60" fmla="*/ 212 w 888"/>
              <a:gd name="T61" fmla="*/ 562 h 726"/>
              <a:gd name="T62" fmla="*/ 194 w 888"/>
              <a:gd name="T63" fmla="*/ 592 h 726"/>
              <a:gd name="T64" fmla="*/ 104 w 888"/>
              <a:gd name="T65" fmla="*/ 618 h 726"/>
              <a:gd name="T66" fmla="*/ 16 w 888"/>
              <a:gd name="T67" fmla="*/ 618 h 726"/>
              <a:gd name="T68" fmla="*/ 2 w 888"/>
              <a:gd name="T69" fmla="*/ 624 h 726"/>
              <a:gd name="T70" fmla="*/ 0 w 888"/>
              <a:gd name="T71" fmla="*/ 638 h 726"/>
              <a:gd name="T72" fmla="*/ 38 w 888"/>
              <a:gd name="T73" fmla="*/ 664 h 726"/>
              <a:gd name="T74" fmla="*/ 174 w 888"/>
              <a:gd name="T75" fmla="*/ 714 h 726"/>
              <a:gd name="T76" fmla="*/ 284 w 888"/>
              <a:gd name="T77" fmla="*/ 726 h 726"/>
              <a:gd name="T78" fmla="*/ 416 w 888"/>
              <a:gd name="T79" fmla="*/ 712 h 726"/>
              <a:gd name="T80" fmla="*/ 524 w 888"/>
              <a:gd name="T81" fmla="*/ 672 h 726"/>
              <a:gd name="T82" fmla="*/ 606 w 888"/>
              <a:gd name="T83" fmla="*/ 618 h 726"/>
              <a:gd name="T84" fmla="*/ 698 w 888"/>
              <a:gd name="T85" fmla="*/ 520 h 726"/>
              <a:gd name="T86" fmla="*/ 780 w 888"/>
              <a:gd name="T87" fmla="*/ 350 h 726"/>
              <a:gd name="T88" fmla="*/ 800 w 888"/>
              <a:gd name="T89" fmla="*/ 210 h 726"/>
              <a:gd name="T90" fmla="*/ 846 w 888"/>
              <a:gd name="T91" fmla="*/ 154 h 726"/>
              <a:gd name="T92" fmla="*/ 888 w 888"/>
              <a:gd name="T93" fmla="*/ 100 h 726"/>
              <a:gd name="T94" fmla="*/ 884 w 888"/>
              <a:gd name="T95" fmla="*/ 88 h 726"/>
              <a:gd name="T96" fmla="*/ 868 w 888"/>
              <a:gd name="T97" fmla="*/ 84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8" h="726">
                <a:moveTo>
                  <a:pt x="868" y="84"/>
                </a:moveTo>
                <a:lnTo>
                  <a:pt x="868" y="84"/>
                </a:lnTo>
                <a:lnTo>
                  <a:pt x="846" y="92"/>
                </a:lnTo>
                <a:lnTo>
                  <a:pt x="824" y="98"/>
                </a:lnTo>
                <a:lnTo>
                  <a:pt x="824" y="98"/>
                </a:lnTo>
                <a:lnTo>
                  <a:pt x="836" y="84"/>
                </a:lnTo>
                <a:lnTo>
                  <a:pt x="848" y="68"/>
                </a:lnTo>
                <a:lnTo>
                  <a:pt x="856" y="50"/>
                </a:lnTo>
                <a:lnTo>
                  <a:pt x="864" y="30"/>
                </a:lnTo>
                <a:lnTo>
                  <a:pt x="864" y="30"/>
                </a:lnTo>
                <a:lnTo>
                  <a:pt x="864" y="26"/>
                </a:lnTo>
                <a:lnTo>
                  <a:pt x="864" y="22"/>
                </a:lnTo>
                <a:lnTo>
                  <a:pt x="862" y="18"/>
                </a:lnTo>
                <a:lnTo>
                  <a:pt x="858" y="16"/>
                </a:lnTo>
                <a:lnTo>
                  <a:pt x="858" y="16"/>
                </a:lnTo>
                <a:lnTo>
                  <a:pt x="854" y="14"/>
                </a:lnTo>
                <a:lnTo>
                  <a:pt x="850" y="12"/>
                </a:lnTo>
                <a:lnTo>
                  <a:pt x="846" y="12"/>
                </a:lnTo>
                <a:lnTo>
                  <a:pt x="842" y="14"/>
                </a:lnTo>
                <a:lnTo>
                  <a:pt x="842" y="14"/>
                </a:lnTo>
                <a:lnTo>
                  <a:pt x="818" y="28"/>
                </a:lnTo>
                <a:lnTo>
                  <a:pt x="794" y="38"/>
                </a:lnTo>
                <a:lnTo>
                  <a:pt x="768" y="46"/>
                </a:lnTo>
                <a:lnTo>
                  <a:pt x="742" y="54"/>
                </a:lnTo>
                <a:lnTo>
                  <a:pt x="742" y="54"/>
                </a:lnTo>
                <a:lnTo>
                  <a:pt x="728" y="42"/>
                </a:lnTo>
                <a:lnTo>
                  <a:pt x="714" y="30"/>
                </a:lnTo>
                <a:lnTo>
                  <a:pt x="698" y="22"/>
                </a:lnTo>
                <a:lnTo>
                  <a:pt x="682" y="14"/>
                </a:lnTo>
                <a:lnTo>
                  <a:pt x="664" y="8"/>
                </a:lnTo>
                <a:lnTo>
                  <a:pt x="646" y="2"/>
                </a:lnTo>
                <a:lnTo>
                  <a:pt x="628" y="0"/>
                </a:lnTo>
                <a:lnTo>
                  <a:pt x="608" y="0"/>
                </a:lnTo>
                <a:lnTo>
                  <a:pt x="608" y="0"/>
                </a:lnTo>
                <a:lnTo>
                  <a:pt x="590" y="0"/>
                </a:lnTo>
                <a:lnTo>
                  <a:pt x="570" y="4"/>
                </a:lnTo>
                <a:lnTo>
                  <a:pt x="552" y="8"/>
                </a:lnTo>
                <a:lnTo>
                  <a:pt x="534" y="14"/>
                </a:lnTo>
                <a:lnTo>
                  <a:pt x="518" y="22"/>
                </a:lnTo>
                <a:lnTo>
                  <a:pt x="502" y="32"/>
                </a:lnTo>
                <a:lnTo>
                  <a:pt x="488" y="42"/>
                </a:lnTo>
                <a:lnTo>
                  <a:pt x="474" y="56"/>
                </a:lnTo>
                <a:lnTo>
                  <a:pt x="462" y="68"/>
                </a:lnTo>
                <a:lnTo>
                  <a:pt x="450" y="84"/>
                </a:lnTo>
                <a:lnTo>
                  <a:pt x="442" y="100"/>
                </a:lnTo>
                <a:lnTo>
                  <a:pt x="434" y="116"/>
                </a:lnTo>
                <a:lnTo>
                  <a:pt x="426" y="134"/>
                </a:lnTo>
                <a:lnTo>
                  <a:pt x="422" y="152"/>
                </a:lnTo>
                <a:lnTo>
                  <a:pt x="420" y="170"/>
                </a:lnTo>
                <a:lnTo>
                  <a:pt x="418" y="190"/>
                </a:lnTo>
                <a:lnTo>
                  <a:pt x="418" y="190"/>
                </a:lnTo>
                <a:lnTo>
                  <a:pt x="420" y="214"/>
                </a:lnTo>
                <a:lnTo>
                  <a:pt x="420" y="214"/>
                </a:lnTo>
                <a:lnTo>
                  <a:pt x="396" y="212"/>
                </a:lnTo>
                <a:lnTo>
                  <a:pt x="372" y="208"/>
                </a:lnTo>
                <a:lnTo>
                  <a:pt x="348" y="202"/>
                </a:lnTo>
                <a:lnTo>
                  <a:pt x="324" y="196"/>
                </a:lnTo>
                <a:lnTo>
                  <a:pt x="302" y="188"/>
                </a:lnTo>
                <a:lnTo>
                  <a:pt x="278" y="180"/>
                </a:lnTo>
                <a:lnTo>
                  <a:pt x="234" y="160"/>
                </a:lnTo>
                <a:lnTo>
                  <a:pt x="214" y="148"/>
                </a:lnTo>
                <a:lnTo>
                  <a:pt x="192" y="136"/>
                </a:lnTo>
                <a:lnTo>
                  <a:pt x="174" y="122"/>
                </a:lnTo>
                <a:lnTo>
                  <a:pt x="154" y="106"/>
                </a:lnTo>
                <a:lnTo>
                  <a:pt x="136" y="90"/>
                </a:lnTo>
                <a:lnTo>
                  <a:pt x="118" y="74"/>
                </a:lnTo>
                <a:lnTo>
                  <a:pt x="100" y="56"/>
                </a:lnTo>
                <a:lnTo>
                  <a:pt x="84" y="36"/>
                </a:lnTo>
                <a:lnTo>
                  <a:pt x="84" y="36"/>
                </a:lnTo>
                <a:lnTo>
                  <a:pt x="80" y="32"/>
                </a:lnTo>
                <a:lnTo>
                  <a:pt x="72" y="32"/>
                </a:lnTo>
                <a:lnTo>
                  <a:pt x="72" y="32"/>
                </a:lnTo>
                <a:lnTo>
                  <a:pt x="66" y="34"/>
                </a:lnTo>
                <a:lnTo>
                  <a:pt x="62" y="38"/>
                </a:lnTo>
                <a:lnTo>
                  <a:pt x="62" y="38"/>
                </a:lnTo>
                <a:lnTo>
                  <a:pt x="50" y="62"/>
                </a:lnTo>
                <a:lnTo>
                  <a:pt x="42" y="84"/>
                </a:lnTo>
                <a:lnTo>
                  <a:pt x="38" y="110"/>
                </a:lnTo>
                <a:lnTo>
                  <a:pt x="36" y="134"/>
                </a:lnTo>
                <a:lnTo>
                  <a:pt x="36" y="134"/>
                </a:lnTo>
                <a:lnTo>
                  <a:pt x="36" y="152"/>
                </a:lnTo>
                <a:lnTo>
                  <a:pt x="38" y="168"/>
                </a:lnTo>
                <a:lnTo>
                  <a:pt x="42" y="184"/>
                </a:lnTo>
                <a:lnTo>
                  <a:pt x="48" y="200"/>
                </a:lnTo>
                <a:lnTo>
                  <a:pt x="54" y="216"/>
                </a:lnTo>
                <a:lnTo>
                  <a:pt x="62" y="230"/>
                </a:lnTo>
                <a:lnTo>
                  <a:pt x="70" y="246"/>
                </a:lnTo>
                <a:lnTo>
                  <a:pt x="80" y="258"/>
                </a:lnTo>
                <a:lnTo>
                  <a:pt x="80" y="258"/>
                </a:lnTo>
                <a:lnTo>
                  <a:pt x="68" y="254"/>
                </a:lnTo>
                <a:lnTo>
                  <a:pt x="56" y="246"/>
                </a:lnTo>
                <a:lnTo>
                  <a:pt x="56" y="246"/>
                </a:lnTo>
                <a:lnTo>
                  <a:pt x="48" y="246"/>
                </a:lnTo>
                <a:lnTo>
                  <a:pt x="42" y="246"/>
                </a:lnTo>
                <a:lnTo>
                  <a:pt x="42" y="246"/>
                </a:lnTo>
                <a:lnTo>
                  <a:pt x="36" y="252"/>
                </a:lnTo>
                <a:lnTo>
                  <a:pt x="34" y="260"/>
                </a:lnTo>
                <a:lnTo>
                  <a:pt x="34" y="260"/>
                </a:lnTo>
                <a:lnTo>
                  <a:pt x="34" y="262"/>
                </a:lnTo>
                <a:lnTo>
                  <a:pt x="34" y="262"/>
                </a:lnTo>
                <a:lnTo>
                  <a:pt x="36" y="286"/>
                </a:lnTo>
                <a:lnTo>
                  <a:pt x="40" y="312"/>
                </a:lnTo>
                <a:lnTo>
                  <a:pt x="48" y="334"/>
                </a:lnTo>
                <a:lnTo>
                  <a:pt x="60" y="356"/>
                </a:lnTo>
                <a:lnTo>
                  <a:pt x="72" y="376"/>
                </a:lnTo>
                <a:lnTo>
                  <a:pt x="88" y="396"/>
                </a:lnTo>
                <a:lnTo>
                  <a:pt x="108" y="412"/>
                </a:lnTo>
                <a:lnTo>
                  <a:pt x="128" y="426"/>
                </a:lnTo>
                <a:lnTo>
                  <a:pt x="128" y="426"/>
                </a:lnTo>
                <a:lnTo>
                  <a:pt x="112" y="424"/>
                </a:lnTo>
                <a:lnTo>
                  <a:pt x="112" y="424"/>
                </a:lnTo>
                <a:lnTo>
                  <a:pt x="106" y="424"/>
                </a:lnTo>
                <a:lnTo>
                  <a:pt x="100" y="428"/>
                </a:lnTo>
                <a:lnTo>
                  <a:pt x="100" y="428"/>
                </a:lnTo>
                <a:lnTo>
                  <a:pt x="96" y="434"/>
                </a:lnTo>
                <a:lnTo>
                  <a:pt x="96" y="442"/>
                </a:lnTo>
                <a:lnTo>
                  <a:pt x="96" y="442"/>
                </a:lnTo>
                <a:lnTo>
                  <a:pt x="106" y="466"/>
                </a:lnTo>
                <a:lnTo>
                  <a:pt x="118" y="488"/>
                </a:lnTo>
                <a:lnTo>
                  <a:pt x="132" y="508"/>
                </a:lnTo>
                <a:lnTo>
                  <a:pt x="150" y="524"/>
                </a:lnTo>
                <a:lnTo>
                  <a:pt x="168" y="540"/>
                </a:lnTo>
                <a:lnTo>
                  <a:pt x="190" y="552"/>
                </a:lnTo>
                <a:lnTo>
                  <a:pt x="212" y="562"/>
                </a:lnTo>
                <a:lnTo>
                  <a:pt x="236" y="570"/>
                </a:lnTo>
                <a:lnTo>
                  <a:pt x="236" y="570"/>
                </a:lnTo>
                <a:lnTo>
                  <a:pt x="216" y="582"/>
                </a:lnTo>
                <a:lnTo>
                  <a:pt x="194" y="592"/>
                </a:lnTo>
                <a:lnTo>
                  <a:pt x="172" y="600"/>
                </a:lnTo>
                <a:lnTo>
                  <a:pt x="150" y="608"/>
                </a:lnTo>
                <a:lnTo>
                  <a:pt x="128" y="614"/>
                </a:lnTo>
                <a:lnTo>
                  <a:pt x="104" y="618"/>
                </a:lnTo>
                <a:lnTo>
                  <a:pt x="80" y="620"/>
                </a:lnTo>
                <a:lnTo>
                  <a:pt x="56" y="622"/>
                </a:lnTo>
                <a:lnTo>
                  <a:pt x="56" y="622"/>
                </a:lnTo>
                <a:lnTo>
                  <a:pt x="16" y="618"/>
                </a:lnTo>
                <a:lnTo>
                  <a:pt x="16" y="618"/>
                </a:lnTo>
                <a:lnTo>
                  <a:pt x="10" y="620"/>
                </a:lnTo>
                <a:lnTo>
                  <a:pt x="6" y="620"/>
                </a:lnTo>
                <a:lnTo>
                  <a:pt x="2" y="624"/>
                </a:lnTo>
                <a:lnTo>
                  <a:pt x="0" y="628"/>
                </a:lnTo>
                <a:lnTo>
                  <a:pt x="0" y="628"/>
                </a:lnTo>
                <a:lnTo>
                  <a:pt x="0" y="634"/>
                </a:lnTo>
                <a:lnTo>
                  <a:pt x="0" y="638"/>
                </a:lnTo>
                <a:lnTo>
                  <a:pt x="2" y="642"/>
                </a:lnTo>
                <a:lnTo>
                  <a:pt x="6" y="646"/>
                </a:lnTo>
                <a:lnTo>
                  <a:pt x="6" y="646"/>
                </a:lnTo>
                <a:lnTo>
                  <a:pt x="38" y="664"/>
                </a:lnTo>
                <a:lnTo>
                  <a:pt x="70" y="680"/>
                </a:lnTo>
                <a:lnTo>
                  <a:pt x="104" y="694"/>
                </a:lnTo>
                <a:lnTo>
                  <a:pt x="140" y="706"/>
                </a:lnTo>
                <a:lnTo>
                  <a:pt x="174" y="714"/>
                </a:lnTo>
                <a:lnTo>
                  <a:pt x="210" y="722"/>
                </a:lnTo>
                <a:lnTo>
                  <a:pt x="248" y="726"/>
                </a:lnTo>
                <a:lnTo>
                  <a:pt x="284" y="726"/>
                </a:lnTo>
                <a:lnTo>
                  <a:pt x="284" y="726"/>
                </a:lnTo>
                <a:lnTo>
                  <a:pt x="320" y="726"/>
                </a:lnTo>
                <a:lnTo>
                  <a:pt x="354" y="722"/>
                </a:lnTo>
                <a:lnTo>
                  <a:pt x="386" y="718"/>
                </a:lnTo>
                <a:lnTo>
                  <a:pt x="416" y="712"/>
                </a:lnTo>
                <a:lnTo>
                  <a:pt x="446" y="704"/>
                </a:lnTo>
                <a:lnTo>
                  <a:pt x="472" y="694"/>
                </a:lnTo>
                <a:lnTo>
                  <a:pt x="498" y="684"/>
                </a:lnTo>
                <a:lnTo>
                  <a:pt x="524" y="672"/>
                </a:lnTo>
                <a:lnTo>
                  <a:pt x="546" y="658"/>
                </a:lnTo>
                <a:lnTo>
                  <a:pt x="568" y="646"/>
                </a:lnTo>
                <a:lnTo>
                  <a:pt x="588" y="632"/>
                </a:lnTo>
                <a:lnTo>
                  <a:pt x="606" y="618"/>
                </a:lnTo>
                <a:lnTo>
                  <a:pt x="640" y="588"/>
                </a:lnTo>
                <a:lnTo>
                  <a:pt x="668" y="558"/>
                </a:lnTo>
                <a:lnTo>
                  <a:pt x="668" y="558"/>
                </a:lnTo>
                <a:lnTo>
                  <a:pt x="698" y="520"/>
                </a:lnTo>
                <a:lnTo>
                  <a:pt x="724" y="482"/>
                </a:lnTo>
                <a:lnTo>
                  <a:pt x="746" y="440"/>
                </a:lnTo>
                <a:lnTo>
                  <a:pt x="766" y="396"/>
                </a:lnTo>
                <a:lnTo>
                  <a:pt x="780" y="350"/>
                </a:lnTo>
                <a:lnTo>
                  <a:pt x="792" y="304"/>
                </a:lnTo>
                <a:lnTo>
                  <a:pt x="798" y="258"/>
                </a:lnTo>
                <a:lnTo>
                  <a:pt x="800" y="210"/>
                </a:lnTo>
                <a:lnTo>
                  <a:pt x="800" y="210"/>
                </a:lnTo>
                <a:lnTo>
                  <a:pt x="800" y="194"/>
                </a:lnTo>
                <a:lnTo>
                  <a:pt x="800" y="194"/>
                </a:lnTo>
                <a:lnTo>
                  <a:pt x="824" y="174"/>
                </a:lnTo>
                <a:lnTo>
                  <a:pt x="846" y="154"/>
                </a:lnTo>
                <a:lnTo>
                  <a:pt x="866" y="130"/>
                </a:lnTo>
                <a:lnTo>
                  <a:pt x="886" y="104"/>
                </a:lnTo>
                <a:lnTo>
                  <a:pt x="886" y="104"/>
                </a:lnTo>
                <a:lnTo>
                  <a:pt x="888" y="100"/>
                </a:lnTo>
                <a:lnTo>
                  <a:pt x="888" y="96"/>
                </a:lnTo>
                <a:lnTo>
                  <a:pt x="886" y="92"/>
                </a:lnTo>
                <a:lnTo>
                  <a:pt x="884" y="88"/>
                </a:lnTo>
                <a:lnTo>
                  <a:pt x="884" y="88"/>
                </a:lnTo>
                <a:lnTo>
                  <a:pt x="880" y="84"/>
                </a:lnTo>
                <a:lnTo>
                  <a:pt x="876" y="82"/>
                </a:lnTo>
                <a:lnTo>
                  <a:pt x="872" y="82"/>
                </a:lnTo>
                <a:lnTo>
                  <a:pt x="868" y="84"/>
                </a:lnTo>
                <a:lnTo>
                  <a:pt x="868" y="8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89" name="TextBox 88">
            <a:extLst>
              <a:ext uri="{FF2B5EF4-FFF2-40B4-BE49-F238E27FC236}">
                <a16:creationId xmlns:a16="http://schemas.microsoft.com/office/drawing/2014/main" xmlns="" id="{9F99E629-D198-47C2-BD25-8F19ED39F144}"/>
              </a:ext>
            </a:extLst>
          </p:cNvPr>
          <p:cNvSpPr txBox="1"/>
          <p:nvPr/>
        </p:nvSpPr>
        <p:spPr>
          <a:xfrm>
            <a:off x="5322526" y="6174898"/>
            <a:ext cx="1330814" cy="307777"/>
          </a:xfrm>
          <a:prstGeom prst="rect">
            <a:avLst/>
          </a:prstGeom>
          <a:noFill/>
        </p:spPr>
        <p:txBody>
          <a:bodyPr wrap="none" rtlCol="0">
            <a:spAutoFit/>
          </a:bodyPr>
          <a:lstStyle/>
          <a:p>
            <a:pPr algn="ctr"/>
            <a:r>
              <a:rPr lang="en-IN" sz="1400" spc="300" dirty="0">
                <a:solidFill>
                  <a:schemeClr val="accent5"/>
                </a:solidFill>
              </a:rPr>
              <a:t>@OPSIgov</a:t>
            </a:r>
          </a:p>
        </p:txBody>
      </p:sp>
      <p:cxnSp>
        <p:nvCxnSpPr>
          <p:cNvPr id="91" name="Straight Connector 90"/>
          <p:cNvCxnSpPr/>
          <p:nvPr/>
        </p:nvCxnSpPr>
        <p:spPr>
          <a:xfrm>
            <a:off x="4739298" y="6135874"/>
            <a:ext cx="0" cy="391360"/>
          </a:xfrm>
          <a:prstGeom prst="line">
            <a:avLst/>
          </a:prstGeom>
          <a:ln w="25400" cap="rnd">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8244" y="6135874"/>
            <a:ext cx="0" cy="391360"/>
          </a:xfrm>
          <a:prstGeom prst="line">
            <a:avLst/>
          </a:prstGeom>
          <a:ln w="25400" cap="rnd">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42503" y="2695421"/>
            <a:ext cx="8387272" cy="2092881"/>
          </a:xfrm>
          <a:prstGeom prst="rect">
            <a:avLst/>
          </a:prstGeom>
          <a:noFill/>
        </p:spPr>
        <p:txBody>
          <a:bodyPr wrap="square" rtlCol="0">
            <a:spAutoFit/>
          </a:bodyPr>
          <a:lstStyle/>
          <a:p>
            <a:pPr algn="ctr"/>
            <a:r>
              <a:rPr lang="en-GB" sz="3500" b="1" dirty="0" smtClean="0">
                <a:solidFill>
                  <a:schemeClr val="tx2">
                    <a:lumMod val="60000"/>
                    <a:lumOff val="40000"/>
                  </a:schemeClr>
                </a:solidFill>
              </a:rPr>
              <a:t>Blockchain and its Use in the Public </a:t>
            </a:r>
            <a:r>
              <a:rPr lang="en-GB" sz="3500" b="1" dirty="0" smtClean="0">
                <a:solidFill>
                  <a:schemeClr val="tx2">
                    <a:lumMod val="60000"/>
                    <a:lumOff val="40000"/>
                  </a:schemeClr>
                </a:solidFill>
              </a:rPr>
              <a:t>Sector</a:t>
            </a:r>
          </a:p>
          <a:p>
            <a:pPr algn="ctr"/>
            <a:endParaRPr lang="en-GB" sz="3500" b="1" dirty="0">
              <a:solidFill>
                <a:schemeClr val="tx2">
                  <a:lumMod val="60000"/>
                  <a:lumOff val="40000"/>
                </a:schemeClr>
              </a:solidFill>
            </a:endParaRPr>
          </a:p>
          <a:p>
            <a:pPr algn="ctr"/>
            <a:r>
              <a:rPr lang="en-GB" sz="2500" b="1" dirty="0" smtClean="0">
                <a:solidFill>
                  <a:schemeClr val="tx2">
                    <a:lumMod val="60000"/>
                    <a:lumOff val="40000"/>
                  </a:schemeClr>
                </a:solidFill>
              </a:rPr>
              <a:t>June 20, 2018</a:t>
            </a:r>
            <a:endParaRPr lang="en-GB" sz="2500" b="1" dirty="0" smtClean="0">
              <a:solidFill>
                <a:schemeClr val="tx2">
                  <a:lumMod val="60000"/>
                  <a:lumOff val="40000"/>
                </a:schemeClr>
              </a:solidFill>
            </a:endParaRPr>
          </a:p>
        </p:txBody>
      </p:sp>
      <p:pic>
        <p:nvPicPr>
          <p:cNvPr id="9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8329" y="5391432"/>
            <a:ext cx="2004408" cy="618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2431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a typeface="Calibri"/>
                <a:cs typeface="Arial"/>
              </a:rPr>
              <a:t>“Immutability”</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4543" y="834011"/>
            <a:ext cx="7794418" cy="3939540"/>
          </a:xfrm>
          <a:prstGeom prst="rect">
            <a:avLst/>
          </a:prstGeom>
          <a:noFill/>
          <a:ln w="9525">
            <a:noFill/>
            <a:miter lim="800000"/>
            <a:headEnd/>
            <a:tailEnd/>
          </a:ln>
        </p:spPr>
        <p:txBody>
          <a:bodyPr rot="0" vert="horz" wrap="square" lIns="91440" tIns="45720" rIns="91440" bIns="45720" anchor="t" anchorCtr="0">
            <a:spAutoFit/>
          </a:bodyPr>
          <a:lstStyle/>
          <a:p>
            <a:pPr>
              <a:spcAft>
                <a:spcPts val="600"/>
              </a:spcAft>
            </a:pPr>
            <a:r>
              <a:rPr lang="en-GB" sz="2000" dirty="0" smtClean="0">
                <a:solidFill>
                  <a:schemeClr val="tx2">
                    <a:lumMod val="60000"/>
                    <a:lumOff val="40000"/>
                  </a:schemeClr>
                </a:solidFill>
                <a:ea typeface="Calibri"/>
                <a:cs typeface="Times New Roman"/>
              </a:rPr>
              <a:t>In addition to they key principles of:</a:t>
            </a:r>
          </a:p>
          <a:p>
            <a:pPr marL="457200" indent="-457200">
              <a:spcAft>
                <a:spcPts val="600"/>
              </a:spcAft>
              <a:buFont typeface="+mj-lt"/>
              <a:buAutoNum type="arabicPeriod"/>
            </a:pPr>
            <a:r>
              <a:rPr lang="en-GB" sz="2000" u="sng" dirty="0" smtClean="0">
                <a:solidFill>
                  <a:schemeClr val="tx2">
                    <a:lumMod val="60000"/>
                    <a:lumOff val="40000"/>
                  </a:schemeClr>
                </a:solidFill>
                <a:ea typeface="Calibri"/>
                <a:cs typeface="Times New Roman"/>
              </a:rPr>
              <a:t>Distributed</a:t>
            </a:r>
            <a:r>
              <a:rPr lang="en-GB" sz="2000" dirty="0" smtClean="0">
                <a:solidFill>
                  <a:schemeClr val="tx2">
                    <a:lumMod val="60000"/>
                    <a:lumOff val="40000"/>
                  </a:schemeClr>
                </a:solidFill>
                <a:ea typeface="Calibri"/>
                <a:cs typeface="Times New Roman"/>
              </a:rPr>
              <a:t>: everyone holding a copy of the ledger and these copies are automatically synchronised</a:t>
            </a:r>
          </a:p>
          <a:p>
            <a:pPr marL="457200" indent="-457200">
              <a:spcAft>
                <a:spcPts val="600"/>
              </a:spcAft>
              <a:buFont typeface="+mj-lt"/>
              <a:buAutoNum type="arabicPeriod"/>
            </a:pPr>
            <a:r>
              <a:rPr lang="en-GB" sz="2000" u="sng" dirty="0" smtClean="0">
                <a:solidFill>
                  <a:schemeClr val="tx2">
                    <a:lumMod val="60000"/>
                    <a:lumOff val="40000"/>
                  </a:schemeClr>
                </a:solidFill>
                <a:ea typeface="Calibri"/>
                <a:cs typeface="Times New Roman"/>
              </a:rPr>
              <a:t>Shared</a:t>
            </a:r>
            <a:r>
              <a:rPr lang="en-GB" sz="2000" dirty="0" smtClean="0">
                <a:solidFill>
                  <a:schemeClr val="tx2">
                    <a:lumMod val="60000"/>
                    <a:lumOff val="40000"/>
                  </a:schemeClr>
                </a:solidFill>
                <a:ea typeface="Calibri"/>
                <a:cs typeface="Times New Roman"/>
              </a:rPr>
              <a:t>: all transactions being transparent to everyone</a:t>
            </a:r>
            <a:endParaRPr lang="en-GB" sz="2000" dirty="0">
              <a:solidFill>
                <a:schemeClr val="tx2">
                  <a:lumMod val="60000"/>
                  <a:lumOff val="40000"/>
                </a:schemeClr>
              </a:solidFill>
              <a:ea typeface="Calibri"/>
              <a:cs typeface="Times New Roman"/>
            </a:endParaRPr>
          </a:p>
          <a:p>
            <a:pPr>
              <a:spcAft>
                <a:spcPts val="600"/>
              </a:spcAft>
            </a:pPr>
            <a:endParaRPr lang="en-GB" sz="2000" dirty="0" smtClean="0">
              <a:solidFill>
                <a:schemeClr val="tx2">
                  <a:lumMod val="60000"/>
                  <a:lumOff val="40000"/>
                </a:schemeClr>
              </a:solidFill>
              <a:ea typeface="Calibri"/>
              <a:cs typeface="Times New Roman"/>
            </a:endParaRPr>
          </a:p>
          <a:p>
            <a:pPr>
              <a:spcAft>
                <a:spcPts val="600"/>
              </a:spcAft>
            </a:pPr>
            <a:r>
              <a:rPr lang="en-GB" sz="2000" dirty="0" smtClean="0">
                <a:solidFill>
                  <a:schemeClr val="tx2">
                    <a:lumMod val="60000"/>
                    <a:lumOff val="40000"/>
                  </a:schemeClr>
                </a:solidFill>
                <a:ea typeface="Calibri"/>
                <a:cs typeface="Times New Roman"/>
              </a:rPr>
              <a:t>There is a key third principle: </a:t>
            </a:r>
            <a:r>
              <a:rPr lang="en-GB" sz="2000" b="1" i="1" dirty="0" smtClean="0">
                <a:solidFill>
                  <a:schemeClr val="tx2">
                    <a:lumMod val="60000"/>
                    <a:lumOff val="40000"/>
                  </a:schemeClr>
                </a:solidFill>
                <a:ea typeface="Calibri"/>
                <a:cs typeface="Times New Roman"/>
              </a:rPr>
              <a:t>Immutability</a:t>
            </a:r>
          </a:p>
          <a:p>
            <a:pPr>
              <a:spcAft>
                <a:spcPts val="600"/>
              </a:spcAft>
            </a:pPr>
            <a:endParaRPr lang="en-GB" sz="2000" dirty="0" smtClean="0">
              <a:solidFill>
                <a:schemeClr val="tx2">
                  <a:lumMod val="60000"/>
                  <a:lumOff val="40000"/>
                </a:schemeClr>
              </a:solidFill>
              <a:ea typeface="Calibri"/>
              <a:cs typeface="Times New Roman"/>
            </a:endParaRPr>
          </a:p>
          <a:p>
            <a:pPr>
              <a:spcAft>
                <a:spcPts val="0"/>
              </a:spcAft>
            </a:pP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graphicFrame>
        <p:nvGraphicFramePr>
          <p:cNvPr id="8" name="Table 7"/>
          <p:cNvGraphicFramePr>
            <a:graphicFrameLocks noGrp="1"/>
          </p:cNvGraphicFramePr>
          <p:nvPr>
            <p:extLst>
              <p:ext uri="{D42A27DB-BD31-4B8C-83A1-F6EECF244321}">
                <p14:modId xmlns:p14="http://schemas.microsoft.com/office/powerpoint/2010/main" val="2291191866"/>
              </p:ext>
            </p:extLst>
          </p:nvPr>
        </p:nvGraphicFramePr>
        <p:xfrm>
          <a:off x="4603897" y="3941626"/>
          <a:ext cx="7341576" cy="1608570"/>
        </p:xfrm>
        <a:graphic>
          <a:graphicData uri="http://schemas.openxmlformats.org/drawingml/2006/table">
            <a:tbl>
              <a:tblPr firstRow="1" bandRow="1">
                <a:tableStyleId>{5C22544A-7EE6-4342-B048-85BDC9FD1C3A}</a:tableStyleId>
              </a:tblPr>
              <a:tblGrid>
                <a:gridCol w="7341576"/>
              </a:tblGrid>
              <a:tr h="16085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u="sng" dirty="0" smtClean="0">
                          <a:solidFill>
                            <a:schemeClr val="accent4"/>
                          </a:solidFill>
                        </a:rPr>
                        <a:t>Key term:</a:t>
                      </a:r>
                      <a:r>
                        <a:rPr lang="en-GB" b="1" u="sng" baseline="0" dirty="0" smtClean="0">
                          <a:solidFill>
                            <a:schemeClr val="accent4"/>
                          </a:solidFill>
                        </a:rPr>
                        <a:t> Immutability </a:t>
                      </a:r>
                    </a:p>
                    <a:p>
                      <a:pPr marL="0" marR="0" indent="0" algn="l" defTabSz="914400" rtl="0" eaLnBrk="1" fontAlgn="auto" latinLnBrk="0" hangingPunct="1">
                        <a:lnSpc>
                          <a:spcPct val="100000"/>
                        </a:lnSpc>
                        <a:spcBef>
                          <a:spcPts val="0"/>
                        </a:spcBef>
                        <a:spcAft>
                          <a:spcPts val="0"/>
                        </a:spcAft>
                        <a:buClrTx/>
                        <a:buSzTx/>
                        <a:buFontTx/>
                        <a:buNone/>
                        <a:tabLst/>
                        <a:defRPr/>
                      </a:pPr>
                      <a:r>
                        <a:rPr lang="en-GB" b="0" u="none" dirty="0" smtClean="0">
                          <a:solidFill>
                            <a:schemeClr val="accent4"/>
                          </a:solidFill>
                        </a:rPr>
                        <a:t>Once</a:t>
                      </a:r>
                      <a:r>
                        <a:rPr lang="en-US" b="0" u="none" baseline="0" dirty="0" smtClean="0">
                          <a:solidFill>
                            <a:schemeClr val="accent4"/>
                          </a:solidFill>
                        </a:rPr>
                        <a:t> data has been written to a Blockchain, no one, not even a system administrator, can change it. This helps to ensure trustworthiness.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u="none" baseline="0" dirty="0" smtClean="0">
                        <a:solidFill>
                          <a:schemeClr val="accent4"/>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smtClean="0">
                          <a:solidFill>
                            <a:schemeClr val="accent4"/>
                          </a:solidFill>
                        </a:rPr>
                        <a:t>Immutability is a result of how blockchain technology is designed. </a:t>
                      </a:r>
                      <a:endParaRPr lang="en-GB" b="1" dirty="0">
                        <a:solidFill>
                          <a:schemeClr val="accent4"/>
                        </a:solidFill>
                      </a:endParaRPr>
                    </a:p>
                  </a:txBody>
                  <a:tcPr>
                    <a:solidFill>
                      <a:schemeClr val="accent1">
                        <a:alpha val="37000"/>
                      </a:schemeClr>
                    </a:solidFill>
                  </a:tcPr>
                </a:tc>
              </a:tr>
            </a:tbl>
          </a:graphicData>
        </a:graphic>
      </p:graphicFrame>
    </p:spTree>
    <p:extLst>
      <p:ext uri="{BB962C8B-B14F-4D97-AF65-F5344CB8AC3E}">
        <p14:creationId xmlns:p14="http://schemas.microsoft.com/office/powerpoint/2010/main" val="702586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a typeface="Calibri"/>
                <a:cs typeface="Arial"/>
              </a:rPr>
              <a:t>How Blockchains are Designed</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56973" y="855277"/>
            <a:ext cx="7794418" cy="4170372"/>
          </a:xfrm>
          <a:prstGeom prst="rect">
            <a:avLst/>
          </a:prstGeom>
          <a:noFill/>
          <a:ln w="9525">
            <a:noFill/>
            <a:miter lim="800000"/>
            <a:headEnd/>
            <a:tailEnd/>
          </a:ln>
        </p:spPr>
        <p:txBody>
          <a:bodyPr rot="0" vert="horz" wrap="square" lIns="91440" tIns="45720" rIns="91440" bIns="45720" anchor="t" anchorCtr="0">
            <a:spAutoFit/>
          </a:bodyPr>
          <a:lstStyle/>
          <a:p>
            <a:pPr>
              <a:spcAft>
                <a:spcPts val="600"/>
              </a:spcAft>
            </a:pPr>
            <a:r>
              <a:rPr lang="en-GB" sz="2000" dirty="0" smtClean="0">
                <a:solidFill>
                  <a:schemeClr val="tx2">
                    <a:lumMod val="60000"/>
                    <a:lumOff val="40000"/>
                  </a:schemeClr>
                </a:solidFill>
                <a:ea typeface="Calibri"/>
                <a:cs typeface="Times New Roman"/>
              </a:rPr>
              <a:t>A “blockchain</a:t>
            </a:r>
            <a:r>
              <a:rPr lang="en-GB" sz="2000" dirty="0" smtClean="0">
                <a:solidFill>
                  <a:schemeClr val="tx2">
                    <a:lumMod val="60000"/>
                    <a:lumOff val="40000"/>
                  </a:schemeClr>
                </a:solidFill>
                <a:ea typeface="Calibri"/>
                <a:cs typeface="Times New Roman"/>
              </a:rPr>
              <a:t>” is literally a chain of blocks</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As discussed, each block contains a group of validated </a:t>
            </a:r>
            <a:r>
              <a:rPr lang="en-GB" sz="2000" dirty="0" smtClean="0">
                <a:solidFill>
                  <a:schemeClr val="tx2">
                    <a:lumMod val="60000"/>
                    <a:lumOff val="40000"/>
                  </a:schemeClr>
                </a:solidFill>
                <a:ea typeface="Calibri"/>
                <a:cs typeface="Times New Roman"/>
              </a:rPr>
              <a:t>transactions.</a:t>
            </a:r>
            <a:endParaRPr lang="en-GB" sz="2000" dirty="0" smtClean="0">
              <a:solidFill>
                <a:schemeClr val="tx2">
                  <a:lumMod val="60000"/>
                  <a:lumOff val="40000"/>
                </a:schemeClr>
              </a:solidFill>
              <a:ea typeface="Calibri"/>
              <a:cs typeface="Times New Roman"/>
            </a:endParaRP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These blocks are added one-by-one to the chain in a </a:t>
            </a:r>
            <a:r>
              <a:rPr lang="en-GB" sz="2000" b="1" dirty="0" smtClean="0">
                <a:solidFill>
                  <a:schemeClr val="tx2">
                    <a:lumMod val="60000"/>
                    <a:lumOff val="40000"/>
                  </a:schemeClr>
                </a:solidFill>
                <a:ea typeface="Calibri"/>
                <a:cs typeface="Times New Roman"/>
              </a:rPr>
              <a:t>linear, chronologica</a:t>
            </a:r>
            <a:r>
              <a:rPr lang="en-GB" sz="2000" dirty="0" smtClean="0">
                <a:solidFill>
                  <a:schemeClr val="tx2">
                    <a:lumMod val="60000"/>
                    <a:lumOff val="40000"/>
                  </a:schemeClr>
                </a:solidFill>
                <a:ea typeface="Calibri"/>
                <a:cs typeface="Times New Roman"/>
              </a:rPr>
              <a:t>l manner.</a:t>
            </a:r>
          </a:p>
          <a:p>
            <a:pPr marL="800100" lvl="1" indent="-342900">
              <a:spcAft>
                <a:spcPts val="600"/>
              </a:spcAft>
              <a:buFont typeface="Arial" panose="020B0604020202020204" pitchFamily="34" charset="2"/>
              <a:buChar char="•"/>
            </a:pPr>
            <a:r>
              <a:rPr lang="en-GB" sz="2000" i="1" dirty="0" smtClean="0">
                <a:solidFill>
                  <a:schemeClr val="tx2">
                    <a:lumMod val="60000"/>
                    <a:lumOff val="40000"/>
                  </a:schemeClr>
                </a:solidFill>
                <a:ea typeface="Calibri"/>
                <a:cs typeface="Times New Roman"/>
              </a:rPr>
              <a:t>Critically</a:t>
            </a:r>
            <a:r>
              <a:rPr lang="en-GB" sz="2000" dirty="0" smtClean="0">
                <a:solidFill>
                  <a:schemeClr val="tx2">
                    <a:lumMod val="60000"/>
                    <a:lumOff val="40000"/>
                  </a:schemeClr>
                </a:solidFill>
                <a:ea typeface="Calibri"/>
                <a:cs typeface="Times New Roman"/>
              </a:rPr>
              <a:t>, every block is </a:t>
            </a:r>
            <a:r>
              <a:rPr lang="en-GB" sz="2000" b="1" i="1" dirty="0" smtClean="0">
                <a:solidFill>
                  <a:schemeClr val="tx2">
                    <a:lumMod val="60000"/>
                    <a:lumOff val="40000"/>
                  </a:schemeClr>
                </a:solidFill>
                <a:ea typeface="Calibri"/>
                <a:cs typeface="Times New Roman"/>
              </a:rPr>
              <a:t>inextricably linked </a:t>
            </a:r>
            <a:r>
              <a:rPr lang="en-GB" sz="2000" dirty="0" smtClean="0">
                <a:solidFill>
                  <a:schemeClr val="tx2">
                    <a:lumMod val="60000"/>
                    <a:lumOff val="40000"/>
                  </a:schemeClr>
                </a:solidFill>
                <a:ea typeface="Calibri"/>
                <a:cs typeface="Times New Roman"/>
              </a:rPr>
              <a:t>to the previous blockchain using a process called “</a:t>
            </a:r>
            <a:r>
              <a:rPr lang="en-GB" sz="2000" b="1" dirty="0" smtClean="0">
                <a:solidFill>
                  <a:schemeClr val="tx2">
                    <a:lumMod val="60000"/>
                    <a:lumOff val="40000"/>
                  </a:schemeClr>
                </a:solidFill>
                <a:ea typeface="Calibri"/>
                <a:cs typeface="Times New Roman"/>
              </a:rPr>
              <a:t>hashing</a:t>
            </a:r>
            <a:r>
              <a:rPr lang="en-GB" sz="2000" dirty="0" smtClean="0">
                <a:solidFill>
                  <a:schemeClr val="tx2">
                    <a:lumMod val="60000"/>
                    <a:lumOff val="40000"/>
                  </a:schemeClr>
                </a:solidFill>
                <a:ea typeface="Calibri"/>
                <a:cs typeface="Times New Roman"/>
              </a:rPr>
              <a:t>”.</a:t>
            </a:r>
            <a:endParaRPr lang="en-GB" sz="2000" dirty="0" smtClean="0">
              <a:solidFill>
                <a:schemeClr val="tx2">
                  <a:lumMod val="60000"/>
                  <a:lumOff val="40000"/>
                </a:schemeClr>
              </a:solidFill>
              <a:ea typeface="Calibri"/>
              <a:cs typeface="Times New Roman"/>
            </a:endParaRP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Each block’s contents are “hashed”, and each block gets a unique “hash code”, which </a:t>
            </a:r>
            <a:r>
              <a:rPr lang="en-GB" sz="2000" b="1" i="1" dirty="0" smtClean="0">
                <a:solidFill>
                  <a:schemeClr val="tx2">
                    <a:lumMod val="60000"/>
                    <a:lumOff val="40000"/>
                  </a:schemeClr>
                </a:solidFill>
                <a:ea typeface="Calibri"/>
                <a:cs typeface="Times New Roman"/>
              </a:rPr>
              <a:t>links blocks together</a:t>
            </a: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b="50000"/>
          <a:stretch/>
        </p:blipFill>
        <p:spPr bwMode="auto">
          <a:xfrm>
            <a:off x="4516849" y="5558230"/>
            <a:ext cx="7274666" cy="839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Table 8"/>
          <p:cNvGraphicFramePr>
            <a:graphicFrameLocks noGrp="1"/>
          </p:cNvGraphicFramePr>
          <p:nvPr>
            <p:extLst>
              <p:ext uri="{D42A27DB-BD31-4B8C-83A1-F6EECF244321}">
                <p14:modId xmlns:p14="http://schemas.microsoft.com/office/powerpoint/2010/main" val="1888826255"/>
              </p:ext>
            </p:extLst>
          </p:nvPr>
        </p:nvGraphicFramePr>
        <p:xfrm>
          <a:off x="4531232" y="4153373"/>
          <a:ext cx="7341576" cy="1279897"/>
        </p:xfrm>
        <a:graphic>
          <a:graphicData uri="http://schemas.openxmlformats.org/drawingml/2006/table">
            <a:tbl>
              <a:tblPr firstRow="1" bandRow="1">
                <a:tableStyleId>{5C22544A-7EE6-4342-B048-85BDC9FD1C3A}</a:tableStyleId>
              </a:tblPr>
              <a:tblGrid>
                <a:gridCol w="7341576"/>
              </a:tblGrid>
              <a:tr h="12798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u="sng" dirty="0" smtClean="0">
                          <a:solidFill>
                            <a:schemeClr val="accent4"/>
                          </a:solidFill>
                        </a:rPr>
                        <a:t>Key term:</a:t>
                      </a:r>
                      <a:r>
                        <a:rPr lang="en-GB" b="1" u="sng" baseline="0" dirty="0" smtClean="0">
                          <a:solidFill>
                            <a:schemeClr val="accent4"/>
                          </a:solidFill>
                        </a:rPr>
                        <a:t> Hashing</a:t>
                      </a:r>
                    </a:p>
                    <a:p>
                      <a:pPr marL="0" marR="0" indent="0" algn="l" defTabSz="914400" rtl="0" eaLnBrk="1" fontAlgn="auto" latinLnBrk="0" hangingPunct="1">
                        <a:lnSpc>
                          <a:spcPct val="100000"/>
                        </a:lnSpc>
                        <a:spcBef>
                          <a:spcPts val="0"/>
                        </a:spcBef>
                        <a:spcAft>
                          <a:spcPts val="0"/>
                        </a:spcAft>
                        <a:buClrTx/>
                        <a:buSzTx/>
                        <a:buFontTx/>
                        <a:buNone/>
                        <a:tabLst/>
                        <a:defRPr/>
                      </a:pPr>
                      <a:r>
                        <a:rPr lang="en-GB" b="0" u="none" dirty="0" smtClean="0">
                          <a:solidFill>
                            <a:schemeClr val="accent4"/>
                          </a:solidFill>
                        </a:rPr>
                        <a:t>An encryption function that converts any input</a:t>
                      </a:r>
                      <a:r>
                        <a:rPr lang="en-GB" b="0" u="none" baseline="0" dirty="0" smtClean="0">
                          <a:solidFill>
                            <a:schemeClr val="accent4"/>
                          </a:solidFill>
                        </a:rPr>
                        <a:t> (text, image, etc.) into a fixed-length code. The same input will always result in the same code. However, even the most minor change will entirely change the code. </a:t>
                      </a:r>
                      <a:endParaRPr lang="en-GB" b="0" dirty="0">
                        <a:solidFill>
                          <a:schemeClr val="accent4"/>
                        </a:solidFill>
                      </a:endParaRPr>
                    </a:p>
                  </a:txBody>
                  <a:tcPr>
                    <a:solidFill>
                      <a:schemeClr val="accent1">
                        <a:alpha val="37000"/>
                      </a:schemeClr>
                    </a:solidFill>
                  </a:tcPr>
                </a:tc>
              </a:tr>
            </a:tbl>
          </a:graphicData>
        </a:graphic>
      </p:graphicFrame>
    </p:spTree>
    <p:extLst>
      <p:ext uri="{BB962C8B-B14F-4D97-AF65-F5344CB8AC3E}">
        <p14:creationId xmlns:p14="http://schemas.microsoft.com/office/powerpoint/2010/main" val="485865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a typeface="Calibri"/>
                <a:cs typeface="Arial"/>
              </a:rPr>
              <a:t>Linking of Blocks </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pic>
        <p:nvPicPr>
          <p:cNvPr id="10" name="Picture 9"/>
          <p:cNvPicPr/>
          <p:nvPr/>
        </p:nvPicPr>
        <p:blipFill>
          <a:blip r:embed="rId5">
            <a:extLst>
              <a:ext uri="{28A0092B-C50C-407E-A947-70E740481C1C}">
                <a14:useLocalDpi xmlns:a14="http://schemas.microsoft.com/office/drawing/2010/main" val="0"/>
              </a:ext>
            </a:extLst>
          </a:blip>
          <a:srcRect/>
          <a:stretch>
            <a:fillRect/>
          </a:stretch>
        </p:blipFill>
        <p:spPr bwMode="auto">
          <a:xfrm>
            <a:off x="4598782" y="1281467"/>
            <a:ext cx="7418216" cy="1738179"/>
          </a:xfrm>
          <a:prstGeom prst="rect">
            <a:avLst/>
          </a:prstGeom>
          <a:noFill/>
        </p:spPr>
      </p:pic>
      <p:sp>
        <p:nvSpPr>
          <p:cNvPr id="11" name="Text Box 2"/>
          <p:cNvSpPr txBox="1">
            <a:spLocks noChangeArrowheads="1"/>
          </p:cNvSpPr>
          <p:nvPr/>
        </p:nvSpPr>
        <p:spPr bwMode="auto">
          <a:xfrm>
            <a:off x="4273536" y="3726068"/>
            <a:ext cx="7794418" cy="2862322"/>
          </a:xfrm>
          <a:prstGeom prst="rect">
            <a:avLst/>
          </a:prstGeom>
          <a:noFill/>
          <a:ln w="9525">
            <a:noFill/>
            <a:miter lim="800000"/>
            <a:headEnd/>
            <a:tailEnd/>
          </a:ln>
        </p:spPr>
        <p:txBody>
          <a:bodyPr rot="0" vert="horz" wrap="square" lIns="91440" tIns="45720" rIns="91440" bIns="45720" anchor="t" anchorCtr="0">
            <a:spAutoFit/>
          </a:bodyPr>
          <a:lstStyle/>
          <a:p>
            <a:pPr>
              <a:spcAft>
                <a:spcPts val="0"/>
              </a:spcAft>
            </a:pPr>
            <a:r>
              <a:rPr lang="en-GB" sz="2000" dirty="0" smtClean="0">
                <a:solidFill>
                  <a:schemeClr val="tx2">
                    <a:lumMod val="60000"/>
                    <a:lumOff val="40000"/>
                  </a:schemeClr>
                </a:solidFill>
                <a:ea typeface="Calibri"/>
                <a:cs typeface="Times New Roman"/>
              </a:rPr>
              <a:t>If anyone tried to alter even the smallest piece of a transaction, it would </a:t>
            </a:r>
            <a:r>
              <a:rPr lang="en-GB" sz="2000" b="1" dirty="0" smtClean="0">
                <a:solidFill>
                  <a:schemeClr val="tx2">
                    <a:lumMod val="60000"/>
                    <a:lumOff val="40000"/>
                  </a:schemeClr>
                </a:solidFill>
                <a:ea typeface="Calibri"/>
                <a:cs typeface="Times New Roman"/>
              </a:rPr>
              <a:t>completely change </a:t>
            </a:r>
            <a:r>
              <a:rPr lang="en-GB" sz="2000" dirty="0" smtClean="0">
                <a:solidFill>
                  <a:schemeClr val="tx2">
                    <a:lumMod val="60000"/>
                    <a:lumOff val="40000"/>
                  </a:schemeClr>
                </a:solidFill>
                <a:ea typeface="Calibri"/>
                <a:cs typeface="Times New Roman"/>
              </a:rPr>
              <a:t>the hash </a:t>
            </a:r>
            <a:r>
              <a:rPr lang="en-GB" sz="2000" dirty="0" smtClean="0">
                <a:solidFill>
                  <a:schemeClr val="tx2">
                    <a:lumMod val="60000"/>
                    <a:lumOff val="40000"/>
                  </a:schemeClr>
                </a:solidFill>
                <a:ea typeface="Calibri"/>
                <a:cs typeface="Times New Roman"/>
              </a:rPr>
              <a:t>code for the transaction and the block. </a:t>
            </a:r>
            <a:r>
              <a:rPr lang="en-GB" sz="2000" dirty="0" smtClean="0">
                <a:solidFill>
                  <a:schemeClr val="tx2">
                    <a:lumMod val="60000"/>
                    <a:lumOff val="40000"/>
                  </a:schemeClr>
                </a:solidFill>
                <a:ea typeface="Calibri"/>
                <a:cs typeface="Times New Roman"/>
              </a:rPr>
              <a:t>This would cause </a:t>
            </a:r>
            <a:r>
              <a:rPr lang="en-GB" sz="2000" b="1" dirty="0" smtClean="0">
                <a:solidFill>
                  <a:schemeClr val="tx2">
                    <a:lumMod val="60000"/>
                    <a:lumOff val="40000"/>
                  </a:schemeClr>
                </a:solidFill>
                <a:ea typeface="Calibri"/>
                <a:cs typeface="Times New Roman"/>
              </a:rPr>
              <a:t>cascading effects </a:t>
            </a:r>
            <a:r>
              <a:rPr lang="en-GB" sz="2000" dirty="0" smtClean="0">
                <a:solidFill>
                  <a:schemeClr val="tx2">
                    <a:lumMod val="60000"/>
                    <a:lumOff val="40000"/>
                  </a:schemeClr>
                </a:solidFill>
                <a:ea typeface="Calibri"/>
                <a:cs typeface="Times New Roman"/>
              </a:rPr>
              <a:t>for all of the connected blocks.</a:t>
            </a:r>
          </a:p>
          <a:p>
            <a:pPr>
              <a:spcAft>
                <a:spcPts val="0"/>
              </a:spcAft>
            </a:pPr>
            <a:endParaRPr lang="en-GB" sz="2000" dirty="0">
              <a:solidFill>
                <a:schemeClr val="tx2">
                  <a:lumMod val="60000"/>
                  <a:lumOff val="40000"/>
                </a:schemeClr>
              </a:solidFill>
              <a:ea typeface="Calibri"/>
              <a:cs typeface="Times New Roman"/>
            </a:endParaRPr>
          </a:p>
          <a:p>
            <a:pPr>
              <a:spcAft>
                <a:spcPts val="0"/>
              </a:spcAft>
            </a:pPr>
            <a:r>
              <a:rPr lang="en-GB" sz="2000" dirty="0" smtClean="0">
                <a:solidFill>
                  <a:schemeClr val="tx2">
                    <a:lumMod val="60000"/>
                    <a:lumOff val="40000"/>
                  </a:schemeClr>
                </a:solidFill>
                <a:ea typeface="Calibri"/>
                <a:cs typeface="Times New Roman"/>
              </a:rPr>
              <a:t>This would </a:t>
            </a:r>
            <a:r>
              <a:rPr lang="en-GB" sz="2000" b="1" dirty="0" smtClean="0">
                <a:solidFill>
                  <a:schemeClr val="tx2">
                    <a:lumMod val="60000"/>
                    <a:lumOff val="40000"/>
                  </a:schemeClr>
                </a:solidFill>
                <a:ea typeface="Calibri"/>
                <a:cs typeface="Times New Roman"/>
              </a:rPr>
              <a:t>immediately be noticed </a:t>
            </a:r>
            <a:r>
              <a:rPr lang="en-GB" sz="2000" dirty="0" smtClean="0">
                <a:solidFill>
                  <a:schemeClr val="tx2">
                    <a:lumMod val="60000"/>
                    <a:lumOff val="40000"/>
                  </a:schemeClr>
                </a:solidFill>
                <a:ea typeface="Calibri"/>
                <a:cs typeface="Times New Roman"/>
              </a:rPr>
              <a:t>by the nodes and discarded.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spTree>
    <p:extLst>
      <p:ext uri="{BB962C8B-B14F-4D97-AF65-F5344CB8AC3E}">
        <p14:creationId xmlns:p14="http://schemas.microsoft.com/office/powerpoint/2010/main" val="2971723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538609"/>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2900" b="1" dirty="0" smtClean="0">
                <a:solidFill>
                  <a:srgbClr val="34537F"/>
                </a:solidFill>
                <a:ea typeface="Calibri"/>
                <a:cs typeface="Arial"/>
              </a:rPr>
              <a:t>Difference Between Blockchain and Bitcoin</a:t>
            </a:r>
            <a:endParaRPr lang="en-GB" sz="29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4543" y="834011"/>
            <a:ext cx="7794418" cy="5555367"/>
          </a:xfrm>
          <a:prstGeom prst="rect">
            <a:avLst/>
          </a:prstGeom>
          <a:noFill/>
          <a:ln w="9525">
            <a:noFill/>
            <a:miter lim="800000"/>
            <a:headEnd/>
            <a:tailEnd/>
          </a:ln>
        </p:spPr>
        <p:txBody>
          <a:bodyPr rot="0" vert="horz" wrap="square" lIns="91440" tIns="45720" rIns="91440" bIns="45720" anchor="t" anchorCtr="0">
            <a:spAutoFit/>
          </a:bodyPr>
          <a:lstStyle/>
          <a:p>
            <a:pPr>
              <a:spcAft>
                <a:spcPts val="600"/>
              </a:spcAft>
            </a:pPr>
            <a:r>
              <a:rPr lang="en-GB" sz="2000" dirty="0" smtClean="0">
                <a:solidFill>
                  <a:schemeClr val="tx2">
                    <a:lumMod val="60000"/>
                    <a:lumOff val="40000"/>
                  </a:schemeClr>
                </a:solidFill>
                <a:ea typeface="Calibri"/>
                <a:cs typeface="Times New Roman"/>
              </a:rPr>
              <a:t>One of the biggest challenges for blockchain is that it is </a:t>
            </a:r>
            <a:r>
              <a:rPr lang="en-GB" sz="2000" b="1" dirty="0" smtClean="0">
                <a:solidFill>
                  <a:schemeClr val="tx2">
                    <a:lumMod val="60000"/>
                    <a:lumOff val="40000"/>
                  </a:schemeClr>
                </a:solidFill>
                <a:ea typeface="Calibri"/>
                <a:cs typeface="Times New Roman"/>
              </a:rPr>
              <a:t>conflated with Bitcoin</a:t>
            </a:r>
            <a:r>
              <a:rPr lang="en-GB" sz="2000" dirty="0" smtClean="0">
                <a:solidFill>
                  <a:schemeClr val="tx2">
                    <a:lumMod val="60000"/>
                    <a:lumOff val="40000"/>
                  </a:schemeClr>
                </a:solidFill>
                <a:ea typeface="Calibri"/>
                <a:cs typeface="Times New Roman"/>
              </a:rPr>
              <a:t>. </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Blockchain was born with Bitcoin and remains the largest blockchain </a:t>
            </a:r>
            <a:r>
              <a:rPr lang="en-GB" sz="2000" i="1" dirty="0" smtClean="0">
                <a:solidFill>
                  <a:schemeClr val="tx2">
                    <a:lumMod val="60000"/>
                    <a:lumOff val="40000"/>
                  </a:schemeClr>
                </a:solidFill>
                <a:ea typeface="Calibri"/>
                <a:cs typeface="Times New Roman"/>
              </a:rPr>
              <a:t>platform</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However, hundreds or </a:t>
            </a:r>
            <a:r>
              <a:rPr lang="en-GB" sz="2000" b="1" dirty="0" smtClean="0">
                <a:solidFill>
                  <a:schemeClr val="tx2">
                    <a:lumMod val="60000"/>
                    <a:lumOff val="40000"/>
                  </a:schemeClr>
                </a:solidFill>
                <a:ea typeface="Calibri"/>
                <a:cs typeface="Times New Roman"/>
              </a:rPr>
              <a:t>thousands of other platforms </a:t>
            </a:r>
            <a:r>
              <a:rPr lang="en-GB" sz="2000" dirty="0" smtClean="0">
                <a:solidFill>
                  <a:schemeClr val="tx2">
                    <a:lumMod val="60000"/>
                    <a:lumOff val="40000"/>
                  </a:schemeClr>
                </a:solidFill>
                <a:ea typeface="Calibri"/>
                <a:cs typeface="Times New Roman"/>
              </a:rPr>
              <a:t>now exist</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The underlying technology has uses and implications that go </a:t>
            </a:r>
            <a:r>
              <a:rPr lang="en-GB" sz="2000" b="1" dirty="0" smtClean="0">
                <a:solidFill>
                  <a:schemeClr val="tx2">
                    <a:lumMod val="60000"/>
                    <a:lumOff val="40000"/>
                  </a:schemeClr>
                </a:solidFill>
                <a:ea typeface="Calibri"/>
                <a:cs typeface="Times New Roman"/>
              </a:rPr>
              <a:t>far beyond Bitcoin </a:t>
            </a:r>
            <a:r>
              <a:rPr lang="en-GB" sz="2000" dirty="0" smtClean="0">
                <a:solidFill>
                  <a:schemeClr val="tx2">
                    <a:lumMod val="60000"/>
                    <a:lumOff val="40000"/>
                  </a:schemeClr>
                </a:solidFill>
                <a:ea typeface="Calibri"/>
                <a:cs typeface="Times New Roman"/>
              </a:rPr>
              <a:t>or cryptocurrencies in general</a:t>
            </a:r>
          </a:p>
          <a:p>
            <a:pPr>
              <a:spcAft>
                <a:spcPts val="600"/>
              </a:spcAft>
            </a:pPr>
            <a:endParaRPr lang="en-GB" sz="2000" dirty="0">
              <a:solidFill>
                <a:schemeClr val="tx2">
                  <a:lumMod val="60000"/>
                  <a:lumOff val="40000"/>
                </a:schemeClr>
              </a:solidFill>
              <a:ea typeface="Calibri"/>
              <a:cs typeface="Times New Roman"/>
            </a:endParaRPr>
          </a:p>
          <a:p>
            <a:pPr>
              <a:spcAft>
                <a:spcPts val="600"/>
              </a:spcAft>
            </a:pPr>
            <a:r>
              <a:rPr lang="en-GB" sz="2000" dirty="0" smtClean="0">
                <a:solidFill>
                  <a:schemeClr val="tx2">
                    <a:lumMod val="60000"/>
                    <a:lumOff val="40000"/>
                  </a:schemeClr>
                </a:solidFill>
                <a:ea typeface="Calibri"/>
                <a:cs typeface="Times New Roman"/>
              </a:rPr>
              <a:t>Some platforms have developed innovative new features. Most notably, “</a:t>
            </a:r>
            <a:r>
              <a:rPr lang="en-GB" sz="2000" b="1" dirty="0" smtClean="0">
                <a:solidFill>
                  <a:schemeClr val="tx2">
                    <a:lumMod val="60000"/>
                    <a:lumOff val="40000"/>
                  </a:schemeClr>
                </a:solidFill>
                <a:ea typeface="Calibri"/>
                <a:cs typeface="Times New Roman"/>
              </a:rPr>
              <a:t>smart contracts</a:t>
            </a:r>
            <a:r>
              <a:rPr lang="en-GB" sz="2000" dirty="0" smtClean="0">
                <a:solidFill>
                  <a:schemeClr val="tx2">
                    <a:lumMod val="60000"/>
                    <a:lumOff val="40000"/>
                  </a:schemeClr>
                </a:solidFill>
                <a:ea typeface="Calibri"/>
                <a:cs typeface="Times New Roman"/>
              </a:rPr>
              <a:t>”</a:t>
            </a:r>
          </a:p>
          <a:p>
            <a:pPr>
              <a:spcAft>
                <a:spcPts val="600"/>
              </a:spcAft>
            </a:pPr>
            <a:endParaRPr lang="en-GB" sz="2000" dirty="0" smtClean="0">
              <a:solidFill>
                <a:schemeClr val="tx2">
                  <a:lumMod val="60000"/>
                  <a:lumOff val="40000"/>
                </a:schemeClr>
              </a:solidFill>
              <a:ea typeface="Calibri"/>
              <a:cs typeface="Times New Roman"/>
            </a:endParaRPr>
          </a:p>
          <a:p>
            <a:pPr>
              <a:spcAft>
                <a:spcPts val="0"/>
              </a:spcAft>
            </a:pP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graphicFrame>
        <p:nvGraphicFramePr>
          <p:cNvPr id="9" name="Table 8"/>
          <p:cNvGraphicFramePr>
            <a:graphicFrameLocks noGrp="1"/>
          </p:cNvGraphicFramePr>
          <p:nvPr>
            <p:extLst>
              <p:ext uri="{D42A27DB-BD31-4B8C-83A1-F6EECF244321}">
                <p14:modId xmlns:p14="http://schemas.microsoft.com/office/powerpoint/2010/main" val="70806981"/>
              </p:ext>
            </p:extLst>
          </p:nvPr>
        </p:nvGraphicFramePr>
        <p:xfrm>
          <a:off x="4582631" y="4770955"/>
          <a:ext cx="7341576" cy="1737360"/>
        </p:xfrm>
        <a:graphic>
          <a:graphicData uri="http://schemas.openxmlformats.org/drawingml/2006/table">
            <a:tbl>
              <a:tblPr firstRow="1" bandRow="1">
                <a:tableStyleId>{5C22544A-7EE6-4342-B048-85BDC9FD1C3A}</a:tableStyleId>
              </a:tblPr>
              <a:tblGrid>
                <a:gridCol w="7341576"/>
              </a:tblGrid>
              <a:tr h="16085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u="sng" dirty="0" smtClean="0">
                          <a:solidFill>
                            <a:schemeClr val="accent4"/>
                          </a:solidFill>
                        </a:rPr>
                        <a:t>Key term:</a:t>
                      </a:r>
                      <a:r>
                        <a:rPr lang="en-GB" b="1" u="sng" baseline="0" dirty="0" smtClean="0">
                          <a:solidFill>
                            <a:schemeClr val="accent4"/>
                          </a:solidFill>
                        </a:rPr>
                        <a:t> Smart Contracts</a:t>
                      </a:r>
                    </a:p>
                    <a:p>
                      <a:pPr marL="0" marR="0" indent="0" algn="l" defTabSz="914400" rtl="0" eaLnBrk="1" fontAlgn="auto" latinLnBrk="0" hangingPunct="1">
                        <a:lnSpc>
                          <a:spcPct val="100000"/>
                        </a:lnSpc>
                        <a:spcBef>
                          <a:spcPts val="0"/>
                        </a:spcBef>
                        <a:spcAft>
                          <a:spcPts val="0"/>
                        </a:spcAft>
                        <a:buClrTx/>
                        <a:buSzTx/>
                        <a:buFontTx/>
                        <a:buNone/>
                        <a:tabLst/>
                        <a:defRPr/>
                      </a:pPr>
                      <a:r>
                        <a:rPr lang="en-GB" b="0" u="none" baseline="0" dirty="0" smtClean="0">
                          <a:solidFill>
                            <a:schemeClr val="accent4"/>
                          </a:solidFill>
                        </a:rPr>
                        <a:t>Self-executing contracts where the terms are written directly in software code on the blockchain.</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u="none" baseline="0" dirty="0" smtClean="0">
                        <a:solidFill>
                          <a:schemeClr val="accent4"/>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u="none" baseline="0" dirty="0" smtClean="0">
                          <a:solidFill>
                            <a:schemeClr val="accent4"/>
                          </a:solidFill>
                        </a:rPr>
                        <a:t>Each smart contract is an automated “if/then” scenario that executed when a specific trigger occurs. </a:t>
                      </a:r>
                    </a:p>
                  </a:txBody>
                  <a:tcPr>
                    <a:solidFill>
                      <a:schemeClr val="accent1">
                        <a:alpha val="37000"/>
                      </a:schemeClr>
                    </a:solidFill>
                  </a:tcPr>
                </a:tc>
              </a:tr>
            </a:tbl>
          </a:graphicData>
        </a:graphic>
      </p:graphicFrame>
    </p:spTree>
    <p:extLst>
      <p:ext uri="{BB962C8B-B14F-4D97-AF65-F5344CB8AC3E}">
        <p14:creationId xmlns:p14="http://schemas.microsoft.com/office/powerpoint/2010/main" val="206075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538609"/>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2900" b="1" dirty="0" smtClean="0">
                <a:solidFill>
                  <a:srgbClr val="34537F"/>
                </a:solidFill>
                <a:ea typeface="Calibri"/>
                <a:cs typeface="Arial"/>
              </a:rPr>
              <a:t>Public versus Private Blockchains</a:t>
            </a:r>
            <a:endParaRPr lang="en-GB" sz="29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4543" y="834011"/>
            <a:ext cx="7794418" cy="7786747"/>
          </a:xfrm>
          <a:prstGeom prst="rect">
            <a:avLst/>
          </a:prstGeom>
          <a:noFill/>
          <a:ln w="9525">
            <a:noFill/>
            <a:miter lim="800000"/>
            <a:headEnd/>
            <a:tailEnd/>
          </a:ln>
        </p:spPr>
        <p:txBody>
          <a:bodyPr rot="0" vert="horz" wrap="square" lIns="91440" tIns="45720" rIns="91440" bIns="45720" anchor="t" anchorCtr="0">
            <a:spAutoFit/>
          </a:bodyPr>
          <a:lstStyle/>
          <a:p>
            <a:pPr>
              <a:spcAft>
                <a:spcPts val="600"/>
              </a:spcAft>
            </a:pPr>
            <a:r>
              <a:rPr lang="en-GB" sz="2000" dirty="0" smtClean="0">
                <a:solidFill>
                  <a:schemeClr val="tx2">
                    <a:lumMod val="60000"/>
                    <a:lumOff val="40000"/>
                  </a:schemeClr>
                </a:solidFill>
                <a:ea typeface="Calibri"/>
                <a:cs typeface="Times New Roman"/>
              </a:rPr>
              <a:t>Blockchain ledgers can be public (“permissionless”), or private (“permissioned”). The distinction between </a:t>
            </a:r>
            <a:r>
              <a:rPr lang="en-GB" sz="2000" dirty="0" smtClean="0">
                <a:solidFill>
                  <a:schemeClr val="tx2">
                    <a:lumMod val="60000"/>
                    <a:lumOff val="40000"/>
                  </a:schemeClr>
                </a:solidFill>
                <a:ea typeface="Calibri"/>
                <a:cs typeface="Times New Roman"/>
              </a:rPr>
              <a:t>the two is </a:t>
            </a:r>
            <a:r>
              <a:rPr lang="en-GB" sz="2000" dirty="0" smtClean="0">
                <a:solidFill>
                  <a:schemeClr val="tx2">
                    <a:lumMod val="60000"/>
                    <a:lumOff val="40000"/>
                  </a:schemeClr>
                </a:solidFill>
                <a:ea typeface="Calibri"/>
                <a:cs typeface="Times New Roman"/>
              </a:rPr>
              <a:t>much like the </a:t>
            </a:r>
            <a:r>
              <a:rPr lang="en-GB" sz="2000" i="1" dirty="0" smtClean="0">
                <a:solidFill>
                  <a:schemeClr val="tx2">
                    <a:lumMod val="60000"/>
                    <a:lumOff val="40000"/>
                  </a:schemeClr>
                </a:solidFill>
                <a:ea typeface="Calibri"/>
                <a:cs typeface="Times New Roman"/>
              </a:rPr>
              <a:t>internet</a:t>
            </a:r>
            <a:r>
              <a:rPr lang="en-GB" sz="2000" dirty="0" smtClean="0">
                <a:solidFill>
                  <a:schemeClr val="tx2">
                    <a:lumMod val="60000"/>
                    <a:lumOff val="40000"/>
                  </a:schemeClr>
                </a:solidFill>
                <a:ea typeface="Calibri"/>
                <a:cs typeface="Times New Roman"/>
              </a:rPr>
              <a:t> versus an </a:t>
            </a:r>
            <a:r>
              <a:rPr lang="en-GB" sz="2000" i="1" dirty="0" smtClean="0">
                <a:solidFill>
                  <a:schemeClr val="tx2">
                    <a:lumMod val="60000"/>
                    <a:lumOff val="40000"/>
                  </a:schemeClr>
                </a:solidFill>
                <a:ea typeface="Calibri"/>
                <a:cs typeface="Times New Roman"/>
              </a:rPr>
              <a:t>intranet</a:t>
            </a:r>
            <a:r>
              <a:rPr lang="en-GB" sz="2000" dirty="0" smtClean="0">
                <a:solidFill>
                  <a:schemeClr val="tx2">
                    <a:lumMod val="60000"/>
                    <a:lumOff val="40000"/>
                  </a:schemeClr>
                </a:solidFill>
                <a:ea typeface="Calibri"/>
                <a:cs typeface="Times New Roman"/>
              </a:rPr>
              <a:t>. </a:t>
            </a:r>
          </a:p>
          <a:p>
            <a:pPr>
              <a:spcAft>
                <a:spcPts val="600"/>
              </a:spcAft>
            </a:pPr>
            <a:endParaRPr lang="en-GB" sz="2000" dirty="0">
              <a:solidFill>
                <a:schemeClr val="tx2">
                  <a:lumMod val="60000"/>
                  <a:lumOff val="40000"/>
                </a:schemeClr>
              </a:solidFill>
              <a:ea typeface="Calibri"/>
              <a:cs typeface="Times New Roman"/>
            </a:endParaRPr>
          </a:p>
          <a:p>
            <a:pPr marL="800100" lvl="1" indent="-342900">
              <a:spcAft>
                <a:spcPts val="600"/>
              </a:spcAft>
              <a:buFont typeface="Arial" panose="020B0604020202020204" pitchFamily="34" charset="2"/>
              <a:buChar char="•"/>
            </a:pPr>
            <a:r>
              <a:rPr lang="en-GB" sz="2000" b="1" dirty="0" smtClean="0">
                <a:solidFill>
                  <a:schemeClr val="tx2">
                    <a:lumMod val="60000"/>
                    <a:lumOff val="40000"/>
                  </a:schemeClr>
                </a:solidFill>
                <a:ea typeface="Calibri"/>
                <a:cs typeface="Times New Roman"/>
              </a:rPr>
              <a:t>Permissionless ledgers </a:t>
            </a:r>
            <a:r>
              <a:rPr lang="en-GB" sz="2000" dirty="0" smtClean="0">
                <a:solidFill>
                  <a:schemeClr val="tx2">
                    <a:lumMod val="60000"/>
                    <a:lumOff val="40000"/>
                  </a:schemeClr>
                </a:solidFill>
                <a:ea typeface="Calibri"/>
                <a:cs typeface="Times New Roman"/>
              </a:rPr>
              <a:t>(e.g., Bitcoin) allow anyone to make transactions and to hold identical copies of the full ledger.</a:t>
            </a:r>
            <a:br>
              <a:rPr lang="en-GB" sz="2000" dirty="0" smtClean="0">
                <a:solidFill>
                  <a:schemeClr val="tx2">
                    <a:lumMod val="60000"/>
                    <a:lumOff val="40000"/>
                  </a:schemeClr>
                </a:solidFill>
                <a:ea typeface="Calibri"/>
                <a:cs typeface="Times New Roman"/>
              </a:rPr>
            </a:br>
            <a:endParaRPr lang="en-GB" sz="2000" dirty="0" smtClean="0">
              <a:solidFill>
                <a:schemeClr val="tx2">
                  <a:lumMod val="60000"/>
                  <a:lumOff val="40000"/>
                </a:schemeClr>
              </a:solidFill>
              <a:ea typeface="Calibri"/>
              <a:cs typeface="Times New Roman"/>
            </a:endParaRPr>
          </a:p>
          <a:p>
            <a:pPr marL="800100" lvl="1" indent="-342900">
              <a:spcAft>
                <a:spcPts val="600"/>
              </a:spcAft>
              <a:buFont typeface="Arial" panose="020B0604020202020204" pitchFamily="34" charset="2"/>
              <a:buChar char="•"/>
            </a:pPr>
            <a:r>
              <a:rPr lang="en-GB" sz="2000" b="1" dirty="0" smtClean="0">
                <a:solidFill>
                  <a:schemeClr val="tx2">
                    <a:lumMod val="60000"/>
                    <a:lumOff val="40000"/>
                  </a:schemeClr>
                </a:solidFill>
                <a:ea typeface="Calibri"/>
                <a:cs typeface="Times New Roman"/>
              </a:rPr>
              <a:t>Permissioned ledgers</a:t>
            </a:r>
            <a:r>
              <a:rPr lang="en-GB" sz="2000" dirty="0" smtClean="0">
                <a:solidFill>
                  <a:schemeClr val="tx2">
                    <a:lumMod val="60000"/>
                    <a:lumOff val="40000"/>
                  </a:schemeClr>
                </a:solidFill>
                <a:ea typeface="Calibri"/>
                <a:cs typeface="Times New Roman"/>
              </a:rPr>
              <a:t> limit contributions </a:t>
            </a:r>
            <a:r>
              <a:rPr lang="en-GB" sz="2000" dirty="0" smtClean="0">
                <a:solidFill>
                  <a:schemeClr val="tx2">
                    <a:lumMod val="60000"/>
                    <a:lumOff val="40000"/>
                  </a:schemeClr>
                </a:solidFill>
                <a:ea typeface="Calibri"/>
                <a:cs typeface="Times New Roman"/>
              </a:rPr>
              <a:t>to a </a:t>
            </a:r>
            <a:r>
              <a:rPr lang="en-GB" sz="2000" dirty="0" smtClean="0">
                <a:solidFill>
                  <a:schemeClr val="tx2">
                    <a:lumMod val="60000"/>
                    <a:lumOff val="40000"/>
                  </a:schemeClr>
                </a:solidFill>
                <a:ea typeface="Calibri"/>
                <a:cs typeface="Times New Roman"/>
              </a:rPr>
              <a:t>limited set of users who have been given permission. Access to view records can be restricted or public, depending on the settings  of the ledger. In fact, many different aspects of the blockchain can be customized to meet </a:t>
            </a:r>
            <a:r>
              <a:rPr lang="en-GB" sz="2000" dirty="0" smtClean="0">
                <a:solidFill>
                  <a:schemeClr val="tx2">
                    <a:lumMod val="60000"/>
                    <a:lumOff val="40000"/>
                  </a:schemeClr>
                </a:solidFill>
                <a:ea typeface="Calibri"/>
                <a:cs typeface="Times New Roman"/>
              </a:rPr>
              <a:t>different needs</a:t>
            </a:r>
            <a:r>
              <a:rPr lang="en-GB" sz="2000" dirty="0" smtClean="0">
                <a:solidFill>
                  <a:schemeClr val="tx2">
                    <a:lumMod val="60000"/>
                    <a:lumOff val="40000"/>
                  </a:schemeClr>
                </a:solidFill>
                <a:ea typeface="Calibri"/>
                <a:cs typeface="Times New Roman"/>
              </a:rPr>
              <a:t>. </a:t>
            </a:r>
            <a:r>
              <a:rPr lang="en-GB" sz="2000" b="1" dirty="0" smtClean="0">
                <a:solidFill>
                  <a:schemeClr val="tx2">
                    <a:lumMod val="60000"/>
                    <a:lumOff val="40000"/>
                  </a:schemeClr>
                </a:solidFill>
                <a:ea typeface="Calibri"/>
                <a:cs typeface="Times New Roman"/>
              </a:rPr>
              <a:t>These are likely to be the most useful for public sector use.</a:t>
            </a:r>
          </a:p>
          <a:p>
            <a:pPr marL="800100" lvl="1" indent="-342900">
              <a:spcAft>
                <a:spcPts val="600"/>
              </a:spcAft>
              <a:buFont typeface="Arial" panose="020B0604020202020204" pitchFamily="34" charset="2"/>
              <a:buChar char="•"/>
            </a:pPr>
            <a:endParaRPr lang="en-GB" sz="2000" dirty="0">
              <a:solidFill>
                <a:schemeClr val="tx2">
                  <a:lumMod val="60000"/>
                  <a:lumOff val="40000"/>
                </a:schemeClr>
              </a:solidFill>
              <a:ea typeface="Calibri"/>
              <a:cs typeface="Times New Roman"/>
            </a:endParaRPr>
          </a:p>
          <a:p>
            <a:pPr>
              <a:spcAft>
                <a:spcPts val="600"/>
              </a:spcAft>
            </a:pPr>
            <a:r>
              <a:rPr lang="en-GB" sz="2000" dirty="0" smtClean="0">
                <a:solidFill>
                  <a:schemeClr val="tx2">
                    <a:lumMod val="60000"/>
                    <a:lumOff val="40000"/>
                  </a:schemeClr>
                </a:solidFill>
                <a:ea typeface="Calibri"/>
                <a:cs typeface="Times New Roman"/>
              </a:rPr>
              <a:t>The types of “</a:t>
            </a:r>
            <a:r>
              <a:rPr lang="en-GB" sz="2000" b="1" dirty="0" smtClean="0">
                <a:solidFill>
                  <a:schemeClr val="tx2">
                    <a:lumMod val="60000"/>
                    <a:lumOff val="40000"/>
                  </a:schemeClr>
                </a:solidFill>
                <a:ea typeface="Calibri"/>
                <a:cs typeface="Times New Roman"/>
              </a:rPr>
              <a:t>consensus models</a:t>
            </a:r>
            <a:r>
              <a:rPr lang="en-GB" sz="2000" dirty="0" smtClean="0">
                <a:solidFill>
                  <a:schemeClr val="tx2">
                    <a:lumMod val="60000"/>
                    <a:lumOff val="40000"/>
                  </a:schemeClr>
                </a:solidFill>
                <a:ea typeface="Calibri"/>
                <a:cs typeface="Times New Roman"/>
              </a:rPr>
              <a:t>”, which are the rules that determine who has the right to publish the next block, vary depending on type of blockchain at hand. </a:t>
            </a:r>
          </a:p>
          <a:p>
            <a:pPr>
              <a:spcAft>
                <a:spcPts val="600"/>
              </a:spcAft>
            </a:pPr>
            <a:endParaRPr lang="en-GB" sz="2000" dirty="0">
              <a:solidFill>
                <a:schemeClr val="tx2">
                  <a:lumMod val="60000"/>
                  <a:lumOff val="40000"/>
                </a:schemeClr>
              </a:solidFill>
              <a:ea typeface="Calibri"/>
              <a:cs typeface="Times New Roman"/>
            </a:endParaRPr>
          </a:p>
          <a:p>
            <a:pPr marL="342900" indent="-342900">
              <a:spcAft>
                <a:spcPts val="600"/>
              </a:spcAft>
              <a:buFont typeface="Arial" panose="020B0604020202020204" pitchFamily="34" charset="2"/>
              <a:buChar char="•"/>
            </a:pPr>
            <a:endParaRPr lang="en-GB" sz="2000" dirty="0" smtClean="0">
              <a:solidFill>
                <a:schemeClr val="tx2">
                  <a:lumMod val="60000"/>
                  <a:lumOff val="40000"/>
                </a:schemeClr>
              </a:solidFill>
              <a:ea typeface="Calibri"/>
              <a:cs typeface="Times New Roman"/>
            </a:endParaRPr>
          </a:p>
          <a:p>
            <a:pPr>
              <a:spcAft>
                <a:spcPts val="0"/>
              </a:spcAft>
            </a:pP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spTree>
    <p:extLst>
      <p:ext uri="{BB962C8B-B14F-4D97-AF65-F5344CB8AC3E}">
        <p14:creationId xmlns:p14="http://schemas.microsoft.com/office/powerpoint/2010/main" val="1262937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538609"/>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2900" b="1" dirty="0" smtClean="0">
                <a:solidFill>
                  <a:srgbClr val="34537F"/>
                </a:solidFill>
                <a:ea typeface="Calibri"/>
                <a:cs typeface="Arial"/>
              </a:rPr>
              <a:t>Consensus Models</a:t>
            </a:r>
            <a:endParaRPr lang="en-GB" sz="29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1004" y="834011"/>
            <a:ext cx="7794418" cy="8633133"/>
          </a:xfrm>
          <a:prstGeom prst="rect">
            <a:avLst/>
          </a:prstGeom>
          <a:noFill/>
          <a:ln w="9525">
            <a:noFill/>
            <a:miter lim="800000"/>
            <a:headEnd/>
            <a:tailEnd/>
          </a:ln>
        </p:spPr>
        <p:txBody>
          <a:bodyPr rot="0" vert="horz" wrap="square" lIns="91440" tIns="45720" rIns="91440" bIns="45720" anchor="t" anchorCtr="0">
            <a:spAutoFit/>
          </a:bodyPr>
          <a:lstStyle/>
          <a:p>
            <a:pPr>
              <a:spcAft>
                <a:spcPts val="1200"/>
              </a:spcAft>
            </a:pPr>
            <a:r>
              <a:rPr lang="en-GB" sz="2000" dirty="0" smtClean="0">
                <a:solidFill>
                  <a:schemeClr val="tx2">
                    <a:lumMod val="60000"/>
                    <a:lumOff val="40000"/>
                  </a:schemeClr>
                </a:solidFill>
                <a:ea typeface="Calibri"/>
                <a:cs typeface="Times New Roman"/>
              </a:rPr>
              <a:t>There are a growing number of consensus models that determine </a:t>
            </a:r>
            <a:r>
              <a:rPr lang="en-GB" sz="2000" b="1" dirty="0" smtClean="0">
                <a:solidFill>
                  <a:schemeClr val="tx2">
                    <a:lumMod val="60000"/>
                    <a:lumOff val="40000"/>
                  </a:schemeClr>
                </a:solidFill>
                <a:ea typeface="Calibri"/>
                <a:cs typeface="Times New Roman"/>
              </a:rPr>
              <a:t>which node has the right to publish the next block</a:t>
            </a:r>
            <a:r>
              <a:rPr lang="en-GB" sz="2000" dirty="0" smtClean="0">
                <a:solidFill>
                  <a:schemeClr val="tx2">
                    <a:lumMod val="60000"/>
                    <a:lumOff val="40000"/>
                  </a:schemeClr>
                </a:solidFill>
                <a:ea typeface="Calibri"/>
                <a:cs typeface="Times New Roman"/>
              </a:rPr>
              <a:t>. The two below are examples. </a:t>
            </a:r>
          </a:p>
          <a:p>
            <a:pPr>
              <a:spcAft>
                <a:spcPts val="600"/>
              </a:spcAft>
            </a:pPr>
            <a:r>
              <a:rPr lang="en-GB" sz="2000" b="1" dirty="0" smtClean="0">
                <a:solidFill>
                  <a:schemeClr val="tx2">
                    <a:lumMod val="60000"/>
                    <a:lumOff val="40000"/>
                  </a:schemeClr>
                </a:solidFill>
                <a:ea typeface="Calibri"/>
                <a:cs typeface="Times New Roman"/>
              </a:rPr>
              <a:t>Proof of Work – Always for permissionless ledgers (e.g., Bitcoin)</a:t>
            </a:r>
          </a:p>
          <a:p>
            <a:pPr marL="342900"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Since no trust exists, in order to keep one or a few users from taking control, a </a:t>
            </a:r>
            <a:r>
              <a:rPr lang="en-GB" sz="2000" dirty="0" smtClean="0">
                <a:solidFill>
                  <a:schemeClr val="tx2">
                    <a:lumMod val="60000"/>
                    <a:lumOff val="40000"/>
                  </a:schemeClr>
                </a:solidFill>
                <a:ea typeface="Calibri"/>
                <a:cs typeface="Times New Roman"/>
              </a:rPr>
              <a:t>complicated process </a:t>
            </a:r>
            <a:r>
              <a:rPr lang="en-GB" sz="2000" dirty="0" smtClean="0">
                <a:solidFill>
                  <a:schemeClr val="tx2">
                    <a:lumMod val="60000"/>
                    <a:lumOff val="40000"/>
                  </a:schemeClr>
                </a:solidFill>
                <a:ea typeface="Calibri"/>
                <a:cs typeface="Times New Roman"/>
              </a:rPr>
              <a:t>exists to help even the playing field. </a:t>
            </a:r>
          </a:p>
          <a:p>
            <a:pPr marL="342900"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Each user competes to solve a puzzle that is intentionally resource intensive (e.g., processing power, and by extension, electricity) to solve. </a:t>
            </a:r>
          </a:p>
          <a:p>
            <a:pPr marL="342900" indent="-342900">
              <a:spcAft>
                <a:spcPts val="12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The winner publishes the next block and earns financial reward.</a:t>
            </a:r>
          </a:p>
          <a:p>
            <a:pPr>
              <a:spcAft>
                <a:spcPts val="600"/>
              </a:spcAft>
            </a:pPr>
            <a:r>
              <a:rPr lang="en-GB" sz="2000" b="1" dirty="0" smtClean="0">
                <a:solidFill>
                  <a:schemeClr val="tx2">
                    <a:lumMod val="60000"/>
                    <a:lumOff val="40000"/>
                  </a:schemeClr>
                </a:solidFill>
                <a:ea typeface="Calibri"/>
                <a:cs typeface="Times New Roman"/>
              </a:rPr>
              <a:t>Proof of Authority – Usually for permissioned ledgers</a:t>
            </a:r>
          </a:p>
          <a:p>
            <a:pPr marL="342900"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User identities must be known and verified.</a:t>
            </a:r>
          </a:p>
          <a:p>
            <a:pPr marL="342900"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Ability to publish new blocks is dictated by user permissions (not unlike a traditional database).</a:t>
            </a:r>
          </a:p>
          <a:p>
            <a:pPr marL="342900"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No issues related to processing power or electricity.</a:t>
            </a:r>
          </a:p>
          <a:p>
            <a:pPr marL="342900" indent="-342900">
              <a:spcAft>
                <a:spcPts val="600"/>
              </a:spcAft>
              <a:buFont typeface="Arial" panose="020B0604020202020204" pitchFamily="34" charset="2"/>
              <a:buChar char="•"/>
            </a:pPr>
            <a:endParaRPr lang="en-GB" sz="2000" b="1" dirty="0" smtClean="0">
              <a:solidFill>
                <a:schemeClr val="tx2">
                  <a:lumMod val="60000"/>
                  <a:lumOff val="40000"/>
                </a:schemeClr>
              </a:solidFill>
              <a:ea typeface="Calibri"/>
              <a:cs typeface="Times New Roman"/>
            </a:endParaRPr>
          </a:p>
          <a:p>
            <a:pPr marL="342900" indent="-342900">
              <a:spcAft>
                <a:spcPts val="600"/>
              </a:spcAft>
              <a:buFont typeface="Arial" panose="020B0604020202020204" pitchFamily="34" charset="2"/>
              <a:buChar char="•"/>
            </a:pPr>
            <a:endParaRPr lang="en-GB" sz="2000" dirty="0" smtClean="0">
              <a:solidFill>
                <a:schemeClr val="tx2">
                  <a:lumMod val="60000"/>
                  <a:lumOff val="40000"/>
                </a:schemeClr>
              </a:solidFill>
              <a:ea typeface="Calibri"/>
              <a:cs typeface="Times New Roman"/>
            </a:endParaRPr>
          </a:p>
          <a:p>
            <a:pPr>
              <a:spcAft>
                <a:spcPts val="600"/>
              </a:spcAft>
            </a:pPr>
            <a:endParaRPr lang="en-GB" sz="2000" dirty="0">
              <a:solidFill>
                <a:schemeClr val="tx2">
                  <a:lumMod val="60000"/>
                  <a:lumOff val="40000"/>
                </a:schemeClr>
              </a:solidFill>
              <a:ea typeface="Calibri"/>
              <a:cs typeface="Times New Roman"/>
            </a:endParaRPr>
          </a:p>
          <a:p>
            <a:pPr marL="342900" indent="-342900">
              <a:spcAft>
                <a:spcPts val="600"/>
              </a:spcAft>
              <a:buFont typeface="Arial" panose="020B0604020202020204" pitchFamily="34" charset="2"/>
              <a:buChar char="•"/>
            </a:pPr>
            <a:endParaRPr lang="en-GB" sz="2000" dirty="0" smtClean="0">
              <a:solidFill>
                <a:schemeClr val="tx2">
                  <a:lumMod val="60000"/>
                  <a:lumOff val="40000"/>
                </a:schemeClr>
              </a:solidFill>
              <a:ea typeface="Calibri"/>
              <a:cs typeface="Times New Roman"/>
            </a:endParaRPr>
          </a:p>
          <a:p>
            <a:pPr>
              <a:spcAft>
                <a:spcPts val="0"/>
              </a:spcAft>
            </a:pP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spTree>
    <p:extLst>
      <p:ext uri="{BB962C8B-B14F-4D97-AF65-F5344CB8AC3E}">
        <p14:creationId xmlns:p14="http://schemas.microsoft.com/office/powerpoint/2010/main" val="30467823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7999"/>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sp>
        <p:nvSpPr>
          <p:cNvPr id="11" name="TextBox 10">
            <a:extLst>
              <a:ext uri="{FF2B5EF4-FFF2-40B4-BE49-F238E27FC236}">
                <a16:creationId xmlns="" xmlns:a16="http://schemas.microsoft.com/office/drawing/2014/main" id="{9F99E629-D198-47C2-BD25-8F19ED39F144}"/>
              </a:ext>
            </a:extLst>
          </p:cNvPr>
          <p:cNvSpPr txBox="1"/>
          <p:nvPr/>
        </p:nvSpPr>
        <p:spPr>
          <a:xfrm>
            <a:off x="0" y="-542009"/>
            <a:ext cx="141417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blipFill>
                  <a:blip r:embed="rId3"/>
                  <a:stretch>
                    <a:fillRect/>
                  </a:stretch>
                </a:blipFill>
                <a:effectLst/>
                <a:uLnTx/>
                <a:uFillTx/>
                <a:latin typeface="Lato Black" panose="020F0A02020204030203" pitchFamily="34" charset="0"/>
                <a:ea typeface="+mn-ea"/>
                <a:cs typeface="+mn-cs"/>
              </a:rPr>
              <a:t>Slide 09</a:t>
            </a:r>
          </a:p>
        </p:txBody>
      </p:sp>
      <p:cxnSp>
        <p:nvCxnSpPr>
          <p:cNvPr id="59" name="Straight Connector 58">
            <a:extLst>
              <a:ext uri="{FF2B5EF4-FFF2-40B4-BE49-F238E27FC236}">
                <a16:creationId xmlns="" xmlns:a16="http://schemas.microsoft.com/office/drawing/2014/main" id="{9E38933C-BFBD-4701-8593-063B40E1F409}"/>
              </a:ext>
            </a:extLst>
          </p:cNvPr>
          <p:cNvCxnSpPr/>
          <p:nvPr/>
        </p:nvCxnSpPr>
        <p:spPr>
          <a:xfrm flipH="1" flipV="1">
            <a:off x="395785" y="6482687"/>
            <a:ext cx="4999901" cy="34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 xmlns:a16="http://schemas.microsoft.com/office/drawing/2014/main" id="{35B3F794-9BD9-49A2-9130-04DDD229C965}"/>
              </a:ext>
            </a:extLst>
          </p:cNvPr>
          <p:cNvCxnSpPr/>
          <p:nvPr/>
        </p:nvCxnSpPr>
        <p:spPr>
          <a:xfrm flipH="1" flipV="1">
            <a:off x="6796314" y="6482687"/>
            <a:ext cx="4999901" cy="34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2" name="Group 61"/>
          <p:cNvGrpSpPr/>
          <p:nvPr/>
        </p:nvGrpSpPr>
        <p:grpSpPr>
          <a:xfrm>
            <a:off x="5771884" y="6387123"/>
            <a:ext cx="650023" cy="199415"/>
            <a:chOff x="1671638" y="2071688"/>
            <a:chExt cx="8848725" cy="2714625"/>
          </a:xfrm>
        </p:grpSpPr>
        <p:sp>
          <p:nvSpPr>
            <p:cNvPr id="63" name="Rectangle 62"/>
            <p:cNvSpPr>
              <a:spLocks noChangeArrowheads="1"/>
            </p:cNvSpPr>
            <p:nvPr/>
          </p:nvSpPr>
          <p:spPr bwMode="auto">
            <a:xfrm>
              <a:off x="9793288" y="2078038"/>
              <a:ext cx="727075" cy="2708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64" name="Freeform 63"/>
            <p:cNvSpPr>
              <a:spLocks/>
            </p:cNvSpPr>
            <p:nvPr/>
          </p:nvSpPr>
          <p:spPr bwMode="auto">
            <a:xfrm>
              <a:off x="7146926" y="2078038"/>
              <a:ext cx="2271713" cy="2698750"/>
            </a:xfrm>
            <a:custGeom>
              <a:avLst/>
              <a:gdLst>
                <a:gd name="T0" fmla="*/ 78 w 1431"/>
                <a:gd name="T1" fmla="*/ 563 h 1700"/>
                <a:gd name="T2" fmla="*/ 96 w 1431"/>
                <a:gd name="T3" fmla="*/ 673 h 1700"/>
                <a:gd name="T4" fmla="*/ 138 w 1431"/>
                <a:gd name="T5" fmla="*/ 765 h 1700"/>
                <a:gd name="T6" fmla="*/ 198 w 1431"/>
                <a:gd name="T7" fmla="*/ 839 h 1700"/>
                <a:gd name="T8" fmla="*/ 300 w 1431"/>
                <a:gd name="T9" fmla="*/ 913 h 1700"/>
                <a:gd name="T10" fmla="*/ 510 w 1431"/>
                <a:gd name="T11" fmla="*/ 999 h 1700"/>
                <a:gd name="T12" fmla="*/ 696 w 1431"/>
                <a:gd name="T13" fmla="*/ 1047 h 1700"/>
                <a:gd name="T14" fmla="*/ 901 w 1431"/>
                <a:gd name="T15" fmla="*/ 1111 h 1700"/>
                <a:gd name="T16" fmla="*/ 953 w 1431"/>
                <a:gd name="T17" fmla="*/ 1149 h 1700"/>
                <a:gd name="T18" fmla="*/ 971 w 1431"/>
                <a:gd name="T19" fmla="*/ 1193 h 1700"/>
                <a:gd name="T20" fmla="*/ 971 w 1431"/>
                <a:gd name="T21" fmla="*/ 1223 h 1700"/>
                <a:gd name="T22" fmla="*/ 953 w 1431"/>
                <a:gd name="T23" fmla="*/ 1267 h 1700"/>
                <a:gd name="T24" fmla="*/ 911 w 1431"/>
                <a:gd name="T25" fmla="*/ 1300 h 1700"/>
                <a:gd name="T26" fmla="*/ 827 w 1431"/>
                <a:gd name="T27" fmla="*/ 1320 h 1700"/>
                <a:gd name="T28" fmla="*/ 714 w 1431"/>
                <a:gd name="T29" fmla="*/ 1320 h 1700"/>
                <a:gd name="T30" fmla="*/ 576 w 1431"/>
                <a:gd name="T31" fmla="*/ 1294 h 1700"/>
                <a:gd name="T32" fmla="*/ 442 w 1431"/>
                <a:gd name="T33" fmla="*/ 1243 h 1700"/>
                <a:gd name="T34" fmla="*/ 314 w 1431"/>
                <a:gd name="T35" fmla="*/ 1171 h 1700"/>
                <a:gd name="T36" fmla="*/ 0 w 1431"/>
                <a:gd name="T37" fmla="*/ 1428 h 1700"/>
                <a:gd name="T38" fmla="*/ 164 w 1431"/>
                <a:gd name="T39" fmla="*/ 1548 h 1700"/>
                <a:gd name="T40" fmla="*/ 352 w 1431"/>
                <a:gd name="T41" fmla="*/ 1632 h 1700"/>
                <a:gd name="T42" fmla="*/ 554 w 1431"/>
                <a:gd name="T43" fmla="*/ 1684 h 1700"/>
                <a:gd name="T44" fmla="*/ 769 w 1431"/>
                <a:gd name="T45" fmla="*/ 1700 h 1700"/>
                <a:gd name="T46" fmla="*/ 911 w 1431"/>
                <a:gd name="T47" fmla="*/ 1692 h 1700"/>
                <a:gd name="T48" fmla="*/ 1039 w 1431"/>
                <a:gd name="T49" fmla="*/ 1664 h 1700"/>
                <a:gd name="T50" fmla="*/ 1153 w 1431"/>
                <a:gd name="T51" fmla="*/ 1620 h 1700"/>
                <a:gd name="T52" fmla="*/ 1249 w 1431"/>
                <a:gd name="T53" fmla="*/ 1558 h 1700"/>
                <a:gd name="T54" fmla="*/ 1327 w 1431"/>
                <a:gd name="T55" fmla="*/ 1482 h 1700"/>
                <a:gd name="T56" fmla="*/ 1383 w 1431"/>
                <a:gd name="T57" fmla="*/ 1390 h 1700"/>
                <a:gd name="T58" fmla="*/ 1419 w 1431"/>
                <a:gd name="T59" fmla="*/ 1286 h 1700"/>
                <a:gd name="T60" fmla="*/ 1431 w 1431"/>
                <a:gd name="T61" fmla="*/ 1165 h 1700"/>
                <a:gd name="T62" fmla="*/ 1429 w 1431"/>
                <a:gd name="T63" fmla="*/ 1105 h 1700"/>
                <a:gd name="T64" fmla="*/ 1407 w 1431"/>
                <a:gd name="T65" fmla="*/ 1005 h 1700"/>
                <a:gd name="T66" fmla="*/ 1365 w 1431"/>
                <a:gd name="T67" fmla="*/ 921 h 1700"/>
                <a:gd name="T68" fmla="*/ 1305 w 1431"/>
                <a:gd name="T69" fmla="*/ 851 h 1700"/>
                <a:gd name="T70" fmla="*/ 1179 w 1431"/>
                <a:gd name="T71" fmla="*/ 765 h 1700"/>
                <a:gd name="T72" fmla="*/ 955 w 1431"/>
                <a:gd name="T73" fmla="*/ 681 h 1700"/>
                <a:gd name="T74" fmla="*/ 743 w 1431"/>
                <a:gd name="T75" fmla="*/ 631 h 1700"/>
                <a:gd name="T76" fmla="*/ 594 w 1431"/>
                <a:gd name="T77" fmla="*/ 579 h 1700"/>
                <a:gd name="T78" fmla="*/ 550 w 1431"/>
                <a:gd name="T79" fmla="*/ 539 h 1700"/>
                <a:gd name="T80" fmla="*/ 536 w 1431"/>
                <a:gd name="T81" fmla="*/ 489 h 1700"/>
                <a:gd name="T82" fmla="*/ 540 w 1431"/>
                <a:gd name="T83" fmla="*/ 463 h 1700"/>
                <a:gd name="T84" fmla="*/ 560 w 1431"/>
                <a:gd name="T85" fmla="*/ 425 h 1700"/>
                <a:gd name="T86" fmla="*/ 600 w 1431"/>
                <a:gd name="T87" fmla="*/ 396 h 1700"/>
                <a:gd name="T88" fmla="*/ 702 w 1431"/>
                <a:gd name="T89" fmla="*/ 378 h 1700"/>
                <a:gd name="T90" fmla="*/ 783 w 1431"/>
                <a:gd name="T91" fmla="*/ 384 h 1700"/>
                <a:gd name="T92" fmla="*/ 987 w 1431"/>
                <a:gd name="T93" fmla="*/ 443 h 1700"/>
                <a:gd name="T94" fmla="*/ 1387 w 1431"/>
                <a:gd name="T95" fmla="*/ 220 h 1700"/>
                <a:gd name="T96" fmla="*/ 1283 w 1431"/>
                <a:gd name="T97" fmla="*/ 146 h 1700"/>
                <a:gd name="T98" fmla="*/ 1129 w 1431"/>
                <a:gd name="T99" fmla="*/ 70 h 1700"/>
                <a:gd name="T100" fmla="*/ 957 w 1431"/>
                <a:gd name="T101" fmla="*/ 22 h 1700"/>
                <a:gd name="T102" fmla="*/ 763 w 1431"/>
                <a:gd name="T103" fmla="*/ 2 h 1700"/>
                <a:gd name="T104" fmla="*/ 640 w 1431"/>
                <a:gd name="T105" fmla="*/ 4 h 1700"/>
                <a:gd name="T106" fmla="*/ 508 w 1431"/>
                <a:gd name="T107" fmla="*/ 24 h 1700"/>
                <a:gd name="T108" fmla="*/ 390 w 1431"/>
                <a:gd name="T109" fmla="*/ 62 h 1700"/>
                <a:gd name="T110" fmla="*/ 290 w 1431"/>
                <a:gd name="T111" fmla="*/ 116 h 1700"/>
                <a:gd name="T112" fmla="*/ 208 w 1431"/>
                <a:gd name="T113" fmla="*/ 186 h 1700"/>
                <a:gd name="T114" fmla="*/ 146 w 1431"/>
                <a:gd name="T115" fmla="*/ 270 h 1700"/>
                <a:gd name="T116" fmla="*/ 102 w 1431"/>
                <a:gd name="T117" fmla="*/ 364 h 1700"/>
                <a:gd name="T118" fmla="*/ 80 w 1431"/>
                <a:gd name="T119" fmla="*/ 471 h 1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31" h="1700">
                  <a:moveTo>
                    <a:pt x="78" y="527"/>
                  </a:moveTo>
                  <a:lnTo>
                    <a:pt x="78" y="531"/>
                  </a:lnTo>
                  <a:lnTo>
                    <a:pt x="78" y="531"/>
                  </a:lnTo>
                  <a:lnTo>
                    <a:pt x="78" y="563"/>
                  </a:lnTo>
                  <a:lnTo>
                    <a:pt x="80" y="593"/>
                  </a:lnTo>
                  <a:lnTo>
                    <a:pt x="84" y="621"/>
                  </a:lnTo>
                  <a:lnTo>
                    <a:pt x="90" y="647"/>
                  </a:lnTo>
                  <a:lnTo>
                    <a:pt x="96" y="673"/>
                  </a:lnTo>
                  <a:lnTo>
                    <a:pt x="104" y="697"/>
                  </a:lnTo>
                  <a:lnTo>
                    <a:pt x="114" y="721"/>
                  </a:lnTo>
                  <a:lnTo>
                    <a:pt x="126" y="743"/>
                  </a:lnTo>
                  <a:lnTo>
                    <a:pt x="138" y="765"/>
                  </a:lnTo>
                  <a:lnTo>
                    <a:pt x="150" y="785"/>
                  </a:lnTo>
                  <a:lnTo>
                    <a:pt x="166" y="805"/>
                  </a:lnTo>
                  <a:lnTo>
                    <a:pt x="182" y="823"/>
                  </a:lnTo>
                  <a:lnTo>
                    <a:pt x="198" y="839"/>
                  </a:lnTo>
                  <a:lnTo>
                    <a:pt x="216" y="857"/>
                  </a:lnTo>
                  <a:lnTo>
                    <a:pt x="236" y="871"/>
                  </a:lnTo>
                  <a:lnTo>
                    <a:pt x="256" y="887"/>
                  </a:lnTo>
                  <a:lnTo>
                    <a:pt x="300" y="913"/>
                  </a:lnTo>
                  <a:lnTo>
                    <a:pt x="348" y="939"/>
                  </a:lnTo>
                  <a:lnTo>
                    <a:pt x="398" y="961"/>
                  </a:lnTo>
                  <a:lnTo>
                    <a:pt x="452" y="981"/>
                  </a:lnTo>
                  <a:lnTo>
                    <a:pt x="510" y="999"/>
                  </a:lnTo>
                  <a:lnTo>
                    <a:pt x="570" y="1017"/>
                  </a:lnTo>
                  <a:lnTo>
                    <a:pt x="632" y="1033"/>
                  </a:lnTo>
                  <a:lnTo>
                    <a:pt x="696" y="1047"/>
                  </a:lnTo>
                  <a:lnTo>
                    <a:pt x="696" y="1047"/>
                  </a:lnTo>
                  <a:lnTo>
                    <a:pt x="771" y="1067"/>
                  </a:lnTo>
                  <a:lnTo>
                    <a:pt x="833" y="1085"/>
                  </a:lnTo>
                  <a:lnTo>
                    <a:pt x="881" y="1101"/>
                  </a:lnTo>
                  <a:lnTo>
                    <a:pt x="901" y="1111"/>
                  </a:lnTo>
                  <a:lnTo>
                    <a:pt x="917" y="1119"/>
                  </a:lnTo>
                  <a:lnTo>
                    <a:pt x="931" y="1129"/>
                  </a:lnTo>
                  <a:lnTo>
                    <a:pt x="943" y="1139"/>
                  </a:lnTo>
                  <a:lnTo>
                    <a:pt x="953" y="1149"/>
                  </a:lnTo>
                  <a:lnTo>
                    <a:pt x="961" y="1159"/>
                  </a:lnTo>
                  <a:lnTo>
                    <a:pt x="965" y="1169"/>
                  </a:lnTo>
                  <a:lnTo>
                    <a:pt x="969" y="1181"/>
                  </a:lnTo>
                  <a:lnTo>
                    <a:pt x="971" y="1193"/>
                  </a:lnTo>
                  <a:lnTo>
                    <a:pt x="973" y="1205"/>
                  </a:lnTo>
                  <a:lnTo>
                    <a:pt x="973" y="1209"/>
                  </a:lnTo>
                  <a:lnTo>
                    <a:pt x="973" y="1209"/>
                  </a:lnTo>
                  <a:lnTo>
                    <a:pt x="971" y="1223"/>
                  </a:lnTo>
                  <a:lnTo>
                    <a:pt x="969" y="1235"/>
                  </a:lnTo>
                  <a:lnTo>
                    <a:pt x="965" y="1245"/>
                  </a:lnTo>
                  <a:lnTo>
                    <a:pt x="959" y="1257"/>
                  </a:lnTo>
                  <a:lnTo>
                    <a:pt x="953" y="1267"/>
                  </a:lnTo>
                  <a:lnTo>
                    <a:pt x="945" y="1275"/>
                  </a:lnTo>
                  <a:lnTo>
                    <a:pt x="935" y="1286"/>
                  </a:lnTo>
                  <a:lnTo>
                    <a:pt x="925" y="1292"/>
                  </a:lnTo>
                  <a:lnTo>
                    <a:pt x="911" y="1300"/>
                  </a:lnTo>
                  <a:lnTo>
                    <a:pt x="897" y="1306"/>
                  </a:lnTo>
                  <a:lnTo>
                    <a:pt x="883" y="1310"/>
                  </a:lnTo>
                  <a:lnTo>
                    <a:pt x="865" y="1316"/>
                  </a:lnTo>
                  <a:lnTo>
                    <a:pt x="827" y="1320"/>
                  </a:lnTo>
                  <a:lnTo>
                    <a:pt x="785" y="1322"/>
                  </a:lnTo>
                  <a:lnTo>
                    <a:pt x="785" y="1322"/>
                  </a:lnTo>
                  <a:lnTo>
                    <a:pt x="749" y="1322"/>
                  </a:lnTo>
                  <a:lnTo>
                    <a:pt x="714" y="1320"/>
                  </a:lnTo>
                  <a:lnTo>
                    <a:pt x="680" y="1316"/>
                  </a:lnTo>
                  <a:lnTo>
                    <a:pt x="644" y="1310"/>
                  </a:lnTo>
                  <a:lnTo>
                    <a:pt x="610" y="1304"/>
                  </a:lnTo>
                  <a:lnTo>
                    <a:pt x="576" y="1294"/>
                  </a:lnTo>
                  <a:lnTo>
                    <a:pt x="542" y="1284"/>
                  </a:lnTo>
                  <a:lnTo>
                    <a:pt x="508" y="1271"/>
                  </a:lnTo>
                  <a:lnTo>
                    <a:pt x="476" y="1259"/>
                  </a:lnTo>
                  <a:lnTo>
                    <a:pt x="442" y="1243"/>
                  </a:lnTo>
                  <a:lnTo>
                    <a:pt x="410" y="1227"/>
                  </a:lnTo>
                  <a:lnTo>
                    <a:pt x="378" y="1211"/>
                  </a:lnTo>
                  <a:lnTo>
                    <a:pt x="346" y="1191"/>
                  </a:lnTo>
                  <a:lnTo>
                    <a:pt x="314" y="1171"/>
                  </a:lnTo>
                  <a:lnTo>
                    <a:pt x="284" y="1149"/>
                  </a:lnTo>
                  <a:lnTo>
                    <a:pt x="254" y="1125"/>
                  </a:lnTo>
                  <a:lnTo>
                    <a:pt x="0" y="1428"/>
                  </a:lnTo>
                  <a:lnTo>
                    <a:pt x="0" y="1428"/>
                  </a:lnTo>
                  <a:lnTo>
                    <a:pt x="38" y="1462"/>
                  </a:lnTo>
                  <a:lnTo>
                    <a:pt x="80" y="1492"/>
                  </a:lnTo>
                  <a:lnTo>
                    <a:pt x="122" y="1520"/>
                  </a:lnTo>
                  <a:lnTo>
                    <a:pt x="164" y="1548"/>
                  </a:lnTo>
                  <a:lnTo>
                    <a:pt x="210" y="1572"/>
                  </a:lnTo>
                  <a:lnTo>
                    <a:pt x="256" y="1594"/>
                  </a:lnTo>
                  <a:lnTo>
                    <a:pt x="302" y="1614"/>
                  </a:lnTo>
                  <a:lnTo>
                    <a:pt x="352" y="1632"/>
                  </a:lnTo>
                  <a:lnTo>
                    <a:pt x="400" y="1648"/>
                  </a:lnTo>
                  <a:lnTo>
                    <a:pt x="452" y="1662"/>
                  </a:lnTo>
                  <a:lnTo>
                    <a:pt x="502" y="1674"/>
                  </a:lnTo>
                  <a:lnTo>
                    <a:pt x="554" y="1684"/>
                  </a:lnTo>
                  <a:lnTo>
                    <a:pt x="608" y="1690"/>
                  </a:lnTo>
                  <a:lnTo>
                    <a:pt x="660" y="1696"/>
                  </a:lnTo>
                  <a:lnTo>
                    <a:pt x="714" y="1700"/>
                  </a:lnTo>
                  <a:lnTo>
                    <a:pt x="769" y="1700"/>
                  </a:lnTo>
                  <a:lnTo>
                    <a:pt x="769" y="1700"/>
                  </a:lnTo>
                  <a:lnTo>
                    <a:pt x="841" y="1698"/>
                  </a:lnTo>
                  <a:lnTo>
                    <a:pt x="877" y="1696"/>
                  </a:lnTo>
                  <a:lnTo>
                    <a:pt x="911" y="1692"/>
                  </a:lnTo>
                  <a:lnTo>
                    <a:pt x="945" y="1686"/>
                  </a:lnTo>
                  <a:lnTo>
                    <a:pt x="977" y="1680"/>
                  </a:lnTo>
                  <a:lnTo>
                    <a:pt x="1009" y="1672"/>
                  </a:lnTo>
                  <a:lnTo>
                    <a:pt x="1039" y="1664"/>
                  </a:lnTo>
                  <a:lnTo>
                    <a:pt x="1069" y="1654"/>
                  </a:lnTo>
                  <a:lnTo>
                    <a:pt x="1099" y="1644"/>
                  </a:lnTo>
                  <a:lnTo>
                    <a:pt x="1127" y="1632"/>
                  </a:lnTo>
                  <a:lnTo>
                    <a:pt x="1153" y="1620"/>
                  </a:lnTo>
                  <a:lnTo>
                    <a:pt x="1179" y="1606"/>
                  </a:lnTo>
                  <a:lnTo>
                    <a:pt x="1203" y="1592"/>
                  </a:lnTo>
                  <a:lnTo>
                    <a:pt x="1227" y="1576"/>
                  </a:lnTo>
                  <a:lnTo>
                    <a:pt x="1249" y="1558"/>
                  </a:lnTo>
                  <a:lnTo>
                    <a:pt x="1271" y="1542"/>
                  </a:lnTo>
                  <a:lnTo>
                    <a:pt x="1291" y="1522"/>
                  </a:lnTo>
                  <a:lnTo>
                    <a:pt x="1309" y="1502"/>
                  </a:lnTo>
                  <a:lnTo>
                    <a:pt x="1327" y="1482"/>
                  </a:lnTo>
                  <a:lnTo>
                    <a:pt x="1343" y="1460"/>
                  </a:lnTo>
                  <a:lnTo>
                    <a:pt x="1357" y="1438"/>
                  </a:lnTo>
                  <a:lnTo>
                    <a:pt x="1371" y="1416"/>
                  </a:lnTo>
                  <a:lnTo>
                    <a:pt x="1383" y="1390"/>
                  </a:lnTo>
                  <a:lnTo>
                    <a:pt x="1395" y="1366"/>
                  </a:lnTo>
                  <a:lnTo>
                    <a:pt x="1405" y="1340"/>
                  </a:lnTo>
                  <a:lnTo>
                    <a:pt x="1413" y="1312"/>
                  </a:lnTo>
                  <a:lnTo>
                    <a:pt x="1419" y="1286"/>
                  </a:lnTo>
                  <a:lnTo>
                    <a:pt x="1425" y="1255"/>
                  </a:lnTo>
                  <a:lnTo>
                    <a:pt x="1429" y="1227"/>
                  </a:lnTo>
                  <a:lnTo>
                    <a:pt x="1431" y="1195"/>
                  </a:lnTo>
                  <a:lnTo>
                    <a:pt x="1431" y="1165"/>
                  </a:lnTo>
                  <a:lnTo>
                    <a:pt x="1431" y="1161"/>
                  </a:lnTo>
                  <a:lnTo>
                    <a:pt x="1431" y="1161"/>
                  </a:lnTo>
                  <a:lnTo>
                    <a:pt x="1431" y="1131"/>
                  </a:lnTo>
                  <a:lnTo>
                    <a:pt x="1429" y="1105"/>
                  </a:lnTo>
                  <a:lnTo>
                    <a:pt x="1425" y="1079"/>
                  </a:lnTo>
                  <a:lnTo>
                    <a:pt x="1421" y="1053"/>
                  </a:lnTo>
                  <a:lnTo>
                    <a:pt x="1415" y="1029"/>
                  </a:lnTo>
                  <a:lnTo>
                    <a:pt x="1407" y="1005"/>
                  </a:lnTo>
                  <a:lnTo>
                    <a:pt x="1399" y="983"/>
                  </a:lnTo>
                  <a:lnTo>
                    <a:pt x="1389" y="963"/>
                  </a:lnTo>
                  <a:lnTo>
                    <a:pt x="1377" y="941"/>
                  </a:lnTo>
                  <a:lnTo>
                    <a:pt x="1365" y="921"/>
                  </a:lnTo>
                  <a:lnTo>
                    <a:pt x="1353" y="903"/>
                  </a:lnTo>
                  <a:lnTo>
                    <a:pt x="1337" y="885"/>
                  </a:lnTo>
                  <a:lnTo>
                    <a:pt x="1321" y="867"/>
                  </a:lnTo>
                  <a:lnTo>
                    <a:pt x="1305" y="851"/>
                  </a:lnTo>
                  <a:lnTo>
                    <a:pt x="1287" y="835"/>
                  </a:lnTo>
                  <a:lnTo>
                    <a:pt x="1267" y="821"/>
                  </a:lnTo>
                  <a:lnTo>
                    <a:pt x="1225" y="791"/>
                  </a:lnTo>
                  <a:lnTo>
                    <a:pt x="1179" y="765"/>
                  </a:lnTo>
                  <a:lnTo>
                    <a:pt x="1129" y="743"/>
                  </a:lnTo>
                  <a:lnTo>
                    <a:pt x="1075" y="721"/>
                  </a:lnTo>
                  <a:lnTo>
                    <a:pt x="1017" y="701"/>
                  </a:lnTo>
                  <a:lnTo>
                    <a:pt x="955" y="681"/>
                  </a:lnTo>
                  <a:lnTo>
                    <a:pt x="889" y="665"/>
                  </a:lnTo>
                  <a:lnTo>
                    <a:pt x="819" y="649"/>
                  </a:lnTo>
                  <a:lnTo>
                    <a:pt x="819" y="649"/>
                  </a:lnTo>
                  <a:lnTo>
                    <a:pt x="743" y="631"/>
                  </a:lnTo>
                  <a:lnTo>
                    <a:pt x="680" y="613"/>
                  </a:lnTo>
                  <a:lnTo>
                    <a:pt x="630" y="595"/>
                  </a:lnTo>
                  <a:lnTo>
                    <a:pt x="610" y="587"/>
                  </a:lnTo>
                  <a:lnTo>
                    <a:pt x="594" y="579"/>
                  </a:lnTo>
                  <a:lnTo>
                    <a:pt x="578" y="569"/>
                  </a:lnTo>
                  <a:lnTo>
                    <a:pt x="566" y="559"/>
                  </a:lnTo>
                  <a:lnTo>
                    <a:pt x="556" y="549"/>
                  </a:lnTo>
                  <a:lnTo>
                    <a:pt x="550" y="539"/>
                  </a:lnTo>
                  <a:lnTo>
                    <a:pt x="544" y="527"/>
                  </a:lnTo>
                  <a:lnTo>
                    <a:pt x="540" y="515"/>
                  </a:lnTo>
                  <a:lnTo>
                    <a:pt x="538" y="503"/>
                  </a:lnTo>
                  <a:lnTo>
                    <a:pt x="536" y="489"/>
                  </a:lnTo>
                  <a:lnTo>
                    <a:pt x="536" y="485"/>
                  </a:lnTo>
                  <a:lnTo>
                    <a:pt x="536" y="485"/>
                  </a:lnTo>
                  <a:lnTo>
                    <a:pt x="538" y="475"/>
                  </a:lnTo>
                  <a:lnTo>
                    <a:pt x="540" y="463"/>
                  </a:lnTo>
                  <a:lnTo>
                    <a:pt x="542" y="453"/>
                  </a:lnTo>
                  <a:lnTo>
                    <a:pt x="548" y="443"/>
                  </a:lnTo>
                  <a:lnTo>
                    <a:pt x="552" y="435"/>
                  </a:lnTo>
                  <a:lnTo>
                    <a:pt x="560" y="425"/>
                  </a:lnTo>
                  <a:lnTo>
                    <a:pt x="568" y="416"/>
                  </a:lnTo>
                  <a:lnTo>
                    <a:pt x="578" y="410"/>
                  </a:lnTo>
                  <a:lnTo>
                    <a:pt x="588" y="402"/>
                  </a:lnTo>
                  <a:lnTo>
                    <a:pt x="600" y="396"/>
                  </a:lnTo>
                  <a:lnTo>
                    <a:pt x="614" y="392"/>
                  </a:lnTo>
                  <a:lnTo>
                    <a:pt x="628" y="386"/>
                  </a:lnTo>
                  <a:lnTo>
                    <a:pt x="662" y="380"/>
                  </a:lnTo>
                  <a:lnTo>
                    <a:pt x="702" y="378"/>
                  </a:lnTo>
                  <a:lnTo>
                    <a:pt x="702" y="378"/>
                  </a:lnTo>
                  <a:lnTo>
                    <a:pt x="728" y="380"/>
                  </a:lnTo>
                  <a:lnTo>
                    <a:pt x="755" y="380"/>
                  </a:lnTo>
                  <a:lnTo>
                    <a:pt x="783" y="384"/>
                  </a:lnTo>
                  <a:lnTo>
                    <a:pt x="813" y="388"/>
                  </a:lnTo>
                  <a:lnTo>
                    <a:pt x="869" y="402"/>
                  </a:lnTo>
                  <a:lnTo>
                    <a:pt x="929" y="420"/>
                  </a:lnTo>
                  <a:lnTo>
                    <a:pt x="987" y="443"/>
                  </a:lnTo>
                  <a:lnTo>
                    <a:pt x="1045" y="471"/>
                  </a:lnTo>
                  <a:lnTo>
                    <a:pt x="1103" y="503"/>
                  </a:lnTo>
                  <a:lnTo>
                    <a:pt x="1159" y="541"/>
                  </a:lnTo>
                  <a:lnTo>
                    <a:pt x="1387" y="220"/>
                  </a:lnTo>
                  <a:lnTo>
                    <a:pt x="1387" y="220"/>
                  </a:lnTo>
                  <a:lnTo>
                    <a:pt x="1353" y="192"/>
                  </a:lnTo>
                  <a:lnTo>
                    <a:pt x="1319" y="168"/>
                  </a:lnTo>
                  <a:lnTo>
                    <a:pt x="1283" y="146"/>
                  </a:lnTo>
                  <a:lnTo>
                    <a:pt x="1245" y="124"/>
                  </a:lnTo>
                  <a:lnTo>
                    <a:pt x="1207" y="106"/>
                  </a:lnTo>
                  <a:lnTo>
                    <a:pt x="1169" y="88"/>
                  </a:lnTo>
                  <a:lnTo>
                    <a:pt x="1129" y="70"/>
                  </a:lnTo>
                  <a:lnTo>
                    <a:pt x="1087" y="56"/>
                  </a:lnTo>
                  <a:lnTo>
                    <a:pt x="1045" y="44"/>
                  </a:lnTo>
                  <a:lnTo>
                    <a:pt x="1001" y="32"/>
                  </a:lnTo>
                  <a:lnTo>
                    <a:pt x="957" y="22"/>
                  </a:lnTo>
                  <a:lnTo>
                    <a:pt x="909" y="14"/>
                  </a:lnTo>
                  <a:lnTo>
                    <a:pt x="863" y="8"/>
                  </a:lnTo>
                  <a:lnTo>
                    <a:pt x="813" y="4"/>
                  </a:lnTo>
                  <a:lnTo>
                    <a:pt x="763" y="2"/>
                  </a:lnTo>
                  <a:lnTo>
                    <a:pt x="712" y="0"/>
                  </a:lnTo>
                  <a:lnTo>
                    <a:pt x="712" y="0"/>
                  </a:lnTo>
                  <a:lnTo>
                    <a:pt x="676" y="2"/>
                  </a:lnTo>
                  <a:lnTo>
                    <a:pt x="640" y="4"/>
                  </a:lnTo>
                  <a:lnTo>
                    <a:pt x="606" y="6"/>
                  </a:lnTo>
                  <a:lnTo>
                    <a:pt x="572" y="12"/>
                  </a:lnTo>
                  <a:lnTo>
                    <a:pt x="540" y="16"/>
                  </a:lnTo>
                  <a:lnTo>
                    <a:pt x="508" y="24"/>
                  </a:lnTo>
                  <a:lnTo>
                    <a:pt x="478" y="32"/>
                  </a:lnTo>
                  <a:lnTo>
                    <a:pt x="448" y="40"/>
                  </a:lnTo>
                  <a:lnTo>
                    <a:pt x="418" y="50"/>
                  </a:lnTo>
                  <a:lnTo>
                    <a:pt x="390" y="62"/>
                  </a:lnTo>
                  <a:lnTo>
                    <a:pt x="364" y="74"/>
                  </a:lnTo>
                  <a:lnTo>
                    <a:pt x="338" y="86"/>
                  </a:lnTo>
                  <a:lnTo>
                    <a:pt x="314" y="100"/>
                  </a:lnTo>
                  <a:lnTo>
                    <a:pt x="290" y="116"/>
                  </a:lnTo>
                  <a:lnTo>
                    <a:pt x="268" y="132"/>
                  </a:lnTo>
                  <a:lnTo>
                    <a:pt x="248" y="150"/>
                  </a:lnTo>
                  <a:lnTo>
                    <a:pt x="228" y="168"/>
                  </a:lnTo>
                  <a:lnTo>
                    <a:pt x="208" y="186"/>
                  </a:lnTo>
                  <a:lnTo>
                    <a:pt x="192" y="206"/>
                  </a:lnTo>
                  <a:lnTo>
                    <a:pt x="174" y="226"/>
                  </a:lnTo>
                  <a:lnTo>
                    <a:pt x="160" y="248"/>
                  </a:lnTo>
                  <a:lnTo>
                    <a:pt x="146" y="270"/>
                  </a:lnTo>
                  <a:lnTo>
                    <a:pt x="132" y="292"/>
                  </a:lnTo>
                  <a:lnTo>
                    <a:pt x="122" y="316"/>
                  </a:lnTo>
                  <a:lnTo>
                    <a:pt x="112" y="340"/>
                  </a:lnTo>
                  <a:lnTo>
                    <a:pt x="102" y="364"/>
                  </a:lnTo>
                  <a:lnTo>
                    <a:pt x="94" y="390"/>
                  </a:lnTo>
                  <a:lnTo>
                    <a:pt x="88" y="416"/>
                  </a:lnTo>
                  <a:lnTo>
                    <a:pt x="84" y="443"/>
                  </a:lnTo>
                  <a:lnTo>
                    <a:pt x="80" y="471"/>
                  </a:lnTo>
                  <a:lnTo>
                    <a:pt x="78" y="499"/>
                  </a:lnTo>
                  <a:lnTo>
                    <a:pt x="78" y="5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65" name="Freeform 64"/>
            <p:cNvSpPr>
              <a:spLocks noEditPoints="1"/>
            </p:cNvSpPr>
            <p:nvPr/>
          </p:nvSpPr>
          <p:spPr bwMode="auto">
            <a:xfrm>
              <a:off x="4835526" y="2071688"/>
              <a:ext cx="2200275" cy="2714625"/>
            </a:xfrm>
            <a:custGeom>
              <a:avLst/>
              <a:gdLst>
                <a:gd name="T0" fmla="*/ 670 w 1386"/>
                <a:gd name="T1" fmla="*/ 382 h 1710"/>
                <a:gd name="T2" fmla="*/ 700 w 1386"/>
                <a:gd name="T3" fmla="*/ 384 h 1710"/>
                <a:gd name="T4" fmla="*/ 754 w 1386"/>
                <a:gd name="T5" fmla="*/ 390 h 1710"/>
                <a:gd name="T6" fmla="*/ 802 w 1386"/>
                <a:gd name="T7" fmla="*/ 404 h 1710"/>
                <a:gd name="T8" fmla="*/ 844 w 1386"/>
                <a:gd name="T9" fmla="*/ 424 h 1710"/>
                <a:gd name="T10" fmla="*/ 878 w 1386"/>
                <a:gd name="T11" fmla="*/ 453 h 1710"/>
                <a:gd name="T12" fmla="*/ 904 w 1386"/>
                <a:gd name="T13" fmla="*/ 487 h 1710"/>
                <a:gd name="T14" fmla="*/ 922 w 1386"/>
                <a:gd name="T15" fmla="*/ 527 h 1710"/>
                <a:gd name="T16" fmla="*/ 930 w 1386"/>
                <a:gd name="T17" fmla="*/ 573 h 1710"/>
                <a:gd name="T18" fmla="*/ 932 w 1386"/>
                <a:gd name="T19" fmla="*/ 603 h 1710"/>
                <a:gd name="T20" fmla="*/ 930 w 1386"/>
                <a:gd name="T21" fmla="*/ 627 h 1710"/>
                <a:gd name="T22" fmla="*/ 922 w 1386"/>
                <a:gd name="T23" fmla="*/ 671 h 1710"/>
                <a:gd name="T24" fmla="*/ 904 w 1386"/>
                <a:gd name="T25" fmla="*/ 711 h 1710"/>
                <a:gd name="T26" fmla="*/ 878 w 1386"/>
                <a:gd name="T27" fmla="*/ 745 h 1710"/>
                <a:gd name="T28" fmla="*/ 844 w 1386"/>
                <a:gd name="T29" fmla="*/ 773 h 1710"/>
                <a:gd name="T30" fmla="*/ 804 w 1386"/>
                <a:gd name="T31" fmla="*/ 793 h 1710"/>
                <a:gd name="T32" fmla="*/ 756 w 1386"/>
                <a:gd name="T33" fmla="*/ 809 h 1710"/>
                <a:gd name="T34" fmla="*/ 700 w 1386"/>
                <a:gd name="T35" fmla="*/ 817 h 1710"/>
                <a:gd name="T36" fmla="*/ 456 w 1386"/>
                <a:gd name="T37" fmla="*/ 817 h 1710"/>
                <a:gd name="T38" fmla="*/ 0 w 1386"/>
                <a:gd name="T39" fmla="*/ 0 h 1710"/>
                <a:gd name="T40" fmla="*/ 456 w 1386"/>
                <a:gd name="T41" fmla="*/ 1710 h 1710"/>
                <a:gd name="T42" fmla="*/ 680 w 1386"/>
                <a:gd name="T43" fmla="*/ 1173 h 1710"/>
                <a:gd name="T44" fmla="*/ 718 w 1386"/>
                <a:gd name="T45" fmla="*/ 1173 h 1710"/>
                <a:gd name="T46" fmla="*/ 792 w 1386"/>
                <a:gd name="T47" fmla="*/ 1169 h 1710"/>
                <a:gd name="T48" fmla="*/ 864 w 1386"/>
                <a:gd name="T49" fmla="*/ 1159 h 1710"/>
                <a:gd name="T50" fmla="*/ 930 w 1386"/>
                <a:gd name="T51" fmla="*/ 1145 h 1710"/>
                <a:gd name="T52" fmla="*/ 994 w 1386"/>
                <a:gd name="T53" fmla="*/ 1125 h 1710"/>
                <a:gd name="T54" fmla="*/ 1054 w 1386"/>
                <a:gd name="T55" fmla="*/ 1103 h 1710"/>
                <a:gd name="T56" fmla="*/ 1110 w 1386"/>
                <a:gd name="T57" fmla="*/ 1073 h 1710"/>
                <a:gd name="T58" fmla="*/ 1162 w 1386"/>
                <a:gd name="T59" fmla="*/ 1041 h 1710"/>
                <a:gd name="T60" fmla="*/ 1210 w 1386"/>
                <a:gd name="T61" fmla="*/ 1005 h 1710"/>
                <a:gd name="T62" fmla="*/ 1252 w 1386"/>
                <a:gd name="T63" fmla="*/ 963 h 1710"/>
                <a:gd name="T64" fmla="*/ 1288 w 1386"/>
                <a:gd name="T65" fmla="*/ 915 h 1710"/>
                <a:gd name="T66" fmla="*/ 1320 w 1386"/>
                <a:gd name="T67" fmla="*/ 865 h 1710"/>
                <a:gd name="T68" fmla="*/ 1346 w 1386"/>
                <a:gd name="T69" fmla="*/ 811 h 1710"/>
                <a:gd name="T70" fmla="*/ 1366 w 1386"/>
                <a:gd name="T71" fmla="*/ 751 h 1710"/>
                <a:gd name="T72" fmla="*/ 1378 w 1386"/>
                <a:gd name="T73" fmla="*/ 687 h 1710"/>
                <a:gd name="T74" fmla="*/ 1386 w 1386"/>
                <a:gd name="T75" fmla="*/ 619 h 1710"/>
                <a:gd name="T76" fmla="*/ 1386 w 1386"/>
                <a:gd name="T77" fmla="*/ 577 h 1710"/>
                <a:gd name="T78" fmla="*/ 1386 w 1386"/>
                <a:gd name="T79" fmla="*/ 545 h 1710"/>
                <a:gd name="T80" fmla="*/ 1380 w 1386"/>
                <a:gd name="T81" fmla="*/ 479 h 1710"/>
                <a:gd name="T82" fmla="*/ 1368 w 1386"/>
                <a:gd name="T83" fmla="*/ 418 h 1710"/>
                <a:gd name="T84" fmla="*/ 1350 w 1386"/>
                <a:gd name="T85" fmla="*/ 360 h 1710"/>
                <a:gd name="T86" fmla="*/ 1326 w 1386"/>
                <a:gd name="T87" fmla="*/ 308 h 1710"/>
                <a:gd name="T88" fmla="*/ 1296 w 1386"/>
                <a:gd name="T89" fmla="*/ 258 h 1710"/>
                <a:gd name="T90" fmla="*/ 1262 w 1386"/>
                <a:gd name="T91" fmla="*/ 212 h 1710"/>
                <a:gd name="T92" fmla="*/ 1222 w 1386"/>
                <a:gd name="T93" fmla="*/ 172 h 1710"/>
                <a:gd name="T94" fmla="*/ 1178 w 1386"/>
                <a:gd name="T95" fmla="*/ 134 h 1710"/>
                <a:gd name="T96" fmla="*/ 1128 w 1386"/>
                <a:gd name="T97" fmla="*/ 102 h 1710"/>
                <a:gd name="T98" fmla="*/ 1074 w 1386"/>
                <a:gd name="T99" fmla="*/ 74 h 1710"/>
                <a:gd name="T100" fmla="*/ 1016 w 1386"/>
                <a:gd name="T101" fmla="*/ 50 h 1710"/>
                <a:gd name="T102" fmla="*/ 954 w 1386"/>
                <a:gd name="T103" fmla="*/ 30 h 1710"/>
                <a:gd name="T104" fmla="*/ 888 w 1386"/>
                <a:gd name="T105" fmla="*/ 16 h 1710"/>
                <a:gd name="T106" fmla="*/ 816 w 1386"/>
                <a:gd name="T107" fmla="*/ 6 h 1710"/>
                <a:gd name="T108" fmla="*/ 742 w 1386"/>
                <a:gd name="T109" fmla="*/ 0 h 1710"/>
                <a:gd name="T110" fmla="*/ 0 w 1386"/>
                <a:gd name="T111" fmla="*/ 0 h 1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86" h="1710">
                  <a:moveTo>
                    <a:pt x="456" y="382"/>
                  </a:moveTo>
                  <a:lnTo>
                    <a:pt x="670" y="382"/>
                  </a:lnTo>
                  <a:lnTo>
                    <a:pt x="670" y="382"/>
                  </a:lnTo>
                  <a:lnTo>
                    <a:pt x="700" y="384"/>
                  </a:lnTo>
                  <a:lnTo>
                    <a:pt x="728" y="386"/>
                  </a:lnTo>
                  <a:lnTo>
                    <a:pt x="754" y="390"/>
                  </a:lnTo>
                  <a:lnTo>
                    <a:pt x="780" y="396"/>
                  </a:lnTo>
                  <a:lnTo>
                    <a:pt x="802" y="404"/>
                  </a:lnTo>
                  <a:lnTo>
                    <a:pt x="824" y="414"/>
                  </a:lnTo>
                  <a:lnTo>
                    <a:pt x="844" y="424"/>
                  </a:lnTo>
                  <a:lnTo>
                    <a:pt x="862" y="439"/>
                  </a:lnTo>
                  <a:lnTo>
                    <a:pt x="878" y="453"/>
                  </a:lnTo>
                  <a:lnTo>
                    <a:pt x="892" y="469"/>
                  </a:lnTo>
                  <a:lnTo>
                    <a:pt x="904" y="487"/>
                  </a:lnTo>
                  <a:lnTo>
                    <a:pt x="914" y="507"/>
                  </a:lnTo>
                  <a:lnTo>
                    <a:pt x="922" y="527"/>
                  </a:lnTo>
                  <a:lnTo>
                    <a:pt x="928" y="549"/>
                  </a:lnTo>
                  <a:lnTo>
                    <a:pt x="930" y="573"/>
                  </a:lnTo>
                  <a:lnTo>
                    <a:pt x="932" y="599"/>
                  </a:lnTo>
                  <a:lnTo>
                    <a:pt x="932" y="603"/>
                  </a:lnTo>
                  <a:lnTo>
                    <a:pt x="932" y="603"/>
                  </a:lnTo>
                  <a:lnTo>
                    <a:pt x="930" y="627"/>
                  </a:lnTo>
                  <a:lnTo>
                    <a:pt x="928" y="649"/>
                  </a:lnTo>
                  <a:lnTo>
                    <a:pt x="922" y="671"/>
                  </a:lnTo>
                  <a:lnTo>
                    <a:pt x="914" y="691"/>
                  </a:lnTo>
                  <a:lnTo>
                    <a:pt x="904" y="711"/>
                  </a:lnTo>
                  <a:lnTo>
                    <a:pt x="892" y="727"/>
                  </a:lnTo>
                  <a:lnTo>
                    <a:pt x="878" y="745"/>
                  </a:lnTo>
                  <a:lnTo>
                    <a:pt x="862" y="759"/>
                  </a:lnTo>
                  <a:lnTo>
                    <a:pt x="844" y="773"/>
                  </a:lnTo>
                  <a:lnTo>
                    <a:pt x="824" y="783"/>
                  </a:lnTo>
                  <a:lnTo>
                    <a:pt x="804" y="793"/>
                  </a:lnTo>
                  <a:lnTo>
                    <a:pt x="780" y="801"/>
                  </a:lnTo>
                  <a:lnTo>
                    <a:pt x="756" y="809"/>
                  </a:lnTo>
                  <a:lnTo>
                    <a:pt x="728" y="813"/>
                  </a:lnTo>
                  <a:lnTo>
                    <a:pt x="700" y="817"/>
                  </a:lnTo>
                  <a:lnTo>
                    <a:pt x="672" y="817"/>
                  </a:lnTo>
                  <a:lnTo>
                    <a:pt x="456" y="817"/>
                  </a:lnTo>
                  <a:lnTo>
                    <a:pt x="456" y="382"/>
                  </a:lnTo>
                  <a:close/>
                  <a:moveTo>
                    <a:pt x="0" y="0"/>
                  </a:moveTo>
                  <a:lnTo>
                    <a:pt x="0" y="1710"/>
                  </a:lnTo>
                  <a:lnTo>
                    <a:pt x="456" y="1710"/>
                  </a:lnTo>
                  <a:lnTo>
                    <a:pt x="456" y="1173"/>
                  </a:lnTo>
                  <a:lnTo>
                    <a:pt x="680" y="1173"/>
                  </a:lnTo>
                  <a:lnTo>
                    <a:pt x="680" y="1173"/>
                  </a:lnTo>
                  <a:lnTo>
                    <a:pt x="718" y="1173"/>
                  </a:lnTo>
                  <a:lnTo>
                    <a:pt x="756" y="1171"/>
                  </a:lnTo>
                  <a:lnTo>
                    <a:pt x="792" y="1169"/>
                  </a:lnTo>
                  <a:lnTo>
                    <a:pt x="828" y="1163"/>
                  </a:lnTo>
                  <a:lnTo>
                    <a:pt x="864" y="1159"/>
                  </a:lnTo>
                  <a:lnTo>
                    <a:pt x="898" y="1153"/>
                  </a:lnTo>
                  <a:lnTo>
                    <a:pt x="930" y="1145"/>
                  </a:lnTo>
                  <a:lnTo>
                    <a:pt x="964" y="1135"/>
                  </a:lnTo>
                  <a:lnTo>
                    <a:pt x="994" y="1125"/>
                  </a:lnTo>
                  <a:lnTo>
                    <a:pt x="1026" y="1115"/>
                  </a:lnTo>
                  <a:lnTo>
                    <a:pt x="1054" y="1103"/>
                  </a:lnTo>
                  <a:lnTo>
                    <a:pt x="1084" y="1089"/>
                  </a:lnTo>
                  <a:lnTo>
                    <a:pt x="1110" y="1073"/>
                  </a:lnTo>
                  <a:lnTo>
                    <a:pt x="1138" y="1059"/>
                  </a:lnTo>
                  <a:lnTo>
                    <a:pt x="1162" y="1041"/>
                  </a:lnTo>
                  <a:lnTo>
                    <a:pt x="1186" y="1023"/>
                  </a:lnTo>
                  <a:lnTo>
                    <a:pt x="1210" y="1005"/>
                  </a:lnTo>
                  <a:lnTo>
                    <a:pt x="1232" y="983"/>
                  </a:lnTo>
                  <a:lnTo>
                    <a:pt x="1252" y="963"/>
                  </a:lnTo>
                  <a:lnTo>
                    <a:pt x="1270" y="939"/>
                  </a:lnTo>
                  <a:lnTo>
                    <a:pt x="1288" y="915"/>
                  </a:lnTo>
                  <a:lnTo>
                    <a:pt x="1304" y="891"/>
                  </a:lnTo>
                  <a:lnTo>
                    <a:pt x="1320" y="865"/>
                  </a:lnTo>
                  <a:lnTo>
                    <a:pt x="1334" y="839"/>
                  </a:lnTo>
                  <a:lnTo>
                    <a:pt x="1346" y="811"/>
                  </a:lnTo>
                  <a:lnTo>
                    <a:pt x="1356" y="781"/>
                  </a:lnTo>
                  <a:lnTo>
                    <a:pt x="1366" y="751"/>
                  </a:lnTo>
                  <a:lnTo>
                    <a:pt x="1372" y="719"/>
                  </a:lnTo>
                  <a:lnTo>
                    <a:pt x="1378" y="687"/>
                  </a:lnTo>
                  <a:lnTo>
                    <a:pt x="1382" y="653"/>
                  </a:lnTo>
                  <a:lnTo>
                    <a:pt x="1386" y="619"/>
                  </a:lnTo>
                  <a:lnTo>
                    <a:pt x="1386" y="583"/>
                  </a:lnTo>
                  <a:lnTo>
                    <a:pt x="1386" y="577"/>
                  </a:lnTo>
                  <a:lnTo>
                    <a:pt x="1386" y="577"/>
                  </a:lnTo>
                  <a:lnTo>
                    <a:pt x="1386" y="545"/>
                  </a:lnTo>
                  <a:lnTo>
                    <a:pt x="1384" y="511"/>
                  </a:lnTo>
                  <a:lnTo>
                    <a:pt x="1380" y="479"/>
                  </a:lnTo>
                  <a:lnTo>
                    <a:pt x="1374" y="449"/>
                  </a:lnTo>
                  <a:lnTo>
                    <a:pt x="1368" y="418"/>
                  </a:lnTo>
                  <a:lnTo>
                    <a:pt x="1360" y="388"/>
                  </a:lnTo>
                  <a:lnTo>
                    <a:pt x="1350" y="360"/>
                  </a:lnTo>
                  <a:lnTo>
                    <a:pt x="1338" y="334"/>
                  </a:lnTo>
                  <a:lnTo>
                    <a:pt x="1326" y="308"/>
                  </a:lnTo>
                  <a:lnTo>
                    <a:pt x="1312" y="282"/>
                  </a:lnTo>
                  <a:lnTo>
                    <a:pt x="1296" y="258"/>
                  </a:lnTo>
                  <a:lnTo>
                    <a:pt x="1280" y="234"/>
                  </a:lnTo>
                  <a:lnTo>
                    <a:pt x="1262" y="212"/>
                  </a:lnTo>
                  <a:lnTo>
                    <a:pt x="1242" y="192"/>
                  </a:lnTo>
                  <a:lnTo>
                    <a:pt x="1222" y="172"/>
                  </a:lnTo>
                  <a:lnTo>
                    <a:pt x="1200" y="152"/>
                  </a:lnTo>
                  <a:lnTo>
                    <a:pt x="1178" y="134"/>
                  </a:lnTo>
                  <a:lnTo>
                    <a:pt x="1154" y="118"/>
                  </a:lnTo>
                  <a:lnTo>
                    <a:pt x="1128" y="102"/>
                  </a:lnTo>
                  <a:lnTo>
                    <a:pt x="1102" y="86"/>
                  </a:lnTo>
                  <a:lnTo>
                    <a:pt x="1074" y="74"/>
                  </a:lnTo>
                  <a:lnTo>
                    <a:pt x="1046" y="60"/>
                  </a:lnTo>
                  <a:lnTo>
                    <a:pt x="1016" y="50"/>
                  </a:lnTo>
                  <a:lnTo>
                    <a:pt x="986" y="40"/>
                  </a:lnTo>
                  <a:lnTo>
                    <a:pt x="954" y="30"/>
                  </a:lnTo>
                  <a:lnTo>
                    <a:pt x="922" y="22"/>
                  </a:lnTo>
                  <a:lnTo>
                    <a:pt x="888" y="16"/>
                  </a:lnTo>
                  <a:lnTo>
                    <a:pt x="852" y="10"/>
                  </a:lnTo>
                  <a:lnTo>
                    <a:pt x="816" y="6"/>
                  </a:lnTo>
                  <a:lnTo>
                    <a:pt x="780" y="2"/>
                  </a:lnTo>
                  <a:lnTo>
                    <a:pt x="742" y="0"/>
                  </a:lnTo>
                  <a:lnTo>
                    <a:pt x="70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66" name="Freeform 65"/>
            <p:cNvSpPr>
              <a:spLocks noEditPoints="1"/>
            </p:cNvSpPr>
            <p:nvPr/>
          </p:nvSpPr>
          <p:spPr bwMode="auto">
            <a:xfrm>
              <a:off x="1671638" y="2071688"/>
              <a:ext cx="2805113" cy="2714625"/>
            </a:xfrm>
            <a:custGeom>
              <a:avLst/>
              <a:gdLst>
                <a:gd name="T0" fmla="*/ 468 w 1767"/>
                <a:gd name="T1" fmla="*/ 805 h 1710"/>
                <a:gd name="T2" fmla="*/ 512 w 1767"/>
                <a:gd name="T3" fmla="*/ 643 h 1710"/>
                <a:gd name="T4" fmla="*/ 608 w 1767"/>
                <a:gd name="T5" fmla="*/ 513 h 1710"/>
                <a:gd name="T6" fmla="*/ 750 w 1767"/>
                <a:gd name="T7" fmla="*/ 431 h 1710"/>
                <a:gd name="T8" fmla="*/ 880 w 1767"/>
                <a:gd name="T9" fmla="*/ 410 h 1710"/>
                <a:gd name="T10" fmla="*/ 1012 w 1767"/>
                <a:gd name="T11" fmla="*/ 433 h 1710"/>
                <a:gd name="T12" fmla="*/ 1156 w 1767"/>
                <a:gd name="T13" fmla="*/ 515 h 1710"/>
                <a:gd name="T14" fmla="*/ 1256 w 1767"/>
                <a:gd name="T15" fmla="*/ 647 h 1710"/>
                <a:gd name="T16" fmla="*/ 1300 w 1767"/>
                <a:gd name="T17" fmla="*/ 811 h 1710"/>
                <a:gd name="T18" fmla="*/ 1300 w 1767"/>
                <a:gd name="T19" fmla="*/ 903 h 1710"/>
                <a:gd name="T20" fmla="*/ 1256 w 1767"/>
                <a:gd name="T21" fmla="*/ 1065 h 1710"/>
                <a:gd name="T22" fmla="*/ 1160 w 1767"/>
                <a:gd name="T23" fmla="*/ 1195 h 1710"/>
                <a:gd name="T24" fmla="*/ 1018 w 1767"/>
                <a:gd name="T25" fmla="*/ 1277 h 1710"/>
                <a:gd name="T26" fmla="*/ 886 w 1767"/>
                <a:gd name="T27" fmla="*/ 1298 h 1710"/>
                <a:gd name="T28" fmla="*/ 754 w 1767"/>
                <a:gd name="T29" fmla="*/ 1277 h 1710"/>
                <a:gd name="T30" fmla="*/ 612 w 1767"/>
                <a:gd name="T31" fmla="*/ 1195 h 1710"/>
                <a:gd name="T32" fmla="*/ 514 w 1767"/>
                <a:gd name="T33" fmla="*/ 1063 h 1710"/>
                <a:gd name="T34" fmla="*/ 468 w 1767"/>
                <a:gd name="T35" fmla="*/ 899 h 1710"/>
                <a:gd name="T36" fmla="*/ 0 w 1767"/>
                <a:gd name="T37" fmla="*/ 859 h 1710"/>
                <a:gd name="T38" fmla="*/ 16 w 1767"/>
                <a:gd name="T39" fmla="*/ 1031 h 1710"/>
                <a:gd name="T40" fmla="*/ 66 w 1767"/>
                <a:gd name="T41" fmla="*/ 1191 h 1710"/>
                <a:gd name="T42" fmla="*/ 144 w 1767"/>
                <a:gd name="T43" fmla="*/ 1336 h 1710"/>
                <a:gd name="T44" fmla="*/ 250 w 1767"/>
                <a:gd name="T45" fmla="*/ 1462 h 1710"/>
                <a:gd name="T46" fmla="*/ 380 w 1767"/>
                <a:gd name="T47" fmla="*/ 1564 h 1710"/>
                <a:gd name="T48" fmla="*/ 530 w 1767"/>
                <a:gd name="T49" fmla="*/ 1642 h 1710"/>
                <a:gd name="T50" fmla="*/ 698 w 1767"/>
                <a:gd name="T51" fmla="*/ 1692 h 1710"/>
                <a:gd name="T52" fmla="*/ 880 w 1767"/>
                <a:gd name="T53" fmla="*/ 1710 h 1710"/>
                <a:gd name="T54" fmla="*/ 1020 w 1767"/>
                <a:gd name="T55" fmla="*/ 1700 h 1710"/>
                <a:gd name="T56" fmla="*/ 1192 w 1767"/>
                <a:gd name="T57" fmla="*/ 1658 h 1710"/>
                <a:gd name="T58" fmla="*/ 1348 w 1767"/>
                <a:gd name="T59" fmla="*/ 1586 h 1710"/>
                <a:gd name="T60" fmla="*/ 1483 w 1767"/>
                <a:gd name="T61" fmla="*/ 1488 h 1710"/>
                <a:gd name="T62" fmla="*/ 1595 w 1767"/>
                <a:gd name="T63" fmla="*/ 1366 h 1710"/>
                <a:gd name="T64" fmla="*/ 1681 w 1767"/>
                <a:gd name="T65" fmla="*/ 1225 h 1710"/>
                <a:gd name="T66" fmla="*/ 1739 w 1767"/>
                <a:gd name="T67" fmla="*/ 1067 h 1710"/>
                <a:gd name="T68" fmla="*/ 1765 w 1767"/>
                <a:gd name="T69" fmla="*/ 899 h 1710"/>
                <a:gd name="T70" fmla="*/ 1765 w 1767"/>
                <a:gd name="T71" fmla="*/ 807 h 1710"/>
                <a:gd name="T72" fmla="*/ 1739 w 1767"/>
                <a:gd name="T73" fmla="*/ 637 h 1710"/>
                <a:gd name="T74" fmla="*/ 1683 w 1767"/>
                <a:gd name="T75" fmla="*/ 481 h 1710"/>
                <a:gd name="T76" fmla="*/ 1597 w 1767"/>
                <a:gd name="T77" fmla="*/ 340 h 1710"/>
                <a:gd name="T78" fmla="*/ 1485 w 1767"/>
                <a:gd name="T79" fmla="*/ 220 h 1710"/>
                <a:gd name="T80" fmla="*/ 1352 w 1767"/>
                <a:gd name="T81" fmla="*/ 122 h 1710"/>
                <a:gd name="T82" fmla="*/ 1196 w 1767"/>
                <a:gd name="T83" fmla="*/ 52 h 1710"/>
                <a:gd name="T84" fmla="*/ 1024 w 1767"/>
                <a:gd name="T85" fmla="*/ 10 h 1710"/>
                <a:gd name="T86" fmla="*/ 886 w 1767"/>
                <a:gd name="T87" fmla="*/ 0 h 1710"/>
                <a:gd name="T88" fmla="*/ 702 w 1767"/>
                <a:gd name="T89" fmla="*/ 18 h 1710"/>
                <a:gd name="T90" fmla="*/ 534 w 1767"/>
                <a:gd name="T91" fmla="*/ 68 h 1710"/>
                <a:gd name="T92" fmla="*/ 382 w 1767"/>
                <a:gd name="T93" fmla="*/ 146 h 1710"/>
                <a:gd name="T94" fmla="*/ 252 w 1767"/>
                <a:gd name="T95" fmla="*/ 250 h 1710"/>
                <a:gd name="T96" fmla="*/ 146 w 1767"/>
                <a:gd name="T97" fmla="*/ 376 h 1710"/>
                <a:gd name="T98" fmla="*/ 66 w 1767"/>
                <a:gd name="T99" fmla="*/ 523 h 1710"/>
                <a:gd name="T100" fmla="*/ 16 w 1767"/>
                <a:gd name="T101" fmla="*/ 683 h 1710"/>
                <a:gd name="T102" fmla="*/ 0 w 1767"/>
                <a:gd name="T103" fmla="*/ 855 h 1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67" h="1710">
                  <a:moveTo>
                    <a:pt x="466" y="855"/>
                  </a:moveTo>
                  <a:lnTo>
                    <a:pt x="466" y="849"/>
                  </a:lnTo>
                  <a:lnTo>
                    <a:pt x="466" y="849"/>
                  </a:lnTo>
                  <a:lnTo>
                    <a:pt x="468" y="805"/>
                  </a:lnTo>
                  <a:lnTo>
                    <a:pt x="474" y="763"/>
                  </a:lnTo>
                  <a:lnTo>
                    <a:pt x="482" y="721"/>
                  </a:lnTo>
                  <a:lnTo>
                    <a:pt x="496" y="681"/>
                  </a:lnTo>
                  <a:lnTo>
                    <a:pt x="512" y="643"/>
                  </a:lnTo>
                  <a:lnTo>
                    <a:pt x="532" y="607"/>
                  </a:lnTo>
                  <a:lnTo>
                    <a:pt x="554" y="573"/>
                  </a:lnTo>
                  <a:lnTo>
                    <a:pt x="580" y="541"/>
                  </a:lnTo>
                  <a:lnTo>
                    <a:pt x="608" y="513"/>
                  </a:lnTo>
                  <a:lnTo>
                    <a:pt x="640" y="487"/>
                  </a:lnTo>
                  <a:lnTo>
                    <a:pt x="674" y="465"/>
                  </a:lnTo>
                  <a:lnTo>
                    <a:pt x="712" y="447"/>
                  </a:lnTo>
                  <a:lnTo>
                    <a:pt x="750" y="431"/>
                  </a:lnTo>
                  <a:lnTo>
                    <a:pt x="792" y="420"/>
                  </a:lnTo>
                  <a:lnTo>
                    <a:pt x="836" y="412"/>
                  </a:lnTo>
                  <a:lnTo>
                    <a:pt x="880" y="410"/>
                  </a:lnTo>
                  <a:lnTo>
                    <a:pt x="880" y="410"/>
                  </a:lnTo>
                  <a:lnTo>
                    <a:pt x="904" y="412"/>
                  </a:lnTo>
                  <a:lnTo>
                    <a:pt x="926" y="412"/>
                  </a:lnTo>
                  <a:lnTo>
                    <a:pt x="970" y="420"/>
                  </a:lnTo>
                  <a:lnTo>
                    <a:pt x="1012" y="433"/>
                  </a:lnTo>
                  <a:lnTo>
                    <a:pt x="1052" y="447"/>
                  </a:lnTo>
                  <a:lnTo>
                    <a:pt x="1090" y="467"/>
                  </a:lnTo>
                  <a:lnTo>
                    <a:pt x="1124" y="489"/>
                  </a:lnTo>
                  <a:lnTo>
                    <a:pt x="1156" y="515"/>
                  </a:lnTo>
                  <a:lnTo>
                    <a:pt x="1186" y="545"/>
                  </a:lnTo>
                  <a:lnTo>
                    <a:pt x="1212" y="577"/>
                  </a:lnTo>
                  <a:lnTo>
                    <a:pt x="1236" y="611"/>
                  </a:lnTo>
                  <a:lnTo>
                    <a:pt x="1256" y="647"/>
                  </a:lnTo>
                  <a:lnTo>
                    <a:pt x="1272" y="685"/>
                  </a:lnTo>
                  <a:lnTo>
                    <a:pt x="1286" y="725"/>
                  </a:lnTo>
                  <a:lnTo>
                    <a:pt x="1296" y="767"/>
                  </a:lnTo>
                  <a:lnTo>
                    <a:pt x="1300" y="811"/>
                  </a:lnTo>
                  <a:lnTo>
                    <a:pt x="1302" y="855"/>
                  </a:lnTo>
                  <a:lnTo>
                    <a:pt x="1302" y="859"/>
                  </a:lnTo>
                  <a:lnTo>
                    <a:pt x="1302" y="859"/>
                  </a:lnTo>
                  <a:lnTo>
                    <a:pt x="1300" y="903"/>
                  </a:lnTo>
                  <a:lnTo>
                    <a:pt x="1296" y="947"/>
                  </a:lnTo>
                  <a:lnTo>
                    <a:pt x="1286" y="987"/>
                  </a:lnTo>
                  <a:lnTo>
                    <a:pt x="1272" y="1027"/>
                  </a:lnTo>
                  <a:lnTo>
                    <a:pt x="1256" y="1065"/>
                  </a:lnTo>
                  <a:lnTo>
                    <a:pt x="1236" y="1103"/>
                  </a:lnTo>
                  <a:lnTo>
                    <a:pt x="1214" y="1137"/>
                  </a:lnTo>
                  <a:lnTo>
                    <a:pt x="1188" y="1167"/>
                  </a:lnTo>
                  <a:lnTo>
                    <a:pt x="1160" y="1195"/>
                  </a:lnTo>
                  <a:lnTo>
                    <a:pt x="1128" y="1221"/>
                  </a:lnTo>
                  <a:lnTo>
                    <a:pt x="1094" y="1243"/>
                  </a:lnTo>
                  <a:lnTo>
                    <a:pt x="1056" y="1263"/>
                  </a:lnTo>
                  <a:lnTo>
                    <a:pt x="1018" y="1277"/>
                  </a:lnTo>
                  <a:lnTo>
                    <a:pt x="976" y="1290"/>
                  </a:lnTo>
                  <a:lnTo>
                    <a:pt x="932" y="1296"/>
                  </a:lnTo>
                  <a:lnTo>
                    <a:pt x="886" y="1298"/>
                  </a:lnTo>
                  <a:lnTo>
                    <a:pt x="886" y="1298"/>
                  </a:lnTo>
                  <a:lnTo>
                    <a:pt x="862" y="1298"/>
                  </a:lnTo>
                  <a:lnTo>
                    <a:pt x="840" y="1296"/>
                  </a:lnTo>
                  <a:lnTo>
                    <a:pt x="796" y="1290"/>
                  </a:lnTo>
                  <a:lnTo>
                    <a:pt x="754" y="1277"/>
                  </a:lnTo>
                  <a:lnTo>
                    <a:pt x="716" y="1261"/>
                  </a:lnTo>
                  <a:lnTo>
                    <a:pt x="678" y="1243"/>
                  </a:lnTo>
                  <a:lnTo>
                    <a:pt x="644" y="1221"/>
                  </a:lnTo>
                  <a:lnTo>
                    <a:pt x="612" y="1195"/>
                  </a:lnTo>
                  <a:lnTo>
                    <a:pt x="582" y="1165"/>
                  </a:lnTo>
                  <a:lnTo>
                    <a:pt x="556" y="1133"/>
                  </a:lnTo>
                  <a:lnTo>
                    <a:pt x="534" y="1099"/>
                  </a:lnTo>
                  <a:lnTo>
                    <a:pt x="514" y="1063"/>
                  </a:lnTo>
                  <a:lnTo>
                    <a:pt x="496" y="1023"/>
                  </a:lnTo>
                  <a:lnTo>
                    <a:pt x="484" y="983"/>
                  </a:lnTo>
                  <a:lnTo>
                    <a:pt x="474" y="941"/>
                  </a:lnTo>
                  <a:lnTo>
                    <a:pt x="468" y="899"/>
                  </a:lnTo>
                  <a:lnTo>
                    <a:pt x="466" y="855"/>
                  </a:lnTo>
                  <a:close/>
                  <a:moveTo>
                    <a:pt x="0" y="855"/>
                  </a:moveTo>
                  <a:lnTo>
                    <a:pt x="0" y="859"/>
                  </a:lnTo>
                  <a:lnTo>
                    <a:pt x="0" y="859"/>
                  </a:lnTo>
                  <a:lnTo>
                    <a:pt x="0" y="903"/>
                  </a:lnTo>
                  <a:lnTo>
                    <a:pt x="4" y="947"/>
                  </a:lnTo>
                  <a:lnTo>
                    <a:pt x="10" y="989"/>
                  </a:lnTo>
                  <a:lnTo>
                    <a:pt x="16" y="1031"/>
                  </a:lnTo>
                  <a:lnTo>
                    <a:pt x="26" y="1073"/>
                  </a:lnTo>
                  <a:lnTo>
                    <a:pt x="38" y="1113"/>
                  </a:lnTo>
                  <a:lnTo>
                    <a:pt x="50" y="1153"/>
                  </a:lnTo>
                  <a:lnTo>
                    <a:pt x="66" y="1191"/>
                  </a:lnTo>
                  <a:lnTo>
                    <a:pt x="82" y="1229"/>
                  </a:lnTo>
                  <a:lnTo>
                    <a:pt x="102" y="1265"/>
                  </a:lnTo>
                  <a:lnTo>
                    <a:pt x="122" y="1302"/>
                  </a:lnTo>
                  <a:lnTo>
                    <a:pt x="144" y="1336"/>
                  </a:lnTo>
                  <a:lnTo>
                    <a:pt x="168" y="1370"/>
                  </a:lnTo>
                  <a:lnTo>
                    <a:pt x="194" y="1402"/>
                  </a:lnTo>
                  <a:lnTo>
                    <a:pt x="222" y="1432"/>
                  </a:lnTo>
                  <a:lnTo>
                    <a:pt x="250" y="1462"/>
                  </a:lnTo>
                  <a:lnTo>
                    <a:pt x="280" y="1490"/>
                  </a:lnTo>
                  <a:lnTo>
                    <a:pt x="312" y="1516"/>
                  </a:lnTo>
                  <a:lnTo>
                    <a:pt x="346" y="1542"/>
                  </a:lnTo>
                  <a:lnTo>
                    <a:pt x="380" y="1564"/>
                  </a:lnTo>
                  <a:lnTo>
                    <a:pt x="416" y="1586"/>
                  </a:lnTo>
                  <a:lnTo>
                    <a:pt x="452" y="1608"/>
                  </a:lnTo>
                  <a:lnTo>
                    <a:pt x="490" y="1626"/>
                  </a:lnTo>
                  <a:lnTo>
                    <a:pt x="530" y="1642"/>
                  </a:lnTo>
                  <a:lnTo>
                    <a:pt x="570" y="1658"/>
                  </a:lnTo>
                  <a:lnTo>
                    <a:pt x="612" y="1672"/>
                  </a:lnTo>
                  <a:lnTo>
                    <a:pt x="654" y="1682"/>
                  </a:lnTo>
                  <a:lnTo>
                    <a:pt x="698" y="1692"/>
                  </a:lnTo>
                  <a:lnTo>
                    <a:pt x="742" y="1700"/>
                  </a:lnTo>
                  <a:lnTo>
                    <a:pt x="788" y="1704"/>
                  </a:lnTo>
                  <a:lnTo>
                    <a:pt x="834" y="1708"/>
                  </a:lnTo>
                  <a:lnTo>
                    <a:pt x="880" y="1710"/>
                  </a:lnTo>
                  <a:lnTo>
                    <a:pt x="880" y="1710"/>
                  </a:lnTo>
                  <a:lnTo>
                    <a:pt x="928" y="1708"/>
                  </a:lnTo>
                  <a:lnTo>
                    <a:pt x="974" y="1704"/>
                  </a:lnTo>
                  <a:lnTo>
                    <a:pt x="1020" y="1700"/>
                  </a:lnTo>
                  <a:lnTo>
                    <a:pt x="1064" y="1692"/>
                  </a:lnTo>
                  <a:lnTo>
                    <a:pt x="1108" y="1682"/>
                  </a:lnTo>
                  <a:lnTo>
                    <a:pt x="1150" y="1670"/>
                  </a:lnTo>
                  <a:lnTo>
                    <a:pt x="1192" y="1658"/>
                  </a:lnTo>
                  <a:lnTo>
                    <a:pt x="1232" y="1642"/>
                  </a:lnTo>
                  <a:lnTo>
                    <a:pt x="1272" y="1624"/>
                  </a:lnTo>
                  <a:lnTo>
                    <a:pt x="1310" y="1606"/>
                  </a:lnTo>
                  <a:lnTo>
                    <a:pt x="1348" y="1586"/>
                  </a:lnTo>
                  <a:lnTo>
                    <a:pt x="1384" y="1564"/>
                  </a:lnTo>
                  <a:lnTo>
                    <a:pt x="1417" y="1540"/>
                  </a:lnTo>
                  <a:lnTo>
                    <a:pt x="1451" y="1514"/>
                  </a:lnTo>
                  <a:lnTo>
                    <a:pt x="1483" y="1488"/>
                  </a:lnTo>
                  <a:lnTo>
                    <a:pt x="1513" y="1460"/>
                  </a:lnTo>
                  <a:lnTo>
                    <a:pt x="1541" y="1430"/>
                  </a:lnTo>
                  <a:lnTo>
                    <a:pt x="1569" y="1398"/>
                  </a:lnTo>
                  <a:lnTo>
                    <a:pt x="1595" y="1366"/>
                  </a:lnTo>
                  <a:lnTo>
                    <a:pt x="1619" y="1332"/>
                  </a:lnTo>
                  <a:lnTo>
                    <a:pt x="1641" y="1298"/>
                  </a:lnTo>
                  <a:lnTo>
                    <a:pt x="1663" y="1261"/>
                  </a:lnTo>
                  <a:lnTo>
                    <a:pt x="1681" y="1225"/>
                  </a:lnTo>
                  <a:lnTo>
                    <a:pt x="1699" y="1187"/>
                  </a:lnTo>
                  <a:lnTo>
                    <a:pt x="1715" y="1149"/>
                  </a:lnTo>
                  <a:lnTo>
                    <a:pt x="1727" y="1109"/>
                  </a:lnTo>
                  <a:lnTo>
                    <a:pt x="1739" y="1067"/>
                  </a:lnTo>
                  <a:lnTo>
                    <a:pt x="1749" y="1027"/>
                  </a:lnTo>
                  <a:lnTo>
                    <a:pt x="1757" y="985"/>
                  </a:lnTo>
                  <a:lnTo>
                    <a:pt x="1761" y="941"/>
                  </a:lnTo>
                  <a:lnTo>
                    <a:pt x="1765" y="899"/>
                  </a:lnTo>
                  <a:lnTo>
                    <a:pt x="1767" y="855"/>
                  </a:lnTo>
                  <a:lnTo>
                    <a:pt x="1767" y="849"/>
                  </a:lnTo>
                  <a:lnTo>
                    <a:pt x="1767" y="849"/>
                  </a:lnTo>
                  <a:lnTo>
                    <a:pt x="1765" y="807"/>
                  </a:lnTo>
                  <a:lnTo>
                    <a:pt x="1761" y="763"/>
                  </a:lnTo>
                  <a:lnTo>
                    <a:pt x="1757" y="721"/>
                  </a:lnTo>
                  <a:lnTo>
                    <a:pt x="1749" y="679"/>
                  </a:lnTo>
                  <a:lnTo>
                    <a:pt x="1739" y="637"/>
                  </a:lnTo>
                  <a:lnTo>
                    <a:pt x="1729" y="597"/>
                  </a:lnTo>
                  <a:lnTo>
                    <a:pt x="1715" y="557"/>
                  </a:lnTo>
                  <a:lnTo>
                    <a:pt x="1699" y="519"/>
                  </a:lnTo>
                  <a:lnTo>
                    <a:pt x="1683" y="481"/>
                  </a:lnTo>
                  <a:lnTo>
                    <a:pt x="1663" y="445"/>
                  </a:lnTo>
                  <a:lnTo>
                    <a:pt x="1643" y="408"/>
                  </a:lnTo>
                  <a:lnTo>
                    <a:pt x="1621" y="374"/>
                  </a:lnTo>
                  <a:lnTo>
                    <a:pt x="1597" y="340"/>
                  </a:lnTo>
                  <a:lnTo>
                    <a:pt x="1571" y="308"/>
                  </a:lnTo>
                  <a:lnTo>
                    <a:pt x="1543" y="278"/>
                  </a:lnTo>
                  <a:lnTo>
                    <a:pt x="1515" y="248"/>
                  </a:lnTo>
                  <a:lnTo>
                    <a:pt x="1485" y="220"/>
                  </a:lnTo>
                  <a:lnTo>
                    <a:pt x="1453" y="194"/>
                  </a:lnTo>
                  <a:lnTo>
                    <a:pt x="1421" y="168"/>
                  </a:lnTo>
                  <a:lnTo>
                    <a:pt x="1388" y="144"/>
                  </a:lnTo>
                  <a:lnTo>
                    <a:pt x="1352" y="122"/>
                  </a:lnTo>
                  <a:lnTo>
                    <a:pt x="1314" y="102"/>
                  </a:lnTo>
                  <a:lnTo>
                    <a:pt x="1276" y="84"/>
                  </a:lnTo>
                  <a:lnTo>
                    <a:pt x="1236" y="66"/>
                  </a:lnTo>
                  <a:lnTo>
                    <a:pt x="1196" y="52"/>
                  </a:lnTo>
                  <a:lnTo>
                    <a:pt x="1154" y="38"/>
                  </a:lnTo>
                  <a:lnTo>
                    <a:pt x="1112" y="26"/>
                  </a:lnTo>
                  <a:lnTo>
                    <a:pt x="1068" y="18"/>
                  </a:lnTo>
                  <a:lnTo>
                    <a:pt x="1024" y="10"/>
                  </a:lnTo>
                  <a:lnTo>
                    <a:pt x="978" y="4"/>
                  </a:lnTo>
                  <a:lnTo>
                    <a:pt x="932" y="2"/>
                  </a:lnTo>
                  <a:lnTo>
                    <a:pt x="886" y="0"/>
                  </a:lnTo>
                  <a:lnTo>
                    <a:pt x="886" y="0"/>
                  </a:lnTo>
                  <a:lnTo>
                    <a:pt x="838" y="2"/>
                  </a:lnTo>
                  <a:lnTo>
                    <a:pt x="792" y="4"/>
                  </a:lnTo>
                  <a:lnTo>
                    <a:pt x="746" y="10"/>
                  </a:lnTo>
                  <a:lnTo>
                    <a:pt x="702" y="18"/>
                  </a:lnTo>
                  <a:lnTo>
                    <a:pt x="658" y="28"/>
                  </a:lnTo>
                  <a:lnTo>
                    <a:pt x="616" y="38"/>
                  </a:lnTo>
                  <a:lnTo>
                    <a:pt x="574" y="52"/>
                  </a:lnTo>
                  <a:lnTo>
                    <a:pt x="534" y="68"/>
                  </a:lnTo>
                  <a:lnTo>
                    <a:pt x="494" y="84"/>
                  </a:lnTo>
                  <a:lnTo>
                    <a:pt x="456" y="104"/>
                  </a:lnTo>
                  <a:lnTo>
                    <a:pt x="418" y="124"/>
                  </a:lnTo>
                  <a:lnTo>
                    <a:pt x="382" y="146"/>
                  </a:lnTo>
                  <a:lnTo>
                    <a:pt x="348" y="170"/>
                  </a:lnTo>
                  <a:lnTo>
                    <a:pt x="314" y="196"/>
                  </a:lnTo>
                  <a:lnTo>
                    <a:pt x="282" y="222"/>
                  </a:lnTo>
                  <a:lnTo>
                    <a:pt x="252" y="250"/>
                  </a:lnTo>
                  <a:lnTo>
                    <a:pt x="224" y="280"/>
                  </a:lnTo>
                  <a:lnTo>
                    <a:pt x="196" y="310"/>
                  </a:lnTo>
                  <a:lnTo>
                    <a:pt x="170" y="344"/>
                  </a:lnTo>
                  <a:lnTo>
                    <a:pt x="146" y="376"/>
                  </a:lnTo>
                  <a:lnTo>
                    <a:pt x="124" y="412"/>
                  </a:lnTo>
                  <a:lnTo>
                    <a:pt x="102" y="447"/>
                  </a:lnTo>
                  <a:lnTo>
                    <a:pt x="84" y="485"/>
                  </a:lnTo>
                  <a:lnTo>
                    <a:pt x="66" y="523"/>
                  </a:lnTo>
                  <a:lnTo>
                    <a:pt x="52" y="561"/>
                  </a:lnTo>
                  <a:lnTo>
                    <a:pt x="38" y="601"/>
                  </a:lnTo>
                  <a:lnTo>
                    <a:pt x="26" y="641"/>
                  </a:lnTo>
                  <a:lnTo>
                    <a:pt x="16" y="683"/>
                  </a:lnTo>
                  <a:lnTo>
                    <a:pt x="10" y="725"/>
                  </a:lnTo>
                  <a:lnTo>
                    <a:pt x="4" y="767"/>
                  </a:lnTo>
                  <a:lnTo>
                    <a:pt x="0" y="811"/>
                  </a:lnTo>
                  <a:lnTo>
                    <a:pt x="0" y="8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grpSp>
      <p:sp>
        <p:nvSpPr>
          <p:cNvPr id="67" name="TextBox 66">
            <a:extLst>
              <a:ext uri="{FF2B5EF4-FFF2-40B4-BE49-F238E27FC236}">
                <a16:creationId xmlns="" xmlns:a16="http://schemas.microsoft.com/office/drawing/2014/main" id="{9F99E629-D198-47C2-BD25-8F19ED39F144}"/>
              </a:ext>
            </a:extLst>
          </p:cNvPr>
          <p:cNvSpPr txBox="1"/>
          <p:nvPr/>
        </p:nvSpPr>
        <p:spPr>
          <a:xfrm>
            <a:off x="2095109" y="2459503"/>
            <a:ext cx="8324849"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6000" spc="300" noProof="0" dirty="0" smtClean="0">
                <a:solidFill>
                  <a:prstClr val="white"/>
                </a:solidFill>
                <a:latin typeface="Lato Black" panose="020F0A02020204030203" pitchFamily="34" charset="0"/>
              </a:rPr>
              <a:t>Blockchain in the Public Sector</a:t>
            </a:r>
            <a:endParaRPr kumimoji="0" lang="en-US" sz="6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endParaRPr>
          </a:p>
        </p:txBody>
      </p:sp>
    </p:spTree>
    <p:extLst>
      <p:ext uri="{BB962C8B-B14F-4D97-AF65-F5344CB8AC3E}">
        <p14:creationId xmlns:p14="http://schemas.microsoft.com/office/powerpoint/2010/main" val="116222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F99E629-D198-47C2-BD25-8F19ED39F144}"/>
              </a:ext>
            </a:extLst>
          </p:cNvPr>
          <p:cNvSpPr txBox="1"/>
          <p:nvPr/>
        </p:nvSpPr>
        <p:spPr>
          <a:xfrm>
            <a:off x="1054204" y="96900"/>
            <a:ext cx="10381368" cy="584775"/>
          </a:xfrm>
          <a:prstGeom prst="rect">
            <a:avLst/>
          </a:prstGeom>
          <a:noFill/>
        </p:spPr>
        <p:txBody>
          <a:bodyPr wrap="none" rtlCol="0">
            <a:spAutoFit/>
          </a:bodyPr>
          <a:lstStyle/>
          <a:p>
            <a:pPr algn="ctr"/>
            <a:r>
              <a:rPr lang="en-IN" sz="3200" spc="300" dirty="0" smtClean="0">
                <a:solidFill>
                  <a:schemeClr val="accent5"/>
                </a:solidFill>
                <a:latin typeface="Lato Black" panose="020F0A02020204030203" pitchFamily="34" charset="0"/>
              </a:rPr>
              <a:t>One year ago: 117 Initiatives in 26 Countries</a:t>
            </a:r>
            <a:endParaRPr lang="en-IN" sz="1600" spc="300" dirty="0">
              <a:solidFill>
                <a:schemeClr val="accent5"/>
              </a:solidFill>
              <a:latin typeface="Lato Black" panose="020F0A02020204030203" pitchFamily="34" charset="0"/>
            </a:endParaRPr>
          </a:p>
        </p:txBody>
      </p:sp>
      <p:pic>
        <p:nvPicPr>
          <p:cNvPr id="5" name="Picture 4" descr="https://www2.deloitte.com/content/dam/insights/us/articles/4185_blockchain-public-sector/figures/ER_4185_figure1.png"/>
          <p:cNvPicPr/>
          <p:nvPr/>
        </p:nvPicPr>
        <p:blipFill rotWithShape="1">
          <a:blip r:embed="rId3" cstate="print">
            <a:extLst>
              <a:ext uri="{28A0092B-C50C-407E-A947-70E740481C1C}">
                <a14:useLocalDpi xmlns:a14="http://schemas.microsoft.com/office/drawing/2010/main" val="0"/>
              </a:ext>
            </a:extLst>
          </a:blip>
          <a:srcRect t="9698" b="16682"/>
          <a:stretch/>
        </p:blipFill>
        <p:spPr bwMode="auto">
          <a:xfrm>
            <a:off x="1889773" y="724207"/>
            <a:ext cx="8710218" cy="5612799"/>
          </a:xfrm>
          <a:prstGeom prst="rect">
            <a:avLst/>
          </a:prstGeom>
          <a:noFill/>
          <a:ln>
            <a:noFill/>
          </a:ln>
        </p:spPr>
      </p:pic>
      <p:sp>
        <p:nvSpPr>
          <p:cNvPr id="3" name="Rectangle 2"/>
          <p:cNvSpPr/>
          <p:nvPr/>
        </p:nvSpPr>
        <p:spPr>
          <a:xfrm>
            <a:off x="74428" y="4954773"/>
            <a:ext cx="7400260" cy="13609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212646" y="5434080"/>
            <a:ext cx="7687338" cy="584775"/>
          </a:xfrm>
          <a:prstGeom prst="rect">
            <a:avLst/>
          </a:prstGeom>
          <a:noFill/>
        </p:spPr>
        <p:txBody>
          <a:bodyPr wrap="square" rtlCol="0">
            <a:spAutoFit/>
          </a:bodyPr>
          <a:lstStyle/>
          <a:p>
            <a:r>
              <a:rPr lang="en-GB" sz="1600" dirty="0" smtClean="0">
                <a:solidFill>
                  <a:schemeClr val="accent3">
                    <a:lumMod val="60000"/>
                    <a:lumOff val="40000"/>
                  </a:schemeClr>
                </a:solidFill>
              </a:rPr>
              <a:t>Source: </a:t>
            </a:r>
            <a:r>
              <a:rPr lang="en-US" sz="1600" dirty="0" smtClean="0">
                <a:solidFill>
                  <a:schemeClr val="accent3">
                    <a:lumMod val="60000"/>
                    <a:lumOff val="40000"/>
                  </a:schemeClr>
                </a:solidFill>
              </a:rPr>
              <a:t>Deloitte analysis in conjunction with the Fletcher School at Tufts University (March 2017)</a:t>
            </a:r>
            <a:endParaRPr lang="en-GB" sz="1600" dirty="0">
              <a:solidFill>
                <a:schemeClr val="accent3">
                  <a:lumMod val="60000"/>
                  <a:lumOff val="40000"/>
                </a:schemeClr>
              </a:solidFill>
            </a:endParaRPr>
          </a:p>
        </p:txBody>
      </p:sp>
    </p:spTree>
    <p:extLst>
      <p:ext uri="{BB962C8B-B14F-4D97-AF65-F5344CB8AC3E}">
        <p14:creationId xmlns:p14="http://schemas.microsoft.com/office/powerpoint/2010/main" val="10068337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F99E629-D198-47C2-BD25-8F19ED39F144}"/>
              </a:ext>
            </a:extLst>
          </p:cNvPr>
          <p:cNvSpPr txBox="1"/>
          <p:nvPr/>
        </p:nvSpPr>
        <p:spPr>
          <a:xfrm>
            <a:off x="857828" y="181964"/>
            <a:ext cx="10774103" cy="584775"/>
          </a:xfrm>
          <a:prstGeom prst="rect">
            <a:avLst/>
          </a:prstGeom>
          <a:noFill/>
        </p:spPr>
        <p:txBody>
          <a:bodyPr wrap="none" rtlCol="0">
            <a:spAutoFit/>
          </a:bodyPr>
          <a:lstStyle/>
          <a:p>
            <a:pPr algn="ctr"/>
            <a:r>
              <a:rPr lang="en-IN" sz="3200" spc="300" dirty="0" smtClean="0">
                <a:solidFill>
                  <a:schemeClr val="accent5"/>
                </a:solidFill>
                <a:latin typeface="Lato Black" panose="020F0A02020204030203" pitchFamily="34" charset="0"/>
              </a:rPr>
              <a:t>Now: 202 Blockchain Initiatives in 45 Countries</a:t>
            </a:r>
            <a:endParaRPr lang="en-IN" sz="1600" spc="300" dirty="0">
              <a:solidFill>
                <a:schemeClr val="accent5"/>
              </a:solidFill>
              <a:latin typeface="Lato Black" panose="020F0A02020204030203" pitchFamily="34" charset="0"/>
            </a:endParaRPr>
          </a:p>
        </p:txBody>
      </p:sp>
      <p:sp>
        <p:nvSpPr>
          <p:cNvPr id="2" name="TextBox 1"/>
          <p:cNvSpPr txBox="1"/>
          <p:nvPr/>
        </p:nvSpPr>
        <p:spPr>
          <a:xfrm>
            <a:off x="3646979" y="6485863"/>
            <a:ext cx="8559212" cy="338554"/>
          </a:xfrm>
          <a:prstGeom prst="rect">
            <a:avLst/>
          </a:prstGeom>
          <a:noFill/>
        </p:spPr>
        <p:txBody>
          <a:bodyPr wrap="square" rtlCol="0">
            <a:spAutoFit/>
          </a:bodyPr>
          <a:lstStyle/>
          <a:p>
            <a:r>
              <a:rPr lang="en-GB" sz="1600" dirty="0" smtClean="0">
                <a:solidFill>
                  <a:schemeClr val="accent3">
                    <a:lumMod val="60000"/>
                    <a:lumOff val="40000"/>
                  </a:schemeClr>
                </a:solidFill>
              </a:rPr>
              <a:t>Source: </a:t>
            </a:r>
            <a:r>
              <a:rPr lang="en-US" sz="1600" dirty="0">
                <a:solidFill>
                  <a:schemeClr val="accent3">
                    <a:lumMod val="60000"/>
                    <a:lumOff val="40000"/>
                  </a:schemeClr>
                </a:solidFill>
              </a:rPr>
              <a:t>OECD analysis of data collected </a:t>
            </a:r>
            <a:r>
              <a:rPr lang="en-US" sz="1600" dirty="0" smtClean="0">
                <a:solidFill>
                  <a:schemeClr val="accent3">
                    <a:lumMod val="60000"/>
                    <a:lumOff val="40000"/>
                  </a:schemeClr>
                </a:solidFill>
              </a:rPr>
              <a:t>by The </a:t>
            </a:r>
            <a:r>
              <a:rPr lang="en-US" sz="1600" dirty="0">
                <a:solidFill>
                  <a:schemeClr val="accent3">
                    <a:lumMod val="60000"/>
                    <a:lumOff val="40000"/>
                  </a:schemeClr>
                </a:solidFill>
              </a:rPr>
              <a:t>Illinois Blockchain </a:t>
            </a:r>
            <a:r>
              <a:rPr lang="en-US" sz="1600" dirty="0" smtClean="0">
                <a:solidFill>
                  <a:schemeClr val="accent3">
                    <a:lumMod val="60000"/>
                    <a:lumOff val="40000"/>
                  </a:schemeClr>
                </a:solidFill>
              </a:rPr>
              <a:t>Initiative (March 2018)</a:t>
            </a:r>
            <a:endParaRPr lang="en-GB" sz="1600" dirty="0">
              <a:solidFill>
                <a:schemeClr val="accent3">
                  <a:lumMod val="60000"/>
                  <a:lumOff val="40000"/>
                </a:schemeClr>
              </a:solidFill>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768" y="814994"/>
            <a:ext cx="11402533" cy="5486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01264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 name="Straight Connector 99">
            <a:extLst>
              <a:ext uri="{FF2B5EF4-FFF2-40B4-BE49-F238E27FC236}">
                <a16:creationId xmlns:a16="http://schemas.microsoft.com/office/drawing/2014/main" xmlns="" id="{797C44A2-E75E-4ED9-A774-4C47C090B907}"/>
              </a:ext>
            </a:extLst>
          </p:cNvPr>
          <p:cNvCxnSpPr/>
          <p:nvPr/>
        </p:nvCxnSpPr>
        <p:spPr>
          <a:xfrm>
            <a:off x="4972050" y="843421"/>
            <a:ext cx="2247900" cy="0"/>
          </a:xfrm>
          <a:prstGeom prst="line">
            <a:avLst/>
          </a:prstGeom>
          <a:ln w="3175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xmlns="" id="{3240EBE1-2232-4539-97C5-99205566CECB}"/>
              </a:ext>
            </a:extLst>
          </p:cNvPr>
          <p:cNvSpPr txBox="1"/>
          <p:nvPr/>
        </p:nvSpPr>
        <p:spPr>
          <a:xfrm>
            <a:off x="4021590" y="254232"/>
            <a:ext cx="4148893" cy="630942"/>
          </a:xfrm>
          <a:prstGeom prst="rect">
            <a:avLst/>
          </a:prstGeom>
          <a:noFill/>
        </p:spPr>
        <p:txBody>
          <a:bodyPr wrap="none" rtlCol="0">
            <a:spAutoFit/>
          </a:bodyPr>
          <a:lstStyle/>
          <a:p>
            <a:pPr algn="ctr">
              <a:spcAft>
                <a:spcPts val="0"/>
              </a:spcAft>
            </a:pPr>
            <a:r>
              <a:rPr lang="en-GB" sz="3500" b="1" dirty="0" smtClean="0">
                <a:solidFill>
                  <a:srgbClr val="34537F"/>
                </a:solidFill>
                <a:ea typeface="Calibri"/>
                <a:cs typeface="Arial"/>
              </a:rPr>
              <a:t>Potential Use Cases</a:t>
            </a:r>
            <a:endParaRPr lang="en-GB" sz="3500" b="1" dirty="0">
              <a:ea typeface="Calibri"/>
              <a:cs typeface="Times New Roman"/>
            </a:endParaRPr>
          </a:p>
        </p:txBody>
      </p:sp>
      <p:pic>
        <p:nvPicPr>
          <p:cNvPr id="103" name="Picture 102" descr="A close up of a logo&#10;&#10;Description generated with very high confidence">
            <a:extLst>
              <a:ext uri="{FF2B5EF4-FFF2-40B4-BE49-F238E27FC236}">
                <a16:creationId xmlns:a16="http://schemas.microsoft.com/office/drawing/2014/main" xmlns="" id="{3B448FEA-E888-4E51-8D70-3CD1A53B19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686" y="5785845"/>
            <a:ext cx="1400628" cy="1400628"/>
          </a:xfrm>
          <a:prstGeom prst="rect">
            <a:avLst/>
          </a:prstGeom>
        </p:spPr>
      </p:pic>
      <p:sp>
        <p:nvSpPr>
          <p:cNvPr id="3185" name="Rectangle 146">
            <a:extLst>
              <a:ext uri="{FF2B5EF4-FFF2-40B4-BE49-F238E27FC236}">
                <a16:creationId xmlns:a16="http://schemas.microsoft.com/office/drawing/2014/main" xmlns="" id="{614705A8-D49B-464F-BBE5-D474D00C803D}"/>
              </a:ext>
            </a:extLst>
          </p:cNvPr>
          <p:cNvSpPr>
            <a:spLocks noChangeArrowheads="1"/>
          </p:cNvSpPr>
          <p:nvPr/>
        </p:nvSpPr>
        <p:spPr bwMode="auto">
          <a:xfrm>
            <a:off x="2922588" y="708874"/>
            <a:ext cx="6346825" cy="6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3200" name="Freeform 152">
            <a:extLst>
              <a:ext uri="{FF2B5EF4-FFF2-40B4-BE49-F238E27FC236}">
                <a16:creationId xmlns:a16="http://schemas.microsoft.com/office/drawing/2014/main" xmlns="" id="{CF374320-4314-4A22-B13D-C3B84297A506}"/>
              </a:ext>
            </a:extLst>
          </p:cNvPr>
          <p:cNvSpPr>
            <a:spLocks/>
          </p:cNvSpPr>
          <p:nvPr/>
        </p:nvSpPr>
        <p:spPr bwMode="auto">
          <a:xfrm>
            <a:off x="5988051" y="1588349"/>
            <a:ext cx="828675" cy="1657350"/>
          </a:xfrm>
          <a:custGeom>
            <a:avLst/>
            <a:gdLst>
              <a:gd name="T0" fmla="*/ 0 w 522"/>
              <a:gd name="T1" fmla="*/ 522 h 1044"/>
              <a:gd name="T2" fmla="*/ 4 w 522"/>
              <a:gd name="T3" fmla="*/ 594 h 1044"/>
              <a:gd name="T4" fmla="*/ 20 w 522"/>
              <a:gd name="T5" fmla="*/ 664 h 1044"/>
              <a:gd name="T6" fmla="*/ 42 w 522"/>
              <a:gd name="T7" fmla="*/ 728 h 1044"/>
              <a:gd name="T8" fmla="*/ 74 w 522"/>
              <a:gd name="T9" fmla="*/ 790 h 1044"/>
              <a:gd name="T10" fmla="*/ 112 w 522"/>
              <a:gd name="T11" fmla="*/ 846 h 1044"/>
              <a:gd name="T12" fmla="*/ 156 w 522"/>
              <a:gd name="T13" fmla="*/ 896 h 1044"/>
              <a:gd name="T14" fmla="*/ 208 w 522"/>
              <a:gd name="T15" fmla="*/ 940 h 1044"/>
              <a:gd name="T16" fmla="*/ 264 w 522"/>
              <a:gd name="T17" fmla="*/ 978 h 1044"/>
              <a:gd name="T18" fmla="*/ 266 w 522"/>
              <a:gd name="T19" fmla="*/ 978 h 1044"/>
              <a:gd name="T20" fmla="*/ 318 w 522"/>
              <a:gd name="T21" fmla="*/ 1004 h 1044"/>
              <a:gd name="T22" fmla="*/ 364 w 522"/>
              <a:gd name="T23" fmla="*/ 1020 h 1044"/>
              <a:gd name="T24" fmla="*/ 436 w 522"/>
              <a:gd name="T25" fmla="*/ 1038 h 1044"/>
              <a:gd name="T26" fmla="*/ 486 w 522"/>
              <a:gd name="T27" fmla="*/ 1044 h 1044"/>
              <a:gd name="T28" fmla="*/ 512 w 522"/>
              <a:gd name="T29" fmla="*/ 1044 h 1044"/>
              <a:gd name="T30" fmla="*/ 522 w 522"/>
              <a:gd name="T31" fmla="*/ 910 h 1044"/>
              <a:gd name="T32" fmla="*/ 512 w 522"/>
              <a:gd name="T33" fmla="*/ 910 h 1044"/>
              <a:gd name="T34" fmla="*/ 512 w 522"/>
              <a:gd name="T35" fmla="*/ 910 h 1044"/>
              <a:gd name="T36" fmla="*/ 434 w 522"/>
              <a:gd name="T37" fmla="*/ 900 h 1044"/>
              <a:gd name="T38" fmla="*/ 362 w 522"/>
              <a:gd name="T39" fmla="*/ 874 h 1044"/>
              <a:gd name="T40" fmla="*/ 296 w 522"/>
              <a:gd name="T41" fmla="*/ 836 h 1044"/>
              <a:gd name="T42" fmla="*/ 240 w 522"/>
              <a:gd name="T43" fmla="*/ 786 h 1044"/>
              <a:gd name="T44" fmla="*/ 194 w 522"/>
              <a:gd name="T45" fmla="*/ 726 h 1044"/>
              <a:gd name="T46" fmla="*/ 160 w 522"/>
              <a:gd name="T47" fmla="*/ 658 h 1044"/>
              <a:gd name="T48" fmla="*/ 140 w 522"/>
              <a:gd name="T49" fmla="*/ 584 h 1044"/>
              <a:gd name="T50" fmla="*/ 136 w 522"/>
              <a:gd name="T51" fmla="*/ 504 h 1044"/>
              <a:gd name="T52" fmla="*/ 140 w 522"/>
              <a:gd name="T53" fmla="*/ 468 h 1044"/>
              <a:gd name="T54" fmla="*/ 156 w 522"/>
              <a:gd name="T55" fmla="*/ 396 h 1044"/>
              <a:gd name="T56" fmla="*/ 186 w 522"/>
              <a:gd name="T57" fmla="*/ 332 h 1044"/>
              <a:gd name="T58" fmla="*/ 226 w 522"/>
              <a:gd name="T59" fmla="*/ 274 h 1044"/>
              <a:gd name="T60" fmla="*/ 276 w 522"/>
              <a:gd name="T61" fmla="*/ 224 h 1044"/>
              <a:gd name="T62" fmla="*/ 334 w 522"/>
              <a:gd name="T63" fmla="*/ 184 h 1044"/>
              <a:gd name="T64" fmla="*/ 400 w 522"/>
              <a:gd name="T65" fmla="*/ 156 h 1044"/>
              <a:gd name="T66" fmla="*/ 470 w 522"/>
              <a:gd name="T67" fmla="*/ 138 h 1044"/>
              <a:gd name="T68" fmla="*/ 508 w 522"/>
              <a:gd name="T69" fmla="*/ 136 h 1044"/>
              <a:gd name="T70" fmla="*/ 522 w 522"/>
              <a:gd name="T71" fmla="*/ 0 h 1044"/>
              <a:gd name="T72" fmla="*/ 496 w 522"/>
              <a:gd name="T73" fmla="*/ 0 h 1044"/>
              <a:gd name="T74" fmla="*/ 442 w 522"/>
              <a:gd name="T75" fmla="*/ 6 h 1044"/>
              <a:gd name="T76" fmla="*/ 392 w 522"/>
              <a:gd name="T77" fmla="*/ 16 h 1044"/>
              <a:gd name="T78" fmla="*/ 342 w 522"/>
              <a:gd name="T79" fmla="*/ 32 h 1044"/>
              <a:gd name="T80" fmla="*/ 296 w 522"/>
              <a:gd name="T81" fmla="*/ 52 h 1044"/>
              <a:gd name="T82" fmla="*/ 252 w 522"/>
              <a:gd name="T83" fmla="*/ 76 h 1044"/>
              <a:gd name="T84" fmla="*/ 210 w 522"/>
              <a:gd name="T85" fmla="*/ 104 h 1044"/>
              <a:gd name="T86" fmla="*/ 154 w 522"/>
              <a:gd name="T87" fmla="*/ 152 h 1044"/>
              <a:gd name="T88" fmla="*/ 104 w 522"/>
              <a:gd name="T89" fmla="*/ 210 h 1044"/>
              <a:gd name="T90" fmla="*/ 76 w 522"/>
              <a:gd name="T91" fmla="*/ 252 h 1044"/>
              <a:gd name="T92" fmla="*/ 52 w 522"/>
              <a:gd name="T93" fmla="*/ 296 h 1044"/>
              <a:gd name="T94" fmla="*/ 32 w 522"/>
              <a:gd name="T95" fmla="*/ 342 h 1044"/>
              <a:gd name="T96" fmla="*/ 16 w 522"/>
              <a:gd name="T97" fmla="*/ 392 h 1044"/>
              <a:gd name="T98" fmla="*/ 6 w 522"/>
              <a:gd name="T99" fmla="*/ 442 h 1044"/>
              <a:gd name="T100" fmla="*/ 0 w 522"/>
              <a:gd name="T101" fmla="*/ 496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2" h="1044">
                <a:moveTo>
                  <a:pt x="0" y="522"/>
                </a:moveTo>
                <a:lnTo>
                  <a:pt x="0" y="522"/>
                </a:lnTo>
                <a:lnTo>
                  <a:pt x="2" y="558"/>
                </a:lnTo>
                <a:lnTo>
                  <a:pt x="4" y="594"/>
                </a:lnTo>
                <a:lnTo>
                  <a:pt x="12" y="630"/>
                </a:lnTo>
                <a:lnTo>
                  <a:pt x="20" y="664"/>
                </a:lnTo>
                <a:lnTo>
                  <a:pt x="30" y="696"/>
                </a:lnTo>
                <a:lnTo>
                  <a:pt x="42" y="728"/>
                </a:lnTo>
                <a:lnTo>
                  <a:pt x="56" y="760"/>
                </a:lnTo>
                <a:lnTo>
                  <a:pt x="74" y="790"/>
                </a:lnTo>
                <a:lnTo>
                  <a:pt x="92" y="818"/>
                </a:lnTo>
                <a:lnTo>
                  <a:pt x="112" y="846"/>
                </a:lnTo>
                <a:lnTo>
                  <a:pt x="134" y="872"/>
                </a:lnTo>
                <a:lnTo>
                  <a:pt x="156" y="896"/>
                </a:lnTo>
                <a:lnTo>
                  <a:pt x="182" y="918"/>
                </a:lnTo>
                <a:lnTo>
                  <a:pt x="208" y="940"/>
                </a:lnTo>
                <a:lnTo>
                  <a:pt x="236" y="960"/>
                </a:lnTo>
                <a:lnTo>
                  <a:pt x="264" y="978"/>
                </a:lnTo>
                <a:lnTo>
                  <a:pt x="266" y="978"/>
                </a:lnTo>
                <a:lnTo>
                  <a:pt x="266" y="978"/>
                </a:lnTo>
                <a:lnTo>
                  <a:pt x="290" y="990"/>
                </a:lnTo>
                <a:lnTo>
                  <a:pt x="318" y="1004"/>
                </a:lnTo>
                <a:lnTo>
                  <a:pt x="318" y="1004"/>
                </a:lnTo>
                <a:lnTo>
                  <a:pt x="364" y="1020"/>
                </a:lnTo>
                <a:lnTo>
                  <a:pt x="412" y="1034"/>
                </a:lnTo>
                <a:lnTo>
                  <a:pt x="436" y="1038"/>
                </a:lnTo>
                <a:lnTo>
                  <a:pt x="460" y="1042"/>
                </a:lnTo>
                <a:lnTo>
                  <a:pt x="486" y="1044"/>
                </a:lnTo>
                <a:lnTo>
                  <a:pt x="512" y="1044"/>
                </a:lnTo>
                <a:lnTo>
                  <a:pt x="512" y="1044"/>
                </a:lnTo>
                <a:lnTo>
                  <a:pt x="522" y="1044"/>
                </a:lnTo>
                <a:lnTo>
                  <a:pt x="522" y="910"/>
                </a:lnTo>
                <a:lnTo>
                  <a:pt x="522" y="910"/>
                </a:lnTo>
                <a:lnTo>
                  <a:pt x="512" y="910"/>
                </a:lnTo>
                <a:lnTo>
                  <a:pt x="512" y="910"/>
                </a:lnTo>
                <a:lnTo>
                  <a:pt x="512" y="910"/>
                </a:lnTo>
                <a:lnTo>
                  <a:pt x="472" y="906"/>
                </a:lnTo>
                <a:lnTo>
                  <a:pt x="434" y="900"/>
                </a:lnTo>
                <a:lnTo>
                  <a:pt x="396" y="888"/>
                </a:lnTo>
                <a:lnTo>
                  <a:pt x="362" y="874"/>
                </a:lnTo>
                <a:lnTo>
                  <a:pt x="328" y="856"/>
                </a:lnTo>
                <a:lnTo>
                  <a:pt x="296" y="836"/>
                </a:lnTo>
                <a:lnTo>
                  <a:pt x="266" y="812"/>
                </a:lnTo>
                <a:lnTo>
                  <a:pt x="240" y="786"/>
                </a:lnTo>
                <a:lnTo>
                  <a:pt x="216" y="758"/>
                </a:lnTo>
                <a:lnTo>
                  <a:pt x="194" y="726"/>
                </a:lnTo>
                <a:lnTo>
                  <a:pt x="176" y="694"/>
                </a:lnTo>
                <a:lnTo>
                  <a:pt x="160" y="658"/>
                </a:lnTo>
                <a:lnTo>
                  <a:pt x="148" y="622"/>
                </a:lnTo>
                <a:lnTo>
                  <a:pt x="140" y="584"/>
                </a:lnTo>
                <a:lnTo>
                  <a:pt x="136" y="544"/>
                </a:lnTo>
                <a:lnTo>
                  <a:pt x="136" y="504"/>
                </a:lnTo>
                <a:lnTo>
                  <a:pt x="136" y="504"/>
                </a:lnTo>
                <a:lnTo>
                  <a:pt x="140" y="468"/>
                </a:lnTo>
                <a:lnTo>
                  <a:pt x="146" y="432"/>
                </a:lnTo>
                <a:lnTo>
                  <a:pt x="156" y="396"/>
                </a:lnTo>
                <a:lnTo>
                  <a:pt x="170" y="364"/>
                </a:lnTo>
                <a:lnTo>
                  <a:pt x="186" y="332"/>
                </a:lnTo>
                <a:lnTo>
                  <a:pt x="206" y="302"/>
                </a:lnTo>
                <a:lnTo>
                  <a:pt x="226" y="274"/>
                </a:lnTo>
                <a:lnTo>
                  <a:pt x="250" y="248"/>
                </a:lnTo>
                <a:lnTo>
                  <a:pt x="276" y="224"/>
                </a:lnTo>
                <a:lnTo>
                  <a:pt x="304" y="202"/>
                </a:lnTo>
                <a:lnTo>
                  <a:pt x="334" y="184"/>
                </a:lnTo>
                <a:lnTo>
                  <a:pt x="366" y="168"/>
                </a:lnTo>
                <a:lnTo>
                  <a:pt x="400" y="156"/>
                </a:lnTo>
                <a:lnTo>
                  <a:pt x="434" y="146"/>
                </a:lnTo>
                <a:lnTo>
                  <a:pt x="470" y="138"/>
                </a:lnTo>
                <a:lnTo>
                  <a:pt x="508" y="136"/>
                </a:lnTo>
                <a:lnTo>
                  <a:pt x="508" y="136"/>
                </a:lnTo>
                <a:lnTo>
                  <a:pt x="522" y="136"/>
                </a:lnTo>
                <a:lnTo>
                  <a:pt x="522" y="0"/>
                </a:lnTo>
                <a:lnTo>
                  <a:pt x="522" y="0"/>
                </a:lnTo>
                <a:lnTo>
                  <a:pt x="496" y="0"/>
                </a:lnTo>
                <a:lnTo>
                  <a:pt x="468" y="2"/>
                </a:lnTo>
                <a:lnTo>
                  <a:pt x="442" y="6"/>
                </a:lnTo>
                <a:lnTo>
                  <a:pt x="418" y="10"/>
                </a:lnTo>
                <a:lnTo>
                  <a:pt x="392" y="16"/>
                </a:lnTo>
                <a:lnTo>
                  <a:pt x="368" y="22"/>
                </a:lnTo>
                <a:lnTo>
                  <a:pt x="342" y="32"/>
                </a:lnTo>
                <a:lnTo>
                  <a:pt x="320" y="40"/>
                </a:lnTo>
                <a:lnTo>
                  <a:pt x="296" y="52"/>
                </a:lnTo>
                <a:lnTo>
                  <a:pt x="274" y="62"/>
                </a:lnTo>
                <a:lnTo>
                  <a:pt x="252" y="76"/>
                </a:lnTo>
                <a:lnTo>
                  <a:pt x="230" y="88"/>
                </a:lnTo>
                <a:lnTo>
                  <a:pt x="210" y="104"/>
                </a:lnTo>
                <a:lnTo>
                  <a:pt x="190" y="120"/>
                </a:lnTo>
                <a:lnTo>
                  <a:pt x="154" y="152"/>
                </a:lnTo>
                <a:lnTo>
                  <a:pt x="120" y="190"/>
                </a:lnTo>
                <a:lnTo>
                  <a:pt x="104" y="210"/>
                </a:lnTo>
                <a:lnTo>
                  <a:pt x="90" y="230"/>
                </a:lnTo>
                <a:lnTo>
                  <a:pt x="76" y="252"/>
                </a:lnTo>
                <a:lnTo>
                  <a:pt x="64" y="274"/>
                </a:lnTo>
                <a:lnTo>
                  <a:pt x="52" y="296"/>
                </a:lnTo>
                <a:lnTo>
                  <a:pt x="42" y="320"/>
                </a:lnTo>
                <a:lnTo>
                  <a:pt x="32" y="342"/>
                </a:lnTo>
                <a:lnTo>
                  <a:pt x="24" y="368"/>
                </a:lnTo>
                <a:lnTo>
                  <a:pt x="16" y="392"/>
                </a:lnTo>
                <a:lnTo>
                  <a:pt x="10" y="418"/>
                </a:lnTo>
                <a:lnTo>
                  <a:pt x="6" y="442"/>
                </a:lnTo>
                <a:lnTo>
                  <a:pt x="2" y="470"/>
                </a:lnTo>
                <a:lnTo>
                  <a:pt x="0" y="496"/>
                </a:lnTo>
                <a:lnTo>
                  <a:pt x="0" y="5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3202" name="Freeform 154">
            <a:extLst>
              <a:ext uri="{FF2B5EF4-FFF2-40B4-BE49-F238E27FC236}">
                <a16:creationId xmlns:a16="http://schemas.microsoft.com/office/drawing/2014/main" xmlns="" id="{F8D274D8-F0DA-4D53-9144-4649BA34EBB5}"/>
              </a:ext>
            </a:extLst>
          </p:cNvPr>
          <p:cNvSpPr>
            <a:spLocks/>
          </p:cNvSpPr>
          <p:nvPr/>
        </p:nvSpPr>
        <p:spPr bwMode="auto">
          <a:xfrm>
            <a:off x="6819901" y="1588349"/>
            <a:ext cx="2449513" cy="1235075"/>
          </a:xfrm>
          <a:custGeom>
            <a:avLst/>
            <a:gdLst>
              <a:gd name="T0" fmla="*/ 647 w 1543"/>
              <a:gd name="T1" fmla="*/ 652 h 778"/>
              <a:gd name="T2" fmla="*/ 621 w 1543"/>
              <a:gd name="T3" fmla="*/ 648 h 778"/>
              <a:gd name="T4" fmla="*/ 597 w 1543"/>
              <a:gd name="T5" fmla="*/ 642 h 778"/>
              <a:gd name="T6" fmla="*/ 575 w 1543"/>
              <a:gd name="T7" fmla="*/ 630 h 778"/>
              <a:gd name="T8" fmla="*/ 542 w 1543"/>
              <a:gd name="T9" fmla="*/ 594 h 778"/>
              <a:gd name="T10" fmla="*/ 528 w 1543"/>
              <a:gd name="T11" fmla="*/ 562 h 778"/>
              <a:gd name="T12" fmla="*/ 522 w 1543"/>
              <a:gd name="T13" fmla="*/ 536 h 778"/>
              <a:gd name="T14" fmla="*/ 522 w 1543"/>
              <a:gd name="T15" fmla="*/ 522 h 778"/>
              <a:gd name="T16" fmla="*/ 520 w 1543"/>
              <a:gd name="T17" fmla="*/ 488 h 778"/>
              <a:gd name="T18" fmla="*/ 512 w 1543"/>
              <a:gd name="T19" fmla="*/ 420 h 778"/>
              <a:gd name="T20" fmla="*/ 494 w 1543"/>
              <a:gd name="T21" fmla="*/ 354 h 778"/>
              <a:gd name="T22" fmla="*/ 470 w 1543"/>
              <a:gd name="T23" fmla="*/ 294 h 778"/>
              <a:gd name="T24" fmla="*/ 454 w 1543"/>
              <a:gd name="T25" fmla="*/ 264 h 778"/>
              <a:gd name="T26" fmla="*/ 416 w 1543"/>
              <a:gd name="T27" fmla="*/ 208 h 778"/>
              <a:gd name="T28" fmla="*/ 372 w 1543"/>
              <a:gd name="T29" fmla="*/ 156 h 778"/>
              <a:gd name="T30" fmla="*/ 322 w 1543"/>
              <a:gd name="T31" fmla="*/ 112 h 778"/>
              <a:gd name="T32" fmla="*/ 266 w 1543"/>
              <a:gd name="T33" fmla="*/ 72 h 778"/>
              <a:gd name="T34" fmla="*/ 206 w 1543"/>
              <a:gd name="T35" fmla="*/ 42 h 778"/>
              <a:gd name="T36" fmla="*/ 140 w 1543"/>
              <a:gd name="T37" fmla="*/ 18 h 778"/>
              <a:gd name="T38" fmla="*/ 72 w 1543"/>
              <a:gd name="T39" fmla="*/ 4 h 778"/>
              <a:gd name="T40" fmla="*/ 0 w 1543"/>
              <a:gd name="T41" fmla="*/ 0 h 778"/>
              <a:gd name="T42" fmla="*/ 0 w 1543"/>
              <a:gd name="T43" fmla="*/ 136 h 778"/>
              <a:gd name="T44" fmla="*/ 78 w 1543"/>
              <a:gd name="T45" fmla="*/ 144 h 778"/>
              <a:gd name="T46" fmla="*/ 150 w 1543"/>
              <a:gd name="T47" fmla="*/ 166 h 778"/>
              <a:gd name="T48" fmla="*/ 216 w 1543"/>
              <a:gd name="T49" fmla="*/ 202 h 778"/>
              <a:gd name="T50" fmla="*/ 272 w 1543"/>
              <a:gd name="T51" fmla="*/ 248 h 778"/>
              <a:gd name="T52" fmla="*/ 320 w 1543"/>
              <a:gd name="T53" fmla="*/ 306 h 778"/>
              <a:gd name="T54" fmla="*/ 356 w 1543"/>
              <a:gd name="T55" fmla="*/ 372 h 778"/>
              <a:gd name="T56" fmla="*/ 378 w 1543"/>
              <a:gd name="T57" fmla="*/ 444 h 778"/>
              <a:gd name="T58" fmla="*/ 386 w 1543"/>
              <a:gd name="T59" fmla="*/ 522 h 778"/>
              <a:gd name="T60" fmla="*/ 386 w 1543"/>
              <a:gd name="T61" fmla="*/ 522 h 778"/>
              <a:gd name="T62" fmla="*/ 388 w 1543"/>
              <a:gd name="T63" fmla="*/ 576 h 778"/>
              <a:gd name="T64" fmla="*/ 392 w 1543"/>
              <a:gd name="T65" fmla="*/ 598 h 778"/>
              <a:gd name="T66" fmla="*/ 404 w 1543"/>
              <a:gd name="T67" fmla="*/ 638 h 778"/>
              <a:gd name="T68" fmla="*/ 422 w 1543"/>
              <a:gd name="T69" fmla="*/ 674 h 778"/>
              <a:gd name="T70" fmla="*/ 448 w 1543"/>
              <a:gd name="T71" fmla="*/ 706 h 778"/>
              <a:gd name="T72" fmla="*/ 478 w 1543"/>
              <a:gd name="T73" fmla="*/ 734 h 778"/>
              <a:gd name="T74" fmla="*/ 512 w 1543"/>
              <a:gd name="T75" fmla="*/ 754 h 778"/>
              <a:gd name="T76" fmla="*/ 549 w 1543"/>
              <a:gd name="T77" fmla="*/ 770 h 778"/>
              <a:gd name="T78" fmla="*/ 591 w 1543"/>
              <a:gd name="T79" fmla="*/ 778 h 778"/>
              <a:gd name="T80" fmla="*/ 1543 w 1543"/>
              <a:gd name="T81" fmla="*/ 778 h 778"/>
              <a:gd name="T82" fmla="*/ 647 w 1543"/>
              <a:gd name="T83" fmla="*/ 652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3" h="778">
                <a:moveTo>
                  <a:pt x="647" y="652"/>
                </a:moveTo>
                <a:lnTo>
                  <a:pt x="647" y="652"/>
                </a:lnTo>
                <a:lnTo>
                  <a:pt x="633" y="650"/>
                </a:lnTo>
                <a:lnTo>
                  <a:pt x="621" y="648"/>
                </a:lnTo>
                <a:lnTo>
                  <a:pt x="609" y="646"/>
                </a:lnTo>
                <a:lnTo>
                  <a:pt x="597" y="642"/>
                </a:lnTo>
                <a:lnTo>
                  <a:pt x="587" y="636"/>
                </a:lnTo>
                <a:lnTo>
                  <a:pt x="575" y="630"/>
                </a:lnTo>
                <a:lnTo>
                  <a:pt x="557" y="614"/>
                </a:lnTo>
                <a:lnTo>
                  <a:pt x="542" y="594"/>
                </a:lnTo>
                <a:lnTo>
                  <a:pt x="532" y="574"/>
                </a:lnTo>
                <a:lnTo>
                  <a:pt x="528" y="562"/>
                </a:lnTo>
                <a:lnTo>
                  <a:pt x="524" y="550"/>
                </a:lnTo>
                <a:lnTo>
                  <a:pt x="522" y="536"/>
                </a:lnTo>
                <a:lnTo>
                  <a:pt x="522" y="524"/>
                </a:lnTo>
                <a:lnTo>
                  <a:pt x="522" y="522"/>
                </a:lnTo>
                <a:lnTo>
                  <a:pt x="522" y="522"/>
                </a:lnTo>
                <a:lnTo>
                  <a:pt x="520" y="488"/>
                </a:lnTo>
                <a:lnTo>
                  <a:pt x="518" y="454"/>
                </a:lnTo>
                <a:lnTo>
                  <a:pt x="512" y="420"/>
                </a:lnTo>
                <a:lnTo>
                  <a:pt x="504" y="386"/>
                </a:lnTo>
                <a:lnTo>
                  <a:pt x="494" y="354"/>
                </a:lnTo>
                <a:lnTo>
                  <a:pt x="482" y="324"/>
                </a:lnTo>
                <a:lnTo>
                  <a:pt x="470" y="294"/>
                </a:lnTo>
                <a:lnTo>
                  <a:pt x="454" y="264"/>
                </a:lnTo>
                <a:lnTo>
                  <a:pt x="454" y="264"/>
                </a:lnTo>
                <a:lnTo>
                  <a:pt x="436" y="236"/>
                </a:lnTo>
                <a:lnTo>
                  <a:pt x="416" y="208"/>
                </a:lnTo>
                <a:lnTo>
                  <a:pt x="396" y="182"/>
                </a:lnTo>
                <a:lnTo>
                  <a:pt x="372" y="156"/>
                </a:lnTo>
                <a:lnTo>
                  <a:pt x="348" y="132"/>
                </a:lnTo>
                <a:lnTo>
                  <a:pt x="322" y="112"/>
                </a:lnTo>
                <a:lnTo>
                  <a:pt x="294" y="92"/>
                </a:lnTo>
                <a:lnTo>
                  <a:pt x="266" y="72"/>
                </a:lnTo>
                <a:lnTo>
                  <a:pt x="236" y="56"/>
                </a:lnTo>
                <a:lnTo>
                  <a:pt x="206" y="42"/>
                </a:lnTo>
                <a:lnTo>
                  <a:pt x="174" y="30"/>
                </a:lnTo>
                <a:lnTo>
                  <a:pt x="140" y="18"/>
                </a:lnTo>
                <a:lnTo>
                  <a:pt x="106" y="10"/>
                </a:lnTo>
                <a:lnTo>
                  <a:pt x="72" y="4"/>
                </a:lnTo>
                <a:lnTo>
                  <a:pt x="36" y="0"/>
                </a:lnTo>
                <a:lnTo>
                  <a:pt x="0" y="0"/>
                </a:lnTo>
                <a:lnTo>
                  <a:pt x="0" y="136"/>
                </a:lnTo>
                <a:lnTo>
                  <a:pt x="0" y="136"/>
                </a:lnTo>
                <a:lnTo>
                  <a:pt x="38" y="138"/>
                </a:lnTo>
                <a:lnTo>
                  <a:pt x="78" y="144"/>
                </a:lnTo>
                <a:lnTo>
                  <a:pt x="114" y="152"/>
                </a:lnTo>
                <a:lnTo>
                  <a:pt x="150" y="166"/>
                </a:lnTo>
                <a:lnTo>
                  <a:pt x="184" y="182"/>
                </a:lnTo>
                <a:lnTo>
                  <a:pt x="216" y="202"/>
                </a:lnTo>
                <a:lnTo>
                  <a:pt x="246" y="224"/>
                </a:lnTo>
                <a:lnTo>
                  <a:pt x="272" y="248"/>
                </a:lnTo>
                <a:lnTo>
                  <a:pt x="298" y="276"/>
                </a:lnTo>
                <a:lnTo>
                  <a:pt x="320" y="306"/>
                </a:lnTo>
                <a:lnTo>
                  <a:pt x="340" y="338"/>
                </a:lnTo>
                <a:lnTo>
                  <a:pt x="356" y="372"/>
                </a:lnTo>
                <a:lnTo>
                  <a:pt x="368" y="408"/>
                </a:lnTo>
                <a:lnTo>
                  <a:pt x="378" y="444"/>
                </a:lnTo>
                <a:lnTo>
                  <a:pt x="384" y="482"/>
                </a:lnTo>
                <a:lnTo>
                  <a:pt x="386" y="522"/>
                </a:lnTo>
                <a:lnTo>
                  <a:pt x="386" y="522"/>
                </a:lnTo>
                <a:lnTo>
                  <a:pt x="386" y="522"/>
                </a:lnTo>
                <a:lnTo>
                  <a:pt x="386" y="550"/>
                </a:lnTo>
                <a:lnTo>
                  <a:pt x="388" y="576"/>
                </a:lnTo>
                <a:lnTo>
                  <a:pt x="388" y="576"/>
                </a:lnTo>
                <a:lnTo>
                  <a:pt x="392" y="598"/>
                </a:lnTo>
                <a:lnTo>
                  <a:pt x="398" y="618"/>
                </a:lnTo>
                <a:lnTo>
                  <a:pt x="404" y="638"/>
                </a:lnTo>
                <a:lnTo>
                  <a:pt x="412" y="656"/>
                </a:lnTo>
                <a:lnTo>
                  <a:pt x="422" y="674"/>
                </a:lnTo>
                <a:lnTo>
                  <a:pt x="434" y="690"/>
                </a:lnTo>
                <a:lnTo>
                  <a:pt x="448" y="706"/>
                </a:lnTo>
                <a:lnTo>
                  <a:pt x="462" y="720"/>
                </a:lnTo>
                <a:lnTo>
                  <a:pt x="478" y="734"/>
                </a:lnTo>
                <a:lnTo>
                  <a:pt x="494" y="744"/>
                </a:lnTo>
                <a:lnTo>
                  <a:pt x="512" y="754"/>
                </a:lnTo>
                <a:lnTo>
                  <a:pt x="532" y="764"/>
                </a:lnTo>
                <a:lnTo>
                  <a:pt x="549" y="770"/>
                </a:lnTo>
                <a:lnTo>
                  <a:pt x="571" y="774"/>
                </a:lnTo>
                <a:lnTo>
                  <a:pt x="591" y="778"/>
                </a:lnTo>
                <a:lnTo>
                  <a:pt x="613" y="778"/>
                </a:lnTo>
                <a:lnTo>
                  <a:pt x="1543" y="778"/>
                </a:lnTo>
                <a:lnTo>
                  <a:pt x="1543" y="652"/>
                </a:lnTo>
                <a:lnTo>
                  <a:pt x="647" y="65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222B"/>
              </a:solidFill>
              <a:effectLst/>
              <a:uLnTx/>
              <a:uFillTx/>
              <a:latin typeface="Lato"/>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3698996075"/>
              </p:ext>
            </p:extLst>
          </p:nvPr>
        </p:nvGraphicFramePr>
        <p:xfrm>
          <a:off x="345018" y="991215"/>
          <a:ext cx="11502036" cy="5226117"/>
        </p:xfrm>
        <a:graphic>
          <a:graphicData uri="http://schemas.openxmlformats.org/drawingml/2006/table">
            <a:tbl>
              <a:tblPr firstRow="1" bandRow="1">
                <a:tableStyleId>{5C22544A-7EE6-4342-B048-85BDC9FD1C3A}</a:tableStyleId>
              </a:tblPr>
              <a:tblGrid>
                <a:gridCol w="4144306"/>
                <a:gridCol w="7357730"/>
              </a:tblGrid>
              <a:tr h="394269">
                <a:tc>
                  <a:txBody>
                    <a:bodyPr/>
                    <a:lstStyle/>
                    <a:p>
                      <a:pPr algn="ctr"/>
                      <a:r>
                        <a:rPr lang="en-GB" dirty="0" smtClean="0"/>
                        <a:t>Use Case</a:t>
                      </a:r>
                    </a:p>
                  </a:txBody>
                  <a:tcPr/>
                </a:tc>
                <a:tc>
                  <a:txBody>
                    <a:bodyPr/>
                    <a:lstStyle/>
                    <a:p>
                      <a:pPr algn="ctr"/>
                      <a:r>
                        <a:rPr lang="en-GB" dirty="0" smtClean="0"/>
                        <a:t>Description</a:t>
                      </a:r>
                    </a:p>
                  </a:txBody>
                  <a:tcPr/>
                </a:tc>
              </a:tr>
              <a:tr h="472824">
                <a:tc>
                  <a:txBody>
                    <a:bodyPr/>
                    <a:lstStyle/>
                    <a:p>
                      <a:pPr algn="l">
                        <a:lnSpc>
                          <a:spcPct val="100000"/>
                        </a:lnSpc>
                        <a:spcBef>
                          <a:spcPts val="100"/>
                        </a:spcBef>
                        <a:spcAft>
                          <a:spcPts val="100"/>
                        </a:spcAft>
                        <a:tabLst>
                          <a:tab pos="215900" algn="l"/>
                          <a:tab pos="431800" algn="l"/>
                        </a:tabLst>
                      </a:pPr>
                      <a:r>
                        <a:rPr lang="en-GB" sz="1700" b="1" dirty="0" smtClean="0">
                          <a:effectLst/>
                          <a:latin typeface="+mn-lt"/>
                          <a:ea typeface="SimSun"/>
                          <a:cs typeface="Arial"/>
                        </a:rPr>
                        <a:t>Identity</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Lst>
                      </a:pPr>
                      <a:r>
                        <a:rPr lang="en-GB" sz="1700" dirty="0" smtClean="0">
                          <a:effectLst/>
                          <a:latin typeface="+mn-lt"/>
                          <a:ea typeface="SimSun"/>
                          <a:cs typeface="Arial"/>
                        </a:rPr>
                        <a:t>Establishing and maintaining</a:t>
                      </a:r>
                      <a:r>
                        <a:rPr lang="en-GB" sz="1700" baseline="0" dirty="0" smtClean="0">
                          <a:effectLst/>
                          <a:latin typeface="+mn-lt"/>
                          <a:ea typeface="SimSun"/>
                          <a:cs typeface="Arial"/>
                        </a:rPr>
                        <a:t> identities for citizens and residents (birth certificates, marriage licenses, visas, death records).</a:t>
                      </a:r>
                      <a:endParaRPr lang="en-GB" sz="1700" dirty="0">
                        <a:effectLst/>
                        <a:latin typeface="+mn-lt"/>
                        <a:ea typeface="SimSun"/>
                        <a:cs typeface="Arial"/>
                      </a:endParaRPr>
                    </a:p>
                  </a:txBody>
                  <a:tcPr marL="68580" marR="68580" marT="0" marB="0"/>
                </a:tc>
              </a:tr>
              <a:tr h="472824">
                <a:tc>
                  <a:txBody>
                    <a:bodyPr/>
                    <a:lstStyle/>
                    <a:p>
                      <a:pPr algn="l">
                        <a:lnSpc>
                          <a:spcPct val="100000"/>
                        </a:lnSpc>
                        <a:spcBef>
                          <a:spcPts val="100"/>
                        </a:spcBef>
                        <a:spcAft>
                          <a:spcPts val="100"/>
                        </a:spcAft>
                        <a:tabLst>
                          <a:tab pos="215900" algn="l"/>
                          <a:tab pos="431800" algn="l"/>
                        </a:tabLst>
                      </a:pPr>
                      <a:r>
                        <a:rPr lang="en-US" sz="1700" b="1" dirty="0" smtClean="0">
                          <a:effectLst/>
                          <a:latin typeface="+mn-lt"/>
                          <a:ea typeface="SimSun"/>
                          <a:cs typeface="Arial"/>
                        </a:rPr>
                        <a:t>Personal records</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Lst>
                      </a:pPr>
                      <a:r>
                        <a:rPr lang="en-GB" sz="1700" dirty="0" smtClean="0">
                          <a:effectLst/>
                          <a:latin typeface="+mn-lt"/>
                          <a:ea typeface="SimSun"/>
                          <a:cs typeface="Arial"/>
                        </a:rPr>
                        <a:t>Interoperable health records, insurance records, etc.</a:t>
                      </a:r>
                      <a:endParaRPr lang="en-GB" sz="1700" dirty="0">
                        <a:effectLst/>
                        <a:latin typeface="+mn-lt"/>
                        <a:ea typeface="SimSun"/>
                        <a:cs typeface="Arial"/>
                      </a:endParaRPr>
                    </a:p>
                  </a:txBody>
                  <a:tcPr marL="68580" marR="68580" marT="0" marB="0"/>
                </a:tc>
              </a:tr>
              <a:tr h="472824">
                <a:tc>
                  <a:txBody>
                    <a:bodyPr/>
                    <a:lstStyle/>
                    <a:p>
                      <a:pPr algn="l">
                        <a:lnSpc>
                          <a:spcPct val="100000"/>
                        </a:lnSpc>
                        <a:spcBef>
                          <a:spcPts val="100"/>
                        </a:spcBef>
                        <a:spcAft>
                          <a:spcPts val="100"/>
                        </a:spcAft>
                        <a:tabLst>
                          <a:tab pos="215900" algn="l"/>
                          <a:tab pos="431800" algn="l"/>
                        </a:tabLst>
                      </a:pPr>
                      <a:r>
                        <a:rPr lang="en-GB" sz="1700" b="1" dirty="0" smtClean="0">
                          <a:effectLst/>
                          <a:latin typeface="+mn-lt"/>
                          <a:ea typeface="SimSun"/>
                          <a:cs typeface="Arial"/>
                        </a:rPr>
                        <a:t>Land title registry</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Lst>
                      </a:pPr>
                      <a:r>
                        <a:rPr lang="en-GB" sz="1700" dirty="0" smtClean="0">
                          <a:effectLst/>
                          <a:latin typeface="+mn-lt"/>
                          <a:ea typeface="SimSun"/>
                          <a:cs typeface="Arial"/>
                        </a:rPr>
                        <a:t>Details and historic</a:t>
                      </a:r>
                      <a:r>
                        <a:rPr lang="en-GB" sz="1700" baseline="0" dirty="0" smtClean="0">
                          <a:effectLst/>
                          <a:latin typeface="+mn-lt"/>
                          <a:ea typeface="SimSun"/>
                          <a:cs typeface="Arial"/>
                        </a:rPr>
                        <a:t> records related to real estate and property transactions.</a:t>
                      </a:r>
                      <a:endParaRPr lang="en-GB" sz="1700" dirty="0">
                        <a:effectLst/>
                        <a:latin typeface="+mn-lt"/>
                        <a:ea typeface="SimSun"/>
                        <a:cs typeface="Arial"/>
                      </a:endParaRPr>
                    </a:p>
                  </a:txBody>
                  <a:tcPr marL="68580" marR="68580" marT="0" marB="0"/>
                </a:tc>
              </a:tr>
              <a:tr h="472824">
                <a:tc>
                  <a:txBody>
                    <a:bodyPr/>
                    <a:lstStyle/>
                    <a:p>
                      <a:pPr algn="l">
                        <a:lnSpc>
                          <a:spcPct val="100000"/>
                        </a:lnSpc>
                        <a:spcBef>
                          <a:spcPts val="100"/>
                        </a:spcBef>
                        <a:spcAft>
                          <a:spcPts val="100"/>
                        </a:spcAft>
                        <a:tabLst>
                          <a:tab pos="215900" algn="l"/>
                          <a:tab pos="431800" algn="l"/>
                        </a:tabLst>
                      </a:pPr>
                      <a:r>
                        <a:rPr lang="en-US" sz="1700" b="1" dirty="0" smtClean="0">
                          <a:effectLst/>
                          <a:latin typeface="+mn-lt"/>
                          <a:ea typeface="SimSun"/>
                          <a:cs typeface="Arial"/>
                        </a:rPr>
                        <a:t>Supply chain management, inventorying</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Lst>
                      </a:pPr>
                      <a:r>
                        <a:rPr lang="en-GB" sz="1700" dirty="0" smtClean="0">
                          <a:effectLst/>
                          <a:latin typeface="+mn-lt"/>
                          <a:ea typeface="SimSun"/>
                          <a:cs typeface="Arial"/>
                        </a:rPr>
                        <a:t>Tracking an asset from</a:t>
                      </a:r>
                      <a:r>
                        <a:rPr lang="en-GB" sz="1700" baseline="0" dirty="0" smtClean="0">
                          <a:effectLst/>
                          <a:latin typeface="+mn-lt"/>
                          <a:ea typeface="SimSun"/>
                          <a:cs typeface="Arial"/>
                        </a:rPr>
                        <a:t> its creation, transportation, purchase, and inventorying.</a:t>
                      </a:r>
                      <a:endParaRPr lang="en-GB" sz="1700" dirty="0">
                        <a:effectLst/>
                        <a:latin typeface="+mn-lt"/>
                        <a:ea typeface="SimSun"/>
                        <a:cs typeface="Arial"/>
                      </a:endParaRPr>
                    </a:p>
                  </a:txBody>
                  <a:tcPr marL="68580" marR="68580" marT="0" marB="0"/>
                </a:tc>
              </a:tr>
              <a:tr h="472824">
                <a:tc>
                  <a:txBody>
                    <a:bodyPr/>
                    <a:lstStyle/>
                    <a:p>
                      <a:pPr algn="l">
                        <a:lnSpc>
                          <a:spcPct val="100000"/>
                        </a:lnSpc>
                        <a:spcBef>
                          <a:spcPts val="100"/>
                        </a:spcBef>
                        <a:spcAft>
                          <a:spcPts val="100"/>
                        </a:spcAft>
                        <a:tabLst>
                          <a:tab pos="215900" algn="l"/>
                          <a:tab pos="431800" algn="l"/>
                        </a:tabLst>
                      </a:pPr>
                      <a:r>
                        <a:rPr lang="en-US" sz="1700" b="1" dirty="0" smtClean="0">
                          <a:effectLst/>
                          <a:latin typeface="+mn-lt"/>
                          <a:ea typeface="SimSun"/>
                          <a:cs typeface="Arial"/>
                        </a:rPr>
                        <a:t>Benefits, entitlements, and aid</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Lst>
                      </a:pPr>
                      <a:r>
                        <a:rPr lang="en-GB" sz="1700" dirty="0" smtClean="0">
                          <a:effectLst/>
                          <a:latin typeface="+mn-lt"/>
                          <a:ea typeface="SimSun"/>
                          <a:cs typeface="Arial"/>
                        </a:rPr>
                        <a:t>Social security, medical benefits</a:t>
                      </a:r>
                      <a:r>
                        <a:rPr lang="en-GB" sz="1700" baseline="0" dirty="0" smtClean="0">
                          <a:effectLst/>
                          <a:latin typeface="+mn-lt"/>
                          <a:ea typeface="SimSun"/>
                          <a:cs typeface="Arial"/>
                        </a:rPr>
                        <a:t> payments, domestic and international aid. Anticipatory/automated payments could be automated through Smart Contracts.</a:t>
                      </a:r>
                      <a:endParaRPr lang="en-GB" sz="1700" dirty="0">
                        <a:effectLst/>
                        <a:latin typeface="+mn-lt"/>
                        <a:ea typeface="SimSun"/>
                        <a:cs typeface="Arial"/>
                      </a:endParaRPr>
                    </a:p>
                  </a:txBody>
                  <a:tcPr marL="68580" marR="68580" marT="0" marB="0"/>
                </a:tc>
              </a:tr>
              <a:tr h="472824">
                <a:tc>
                  <a:txBody>
                    <a:bodyPr/>
                    <a:lstStyle/>
                    <a:p>
                      <a:pPr algn="l">
                        <a:lnSpc>
                          <a:spcPct val="100000"/>
                        </a:lnSpc>
                        <a:spcBef>
                          <a:spcPts val="100"/>
                        </a:spcBef>
                        <a:spcAft>
                          <a:spcPts val="100"/>
                        </a:spcAft>
                        <a:tabLst>
                          <a:tab pos="215900" algn="l"/>
                          <a:tab pos="431800" algn="l"/>
                        </a:tabLst>
                      </a:pPr>
                      <a:r>
                        <a:rPr lang="en-US" sz="1700" b="1" dirty="0" smtClean="0">
                          <a:effectLst/>
                          <a:latin typeface="+mn-lt"/>
                          <a:ea typeface="SimSun"/>
                          <a:cs typeface="Arial"/>
                        </a:rPr>
                        <a:t>Contract and vendor management</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Lst>
                      </a:pPr>
                      <a:r>
                        <a:rPr lang="en-US" sz="1700" dirty="0" smtClean="0">
                          <a:effectLst/>
                          <a:latin typeface="+mn-lt"/>
                          <a:ea typeface="SimSun"/>
                          <a:cs typeface="Arial"/>
                        </a:rPr>
                        <a:t>Tracking and paying vendors, managing purchase commitments and transactions, and monitoring schedule performance.</a:t>
                      </a:r>
                      <a:r>
                        <a:rPr lang="en-US" sz="1700" baseline="0" dirty="0" smtClean="0">
                          <a:effectLst/>
                          <a:latin typeface="+mn-lt"/>
                          <a:ea typeface="SimSun"/>
                          <a:cs typeface="Arial"/>
                        </a:rPr>
                        <a:t> Can allow for perfect transparency of government expenditures.</a:t>
                      </a:r>
                      <a:endParaRPr lang="en-GB" sz="1700" dirty="0">
                        <a:effectLst/>
                        <a:latin typeface="+mn-lt"/>
                        <a:ea typeface="SimSun"/>
                        <a:cs typeface="Arial"/>
                      </a:endParaRPr>
                    </a:p>
                  </a:txBody>
                  <a:tcPr marL="68580" marR="68580" marT="0" marB="0"/>
                </a:tc>
              </a:tr>
              <a:tr h="472824">
                <a:tc>
                  <a:txBody>
                    <a:bodyPr/>
                    <a:lstStyle/>
                    <a:p>
                      <a:pPr algn="l">
                        <a:lnSpc>
                          <a:spcPct val="100000"/>
                        </a:lnSpc>
                        <a:spcBef>
                          <a:spcPts val="100"/>
                        </a:spcBef>
                        <a:spcAft>
                          <a:spcPts val="100"/>
                        </a:spcAft>
                        <a:tabLst>
                          <a:tab pos="215900" algn="l"/>
                          <a:tab pos="431800" algn="l"/>
                        </a:tabLst>
                      </a:pPr>
                      <a:r>
                        <a:rPr lang="en-GB" sz="1700" b="1" dirty="0" smtClean="0">
                          <a:effectLst/>
                          <a:latin typeface="+mn-lt"/>
                          <a:ea typeface="SimSun"/>
                          <a:cs typeface="Arial"/>
                        </a:rPr>
                        <a:t>Voting</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 pos="215900" algn="l"/>
                          <a:tab pos="431800" algn="l"/>
                          <a:tab pos="1504950" algn="l"/>
                        </a:tabLst>
                      </a:pPr>
                      <a:r>
                        <a:rPr lang="en-GB" sz="1700" dirty="0" smtClean="0">
                          <a:effectLst/>
                          <a:latin typeface="+mn-lt"/>
                          <a:ea typeface="SimSun"/>
                          <a:cs typeface="Arial"/>
                        </a:rPr>
                        <a:t>Enabling</a:t>
                      </a:r>
                      <a:r>
                        <a:rPr lang="en-GB" sz="1700" baseline="0" dirty="0" smtClean="0">
                          <a:effectLst/>
                          <a:latin typeface="+mn-lt"/>
                          <a:ea typeface="SimSun"/>
                          <a:cs typeface="Arial"/>
                        </a:rPr>
                        <a:t> new methods of digital voting, ensuring eligibility, accurate counting,  and auditing (e.g., to avoid ballot-rigging).</a:t>
                      </a:r>
                      <a:endParaRPr lang="en-GB" sz="1700" dirty="0">
                        <a:effectLst/>
                        <a:latin typeface="+mn-lt"/>
                        <a:ea typeface="SimSun"/>
                        <a:cs typeface="Arial"/>
                      </a:endParaRPr>
                    </a:p>
                  </a:txBody>
                  <a:tcPr marL="68580" marR="68580" marT="0" marB="0"/>
                </a:tc>
              </a:tr>
              <a:tr h="472824">
                <a:tc>
                  <a:txBody>
                    <a:bodyPr/>
                    <a:lstStyle/>
                    <a:p>
                      <a:pPr algn="l">
                        <a:lnSpc>
                          <a:spcPct val="100000"/>
                        </a:lnSpc>
                        <a:spcBef>
                          <a:spcPts val="100"/>
                        </a:spcBef>
                        <a:spcAft>
                          <a:spcPts val="100"/>
                        </a:spcAft>
                        <a:tabLst>
                          <a:tab pos="215900" algn="l"/>
                          <a:tab pos="431800" algn="l"/>
                        </a:tabLst>
                      </a:pPr>
                      <a:r>
                        <a:rPr lang="en-GB" sz="1700" b="1" dirty="0" smtClean="0">
                          <a:effectLst/>
                          <a:latin typeface="+mn-lt"/>
                          <a:ea typeface="SimSun"/>
                          <a:cs typeface="Arial"/>
                        </a:rPr>
                        <a:t>Streamlining interagency processes</a:t>
                      </a:r>
                      <a:endParaRPr lang="en-GB" sz="1700" b="1" dirty="0">
                        <a:effectLst/>
                        <a:latin typeface="+mn-lt"/>
                        <a:ea typeface="SimSun"/>
                        <a:cs typeface="Arial"/>
                      </a:endParaRPr>
                    </a:p>
                  </a:txBody>
                  <a:tcPr marL="68580" marR="68580" marT="0" marB="0"/>
                </a:tc>
                <a:tc>
                  <a:txBody>
                    <a:bodyPr/>
                    <a:lstStyle/>
                    <a:p>
                      <a:pPr algn="l">
                        <a:lnSpc>
                          <a:spcPct val="100000"/>
                        </a:lnSpc>
                        <a:spcBef>
                          <a:spcPts val="100"/>
                        </a:spcBef>
                        <a:spcAft>
                          <a:spcPts val="100"/>
                        </a:spcAft>
                        <a:tabLst>
                          <a:tab pos="215900" algn="l"/>
                          <a:tab pos="431800" algn="l"/>
                        </a:tabLst>
                      </a:pPr>
                      <a:r>
                        <a:rPr lang="en-GB" sz="1700" dirty="0" smtClean="0">
                          <a:effectLst/>
                          <a:latin typeface="+mn-lt"/>
                          <a:ea typeface="SimSun"/>
                          <a:cs typeface="Arial"/>
                        </a:rPr>
                        <a:t>Blockchains and</a:t>
                      </a:r>
                      <a:r>
                        <a:rPr lang="en-GB" sz="1700" baseline="0" dirty="0" smtClean="0">
                          <a:effectLst/>
                          <a:latin typeface="+mn-lt"/>
                          <a:ea typeface="SimSun"/>
                          <a:cs typeface="Arial"/>
                        </a:rPr>
                        <a:t> smart contracts can automate transaction handling and improve information sharing – allows each agency to better focus on their own mission and tech without as much need to consider others tech. </a:t>
                      </a:r>
                      <a:endParaRPr lang="en-GB" sz="1700" dirty="0">
                        <a:effectLst/>
                        <a:latin typeface="+mn-lt"/>
                        <a:ea typeface="SimSun"/>
                        <a:cs typeface="Arial"/>
                      </a:endParaRPr>
                    </a:p>
                  </a:txBody>
                  <a:tcPr marL="68580" marR="68580" marT="0" marB="0"/>
                </a:tc>
              </a:tr>
            </a:tbl>
          </a:graphicData>
        </a:graphic>
      </p:graphicFrame>
    </p:spTree>
    <p:extLst>
      <p:ext uri="{BB962C8B-B14F-4D97-AF65-F5344CB8AC3E}">
        <p14:creationId xmlns:p14="http://schemas.microsoft.com/office/powerpoint/2010/main" val="2710527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rotWithShape="1">
          <a:blip r:embed="rId3">
            <a:extLst>
              <a:ext uri="{28A0092B-C50C-407E-A947-70E740481C1C}">
                <a14:useLocalDpi xmlns:a14="http://schemas.microsoft.com/office/drawing/2010/main" val="0"/>
              </a:ext>
            </a:extLst>
          </a:blip>
          <a:srcRect t="1" r="97500" b="49557"/>
          <a:stretch/>
        </p:blipFill>
        <p:spPr>
          <a:xfrm>
            <a:off x="0" y="1952178"/>
            <a:ext cx="304800" cy="4105124"/>
          </a:xfrm>
          <a:prstGeom prst="rect">
            <a:avLst/>
          </a:prstGeom>
        </p:spPr>
      </p:pic>
      <p:grpSp>
        <p:nvGrpSpPr>
          <p:cNvPr id="8" name="Group 7"/>
          <p:cNvGrpSpPr/>
          <p:nvPr/>
        </p:nvGrpSpPr>
        <p:grpSpPr>
          <a:xfrm>
            <a:off x="4868090" y="3485091"/>
            <a:ext cx="2455820" cy="2358258"/>
            <a:chOff x="4868090" y="2695348"/>
            <a:chExt cx="2455820" cy="2358258"/>
          </a:xfrm>
        </p:grpSpPr>
        <p:sp>
          <p:nvSpPr>
            <p:cNvPr id="14" name="Freeform 13"/>
            <p:cNvSpPr/>
            <p:nvPr/>
          </p:nvSpPr>
          <p:spPr>
            <a:xfrm>
              <a:off x="4868090" y="2695348"/>
              <a:ext cx="2455820" cy="2358258"/>
            </a:xfrm>
            <a:custGeom>
              <a:avLst/>
              <a:gdLst>
                <a:gd name="connsiteX0" fmla="*/ 1232396 w 2455820"/>
                <a:gd name="connsiteY0" fmla="*/ 0 h 2358258"/>
                <a:gd name="connsiteX1" fmla="*/ 1938865 w 2455820"/>
                <a:gd name="connsiteY1" fmla="*/ 706468 h 2358258"/>
                <a:gd name="connsiteX2" fmla="*/ 1895997 w 2455820"/>
                <a:gd name="connsiteY2" fmla="*/ 949376 h 2358258"/>
                <a:gd name="connsiteX3" fmla="*/ 1891216 w 2455820"/>
                <a:gd name="connsiteY3" fmla="*/ 959623 h 2358258"/>
                <a:gd name="connsiteX4" fmla="*/ 1891729 w 2455820"/>
                <a:gd name="connsiteY4" fmla="*/ 959675 h 2358258"/>
                <a:gd name="connsiteX5" fmla="*/ 2455820 w 2455820"/>
                <a:gd name="connsiteY5" fmla="*/ 1651790 h 2358258"/>
                <a:gd name="connsiteX6" fmla="*/ 1749351 w 2455820"/>
                <a:gd name="connsiteY6" fmla="*/ 2358258 h 2358258"/>
                <a:gd name="connsiteX7" fmla="*/ 1249802 w 2455820"/>
                <a:gd name="connsiteY7" fmla="*/ 2151339 h 2358258"/>
                <a:gd name="connsiteX8" fmla="*/ 1227910 w 2455820"/>
                <a:gd name="connsiteY8" fmla="*/ 2124805 h 2358258"/>
                <a:gd name="connsiteX9" fmla="*/ 1206018 w 2455820"/>
                <a:gd name="connsiteY9" fmla="*/ 2151338 h 2358258"/>
                <a:gd name="connsiteX10" fmla="*/ 706469 w 2455820"/>
                <a:gd name="connsiteY10" fmla="*/ 2358257 h 2358258"/>
                <a:gd name="connsiteX11" fmla="*/ 0 w 2455820"/>
                <a:gd name="connsiteY11" fmla="*/ 1651789 h 2358258"/>
                <a:gd name="connsiteX12" fmla="*/ 564091 w 2455820"/>
                <a:gd name="connsiteY12" fmla="*/ 959674 h 2358258"/>
                <a:gd name="connsiteX13" fmla="*/ 574362 w 2455820"/>
                <a:gd name="connsiteY13" fmla="*/ 958639 h 2358258"/>
                <a:gd name="connsiteX14" fmla="*/ 540280 w 2455820"/>
                <a:gd name="connsiteY14" fmla="*/ 848846 h 2358258"/>
                <a:gd name="connsiteX15" fmla="*/ 525927 w 2455820"/>
                <a:gd name="connsiteY15" fmla="*/ 706468 h 2358258"/>
                <a:gd name="connsiteX16" fmla="*/ 1232396 w 2455820"/>
                <a:gd name="connsiteY16" fmla="*/ 0 h 235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820" h="2358258">
                  <a:moveTo>
                    <a:pt x="1232396" y="0"/>
                  </a:moveTo>
                  <a:cubicBezTo>
                    <a:pt x="1622568" y="0"/>
                    <a:pt x="1938865" y="316296"/>
                    <a:pt x="1938865" y="706468"/>
                  </a:cubicBezTo>
                  <a:cubicBezTo>
                    <a:pt x="1938865" y="791818"/>
                    <a:pt x="1923730" y="873633"/>
                    <a:pt x="1895997" y="949376"/>
                  </a:cubicBezTo>
                  <a:lnTo>
                    <a:pt x="1891216" y="959623"/>
                  </a:lnTo>
                  <a:lnTo>
                    <a:pt x="1891729" y="959675"/>
                  </a:lnTo>
                  <a:cubicBezTo>
                    <a:pt x="2213655" y="1025550"/>
                    <a:pt x="2455820" y="1310390"/>
                    <a:pt x="2455820" y="1651790"/>
                  </a:cubicBezTo>
                  <a:cubicBezTo>
                    <a:pt x="2455820" y="2041962"/>
                    <a:pt x="2139523" y="2358258"/>
                    <a:pt x="1749351" y="2358258"/>
                  </a:cubicBezTo>
                  <a:cubicBezTo>
                    <a:pt x="1554265" y="2358258"/>
                    <a:pt x="1377648" y="2279184"/>
                    <a:pt x="1249802" y="2151339"/>
                  </a:cubicBezTo>
                  <a:lnTo>
                    <a:pt x="1227910" y="2124805"/>
                  </a:lnTo>
                  <a:lnTo>
                    <a:pt x="1206018" y="2151338"/>
                  </a:lnTo>
                  <a:cubicBezTo>
                    <a:pt x="1078173" y="2279183"/>
                    <a:pt x="901555" y="2358257"/>
                    <a:pt x="706469" y="2358257"/>
                  </a:cubicBezTo>
                  <a:cubicBezTo>
                    <a:pt x="316297" y="2358257"/>
                    <a:pt x="0" y="2041961"/>
                    <a:pt x="0" y="1651789"/>
                  </a:cubicBezTo>
                  <a:cubicBezTo>
                    <a:pt x="0" y="1310389"/>
                    <a:pt x="242165" y="1025549"/>
                    <a:pt x="564091" y="959674"/>
                  </a:cubicBezTo>
                  <a:lnTo>
                    <a:pt x="574362" y="958639"/>
                  </a:lnTo>
                  <a:lnTo>
                    <a:pt x="540280" y="848846"/>
                  </a:lnTo>
                  <a:cubicBezTo>
                    <a:pt x="530869" y="802857"/>
                    <a:pt x="525927" y="755240"/>
                    <a:pt x="525927" y="706468"/>
                  </a:cubicBezTo>
                  <a:cubicBezTo>
                    <a:pt x="525927" y="316296"/>
                    <a:pt x="842224" y="0"/>
                    <a:pt x="1232396" y="0"/>
                  </a:cubicBezTo>
                  <a:close/>
                </a:path>
              </a:pathLst>
            </a:custGeom>
            <a:blipFill>
              <a:blip r:embed="rId3"/>
              <a:stretch>
                <a:fillRect/>
              </a:stretch>
            </a:blipFill>
            <a:ln w="666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sp>
          <p:nvSpPr>
            <p:cNvPr id="16" name="Oval 15"/>
            <p:cNvSpPr/>
            <p:nvPr/>
          </p:nvSpPr>
          <p:spPr>
            <a:xfrm>
              <a:off x="5727692" y="2962052"/>
              <a:ext cx="745587" cy="745587"/>
            </a:xfrm>
            <a:prstGeom prst="ellipse">
              <a:avLst/>
            </a:prstGeom>
            <a:gradFill>
              <a:gsLst>
                <a:gs pos="0">
                  <a:schemeClr val="bg1"/>
                </a:gs>
                <a:gs pos="50000">
                  <a:schemeClr val="bg1">
                    <a:lumMod val="95000"/>
                  </a:schemeClr>
                </a:gs>
                <a:gs pos="100000">
                  <a:schemeClr val="bg1">
                    <a:lumMod val="85000"/>
                  </a:schemeClr>
                </a:gs>
              </a:gsLst>
            </a:gradFill>
            <a:effectLst>
              <a:outerShdw blurRad="57150" dist="19050" dir="5400000" algn="ctr" rotWithShape="0">
                <a:srgbClr val="000000">
                  <a:alpha val="26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sp>
          <p:nvSpPr>
            <p:cNvPr id="17" name="Oval 16"/>
            <p:cNvSpPr/>
            <p:nvPr/>
          </p:nvSpPr>
          <p:spPr>
            <a:xfrm>
              <a:off x="6319845" y="3974343"/>
              <a:ext cx="745587" cy="745587"/>
            </a:xfrm>
            <a:prstGeom prst="ellipse">
              <a:avLst/>
            </a:prstGeom>
            <a:gradFill>
              <a:gsLst>
                <a:gs pos="0">
                  <a:schemeClr val="bg1"/>
                </a:gs>
                <a:gs pos="50000">
                  <a:schemeClr val="bg1">
                    <a:lumMod val="95000"/>
                  </a:schemeClr>
                </a:gs>
                <a:gs pos="100000">
                  <a:schemeClr val="bg1">
                    <a:lumMod val="85000"/>
                  </a:schemeClr>
                </a:gs>
              </a:gsLst>
            </a:gradFill>
            <a:effectLst>
              <a:outerShdw blurRad="57150" dist="19050" dir="5400000" algn="ctr" rotWithShape="0">
                <a:srgbClr val="000000">
                  <a:alpha val="26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sp>
          <p:nvSpPr>
            <p:cNvPr id="18" name="Oval 17"/>
            <p:cNvSpPr/>
            <p:nvPr/>
          </p:nvSpPr>
          <p:spPr>
            <a:xfrm>
              <a:off x="5165385" y="3974343"/>
              <a:ext cx="745587" cy="745587"/>
            </a:xfrm>
            <a:prstGeom prst="ellipse">
              <a:avLst/>
            </a:prstGeom>
            <a:gradFill>
              <a:gsLst>
                <a:gs pos="0">
                  <a:schemeClr val="bg1"/>
                </a:gs>
                <a:gs pos="50000">
                  <a:schemeClr val="bg1">
                    <a:lumMod val="95000"/>
                  </a:schemeClr>
                </a:gs>
                <a:gs pos="100000">
                  <a:schemeClr val="bg1">
                    <a:lumMod val="85000"/>
                  </a:schemeClr>
                </a:gs>
              </a:gsLst>
            </a:gradFill>
            <a:effectLst>
              <a:outerShdw blurRad="57150" dist="19050" dir="5400000" algn="ctr" rotWithShape="0">
                <a:srgbClr val="000000">
                  <a:alpha val="26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grpSp>
      <p:cxnSp>
        <p:nvCxnSpPr>
          <p:cNvPr id="15" name="Straight Connector 14"/>
          <p:cNvCxnSpPr/>
          <p:nvPr/>
        </p:nvCxnSpPr>
        <p:spPr>
          <a:xfrm>
            <a:off x="4972050" y="843421"/>
            <a:ext cx="2247900" cy="0"/>
          </a:xfrm>
          <a:prstGeom prst="line">
            <a:avLst/>
          </a:prstGeom>
          <a:ln w="3175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79688" y="893681"/>
            <a:ext cx="10444412" cy="1077218"/>
          </a:xfrm>
          <a:prstGeom prst="rect">
            <a:avLst/>
          </a:prstGeom>
          <a:noFill/>
        </p:spPr>
        <p:txBody>
          <a:bodyPr wrap="square" rtlCol="0">
            <a:spAutoFit/>
          </a:bodyPr>
          <a:lstStyle/>
          <a:p>
            <a:pPr lvl="0" algn="ctr">
              <a:defRPr/>
            </a:pPr>
            <a:r>
              <a:rPr lang="en-US" sz="1600" dirty="0" smtClean="0">
                <a:solidFill>
                  <a:srgbClr val="BE92BE"/>
                </a:solidFill>
              </a:rPr>
              <a:t>OPSI is a forum for </a:t>
            </a:r>
            <a:r>
              <a:rPr lang="en-US" sz="1600" b="1" dirty="0">
                <a:solidFill>
                  <a:srgbClr val="BE92BE"/>
                </a:solidFill>
              </a:rPr>
              <a:t>shared lessons and insights </a:t>
            </a:r>
            <a:r>
              <a:rPr lang="en-US" sz="1600" dirty="0">
                <a:solidFill>
                  <a:srgbClr val="BE92BE"/>
                </a:solidFill>
              </a:rPr>
              <a:t>into the practice of innovation in government. </a:t>
            </a:r>
            <a:r>
              <a:rPr lang="en-US" sz="1600" dirty="0" smtClean="0">
                <a:solidFill>
                  <a:srgbClr val="BE92BE"/>
                </a:solidFill>
              </a:rPr>
              <a:t> Since 2014, it </a:t>
            </a:r>
            <a:r>
              <a:rPr lang="en-US" sz="1600" dirty="0">
                <a:solidFill>
                  <a:srgbClr val="BE92BE"/>
                </a:solidFill>
              </a:rPr>
              <a:t>has worked to meet the needs </a:t>
            </a:r>
            <a:r>
              <a:rPr lang="en-US" sz="1600" dirty="0" smtClean="0">
                <a:solidFill>
                  <a:srgbClr val="BE92BE"/>
                </a:solidFill>
              </a:rPr>
              <a:t>governments </a:t>
            </a:r>
            <a:r>
              <a:rPr lang="en-US" sz="1600" dirty="0">
                <a:solidFill>
                  <a:srgbClr val="BE92BE"/>
                </a:solidFill>
              </a:rPr>
              <a:t>around the world, providing a</a:t>
            </a:r>
          </a:p>
          <a:p>
            <a:pPr lvl="0" algn="ctr">
              <a:defRPr/>
            </a:pPr>
            <a:r>
              <a:rPr lang="en-US" sz="1600" dirty="0">
                <a:solidFill>
                  <a:srgbClr val="BE92BE"/>
                </a:solidFill>
              </a:rPr>
              <a:t>collective resource to identify, collect and analyse </a:t>
            </a:r>
            <a:r>
              <a:rPr lang="en-US" sz="1600" b="1" dirty="0">
                <a:solidFill>
                  <a:srgbClr val="BE92BE"/>
                </a:solidFill>
              </a:rPr>
              <a:t>new ways of designing and </a:t>
            </a:r>
            <a:r>
              <a:rPr lang="en-US" sz="1600" b="1" dirty="0" smtClean="0">
                <a:solidFill>
                  <a:srgbClr val="BE92BE"/>
                </a:solidFill>
              </a:rPr>
              <a:t>delivering</a:t>
            </a:r>
            <a:r>
              <a:rPr lang="en-US" sz="1600" dirty="0" smtClean="0">
                <a:solidFill>
                  <a:srgbClr val="BE92BE"/>
                </a:solidFill>
              </a:rPr>
              <a:t> public </a:t>
            </a:r>
            <a:r>
              <a:rPr lang="en-US" sz="1600" dirty="0">
                <a:solidFill>
                  <a:srgbClr val="BE92BE"/>
                </a:solidFill>
              </a:rPr>
              <a:t>policies and </a:t>
            </a:r>
            <a:r>
              <a:rPr lang="en-US" sz="1600" dirty="0" smtClean="0">
                <a:solidFill>
                  <a:srgbClr val="BE92BE"/>
                </a:solidFill>
              </a:rPr>
              <a:t>services.</a:t>
            </a:r>
            <a:endParaRPr kumimoji="0" lang="en-IN" sz="1600" b="0" i="0" u="none" strike="noStrike" kern="1200" cap="none" spc="0" normalizeH="0" baseline="0" noProof="0" dirty="0">
              <a:ln>
                <a:noFill/>
              </a:ln>
              <a:solidFill>
                <a:srgbClr val="BE92BE"/>
              </a:solidFill>
              <a:effectLst/>
              <a:uLnTx/>
              <a:uFillTx/>
              <a:latin typeface="Lato"/>
              <a:ea typeface="+mn-ea"/>
              <a:cs typeface="+mn-cs"/>
            </a:endParaRPr>
          </a:p>
        </p:txBody>
      </p:sp>
      <p:sp>
        <p:nvSpPr>
          <p:cNvPr id="20" name="TextBox 19"/>
          <p:cNvSpPr txBox="1"/>
          <p:nvPr/>
        </p:nvSpPr>
        <p:spPr>
          <a:xfrm>
            <a:off x="3570514" y="2103127"/>
            <a:ext cx="5050972" cy="1169551"/>
          </a:xfrm>
          <a:prstGeom prst="rect">
            <a:avLst/>
          </a:prstGeom>
          <a:noFill/>
        </p:spPr>
        <p:txBody>
          <a:bodyPr wrap="square" rtlCol="0">
            <a:spAutoFit/>
          </a:bodyPr>
          <a:lstStyle/>
          <a:p>
            <a:pPr lvl="0" algn="ctr">
              <a:defRPr/>
            </a:pPr>
            <a:r>
              <a:rPr lang="en-IN" sz="1400" b="1" dirty="0">
                <a:solidFill>
                  <a:srgbClr val="7684B2"/>
                </a:solidFill>
              </a:rPr>
              <a:t>UNCOVERING WHAT IS NEXT</a:t>
            </a:r>
          </a:p>
          <a:p>
            <a:pPr lvl="0" algn="ctr">
              <a:defRPr/>
            </a:pPr>
            <a:r>
              <a:rPr lang="en-US" sz="1400" dirty="0">
                <a:solidFill>
                  <a:srgbClr val="7684B2"/>
                </a:solidFill>
              </a:rPr>
              <a:t>Identifying new practices at the leading edge of government, connecting those engaging in new ways of thinking and acting, and considering what these new approaches mean for the public </a:t>
            </a:r>
            <a:r>
              <a:rPr lang="en-US" sz="1400" dirty="0" smtClean="0">
                <a:solidFill>
                  <a:srgbClr val="7684B2"/>
                </a:solidFill>
              </a:rPr>
              <a:t>sector.</a:t>
            </a:r>
            <a:endParaRPr lang="en-IN" sz="1400" dirty="0">
              <a:solidFill>
                <a:srgbClr val="7684B2"/>
              </a:solidFill>
            </a:endParaRPr>
          </a:p>
        </p:txBody>
      </p:sp>
      <p:sp>
        <p:nvSpPr>
          <p:cNvPr id="24" name="TextBox 23"/>
          <p:cNvSpPr txBox="1"/>
          <p:nvPr/>
        </p:nvSpPr>
        <p:spPr>
          <a:xfrm>
            <a:off x="5434601" y="254232"/>
            <a:ext cx="132279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800" b="0" i="0" u="none" strike="noStrike" kern="1200" cap="none" spc="600" normalizeH="0" baseline="0" noProof="0" dirty="0" smtClean="0">
                <a:ln>
                  <a:noFill/>
                </a:ln>
                <a:gradFill flip="none" rotWithShape="1">
                  <a:gsLst>
                    <a:gs pos="17000">
                      <a:srgbClr val="BE92BE"/>
                    </a:gs>
                    <a:gs pos="99000">
                      <a:srgbClr val="214965"/>
                    </a:gs>
                  </a:gsLst>
                  <a:lin ang="2700000" scaled="1"/>
                  <a:tileRect/>
                </a:gradFill>
                <a:effectLst/>
                <a:uLnTx/>
                <a:uFillTx/>
                <a:latin typeface="Lato Black"/>
                <a:ea typeface="+mn-ea"/>
                <a:cs typeface="+mn-cs"/>
              </a:rPr>
              <a:t>OPSI</a:t>
            </a:r>
            <a:endParaRPr kumimoji="0" lang="en-IN" sz="2800" b="0" i="0" u="none" strike="noStrike" kern="1200" cap="none" spc="600" normalizeH="0" baseline="0" noProof="0" dirty="0">
              <a:ln>
                <a:noFill/>
              </a:ln>
              <a:gradFill flip="none" rotWithShape="1">
                <a:gsLst>
                  <a:gs pos="17000">
                    <a:srgbClr val="BE92BE"/>
                  </a:gs>
                  <a:gs pos="99000">
                    <a:srgbClr val="214965"/>
                  </a:gs>
                </a:gsLst>
                <a:lin ang="2700000" scaled="1"/>
                <a:tileRect/>
              </a:gradFill>
              <a:effectLst/>
              <a:uLnTx/>
              <a:uFillTx/>
              <a:latin typeface="Lato Black"/>
              <a:ea typeface="+mn-ea"/>
              <a:cs typeface="+mn-cs"/>
            </a:endParaRPr>
          </a:p>
        </p:txBody>
      </p:sp>
      <p:sp>
        <p:nvSpPr>
          <p:cNvPr id="25" name="TextBox 24"/>
          <p:cNvSpPr txBox="1"/>
          <p:nvPr/>
        </p:nvSpPr>
        <p:spPr>
          <a:xfrm>
            <a:off x="5783580" y="3893755"/>
            <a:ext cx="6248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smtClean="0">
                <a:ln>
                  <a:noFill/>
                </a:ln>
                <a:solidFill>
                  <a:srgbClr val="7684B2"/>
                </a:solidFill>
                <a:effectLst/>
                <a:uLnTx/>
                <a:uFillTx/>
                <a:latin typeface="Lato Black"/>
                <a:ea typeface="+mn-ea"/>
                <a:cs typeface="+mn-cs"/>
              </a:rPr>
              <a:t>1</a:t>
            </a:r>
            <a:endParaRPr kumimoji="0" lang="en-IN" sz="2400" b="0" i="0" u="none" strike="noStrike" kern="1200" cap="none" spc="0" normalizeH="0" baseline="0" noProof="0" dirty="0">
              <a:ln>
                <a:noFill/>
              </a:ln>
              <a:solidFill>
                <a:srgbClr val="7684B2"/>
              </a:solidFill>
              <a:effectLst/>
              <a:uLnTx/>
              <a:uFillTx/>
              <a:latin typeface="Lato Black"/>
              <a:ea typeface="+mn-ea"/>
              <a:cs typeface="+mn-cs"/>
            </a:endParaRPr>
          </a:p>
        </p:txBody>
      </p:sp>
      <p:sp>
        <p:nvSpPr>
          <p:cNvPr id="26" name="TextBox 25"/>
          <p:cNvSpPr txBox="1"/>
          <p:nvPr/>
        </p:nvSpPr>
        <p:spPr>
          <a:xfrm>
            <a:off x="6380218" y="4906046"/>
            <a:ext cx="6248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smtClean="0">
                <a:ln>
                  <a:noFill/>
                </a:ln>
                <a:solidFill>
                  <a:srgbClr val="7684B2"/>
                </a:solidFill>
                <a:effectLst/>
                <a:uLnTx/>
                <a:uFillTx/>
                <a:latin typeface="Lato Black"/>
                <a:ea typeface="+mn-ea"/>
                <a:cs typeface="+mn-cs"/>
              </a:rPr>
              <a:t>2</a:t>
            </a:r>
            <a:endParaRPr kumimoji="0" lang="en-IN" sz="2400" b="0" i="0" u="none" strike="noStrike" kern="1200" cap="none" spc="0" normalizeH="0" baseline="0" noProof="0" dirty="0">
              <a:ln>
                <a:noFill/>
              </a:ln>
              <a:solidFill>
                <a:srgbClr val="7684B2"/>
              </a:solidFill>
              <a:effectLst/>
              <a:uLnTx/>
              <a:uFillTx/>
              <a:latin typeface="Lato Black"/>
              <a:ea typeface="+mn-ea"/>
              <a:cs typeface="+mn-cs"/>
            </a:endParaRPr>
          </a:p>
        </p:txBody>
      </p:sp>
      <p:sp>
        <p:nvSpPr>
          <p:cNvPr id="27" name="TextBox 26"/>
          <p:cNvSpPr txBox="1"/>
          <p:nvPr/>
        </p:nvSpPr>
        <p:spPr>
          <a:xfrm>
            <a:off x="5225758" y="4906046"/>
            <a:ext cx="6248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smtClean="0">
                <a:ln>
                  <a:noFill/>
                </a:ln>
                <a:solidFill>
                  <a:srgbClr val="7684B2"/>
                </a:solidFill>
                <a:effectLst/>
                <a:uLnTx/>
                <a:uFillTx/>
                <a:latin typeface="Lato Black"/>
                <a:ea typeface="+mn-ea"/>
                <a:cs typeface="+mn-cs"/>
              </a:rPr>
              <a:t>3</a:t>
            </a:r>
            <a:endParaRPr kumimoji="0" lang="en-IN" sz="2400" b="0" i="0" u="none" strike="noStrike" kern="1200" cap="none" spc="0" normalizeH="0" baseline="0" noProof="0" dirty="0">
              <a:ln>
                <a:noFill/>
              </a:ln>
              <a:solidFill>
                <a:srgbClr val="7684B2"/>
              </a:solidFill>
              <a:effectLst/>
              <a:uLnTx/>
              <a:uFillTx/>
              <a:latin typeface="Lato Black"/>
              <a:ea typeface="+mn-ea"/>
              <a:cs typeface="+mn-cs"/>
            </a:endParaRPr>
          </a:p>
        </p:txBody>
      </p:sp>
      <p:sp>
        <p:nvSpPr>
          <p:cNvPr id="28" name="TextBox 27"/>
          <p:cNvSpPr txBox="1"/>
          <p:nvPr/>
        </p:nvSpPr>
        <p:spPr>
          <a:xfrm>
            <a:off x="7200415" y="4496485"/>
            <a:ext cx="3672260" cy="16004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smtClean="0">
                <a:ln>
                  <a:noFill/>
                </a:ln>
                <a:solidFill>
                  <a:srgbClr val="7684B2"/>
                </a:solidFill>
                <a:effectLst/>
                <a:uLnTx/>
                <a:uFillTx/>
                <a:latin typeface="Lato"/>
                <a:ea typeface="+mn-ea"/>
                <a:cs typeface="+mn-cs"/>
              </a:rPr>
              <a:t>TURNING THE NEW INTO NORMAL</a:t>
            </a:r>
          </a:p>
          <a:p>
            <a:pPr lvl="0" algn="ctr">
              <a:defRPr/>
            </a:pPr>
            <a:r>
              <a:rPr lang="en-US" sz="1400" dirty="0">
                <a:solidFill>
                  <a:srgbClr val="7684B2"/>
                </a:solidFill>
              </a:rPr>
              <a:t>Studying innovation in different public sector contexts and investigating potential frameworks and methods to unleash creativity and innovation and ways to connect them with the day-to-day work of public servants.</a:t>
            </a:r>
            <a:endParaRPr kumimoji="0" lang="en-IN" sz="1400" b="0" i="0" u="none" strike="noStrike" kern="1200" cap="none" spc="0" normalizeH="0" baseline="0" noProof="0" dirty="0">
              <a:ln>
                <a:noFill/>
              </a:ln>
              <a:solidFill>
                <a:srgbClr val="7684B2"/>
              </a:solidFill>
              <a:effectLst/>
              <a:uLnTx/>
              <a:uFillTx/>
              <a:latin typeface="Lato"/>
              <a:ea typeface="+mn-ea"/>
              <a:cs typeface="+mn-cs"/>
            </a:endParaRPr>
          </a:p>
        </p:txBody>
      </p:sp>
      <p:sp>
        <p:nvSpPr>
          <p:cNvPr id="29" name="TextBox 28"/>
          <p:cNvSpPr txBox="1"/>
          <p:nvPr/>
        </p:nvSpPr>
        <p:spPr>
          <a:xfrm>
            <a:off x="509286" y="4706967"/>
            <a:ext cx="4358804" cy="1169551"/>
          </a:xfrm>
          <a:prstGeom prst="rect">
            <a:avLst/>
          </a:prstGeom>
          <a:noFill/>
        </p:spPr>
        <p:txBody>
          <a:bodyPr wrap="square" rtlCol="0">
            <a:spAutoFit/>
          </a:bodyPr>
          <a:lstStyle/>
          <a:p>
            <a:pPr lvl="0" algn="ctr">
              <a:defRPr/>
            </a:pPr>
            <a:r>
              <a:rPr lang="en-US" sz="1400" b="1" dirty="0" smtClean="0">
                <a:solidFill>
                  <a:srgbClr val="7684B2"/>
                </a:solidFill>
              </a:rPr>
              <a:t>PROVIDING TRUSTED ADVICE TO FOSTER INNOVATION</a:t>
            </a:r>
          </a:p>
          <a:p>
            <a:pPr lvl="0" algn="ctr">
              <a:defRPr/>
            </a:pPr>
            <a:r>
              <a:rPr lang="en-US" sz="1400" dirty="0">
                <a:solidFill>
                  <a:srgbClr val="7684B2"/>
                </a:solidFill>
              </a:rPr>
              <a:t>Sharing guidance and resources about the ways in which governments can support innovation to obtain better outcomes for their people</a:t>
            </a:r>
            <a:r>
              <a:rPr lang="en-US" sz="1400" dirty="0" smtClean="0">
                <a:solidFill>
                  <a:srgbClr val="7684B2"/>
                </a:solidFill>
              </a:rPr>
              <a:t>.</a:t>
            </a:r>
            <a:endParaRPr lang="en-US" sz="1400" b="1" dirty="0" smtClean="0">
              <a:solidFill>
                <a:srgbClr val="7684B2"/>
              </a:solidFill>
            </a:endParaRPr>
          </a:p>
        </p:txBody>
      </p:sp>
      <p:pic>
        <p:nvPicPr>
          <p:cNvPr id="32" name="Picture 31"/>
          <p:cNvPicPr>
            <a:picLocks noChangeAspect="1"/>
          </p:cNvPicPr>
          <p:nvPr/>
        </p:nvPicPr>
        <p:blipFill rotWithShape="1">
          <a:blip r:embed="rId3">
            <a:extLst>
              <a:ext uri="{28A0092B-C50C-407E-A947-70E740481C1C}">
                <a14:useLocalDpi xmlns:a14="http://schemas.microsoft.com/office/drawing/2010/main" val="0"/>
              </a:ext>
            </a:extLst>
          </a:blip>
          <a:srcRect l="96582" t="1" r="918" b="49557"/>
          <a:stretch/>
        </p:blipFill>
        <p:spPr>
          <a:xfrm>
            <a:off x="11887200" y="1952178"/>
            <a:ext cx="304800" cy="4105124"/>
          </a:xfrm>
          <a:prstGeom prst="rect">
            <a:avLst/>
          </a:prstGeom>
        </p:spPr>
      </p:pic>
      <p:pic>
        <p:nvPicPr>
          <p:cNvPr id="2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8297" y="3100839"/>
            <a:ext cx="1060781" cy="14585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981" y="4378345"/>
            <a:ext cx="1094321" cy="1465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06550" y="1986312"/>
            <a:ext cx="1142660" cy="1618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43855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 name="Straight Connector 99">
            <a:extLst>
              <a:ext uri="{FF2B5EF4-FFF2-40B4-BE49-F238E27FC236}">
                <a16:creationId xmlns:a16="http://schemas.microsoft.com/office/drawing/2014/main" xmlns="" id="{797C44A2-E75E-4ED9-A774-4C47C090B907}"/>
              </a:ext>
            </a:extLst>
          </p:cNvPr>
          <p:cNvCxnSpPr/>
          <p:nvPr/>
        </p:nvCxnSpPr>
        <p:spPr>
          <a:xfrm>
            <a:off x="4972050" y="843421"/>
            <a:ext cx="2247900" cy="0"/>
          </a:xfrm>
          <a:prstGeom prst="line">
            <a:avLst/>
          </a:prstGeom>
          <a:ln w="3175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xmlns="" id="{3240EBE1-2232-4539-97C5-99205566CECB}"/>
              </a:ext>
            </a:extLst>
          </p:cNvPr>
          <p:cNvSpPr txBox="1"/>
          <p:nvPr/>
        </p:nvSpPr>
        <p:spPr>
          <a:xfrm>
            <a:off x="3570339" y="254232"/>
            <a:ext cx="5051383" cy="630942"/>
          </a:xfrm>
          <a:prstGeom prst="rect">
            <a:avLst/>
          </a:prstGeom>
          <a:noFill/>
        </p:spPr>
        <p:txBody>
          <a:bodyPr wrap="none" rtlCol="0">
            <a:spAutoFit/>
          </a:bodyPr>
          <a:lstStyle/>
          <a:p>
            <a:pPr algn="ctr">
              <a:spcAft>
                <a:spcPts val="0"/>
              </a:spcAft>
            </a:pPr>
            <a:r>
              <a:rPr lang="en-GB" sz="3500" b="1" dirty="0" smtClean="0">
                <a:solidFill>
                  <a:srgbClr val="34537F"/>
                </a:solidFill>
                <a:ea typeface="Calibri"/>
                <a:cs typeface="Arial"/>
              </a:rPr>
              <a:t>Top 10 types of projects</a:t>
            </a:r>
            <a:endParaRPr lang="en-GB" sz="3500" b="1" dirty="0">
              <a:ea typeface="Calibri"/>
              <a:cs typeface="Times New Roman"/>
            </a:endParaRPr>
          </a:p>
        </p:txBody>
      </p:sp>
      <p:pic>
        <p:nvPicPr>
          <p:cNvPr id="103" name="Picture 102" descr="A close up of a logo&#10;&#10;Description generated with very high confidence">
            <a:extLst>
              <a:ext uri="{FF2B5EF4-FFF2-40B4-BE49-F238E27FC236}">
                <a16:creationId xmlns:a16="http://schemas.microsoft.com/office/drawing/2014/main" xmlns="" id="{3B448FEA-E888-4E51-8D70-3CD1A53B19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686" y="5785845"/>
            <a:ext cx="1400628" cy="1400628"/>
          </a:xfrm>
          <a:prstGeom prst="rect">
            <a:avLst/>
          </a:prstGeom>
        </p:spPr>
      </p:pic>
      <p:sp>
        <p:nvSpPr>
          <p:cNvPr id="3185" name="Rectangle 146">
            <a:extLst>
              <a:ext uri="{FF2B5EF4-FFF2-40B4-BE49-F238E27FC236}">
                <a16:creationId xmlns:a16="http://schemas.microsoft.com/office/drawing/2014/main" xmlns="" id="{614705A8-D49B-464F-BBE5-D474D00C803D}"/>
              </a:ext>
            </a:extLst>
          </p:cNvPr>
          <p:cNvSpPr>
            <a:spLocks noChangeArrowheads="1"/>
          </p:cNvSpPr>
          <p:nvPr/>
        </p:nvSpPr>
        <p:spPr bwMode="auto">
          <a:xfrm>
            <a:off x="2922588" y="708874"/>
            <a:ext cx="6346825" cy="6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3200" name="Freeform 152">
            <a:extLst>
              <a:ext uri="{FF2B5EF4-FFF2-40B4-BE49-F238E27FC236}">
                <a16:creationId xmlns:a16="http://schemas.microsoft.com/office/drawing/2014/main" xmlns="" id="{CF374320-4314-4A22-B13D-C3B84297A506}"/>
              </a:ext>
            </a:extLst>
          </p:cNvPr>
          <p:cNvSpPr>
            <a:spLocks/>
          </p:cNvSpPr>
          <p:nvPr/>
        </p:nvSpPr>
        <p:spPr bwMode="auto">
          <a:xfrm>
            <a:off x="5988051" y="1588349"/>
            <a:ext cx="828675" cy="1657350"/>
          </a:xfrm>
          <a:custGeom>
            <a:avLst/>
            <a:gdLst>
              <a:gd name="T0" fmla="*/ 0 w 522"/>
              <a:gd name="T1" fmla="*/ 522 h 1044"/>
              <a:gd name="T2" fmla="*/ 4 w 522"/>
              <a:gd name="T3" fmla="*/ 594 h 1044"/>
              <a:gd name="T4" fmla="*/ 20 w 522"/>
              <a:gd name="T5" fmla="*/ 664 h 1044"/>
              <a:gd name="T6" fmla="*/ 42 w 522"/>
              <a:gd name="T7" fmla="*/ 728 h 1044"/>
              <a:gd name="T8" fmla="*/ 74 w 522"/>
              <a:gd name="T9" fmla="*/ 790 h 1044"/>
              <a:gd name="T10" fmla="*/ 112 w 522"/>
              <a:gd name="T11" fmla="*/ 846 h 1044"/>
              <a:gd name="T12" fmla="*/ 156 w 522"/>
              <a:gd name="T13" fmla="*/ 896 h 1044"/>
              <a:gd name="T14" fmla="*/ 208 w 522"/>
              <a:gd name="T15" fmla="*/ 940 h 1044"/>
              <a:gd name="T16" fmla="*/ 264 w 522"/>
              <a:gd name="T17" fmla="*/ 978 h 1044"/>
              <a:gd name="T18" fmla="*/ 266 w 522"/>
              <a:gd name="T19" fmla="*/ 978 h 1044"/>
              <a:gd name="T20" fmla="*/ 318 w 522"/>
              <a:gd name="T21" fmla="*/ 1004 h 1044"/>
              <a:gd name="T22" fmla="*/ 364 w 522"/>
              <a:gd name="T23" fmla="*/ 1020 h 1044"/>
              <a:gd name="T24" fmla="*/ 436 w 522"/>
              <a:gd name="T25" fmla="*/ 1038 h 1044"/>
              <a:gd name="T26" fmla="*/ 486 w 522"/>
              <a:gd name="T27" fmla="*/ 1044 h 1044"/>
              <a:gd name="T28" fmla="*/ 512 w 522"/>
              <a:gd name="T29" fmla="*/ 1044 h 1044"/>
              <a:gd name="T30" fmla="*/ 522 w 522"/>
              <a:gd name="T31" fmla="*/ 910 h 1044"/>
              <a:gd name="T32" fmla="*/ 512 w 522"/>
              <a:gd name="T33" fmla="*/ 910 h 1044"/>
              <a:gd name="T34" fmla="*/ 512 w 522"/>
              <a:gd name="T35" fmla="*/ 910 h 1044"/>
              <a:gd name="T36" fmla="*/ 434 w 522"/>
              <a:gd name="T37" fmla="*/ 900 h 1044"/>
              <a:gd name="T38" fmla="*/ 362 w 522"/>
              <a:gd name="T39" fmla="*/ 874 h 1044"/>
              <a:gd name="T40" fmla="*/ 296 w 522"/>
              <a:gd name="T41" fmla="*/ 836 h 1044"/>
              <a:gd name="T42" fmla="*/ 240 w 522"/>
              <a:gd name="T43" fmla="*/ 786 h 1044"/>
              <a:gd name="T44" fmla="*/ 194 w 522"/>
              <a:gd name="T45" fmla="*/ 726 h 1044"/>
              <a:gd name="T46" fmla="*/ 160 w 522"/>
              <a:gd name="T47" fmla="*/ 658 h 1044"/>
              <a:gd name="T48" fmla="*/ 140 w 522"/>
              <a:gd name="T49" fmla="*/ 584 h 1044"/>
              <a:gd name="T50" fmla="*/ 136 w 522"/>
              <a:gd name="T51" fmla="*/ 504 h 1044"/>
              <a:gd name="T52" fmla="*/ 140 w 522"/>
              <a:gd name="T53" fmla="*/ 468 h 1044"/>
              <a:gd name="T54" fmla="*/ 156 w 522"/>
              <a:gd name="T55" fmla="*/ 396 h 1044"/>
              <a:gd name="T56" fmla="*/ 186 w 522"/>
              <a:gd name="T57" fmla="*/ 332 h 1044"/>
              <a:gd name="T58" fmla="*/ 226 w 522"/>
              <a:gd name="T59" fmla="*/ 274 h 1044"/>
              <a:gd name="T60" fmla="*/ 276 w 522"/>
              <a:gd name="T61" fmla="*/ 224 h 1044"/>
              <a:gd name="T62" fmla="*/ 334 w 522"/>
              <a:gd name="T63" fmla="*/ 184 h 1044"/>
              <a:gd name="T64" fmla="*/ 400 w 522"/>
              <a:gd name="T65" fmla="*/ 156 h 1044"/>
              <a:gd name="T66" fmla="*/ 470 w 522"/>
              <a:gd name="T67" fmla="*/ 138 h 1044"/>
              <a:gd name="T68" fmla="*/ 508 w 522"/>
              <a:gd name="T69" fmla="*/ 136 h 1044"/>
              <a:gd name="T70" fmla="*/ 522 w 522"/>
              <a:gd name="T71" fmla="*/ 0 h 1044"/>
              <a:gd name="T72" fmla="*/ 496 w 522"/>
              <a:gd name="T73" fmla="*/ 0 h 1044"/>
              <a:gd name="T74" fmla="*/ 442 w 522"/>
              <a:gd name="T75" fmla="*/ 6 h 1044"/>
              <a:gd name="T76" fmla="*/ 392 w 522"/>
              <a:gd name="T77" fmla="*/ 16 h 1044"/>
              <a:gd name="T78" fmla="*/ 342 w 522"/>
              <a:gd name="T79" fmla="*/ 32 h 1044"/>
              <a:gd name="T80" fmla="*/ 296 w 522"/>
              <a:gd name="T81" fmla="*/ 52 h 1044"/>
              <a:gd name="T82" fmla="*/ 252 w 522"/>
              <a:gd name="T83" fmla="*/ 76 h 1044"/>
              <a:gd name="T84" fmla="*/ 210 w 522"/>
              <a:gd name="T85" fmla="*/ 104 h 1044"/>
              <a:gd name="T86" fmla="*/ 154 w 522"/>
              <a:gd name="T87" fmla="*/ 152 h 1044"/>
              <a:gd name="T88" fmla="*/ 104 w 522"/>
              <a:gd name="T89" fmla="*/ 210 h 1044"/>
              <a:gd name="T90" fmla="*/ 76 w 522"/>
              <a:gd name="T91" fmla="*/ 252 h 1044"/>
              <a:gd name="T92" fmla="*/ 52 w 522"/>
              <a:gd name="T93" fmla="*/ 296 h 1044"/>
              <a:gd name="T94" fmla="*/ 32 w 522"/>
              <a:gd name="T95" fmla="*/ 342 h 1044"/>
              <a:gd name="T96" fmla="*/ 16 w 522"/>
              <a:gd name="T97" fmla="*/ 392 h 1044"/>
              <a:gd name="T98" fmla="*/ 6 w 522"/>
              <a:gd name="T99" fmla="*/ 442 h 1044"/>
              <a:gd name="T100" fmla="*/ 0 w 522"/>
              <a:gd name="T101" fmla="*/ 496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2" h="1044">
                <a:moveTo>
                  <a:pt x="0" y="522"/>
                </a:moveTo>
                <a:lnTo>
                  <a:pt x="0" y="522"/>
                </a:lnTo>
                <a:lnTo>
                  <a:pt x="2" y="558"/>
                </a:lnTo>
                <a:lnTo>
                  <a:pt x="4" y="594"/>
                </a:lnTo>
                <a:lnTo>
                  <a:pt x="12" y="630"/>
                </a:lnTo>
                <a:lnTo>
                  <a:pt x="20" y="664"/>
                </a:lnTo>
                <a:lnTo>
                  <a:pt x="30" y="696"/>
                </a:lnTo>
                <a:lnTo>
                  <a:pt x="42" y="728"/>
                </a:lnTo>
                <a:lnTo>
                  <a:pt x="56" y="760"/>
                </a:lnTo>
                <a:lnTo>
                  <a:pt x="74" y="790"/>
                </a:lnTo>
                <a:lnTo>
                  <a:pt x="92" y="818"/>
                </a:lnTo>
                <a:lnTo>
                  <a:pt x="112" y="846"/>
                </a:lnTo>
                <a:lnTo>
                  <a:pt x="134" y="872"/>
                </a:lnTo>
                <a:lnTo>
                  <a:pt x="156" y="896"/>
                </a:lnTo>
                <a:lnTo>
                  <a:pt x="182" y="918"/>
                </a:lnTo>
                <a:lnTo>
                  <a:pt x="208" y="940"/>
                </a:lnTo>
                <a:lnTo>
                  <a:pt x="236" y="960"/>
                </a:lnTo>
                <a:lnTo>
                  <a:pt x="264" y="978"/>
                </a:lnTo>
                <a:lnTo>
                  <a:pt x="266" y="978"/>
                </a:lnTo>
                <a:lnTo>
                  <a:pt x="266" y="978"/>
                </a:lnTo>
                <a:lnTo>
                  <a:pt x="290" y="990"/>
                </a:lnTo>
                <a:lnTo>
                  <a:pt x="318" y="1004"/>
                </a:lnTo>
                <a:lnTo>
                  <a:pt x="318" y="1004"/>
                </a:lnTo>
                <a:lnTo>
                  <a:pt x="364" y="1020"/>
                </a:lnTo>
                <a:lnTo>
                  <a:pt x="412" y="1034"/>
                </a:lnTo>
                <a:lnTo>
                  <a:pt x="436" y="1038"/>
                </a:lnTo>
                <a:lnTo>
                  <a:pt x="460" y="1042"/>
                </a:lnTo>
                <a:lnTo>
                  <a:pt x="486" y="1044"/>
                </a:lnTo>
                <a:lnTo>
                  <a:pt x="512" y="1044"/>
                </a:lnTo>
                <a:lnTo>
                  <a:pt x="512" y="1044"/>
                </a:lnTo>
                <a:lnTo>
                  <a:pt x="522" y="1044"/>
                </a:lnTo>
                <a:lnTo>
                  <a:pt x="522" y="910"/>
                </a:lnTo>
                <a:lnTo>
                  <a:pt x="522" y="910"/>
                </a:lnTo>
                <a:lnTo>
                  <a:pt x="512" y="910"/>
                </a:lnTo>
                <a:lnTo>
                  <a:pt x="512" y="910"/>
                </a:lnTo>
                <a:lnTo>
                  <a:pt x="512" y="910"/>
                </a:lnTo>
                <a:lnTo>
                  <a:pt x="472" y="906"/>
                </a:lnTo>
                <a:lnTo>
                  <a:pt x="434" y="900"/>
                </a:lnTo>
                <a:lnTo>
                  <a:pt x="396" y="888"/>
                </a:lnTo>
                <a:lnTo>
                  <a:pt x="362" y="874"/>
                </a:lnTo>
                <a:lnTo>
                  <a:pt x="328" y="856"/>
                </a:lnTo>
                <a:lnTo>
                  <a:pt x="296" y="836"/>
                </a:lnTo>
                <a:lnTo>
                  <a:pt x="266" y="812"/>
                </a:lnTo>
                <a:lnTo>
                  <a:pt x="240" y="786"/>
                </a:lnTo>
                <a:lnTo>
                  <a:pt x="216" y="758"/>
                </a:lnTo>
                <a:lnTo>
                  <a:pt x="194" y="726"/>
                </a:lnTo>
                <a:lnTo>
                  <a:pt x="176" y="694"/>
                </a:lnTo>
                <a:lnTo>
                  <a:pt x="160" y="658"/>
                </a:lnTo>
                <a:lnTo>
                  <a:pt x="148" y="622"/>
                </a:lnTo>
                <a:lnTo>
                  <a:pt x="140" y="584"/>
                </a:lnTo>
                <a:lnTo>
                  <a:pt x="136" y="544"/>
                </a:lnTo>
                <a:lnTo>
                  <a:pt x="136" y="504"/>
                </a:lnTo>
                <a:lnTo>
                  <a:pt x="136" y="504"/>
                </a:lnTo>
                <a:lnTo>
                  <a:pt x="140" y="468"/>
                </a:lnTo>
                <a:lnTo>
                  <a:pt x="146" y="432"/>
                </a:lnTo>
                <a:lnTo>
                  <a:pt x="156" y="396"/>
                </a:lnTo>
                <a:lnTo>
                  <a:pt x="170" y="364"/>
                </a:lnTo>
                <a:lnTo>
                  <a:pt x="186" y="332"/>
                </a:lnTo>
                <a:lnTo>
                  <a:pt x="206" y="302"/>
                </a:lnTo>
                <a:lnTo>
                  <a:pt x="226" y="274"/>
                </a:lnTo>
                <a:lnTo>
                  <a:pt x="250" y="248"/>
                </a:lnTo>
                <a:lnTo>
                  <a:pt x="276" y="224"/>
                </a:lnTo>
                <a:lnTo>
                  <a:pt x="304" y="202"/>
                </a:lnTo>
                <a:lnTo>
                  <a:pt x="334" y="184"/>
                </a:lnTo>
                <a:lnTo>
                  <a:pt x="366" y="168"/>
                </a:lnTo>
                <a:lnTo>
                  <a:pt x="400" y="156"/>
                </a:lnTo>
                <a:lnTo>
                  <a:pt x="434" y="146"/>
                </a:lnTo>
                <a:lnTo>
                  <a:pt x="470" y="138"/>
                </a:lnTo>
                <a:lnTo>
                  <a:pt x="508" y="136"/>
                </a:lnTo>
                <a:lnTo>
                  <a:pt x="508" y="136"/>
                </a:lnTo>
                <a:lnTo>
                  <a:pt x="522" y="136"/>
                </a:lnTo>
                <a:lnTo>
                  <a:pt x="522" y="0"/>
                </a:lnTo>
                <a:lnTo>
                  <a:pt x="522" y="0"/>
                </a:lnTo>
                <a:lnTo>
                  <a:pt x="496" y="0"/>
                </a:lnTo>
                <a:lnTo>
                  <a:pt x="468" y="2"/>
                </a:lnTo>
                <a:lnTo>
                  <a:pt x="442" y="6"/>
                </a:lnTo>
                <a:lnTo>
                  <a:pt x="418" y="10"/>
                </a:lnTo>
                <a:lnTo>
                  <a:pt x="392" y="16"/>
                </a:lnTo>
                <a:lnTo>
                  <a:pt x="368" y="22"/>
                </a:lnTo>
                <a:lnTo>
                  <a:pt x="342" y="32"/>
                </a:lnTo>
                <a:lnTo>
                  <a:pt x="320" y="40"/>
                </a:lnTo>
                <a:lnTo>
                  <a:pt x="296" y="52"/>
                </a:lnTo>
                <a:lnTo>
                  <a:pt x="274" y="62"/>
                </a:lnTo>
                <a:lnTo>
                  <a:pt x="252" y="76"/>
                </a:lnTo>
                <a:lnTo>
                  <a:pt x="230" y="88"/>
                </a:lnTo>
                <a:lnTo>
                  <a:pt x="210" y="104"/>
                </a:lnTo>
                <a:lnTo>
                  <a:pt x="190" y="120"/>
                </a:lnTo>
                <a:lnTo>
                  <a:pt x="154" y="152"/>
                </a:lnTo>
                <a:lnTo>
                  <a:pt x="120" y="190"/>
                </a:lnTo>
                <a:lnTo>
                  <a:pt x="104" y="210"/>
                </a:lnTo>
                <a:lnTo>
                  <a:pt x="90" y="230"/>
                </a:lnTo>
                <a:lnTo>
                  <a:pt x="76" y="252"/>
                </a:lnTo>
                <a:lnTo>
                  <a:pt x="64" y="274"/>
                </a:lnTo>
                <a:lnTo>
                  <a:pt x="52" y="296"/>
                </a:lnTo>
                <a:lnTo>
                  <a:pt x="42" y="320"/>
                </a:lnTo>
                <a:lnTo>
                  <a:pt x="32" y="342"/>
                </a:lnTo>
                <a:lnTo>
                  <a:pt x="24" y="368"/>
                </a:lnTo>
                <a:lnTo>
                  <a:pt x="16" y="392"/>
                </a:lnTo>
                <a:lnTo>
                  <a:pt x="10" y="418"/>
                </a:lnTo>
                <a:lnTo>
                  <a:pt x="6" y="442"/>
                </a:lnTo>
                <a:lnTo>
                  <a:pt x="2" y="470"/>
                </a:lnTo>
                <a:lnTo>
                  <a:pt x="0" y="496"/>
                </a:lnTo>
                <a:lnTo>
                  <a:pt x="0" y="5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3202" name="Freeform 154">
            <a:extLst>
              <a:ext uri="{FF2B5EF4-FFF2-40B4-BE49-F238E27FC236}">
                <a16:creationId xmlns:a16="http://schemas.microsoft.com/office/drawing/2014/main" xmlns="" id="{F8D274D8-F0DA-4D53-9144-4649BA34EBB5}"/>
              </a:ext>
            </a:extLst>
          </p:cNvPr>
          <p:cNvSpPr>
            <a:spLocks/>
          </p:cNvSpPr>
          <p:nvPr/>
        </p:nvSpPr>
        <p:spPr bwMode="auto">
          <a:xfrm>
            <a:off x="6819901" y="1588349"/>
            <a:ext cx="2449513" cy="1235075"/>
          </a:xfrm>
          <a:custGeom>
            <a:avLst/>
            <a:gdLst>
              <a:gd name="T0" fmla="*/ 647 w 1543"/>
              <a:gd name="T1" fmla="*/ 652 h 778"/>
              <a:gd name="T2" fmla="*/ 621 w 1543"/>
              <a:gd name="T3" fmla="*/ 648 h 778"/>
              <a:gd name="T4" fmla="*/ 597 w 1543"/>
              <a:gd name="T5" fmla="*/ 642 h 778"/>
              <a:gd name="T6" fmla="*/ 575 w 1543"/>
              <a:gd name="T7" fmla="*/ 630 h 778"/>
              <a:gd name="T8" fmla="*/ 542 w 1543"/>
              <a:gd name="T9" fmla="*/ 594 h 778"/>
              <a:gd name="T10" fmla="*/ 528 w 1543"/>
              <a:gd name="T11" fmla="*/ 562 h 778"/>
              <a:gd name="T12" fmla="*/ 522 w 1543"/>
              <a:gd name="T13" fmla="*/ 536 h 778"/>
              <a:gd name="T14" fmla="*/ 522 w 1543"/>
              <a:gd name="T15" fmla="*/ 522 h 778"/>
              <a:gd name="T16" fmla="*/ 520 w 1543"/>
              <a:gd name="T17" fmla="*/ 488 h 778"/>
              <a:gd name="T18" fmla="*/ 512 w 1543"/>
              <a:gd name="T19" fmla="*/ 420 h 778"/>
              <a:gd name="T20" fmla="*/ 494 w 1543"/>
              <a:gd name="T21" fmla="*/ 354 h 778"/>
              <a:gd name="T22" fmla="*/ 470 w 1543"/>
              <a:gd name="T23" fmla="*/ 294 h 778"/>
              <a:gd name="T24" fmla="*/ 454 w 1543"/>
              <a:gd name="T25" fmla="*/ 264 h 778"/>
              <a:gd name="T26" fmla="*/ 416 w 1543"/>
              <a:gd name="T27" fmla="*/ 208 h 778"/>
              <a:gd name="T28" fmla="*/ 372 w 1543"/>
              <a:gd name="T29" fmla="*/ 156 h 778"/>
              <a:gd name="T30" fmla="*/ 322 w 1543"/>
              <a:gd name="T31" fmla="*/ 112 h 778"/>
              <a:gd name="T32" fmla="*/ 266 w 1543"/>
              <a:gd name="T33" fmla="*/ 72 h 778"/>
              <a:gd name="T34" fmla="*/ 206 w 1543"/>
              <a:gd name="T35" fmla="*/ 42 h 778"/>
              <a:gd name="T36" fmla="*/ 140 w 1543"/>
              <a:gd name="T37" fmla="*/ 18 h 778"/>
              <a:gd name="T38" fmla="*/ 72 w 1543"/>
              <a:gd name="T39" fmla="*/ 4 h 778"/>
              <a:gd name="T40" fmla="*/ 0 w 1543"/>
              <a:gd name="T41" fmla="*/ 0 h 778"/>
              <a:gd name="T42" fmla="*/ 0 w 1543"/>
              <a:gd name="T43" fmla="*/ 136 h 778"/>
              <a:gd name="T44" fmla="*/ 78 w 1543"/>
              <a:gd name="T45" fmla="*/ 144 h 778"/>
              <a:gd name="T46" fmla="*/ 150 w 1543"/>
              <a:gd name="T47" fmla="*/ 166 h 778"/>
              <a:gd name="T48" fmla="*/ 216 w 1543"/>
              <a:gd name="T49" fmla="*/ 202 h 778"/>
              <a:gd name="T50" fmla="*/ 272 w 1543"/>
              <a:gd name="T51" fmla="*/ 248 h 778"/>
              <a:gd name="T52" fmla="*/ 320 w 1543"/>
              <a:gd name="T53" fmla="*/ 306 h 778"/>
              <a:gd name="T54" fmla="*/ 356 w 1543"/>
              <a:gd name="T55" fmla="*/ 372 h 778"/>
              <a:gd name="T56" fmla="*/ 378 w 1543"/>
              <a:gd name="T57" fmla="*/ 444 h 778"/>
              <a:gd name="T58" fmla="*/ 386 w 1543"/>
              <a:gd name="T59" fmla="*/ 522 h 778"/>
              <a:gd name="T60" fmla="*/ 386 w 1543"/>
              <a:gd name="T61" fmla="*/ 522 h 778"/>
              <a:gd name="T62" fmla="*/ 388 w 1543"/>
              <a:gd name="T63" fmla="*/ 576 h 778"/>
              <a:gd name="T64" fmla="*/ 392 w 1543"/>
              <a:gd name="T65" fmla="*/ 598 h 778"/>
              <a:gd name="T66" fmla="*/ 404 w 1543"/>
              <a:gd name="T67" fmla="*/ 638 h 778"/>
              <a:gd name="T68" fmla="*/ 422 w 1543"/>
              <a:gd name="T69" fmla="*/ 674 h 778"/>
              <a:gd name="T70" fmla="*/ 448 w 1543"/>
              <a:gd name="T71" fmla="*/ 706 h 778"/>
              <a:gd name="T72" fmla="*/ 478 w 1543"/>
              <a:gd name="T73" fmla="*/ 734 h 778"/>
              <a:gd name="T74" fmla="*/ 512 w 1543"/>
              <a:gd name="T75" fmla="*/ 754 h 778"/>
              <a:gd name="T76" fmla="*/ 549 w 1543"/>
              <a:gd name="T77" fmla="*/ 770 h 778"/>
              <a:gd name="T78" fmla="*/ 591 w 1543"/>
              <a:gd name="T79" fmla="*/ 778 h 778"/>
              <a:gd name="T80" fmla="*/ 1543 w 1543"/>
              <a:gd name="T81" fmla="*/ 778 h 778"/>
              <a:gd name="T82" fmla="*/ 647 w 1543"/>
              <a:gd name="T83" fmla="*/ 652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3" h="778">
                <a:moveTo>
                  <a:pt x="647" y="652"/>
                </a:moveTo>
                <a:lnTo>
                  <a:pt x="647" y="652"/>
                </a:lnTo>
                <a:lnTo>
                  <a:pt x="633" y="650"/>
                </a:lnTo>
                <a:lnTo>
                  <a:pt x="621" y="648"/>
                </a:lnTo>
                <a:lnTo>
                  <a:pt x="609" y="646"/>
                </a:lnTo>
                <a:lnTo>
                  <a:pt x="597" y="642"/>
                </a:lnTo>
                <a:lnTo>
                  <a:pt x="587" y="636"/>
                </a:lnTo>
                <a:lnTo>
                  <a:pt x="575" y="630"/>
                </a:lnTo>
                <a:lnTo>
                  <a:pt x="557" y="614"/>
                </a:lnTo>
                <a:lnTo>
                  <a:pt x="542" y="594"/>
                </a:lnTo>
                <a:lnTo>
                  <a:pt x="532" y="574"/>
                </a:lnTo>
                <a:lnTo>
                  <a:pt x="528" y="562"/>
                </a:lnTo>
                <a:lnTo>
                  <a:pt x="524" y="550"/>
                </a:lnTo>
                <a:lnTo>
                  <a:pt x="522" y="536"/>
                </a:lnTo>
                <a:lnTo>
                  <a:pt x="522" y="524"/>
                </a:lnTo>
                <a:lnTo>
                  <a:pt x="522" y="522"/>
                </a:lnTo>
                <a:lnTo>
                  <a:pt x="522" y="522"/>
                </a:lnTo>
                <a:lnTo>
                  <a:pt x="520" y="488"/>
                </a:lnTo>
                <a:lnTo>
                  <a:pt x="518" y="454"/>
                </a:lnTo>
                <a:lnTo>
                  <a:pt x="512" y="420"/>
                </a:lnTo>
                <a:lnTo>
                  <a:pt x="504" y="386"/>
                </a:lnTo>
                <a:lnTo>
                  <a:pt x="494" y="354"/>
                </a:lnTo>
                <a:lnTo>
                  <a:pt x="482" y="324"/>
                </a:lnTo>
                <a:lnTo>
                  <a:pt x="470" y="294"/>
                </a:lnTo>
                <a:lnTo>
                  <a:pt x="454" y="264"/>
                </a:lnTo>
                <a:lnTo>
                  <a:pt x="454" y="264"/>
                </a:lnTo>
                <a:lnTo>
                  <a:pt x="436" y="236"/>
                </a:lnTo>
                <a:lnTo>
                  <a:pt x="416" y="208"/>
                </a:lnTo>
                <a:lnTo>
                  <a:pt x="396" y="182"/>
                </a:lnTo>
                <a:lnTo>
                  <a:pt x="372" y="156"/>
                </a:lnTo>
                <a:lnTo>
                  <a:pt x="348" y="132"/>
                </a:lnTo>
                <a:lnTo>
                  <a:pt x="322" y="112"/>
                </a:lnTo>
                <a:lnTo>
                  <a:pt x="294" y="92"/>
                </a:lnTo>
                <a:lnTo>
                  <a:pt x="266" y="72"/>
                </a:lnTo>
                <a:lnTo>
                  <a:pt x="236" y="56"/>
                </a:lnTo>
                <a:lnTo>
                  <a:pt x="206" y="42"/>
                </a:lnTo>
                <a:lnTo>
                  <a:pt x="174" y="30"/>
                </a:lnTo>
                <a:lnTo>
                  <a:pt x="140" y="18"/>
                </a:lnTo>
                <a:lnTo>
                  <a:pt x="106" y="10"/>
                </a:lnTo>
                <a:lnTo>
                  <a:pt x="72" y="4"/>
                </a:lnTo>
                <a:lnTo>
                  <a:pt x="36" y="0"/>
                </a:lnTo>
                <a:lnTo>
                  <a:pt x="0" y="0"/>
                </a:lnTo>
                <a:lnTo>
                  <a:pt x="0" y="136"/>
                </a:lnTo>
                <a:lnTo>
                  <a:pt x="0" y="136"/>
                </a:lnTo>
                <a:lnTo>
                  <a:pt x="38" y="138"/>
                </a:lnTo>
                <a:lnTo>
                  <a:pt x="78" y="144"/>
                </a:lnTo>
                <a:lnTo>
                  <a:pt x="114" y="152"/>
                </a:lnTo>
                <a:lnTo>
                  <a:pt x="150" y="166"/>
                </a:lnTo>
                <a:lnTo>
                  <a:pt x="184" y="182"/>
                </a:lnTo>
                <a:lnTo>
                  <a:pt x="216" y="202"/>
                </a:lnTo>
                <a:lnTo>
                  <a:pt x="246" y="224"/>
                </a:lnTo>
                <a:lnTo>
                  <a:pt x="272" y="248"/>
                </a:lnTo>
                <a:lnTo>
                  <a:pt x="298" y="276"/>
                </a:lnTo>
                <a:lnTo>
                  <a:pt x="320" y="306"/>
                </a:lnTo>
                <a:lnTo>
                  <a:pt x="340" y="338"/>
                </a:lnTo>
                <a:lnTo>
                  <a:pt x="356" y="372"/>
                </a:lnTo>
                <a:lnTo>
                  <a:pt x="368" y="408"/>
                </a:lnTo>
                <a:lnTo>
                  <a:pt x="378" y="444"/>
                </a:lnTo>
                <a:lnTo>
                  <a:pt x="384" y="482"/>
                </a:lnTo>
                <a:lnTo>
                  <a:pt x="386" y="522"/>
                </a:lnTo>
                <a:lnTo>
                  <a:pt x="386" y="522"/>
                </a:lnTo>
                <a:lnTo>
                  <a:pt x="386" y="522"/>
                </a:lnTo>
                <a:lnTo>
                  <a:pt x="386" y="550"/>
                </a:lnTo>
                <a:lnTo>
                  <a:pt x="388" y="576"/>
                </a:lnTo>
                <a:lnTo>
                  <a:pt x="388" y="576"/>
                </a:lnTo>
                <a:lnTo>
                  <a:pt x="392" y="598"/>
                </a:lnTo>
                <a:lnTo>
                  <a:pt x="398" y="618"/>
                </a:lnTo>
                <a:lnTo>
                  <a:pt x="404" y="638"/>
                </a:lnTo>
                <a:lnTo>
                  <a:pt x="412" y="656"/>
                </a:lnTo>
                <a:lnTo>
                  <a:pt x="422" y="674"/>
                </a:lnTo>
                <a:lnTo>
                  <a:pt x="434" y="690"/>
                </a:lnTo>
                <a:lnTo>
                  <a:pt x="448" y="706"/>
                </a:lnTo>
                <a:lnTo>
                  <a:pt x="462" y="720"/>
                </a:lnTo>
                <a:lnTo>
                  <a:pt x="478" y="734"/>
                </a:lnTo>
                <a:lnTo>
                  <a:pt x="494" y="744"/>
                </a:lnTo>
                <a:lnTo>
                  <a:pt x="512" y="754"/>
                </a:lnTo>
                <a:lnTo>
                  <a:pt x="532" y="764"/>
                </a:lnTo>
                <a:lnTo>
                  <a:pt x="549" y="770"/>
                </a:lnTo>
                <a:lnTo>
                  <a:pt x="571" y="774"/>
                </a:lnTo>
                <a:lnTo>
                  <a:pt x="591" y="778"/>
                </a:lnTo>
                <a:lnTo>
                  <a:pt x="613" y="778"/>
                </a:lnTo>
                <a:lnTo>
                  <a:pt x="1543" y="778"/>
                </a:lnTo>
                <a:lnTo>
                  <a:pt x="1543" y="652"/>
                </a:lnTo>
                <a:lnTo>
                  <a:pt x="647" y="65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6222B"/>
              </a:solidFill>
              <a:effectLst/>
              <a:uLnTx/>
              <a:uFillTx/>
              <a:latin typeface="Lato"/>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973082650"/>
              </p:ext>
            </p:extLst>
          </p:nvPr>
        </p:nvGraphicFramePr>
        <p:xfrm>
          <a:off x="2010649" y="1000757"/>
          <a:ext cx="8698413" cy="5166360"/>
        </p:xfrm>
        <a:graphic>
          <a:graphicData uri="http://schemas.openxmlformats.org/drawingml/2006/table">
            <a:tbl>
              <a:tblPr firstRow="1" bandRow="1">
                <a:tableStyleId>{5C22544A-7EE6-4342-B048-85BDC9FD1C3A}</a:tableStyleId>
              </a:tblPr>
              <a:tblGrid>
                <a:gridCol w="1210518"/>
                <a:gridCol w="7487895"/>
              </a:tblGrid>
              <a:tr h="358969">
                <a:tc>
                  <a:txBody>
                    <a:bodyPr/>
                    <a:lstStyle/>
                    <a:p>
                      <a:pPr algn="ctr"/>
                      <a:r>
                        <a:rPr lang="en-GB" dirty="0" smtClean="0"/>
                        <a:t>Rank</a:t>
                      </a:r>
                      <a:endParaRPr lang="en-GB" dirty="0"/>
                    </a:p>
                  </a:txBody>
                  <a:tcPr/>
                </a:tc>
                <a:tc>
                  <a:txBody>
                    <a:bodyPr/>
                    <a:lstStyle/>
                    <a:p>
                      <a:pPr algn="ctr"/>
                      <a:r>
                        <a:rPr lang="en-GB" dirty="0" smtClean="0"/>
                        <a:t>Types of projects (count)*</a:t>
                      </a:r>
                    </a:p>
                  </a:txBody>
                  <a:tcPr/>
                </a:tc>
              </a:tr>
              <a:tr h="471147">
                <a:tc>
                  <a:txBody>
                    <a:bodyPr/>
                    <a:lstStyle/>
                    <a:p>
                      <a:pPr algn="ctr">
                        <a:lnSpc>
                          <a:spcPct val="150000"/>
                        </a:lnSpc>
                      </a:pPr>
                      <a:r>
                        <a:rPr lang="en-GB" sz="1700" b="1" dirty="0" smtClean="0">
                          <a:latin typeface="+mn-lt"/>
                        </a:rPr>
                        <a:t>1</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Strategy/Research (42)	</a:t>
                      </a:r>
                    </a:p>
                  </a:txBody>
                  <a:tcPr marL="68580" marR="68580" marT="0" marB="0"/>
                </a:tc>
              </a:tr>
              <a:tr h="471147">
                <a:tc>
                  <a:txBody>
                    <a:bodyPr/>
                    <a:lstStyle/>
                    <a:p>
                      <a:pPr algn="ctr">
                        <a:lnSpc>
                          <a:spcPct val="150000"/>
                        </a:lnSpc>
                      </a:pPr>
                      <a:r>
                        <a:rPr lang="en-GB" sz="1700" b="1" dirty="0" smtClean="0">
                          <a:latin typeface="+mn-lt"/>
                        </a:rPr>
                        <a:t>2</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Identity (Credentials/Licenses/Attestations) (25)</a:t>
                      </a:r>
                    </a:p>
                  </a:txBody>
                  <a:tcPr marL="68580" marR="68580" marT="0" marB="0"/>
                </a:tc>
              </a:tr>
              <a:tr h="471147">
                <a:tc>
                  <a:txBody>
                    <a:bodyPr/>
                    <a:lstStyle/>
                    <a:p>
                      <a:pPr algn="ctr">
                        <a:lnSpc>
                          <a:spcPct val="150000"/>
                        </a:lnSpc>
                      </a:pPr>
                      <a:r>
                        <a:rPr lang="en-GB" sz="1700" b="1" dirty="0" smtClean="0">
                          <a:latin typeface="+mn-lt"/>
                        </a:rPr>
                        <a:t>3</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Personal Records (Health, Financial, etc.) (25)</a:t>
                      </a:r>
                    </a:p>
                  </a:txBody>
                  <a:tcPr marL="68580" marR="68580" marT="0" marB="0"/>
                </a:tc>
              </a:tr>
              <a:tr h="471147">
                <a:tc>
                  <a:txBody>
                    <a:bodyPr/>
                    <a:lstStyle/>
                    <a:p>
                      <a:pPr algn="ctr">
                        <a:lnSpc>
                          <a:spcPct val="150000"/>
                        </a:lnSpc>
                      </a:pPr>
                      <a:r>
                        <a:rPr lang="en-GB" sz="1700" b="1" dirty="0" smtClean="0">
                          <a:latin typeface="+mn-lt"/>
                        </a:rPr>
                        <a:t>4</a:t>
                      </a:r>
                      <a:endParaRPr lang="en-GB" sz="1700" b="1" dirty="0">
                        <a:latin typeface="+mn-lt"/>
                      </a:endParaRP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Economic Development (24)</a:t>
                      </a:r>
                    </a:p>
                  </a:txBody>
                  <a:tcPr marL="68580" marR="68580" marT="0" marB="0"/>
                </a:tc>
              </a:tr>
              <a:tr h="471147">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GB" sz="1700" b="1" dirty="0" smtClean="0">
                          <a:latin typeface="+mn-lt"/>
                        </a:rPr>
                        <a:t>5</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Financial Services/Market Infrastructure (20)</a:t>
                      </a:r>
                    </a:p>
                  </a:txBody>
                  <a:tcPr marL="68580" marR="68580" marT="0" marB="0"/>
                </a:tc>
              </a:tr>
              <a:tr h="471147">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GB" sz="1700" b="1" dirty="0" smtClean="0">
                          <a:latin typeface="+mn-lt"/>
                        </a:rPr>
                        <a:t>6</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Land Title Registry (19)</a:t>
                      </a:r>
                    </a:p>
                  </a:txBody>
                  <a:tcPr marL="68580" marR="68580" marT="0" marB="0"/>
                </a:tc>
              </a:tr>
              <a:tr h="471147">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GB" sz="1700" b="1" dirty="0" smtClean="0">
                          <a:latin typeface="+mn-lt"/>
                        </a:rPr>
                        <a:t>7</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Digital Currency (Central Bank Issued) (</a:t>
                      </a:r>
                      <a:r>
                        <a:rPr lang="en-GB" sz="1700" dirty="0" smtClean="0">
                          <a:effectLst/>
                          <a:latin typeface="+mn-lt"/>
                          <a:ea typeface="SimSun"/>
                          <a:cs typeface="Arial"/>
                        </a:rPr>
                        <a:t>18)</a:t>
                      </a:r>
                      <a:endParaRPr lang="en-GB" sz="1700" dirty="0">
                        <a:effectLst/>
                        <a:latin typeface="+mn-lt"/>
                        <a:ea typeface="SimSun"/>
                        <a:cs typeface="Arial"/>
                      </a:endParaRPr>
                    </a:p>
                  </a:txBody>
                  <a:tcPr marL="68580" marR="68580" marT="0" marB="0"/>
                </a:tc>
              </a:tr>
              <a:tr h="471147">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GB" sz="1700" b="1" dirty="0" smtClean="0">
                          <a:latin typeface="+mn-lt"/>
                        </a:rPr>
                        <a:t>8</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Benefits/Entitlements (13)</a:t>
                      </a:r>
                    </a:p>
                  </a:txBody>
                  <a:tcPr marL="68580" marR="68580" marT="0" marB="0"/>
                </a:tc>
              </a:tr>
              <a:tr h="471147">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GB" sz="1700" b="1" dirty="0" smtClean="0">
                          <a:latin typeface="+mn-lt"/>
                        </a:rPr>
                        <a:t>9</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Compliance/Reporting (12)</a:t>
                      </a:r>
                    </a:p>
                  </a:txBody>
                  <a:tcPr marL="68580" marR="68580" marT="0" marB="0"/>
                </a:tc>
              </a:tr>
              <a:tr h="471147">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GB" sz="1700" b="1" dirty="0" smtClean="0">
                          <a:latin typeface="+mn-lt"/>
                        </a:rPr>
                        <a:t>10</a:t>
                      </a:r>
                    </a:p>
                  </a:txBody>
                  <a:tcPr/>
                </a:tc>
                <a:tc>
                  <a:txBody>
                    <a:bodyPr/>
                    <a:lstStyle/>
                    <a:p>
                      <a:pPr algn="l">
                        <a:lnSpc>
                          <a:spcPct val="150000"/>
                        </a:lnSpc>
                        <a:spcBef>
                          <a:spcPts val="100"/>
                        </a:spcBef>
                        <a:spcAft>
                          <a:spcPts val="100"/>
                        </a:spcAft>
                        <a:tabLst>
                          <a:tab pos="215900" algn="l"/>
                          <a:tab pos="431800" algn="l"/>
                        </a:tabLst>
                      </a:pPr>
                      <a:r>
                        <a:rPr lang="en-GB" sz="1700" dirty="0">
                          <a:effectLst/>
                          <a:latin typeface="+mn-lt"/>
                          <a:ea typeface="SimSun"/>
                          <a:cs typeface="Arial"/>
                        </a:rPr>
                        <a:t>Research/Standards (12)</a:t>
                      </a:r>
                    </a:p>
                  </a:txBody>
                  <a:tcPr marL="68580" marR="68580" marT="0" marB="0"/>
                </a:tc>
              </a:tr>
            </a:tbl>
          </a:graphicData>
        </a:graphic>
      </p:graphicFrame>
      <p:sp>
        <p:nvSpPr>
          <p:cNvPr id="10" name="TextBox 9"/>
          <p:cNvSpPr txBox="1"/>
          <p:nvPr/>
        </p:nvSpPr>
        <p:spPr>
          <a:xfrm>
            <a:off x="681811" y="6124585"/>
            <a:ext cx="8559212" cy="400110"/>
          </a:xfrm>
          <a:prstGeom prst="rect">
            <a:avLst/>
          </a:prstGeom>
          <a:noFill/>
        </p:spPr>
        <p:txBody>
          <a:bodyPr wrap="square" rtlCol="0">
            <a:spAutoFit/>
          </a:bodyPr>
          <a:lstStyle/>
          <a:p>
            <a:r>
              <a:rPr lang="en-GB" sz="1000" dirty="0" smtClean="0">
                <a:solidFill>
                  <a:schemeClr val="accent3">
                    <a:lumMod val="60000"/>
                    <a:lumOff val="40000"/>
                  </a:schemeClr>
                </a:solidFill>
              </a:rPr>
              <a:t>Source: </a:t>
            </a:r>
            <a:r>
              <a:rPr lang="en-US" sz="1000" dirty="0">
                <a:solidFill>
                  <a:schemeClr val="accent3">
                    <a:lumMod val="60000"/>
                    <a:lumOff val="40000"/>
                  </a:schemeClr>
                </a:solidFill>
              </a:rPr>
              <a:t>OECD analysis of data collected </a:t>
            </a:r>
            <a:r>
              <a:rPr lang="en-US" sz="1000" dirty="0" smtClean="0">
                <a:solidFill>
                  <a:schemeClr val="accent3">
                    <a:lumMod val="60000"/>
                    <a:lumOff val="40000"/>
                  </a:schemeClr>
                </a:solidFill>
              </a:rPr>
              <a:t>by The </a:t>
            </a:r>
            <a:r>
              <a:rPr lang="en-US" sz="1000" dirty="0">
                <a:solidFill>
                  <a:schemeClr val="accent3">
                    <a:lumMod val="60000"/>
                    <a:lumOff val="40000"/>
                  </a:schemeClr>
                </a:solidFill>
              </a:rPr>
              <a:t>Illinois Blockchain </a:t>
            </a:r>
            <a:r>
              <a:rPr lang="en-US" sz="1000" dirty="0" smtClean="0">
                <a:solidFill>
                  <a:schemeClr val="accent3">
                    <a:lumMod val="60000"/>
                    <a:lumOff val="40000"/>
                  </a:schemeClr>
                </a:solidFill>
              </a:rPr>
              <a:t>Initiative (March 2018)</a:t>
            </a:r>
          </a:p>
          <a:p>
            <a:r>
              <a:rPr lang="en-US" sz="1000" dirty="0" smtClean="0">
                <a:solidFill>
                  <a:schemeClr val="accent3">
                    <a:lumMod val="60000"/>
                    <a:lumOff val="40000"/>
                  </a:schemeClr>
                </a:solidFill>
              </a:rPr>
              <a:t>*Initiatives may be tagged with more than one type of project.</a:t>
            </a:r>
            <a:endParaRPr lang="en-GB" sz="1000" dirty="0">
              <a:solidFill>
                <a:schemeClr val="accent3">
                  <a:lumMod val="60000"/>
                  <a:lumOff val="40000"/>
                </a:schemeClr>
              </a:solidFill>
            </a:endParaRPr>
          </a:p>
        </p:txBody>
      </p:sp>
    </p:spTree>
    <p:extLst>
      <p:ext uri="{BB962C8B-B14F-4D97-AF65-F5344CB8AC3E}">
        <p14:creationId xmlns:p14="http://schemas.microsoft.com/office/powerpoint/2010/main" val="41216533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ame 32"/>
          <p:cNvSpPr/>
          <p:nvPr/>
        </p:nvSpPr>
        <p:spPr>
          <a:xfrm>
            <a:off x="0" y="-57150"/>
            <a:ext cx="12192000" cy="6915149"/>
          </a:xfrm>
          <a:prstGeom prst="frame">
            <a:avLst>
              <a:gd name="adj1" fmla="val 14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grpSp>
        <p:nvGrpSpPr>
          <p:cNvPr id="8" name="Group 7"/>
          <p:cNvGrpSpPr/>
          <p:nvPr/>
        </p:nvGrpSpPr>
        <p:grpSpPr>
          <a:xfrm>
            <a:off x="2495130" y="1944728"/>
            <a:ext cx="6794163" cy="4136477"/>
            <a:chOff x="788359" y="2080044"/>
            <a:chExt cx="5787755" cy="3804059"/>
          </a:xfrm>
        </p:grpSpPr>
        <p:sp>
          <p:nvSpPr>
            <p:cNvPr id="2" name="Rounded Rectangle 1"/>
            <p:cNvSpPr/>
            <p:nvPr/>
          </p:nvSpPr>
          <p:spPr>
            <a:xfrm>
              <a:off x="788359" y="2080044"/>
              <a:ext cx="2976761" cy="3804059"/>
            </a:xfrm>
            <a:prstGeom prst="roundRect">
              <a:avLst>
                <a:gd name="adj" fmla="val 5156"/>
              </a:avLst>
            </a:prstGeom>
            <a:solidFill>
              <a:schemeClr val="accent1"/>
            </a:solidFill>
            <a:ln w="25400">
              <a:noFill/>
            </a:ln>
            <a:effectLst>
              <a:outerShdw blurRad="63500" algn="c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grpSp>
          <p:nvGrpSpPr>
            <p:cNvPr id="3" name="Group 2"/>
            <p:cNvGrpSpPr/>
            <p:nvPr/>
          </p:nvGrpSpPr>
          <p:grpSpPr>
            <a:xfrm>
              <a:off x="970952" y="2224331"/>
              <a:ext cx="5605162" cy="3474438"/>
              <a:chOff x="837109" y="2493503"/>
              <a:chExt cx="5605162" cy="3474438"/>
            </a:xfrm>
          </p:grpSpPr>
          <p:sp>
            <p:nvSpPr>
              <p:cNvPr id="20" name="TextBox 19"/>
              <p:cNvSpPr txBox="1"/>
              <p:nvPr/>
            </p:nvSpPr>
            <p:spPr>
              <a:xfrm>
                <a:off x="837109" y="3109208"/>
                <a:ext cx="2582957" cy="285873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smtClean="0">
                    <a:ln>
                      <a:noFill/>
                    </a:ln>
                    <a:solidFill>
                      <a:prstClr val="white"/>
                    </a:solidFill>
                    <a:effectLst/>
                    <a:uLnTx/>
                    <a:uFillTx/>
                    <a:latin typeface="Lato"/>
                    <a:ea typeface="+mn-ea"/>
                    <a:cs typeface="+mn-cs"/>
                  </a:rPr>
                  <a:t>Cross-sector communities (public, private, civil society)</a:t>
                </a:r>
                <a:r>
                  <a:rPr kumimoji="0" lang="en-IN" sz="1400" b="0" i="0" u="none" strike="noStrike" kern="1200" cap="none" spc="0" normalizeH="0" noProof="0" dirty="0" smtClean="0">
                    <a:ln>
                      <a:noFill/>
                    </a:ln>
                    <a:solidFill>
                      <a:prstClr val="white"/>
                    </a:solidFill>
                    <a:effectLst/>
                    <a:uLnTx/>
                    <a:uFillTx/>
                    <a:latin typeface="Lato"/>
                    <a:ea typeface="+mn-ea"/>
                    <a:cs typeface="+mn-cs"/>
                  </a:rPr>
                  <a:t> </a:t>
                </a:r>
                <a:r>
                  <a:rPr kumimoji="0" lang="en-IN" sz="1400" b="1" u="none" strike="noStrike" kern="1200" cap="none" spc="0" normalizeH="0" noProof="0" dirty="0" smtClean="0">
                    <a:ln>
                      <a:noFill/>
                    </a:ln>
                    <a:solidFill>
                      <a:prstClr val="white"/>
                    </a:solidFill>
                    <a:effectLst/>
                    <a:uLnTx/>
                    <a:uFillTx/>
                    <a:latin typeface="Lato"/>
                    <a:ea typeface="+mn-ea"/>
                    <a:cs typeface="+mn-cs"/>
                  </a:rPr>
                  <a:t>learning</a:t>
                </a:r>
                <a:r>
                  <a:rPr kumimoji="0" lang="en-IN" sz="1400" b="0" i="0" u="none" strike="noStrike" kern="1200" cap="none" spc="0" normalizeH="0" noProof="0" dirty="0" smtClean="0">
                    <a:ln>
                      <a:noFill/>
                    </a:ln>
                    <a:solidFill>
                      <a:prstClr val="white"/>
                    </a:solidFill>
                    <a:effectLst/>
                    <a:uLnTx/>
                    <a:uFillTx/>
                    <a:latin typeface="Lato"/>
                    <a:ea typeface="+mn-ea"/>
                    <a:cs typeface="+mn-cs"/>
                  </a:rPr>
                  <a:t> about blockchain together and exploring the use and implications of Blockchains in government. </a:t>
                </a:r>
              </a:p>
              <a:p>
                <a:pPr marL="0" marR="0" lvl="0" indent="0" defTabSz="914400" rtl="0" eaLnBrk="1" fontAlgn="auto" latinLnBrk="0" hangingPunct="1">
                  <a:lnSpc>
                    <a:spcPct val="100000"/>
                  </a:lnSpc>
                  <a:spcBef>
                    <a:spcPts val="0"/>
                  </a:spcBef>
                  <a:spcAft>
                    <a:spcPts val="0"/>
                  </a:spcAft>
                  <a:buClrTx/>
                  <a:buSzTx/>
                  <a:buFontTx/>
                  <a:buNone/>
                  <a:tabLst/>
                  <a:defRPr/>
                </a:pPr>
                <a:endParaRPr lang="en-IN" sz="1400" baseline="0" dirty="0">
                  <a:solidFill>
                    <a:prstClr val="white"/>
                  </a:solidFill>
                  <a:latin typeface="Lato"/>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IN" sz="1400" u="none" strike="noStrike" kern="1200" cap="none" spc="0" normalizeH="0" noProof="0" dirty="0" smtClean="0">
                    <a:ln>
                      <a:noFill/>
                    </a:ln>
                    <a:solidFill>
                      <a:prstClr val="white"/>
                    </a:solidFill>
                    <a:effectLst/>
                    <a:uLnTx/>
                    <a:uFillTx/>
                    <a:latin typeface="Lato"/>
                    <a:ea typeface="+mn-ea"/>
                    <a:cs typeface="+mn-cs"/>
                  </a:rPr>
                  <a:t>For example, </a:t>
                </a:r>
                <a:r>
                  <a:rPr lang="en-IN" sz="1400" dirty="0" smtClean="0">
                    <a:solidFill>
                      <a:prstClr val="white"/>
                    </a:solidFill>
                    <a:latin typeface="Lato"/>
                  </a:rPr>
                  <a:t>the U.S. </a:t>
                </a:r>
                <a:r>
                  <a:rPr lang="en-IN" sz="1400" b="1" dirty="0" smtClean="0">
                    <a:solidFill>
                      <a:prstClr val="white"/>
                    </a:solidFill>
                    <a:latin typeface="Lato"/>
                  </a:rPr>
                  <a:t>Emerging Citizen Technology Office </a:t>
                </a:r>
                <a:r>
                  <a:rPr lang="en-IN" sz="1400" dirty="0" smtClean="0">
                    <a:solidFill>
                      <a:prstClr val="white"/>
                    </a:solidFill>
                    <a:latin typeface="Lato"/>
                  </a:rPr>
                  <a:t>(ECTO) has been created to provide a common guidance and vision for emerging tech in the U.S. government and to share ideas and connect innovators. Bring in insights from other sectors.</a:t>
                </a:r>
                <a:endParaRPr kumimoji="0" lang="en-IN" sz="1400" u="none" strike="noStrike" kern="1200" cap="none" spc="0" normalizeH="0" baseline="0" noProof="0" dirty="0">
                  <a:ln>
                    <a:noFill/>
                  </a:ln>
                  <a:solidFill>
                    <a:prstClr val="white"/>
                  </a:solidFill>
                  <a:effectLst/>
                  <a:uLnTx/>
                  <a:uFillTx/>
                  <a:latin typeface="Lato"/>
                  <a:ea typeface="+mn-ea"/>
                  <a:cs typeface="+mn-cs"/>
                </a:endParaRPr>
              </a:p>
            </p:txBody>
          </p:sp>
          <p:sp>
            <p:nvSpPr>
              <p:cNvPr id="23" name="TextBox 22"/>
              <p:cNvSpPr txBox="1"/>
              <p:nvPr/>
            </p:nvSpPr>
            <p:spPr>
              <a:xfrm>
                <a:off x="4045945" y="2493503"/>
                <a:ext cx="2396326" cy="650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smtClean="0">
                    <a:ln>
                      <a:noFill/>
                    </a:ln>
                    <a:solidFill>
                      <a:prstClr val="white"/>
                    </a:solidFill>
                    <a:effectLst/>
                    <a:uLnTx/>
                    <a:uFillTx/>
                    <a:latin typeface="Lato Black"/>
                    <a:ea typeface="+mn-ea"/>
                    <a:cs typeface="+mn-cs"/>
                  </a:rPr>
                  <a:t>COMMUNITIES OF PRACTICE</a:t>
                </a:r>
                <a:endParaRPr kumimoji="0" lang="en-IN" sz="2000" b="0" i="0" u="none" strike="noStrike" kern="1200" cap="none" spc="0" normalizeH="0" baseline="0" noProof="0" dirty="0">
                  <a:ln>
                    <a:noFill/>
                  </a:ln>
                  <a:solidFill>
                    <a:prstClr val="white"/>
                  </a:solidFill>
                  <a:effectLst/>
                  <a:uLnTx/>
                  <a:uFillTx/>
                  <a:latin typeface="Lato Black"/>
                  <a:ea typeface="+mn-ea"/>
                  <a:cs typeface="+mn-cs"/>
                </a:endParaRPr>
              </a:p>
            </p:txBody>
          </p:sp>
        </p:grpSp>
      </p:grpSp>
      <p:grpSp>
        <p:nvGrpSpPr>
          <p:cNvPr id="36" name="Group 35"/>
          <p:cNvGrpSpPr/>
          <p:nvPr/>
        </p:nvGrpSpPr>
        <p:grpSpPr>
          <a:xfrm>
            <a:off x="6294479" y="1944727"/>
            <a:ext cx="3540641" cy="4136477"/>
            <a:chOff x="879077" y="2080044"/>
            <a:chExt cx="2976761" cy="4136477"/>
          </a:xfrm>
        </p:grpSpPr>
        <p:sp>
          <p:nvSpPr>
            <p:cNvPr id="37" name="Rounded Rectangle 36"/>
            <p:cNvSpPr/>
            <p:nvPr/>
          </p:nvSpPr>
          <p:spPr>
            <a:xfrm>
              <a:off x="879077" y="2080044"/>
              <a:ext cx="2976761" cy="4136477"/>
            </a:xfrm>
            <a:prstGeom prst="roundRect">
              <a:avLst>
                <a:gd name="adj" fmla="val 5156"/>
              </a:avLst>
            </a:prstGeom>
            <a:solidFill>
              <a:schemeClr val="accent3"/>
            </a:solidFill>
            <a:ln w="25400">
              <a:noFill/>
            </a:ln>
            <a:effectLst>
              <a:outerShdw blurRad="63500" algn="c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sp>
          <p:nvSpPr>
            <p:cNvPr id="40" name="TextBox 39"/>
            <p:cNvSpPr txBox="1"/>
            <p:nvPr/>
          </p:nvSpPr>
          <p:spPr>
            <a:xfrm>
              <a:off x="1063191" y="2234489"/>
              <a:ext cx="25186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noProof="0" dirty="0" smtClean="0">
                  <a:solidFill>
                    <a:prstClr val="white"/>
                  </a:solidFill>
                  <a:latin typeface="Lato Black"/>
                </a:rPr>
                <a:t>PUBLIC-PRIVATE PARTNERSHIPS (PPPs)</a:t>
              </a:r>
              <a:endParaRPr kumimoji="0" lang="en-IN" sz="2000" b="0" i="0" u="none" strike="noStrike" kern="1200" cap="none" spc="0" normalizeH="0" baseline="0" noProof="0" dirty="0">
                <a:ln>
                  <a:noFill/>
                </a:ln>
                <a:solidFill>
                  <a:prstClr val="white"/>
                </a:solidFill>
                <a:effectLst/>
                <a:uLnTx/>
                <a:uFillTx/>
                <a:latin typeface="Lato Black"/>
                <a:ea typeface="+mn-ea"/>
                <a:cs typeface="+mn-cs"/>
              </a:endParaRPr>
            </a:p>
          </p:txBody>
        </p:sp>
      </p:grpSp>
      <p:sp>
        <p:nvSpPr>
          <p:cNvPr id="41" name="Frame 40"/>
          <p:cNvSpPr/>
          <p:nvPr/>
        </p:nvSpPr>
        <p:spPr>
          <a:xfrm>
            <a:off x="0" y="-28574"/>
            <a:ext cx="12192000" cy="6915149"/>
          </a:xfrm>
          <a:prstGeom prst="frame">
            <a:avLst>
              <a:gd name="adj1" fmla="val 1481"/>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22" name="TextBox 21">
            <a:extLst>
              <a:ext uri="{FF2B5EF4-FFF2-40B4-BE49-F238E27FC236}">
                <a16:creationId xmlns:a16="http://schemas.microsoft.com/office/drawing/2014/main" xmlns="" id="{9F99E629-D198-47C2-BD25-8F19ED39F144}"/>
              </a:ext>
            </a:extLst>
          </p:cNvPr>
          <p:cNvSpPr txBox="1"/>
          <p:nvPr/>
        </p:nvSpPr>
        <p:spPr>
          <a:xfrm>
            <a:off x="377139" y="401419"/>
            <a:ext cx="11437747"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300" normalizeH="0" baseline="0" noProof="0" dirty="0" smtClean="0">
                <a:ln>
                  <a:noFill/>
                </a:ln>
                <a:solidFill>
                  <a:srgbClr val="214965"/>
                </a:solidFill>
                <a:effectLst/>
                <a:uLnTx/>
                <a:uFillTx/>
                <a:ea typeface="+mn-ea"/>
                <a:cs typeface="+mn-cs"/>
              </a:rPr>
              <a:t>Communities of Practice</a:t>
            </a:r>
            <a:r>
              <a:rPr kumimoji="0" lang="en-IN" sz="3000" b="1" i="0" u="none" strike="noStrike" kern="1200" cap="none" spc="300" normalizeH="0" noProof="0" dirty="0" smtClean="0">
                <a:ln>
                  <a:noFill/>
                </a:ln>
                <a:solidFill>
                  <a:srgbClr val="214965"/>
                </a:solidFill>
                <a:effectLst/>
                <a:uLnTx/>
                <a:uFillTx/>
                <a:ea typeface="+mn-ea"/>
                <a:cs typeface="+mn-cs"/>
              </a:rPr>
              <a:t> &amp;Public-Private Partnerships</a:t>
            </a:r>
            <a:endParaRPr kumimoji="0" lang="en-IN" sz="3000" b="1" i="0" u="none" strike="noStrike" kern="1200" cap="none" spc="300" normalizeH="0" baseline="0" noProof="0" dirty="0">
              <a:ln>
                <a:noFill/>
              </a:ln>
              <a:solidFill>
                <a:srgbClr val="214965"/>
              </a:solidFill>
              <a:effectLst/>
              <a:uLnTx/>
              <a:uFillTx/>
              <a:ea typeface="+mn-ea"/>
              <a:cs typeface="+mn-cs"/>
            </a:endParaRPr>
          </a:p>
        </p:txBody>
      </p:sp>
      <p:cxnSp>
        <p:nvCxnSpPr>
          <p:cNvPr id="25" name="Straight Connector 24">
            <a:extLst>
              <a:ext uri="{FF2B5EF4-FFF2-40B4-BE49-F238E27FC236}">
                <a16:creationId xmlns:a16="http://schemas.microsoft.com/office/drawing/2014/main" xmlns="" id="{2D3452EC-B89C-4896-8A40-5E5A33ABD851}"/>
              </a:ext>
            </a:extLst>
          </p:cNvPr>
          <p:cNvCxnSpPr/>
          <p:nvPr/>
        </p:nvCxnSpPr>
        <p:spPr>
          <a:xfrm>
            <a:off x="5238750" y="1085850"/>
            <a:ext cx="17145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xmlns="" id="{DF98AB9E-1742-4E0D-A87F-E2D0F0FA0821}"/>
              </a:ext>
            </a:extLst>
          </p:cNvPr>
          <p:cNvSpPr/>
          <p:nvPr/>
        </p:nvSpPr>
        <p:spPr>
          <a:xfrm>
            <a:off x="1485900" y="1127720"/>
            <a:ext cx="9220200" cy="553998"/>
          </a:xfrm>
          <a:prstGeom prst="rect">
            <a:avLst/>
          </a:prstGeom>
        </p:spPr>
        <p:txBody>
          <a:bodyPr wrap="square" anchor="ctr">
            <a:spAutoFit/>
          </a:bodyPr>
          <a:lstStyle/>
          <a:p>
            <a:pPr algn="ctr">
              <a:spcAft>
                <a:spcPts val="0"/>
              </a:spcAft>
            </a:pPr>
            <a:r>
              <a:rPr lang="en-US" sz="3000" b="1" i="1" dirty="0" smtClean="0">
                <a:solidFill>
                  <a:srgbClr val="9F98C8"/>
                </a:solidFill>
                <a:ea typeface="Calibri"/>
                <a:cs typeface="Arial"/>
              </a:rPr>
              <a:t>Two of the fastest growing best practices</a:t>
            </a:r>
            <a:endParaRPr lang="en-US" sz="3000" b="1" i="1" dirty="0">
              <a:solidFill>
                <a:srgbClr val="9F98C8"/>
              </a:solidFill>
              <a:ea typeface="Calibri"/>
              <a:cs typeface="Arial"/>
            </a:endParaRPr>
          </a:p>
        </p:txBody>
      </p:sp>
      <p:sp>
        <p:nvSpPr>
          <p:cNvPr id="24" name="TextBox 23"/>
          <p:cNvSpPr txBox="1"/>
          <p:nvPr/>
        </p:nvSpPr>
        <p:spPr>
          <a:xfrm>
            <a:off x="2699758" y="2102710"/>
            <a:ext cx="285025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noProof="0" dirty="0" smtClean="0">
                <a:solidFill>
                  <a:prstClr val="white"/>
                </a:solidFill>
                <a:latin typeface="Lato Black"/>
              </a:rPr>
              <a:t>COMMUNITIES OF PRACTICE</a:t>
            </a:r>
            <a:endParaRPr kumimoji="0" lang="en-IN" sz="2000" b="0" i="0" u="none" strike="noStrike" kern="1200" cap="none" spc="0" normalizeH="0" baseline="0" noProof="0" dirty="0">
              <a:ln>
                <a:noFill/>
              </a:ln>
              <a:solidFill>
                <a:prstClr val="white"/>
              </a:solidFill>
              <a:effectLst/>
              <a:uLnTx/>
              <a:uFillTx/>
              <a:latin typeface="Lato Black"/>
              <a:ea typeface="+mn-ea"/>
              <a:cs typeface="+mn-cs"/>
            </a:endParaRPr>
          </a:p>
        </p:txBody>
      </p:sp>
      <p:sp>
        <p:nvSpPr>
          <p:cNvPr id="27" name="TextBox 26"/>
          <p:cNvSpPr txBox="1"/>
          <p:nvPr/>
        </p:nvSpPr>
        <p:spPr>
          <a:xfrm>
            <a:off x="6477093" y="2774670"/>
            <a:ext cx="3032097" cy="2893100"/>
          </a:xfrm>
          <a:prstGeom prst="rect">
            <a:avLst/>
          </a:prstGeom>
          <a:noFill/>
        </p:spPr>
        <p:txBody>
          <a:bodyPr wrap="square" rtlCol="0">
            <a:spAutoFit/>
          </a:bodyPr>
          <a:lstStyle/>
          <a:p>
            <a:pPr lvl="0">
              <a:defRPr/>
            </a:pPr>
            <a:r>
              <a:rPr lang="en-US" sz="1400" dirty="0" smtClean="0">
                <a:solidFill>
                  <a:prstClr val="white"/>
                </a:solidFill>
              </a:rPr>
              <a:t>Efforts </a:t>
            </a:r>
            <a:r>
              <a:rPr lang="en-US" sz="1400" dirty="0">
                <a:solidFill>
                  <a:prstClr val="white"/>
                </a:solidFill>
              </a:rPr>
              <a:t>to bring public agencies and private firms together in </a:t>
            </a:r>
            <a:r>
              <a:rPr lang="en-US" sz="1400" b="1" dirty="0" smtClean="0">
                <a:solidFill>
                  <a:prstClr val="white"/>
                </a:solidFill>
              </a:rPr>
              <a:t>developing and implementing</a:t>
            </a:r>
            <a:r>
              <a:rPr lang="en-US" sz="1400" dirty="0" smtClean="0">
                <a:solidFill>
                  <a:prstClr val="white"/>
                </a:solidFill>
              </a:rPr>
              <a:t> </a:t>
            </a:r>
            <a:r>
              <a:rPr lang="en-US" sz="1400" dirty="0">
                <a:solidFill>
                  <a:prstClr val="white"/>
                </a:solidFill>
              </a:rPr>
              <a:t>Blockchain </a:t>
            </a:r>
            <a:r>
              <a:rPr lang="en-US" sz="1400" dirty="0" smtClean="0">
                <a:solidFill>
                  <a:prstClr val="white"/>
                </a:solidFill>
              </a:rPr>
              <a:t>systems. Often</a:t>
            </a:r>
            <a:r>
              <a:rPr lang="en-US" sz="1400" dirty="0">
                <a:solidFill>
                  <a:prstClr val="white"/>
                </a:solidFill>
              </a:rPr>
              <a:t>, private firms assist government agencies with the technological aspect of the </a:t>
            </a:r>
            <a:r>
              <a:rPr lang="en-US" sz="1400" dirty="0" smtClean="0">
                <a:solidFill>
                  <a:prstClr val="white"/>
                </a:solidFill>
              </a:rPr>
              <a:t>work.</a:t>
            </a:r>
          </a:p>
          <a:p>
            <a:pPr lvl="0">
              <a:defRPr/>
            </a:pPr>
            <a:endParaRPr kumimoji="0" lang="en-US" sz="1400" u="none" strike="noStrike" kern="1200" cap="none" spc="0" normalizeH="0" baseline="0" noProof="0" dirty="0">
              <a:ln>
                <a:noFill/>
              </a:ln>
              <a:solidFill>
                <a:prstClr val="white"/>
              </a:solidFill>
              <a:effectLst/>
              <a:uLnTx/>
              <a:uFillTx/>
              <a:latin typeface="Lato"/>
              <a:ea typeface="+mn-ea"/>
              <a:cs typeface="+mn-cs"/>
            </a:endParaRPr>
          </a:p>
          <a:p>
            <a:pPr lvl="0">
              <a:defRPr/>
            </a:pPr>
            <a:r>
              <a:rPr lang="en-US" sz="1400" dirty="0" smtClean="0">
                <a:solidFill>
                  <a:prstClr val="white"/>
                </a:solidFill>
                <a:latin typeface="Lato"/>
              </a:rPr>
              <a:t>For example, the </a:t>
            </a:r>
            <a:r>
              <a:rPr lang="en-US" sz="1400" b="1" dirty="0" smtClean="0">
                <a:solidFill>
                  <a:prstClr val="white"/>
                </a:solidFill>
                <a:latin typeface="Lato"/>
              </a:rPr>
              <a:t>ID2020</a:t>
            </a:r>
            <a:r>
              <a:rPr lang="en-US" sz="1400" dirty="0" smtClean="0">
                <a:solidFill>
                  <a:prstClr val="white"/>
                </a:solidFill>
                <a:latin typeface="Lato"/>
              </a:rPr>
              <a:t> </a:t>
            </a:r>
            <a:r>
              <a:rPr lang="en-US" sz="1400" dirty="0">
                <a:solidFill>
                  <a:prstClr val="white"/>
                </a:solidFill>
              </a:rPr>
              <a:t>initiative </a:t>
            </a:r>
            <a:r>
              <a:rPr lang="en-US" sz="1400" dirty="0" smtClean="0">
                <a:solidFill>
                  <a:prstClr val="white"/>
                </a:solidFill>
              </a:rPr>
              <a:t>(UN agencies</a:t>
            </a:r>
            <a:r>
              <a:rPr lang="en-US" sz="1400" dirty="0">
                <a:solidFill>
                  <a:prstClr val="white"/>
                </a:solidFill>
              </a:rPr>
              <a:t>, </a:t>
            </a:r>
            <a:r>
              <a:rPr lang="en-US" sz="1400" dirty="0" smtClean="0">
                <a:solidFill>
                  <a:prstClr val="white"/>
                </a:solidFill>
              </a:rPr>
              <a:t>companies </a:t>
            </a:r>
            <a:r>
              <a:rPr lang="en-US" sz="1400" dirty="0">
                <a:solidFill>
                  <a:prstClr val="white"/>
                </a:solidFill>
              </a:rPr>
              <a:t>such as Microsoft </a:t>
            </a:r>
            <a:r>
              <a:rPr lang="en-US" sz="1400" dirty="0" smtClean="0">
                <a:solidFill>
                  <a:prstClr val="white"/>
                </a:solidFill>
              </a:rPr>
              <a:t>Accenture) seeks to provide formal identities to the 1.1 billion individuals who lack one, </a:t>
            </a:r>
            <a:r>
              <a:rPr lang="en-US" sz="1400" dirty="0">
                <a:solidFill>
                  <a:prstClr val="white"/>
                </a:solidFill>
              </a:rPr>
              <a:t>including </a:t>
            </a:r>
            <a:r>
              <a:rPr lang="en-US" sz="1400" dirty="0" smtClean="0">
                <a:solidFill>
                  <a:prstClr val="white"/>
                </a:solidFill>
              </a:rPr>
              <a:t>millions of refugees.</a:t>
            </a:r>
            <a:endParaRPr kumimoji="0" lang="en-IN" sz="1400" u="none" strike="noStrike" kern="1200" cap="none" spc="0" normalizeH="0" baseline="0" noProof="0" dirty="0">
              <a:ln>
                <a:noFill/>
              </a:ln>
              <a:solidFill>
                <a:prstClr val="white"/>
              </a:solidFill>
              <a:effectLst/>
              <a:uLnTx/>
              <a:uFillTx/>
              <a:latin typeface="Lato"/>
              <a:ea typeface="+mn-ea"/>
              <a:cs typeface="+mn-cs"/>
            </a:endParaRPr>
          </a:p>
        </p:txBody>
      </p:sp>
    </p:spTree>
    <p:extLst>
      <p:ext uri="{BB962C8B-B14F-4D97-AF65-F5344CB8AC3E}">
        <p14:creationId xmlns:p14="http://schemas.microsoft.com/office/powerpoint/2010/main" val="14098585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9F99E629-D198-47C2-BD25-8F19ED39F144}"/>
              </a:ext>
            </a:extLst>
          </p:cNvPr>
          <p:cNvSpPr txBox="1"/>
          <p:nvPr/>
        </p:nvSpPr>
        <p:spPr>
          <a:xfrm>
            <a:off x="1385424" y="401419"/>
            <a:ext cx="942117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300" normalizeH="0" baseline="0" noProof="0" dirty="0" smtClean="0">
                <a:ln>
                  <a:noFill/>
                </a:ln>
                <a:solidFill>
                  <a:srgbClr val="214965"/>
                </a:solidFill>
                <a:effectLst/>
                <a:uLnTx/>
                <a:uFillTx/>
                <a:latin typeface="Lato Black" panose="020F0A02020204030203" pitchFamily="34" charset="0"/>
                <a:ea typeface="+mn-ea"/>
                <a:cs typeface="+mn-cs"/>
              </a:rPr>
              <a:t>Example </a:t>
            </a:r>
            <a:r>
              <a:rPr kumimoji="0" lang="en-IN" sz="3600" b="0" i="0" u="none" strike="noStrike" kern="1200" cap="none" spc="300" normalizeH="0" noProof="0" dirty="0" smtClean="0">
                <a:ln>
                  <a:noFill/>
                </a:ln>
                <a:solidFill>
                  <a:srgbClr val="214965"/>
                </a:solidFill>
                <a:effectLst/>
                <a:uLnTx/>
                <a:uFillTx/>
                <a:latin typeface="Lato Black" panose="020F0A02020204030203" pitchFamily="34" charset="0"/>
                <a:ea typeface="+mn-ea"/>
                <a:cs typeface="+mn-cs"/>
              </a:rPr>
              <a:t>1: Vehicle Wallet (Denmark) </a:t>
            </a:r>
            <a:endParaRPr kumimoji="0" lang="en-IN" sz="3600" b="0" i="0" u="none" strike="noStrike" kern="1200" cap="none" spc="300" normalizeH="0" baseline="0" noProof="0" dirty="0">
              <a:ln>
                <a:noFill/>
              </a:ln>
              <a:solidFill>
                <a:srgbClr val="214965"/>
              </a:solidFill>
              <a:effectLst/>
              <a:uLnTx/>
              <a:uFillTx/>
              <a:latin typeface="Lato Black" panose="020F0A02020204030203" pitchFamily="34" charset="0"/>
              <a:ea typeface="+mn-ea"/>
              <a:cs typeface="+mn-cs"/>
            </a:endParaRPr>
          </a:p>
        </p:txBody>
      </p:sp>
      <p:sp>
        <p:nvSpPr>
          <p:cNvPr id="2" name="Rectangle 1"/>
          <p:cNvSpPr/>
          <p:nvPr/>
        </p:nvSpPr>
        <p:spPr>
          <a:xfrm>
            <a:off x="8" y="1407886"/>
            <a:ext cx="12192000" cy="45574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white"/>
              </a:solidFill>
              <a:effectLst/>
              <a:uLnTx/>
              <a:uFillTx/>
              <a:latin typeface="Lato"/>
              <a:ea typeface="+mn-ea"/>
              <a:cs typeface="+mn-cs"/>
            </a:endParaRPr>
          </a:p>
        </p:txBody>
      </p:sp>
      <p:sp>
        <p:nvSpPr>
          <p:cNvPr id="3" name="TextBox 2"/>
          <p:cNvSpPr txBox="1"/>
          <p:nvPr/>
        </p:nvSpPr>
        <p:spPr>
          <a:xfrm>
            <a:off x="0" y="1950169"/>
            <a:ext cx="12192000" cy="3539430"/>
          </a:xfrm>
          <a:prstGeom prst="rect">
            <a:avLst/>
          </a:prstGeom>
          <a:noFill/>
        </p:spPr>
        <p:txBody>
          <a:bodyPr wrap="square" rtlCol="0">
            <a:spAutoFit/>
          </a:bodyPr>
          <a:lstStyle/>
          <a:p>
            <a:r>
              <a:rPr lang="en-GB" sz="2200" b="1" dirty="0" smtClean="0"/>
              <a:t>Problem:</a:t>
            </a:r>
          </a:p>
          <a:p>
            <a:r>
              <a:rPr lang="en-US" dirty="0" smtClean="0"/>
              <a:t>During a car’s lifecycle it undergoes various </a:t>
            </a:r>
            <a:r>
              <a:rPr lang="en-US" dirty="0"/>
              <a:t>phases and activities </a:t>
            </a:r>
            <a:r>
              <a:rPr lang="en-US" dirty="0" smtClean="0"/>
              <a:t>(tests, </a:t>
            </a:r>
            <a:r>
              <a:rPr lang="en-US" dirty="0"/>
              <a:t>repair, loan, insurance and </a:t>
            </a:r>
            <a:r>
              <a:rPr lang="en-US" dirty="0" smtClean="0"/>
              <a:t>changes in ownership). When a car is sold from one person to another, there can be a lack of information from either the buyer or seller. On the seller’s side, the car could have undergone an undesirable re-build or even be stolen. On the buyer’s side, the buyer could never re-register the car, which could result in continuous taxes for the original seller. </a:t>
            </a:r>
            <a:endParaRPr lang="en-GB" dirty="0" smtClean="0"/>
          </a:p>
          <a:p>
            <a:endParaRPr lang="en-GB" b="1" dirty="0"/>
          </a:p>
          <a:p>
            <a:endParaRPr lang="en-GB" sz="2000" b="1" dirty="0"/>
          </a:p>
          <a:p>
            <a:r>
              <a:rPr lang="en-GB" sz="2000" b="1" dirty="0" smtClean="0"/>
              <a:t>Solution:</a:t>
            </a:r>
          </a:p>
          <a:p>
            <a:r>
              <a:rPr lang="en-GB" dirty="0" smtClean="0"/>
              <a:t>Vehicle Wallet is a partnership between payment service provider and the Danish Tax Administration. It is a supply chain management tool where </a:t>
            </a:r>
            <a:r>
              <a:rPr lang="en-GB" dirty="0"/>
              <a:t>data concerning the car is saved in one distributed ledger and creates one agreed and shared record of the vehicle history as it is transferred across the supply </a:t>
            </a:r>
            <a:r>
              <a:rPr lang="en-GB" dirty="0" smtClean="0"/>
              <a:t>chain. This reduces risks for buyers and sellers, and helps ensure Denmark receives all proper taxes. </a:t>
            </a:r>
          </a:p>
        </p:txBody>
      </p:sp>
    </p:spTree>
    <p:extLst>
      <p:ext uri="{BB962C8B-B14F-4D97-AF65-F5344CB8AC3E}">
        <p14:creationId xmlns:p14="http://schemas.microsoft.com/office/powerpoint/2010/main" val="751620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9F99E629-D198-47C2-BD25-8F19ED39F144}"/>
              </a:ext>
            </a:extLst>
          </p:cNvPr>
          <p:cNvSpPr txBox="1"/>
          <p:nvPr/>
        </p:nvSpPr>
        <p:spPr>
          <a:xfrm>
            <a:off x="2656609" y="401419"/>
            <a:ext cx="6878806" cy="646331"/>
          </a:xfrm>
          <a:prstGeom prst="rect">
            <a:avLst/>
          </a:prstGeom>
          <a:noFill/>
        </p:spPr>
        <p:txBody>
          <a:bodyPr wrap="none" rtlCol="0">
            <a:spAutoFit/>
          </a:bodyPr>
          <a:lstStyle/>
          <a:p>
            <a:pPr lvl="0" algn="ctr">
              <a:defRPr/>
            </a:pPr>
            <a:r>
              <a:rPr kumimoji="0" lang="en-IN" sz="3600" b="0" i="0" u="none" strike="noStrike" kern="1200" cap="none" spc="300" normalizeH="0" baseline="0" noProof="0" dirty="0" smtClean="0">
                <a:ln>
                  <a:noFill/>
                </a:ln>
                <a:solidFill>
                  <a:srgbClr val="214965"/>
                </a:solidFill>
                <a:effectLst/>
                <a:uLnTx/>
                <a:uFillTx/>
                <a:latin typeface="Lato Black" panose="020F0A02020204030203" pitchFamily="34" charset="0"/>
                <a:ea typeface="+mn-ea"/>
                <a:cs typeface="+mn-cs"/>
              </a:rPr>
              <a:t>Example </a:t>
            </a:r>
            <a:r>
              <a:rPr lang="en-IN" sz="3600" spc="300" dirty="0">
                <a:solidFill>
                  <a:srgbClr val="214965"/>
                </a:solidFill>
                <a:latin typeface="Lato Black" panose="020F0A02020204030203" pitchFamily="34" charset="0"/>
              </a:rPr>
              <a:t>2: </a:t>
            </a:r>
            <a:r>
              <a:rPr lang="en-IN" sz="3600" spc="300" dirty="0" smtClean="0">
                <a:solidFill>
                  <a:srgbClr val="214965"/>
                </a:solidFill>
                <a:latin typeface="Lato Black" panose="020F0A02020204030203" pitchFamily="34" charset="0"/>
              </a:rPr>
              <a:t>BenBen (Ghana)</a:t>
            </a:r>
            <a:endParaRPr kumimoji="0" lang="en-IN" sz="3600" b="0" i="0" u="none" strike="noStrike" kern="1200" cap="none" spc="300" normalizeH="0" baseline="0" noProof="0" dirty="0">
              <a:ln>
                <a:noFill/>
              </a:ln>
              <a:solidFill>
                <a:srgbClr val="214965"/>
              </a:solidFill>
              <a:effectLst/>
              <a:uLnTx/>
              <a:uFillTx/>
              <a:latin typeface="Lato Black" panose="020F0A02020204030203" pitchFamily="34" charset="0"/>
              <a:ea typeface="+mn-ea"/>
              <a:cs typeface="+mn-cs"/>
            </a:endParaRPr>
          </a:p>
        </p:txBody>
      </p:sp>
      <p:sp>
        <p:nvSpPr>
          <p:cNvPr id="2" name="Rectangle 1"/>
          <p:cNvSpPr/>
          <p:nvPr/>
        </p:nvSpPr>
        <p:spPr>
          <a:xfrm>
            <a:off x="8" y="1407886"/>
            <a:ext cx="12192000" cy="45574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white"/>
              </a:solidFill>
              <a:effectLst/>
              <a:uLnTx/>
              <a:uFillTx/>
              <a:latin typeface="Lato"/>
              <a:ea typeface="+mn-ea"/>
              <a:cs typeface="+mn-cs"/>
            </a:endParaRPr>
          </a:p>
        </p:txBody>
      </p:sp>
      <p:sp>
        <p:nvSpPr>
          <p:cNvPr id="3" name="TextBox 2"/>
          <p:cNvSpPr txBox="1"/>
          <p:nvPr/>
        </p:nvSpPr>
        <p:spPr>
          <a:xfrm>
            <a:off x="0" y="1950169"/>
            <a:ext cx="12192000" cy="3539430"/>
          </a:xfrm>
          <a:prstGeom prst="rect">
            <a:avLst/>
          </a:prstGeom>
          <a:noFill/>
        </p:spPr>
        <p:txBody>
          <a:bodyPr wrap="square" rtlCol="0">
            <a:spAutoFit/>
          </a:bodyPr>
          <a:lstStyle/>
          <a:p>
            <a:r>
              <a:rPr lang="en-GB" sz="2200" b="1" dirty="0" smtClean="0"/>
              <a:t>Problem:</a:t>
            </a:r>
          </a:p>
          <a:p>
            <a:r>
              <a:rPr lang="en-US" dirty="0" smtClean="0"/>
              <a:t>For land property, Ghana lacked a systemic way to determining </a:t>
            </a:r>
            <a:r>
              <a:rPr lang="en-US" dirty="0"/>
              <a:t>the legal existence of </a:t>
            </a:r>
            <a:r>
              <a:rPr lang="en-US" dirty="0" smtClean="0"/>
              <a:t>parcels and to track land ownership titles. This prevented authorities </a:t>
            </a:r>
            <a:r>
              <a:rPr lang="en-US" dirty="0"/>
              <a:t>and property owners from having clear certainty and visibility over what belongs to </a:t>
            </a:r>
            <a:r>
              <a:rPr lang="en-US" dirty="0" smtClean="0"/>
              <a:t>whom, resulting in regular disputes. In addition, because previous processes were on paper, it could take over a year to register the sale/purchase of a property, which was a fraud risk for both sellers and buyers. </a:t>
            </a:r>
            <a:endParaRPr lang="en-GB" b="1" dirty="0" smtClean="0"/>
          </a:p>
          <a:p>
            <a:endParaRPr lang="en-GB" sz="2000" b="1" dirty="0"/>
          </a:p>
          <a:p>
            <a:r>
              <a:rPr lang="en-GB" sz="2000" b="1" dirty="0" smtClean="0"/>
              <a:t>Solution:</a:t>
            </a:r>
          </a:p>
          <a:p>
            <a:r>
              <a:rPr lang="en-US" dirty="0" smtClean="0"/>
              <a:t>BenBen </a:t>
            </a:r>
            <a:r>
              <a:rPr lang="en-US" dirty="0"/>
              <a:t>provides an Ethereum-run digital register system of all land registries across Ghana. It is able to certify land information through the cross-cutting of satellite imagery and on-the-ground verifications, working hand-in-hand with local stakeholders in the land market. It aggregates all the information such that financial institutions and the Lands Commission have real-time access to the data</a:t>
            </a:r>
            <a:r>
              <a:rPr lang="en-US" dirty="0" smtClean="0"/>
              <a:t>. Property transaction times have been reduced by 75% and court disputes have been reduced. </a:t>
            </a:r>
            <a:endParaRPr lang="en-GB" dirty="0" smtClean="0"/>
          </a:p>
        </p:txBody>
      </p:sp>
    </p:spTree>
    <p:extLst>
      <p:ext uri="{BB962C8B-B14F-4D97-AF65-F5344CB8AC3E}">
        <p14:creationId xmlns:p14="http://schemas.microsoft.com/office/powerpoint/2010/main" val="352129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9F99E629-D198-47C2-BD25-8F19ED39F144}"/>
              </a:ext>
            </a:extLst>
          </p:cNvPr>
          <p:cNvSpPr txBox="1"/>
          <p:nvPr/>
        </p:nvSpPr>
        <p:spPr>
          <a:xfrm>
            <a:off x="1601837" y="401419"/>
            <a:ext cx="8988359" cy="646331"/>
          </a:xfrm>
          <a:prstGeom prst="rect">
            <a:avLst/>
          </a:prstGeom>
          <a:noFill/>
        </p:spPr>
        <p:txBody>
          <a:bodyPr wrap="none" rtlCol="0">
            <a:spAutoFit/>
          </a:bodyPr>
          <a:lstStyle/>
          <a:p>
            <a:pPr lvl="0" algn="ctr">
              <a:defRPr/>
            </a:pPr>
            <a:r>
              <a:rPr kumimoji="0" lang="en-IN" sz="3600" b="0" i="0" u="none" strike="noStrike" kern="1200" cap="none" spc="300" normalizeH="0" baseline="0" noProof="0" dirty="0" smtClean="0">
                <a:ln>
                  <a:noFill/>
                </a:ln>
                <a:solidFill>
                  <a:srgbClr val="214965"/>
                </a:solidFill>
                <a:effectLst/>
                <a:uLnTx/>
                <a:uFillTx/>
                <a:latin typeface="Lato Black" panose="020F0A02020204030203" pitchFamily="34" charset="0"/>
                <a:ea typeface="+mn-ea"/>
                <a:cs typeface="+mn-cs"/>
              </a:rPr>
              <a:t>Example </a:t>
            </a:r>
            <a:r>
              <a:rPr lang="en-IN" sz="3600" spc="300" dirty="0">
                <a:solidFill>
                  <a:srgbClr val="214965"/>
                </a:solidFill>
                <a:latin typeface="Lato Black" panose="020F0A02020204030203" pitchFamily="34" charset="0"/>
              </a:rPr>
              <a:t>2: </a:t>
            </a:r>
            <a:r>
              <a:rPr lang="en-IN" sz="3600" spc="300" dirty="0" smtClean="0">
                <a:solidFill>
                  <a:srgbClr val="214965"/>
                </a:solidFill>
                <a:latin typeface="Lato Black" panose="020F0A02020204030203" pitchFamily="34" charset="0"/>
              </a:rPr>
              <a:t>Project Ubin (Singapore)</a:t>
            </a:r>
            <a:endParaRPr kumimoji="0" lang="en-IN" sz="3600" b="0" i="0" u="none" strike="noStrike" kern="1200" cap="none" spc="300" normalizeH="0" baseline="0" noProof="0" dirty="0">
              <a:ln>
                <a:noFill/>
              </a:ln>
              <a:solidFill>
                <a:srgbClr val="214965"/>
              </a:solidFill>
              <a:effectLst/>
              <a:uLnTx/>
              <a:uFillTx/>
              <a:latin typeface="Lato Black" panose="020F0A02020204030203" pitchFamily="34" charset="0"/>
              <a:ea typeface="+mn-ea"/>
              <a:cs typeface="+mn-cs"/>
            </a:endParaRPr>
          </a:p>
        </p:txBody>
      </p:sp>
      <p:sp>
        <p:nvSpPr>
          <p:cNvPr id="2" name="Rectangle 1"/>
          <p:cNvSpPr/>
          <p:nvPr/>
        </p:nvSpPr>
        <p:spPr>
          <a:xfrm>
            <a:off x="8" y="1407886"/>
            <a:ext cx="12192000" cy="45574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white"/>
              </a:solidFill>
              <a:effectLst/>
              <a:uLnTx/>
              <a:uFillTx/>
              <a:latin typeface="Lato"/>
              <a:ea typeface="+mn-ea"/>
              <a:cs typeface="+mn-cs"/>
            </a:endParaRPr>
          </a:p>
        </p:txBody>
      </p:sp>
      <p:sp>
        <p:nvSpPr>
          <p:cNvPr id="3" name="TextBox 2"/>
          <p:cNvSpPr txBox="1"/>
          <p:nvPr/>
        </p:nvSpPr>
        <p:spPr>
          <a:xfrm>
            <a:off x="0" y="1950169"/>
            <a:ext cx="12192000" cy="3262432"/>
          </a:xfrm>
          <a:prstGeom prst="rect">
            <a:avLst/>
          </a:prstGeom>
          <a:noFill/>
        </p:spPr>
        <p:txBody>
          <a:bodyPr wrap="square" rtlCol="0">
            <a:spAutoFit/>
          </a:bodyPr>
          <a:lstStyle/>
          <a:p>
            <a:r>
              <a:rPr lang="en-GB" sz="2200" b="1" dirty="0" smtClean="0"/>
              <a:t>Problem:</a:t>
            </a:r>
          </a:p>
          <a:p>
            <a:r>
              <a:rPr lang="en-GB" dirty="0" smtClean="0"/>
              <a:t>The Monetary Authority of Singapore (MAS) conducted a study that found that Inter-bank payments within Singapore and cross-border financial transactions were inefficient and slow. </a:t>
            </a:r>
          </a:p>
          <a:p>
            <a:endParaRPr lang="en-GB" sz="2000" b="1" dirty="0"/>
          </a:p>
          <a:p>
            <a:r>
              <a:rPr lang="en-GB" sz="2000" b="1" dirty="0" smtClean="0"/>
              <a:t>Solution:</a:t>
            </a:r>
          </a:p>
          <a:p>
            <a:r>
              <a:rPr lang="en-US" dirty="0" smtClean="0"/>
              <a:t>MAS partnered with R3– a consortium of banks and regulators to create a prototype for a Blockchain-based digital Singaporean dollar to facilitate digital transactions. </a:t>
            </a:r>
            <a:r>
              <a:rPr lang="en-GB" dirty="0"/>
              <a:t>This would allow for incorruptibility of records through a decentralised trust system, but also 24 hour processing </a:t>
            </a:r>
            <a:r>
              <a:rPr lang="en-GB" dirty="0" smtClean="0"/>
              <a:t>with </a:t>
            </a:r>
            <a:r>
              <a:rPr lang="en-GB" dirty="0"/>
              <a:t>no centralised – i.e. human-based – checks required. </a:t>
            </a:r>
            <a:r>
              <a:rPr lang="en-GB" dirty="0" smtClean="0"/>
              <a:t>The partnership has </a:t>
            </a:r>
            <a:r>
              <a:rPr lang="en-US" dirty="0" smtClean="0"/>
              <a:t>successfully </a:t>
            </a:r>
            <a:r>
              <a:rPr lang="en-US" dirty="0"/>
              <a:t>developed software prototypes of three different models for </a:t>
            </a:r>
            <a:r>
              <a:rPr lang="en-US" dirty="0" smtClean="0"/>
              <a:t>decentralised </a:t>
            </a:r>
            <a:r>
              <a:rPr lang="en-US" dirty="0"/>
              <a:t>inter-bank payment </a:t>
            </a:r>
            <a:r>
              <a:rPr lang="en-US" dirty="0" smtClean="0"/>
              <a:t>that are now being explored. MAS has published the source code as open source software on GitHub. </a:t>
            </a:r>
            <a:endParaRPr lang="en-GB" b="1" dirty="0"/>
          </a:p>
          <a:p>
            <a:endParaRPr lang="en-GB" dirty="0" smtClean="0"/>
          </a:p>
        </p:txBody>
      </p:sp>
    </p:spTree>
    <p:extLst>
      <p:ext uri="{BB962C8B-B14F-4D97-AF65-F5344CB8AC3E}">
        <p14:creationId xmlns:p14="http://schemas.microsoft.com/office/powerpoint/2010/main" val="9197367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9F99E629-D198-47C2-BD25-8F19ED39F144}"/>
              </a:ext>
            </a:extLst>
          </p:cNvPr>
          <p:cNvSpPr txBox="1"/>
          <p:nvPr/>
        </p:nvSpPr>
        <p:spPr>
          <a:xfrm>
            <a:off x="2969186" y="401419"/>
            <a:ext cx="625363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600" b="0" i="0" u="none" strike="noStrike" kern="1200" cap="none" spc="300" normalizeH="0" baseline="0" noProof="0" dirty="0" smtClean="0">
                <a:ln>
                  <a:noFill/>
                </a:ln>
                <a:solidFill>
                  <a:srgbClr val="214965"/>
                </a:solidFill>
                <a:effectLst/>
                <a:uLnTx/>
                <a:uFillTx/>
                <a:latin typeface="Lato Black" panose="020F0A02020204030203" pitchFamily="34" charset="0"/>
                <a:ea typeface="+mn-ea"/>
                <a:cs typeface="+mn-cs"/>
              </a:rPr>
              <a:t>Challenges &amp; Limitations</a:t>
            </a:r>
            <a:endParaRPr kumimoji="0" lang="en-IN" sz="3600" b="0" i="0" u="none" strike="noStrike" kern="1200" cap="none" spc="300" normalizeH="0" baseline="0" noProof="0" dirty="0">
              <a:ln>
                <a:noFill/>
              </a:ln>
              <a:solidFill>
                <a:srgbClr val="214965"/>
              </a:solidFill>
              <a:effectLst/>
              <a:uLnTx/>
              <a:uFillTx/>
              <a:latin typeface="Lato Black" panose="020F0A02020204030203" pitchFamily="34" charset="0"/>
              <a:ea typeface="+mn-ea"/>
              <a:cs typeface="+mn-cs"/>
            </a:endParaRPr>
          </a:p>
        </p:txBody>
      </p:sp>
      <p:cxnSp>
        <p:nvCxnSpPr>
          <p:cNvPr id="11" name="Straight Connector 10">
            <a:extLst>
              <a:ext uri="{FF2B5EF4-FFF2-40B4-BE49-F238E27FC236}">
                <a16:creationId xmlns:a16="http://schemas.microsoft.com/office/drawing/2014/main" xmlns="" id="{2D3452EC-B89C-4896-8A40-5E5A33ABD851}"/>
              </a:ext>
            </a:extLst>
          </p:cNvPr>
          <p:cNvCxnSpPr/>
          <p:nvPr/>
        </p:nvCxnSpPr>
        <p:spPr>
          <a:xfrm>
            <a:off x="5238750" y="1085850"/>
            <a:ext cx="17145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DF98AB9E-1742-4E0D-A87F-E2D0F0FA0821}"/>
              </a:ext>
            </a:extLst>
          </p:cNvPr>
          <p:cNvSpPr/>
          <p:nvPr/>
        </p:nvSpPr>
        <p:spPr>
          <a:xfrm>
            <a:off x="1485900" y="1127721"/>
            <a:ext cx="9220200" cy="553998"/>
          </a:xfrm>
          <a:prstGeom prst="rect">
            <a:avLst/>
          </a:prstGeom>
        </p:spPr>
        <p:txBody>
          <a:bodyPr wrap="square" anchor="ctr">
            <a:spAutoFit/>
          </a:bodyPr>
          <a:lstStyle/>
          <a:p>
            <a:pPr algn="ctr">
              <a:spcAft>
                <a:spcPts val="0"/>
              </a:spcAft>
            </a:pPr>
            <a:r>
              <a:rPr lang="en-US" sz="3000" b="1" i="1" dirty="0" smtClean="0">
                <a:solidFill>
                  <a:srgbClr val="9F98C8"/>
                </a:solidFill>
                <a:ea typeface="Calibri"/>
                <a:cs typeface="Arial"/>
              </a:rPr>
              <a:t>Blockchain is not a cure-all</a:t>
            </a:r>
            <a:endParaRPr lang="en-US" sz="3000" b="1" i="1" dirty="0">
              <a:solidFill>
                <a:srgbClr val="9F98C8"/>
              </a:solidFill>
              <a:ea typeface="Calibri"/>
              <a:cs typeface="Arial"/>
            </a:endParaRPr>
          </a:p>
        </p:txBody>
      </p:sp>
      <p:sp>
        <p:nvSpPr>
          <p:cNvPr id="15" name="Freeform 5"/>
          <p:cNvSpPr>
            <a:spLocks/>
          </p:cNvSpPr>
          <p:nvPr/>
        </p:nvSpPr>
        <p:spPr bwMode="auto">
          <a:xfrm>
            <a:off x="657312" y="2171616"/>
            <a:ext cx="735626" cy="659608"/>
          </a:xfrm>
          <a:custGeom>
            <a:avLst/>
            <a:gdLst>
              <a:gd name="T0" fmla="*/ 1143 w 5458"/>
              <a:gd name="T1" fmla="*/ 4588 h 4894"/>
              <a:gd name="T2" fmla="*/ 82 w 5458"/>
              <a:gd name="T3" fmla="*/ 2753 h 4894"/>
              <a:gd name="T4" fmla="*/ 82 w 5458"/>
              <a:gd name="T5" fmla="*/ 2753 h 4894"/>
              <a:gd name="T6" fmla="*/ 46 w 5458"/>
              <a:gd name="T7" fmla="*/ 2676 h 4894"/>
              <a:gd name="T8" fmla="*/ 20 w 5458"/>
              <a:gd name="T9" fmla="*/ 2605 h 4894"/>
              <a:gd name="T10" fmla="*/ 5 w 5458"/>
              <a:gd name="T11" fmla="*/ 2523 h 4894"/>
              <a:gd name="T12" fmla="*/ 0 w 5458"/>
              <a:gd name="T13" fmla="*/ 2447 h 4894"/>
              <a:gd name="T14" fmla="*/ 5 w 5458"/>
              <a:gd name="T15" fmla="*/ 2371 h 4894"/>
              <a:gd name="T16" fmla="*/ 20 w 5458"/>
              <a:gd name="T17" fmla="*/ 2289 h 4894"/>
              <a:gd name="T18" fmla="*/ 46 w 5458"/>
              <a:gd name="T19" fmla="*/ 2218 h 4894"/>
              <a:gd name="T20" fmla="*/ 82 w 5458"/>
              <a:gd name="T21" fmla="*/ 2141 h 4894"/>
              <a:gd name="T22" fmla="*/ 1143 w 5458"/>
              <a:gd name="T23" fmla="*/ 306 h 4894"/>
              <a:gd name="T24" fmla="*/ 1143 w 5458"/>
              <a:gd name="T25" fmla="*/ 306 h 4894"/>
              <a:gd name="T26" fmla="*/ 1189 w 5458"/>
              <a:gd name="T27" fmla="*/ 240 h 4894"/>
              <a:gd name="T28" fmla="*/ 1240 w 5458"/>
              <a:gd name="T29" fmla="*/ 178 h 4894"/>
              <a:gd name="T30" fmla="*/ 1301 w 5458"/>
              <a:gd name="T31" fmla="*/ 127 h 4894"/>
              <a:gd name="T32" fmla="*/ 1362 w 5458"/>
              <a:gd name="T33" fmla="*/ 82 h 4894"/>
              <a:gd name="T34" fmla="*/ 1433 w 5458"/>
              <a:gd name="T35" fmla="*/ 51 h 4894"/>
              <a:gd name="T36" fmla="*/ 1510 w 5458"/>
              <a:gd name="T37" fmla="*/ 25 h 4894"/>
              <a:gd name="T38" fmla="*/ 1586 w 5458"/>
              <a:gd name="T39" fmla="*/ 10 h 4894"/>
              <a:gd name="T40" fmla="*/ 1668 w 5458"/>
              <a:gd name="T41" fmla="*/ 0 h 4894"/>
              <a:gd name="T42" fmla="*/ 3790 w 5458"/>
              <a:gd name="T43" fmla="*/ 0 h 4894"/>
              <a:gd name="T44" fmla="*/ 3790 w 5458"/>
              <a:gd name="T45" fmla="*/ 0 h 4894"/>
              <a:gd name="T46" fmla="*/ 3872 w 5458"/>
              <a:gd name="T47" fmla="*/ 10 h 4894"/>
              <a:gd name="T48" fmla="*/ 3948 w 5458"/>
              <a:gd name="T49" fmla="*/ 25 h 4894"/>
              <a:gd name="T50" fmla="*/ 4025 w 5458"/>
              <a:gd name="T51" fmla="*/ 51 h 4894"/>
              <a:gd name="T52" fmla="*/ 4096 w 5458"/>
              <a:gd name="T53" fmla="*/ 82 h 4894"/>
              <a:gd name="T54" fmla="*/ 4157 w 5458"/>
              <a:gd name="T55" fmla="*/ 127 h 4894"/>
              <a:gd name="T56" fmla="*/ 4218 w 5458"/>
              <a:gd name="T57" fmla="*/ 178 h 4894"/>
              <a:gd name="T58" fmla="*/ 4269 w 5458"/>
              <a:gd name="T59" fmla="*/ 240 h 4894"/>
              <a:gd name="T60" fmla="*/ 4315 w 5458"/>
              <a:gd name="T61" fmla="*/ 306 h 4894"/>
              <a:gd name="T62" fmla="*/ 5376 w 5458"/>
              <a:gd name="T63" fmla="*/ 2141 h 4894"/>
              <a:gd name="T64" fmla="*/ 5376 w 5458"/>
              <a:gd name="T65" fmla="*/ 2141 h 4894"/>
              <a:gd name="T66" fmla="*/ 5412 w 5458"/>
              <a:gd name="T67" fmla="*/ 2218 h 4894"/>
              <a:gd name="T68" fmla="*/ 5438 w 5458"/>
              <a:gd name="T69" fmla="*/ 2289 h 4894"/>
              <a:gd name="T70" fmla="*/ 5453 w 5458"/>
              <a:gd name="T71" fmla="*/ 2371 h 4894"/>
              <a:gd name="T72" fmla="*/ 5458 w 5458"/>
              <a:gd name="T73" fmla="*/ 2447 h 4894"/>
              <a:gd name="T74" fmla="*/ 5453 w 5458"/>
              <a:gd name="T75" fmla="*/ 2523 h 4894"/>
              <a:gd name="T76" fmla="*/ 5438 w 5458"/>
              <a:gd name="T77" fmla="*/ 2605 h 4894"/>
              <a:gd name="T78" fmla="*/ 5412 w 5458"/>
              <a:gd name="T79" fmla="*/ 2676 h 4894"/>
              <a:gd name="T80" fmla="*/ 5376 w 5458"/>
              <a:gd name="T81" fmla="*/ 2753 h 4894"/>
              <a:gd name="T82" fmla="*/ 4315 w 5458"/>
              <a:gd name="T83" fmla="*/ 4588 h 4894"/>
              <a:gd name="T84" fmla="*/ 4315 w 5458"/>
              <a:gd name="T85" fmla="*/ 4588 h 4894"/>
              <a:gd name="T86" fmla="*/ 4269 w 5458"/>
              <a:gd name="T87" fmla="*/ 4654 h 4894"/>
              <a:gd name="T88" fmla="*/ 4218 w 5458"/>
              <a:gd name="T89" fmla="*/ 4716 h 4894"/>
              <a:gd name="T90" fmla="*/ 4157 w 5458"/>
              <a:gd name="T91" fmla="*/ 4767 h 4894"/>
              <a:gd name="T92" fmla="*/ 4096 w 5458"/>
              <a:gd name="T93" fmla="*/ 4812 h 4894"/>
              <a:gd name="T94" fmla="*/ 4025 w 5458"/>
              <a:gd name="T95" fmla="*/ 4843 h 4894"/>
              <a:gd name="T96" fmla="*/ 3948 w 5458"/>
              <a:gd name="T97" fmla="*/ 4869 h 4894"/>
              <a:gd name="T98" fmla="*/ 3872 w 5458"/>
              <a:gd name="T99" fmla="*/ 4884 h 4894"/>
              <a:gd name="T100" fmla="*/ 3790 w 5458"/>
              <a:gd name="T101" fmla="*/ 4894 h 4894"/>
              <a:gd name="T102" fmla="*/ 1668 w 5458"/>
              <a:gd name="T103" fmla="*/ 4894 h 4894"/>
              <a:gd name="T104" fmla="*/ 1668 w 5458"/>
              <a:gd name="T105" fmla="*/ 4894 h 4894"/>
              <a:gd name="T106" fmla="*/ 1586 w 5458"/>
              <a:gd name="T107" fmla="*/ 4884 h 4894"/>
              <a:gd name="T108" fmla="*/ 1510 w 5458"/>
              <a:gd name="T109" fmla="*/ 4869 h 4894"/>
              <a:gd name="T110" fmla="*/ 1433 w 5458"/>
              <a:gd name="T111" fmla="*/ 4843 h 4894"/>
              <a:gd name="T112" fmla="*/ 1362 w 5458"/>
              <a:gd name="T113" fmla="*/ 4812 h 4894"/>
              <a:gd name="T114" fmla="*/ 1301 w 5458"/>
              <a:gd name="T115" fmla="*/ 4767 h 4894"/>
              <a:gd name="T116" fmla="*/ 1240 w 5458"/>
              <a:gd name="T117" fmla="*/ 4716 h 4894"/>
              <a:gd name="T118" fmla="*/ 1189 w 5458"/>
              <a:gd name="T119" fmla="*/ 4654 h 4894"/>
              <a:gd name="T120" fmla="*/ 1143 w 5458"/>
              <a:gd name="T121" fmla="*/ 4588 h 4894"/>
              <a:gd name="T122" fmla="*/ 1143 w 5458"/>
              <a:gd name="T123" fmla="*/ 4588 h 4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58" h="4894">
                <a:moveTo>
                  <a:pt x="1143" y="4588"/>
                </a:moveTo>
                <a:lnTo>
                  <a:pt x="82" y="2753"/>
                </a:lnTo>
                <a:lnTo>
                  <a:pt x="82" y="2753"/>
                </a:lnTo>
                <a:lnTo>
                  <a:pt x="46" y="2676"/>
                </a:lnTo>
                <a:lnTo>
                  <a:pt x="20" y="2605"/>
                </a:lnTo>
                <a:lnTo>
                  <a:pt x="5" y="2523"/>
                </a:lnTo>
                <a:lnTo>
                  <a:pt x="0" y="2447"/>
                </a:lnTo>
                <a:lnTo>
                  <a:pt x="5" y="2371"/>
                </a:lnTo>
                <a:lnTo>
                  <a:pt x="20" y="2289"/>
                </a:lnTo>
                <a:lnTo>
                  <a:pt x="46" y="2218"/>
                </a:lnTo>
                <a:lnTo>
                  <a:pt x="82" y="2141"/>
                </a:lnTo>
                <a:lnTo>
                  <a:pt x="1143" y="306"/>
                </a:lnTo>
                <a:lnTo>
                  <a:pt x="1143" y="306"/>
                </a:lnTo>
                <a:lnTo>
                  <a:pt x="1189" y="240"/>
                </a:lnTo>
                <a:lnTo>
                  <a:pt x="1240" y="178"/>
                </a:lnTo>
                <a:lnTo>
                  <a:pt x="1301" y="127"/>
                </a:lnTo>
                <a:lnTo>
                  <a:pt x="1362" y="82"/>
                </a:lnTo>
                <a:lnTo>
                  <a:pt x="1433" y="51"/>
                </a:lnTo>
                <a:lnTo>
                  <a:pt x="1510" y="25"/>
                </a:lnTo>
                <a:lnTo>
                  <a:pt x="1586" y="10"/>
                </a:lnTo>
                <a:lnTo>
                  <a:pt x="1668" y="0"/>
                </a:lnTo>
                <a:lnTo>
                  <a:pt x="3790" y="0"/>
                </a:lnTo>
                <a:lnTo>
                  <a:pt x="3790" y="0"/>
                </a:lnTo>
                <a:lnTo>
                  <a:pt x="3872" y="10"/>
                </a:lnTo>
                <a:lnTo>
                  <a:pt x="3948" y="25"/>
                </a:lnTo>
                <a:lnTo>
                  <a:pt x="4025" y="51"/>
                </a:lnTo>
                <a:lnTo>
                  <a:pt x="4096" y="82"/>
                </a:lnTo>
                <a:lnTo>
                  <a:pt x="4157" y="127"/>
                </a:lnTo>
                <a:lnTo>
                  <a:pt x="4218" y="178"/>
                </a:lnTo>
                <a:lnTo>
                  <a:pt x="4269" y="240"/>
                </a:lnTo>
                <a:lnTo>
                  <a:pt x="4315" y="306"/>
                </a:lnTo>
                <a:lnTo>
                  <a:pt x="5376" y="2141"/>
                </a:lnTo>
                <a:lnTo>
                  <a:pt x="5376" y="2141"/>
                </a:lnTo>
                <a:lnTo>
                  <a:pt x="5412" y="2218"/>
                </a:lnTo>
                <a:lnTo>
                  <a:pt x="5438" y="2289"/>
                </a:lnTo>
                <a:lnTo>
                  <a:pt x="5453" y="2371"/>
                </a:lnTo>
                <a:lnTo>
                  <a:pt x="5458" y="2447"/>
                </a:lnTo>
                <a:lnTo>
                  <a:pt x="5453" y="2523"/>
                </a:lnTo>
                <a:lnTo>
                  <a:pt x="5438" y="2605"/>
                </a:lnTo>
                <a:lnTo>
                  <a:pt x="5412" y="2676"/>
                </a:lnTo>
                <a:lnTo>
                  <a:pt x="5376" y="2753"/>
                </a:lnTo>
                <a:lnTo>
                  <a:pt x="4315" y="4588"/>
                </a:lnTo>
                <a:lnTo>
                  <a:pt x="4315" y="4588"/>
                </a:lnTo>
                <a:lnTo>
                  <a:pt x="4269" y="4654"/>
                </a:lnTo>
                <a:lnTo>
                  <a:pt x="4218" y="4716"/>
                </a:lnTo>
                <a:lnTo>
                  <a:pt x="4157" y="4767"/>
                </a:lnTo>
                <a:lnTo>
                  <a:pt x="4096" y="4812"/>
                </a:lnTo>
                <a:lnTo>
                  <a:pt x="4025" y="4843"/>
                </a:lnTo>
                <a:lnTo>
                  <a:pt x="3948" y="4869"/>
                </a:lnTo>
                <a:lnTo>
                  <a:pt x="3872" y="4884"/>
                </a:lnTo>
                <a:lnTo>
                  <a:pt x="3790" y="4894"/>
                </a:lnTo>
                <a:lnTo>
                  <a:pt x="1668" y="4894"/>
                </a:lnTo>
                <a:lnTo>
                  <a:pt x="1668" y="4894"/>
                </a:lnTo>
                <a:lnTo>
                  <a:pt x="1586" y="4884"/>
                </a:lnTo>
                <a:lnTo>
                  <a:pt x="1510" y="4869"/>
                </a:lnTo>
                <a:lnTo>
                  <a:pt x="1433" y="4843"/>
                </a:lnTo>
                <a:lnTo>
                  <a:pt x="1362" y="4812"/>
                </a:lnTo>
                <a:lnTo>
                  <a:pt x="1301" y="4767"/>
                </a:lnTo>
                <a:lnTo>
                  <a:pt x="1240" y="4716"/>
                </a:lnTo>
                <a:lnTo>
                  <a:pt x="1189" y="4654"/>
                </a:lnTo>
                <a:lnTo>
                  <a:pt x="1143" y="4588"/>
                </a:lnTo>
                <a:lnTo>
                  <a:pt x="1143" y="4588"/>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7" name="TextBox 16">
            <a:extLst>
              <a:ext uri="{FF2B5EF4-FFF2-40B4-BE49-F238E27FC236}">
                <a16:creationId xmlns:a16="http://schemas.microsoft.com/office/drawing/2014/main" xmlns="" id="{9F99E629-D198-47C2-BD25-8F19ED39F144}"/>
              </a:ext>
            </a:extLst>
          </p:cNvPr>
          <p:cNvSpPr txBox="1"/>
          <p:nvPr/>
        </p:nvSpPr>
        <p:spPr>
          <a:xfrm>
            <a:off x="657312" y="2328644"/>
            <a:ext cx="735626"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rPr>
              <a:t>01</a:t>
            </a:r>
          </a:p>
        </p:txBody>
      </p:sp>
      <p:sp>
        <p:nvSpPr>
          <p:cNvPr id="19" name="Rectangle 18">
            <a:extLst>
              <a:ext uri="{FF2B5EF4-FFF2-40B4-BE49-F238E27FC236}">
                <a16:creationId xmlns:a16="http://schemas.microsoft.com/office/drawing/2014/main" xmlns="" id="{2775AB82-19B5-4C54-840A-7ED9C6C3DE84}"/>
              </a:ext>
            </a:extLst>
          </p:cNvPr>
          <p:cNvSpPr/>
          <p:nvPr/>
        </p:nvSpPr>
        <p:spPr>
          <a:xfrm>
            <a:off x="1589311" y="2132088"/>
            <a:ext cx="2946876" cy="338554"/>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smtClean="0">
                <a:ln>
                  <a:noFill/>
                </a:ln>
                <a:solidFill>
                  <a:srgbClr val="214965"/>
                </a:solidFill>
                <a:effectLst/>
                <a:uLnTx/>
                <a:uFillTx/>
                <a:latin typeface="Lato Black"/>
                <a:ea typeface="+mn-ea"/>
                <a:cs typeface="+mn-cs"/>
              </a:rPr>
              <a:t>IMMUTABILITY</a:t>
            </a:r>
            <a:endParaRPr kumimoji="0" lang="en-IN" sz="1600" b="0" i="0" u="none" strike="noStrike" kern="1200" cap="none" spc="0" normalizeH="0" baseline="0" noProof="0" dirty="0">
              <a:ln>
                <a:noFill/>
              </a:ln>
              <a:solidFill>
                <a:srgbClr val="214965"/>
              </a:solidFill>
              <a:effectLst/>
              <a:uLnTx/>
              <a:uFillTx/>
              <a:latin typeface="Lato Black"/>
              <a:ea typeface="+mn-ea"/>
              <a:cs typeface="+mn-cs"/>
            </a:endParaRPr>
          </a:p>
        </p:txBody>
      </p:sp>
      <p:sp>
        <p:nvSpPr>
          <p:cNvPr id="20" name="Rectangle 19">
            <a:extLst>
              <a:ext uri="{FF2B5EF4-FFF2-40B4-BE49-F238E27FC236}">
                <a16:creationId xmlns:a16="http://schemas.microsoft.com/office/drawing/2014/main" xmlns="" id="{DF98AB9E-1742-4E0D-A87F-E2D0F0FA0821}"/>
              </a:ext>
            </a:extLst>
          </p:cNvPr>
          <p:cNvSpPr/>
          <p:nvPr/>
        </p:nvSpPr>
        <p:spPr>
          <a:xfrm>
            <a:off x="1589310" y="2416732"/>
            <a:ext cx="3960885" cy="954107"/>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1" u="none" strike="noStrike" kern="1200" cap="none" spc="0" normalizeH="0" baseline="0" noProof="0" dirty="0" smtClean="0">
                <a:ln>
                  <a:noFill/>
                </a:ln>
                <a:solidFill>
                  <a:srgbClr val="4B4B4A">
                    <a:lumMod val="60000"/>
                    <a:lumOff val="40000"/>
                  </a:srgbClr>
                </a:solidFill>
                <a:effectLst/>
                <a:uLnTx/>
                <a:uFillTx/>
                <a:latin typeface="Lato"/>
              </a:rPr>
              <a:t>A Blockchain</a:t>
            </a:r>
            <a:r>
              <a:rPr lang="en-IN" sz="1400" i="1" dirty="0">
                <a:solidFill>
                  <a:srgbClr val="4B4B4A">
                    <a:lumMod val="60000"/>
                    <a:lumOff val="40000"/>
                  </a:srgbClr>
                </a:solidFill>
                <a:latin typeface="Lato"/>
              </a:rPr>
              <a:t> </a:t>
            </a:r>
            <a:r>
              <a:rPr lang="en-IN" sz="1400" i="1" dirty="0" smtClean="0">
                <a:solidFill>
                  <a:srgbClr val="4B4B4A">
                    <a:lumMod val="60000"/>
                    <a:lumOff val="40000"/>
                  </a:srgbClr>
                </a:solidFill>
                <a:latin typeface="Lato"/>
              </a:rPr>
              <a:t>is an add-only list. Once data is added, it can’t be removed. Perhaps not a good fit when updating/deleting data is a regular occurrence. </a:t>
            </a:r>
            <a:endParaRPr kumimoji="0" lang="en-IN" sz="1400" b="0" i="1" u="none" strike="noStrike" kern="1200" cap="none" spc="0" normalizeH="0" baseline="0" noProof="0" dirty="0">
              <a:ln>
                <a:noFill/>
              </a:ln>
              <a:solidFill>
                <a:srgbClr val="4B4B4A">
                  <a:lumMod val="60000"/>
                  <a:lumOff val="40000"/>
                </a:srgbClr>
              </a:solidFill>
              <a:effectLst/>
              <a:uLnTx/>
              <a:uFillTx/>
              <a:latin typeface="Lato"/>
            </a:endParaRPr>
          </a:p>
        </p:txBody>
      </p:sp>
      <p:sp>
        <p:nvSpPr>
          <p:cNvPr id="25" name="Freeform 5"/>
          <p:cNvSpPr>
            <a:spLocks/>
          </p:cNvSpPr>
          <p:nvPr/>
        </p:nvSpPr>
        <p:spPr bwMode="auto">
          <a:xfrm>
            <a:off x="657312" y="3523218"/>
            <a:ext cx="735626" cy="659608"/>
          </a:xfrm>
          <a:custGeom>
            <a:avLst/>
            <a:gdLst>
              <a:gd name="T0" fmla="*/ 1143 w 5458"/>
              <a:gd name="T1" fmla="*/ 4588 h 4894"/>
              <a:gd name="T2" fmla="*/ 82 w 5458"/>
              <a:gd name="T3" fmla="*/ 2753 h 4894"/>
              <a:gd name="T4" fmla="*/ 82 w 5458"/>
              <a:gd name="T5" fmla="*/ 2753 h 4894"/>
              <a:gd name="T6" fmla="*/ 46 w 5458"/>
              <a:gd name="T7" fmla="*/ 2676 h 4894"/>
              <a:gd name="T8" fmla="*/ 20 w 5458"/>
              <a:gd name="T9" fmla="*/ 2605 h 4894"/>
              <a:gd name="T10" fmla="*/ 5 w 5458"/>
              <a:gd name="T11" fmla="*/ 2523 h 4894"/>
              <a:gd name="T12" fmla="*/ 0 w 5458"/>
              <a:gd name="T13" fmla="*/ 2447 h 4894"/>
              <a:gd name="T14" fmla="*/ 5 w 5458"/>
              <a:gd name="T15" fmla="*/ 2371 h 4894"/>
              <a:gd name="T16" fmla="*/ 20 w 5458"/>
              <a:gd name="T17" fmla="*/ 2289 h 4894"/>
              <a:gd name="T18" fmla="*/ 46 w 5458"/>
              <a:gd name="T19" fmla="*/ 2218 h 4894"/>
              <a:gd name="T20" fmla="*/ 82 w 5458"/>
              <a:gd name="T21" fmla="*/ 2141 h 4894"/>
              <a:gd name="T22" fmla="*/ 1143 w 5458"/>
              <a:gd name="T23" fmla="*/ 306 h 4894"/>
              <a:gd name="T24" fmla="*/ 1143 w 5458"/>
              <a:gd name="T25" fmla="*/ 306 h 4894"/>
              <a:gd name="T26" fmla="*/ 1189 w 5458"/>
              <a:gd name="T27" fmla="*/ 240 h 4894"/>
              <a:gd name="T28" fmla="*/ 1240 w 5458"/>
              <a:gd name="T29" fmla="*/ 178 h 4894"/>
              <a:gd name="T30" fmla="*/ 1301 w 5458"/>
              <a:gd name="T31" fmla="*/ 127 h 4894"/>
              <a:gd name="T32" fmla="*/ 1362 w 5458"/>
              <a:gd name="T33" fmla="*/ 82 h 4894"/>
              <a:gd name="T34" fmla="*/ 1433 w 5458"/>
              <a:gd name="T35" fmla="*/ 51 h 4894"/>
              <a:gd name="T36" fmla="*/ 1510 w 5458"/>
              <a:gd name="T37" fmla="*/ 25 h 4894"/>
              <a:gd name="T38" fmla="*/ 1586 w 5458"/>
              <a:gd name="T39" fmla="*/ 10 h 4894"/>
              <a:gd name="T40" fmla="*/ 1668 w 5458"/>
              <a:gd name="T41" fmla="*/ 0 h 4894"/>
              <a:gd name="T42" fmla="*/ 3790 w 5458"/>
              <a:gd name="T43" fmla="*/ 0 h 4894"/>
              <a:gd name="T44" fmla="*/ 3790 w 5458"/>
              <a:gd name="T45" fmla="*/ 0 h 4894"/>
              <a:gd name="T46" fmla="*/ 3872 w 5458"/>
              <a:gd name="T47" fmla="*/ 10 h 4894"/>
              <a:gd name="T48" fmla="*/ 3948 w 5458"/>
              <a:gd name="T49" fmla="*/ 25 h 4894"/>
              <a:gd name="T50" fmla="*/ 4025 w 5458"/>
              <a:gd name="T51" fmla="*/ 51 h 4894"/>
              <a:gd name="T52" fmla="*/ 4096 w 5458"/>
              <a:gd name="T53" fmla="*/ 82 h 4894"/>
              <a:gd name="T54" fmla="*/ 4157 w 5458"/>
              <a:gd name="T55" fmla="*/ 127 h 4894"/>
              <a:gd name="T56" fmla="*/ 4218 w 5458"/>
              <a:gd name="T57" fmla="*/ 178 h 4894"/>
              <a:gd name="T58" fmla="*/ 4269 w 5458"/>
              <a:gd name="T59" fmla="*/ 240 h 4894"/>
              <a:gd name="T60" fmla="*/ 4315 w 5458"/>
              <a:gd name="T61" fmla="*/ 306 h 4894"/>
              <a:gd name="T62" fmla="*/ 5376 w 5458"/>
              <a:gd name="T63" fmla="*/ 2141 h 4894"/>
              <a:gd name="T64" fmla="*/ 5376 w 5458"/>
              <a:gd name="T65" fmla="*/ 2141 h 4894"/>
              <a:gd name="T66" fmla="*/ 5412 w 5458"/>
              <a:gd name="T67" fmla="*/ 2218 h 4894"/>
              <a:gd name="T68" fmla="*/ 5438 w 5458"/>
              <a:gd name="T69" fmla="*/ 2289 h 4894"/>
              <a:gd name="T70" fmla="*/ 5453 w 5458"/>
              <a:gd name="T71" fmla="*/ 2371 h 4894"/>
              <a:gd name="T72" fmla="*/ 5458 w 5458"/>
              <a:gd name="T73" fmla="*/ 2447 h 4894"/>
              <a:gd name="T74" fmla="*/ 5453 w 5458"/>
              <a:gd name="T75" fmla="*/ 2523 h 4894"/>
              <a:gd name="T76" fmla="*/ 5438 w 5458"/>
              <a:gd name="T77" fmla="*/ 2605 h 4894"/>
              <a:gd name="T78" fmla="*/ 5412 w 5458"/>
              <a:gd name="T79" fmla="*/ 2676 h 4894"/>
              <a:gd name="T80" fmla="*/ 5376 w 5458"/>
              <a:gd name="T81" fmla="*/ 2753 h 4894"/>
              <a:gd name="T82" fmla="*/ 4315 w 5458"/>
              <a:gd name="T83" fmla="*/ 4588 h 4894"/>
              <a:gd name="T84" fmla="*/ 4315 w 5458"/>
              <a:gd name="T85" fmla="*/ 4588 h 4894"/>
              <a:gd name="T86" fmla="*/ 4269 w 5458"/>
              <a:gd name="T87" fmla="*/ 4654 h 4894"/>
              <a:gd name="T88" fmla="*/ 4218 w 5458"/>
              <a:gd name="T89" fmla="*/ 4716 h 4894"/>
              <a:gd name="T90" fmla="*/ 4157 w 5458"/>
              <a:gd name="T91" fmla="*/ 4767 h 4894"/>
              <a:gd name="T92" fmla="*/ 4096 w 5458"/>
              <a:gd name="T93" fmla="*/ 4812 h 4894"/>
              <a:gd name="T94" fmla="*/ 4025 w 5458"/>
              <a:gd name="T95" fmla="*/ 4843 h 4894"/>
              <a:gd name="T96" fmla="*/ 3948 w 5458"/>
              <a:gd name="T97" fmla="*/ 4869 h 4894"/>
              <a:gd name="T98" fmla="*/ 3872 w 5458"/>
              <a:gd name="T99" fmla="*/ 4884 h 4894"/>
              <a:gd name="T100" fmla="*/ 3790 w 5458"/>
              <a:gd name="T101" fmla="*/ 4894 h 4894"/>
              <a:gd name="T102" fmla="*/ 1668 w 5458"/>
              <a:gd name="T103" fmla="*/ 4894 h 4894"/>
              <a:gd name="T104" fmla="*/ 1668 w 5458"/>
              <a:gd name="T105" fmla="*/ 4894 h 4894"/>
              <a:gd name="T106" fmla="*/ 1586 w 5458"/>
              <a:gd name="T107" fmla="*/ 4884 h 4894"/>
              <a:gd name="T108" fmla="*/ 1510 w 5458"/>
              <a:gd name="T109" fmla="*/ 4869 h 4894"/>
              <a:gd name="T110" fmla="*/ 1433 w 5458"/>
              <a:gd name="T111" fmla="*/ 4843 h 4894"/>
              <a:gd name="T112" fmla="*/ 1362 w 5458"/>
              <a:gd name="T113" fmla="*/ 4812 h 4894"/>
              <a:gd name="T114" fmla="*/ 1301 w 5458"/>
              <a:gd name="T115" fmla="*/ 4767 h 4894"/>
              <a:gd name="T116" fmla="*/ 1240 w 5458"/>
              <a:gd name="T117" fmla="*/ 4716 h 4894"/>
              <a:gd name="T118" fmla="*/ 1189 w 5458"/>
              <a:gd name="T119" fmla="*/ 4654 h 4894"/>
              <a:gd name="T120" fmla="*/ 1143 w 5458"/>
              <a:gd name="T121" fmla="*/ 4588 h 4894"/>
              <a:gd name="T122" fmla="*/ 1143 w 5458"/>
              <a:gd name="T123" fmla="*/ 4588 h 4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58" h="4894">
                <a:moveTo>
                  <a:pt x="1143" y="4588"/>
                </a:moveTo>
                <a:lnTo>
                  <a:pt x="82" y="2753"/>
                </a:lnTo>
                <a:lnTo>
                  <a:pt x="82" y="2753"/>
                </a:lnTo>
                <a:lnTo>
                  <a:pt x="46" y="2676"/>
                </a:lnTo>
                <a:lnTo>
                  <a:pt x="20" y="2605"/>
                </a:lnTo>
                <a:lnTo>
                  <a:pt x="5" y="2523"/>
                </a:lnTo>
                <a:lnTo>
                  <a:pt x="0" y="2447"/>
                </a:lnTo>
                <a:lnTo>
                  <a:pt x="5" y="2371"/>
                </a:lnTo>
                <a:lnTo>
                  <a:pt x="20" y="2289"/>
                </a:lnTo>
                <a:lnTo>
                  <a:pt x="46" y="2218"/>
                </a:lnTo>
                <a:lnTo>
                  <a:pt x="82" y="2141"/>
                </a:lnTo>
                <a:lnTo>
                  <a:pt x="1143" y="306"/>
                </a:lnTo>
                <a:lnTo>
                  <a:pt x="1143" y="306"/>
                </a:lnTo>
                <a:lnTo>
                  <a:pt x="1189" y="240"/>
                </a:lnTo>
                <a:lnTo>
                  <a:pt x="1240" y="178"/>
                </a:lnTo>
                <a:lnTo>
                  <a:pt x="1301" y="127"/>
                </a:lnTo>
                <a:lnTo>
                  <a:pt x="1362" y="82"/>
                </a:lnTo>
                <a:lnTo>
                  <a:pt x="1433" y="51"/>
                </a:lnTo>
                <a:lnTo>
                  <a:pt x="1510" y="25"/>
                </a:lnTo>
                <a:lnTo>
                  <a:pt x="1586" y="10"/>
                </a:lnTo>
                <a:lnTo>
                  <a:pt x="1668" y="0"/>
                </a:lnTo>
                <a:lnTo>
                  <a:pt x="3790" y="0"/>
                </a:lnTo>
                <a:lnTo>
                  <a:pt x="3790" y="0"/>
                </a:lnTo>
                <a:lnTo>
                  <a:pt x="3872" y="10"/>
                </a:lnTo>
                <a:lnTo>
                  <a:pt x="3948" y="25"/>
                </a:lnTo>
                <a:lnTo>
                  <a:pt x="4025" y="51"/>
                </a:lnTo>
                <a:lnTo>
                  <a:pt x="4096" y="82"/>
                </a:lnTo>
                <a:lnTo>
                  <a:pt x="4157" y="127"/>
                </a:lnTo>
                <a:lnTo>
                  <a:pt x="4218" y="178"/>
                </a:lnTo>
                <a:lnTo>
                  <a:pt x="4269" y="240"/>
                </a:lnTo>
                <a:lnTo>
                  <a:pt x="4315" y="306"/>
                </a:lnTo>
                <a:lnTo>
                  <a:pt x="5376" y="2141"/>
                </a:lnTo>
                <a:lnTo>
                  <a:pt x="5376" y="2141"/>
                </a:lnTo>
                <a:lnTo>
                  <a:pt x="5412" y="2218"/>
                </a:lnTo>
                <a:lnTo>
                  <a:pt x="5438" y="2289"/>
                </a:lnTo>
                <a:lnTo>
                  <a:pt x="5453" y="2371"/>
                </a:lnTo>
                <a:lnTo>
                  <a:pt x="5458" y="2447"/>
                </a:lnTo>
                <a:lnTo>
                  <a:pt x="5453" y="2523"/>
                </a:lnTo>
                <a:lnTo>
                  <a:pt x="5438" y="2605"/>
                </a:lnTo>
                <a:lnTo>
                  <a:pt x="5412" y="2676"/>
                </a:lnTo>
                <a:lnTo>
                  <a:pt x="5376" y="2753"/>
                </a:lnTo>
                <a:lnTo>
                  <a:pt x="4315" y="4588"/>
                </a:lnTo>
                <a:lnTo>
                  <a:pt x="4315" y="4588"/>
                </a:lnTo>
                <a:lnTo>
                  <a:pt x="4269" y="4654"/>
                </a:lnTo>
                <a:lnTo>
                  <a:pt x="4218" y="4716"/>
                </a:lnTo>
                <a:lnTo>
                  <a:pt x="4157" y="4767"/>
                </a:lnTo>
                <a:lnTo>
                  <a:pt x="4096" y="4812"/>
                </a:lnTo>
                <a:lnTo>
                  <a:pt x="4025" y="4843"/>
                </a:lnTo>
                <a:lnTo>
                  <a:pt x="3948" y="4869"/>
                </a:lnTo>
                <a:lnTo>
                  <a:pt x="3872" y="4884"/>
                </a:lnTo>
                <a:lnTo>
                  <a:pt x="3790" y="4894"/>
                </a:lnTo>
                <a:lnTo>
                  <a:pt x="1668" y="4894"/>
                </a:lnTo>
                <a:lnTo>
                  <a:pt x="1668" y="4894"/>
                </a:lnTo>
                <a:lnTo>
                  <a:pt x="1586" y="4884"/>
                </a:lnTo>
                <a:lnTo>
                  <a:pt x="1510" y="4869"/>
                </a:lnTo>
                <a:lnTo>
                  <a:pt x="1433" y="4843"/>
                </a:lnTo>
                <a:lnTo>
                  <a:pt x="1362" y="4812"/>
                </a:lnTo>
                <a:lnTo>
                  <a:pt x="1301" y="4767"/>
                </a:lnTo>
                <a:lnTo>
                  <a:pt x="1240" y="4716"/>
                </a:lnTo>
                <a:lnTo>
                  <a:pt x="1189" y="4654"/>
                </a:lnTo>
                <a:lnTo>
                  <a:pt x="1143" y="4588"/>
                </a:lnTo>
                <a:lnTo>
                  <a:pt x="1143" y="458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26" name="TextBox 25">
            <a:extLst>
              <a:ext uri="{FF2B5EF4-FFF2-40B4-BE49-F238E27FC236}">
                <a16:creationId xmlns:a16="http://schemas.microsoft.com/office/drawing/2014/main" xmlns="" id="{9F99E629-D198-47C2-BD25-8F19ED39F144}"/>
              </a:ext>
            </a:extLst>
          </p:cNvPr>
          <p:cNvSpPr txBox="1"/>
          <p:nvPr/>
        </p:nvSpPr>
        <p:spPr>
          <a:xfrm>
            <a:off x="657312" y="3680246"/>
            <a:ext cx="735626"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rPr>
              <a:t>02</a:t>
            </a:r>
          </a:p>
        </p:txBody>
      </p:sp>
      <p:sp>
        <p:nvSpPr>
          <p:cNvPr id="23" name="Rectangle 22">
            <a:extLst>
              <a:ext uri="{FF2B5EF4-FFF2-40B4-BE49-F238E27FC236}">
                <a16:creationId xmlns:a16="http://schemas.microsoft.com/office/drawing/2014/main" xmlns="" id="{2775AB82-19B5-4C54-840A-7ED9C6C3DE84}"/>
              </a:ext>
            </a:extLst>
          </p:cNvPr>
          <p:cNvSpPr/>
          <p:nvPr/>
        </p:nvSpPr>
        <p:spPr>
          <a:xfrm>
            <a:off x="1589311" y="3483690"/>
            <a:ext cx="2946876" cy="338554"/>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smtClean="0">
                <a:ln>
                  <a:noFill/>
                </a:ln>
                <a:solidFill>
                  <a:srgbClr val="214965"/>
                </a:solidFill>
                <a:effectLst/>
                <a:uLnTx/>
                <a:uFillTx/>
                <a:latin typeface="Lato Black"/>
                <a:ea typeface="+mn-ea"/>
                <a:cs typeface="+mn-cs"/>
              </a:rPr>
              <a:t>DATA STORAGE</a:t>
            </a:r>
            <a:endParaRPr kumimoji="0" lang="en-IN" sz="1600" b="0" i="0" u="none" strike="noStrike" kern="1200" cap="none" spc="0" normalizeH="0" baseline="0" noProof="0" dirty="0">
              <a:ln>
                <a:noFill/>
              </a:ln>
              <a:solidFill>
                <a:srgbClr val="214965"/>
              </a:solidFill>
              <a:effectLst/>
              <a:uLnTx/>
              <a:uFillTx/>
              <a:latin typeface="Lato Black"/>
              <a:ea typeface="+mn-ea"/>
              <a:cs typeface="+mn-cs"/>
            </a:endParaRPr>
          </a:p>
        </p:txBody>
      </p:sp>
      <p:sp>
        <p:nvSpPr>
          <p:cNvPr id="24" name="Rectangle 23">
            <a:extLst>
              <a:ext uri="{FF2B5EF4-FFF2-40B4-BE49-F238E27FC236}">
                <a16:creationId xmlns:a16="http://schemas.microsoft.com/office/drawing/2014/main" xmlns="" id="{DF98AB9E-1742-4E0D-A87F-E2D0F0FA0821}"/>
              </a:ext>
            </a:extLst>
          </p:cNvPr>
          <p:cNvSpPr/>
          <p:nvPr/>
        </p:nvSpPr>
        <p:spPr>
          <a:xfrm>
            <a:off x="1589310" y="3768334"/>
            <a:ext cx="3960885" cy="116955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1" u="none" strike="noStrike" kern="1200" cap="none" spc="0" normalizeH="0" baseline="0" noProof="0" dirty="0" smtClean="0">
                <a:ln>
                  <a:noFill/>
                </a:ln>
                <a:solidFill>
                  <a:srgbClr val="4B4B4A">
                    <a:lumMod val="60000"/>
                    <a:lumOff val="40000"/>
                  </a:srgbClr>
                </a:solidFill>
                <a:effectLst/>
                <a:uLnTx/>
                <a:uFillTx/>
                <a:latin typeface="Lato"/>
                <a:ea typeface="+mn-ea"/>
                <a:cs typeface="+mn-cs"/>
              </a:rPr>
              <a:t>Databases are</a:t>
            </a:r>
            <a:r>
              <a:rPr kumimoji="0" lang="en-IN" sz="1400" b="0" i="1" u="none" strike="noStrike" kern="1200" cap="none" spc="0" normalizeH="0" noProof="0" dirty="0" smtClean="0">
                <a:ln>
                  <a:noFill/>
                </a:ln>
                <a:solidFill>
                  <a:srgbClr val="4B4B4A">
                    <a:lumMod val="60000"/>
                    <a:lumOff val="40000"/>
                  </a:srgbClr>
                </a:solidFill>
                <a:effectLst/>
                <a:uLnTx/>
                <a:uFillTx/>
                <a:latin typeface="Lato"/>
                <a:ea typeface="+mn-ea"/>
                <a:cs typeface="+mn-cs"/>
              </a:rPr>
              <a:t> often used to store large amounts of data (images, docs, apps, etc.). However, Blockchain is designed for small pockets of data. If data storage is needed, Blockchain may not be a good fit, or a hybrid solution may ne needed. </a:t>
            </a:r>
            <a:endParaRPr kumimoji="0" lang="en-IN" sz="1400" b="0" i="1" u="none" strike="noStrike" kern="1200" cap="none" spc="0" normalizeH="0" baseline="0" noProof="0" dirty="0">
              <a:ln>
                <a:noFill/>
              </a:ln>
              <a:solidFill>
                <a:srgbClr val="4B4B4A">
                  <a:lumMod val="60000"/>
                  <a:lumOff val="40000"/>
                </a:srgbClr>
              </a:solidFill>
              <a:effectLst/>
              <a:uLnTx/>
              <a:uFillTx/>
              <a:latin typeface="Lato"/>
              <a:ea typeface="+mn-ea"/>
              <a:cs typeface="+mn-cs"/>
            </a:endParaRPr>
          </a:p>
        </p:txBody>
      </p:sp>
      <p:sp>
        <p:nvSpPr>
          <p:cNvPr id="31" name="Freeform 5"/>
          <p:cNvSpPr>
            <a:spLocks/>
          </p:cNvSpPr>
          <p:nvPr/>
        </p:nvSpPr>
        <p:spPr bwMode="auto">
          <a:xfrm>
            <a:off x="657312" y="5087479"/>
            <a:ext cx="735626" cy="659608"/>
          </a:xfrm>
          <a:custGeom>
            <a:avLst/>
            <a:gdLst>
              <a:gd name="T0" fmla="*/ 1143 w 5458"/>
              <a:gd name="T1" fmla="*/ 4588 h 4894"/>
              <a:gd name="T2" fmla="*/ 82 w 5458"/>
              <a:gd name="T3" fmla="*/ 2753 h 4894"/>
              <a:gd name="T4" fmla="*/ 82 w 5458"/>
              <a:gd name="T5" fmla="*/ 2753 h 4894"/>
              <a:gd name="T6" fmla="*/ 46 w 5458"/>
              <a:gd name="T7" fmla="*/ 2676 h 4894"/>
              <a:gd name="T8" fmla="*/ 20 w 5458"/>
              <a:gd name="T9" fmla="*/ 2605 h 4894"/>
              <a:gd name="T10" fmla="*/ 5 w 5458"/>
              <a:gd name="T11" fmla="*/ 2523 h 4894"/>
              <a:gd name="T12" fmla="*/ 0 w 5458"/>
              <a:gd name="T13" fmla="*/ 2447 h 4894"/>
              <a:gd name="T14" fmla="*/ 5 w 5458"/>
              <a:gd name="T15" fmla="*/ 2371 h 4894"/>
              <a:gd name="T16" fmla="*/ 20 w 5458"/>
              <a:gd name="T17" fmla="*/ 2289 h 4894"/>
              <a:gd name="T18" fmla="*/ 46 w 5458"/>
              <a:gd name="T19" fmla="*/ 2218 h 4894"/>
              <a:gd name="T20" fmla="*/ 82 w 5458"/>
              <a:gd name="T21" fmla="*/ 2141 h 4894"/>
              <a:gd name="T22" fmla="*/ 1143 w 5458"/>
              <a:gd name="T23" fmla="*/ 306 h 4894"/>
              <a:gd name="T24" fmla="*/ 1143 w 5458"/>
              <a:gd name="T25" fmla="*/ 306 h 4894"/>
              <a:gd name="T26" fmla="*/ 1189 w 5458"/>
              <a:gd name="T27" fmla="*/ 240 h 4894"/>
              <a:gd name="T28" fmla="*/ 1240 w 5458"/>
              <a:gd name="T29" fmla="*/ 178 h 4894"/>
              <a:gd name="T30" fmla="*/ 1301 w 5458"/>
              <a:gd name="T31" fmla="*/ 127 h 4894"/>
              <a:gd name="T32" fmla="*/ 1362 w 5458"/>
              <a:gd name="T33" fmla="*/ 82 h 4894"/>
              <a:gd name="T34" fmla="*/ 1433 w 5458"/>
              <a:gd name="T35" fmla="*/ 51 h 4894"/>
              <a:gd name="T36" fmla="*/ 1510 w 5458"/>
              <a:gd name="T37" fmla="*/ 25 h 4894"/>
              <a:gd name="T38" fmla="*/ 1586 w 5458"/>
              <a:gd name="T39" fmla="*/ 10 h 4894"/>
              <a:gd name="T40" fmla="*/ 1668 w 5458"/>
              <a:gd name="T41" fmla="*/ 0 h 4894"/>
              <a:gd name="T42" fmla="*/ 3790 w 5458"/>
              <a:gd name="T43" fmla="*/ 0 h 4894"/>
              <a:gd name="T44" fmla="*/ 3790 w 5458"/>
              <a:gd name="T45" fmla="*/ 0 h 4894"/>
              <a:gd name="T46" fmla="*/ 3872 w 5458"/>
              <a:gd name="T47" fmla="*/ 10 h 4894"/>
              <a:gd name="T48" fmla="*/ 3948 w 5458"/>
              <a:gd name="T49" fmla="*/ 25 h 4894"/>
              <a:gd name="T50" fmla="*/ 4025 w 5458"/>
              <a:gd name="T51" fmla="*/ 51 h 4894"/>
              <a:gd name="T52" fmla="*/ 4096 w 5458"/>
              <a:gd name="T53" fmla="*/ 82 h 4894"/>
              <a:gd name="T54" fmla="*/ 4157 w 5458"/>
              <a:gd name="T55" fmla="*/ 127 h 4894"/>
              <a:gd name="T56" fmla="*/ 4218 w 5458"/>
              <a:gd name="T57" fmla="*/ 178 h 4894"/>
              <a:gd name="T58" fmla="*/ 4269 w 5458"/>
              <a:gd name="T59" fmla="*/ 240 h 4894"/>
              <a:gd name="T60" fmla="*/ 4315 w 5458"/>
              <a:gd name="T61" fmla="*/ 306 h 4894"/>
              <a:gd name="T62" fmla="*/ 5376 w 5458"/>
              <a:gd name="T63" fmla="*/ 2141 h 4894"/>
              <a:gd name="T64" fmla="*/ 5376 w 5458"/>
              <a:gd name="T65" fmla="*/ 2141 h 4894"/>
              <a:gd name="T66" fmla="*/ 5412 w 5458"/>
              <a:gd name="T67" fmla="*/ 2218 h 4894"/>
              <a:gd name="T68" fmla="*/ 5438 w 5458"/>
              <a:gd name="T69" fmla="*/ 2289 h 4894"/>
              <a:gd name="T70" fmla="*/ 5453 w 5458"/>
              <a:gd name="T71" fmla="*/ 2371 h 4894"/>
              <a:gd name="T72" fmla="*/ 5458 w 5458"/>
              <a:gd name="T73" fmla="*/ 2447 h 4894"/>
              <a:gd name="T74" fmla="*/ 5453 w 5458"/>
              <a:gd name="T75" fmla="*/ 2523 h 4894"/>
              <a:gd name="T76" fmla="*/ 5438 w 5458"/>
              <a:gd name="T77" fmla="*/ 2605 h 4894"/>
              <a:gd name="T78" fmla="*/ 5412 w 5458"/>
              <a:gd name="T79" fmla="*/ 2676 h 4894"/>
              <a:gd name="T80" fmla="*/ 5376 w 5458"/>
              <a:gd name="T81" fmla="*/ 2753 h 4894"/>
              <a:gd name="T82" fmla="*/ 4315 w 5458"/>
              <a:gd name="T83" fmla="*/ 4588 h 4894"/>
              <a:gd name="T84" fmla="*/ 4315 w 5458"/>
              <a:gd name="T85" fmla="*/ 4588 h 4894"/>
              <a:gd name="T86" fmla="*/ 4269 w 5458"/>
              <a:gd name="T87" fmla="*/ 4654 h 4894"/>
              <a:gd name="T88" fmla="*/ 4218 w 5458"/>
              <a:gd name="T89" fmla="*/ 4716 h 4894"/>
              <a:gd name="T90" fmla="*/ 4157 w 5458"/>
              <a:gd name="T91" fmla="*/ 4767 h 4894"/>
              <a:gd name="T92" fmla="*/ 4096 w 5458"/>
              <a:gd name="T93" fmla="*/ 4812 h 4894"/>
              <a:gd name="T94" fmla="*/ 4025 w 5458"/>
              <a:gd name="T95" fmla="*/ 4843 h 4894"/>
              <a:gd name="T96" fmla="*/ 3948 w 5458"/>
              <a:gd name="T97" fmla="*/ 4869 h 4894"/>
              <a:gd name="T98" fmla="*/ 3872 w 5458"/>
              <a:gd name="T99" fmla="*/ 4884 h 4894"/>
              <a:gd name="T100" fmla="*/ 3790 w 5458"/>
              <a:gd name="T101" fmla="*/ 4894 h 4894"/>
              <a:gd name="T102" fmla="*/ 1668 w 5458"/>
              <a:gd name="T103" fmla="*/ 4894 h 4894"/>
              <a:gd name="T104" fmla="*/ 1668 w 5458"/>
              <a:gd name="T105" fmla="*/ 4894 h 4894"/>
              <a:gd name="T106" fmla="*/ 1586 w 5458"/>
              <a:gd name="T107" fmla="*/ 4884 h 4894"/>
              <a:gd name="T108" fmla="*/ 1510 w 5458"/>
              <a:gd name="T109" fmla="*/ 4869 h 4894"/>
              <a:gd name="T110" fmla="*/ 1433 w 5458"/>
              <a:gd name="T111" fmla="*/ 4843 h 4894"/>
              <a:gd name="T112" fmla="*/ 1362 w 5458"/>
              <a:gd name="T113" fmla="*/ 4812 h 4894"/>
              <a:gd name="T114" fmla="*/ 1301 w 5458"/>
              <a:gd name="T115" fmla="*/ 4767 h 4894"/>
              <a:gd name="T116" fmla="*/ 1240 w 5458"/>
              <a:gd name="T117" fmla="*/ 4716 h 4894"/>
              <a:gd name="T118" fmla="*/ 1189 w 5458"/>
              <a:gd name="T119" fmla="*/ 4654 h 4894"/>
              <a:gd name="T120" fmla="*/ 1143 w 5458"/>
              <a:gd name="T121" fmla="*/ 4588 h 4894"/>
              <a:gd name="T122" fmla="*/ 1143 w 5458"/>
              <a:gd name="T123" fmla="*/ 4588 h 4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58" h="4894">
                <a:moveTo>
                  <a:pt x="1143" y="4588"/>
                </a:moveTo>
                <a:lnTo>
                  <a:pt x="82" y="2753"/>
                </a:lnTo>
                <a:lnTo>
                  <a:pt x="82" y="2753"/>
                </a:lnTo>
                <a:lnTo>
                  <a:pt x="46" y="2676"/>
                </a:lnTo>
                <a:lnTo>
                  <a:pt x="20" y="2605"/>
                </a:lnTo>
                <a:lnTo>
                  <a:pt x="5" y="2523"/>
                </a:lnTo>
                <a:lnTo>
                  <a:pt x="0" y="2447"/>
                </a:lnTo>
                <a:lnTo>
                  <a:pt x="5" y="2371"/>
                </a:lnTo>
                <a:lnTo>
                  <a:pt x="20" y="2289"/>
                </a:lnTo>
                <a:lnTo>
                  <a:pt x="46" y="2218"/>
                </a:lnTo>
                <a:lnTo>
                  <a:pt x="82" y="2141"/>
                </a:lnTo>
                <a:lnTo>
                  <a:pt x="1143" y="306"/>
                </a:lnTo>
                <a:lnTo>
                  <a:pt x="1143" y="306"/>
                </a:lnTo>
                <a:lnTo>
                  <a:pt x="1189" y="240"/>
                </a:lnTo>
                <a:lnTo>
                  <a:pt x="1240" y="178"/>
                </a:lnTo>
                <a:lnTo>
                  <a:pt x="1301" y="127"/>
                </a:lnTo>
                <a:lnTo>
                  <a:pt x="1362" y="82"/>
                </a:lnTo>
                <a:lnTo>
                  <a:pt x="1433" y="51"/>
                </a:lnTo>
                <a:lnTo>
                  <a:pt x="1510" y="25"/>
                </a:lnTo>
                <a:lnTo>
                  <a:pt x="1586" y="10"/>
                </a:lnTo>
                <a:lnTo>
                  <a:pt x="1668" y="0"/>
                </a:lnTo>
                <a:lnTo>
                  <a:pt x="3790" y="0"/>
                </a:lnTo>
                <a:lnTo>
                  <a:pt x="3790" y="0"/>
                </a:lnTo>
                <a:lnTo>
                  <a:pt x="3872" y="10"/>
                </a:lnTo>
                <a:lnTo>
                  <a:pt x="3948" y="25"/>
                </a:lnTo>
                <a:lnTo>
                  <a:pt x="4025" y="51"/>
                </a:lnTo>
                <a:lnTo>
                  <a:pt x="4096" y="82"/>
                </a:lnTo>
                <a:lnTo>
                  <a:pt x="4157" y="127"/>
                </a:lnTo>
                <a:lnTo>
                  <a:pt x="4218" y="178"/>
                </a:lnTo>
                <a:lnTo>
                  <a:pt x="4269" y="240"/>
                </a:lnTo>
                <a:lnTo>
                  <a:pt x="4315" y="306"/>
                </a:lnTo>
                <a:lnTo>
                  <a:pt x="5376" y="2141"/>
                </a:lnTo>
                <a:lnTo>
                  <a:pt x="5376" y="2141"/>
                </a:lnTo>
                <a:lnTo>
                  <a:pt x="5412" y="2218"/>
                </a:lnTo>
                <a:lnTo>
                  <a:pt x="5438" y="2289"/>
                </a:lnTo>
                <a:lnTo>
                  <a:pt x="5453" y="2371"/>
                </a:lnTo>
                <a:lnTo>
                  <a:pt x="5458" y="2447"/>
                </a:lnTo>
                <a:lnTo>
                  <a:pt x="5453" y="2523"/>
                </a:lnTo>
                <a:lnTo>
                  <a:pt x="5438" y="2605"/>
                </a:lnTo>
                <a:lnTo>
                  <a:pt x="5412" y="2676"/>
                </a:lnTo>
                <a:lnTo>
                  <a:pt x="5376" y="2753"/>
                </a:lnTo>
                <a:lnTo>
                  <a:pt x="4315" y="4588"/>
                </a:lnTo>
                <a:lnTo>
                  <a:pt x="4315" y="4588"/>
                </a:lnTo>
                <a:lnTo>
                  <a:pt x="4269" y="4654"/>
                </a:lnTo>
                <a:lnTo>
                  <a:pt x="4218" y="4716"/>
                </a:lnTo>
                <a:lnTo>
                  <a:pt x="4157" y="4767"/>
                </a:lnTo>
                <a:lnTo>
                  <a:pt x="4096" y="4812"/>
                </a:lnTo>
                <a:lnTo>
                  <a:pt x="4025" y="4843"/>
                </a:lnTo>
                <a:lnTo>
                  <a:pt x="3948" y="4869"/>
                </a:lnTo>
                <a:lnTo>
                  <a:pt x="3872" y="4884"/>
                </a:lnTo>
                <a:lnTo>
                  <a:pt x="3790" y="4894"/>
                </a:lnTo>
                <a:lnTo>
                  <a:pt x="1668" y="4894"/>
                </a:lnTo>
                <a:lnTo>
                  <a:pt x="1668" y="4894"/>
                </a:lnTo>
                <a:lnTo>
                  <a:pt x="1586" y="4884"/>
                </a:lnTo>
                <a:lnTo>
                  <a:pt x="1510" y="4869"/>
                </a:lnTo>
                <a:lnTo>
                  <a:pt x="1433" y="4843"/>
                </a:lnTo>
                <a:lnTo>
                  <a:pt x="1362" y="4812"/>
                </a:lnTo>
                <a:lnTo>
                  <a:pt x="1301" y="4767"/>
                </a:lnTo>
                <a:lnTo>
                  <a:pt x="1240" y="4716"/>
                </a:lnTo>
                <a:lnTo>
                  <a:pt x="1189" y="4654"/>
                </a:lnTo>
                <a:lnTo>
                  <a:pt x="1143" y="4588"/>
                </a:lnTo>
                <a:lnTo>
                  <a:pt x="1143" y="458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32" name="TextBox 31">
            <a:extLst>
              <a:ext uri="{FF2B5EF4-FFF2-40B4-BE49-F238E27FC236}">
                <a16:creationId xmlns:a16="http://schemas.microsoft.com/office/drawing/2014/main" xmlns="" id="{9F99E629-D198-47C2-BD25-8F19ED39F144}"/>
              </a:ext>
            </a:extLst>
          </p:cNvPr>
          <p:cNvSpPr txBox="1"/>
          <p:nvPr/>
        </p:nvSpPr>
        <p:spPr>
          <a:xfrm>
            <a:off x="657312" y="5244507"/>
            <a:ext cx="735626"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rPr>
              <a:t>03</a:t>
            </a:r>
          </a:p>
        </p:txBody>
      </p:sp>
      <p:sp>
        <p:nvSpPr>
          <p:cNvPr id="29" name="Rectangle 28">
            <a:extLst>
              <a:ext uri="{FF2B5EF4-FFF2-40B4-BE49-F238E27FC236}">
                <a16:creationId xmlns:a16="http://schemas.microsoft.com/office/drawing/2014/main" xmlns="" id="{2775AB82-19B5-4C54-840A-7ED9C6C3DE84}"/>
              </a:ext>
            </a:extLst>
          </p:cNvPr>
          <p:cNvSpPr/>
          <p:nvPr/>
        </p:nvSpPr>
        <p:spPr>
          <a:xfrm>
            <a:off x="1589310" y="5047951"/>
            <a:ext cx="3631243" cy="338554"/>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smtClean="0">
                <a:ln>
                  <a:noFill/>
                </a:ln>
                <a:solidFill>
                  <a:srgbClr val="214965"/>
                </a:solidFill>
                <a:effectLst/>
                <a:uLnTx/>
                <a:uFillTx/>
                <a:latin typeface="Lato Black"/>
                <a:ea typeface="+mn-ea"/>
                <a:cs typeface="+mn-cs"/>
              </a:rPr>
              <a:t>TALKING ABOUT BLOCKCHAIN</a:t>
            </a:r>
            <a:endParaRPr kumimoji="0" lang="en-IN" sz="1600" b="0" i="0" u="none" strike="noStrike" kern="1200" cap="none" spc="0" normalizeH="0" baseline="0" noProof="0" dirty="0">
              <a:ln>
                <a:noFill/>
              </a:ln>
              <a:solidFill>
                <a:srgbClr val="214965"/>
              </a:solidFill>
              <a:effectLst/>
              <a:uLnTx/>
              <a:uFillTx/>
              <a:latin typeface="Lato Black"/>
              <a:ea typeface="+mn-ea"/>
              <a:cs typeface="+mn-cs"/>
            </a:endParaRPr>
          </a:p>
        </p:txBody>
      </p:sp>
      <p:sp>
        <p:nvSpPr>
          <p:cNvPr id="30" name="Rectangle 29">
            <a:extLst>
              <a:ext uri="{FF2B5EF4-FFF2-40B4-BE49-F238E27FC236}">
                <a16:creationId xmlns:a16="http://schemas.microsoft.com/office/drawing/2014/main" xmlns="" id="{DF98AB9E-1742-4E0D-A87F-E2D0F0FA0821}"/>
              </a:ext>
            </a:extLst>
          </p:cNvPr>
          <p:cNvSpPr/>
          <p:nvPr/>
        </p:nvSpPr>
        <p:spPr>
          <a:xfrm>
            <a:off x="1589310" y="5332595"/>
            <a:ext cx="3960885" cy="116955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i="1" dirty="0" smtClean="0">
                <a:solidFill>
                  <a:srgbClr val="4B4B4A">
                    <a:lumMod val="60000"/>
                    <a:lumOff val="40000"/>
                  </a:srgbClr>
                </a:solidFill>
                <a:latin typeface="Lato"/>
              </a:rPr>
              <a:t>The act of explaining blockchain to public officials and civil servants is difficult. De-linking blockchain from Bitcoin and discussing how it can improve efficiency and strengthen mission effectiveness can help.  </a:t>
            </a:r>
            <a:endParaRPr kumimoji="0" lang="en-IN" sz="1400" b="0" i="1" u="none" strike="noStrike" kern="1200" cap="none" spc="0" normalizeH="0" baseline="0" noProof="0" dirty="0">
              <a:ln>
                <a:noFill/>
              </a:ln>
              <a:solidFill>
                <a:srgbClr val="4B4B4A">
                  <a:lumMod val="60000"/>
                  <a:lumOff val="40000"/>
                </a:srgbClr>
              </a:solidFill>
              <a:effectLst/>
              <a:uLnTx/>
              <a:uFillTx/>
              <a:latin typeface="Lato"/>
            </a:endParaRPr>
          </a:p>
        </p:txBody>
      </p:sp>
      <p:sp>
        <p:nvSpPr>
          <p:cNvPr id="37" name="Freeform 5"/>
          <p:cNvSpPr>
            <a:spLocks/>
          </p:cNvSpPr>
          <p:nvPr/>
        </p:nvSpPr>
        <p:spPr bwMode="auto">
          <a:xfrm>
            <a:off x="6294790" y="2171616"/>
            <a:ext cx="735626" cy="659608"/>
          </a:xfrm>
          <a:custGeom>
            <a:avLst/>
            <a:gdLst>
              <a:gd name="T0" fmla="*/ 1143 w 5458"/>
              <a:gd name="T1" fmla="*/ 4588 h 4894"/>
              <a:gd name="T2" fmla="*/ 82 w 5458"/>
              <a:gd name="T3" fmla="*/ 2753 h 4894"/>
              <a:gd name="T4" fmla="*/ 82 w 5458"/>
              <a:gd name="T5" fmla="*/ 2753 h 4894"/>
              <a:gd name="T6" fmla="*/ 46 w 5458"/>
              <a:gd name="T7" fmla="*/ 2676 h 4894"/>
              <a:gd name="T8" fmla="*/ 20 w 5458"/>
              <a:gd name="T9" fmla="*/ 2605 h 4894"/>
              <a:gd name="T10" fmla="*/ 5 w 5458"/>
              <a:gd name="T11" fmla="*/ 2523 h 4894"/>
              <a:gd name="T12" fmla="*/ 0 w 5458"/>
              <a:gd name="T13" fmla="*/ 2447 h 4894"/>
              <a:gd name="T14" fmla="*/ 5 w 5458"/>
              <a:gd name="T15" fmla="*/ 2371 h 4894"/>
              <a:gd name="T16" fmla="*/ 20 w 5458"/>
              <a:gd name="T17" fmla="*/ 2289 h 4894"/>
              <a:gd name="T18" fmla="*/ 46 w 5458"/>
              <a:gd name="T19" fmla="*/ 2218 h 4894"/>
              <a:gd name="T20" fmla="*/ 82 w 5458"/>
              <a:gd name="T21" fmla="*/ 2141 h 4894"/>
              <a:gd name="T22" fmla="*/ 1143 w 5458"/>
              <a:gd name="T23" fmla="*/ 306 h 4894"/>
              <a:gd name="T24" fmla="*/ 1143 w 5458"/>
              <a:gd name="T25" fmla="*/ 306 h 4894"/>
              <a:gd name="T26" fmla="*/ 1189 w 5458"/>
              <a:gd name="T27" fmla="*/ 240 h 4894"/>
              <a:gd name="T28" fmla="*/ 1240 w 5458"/>
              <a:gd name="T29" fmla="*/ 178 h 4894"/>
              <a:gd name="T30" fmla="*/ 1301 w 5458"/>
              <a:gd name="T31" fmla="*/ 127 h 4894"/>
              <a:gd name="T32" fmla="*/ 1362 w 5458"/>
              <a:gd name="T33" fmla="*/ 82 h 4894"/>
              <a:gd name="T34" fmla="*/ 1433 w 5458"/>
              <a:gd name="T35" fmla="*/ 51 h 4894"/>
              <a:gd name="T36" fmla="*/ 1510 w 5458"/>
              <a:gd name="T37" fmla="*/ 25 h 4894"/>
              <a:gd name="T38" fmla="*/ 1586 w 5458"/>
              <a:gd name="T39" fmla="*/ 10 h 4894"/>
              <a:gd name="T40" fmla="*/ 1668 w 5458"/>
              <a:gd name="T41" fmla="*/ 0 h 4894"/>
              <a:gd name="T42" fmla="*/ 3790 w 5458"/>
              <a:gd name="T43" fmla="*/ 0 h 4894"/>
              <a:gd name="T44" fmla="*/ 3790 w 5458"/>
              <a:gd name="T45" fmla="*/ 0 h 4894"/>
              <a:gd name="T46" fmla="*/ 3872 w 5458"/>
              <a:gd name="T47" fmla="*/ 10 h 4894"/>
              <a:gd name="T48" fmla="*/ 3948 w 5458"/>
              <a:gd name="T49" fmla="*/ 25 h 4894"/>
              <a:gd name="T50" fmla="*/ 4025 w 5458"/>
              <a:gd name="T51" fmla="*/ 51 h 4894"/>
              <a:gd name="T52" fmla="*/ 4096 w 5458"/>
              <a:gd name="T53" fmla="*/ 82 h 4894"/>
              <a:gd name="T54" fmla="*/ 4157 w 5458"/>
              <a:gd name="T55" fmla="*/ 127 h 4894"/>
              <a:gd name="T56" fmla="*/ 4218 w 5458"/>
              <a:gd name="T57" fmla="*/ 178 h 4894"/>
              <a:gd name="T58" fmla="*/ 4269 w 5458"/>
              <a:gd name="T59" fmla="*/ 240 h 4894"/>
              <a:gd name="T60" fmla="*/ 4315 w 5458"/>
              <a:gd name="T61" fmla="*/ 306 h 4894"/>
              <a:gd name="T62" fmla="*/ 5376 w 5458"/>
              <a:gd name="T63" fmla="*/ 2141 h 4894"/>
              <a:gd name="T64" fmla="*/ 5376 w 5458"/>
              <a:gd name="T65" fmla="*/ 2141 h 4894"/>
              <a:gd name="T66" fmla="*/ 5412 w 5458"/>
              <a:gd name="T67" fmla="*/ 2218 h 4894"/>
              <a:gd name="T68" fmla="*/ 5438 w 5458"/>
              <a:gd name="T69" fmla="*/ 2289 h 4894"/>
              <a:gd name="T70" fmla="*/ 5453 w 5458"/>
              <a:gd name="T71" fmla="*/ 2371 h 4894"/>
              <a:gd name="T72" fmla="*/ 5458 w 5458"/>
              <a:gd name="T73" fmla="*/ 2447 h 4894"/>
              <a:gd name="T74" fmla="*/ 5453 w 5458"/>
              <a:gd name="T75" fmla="*/ 2523 h 4894"/>
              <a:gd name="T76" fmla="*/ 5438 w 5458"/>
              <a:gd name="T77" fmla="*/ 2605 h 4894"/>
              <a:gd name="T78" fmla="*/ 5412 w 5458"/>
              <a:gd name="T79" fmla="*/ 2676 h 4894"/>
              <a:gd name="T80" fmla="*/ 5376 w 5458"/>
              <a:gd name="T81" fmla="*/ 2753 h 4894"/>
              <a:gd name="T82" fmla="*/ 4315 w 5458"/>
              <a:gd name="T83" fmla="*/ 4588 h 4894"/>
              <a:gd name="T84" fmla="*/ 4315 w 5458"/>
              <a:gd name="T85" fmla="*/ 4588 h 4894"/>
              <a:gd name="T86" fmla="*/ 4269 w 5458"/>
              <a:gd name="T87" fmla="*/ 4654 h 4894"/>
              <a:gd name="T88" fmla="*/ 4218 w 5458"/>
              <a:gd name="T89" fmla="*/ 4716 h 4894"/>
              <a:gd name="T90" fmla="*/ 4157 w 5458"/>
              <a:gd name="T91" fmla="*/ 4767 h 4894"/>
              <a:gd name="T92" fmla="*/ 4096 w 5458"/>
              <a:gd name="T93" fmla="*/ 4812 h 4894"/>
              <a:gd name="T94" fmla="*/ 4025 w 5458"/>
              <a:gd name="T95" fmla="*/ 4843 h 4894"/>
              <a:gd name="T96" fmla="*/ 3948 w 5458"/>
              <a:gd name="T97" fmla="*/ 4869 h 4894"/>
              <a:gd name="T98" fmla="*/ 3872 w 5458"/>
              <a:gd name="T99" fmla="*/ 4884 h 4894"/>
              <a:gd name="T100" fmla="*/ 3790 w 5458"/>
              <a:gd name="T101" fmla="*/ 4894 h 4894"/>
              <a:gd name="T102" fmla="*/ 1668 w 5458"/>
              <a:gd name="T103" fmla="*/ 4894 h 4894"/>
              <a:gd name="T104" fmla="*/ 1668 w 5458"/>
              <a:gd name="T105" fmla="*/ 4894 h 4894"/>
              <a:gd name="T106" fmla="*/ 1586 w 5458"/>
              <a:gd name="T107" fmla="*/ 4884 h 4894"/>
              <a:gd name="T108" fmla="*/ 1510 w 5458"/>
              <a:gd name="T109" fmla="*/ 4869 h 4894"/>
              <a:gd name="T110" fmla="*/ 1433 w 5458"/>
              <a:gd name="T111" fmla="*/ 4843 h 4894"/>
              <a:gd name="T112" fmla="*/ 1362 w 5458"/>
              <a:gd name="T113" fmla="*/ 4812 h 4894"/>
              <a:gd name="T114" fmla="*/ 1301 w 5458"/>
              <a:gd name="T115" fmla="*/ 4767 h 4894"/>
              <a:gd name="T116" fmla="*/ 1240 w 5458"/>
              <a:gd name="T117" fmla="*/ 4716 h 4894"/>
              <a:gd name="T118" fmla="*/ 1189 w 5458"/>
              <a:gd name="T119" fmla="*/ 4654 h 4894"/>
              <a:gd name="T120" fmla="*/ 1143 w 5458"/>
              <a:gd name="T121" fmla="*/ 4588 h 4894"/>
              <a:gd name="T122" fmla="*/ 1143 w 5458"/>
              <a:gd name="T123" fmla="*/ 4588 h 4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58" h="4894">
                <a:moveTo>
                  <a:pt x="1143" y="4588"/>
                </a:moveTo>
                <a:lnTo>
                  <a:pt x="82" y="2753"/>
                </a:lnTo>
                <a:lnTo>
                  <a:pt x="82" y="2753"/>
                </a:lnTo>
                <a:lnTo>
                  <a:pt x="46" y="2676"/>
                </a:lnTo>
                <a:lnTo>
                  <a:pt x="20" y="2605"/>
                </a:lnTo>
                <a:lnTo>
                  <a:pt x="5" y="2523"/>
                </a:lnTo>
                <a:lnTo>
                  <a:pt x="0" y="2447"/>
                </a:lnTo>
                <a:lnTo>
                  <a:pt x="5" y="2371"/>
                </a:lnTo>
                <a:lnTo>
                  <a:pt x="20" y="2289"/>
                </a:lnTo>
                <a:lnTo>
                  <a:pt x="46" y="2218"/>
                </a:lnTo>
                <a:lnTo>
                  <a:pt x="82" y="2141"/>
                </a:lnTo>
                <a:lnTo>
                  <a:pt x="1143" y="306"/>
                </a:lnTo>
                <a:lnTo>
                  <a:pt x="1143" y="306"/>
                </a:lnTo>
                <a:lnTo>
                  <a:pt x="1189" y="240"/>
                </a:lnTo>
                <a:lnTo>
                  <a:pt x="1240" y="178"/>
                </a:lnTo>
                <a:lnTo>
                  <a:pt x="1301" y="127"/>
                </a:lnTo>
                <a:lnTo>
                  <a:pt x="1362" y="82"/>
                </a:lnTo>
                <a:lnTo>
                  <a:pt x="1433" y="51"/>
                </a:lnTo>
                <a:lnTo>
                  <a:pt x="1510" y="25"/>
                </a:lnTo>
                <a:lnTo>
                  <a:pt x="1586" y="10"/>
                </a:lnTo>
                <a:lnTo>
                  <a:pt x="1668" y="0"/>
                </a:lnTo>
                <a:lnTo>
                  <a:pt x="3790" y="0"/>
                </a:lnTo>
                <a:lnTo>
                  <a:pt x="3790" y="0"/>
                </a:lnTo>
                <a:lnTo>
                  <a:pt x="3872" y="10"/>
                </a:lnTo>
                <a:lnTo>
                  <a:pt x="3948" y="25"/>
                </a:lnTo>
                <a:lnTo>
                  <a:pt x="4025" y="51"/>
                </a:lnTo>
                <a:lnTo>
                  <a:pt x="4096" y="82"/>
                </a:lnTo>
                <a:lnTo>
                  <a:pt x="4157" y="127"/>
                </a:lnTo>
                <a:lnTo>
                  <a:pt x="4218" y="178"/>
                </a:lnTo>
                <a:lnTo>
                  <a:pt x="4269" y="240"/>
                </a:lnTo>
                <a:lnTo>
                  <a:pt x="4315" y="306"/>
                </a:lnTo>
                <a:lnTo>
                  <a:pt x="5376" y="2141"/>
                </a:lnTo>
                <a:lnTo>
                  <a:pt x="5376" y="2141"/>
                </a:lnTo>
                <a:lnTo>
                  <a:pt x="5412" y="2218"/>
                </a:lnTo>
                <a:lnTo>
                  <a:pt x="5438" y="2289"/>
                </a:lnTo>
                <a:lnTo>
                  <a:pt x="5453" y="2371"/>
                </a:lnTo>
                <a:lnTo>
                  <a:pt x="5458" y="2447"/>
                </a:lnTo>
                <a:lnTo>
                  <a:pt x="5453" y="2523"/>
                </a:lnTo>
                <a:lnTo>
                  <a:pt x="5438" y="2605"/>
                </a:lnTo>
                <a:lnTo>
                  <a:pt x="5412" y="2676"/>
                </a:lnTo>
                <a:lnTo>
                  <a:pt x="5376" y="2753"/>
                </a:lnTo>
                <a:lnTo>
                  <a:pt x="4315" y="4588"/>
                </a:lnTo>
                <a:lnTo>
                  <a:pt x="4315" y="4588"/>
                </a:lnTo>
                <a:lnTo>
                  <a:pt x="4269" y="4654"/>
                </a:lnTo>
                <a:lnTo>
                  <a:pt x="4218" y="4716"/>
                </a:lnTo>
                <a:lnTo>
                  <a:pt x="4157" y="4767"/>
                </a:lnTo>
                <a:lnTo>
                  <a:pt x="4096" y="4812"/>
                </a:lnTo>
                <a:lnTo>
                  <a:pt x="4025" y="4843"/>
                </a:lnTo>
                <a:lnTo>
                  <a:pt x="3948" y="4869"/>
                </a:lnTo>
                <a:lnTo>
                  <a:pt x="3872" y="4884"/>
                </a:lnTo>
                <a:lnTo>
                  <a:pt x="3790" y="4894"/>
                </a:lnTo>
                <a:lnTo>
                  <a:pt x="1668" y="4894"/>
                </a:lnTo>
                <a:lnTo>
                  <a:pt x="1668" y="4894"/>
                </a:lnTo>
                <a:lnTo>
                  <a:pt x="1586" y="4884"/>
                </a:lnTo>
                <a:lnTo>
                  <a:pt x="1510" y="4869"/>
                </a:lnTo>
                <a:lnTo>
                  <a:pt x="1433" y="4843"/>
                </a:lnTo>
                <a:lnTo>
                  <a:pt x="1362" y="4812"/>
                </a:lnTo>
                <a:lnTo>
                  <a:pt x="1301" y="4767"/>
                </a:lnTo>
                <a:lnTo>
                  <a:pt x="1240" y="4716"/>
                </a:lnTo>
                <a:lnTo>
                  <a:pt x="1189" y="4654"/>
                </a:lnTo>
                <a:lnTo>
                  <a:pt x="1143" y="4588"/>
                </a:lnTo>
                <a:lnTo>
                  <a:pt x="1143" y="458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38" name="TextBox 37">
            <a:extLst>
              <a:ext uri="{FF2B5EF4-FFF2-40B4-BE49-F238E27FC236}">
                <a16:creationId xmlns:a16="http://schemas.microsoft.com/office/drawing/2014/main" xmlns="" id="{9F99E629-D198-47C2-BD25-8F19ED39F144}"/>
              </a:ext>
            </a:extLst>
          </p:cNvPr>
          <p:cNvSpPr txBox="1"/>
          <p:nvPr/>
        </p:nvSpPr>
        <p:spPr>
          <a:xfrm>
            <a:off x="6294790" y="2328644"/>
            <a:ext cx="735626"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rPr>
              <a:t>04</a:t>
            </a:r>
          </a:p>
        </p:txBody>
      </p:sp>
      <p:sp>
        <p:nvSpPr>
          <p:cNvPr id="35" name="Rectangle 34">
            <a:extLst>
              <a:ext uri="{FF2B5EF4-FFF2-40B4-BE49-F238E27FC236}">
                <a16:creationId xmlns:a16="http://schemas.microsoft.com/office/drawing/2014/main" xmlns="" id="{2775AB82-19B5-4C54-840A-7ED9C6C3DE84}"/>
              </a:ext>
            </a:extLst>
          </p:cNvPr>
          <p:cNvSpPr/>
          <p:nvPr/>
        </p:nvSpPr>
        <p:spPr>
          <a:xfrm>
            <a:off x="7226789" y="2132088"/>
            <a:ext cx="2946876" cy="338554"/>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smtClean="0">
                <a:ln>
                  <a:noFill/>
                </a:ln>
                <a:solidFill>
                  <a:srgbClr val="214965"/>
                </a:solidFill>
                <a:effectLst/>
                <a:uLnTx/>
                <a:uFillTx/>
                <a:latin typeface="Lato Black"/>
                <a:ea typeface="+mn-ea"/>
                <a:cs typeface="+mn-cs"/>
              </a:rPr>
              <a:t>COSTS</a:t>
            </a:r>
            <a:endParaRPr kumimoji="0" lang="en-IN" sz="1600" b="0" i="0" u="none" strike="noStrike" kern="1200" cap="none" spc="0" normalizeH="0" baseline="0" noProof="0" dirty="0">
              <a:ln>
                <a:noFill/>
              </a:ln>
              <a:solidFill>
                <a:srgbClr val="214965"/>
              </a:solidFill>
              <a:effectLst/>
              <a:uLnTx/>
              <a:uFillTx/>
              <a:latin typeface="Lato Black"/>
              <a:ea typeface="+mn-ea"/>
              <a:cs typeface="+mn-cs"/>
            </a:endParaRPr>
          </a:p>
        </p:txBody>
      </p:sp>
      <p:sp>
        <p:nvSpPr>
          <p:cNvPr id="36" name="Rectangle 35">
            <a:extLst>
              <a:ext uri="{FF2B5EF4-FFF2-40B4-BE49-F238E27FC236}">
                <a16:creationId xmlns:a16="http://schemas.microsoft.com/office/drawing/2014/main" xmlns="" id="{DF98AB9E-1742-4E0D-A87F-E2D0F0FA0821}"/>
              </a:ext>
            </a:extLst>
          </p:cNvPr>
          <p:cNvSpPr/>
          <p:nvPr/>
        </p:nvSpPr>
        <p:spPr>
          <a:xfrm>
            <a:off x="7226788" y="2416732"/>
            <a:ext cx="4469025" cy="954107"/>
          </a:xfrm>
          <a:prstGeom prst="rect">
            <a:avLst/>
          </a:prstGeom>
        </p:spPr>
        <p:txBody>
          <a:bodyPr wrap="square" anchor="t">
            <a:spAutoFit/>
          </a:bodyPr>
          <a:lstStyle/>
          <a:p>
            <a:pPr lvl="0">
              <a:defRPr/>
            </a:pPr>
            <a:r>
              <a:rPr lang="en-US" sz="1400" i="1" dirty="0" smtClean="0">
                <a:solidFill>
                  <a:srgbClr val="4B4B4A">
                    <a:lumMod val="60000"/>
                    <a:lumOff val="40000"/>
                  </a:srgbClr>
                </a:solidFill>
              </a:rPr>
              <a:t>Higher </a:t>
            </a:r>
            <a:r>
              <a:rPr lang="en-US" sz="1400" i="1" dirty="0">
                <a:solidFill>
                  <a:srgbClr val="4B4B4A">
                    <a:lumMod val="60000"/>
                    <a:lumOff val="40000"/>
                  </a:srgbClr>
                </a:solidFill>
              </a:rPr>
              <a:t>short-term costs associated with a still-emerging technology prevent its widespread </a:t>
            </a:r>
            <a:r>
              <a:rPr lang="en-US" sz="1400" i="1" dirty="0" smtClean="0">
                <a:solidFill>
                  <a:srgbClr val="4B4B4A">
                    <a:lumMod val="60000"/>
                    <a:lumOff val="40000"/>
                  </a:srgbClr>
                </a:solidFill>
              </a:rPr>
              <a:t>use. </a:t>
            </a:r>
            <a:r>
              <a:rPr lang="en-US" sz="1400" i="1" dirty="0" smtClean="0">
                <a:solidFill>
                  <a:srgbClr val="4B4B4A">
                    <a:lumMod val="60000"/>
                    <a:lumOff val="40000"/>
                  </a:srgbClr>
                </a:solidFill>
              </a:rPr>
              <a:t>Blockchain-as-a-service products are starting to be offered that can allow for experimentation. </a:t>
            </a:r>
            <a:endParaRPr kumimoji="0" lang="en-IN" sz="1400" b="0" i="1" u="none" strike="noStrike" kern="1200" cap="none" spc="0" normalizeH="0" baseline="0" noProof="0" dirty="0">
              <a:ln>
                <a:noFill/>
              </a:ln>
              <a:solidFill>
                <a:srgbClr val="4B4B4A">
                  <a:lumMod val="60000"/>
                  <a:lumOff val="40000"/>
                </a:srgbClr>
              </a:solidFill>
              <a:effectLst/>
              <a:uLnTx/>
              <a:uFillTx/>
              <a:latin typeface="Lato"/>
            </a:endParaRPr>
          </a:p>
        </p:txBody>
      </p:sp>
      <p:sp>
        <p:nvSpPr>
          <p:cNvPr id="43" name="Freeform 5"/>
          <p:cNvSpPr>
            <a:spLocks/>
          </p:cNvSpPr>
          <p:nvPr/>
        </p:nvSpPr>
        <p:spPr bwMode="auto">
          <a:xfrm>
            <a:off x="6294790" y="3523218"/>
            <a:ext cx="735626" cy="659608"/>
          </a:xfrm>
          <a:custGeom>
            <a:avLst/>
            <a:gdLst>
              <a:gd name="T0" fmla="*/ 1143 w 5458"/>
              <a:gd name="T1" fmla="*/ 4588 h 4894"/>
              <a:gd name="T2" fmla="*/ 82 w 5458"/>
              <a:gd name="T3" fmla="*/ 2753 h 4894"/>
              <a:gd name="T4" fmla="*/ 82 w 5458"/>
              <a:gd name="T5" fmla="*/ 2753 h 4894"/>
              <a:gd name="T6" fmla="*/ 46 w 5458"/>
              <a:gd name="T7" fmla="*/ 2676 h 4894"/>
              <a:gd name="T8" fmla="*/ 20 w 5458"/>
              <a:gd name="T9" fmla="*/ 2605 h 4894"/>
              <a:gd name="T10" fmla="*/ 5 w 5458"/>
              <a:gd name="T11" fmla="*/ 2523 h 4894"/>
              <a:gd name="T12" fmla="*/ 0 w 5458"/>
              <a:gd name="T13" fmla="*/ 2447 h 4894"/>
              <a:gd name="T14" fmla="*/ 5 w 5458"/>
              <a:gd name="T15" fmla="*/ 2371 h 4894"/>
              <a:gd name="T16" fmla="*/ 20 w 5458"/>
              <a:gd name="T17" fmla="*/ 2289 h 4894"/>
              <a:gd name="T18" fmla="*/ 46 w 5458"/>
              <a:gd name="T19" fmla="*/ 2218 h 4894"/>
              <a:gd name="T20" fmla="*/ 82 w 5458"/>
              <a:gd name="T21" fmla="*/ 2141 h 4894"/>
              <a:gd name="T22" fmla="*/ 1143 w 5458"/>
              <a:gd name="T23" fmla="*/ 306 h 4894"/>
              <a:gd name="T24" fmla="*/ 1143 w 5458"/>
              <a:gd name="T25" fmla="*/ 306 h 4894"/>
              <a:gd name="T26" fmla="*/ 1189 w 5458"/>
              <a:gd name="T27" fmla="*/ 240 h 4894"/>
              <a:gd name="T28" fmla="*/ 1240 w 5458"/>
              <a:gd name="T29" fmla="*/ 178 h 4894"/>
              <a:gd name="T30" fmla="*/ 1301 w 5458"/>
              <a:gd name="T31" fmla="*/ 127 h 4894"/>
              <a:gd name="T32" fmla="*/ 1362 w 5458"/>
              <a:gd name="T33" fmla="*/ 82 h 4894"/>
              <a:gd name="T34" fmla="*/ 1433 w 5458"/>
              <a:gd name="T35" fmla="*/ 51 h 4894"/>
              <a:gd name="T36" fmla="*/ 1510 w 5458"/>
              <a:gd name="T37" fmla="*/ 25 h 4894"/>
              <a:gd name="T38" fmla="*/ 1586 w 5458"/>
              <a:gd name="T39" fmla="*/ 10 h 4894"/>
              <a:gd name="T40" fmla="*/ 1668 w 5458"/>
              <a:gd name="T41" fmla="*/ 0 h 4894"/>
              <a:gd name="T42" fmla="*/ 3790 w 5458"/>
              <a:gd name="T43" fmla="*/ 0 h 4894"/>
              <a:gd name="T44" fmla="*/ 3790 w 5458"/>
              <a:gd name="T45" fmla="*/ 0 h 4894"/>
              <a:gd name="T46" fmla="*/ 3872 w 5458"/>
              <a:gd name="T47" fmla="*/ 10 h 4894"/>
              <a:gd name="T48" fmla="*/ 3948 w 5458"/>
              <a:gd name="T49" fmla="*/ 25 h 4894"/>
              <a:gd name="T50" fmla="*/ 4025 w 5458"/>
              <a:gd name="T51" fmla="*/ 51 h 4894"/>
              <a:gd name="T52" fmla="*/ 4096 w 5458"/>
              <a:gd name="T53" fmla="*/ 82 h 4894"/>
              <a:gd name="T54" fmla="*/ 4157 w 5458"/>
              <a:gd name="T55" fmla="*/ 127 h 4894"/>
              <a:gd name="T56" fmla="*/ 4218 w 5458"/>
              <a:gd name="T57" fmla="*/ 178 h 4894"/>
              <a:gd name="T58" fmla="*/ 4269 w 5458"/>
              <a:gd name="T59" fmla="*/ 240 h 4894"/>
              <a:gd name="T60" fmla="*/ 4315 w 5458"/>
              <a:gd name="T61" fmla="*/ 306 h 4894"/>
              <a:gd name="T62" fmla="*/ 5376 w 5458"/>
              <a:gd name="T63" fmla="*/ 2141 h 4894"/>
              <a:gd name="T64" fmla="*/ 5376 w 5458"/>
              <a:gd name="T65" fmla="*/ 2141 h 4894"/>
              <a:gd name="T66" fmla="*/ 5412 w 5458"/>
              <a:gd name="T67" fmla="*/ 2218 h 4894"/>
              <a:gd name="T68" fmla="*/ 5438 w 5458"/>
              <a:gd name="T69" fmla="*/ 2289 h 4894"/>
              <a:gd name="T70" fmla="*/ 5453 w 5458"/>
              <a:gd name="T71" fmla="*/ 2371 h 4894"/>
              <a:gd name="T72" fmla="*/ 5458 w 5458"/>
              <a:gd name="T73" fmla="*/ 2447 h 4894"/>
              <a:gd name="T74" fmla="*/ 5453 w 5458"/>
              <a:gd name="T75" fmla="*/ 2523 h 4894"/>
              <a:gd name="T76" fmla="*/ 5438 w 5458"/>
              <a:gd name="T77" fmla="*/ 2605 h 4894"/>
              <a:gd name="T78" fmla="*/ 5412 w 5458"/>
              <a:gd name="T79" fmla="*/ 2676 h 4894"/>
              <a:gd name="T80" fmla="*/ 5376 w 5458"/>
              <a:gd name="T81" fmla="*/ 2753 h 4894"/>
              <a:gd name="T82" fmla="*/ 4315 w 5458"/>
              <a:gd name="T83" fmla="*/ 4588 h 4894"/>
              <a:gd name="T84" fmla="*/ 4315 w 5458"/>
              <a:gd name="T85" fmla="*/ 4588 h 4894"/>
              <a:gd name="T86" fmla="*/ 4269 w 5458"/>
              <a:gd name="T87" fmla="*/ 4654 h 4894"/>
              <a:gd name="T88" fmla="*/ 4218 w 5458"/>
              <a:gd name="T89" fmla="*/ 4716 h 4894"/>
              <a:gd name="T90" fmla="*/ 4157 w 5458"/>
              <a:gd name="T91" fmla="*/ 4767 h 4894"/>
              <a:gd name="T92" fmla="*/ 4096 w 5458"/>
              <a:gd name="T93" fmla="*/ 4812 h 4894"/>
              <a:gd name="T94" fmla="*/ 4025 w 5458"/>
              <a:gd name="T95" fmla="*/ 4843 h 4894"/>
              <a:gd name="T96" fmla="*/ 3948 w 5458"/>
              <a:gd name="T97" fmla="*/ 4869 h 4894"/>
              <a:gd name="T98" fmla="*/ 3872 w 5458"/>
              <a:gd name="T99" fmla="*/ 4884 h 4894"/>
              <a:gd name="T100" fmla="*/ 3790 w 5458"/>
              <a:gd name="T101" fmla="*/ 4894 h 4894"/>
              <a:gd name="T102" fmla="*/ 1668 w 5458"/>
              <a:gd name="T103" fmla="*/ 4894 h 4894"/>
              <a:gd name="T104" fmla="*/ 1668 w 5458"/>
              <a:gd name="T105" fmla="*/ 4894 h 4894"/>
              <a:gd name="T106" fmla="*/ 1586 w 5458"/>
              <a:gd name="T107" fmla="*/ 4884 h 4894"/>
              <a:gd name="T108" fmla="*/ 1510 w 5458"/>
              <a:gd name="T109" fmla="*/ 4869 h 4894"/>
              <a:gd name="T110" fmla="*/ 1433 w 5458"/>
              <a:gd name="T111" fmla="*/ 4843 h 4894"/>
              <a:gd name="T112" fmla="*/ 1362 w 5458"/>
              <a:gd name="T113" fmla="*/ 4812 h 4894"/>
              <a:gd name="T114" fmla="*/ 1301 w 5458"/>
              <a:gd name="T115" fmla="*/ 4767 h 4894"/>
              <a:gd name="T116" fmla="*/ 1240 w 5458"/>
              <a:gd name="T117" fmla="*/ 4716 h 4894"/>
              <a:gd name="T118" fmla="*/ 1189 w 5458"/>
              <a:gd name="T119" fmla="*/ 4654 h 4894"/>
              <a:gd name="T120" fmla="*/ 1143 w 5458"/>
              <a:gd name="T121" fmla="*/ 4588 h 4894"/>
              <a:gd name="T122" fmla="*/ 1143 w 5458"/>
              <a:gd name="T123" fmla="*/ 4588 h 4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58" h="4894">
                <a:moveTo>
                  <a:pt x="1143" y="4588"/>
                </a:moveTo>
                <a:lnTo>
                  <a:pt x="82" y="2753"/>
                </a:lnTo>
                <a:lnTo>
                  <a:pt x="82" y="2753"/>
                </a:lnTo>
                <a:lnTo>
                  <a:pt x="46" y="2676"/>
                </a:lnTo>
                <a:lnTo>
                  <a:pt x="20" y="2605"/>
                </a:lnTo>
                <a:lnTo>
                  <a:pt x="5" y="2523"/>
                </a:lnTo>
                <a:lnTo>
                  <a:pt x="0" y="2447"/>
                </a:lnTo>
                <a:lnTo>
                  <a:pt x="5" y="2371"/>
                </a:lnTo>
                <a:lnTo>
                  <a:pt x="20" y="2289"/>
                </a:lnTo>
                <a:lnTo>
                  <a:pt x="46" y="2218"/>
                </a:lnTo>
                <a:lnTo>
                  <a:pt x="82" y="2141"/>
                </a:lnTo>
                <a:lnTo>
                  <a:pt x="1143" y="306"/>
                </a:lnTo>
                <a:lnTo>
                  <a:pt x="1143" y="306"/>
                </a:lnTo>
                <a:lnTo>
                  <a:pt x="1189" y="240"/>
                </a:lnTo>
                <a:lnTo>
                  <a:pt x="1240" y="178"/>
                </a:lnTo>
                <a:lnTo>
                  <a:pt x="1301" y="127"/>
                </a:lnTo>
                <a:lnTo>
                  <a:pt x="1362" y="82"/>
                </a:lnTo>
                <a:lnTo>
                  <a:pt x="1433" y="51"/>
                </a:lnTo>
                <a:lnTo>
                  <a:pt x="1510" y="25"/>
                </a:lnTo>
                <a:lnTo>
                  <a:pt x="1586" y="10"/>
                </a:lnTo>
                <a:lnTo>
                  <a:pt x="1668" y="0"/>
                </a:lnTo>
                <a:lnTo>
                  <a:pt x="3790" y="0"/>
                </a:lnTo>
                <a:lnTo>
                  <a:pt x="3790" y="0"/>
                </a:lnTo>
                <a:lnTo>
                  <a:pt x="3872" y="10"/>
                </a:lnTo>
                <a:lnTo>
                  <a:pt x="3948" y="25"/>
                </a:lnTo>
                <a:lnTo>
                  <a:pt x="4025" y="51"/>
                </a:lnTo>
                <a:lnTo>
                  <a:pt x="4096" y="82"/>
                </a:lnTo>
                <a:lnTo>
                  <a:pt x="4157" y="127"/>
                </a:lnTo>
                <a:lnTo>
                  <a:pt x="4218" y="178"/>
                </a:lnTo>
                <a:lnTo>
                  <a:pt x="4269" y="240"/>
                </a:lnTo>
                <a:lnTo>
                  <a:pt x="4315" y="306"/>
                </a:lnTo>
                <a:lnTo>
                  <a:pt x="5376" y="2141"/>
                </a:lnTo>
                <a:lnTo>
                  <a:pt x="5376" y="2141"/>
                </a:lnTo>
                <a:lnTo>
                  <a:pt x="5412" y="2218"/>
                </a:lnTo>
                <a:lnTo>
                  <a:pt x="5438" y="2289"/>
                </a:lnTo>
                <a:lnTo>
                  <a:pt x="5453" y="2371"/>
                </a:lnTo>
                <a:lnTo>
                  <a:pt x="5458" y="2447"/>
                </a:lnTo>
                <a:lnTo>
                  <a:pt x="5453" y="2523"/>
                </a:lnTo>
                <a:lnTo>
                  <a:pt x="5438" y="2605"/>
                </a:lnTo>
                <a:lnTo>
                  <a:pt x="5412" y="2676"/>
                </a:lnTo>
                <a:lnTo>
                  <a:pt x="5376" y="2753"/>
                </a:lnTo>
                <a:lnTo>
                  <a:pt x="4315" y="4588"/>
                </a:lnTo>
                <a:lnTo>
                  <a:pt x="4315" y="4588"/>
                </a:lnTo>
                <a:lnTo>
                  <a:pt x="4269" y="4654"/>
                </a:lnTo>
                <a:lnTo>
                  <a:pt x="4218" y="4716"/>
                </a:lnTo>
                <a:lnTo>
                  <a:pt x="4157" y="4767"/>
                </a:lnTo>
                <a:lnTo>
                  <a:pt x="4096" y="4812"/>
                </a:lnTo>
                <a:lnTo>
                  <a:pt x="4025" y="4843"/>
                </a:lnTo>
                <a:lnTo>
                  <a:pt x="3948" y="4869"/>
                </a:lnTo>
                <a:lnTo>
                  <a:pt x="3872" y="4884"/>
                </a:lnTo>
                <a:lnTo>
                  <a:pt x="3790" y="4894"/>
                </a:lnTo>
                <a:lnTo>
                  <a:pt x="1668" y="4894"/>
                </a:lnTo>
                <a:lnTo>
                  <a:pt x="1668" y="4894"/>
                </a:lnTo>
                <a:lnTo>
                  <a:pt x="1586" y="4884"/>
                </a:lnTo>
                <a:lnTo>
                  <a:pt x="1510" y="4869"/>
                </a:lnTo>
                <a:lnTo>
                  <a:pt x="1433" y="4843"/>
                </a:lnTo>
                <a:lnTo>
                  <a:pt x="1362" y="4812"/>
                </a:lnTo>
                <a:lnTo>
                  <a:pt x="1301" y="4767"/>
                </a:lnTo>
                <a:lnTo>
                  <a:pt x="1240" y="4716"/>
                </a:lnTo>
                <a:lnTo>
                  <a:pt x="1189" y="4654"/>
                </a:lnTo>
                <a:lnTo>
                  <a:pt x="1143" y="4588"/>
                </a:lnTo>
                <a:lnTo>
                  <a:pt x="1143" y="4588"/>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44" name="TextBox 43">
            <a:extLst>
              <a:ext uri="{FF2B5EF4-FFF2-40B4-BE49-F238E27FC236}">
                <a16:creationId xmlns:a16="http://schemas.microsoft.com/office/drawing/2014/main" xmlns="" id="{9F99E629-D198-47C2-BD25-8F19ED39F144}"/>
              </a:ext>
            </a:extLst>
          </p:cNvPr>
          <p:cNvSpPr txBox="1"/>
          <p:nvPr/>
        </p:nvSpPr>
        <p:spPr>
          <a:xfrm>
            <a:off x="6294790" y="3680246"/>
            <a:ext cx="735626"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rPr>
              <a:t>05</a:t>
            </a:r>
          </a:p>
        </p:txBody>
      </p:sp>
      <p:sp>
        <p:nvSpPr>
          <p:cNvPr id="41" name="Rectangle 40">
            <a:extLst>
              <a:ext uri="{FF2B5EF4-FFF2-40B4-BE49-F238E27FC236}">
                <a16:creationId xmlns:a16="http://schemas.microsoft.com/office/drawing/2014/main" xmlns="" id="{2775AB82-19B5-4C54-840A-7ED9C6C3DE84}"/>
              </a:ext>
            </a:extLst>
          </p:cNvPr>
          <p:cNvSpPr/>
          <p:nvPr/>
        </p:nvSpPr>
        <p:spPr>
          <a:xfrm>
            <a:off x="7226789" y="3483690"/>
            <a:ext cx="2946876" cy="338554"/>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smtClean="0">
                <a:ln>
                  <a:noFill/>
                </a:ln>
                <a:solidFill>
                  <a:srgbClr val="214965"/>
                </a:solidFill>
                <a:effectLst/>
                <a:uLnTx/>
                <a:uFillTx/>
                <a:latin typeface="Lato Black"/>
                <a:ea typeface="+mn-ea"/>
                <a:cs typeface="+mn-cs"/>
              </a:rPr>
              <a:t>BLOCKERS</a:t>
            </a:r>
            <a:endParaRPr kumimoji="0" lang="en-IN" sz="1600" b="0" i="0" u="none" strike="noStrike" kern="1200" cap="none" spc="0" normalizeH="0" baseline="0" noProof="0" dirty="0">
              <a:ln>
                <a:noFill/>
              </a:ln>
              <a:solidFill>
                <a:srgbClr val="214965"/>
              </a:solidFill>
              <a:effectLst/>
              <a:uLnTx/>
              <a:uFillTx/>
              <a:latin typeface="Lato Black"/>
              <a:ea typeface="+mn-ea"/>
              <a:cs typeface="+mn-cs"/>
            </a:endParaRPr>
          </a:p>
        </p:txBody>
      </p:sp>
      <p:sp>
        <p:nvSpPr>
          <p:cNvPr id="42" name="Rectangle 41">
            <a:extLst>
              <a:ext uri="{FF2B5EF4-FFF2-40B4-BE49-F238E27FC236}">
                <a16:creationId xmlns:a16="http://schemas.microsoft.com/office/drawing/2014/main" xmlns="" id="{DF98AB9E-1742-4E0D-A87F-E2D0F0FA0821}"/>
              </a:ext>
            </a:extLst>
          </p:cNvPr>
          <p:cNvSpPr/>
          <p:nvPr/>
        </p:nvSpPr>
        <p:spPr>
          <a:xfrm>
            <a:off x="7226789" y="3768334"/>
            <a:ext cx="4469024" cy="116955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1" u="none" strike="noStrike" kern="1200" cap="none" spc="0" normalizeH="0" baseline="0" noProof="0" dirty="0" smtClean="0">
                <a:ln>
                  <a:noFill/>
                </a:ln>
                <a:solidFill>
                  <a:srgbClr val="4B4B4A">
                    <a:lumMod val="60000"/>
                    <a:lumOff val="40000"/>
                  </a:srgbClr>
                </a:solidFill>
                <a:effectLst/>
                <a:uLnTx/>
                <a:uFillTx/>
                <a:latin typeface="Lato"/>
              </a:rPr>
              <a:t>People often flag issues such as energy consumption and scalability as</a:t>
            </a:r>
            <a:r>
              <a:rPr kumimoji="0" lang="en-IN" sz="1400" b="0" i="1" u="none" strike="noStrike" kern="1200" cap="none" spc="0" normalizeH="0" noProof="0" dirty="0" smtClean="0">
                <a:ln>
                  <a:noFill/>
                </a:ln>
                <a:solidFill>
                  <a:srgbClr val="4B4B4A">
                    <a:lumMod val="60000"/>
                    <a:lumOff val="40000"/>
                  </a:srgbClr>
                </a:solidFill>
                <a:effectLst/>
                <a:uLnTx/>
                <a:uFillTx/>
                <a:latin typeface="Lato"/>
              </a:rPr>
              <a:t> Blockchain blockers. However, </a:t>
            </a:r>
            <a:r>
              <a:rPr lang="en-IN" sz="1400" i="1" dirty="0" smtClean="0">
                <a:solidFill>
                  <a:srgbClr val="4B4B4A">
                    <a:lumMod val="60000"/>
                    <a:lumOff val="40000"/>
                  </a:srgbClr>
                </a:solidFill>
                <a:latin typeface="Lato"/>
              </a:rPr>
              <a:t>many of these are irrelevant to government Blockchain </a:t>
            </a:r>
            <a:r>
              <a:rPr lang="en-IN" sz="1400" i="1" dirty="0" smtClean="0">
                <a:solidFill>
                  <a:srgbClr val="4B4B4A">
                    <a:lumMod val="60000"/>
                    <a:lumOff val="40000"/>
                  </a:srgbClr>
                </a:solidFill>
                <a:latin typeface="Lato"/>
              </a:rPr>
              <a:t>implementations (i.e., only apply to Proof of Work consensus on permissionless/pubic blockchains). </a:t>
            </a:r>
            <a:endParaRPr kumimoji="0" lang="en-IN" sz="1400" b="0" i="1" u="none" strike="noStrike" kern="1200" cap="none" spc="0" normalizeH="0" baseline="0" noProof="0" dirty="0">
              <a:ln>
                <a:noFill/>
              </a:ln>
              <a:solidFill>
                <a:srgbClr val="4B4B4A">
                  <a:lumMod val="60000"/>
                  <a:lumOff val="40000"/>
                </a:srgbClr>
              </a:solidFill>
              <a:effectLst/>
              <a:uLnTx/>
              <a:uFillTx/>
              <a:latin typeface="Lato"/>
            </a:endParaRPr>
          </a:p>
        </p:txBody>
      </p:sp>
      <p:sp>
        <p:nvSpPr>
          <p:cNvPr id="49" name="Freeform 5"/>
          <p:cNvSpPr>
            <a:spLocks/>
          </p:cNvSpPr>
          <p:nvPr/>
        </p:nvSpPr>
        <p:spPr bwMode="auto">
          <a:xfrm>
            <a:off x="6294790" y="5087479"/>
            <a:ext cx="735626" cy="659608"/>
          </a:xfrm>
          <a:custGeom>
            <a:avLst/>
            <a:gdLst>
              <a:gd name="T0" fmla="*/ 1143 w 5458"/>
              <a:gd name="T1" fmla="*/ 4588 h 4894"/>
              <a:gd name="T2" fmla="*/ 82 w 5458"/>
              <a:gd name="T3" fmla="*/ 2753 h 4894"/>
              <a:gd name="T4" fmla="*/ 82 w 5458"/>
              <a:gd name="T5" fmla="*/ 2753 h 4894"/>
              <a:gd name="T6" fmla="*/ 46 w 5458"/>
              <a:gd name="T7" fmla="*/ 2676 h 4894"/>
              <a:gd name="T8" fmla="*/ 20 w 5458"/>
              <a:gd name="T9" fmla="*/ 2605 h 4894"/>
              <a:gd name="T10" fmla="*/ 5 w 5458"/>
              <a:gd name="T11" fmla="*/ 2523 h 4894"/>
              <a:gd name="T12" fmla="*/ 0 w 5458"/>
              <a:gd name="T13" fmla="*/ 2447 h 4894"/>
              <a:gd name="T14" fmla="*/ 5 w 5458"/>
              <a:gd name="T15" fmla="*/ 2371 h 4894"/>
              <a:gd name="T16" fmla="*/ 20 w 5458"/>
              <a:gd name="T17" fmla="*/ 2289 h 4894"/>
              <a:gd name="T18" fmla="*/ 46 w 5458"/>
              <a:gd name="T19" fmla="*/ 2218 h 4894"/>
              <a:gd name="T20" fmla="*/ 82 w 5458"/>
              <a:gd name="T21" fmla="*/ 2141 h 4894"/>
              <a:gd name="T22" fmla="*/ 1143 w 5458"/>
              <a:gd name="T23" fmla="*/ 306 h 4894"/>
              <a:gd name="T24" fmla="*/ 1143 w 5458"/>
              <a:gd name="T25" fmla="*/ 306 h 4894"/>
              <a:gd name="T26" fmla="*/ 1189 w 5458"/>
              <a:gd name="T27" fmla="*/ 240 h 4894"/>
              <a:gd name="T28" fmla="*/ 1240 w 5458"/>
              <a:gd name="T29" fmla="*/ 178 h 4894"/>
              <a:gd name="T30" fmla="*/ 1301 w 5458"/>
              <a:gd name="T31" fmla="*/ 127 h 4894"/>
              <a:gd name="T32" fmla="*/ 1362 w 5458"/>
              <a:gd name="T33" fmla="*/ 82 h 4894"/>
              <a:gd name="T34" fmla="*/ 1433 w 5458"/>
              <a:gd name="T35" fmla="*/ 51 h 4894"/>
              <a:gd name="T36" fmla="*/ 1510 w 5458"/>
              <a:gd name="T37" fmla="*/ 25 h 4894"/>
              <a:gd name="T38" fmla="*/ 1586 w 5458"/>
              <a:gd name="T39" fmla="*/ 10 h 4894"/>
              <a:gd name="T40" fmla="*/ 1668 w 5458"/>
              <a:gd name="T41" fmla="*/ 0 h 4894"/>
              <a:gd name="T42" fmla="*/ 3790 w 5458"/>
              <a:gd name="T43" fmla="*/ 0 h 4894"/>
              <a:gd name="T44" fmla="*/ 3790 w 5458"/>
              <a:gd name="T45" fmla="*/ 0 h 4894"/>
              <a:gd name="T46" fmla="*/ 3872 w 5458"/>
              <a:gd name="T47" fmla="*/ 10 h 4894"/>
              <a:gd name="T48" fmla="*/ 3948 w 5458"/>
              <a:gd name="T49" fmla="*/ 25 h 4894"/>
              <a:gd name="T50" fmla="*/ 4025 w 5458"/>
              <a:gd name="T51" fmla="*/ 51 h 4894"/>
              <a:gd name="T52" fmla="*/ 4096 w 5458"/>
              <a:gd name="T53" fmla="*/ 82 h 4894"/>
              <a:gd name="T54" fmla="*/ 4157 w 5458"/>
              <a:gd name="T55" fmla="*/ 127 h 4894"/>
              <a:gd name="T56" fmla="*/ 4218 w 5458"/>
              <a:gd name="T57" fmla="*/ 178 h 4894"/>
              <a:gd name="T58" fmla="*/ 4269 w 5458"/>
              <a:gd name="T59" fmla="*/ 240 h 4894"/>
              <a:gd name="T60" fmla="*/ 4315 w 5458"/>
              <a:gd name="T61" fmla="*/ 306 h 4894"/>
              <a:gd name="T62" fmla="*/ 5376 w 5458"/>
              <a:gd name="T63" fmla="*/ 2141 h 4894"/>
              <a:gd name="T64" fmla="*/ 5376 w 5458"/>
              <a:gd name="T65" fmla="*/ 2141 h 4894"/>
              <a:gd name="T66" fmla="*/ 5412 w 5458"/>
              <a:gd name="T67" fmla="*/ 2218 h 4894"/>
              <a:gd name="T68" fmla="*/ 5438 w 5458"/>
              <a:gd name="T69" fmla="*/ 2289 h 4894"/>
              <a:gd name="T70" fmla="*/ 5453 w 5458"/>
              <a:gd name="T71" fmla="*/ 2371 h 4894"/>
              <a:gd name="T72" fmla="*/ 5458 w 5458"/>
              <a:gd name="T73" fmla="*/ 2447 h 4894"/>
              <a:gd name="T74" fmla="*/ 5453 w 5458"/>
              <a:gd name="T75" fmla="*/ 2523 h 4894"/>
              <a:gd name="T76" fmla="*/ 5438 w 5458"/>
              <a:gd name="T77" fmla="*/ 2605 h 4894"/>
              <a:gd name="T78" fmla="*/ 5412 w 5458"/>
              <a:gd name="T79" fmla="*/ 2676 h 4894"/>
              <a:gd name="T80" fmla="*/ 5376 w 5458"/>
              <a:gd name="T81" fmla="*/ 2753 h 4894"/>
              <a:gd name="T82" fmla="*/ 4315 w 5458"/>
              <a:gd name="T83" fmla="*/ 4588 h 4894"/>
              <a:gd name="T84" fmla="*/ 4315 w 5458"/>
              <a:gd name="T85" fmla="*/ 4588 h 4894"/>
              <a:gd name="T86" fmla="*/ 4269 w 5458"/>
              <a:gd name="T87" fmla="*/ 4654 h 4894"/>
              <a:gd name="T88" fmla="*/ 4218 w 5458"/>
              <a:gd name="T89" fmla="*/ 4716 h 4894"/>
              <a:gd name="T90" fmla="*/ 4157 w 5458"/>
              <a:gd name="T91" fmla="*/ 4767 h 4894"/>
              <a:gd name="T92" fmla="*/ 4096 w 5458"/>
              <a:gd name="T93" fmla="*/ 4812 h 4894"/>
              <a:gd name="T94" fmla="*/ 4025 w 5458"/>
              <a:gd name="T95" fmla="*/ 4843 h 4894"/>
              <a:gd name="T96" fmla="*/ 3948 w 5458"/>
              <a:gd name="T97" fmla="*/ 4869 h 4894"/>
              <a:gd name="T98" fmla="*/ 3872 w 5458"/>
              <a:gd name="T99" fmla="*/ 4884 h 4894"/>
              <a:gd name="T100" fmla="*/ 3790 w 5458"/>
              <a:gd name="T101" fmla="*/ 4894 h 4894"/>
              <a:gd name="T102" fmla="*/ 1668 w 5458"/>
              <a:gd name="T103" fmla="*/ 4894 h 4894"/>
              <a:gd name="T104" fmla="*/ 1668 w 5458"/>
              <a:gd name="T105" fmla="*/ 4894 h 4894"/>
              <a:gd name="T106" fmla="*/ 1586 w 5458"/>
              <a:gd name="T107" fmla="*/ 4884 h 4894"/>
              <a:gd name="T108" fmla="*/ 1510 w 5458"/>
              <a:gd name="T109" fmla="*/ 4869 h 4894"/>
              <a:gd name="T110" fmla="*/ 1433 w 5458"/>
              <a:gd name="T111" fmla="*/ 4843 h 4894"/>
              <a:gd name="T112" fmla="*/ 1362 w 5458"/>
              <a:gd name="T113" fmla="*/ 4812 h 4894"/>
              <a:gd name="T114" fmla="*/ 1301 w 5458"/>
              <a:gd name="T115" fmla="*/ 4767 h 4894"/>
              <a:gd name="T116" fmla="*/ 1240 w 5458"/>
              <a:gd name="T117" fmla="*/ 4716 h 4894"/>
              <a:gd name="T118" fmla="*/ 1189 w 5458"/>
              <a:gd name="T119" fmla="*/ 4654 h 4894"/>
              <a:gd name="T120" fmla="*/ 1143 w 5458"/>
              <a:gd name="T121" fmla="*/ 4588 h 4894"/>
              <a:gd name="T122" fmla="*/ 1143 w 5458"/>
              <a:gd name="T123" fmla="*/ 4588 h 4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58" h="4894">
                <a:moveTo>
                  <a:pt x="1143" y="4588"/>
                </a:moveTo>
                <a:lnTo>
                  <a:pt x="82" y="2753"/>
                </a:lnTo>
                <a:lnTo>
                  <a:pt x="82" y="2753"/>
                </a:lnTo>
                <a:lnTo>
                  <a:pt x="46" y="2676"/>
                </a:lnTo>
                <a:lnTo>
                  <a:pt x="20" y="2605"/>
                </a:lnTo>
                <a:lnTo>
                  <a:pt x="5" y="2523"/>
                </a:lnTo>
                <a:lnTo>
                  <a:pt x="0" y="2447"/>
                </a:lnTo>
                <a:lnTo>
                  <a:pt x="5" y="2371"/>
                </a:lnTo>
                <a:lnTo>
                  <a:pt x="20" y="2289"/>
                </a:lnTo>
                <a:lnTo>
                  <a:pt x="46" y="2218"/>
                </a:lnTo>
                <a:lnTo>
                  <a:pt x="82" y="2141"/>
                </a:lnTo>
                <a:lnTo>
                  <a:pt x="1143" y="306"/>
                </a:lnTo>
                <a:lnTo>
                  <a:pt x="1143" y="306"/>
                </a:lnTo>
                <a:lnTo>
                  <a:pt x="1189" y="240"/>
                </a:lnTo>
                <a:lnTo>
                  <a:pt x="1240" y="178"/>
                </a:lnTo>
                <a:lnTo>
                  <a:pt x="1301" y="127"/>
                </a:lnTo>
                <a:lnTo>
                  <a:pt x="1362" y="82"/>
                </a:lnTo>
                <a:lnTo>
                  <a:pt x="1433" y="51"/>
                </a:lnTo>
                <a:lnTo>
                  <a:pt x="1510" y="25"/>
                </a:lnTo>
                <a:lnTo>
                  <a:pt x="1586" y="10"/>
                </a:lnTo>
                <a:lnTo>
                  <a:pt x="1668" y="0"/>
                </a:lnTo>
                <a:lnTo>
                  <a:pt x="3790" y="0"/>
                </a:lnTo>
                <a:lnTo>
                  <a:pt x="3790" y="0"/>
                </a:lnTo>
                <a:lnTo>
                  <a:pt x="3872" y="10"/>
                </a:lnTo>
                <a:lnTo>
                  <a:pt x="3948" y="25"/>
                </a:lnTo>
                <a:lnTo>
                  <a:pt x="4025" y="51"/>
                </a:lnTo>
                <a:lnTo>
                  <a:pt x="4096" y="82"/>
                </a:lnTo>
                <a:lnTo>
                  <a:pt x="4157" y="127"/>
                </a:lnTo>
                <a:lnTo>
                  <a:pt x="4218" y="178"/>
                </a:lnTo>
                <a:lnTo>
                  <a:pt x="4269" y="240"/>
                </a:lnTo>
                <a:lnTo>
                  <a:pt x="4315" y="306"/>
                </a:lnTo>
                <a:lnTo>
                  <a:pt x="5376" y="2141"/>
                </a:lnTo>
                <a:lnTo>
                  <a:pt x="5376" y="2141"/>
                </a:lnTo>
                <a:lnTo>
                  <a:pt x="5412" y="2218"/>
                </a:lnTo>
                <a:lnTo>
                  <a:pt x="5438" y="2289"/>
                </a:lnTo>
                <a:lnTo>
                  <a:pt x="5453" y="2371"/>
                </a:lnTo>
                <a:lnTo>
                  <a:pt x="5458" y="2447"/>
                </a:lnTo>
                <a:lnTo>
                  <a:pt x="5453" y="2523"/>
                </a:lnTo>
                <a:lnTo>
                  <a:pt x="5438" y="2605"/>
                </a:lnTo>
                <a:lnTo>
                  <a:pt x="5412" y="2676"/>
                </a:lnTo>
                <a:lnTo>
                  <a:pt x="5376" y="2753"/>
                </a:lnTo>
                <a:lnTo>
                  <a:pt x="4315" y="4588"/>
                </a:lnTo>
                <a:lnTo>
                  <a:pt x="4315" y="4588"/>
                </a:lnTo>
                <a:lnTo>
                  <a:pt x="4269" y="4654"/>
                </a:lnTo>
                <a:lnTo>
                  <a:pt x="4218" y="4716"/>
                </a:lnTo>
                <a:lnTo>
                  <a:pt x="4157" y="4767"/>
                </a:lnTo>
                <a:lnTo>
                  <a:pt x="4096" y="4812"/>
                </a:lnTo>
                <a:lnTo>
                  <a:pt x="4025" y="4843"/>
                </a:lnTo>
                <a:lnTo>
                  <a:pt x="3948" y="4869"/>
                </a:lnTo>
                <a:lnTo>
                  <a:pt x="3872" y="4884"/>
                </a:lnTo>
                <a:lnTo>
                  <a:pt x="3790" y="4894"/>
                </a:lnTo>
                <a:lnTo>
                  <a:pt x="1668" y="4894"/>
                </a:lnTo>
                <a:lnTo>
                  <a:pt x="1668" y="4894"/>
                </a:lnTo>
                <a:lnTo>
                  <a:pt x="1586" y="4884"/>
                </a:lnTo>
                <a:lnTo>
                  <a:pt x="1510" y="4869"/>
                </a:lnTo>
                <a:lnTo>
                  <a:pt x="1433" y="4843"/>
                </a:lnTo>
                <a:lnTo>
                  <a:pt x="1362" y="4812"/>
                </a:lnTo>
                <a:lnTo>
                  <a:pt x="1301" y="4767"/>
                </a:lnTo>
                <a:lnTo>
                  <a:pt x="1240" y="4716"/>
                </a:lnTo>
                <a:lnTo>
                  <a:pt x="1189" y="4654"/>
                </a:lnTo>
                <a:lnTo>
                  <a:pt x="1143" y="4588"/>
                </a:lnTo>
                <a:lnTo>
                  <a:pt x="1143" y="4588"/>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50" name="TextBox 49">
            <a:extLst>
              <a:ext uri="{FF2B5EF4-FFF2-40B4-BE49-F238E27FC236}">
                <a16:creationId xmlns:a16="http://schemas.microsoft.com/office/drawing/2014/main" xmlns="" id="{9F99E629-D198-47C2-BD25-8F19ED39F144}"/>
              </a:ext>
            </a:extLst>
          </p:cNvPr>
          <p:cNvSpPr txBox="1"/>
          <p:nvPr/>
        </p:nvSpPr>
        <p:spPr>
          <a:xfrm>
            <a:off x="6294790" y="5244507"/>
            <a:ext cx="735626" cy="400110"/>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rPr>
              <a:t>06</a:t>
            </a:r>
          </a:p>
        </p:txBody>
      </p:sp>
      <p:sp>
        <p:nvSpPr>
          <p:cNvPr id="47" name="Rectangle 46">
            <a:extLst>
              <a:ext uri="{FF2B5EF4-FFF2-40B4-BE49-F238E27FC236}">
                <a16:creationId xmlns:a16="http://schemas.microsoft.com/office/drawing/2014/main" xmlns="" id="{2775AB82-19B5-4C54-840A-7ED9C6C3DE84}"/>
              </a:ext>
            </a:extLst>
          </p:cNvPr>
          <p:cNvSpPr/>
          <p:nvPr/>
        </p:nvSpPr>
        <p:spPr>
          <a:xfrm>
            <a:off x="7226788" y="5047951"/>
            <a:ext cx="3756619" cy="338554"/>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smtClean="0">
                <a:ln>
                  <a:noFill/>
                </a:ln>
                <a:solidFill>
                  <a:srgbClr val="214965"/>
                </a:solidFill>
                <a:effectLst/>
                <a:uLnTx/>
                <a:uFillTx/>
                <a:latin typeface="Lato Black"/>
                <a:ea typeface="+mn-ea"/>
                <a:cs typeface="+mn-cs"/>
              </a:rPr>
              <a:t>CODING &amp; GOVERNANCE</a:t>
            </a:r>
            <a:r>
              <a:rPr kumimoji="0" lang="en-IN" sz="1600" b="0" i="0" u="none" strike="noStrike" kern="1200" cap="none" spc="0" normalizeH="0" noProof="0" dirty="0" smtClean="0">
                <a:ln>
                  <a:noFill/>
                </a:ln>
                <a:solidFill>
                  <a:srgbClr val="214965"/>
                </a:solidFill>
                <a:effectLst/>
                <a:uLnTx/>
                <a:uFillTx/>
                <a:latin typeface="Lato Black"/>
                <a:ea typeface="+mn-ea"/>
                <a:cs typeface="+mn-cs"/>
              </a:rPr>
              <a:t> MODELS</a:t>
            </a:r>
            <a:endParaRPr kumimoji="0" lang="en-IN" sz="1600" b="0" i="0" u="none" strike="noStrike" kern="1200" cap="none" spc="0" normalizeH="0" baseline="0" noProof="0" dirty="0">
              <a:ln>
                <a:noFill/>
              </a:ln>
              <a:solidFill>
                <a:srgbClr val="214965"/>
              </a:solidFill>
              <a:effectLst/>
              <a:uLnTx/>
              <a:uFillTx/>
              <a:latin typeface="Lato Black"/>
              <a:ea typeface="+mn-ea"/>
              <a:cs typeface="+mn-cs"/>
            </a:endParaRPr>
          </a:p>
        </p:txBody>
      </p:sp>
      <p:sp>
        <p:nvSpPr>
          <p:cNvPr id="48" name="Rectangle 47">
            <a:extLst>
              <a:ext uri="{FF2B5EF4-FFF2-40B4-BE49-F238E27FC236}">
                <a16:creationId xmlns:a16="http://schemas.microsoft.com/office/drawing/2014/main" xmlns="" id="{DF98AB9E-1742-4E0D-A87F-E2D0F0FA0821}"/>
              </a:ext>
            </a:extLst>
          </p:cNvPr>
          <p:cNvSpPr/>
          <p:nvPr/>
        </p:nvSpPr>
        <p:spPr>
          <a:xfrm>
            <a:off x="7226788" y="5332595"/>
            <a:ext cx="4798635" cy="1384995"/>
          </a:xfrm>
          <a:prstGeom prst="rect">
            <a:avLst/>
          </a:prstGeom>
        </p:spPr>
        <p:txBody>
          <a:bodyPr wrap="square" anchor="t">
            <a:spAutoFit/>
          </a:bodyPr>
          <a:lstStyle/>
          <a:p>
            <a:pPr lvl="0">
              <a:defRPr/>
            </a:pPr>
            <a:r>
              <a:rPr kumimoji="0" lang="en-IN" sz="1400" b="0" i="1" u="none" strike="noStrike" kern="1200" cap="none" spc="0" normalizeH="0" baseline="0" noProof="0" dirty="0" smtClean="0">
                <a:ln>
                  <a:noFill/>
                </a:ln>
                <a:solidFill>
                  <a:srgbClr val="4B4B4A">
                    <a:lumMod val="60000"/>
                    <a:lumOff val="40000"/>
                  </a:srgbClr>
                </a:solidFill>
                <a:effectLst/>
                <a:uLnTx/>
                <a:uFillTx/>
                <a:latin typeface="Lato"/>
              </a:rPr>
              <a:t>Blockchains are known for eliminating the need for central authority,</a:t>
            </a:r>
            <a:r>
              <a:rPr kumimoji="0" lang="en-IN" sz="1400" b="0" i="1" u="none" strike="noStrike" kern="1200" cap="none" spc="0" normalizeH="0" noProof="0" dirty="0" smtClean="0">
                <a:ln>
                  <a:noFill/>
                </a:ln>
                <a:solidFill>
                  <a:srgbClr val="4B4B4A">
                    <a:lumMod val="60000"/>
                    <a:lumOff val="40000"/>
                  </a:srgbClr>
                </a:solidFill>
                <a:effectLst/>
                <a:uLnTx/>
                <a:uFillTx/>
                <a:latin typeface="Lato"/>
              </a:rPr>
              <a:t> but this is not entirely true. </a:t>
            </a:r>
            <a:r>
              <a:rPr lang="en-US" sz="1400" i="1" dirty="0" smtClean="0">
                <a:solidFill>
                  <a:srgbClr val="4B4B4A">
                    <a:lumMod val="60000"/>
                    <a:lumOff val="40000"/>
                  </a:srgbClr>
                </a:solidFill>
              </a:rPr>
              <a:t>They must </a:t>
            </a:r>
            <a:r>
              <a:rPr lang="en-US" sz="1400" i="1" dirty="0">
                <a:solidFill>
                  <a:srgbClr val="4B4B4A">
                    <a:lumMod val="60000"/>
                    <a:lumOff val="40000"/>
                  </a:srgbClr>
                </a:solidFill>
              </a:rPr>
              <a:t>be </a:t>
            </a:r>
            <a:r>
              <a:rPr lang="en-US" sz="1400" i="1" dirty="0" smtClean="0">
                <a:solidFill>
                  <a:srgbClr val="4B4B4A">
                    <a:lumMod val="60000"/>
                    <a:lumOff val="40000"/>
                  </a:srgbClr>
                </a:solidFill>
              </a:rPr>
              <a:t>coded and governed  by those </a:t>
            </a:r>
            <a:r>
              <a:rPr lang="en-US" sz="1400" i="1" dirty="0">
                <a:solidFill>
                  <a:srgbClr val="4B4B4A">
                    <a:lumMod val="60000"/>
                    <a:lumOff val="40000"/>
                  </a:srgbClr>
                </a:solidFill>
              </a:rPr>
              <a:t>entrusted with key </a:t>
            </a:r>
            <a:r>
              <a:rPr lang="en-US" sz="1400" i="1" dirty="0" smtClean="0">
                <a:solidFill>
                  <a:srgbClr val="4B4B4A">
                    <a:lumMod val="60000"/>
                    <a:lumOff val="40000"/>
                  </a:srgbClr>
                </a:solidFill>
              </a:rPr>
              <a:t>roles. Governments must build a technical knowledge base to ensure these decisions are made well (even if the actual coding is outsourced). </a:t>
            </a:r>
            <a:endParaRPr kumimoji="0" lang="en-IN" sz="1400" b="0" i="1" u="none" strike="noStrike" kern="1200" cap="none" spc="0" normalizeH="0" baseline="0" noProof="0" dirty="0">
              <a:ln>
                <a:noFill/>
              </a:ln>
              <a:solidFill>
                <a:srgbClr val="4B4B4A">
                  <a:lumMod val="60000"/>
                  <a:lumOff val="40000"/>
                </a:srgbClr>
              </a:solidFill>
              <a:effectLst/>
              <a:uLnTx/>
              <a:uFillTx/>
              <a:latin typeface="Lato"/>
            </a:endParaRPr>
          </a:p>
        </p:txBody>
      </p:sp>
      <p:sp>
        <p:nvSpPr>
          <p:cNvPr id="52" name="Frame 51"/>
          <p:cNvSpPr/>
          <p:nvPr/>
        </p:nvSpPr>
        <p:spPr>
          <a:xfrm>
            <a:off x="0" y="-28574"/>
            <a:ext cx="12192000" cy="6915149"/>
          </a:xfrm>
          <a:prstGeom prst="frame">
            <a:avLst>
              <a:gd name="adj1" fmla="val 1481"/>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Tree>
    <p:extLst>
      <p:ext uri="{BB962C8B-B14F-4D97-AF65-F5344CB8AC3E}">
        <p14:creationId xmlns:p14="http://schemas.microsoft.com/office/powerpoint/2010/main" val="1896265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 name="Group 28"/>
          <p:cNvGrpSpPr/>
          <p:nvPr/>
        </p:nvGrpSpPr>
        <p:grpSpPr>
          <a:xfrm>
            <a:off x="-9697800" y="-1520250"/>
            <a:ext cx="6210300" cy="5273676"/>
            <a:chOff x="-8542338" y="1584325"/>
            <a:chExt cx="6210300" cy="5273676"/>
          </a:xfrm>
        </p:grpSpPr>
        <p:sp>
          <p:nvSpPr>
            <p:cNvPr id="6" name="Freeform 5"/>
            <p:cNvSpPr>
              <a:spLocks/>
            </p:cNvSpPr>
            <p:nvPr/>
          </p:nvSpPr>
          <p:spPr bwMode="auto">
            <a:xfrm>
              <a:off x="-6326188" y="2851150"/>
              <a:ext cx="1673225" cy="1890713"/>
            </a:xfrm>
            <a:custGeom>
              <a:avLst/>
              <a:gdLst>
                <a:gd name="T0" fmla="*/ 0 w 1054"/>
                <a:gd name="T1" fmla="*/ 103 h 1191"/>
                <a:gd name="T2" fmla="*/ 1054 w 1054"/>
                <a:gd name="T3" fmla="*/ 0 h 1191"/>
                <a:gd name="T4" fmla="*/ 76 w 1054"/>
                <a:gd name="T5" fmla="*/ 1191 h 1191"/>
                <a:gd name="T6" fmla="*/ 0 w 1054"/>
                <a:gd name="T7" fmla="*/ 103 h 1191"/>
              </a:gdLst>
              <a:ahLst/>
              <a:cxnLst>
                <a:cxn ang="0">
                  <a:pos x="T0" y="T1"/>
                </a:cxn>
                <a:cxn ang="0">
                  <a:pos x="T2" y="T3"/>
                </a:cxn>
                <a:cxn ang="0">
                  <a:pos x="T4" y="T5"/>
                </a:cxn>
                <a:cxn ang="0">
                  <a:pos x="T6" y="T7"/>
                </a:cxn>
              </a:cxnLst>
              <a:rect l="0" t="0" r="r" b="b"/>
              <a:pathLst>
                <a:path w="1054" h="1191">
                  <a:moveTo>
                    <a:pt x="0" y="103"/>
                  </a:moveTo>
                  <a:lnTo>
                    <a:pt x="1054" y="0"/>
                  </a:lnTo>
                  <a:lnTo>
                    <a:pt x="76" y="1191"/>
                  </a:lnTo>
                  <a:lnTo>
                    <a:pt x="0" y="103"/>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 name="Freeform 6"/>
            <p:cNvSpPr>
              <a:spLocks/>
            </p:cNvSpPr>
            <p:nvPr/>
          </p:nvSpPr>
          <p:spPr bwMode="auto">
            <a:xfrm>
              <a:off x="-6205538" y="2851150"/>
              <a:ext cx="2216150" cy="2185988"/>
            </a:xfrm>
            <a:custGeom>
              <a:avLst/>
              <a:gdLst>
                <a:gd name="T0" fmla="*/ 978 w 1396"/>
                <a:gd name="T1" fmla="*/ 0 h 1377"/>
                <a:gd name="T2" fmla="*/ 1396 w 1396"/>
                <a:gd name="T3" fmla="*/ 1377 h 1377"/>
                <a:gd name="T4" fmla="*/ 0 w 1396"/>
                <a:gd name="T5" fmla="*/ 1191 h 1377"/>
                <a:gd name="T6" fmla="*/ 978 w 1396"/>
                <a:gd name="T7" fmla="*/ 0 h 1377"/>
              </a:gdLst>
              <a:ahLst/>
              <a:cxnLst>
                <a:cxn ang="0">
                  <a:pos x="T0" y="T1"/>
                </a:cxn>
                <a:cxn ang="0">
                  <a:pos x="T2" y="T3"/>
                </a:cxn>
                <a:cxn ang="0">
                  <a:pos x="T4" y="T5"/>
                </a:cxn>
                <a:cxn ang="0">
                  <a:pos x="T6" y="T7"/>
                </a:cxn>
              </a:cxnLst>
              <a:rect l="0" t="0" r="r" b="b"/>
              <a:pathLst>
                <a:path w="1396" h="1377">
                  <a:moveTo>
                    <a:pt x="978" y="0"/>
                  </a:moveTo>
                  <a:lnTo>
                    <a:pt x="1396" y="1377"/>
                  </a:lnTo>
                  <a:lnTo>
                    <a:pt x="0" y="1191"/>
                  </a:lnTo>
                  <a:lnTo>
                    <a:pt x="978" y="0"/>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 name="Freeform 7"/>
            <p:cNvSpPr>
              <a:spLocks/>
            </p:cNvSpPr>
            <p:nvPr/>
          </p:nvSpPr>
          <p:spPr bwMode="auto">
            <a:xfrm>
              <a:off x="-6205538" y="4741863"/>
              <a:ext cx="2216150" cy="1808163"/>
            </a:xfrm>
            <a:custGeom>
              <a:avLst/>
              <a:gdLst>
                <a:gd name="T0" fmla="*/ 0 w 1396"/>
                <a:gd name="T1" fmla="*/ 0 h 1139"/>
                <a:gd name="T2" fmla="*/ 588 w 1396"/>
                <a:gd name="T3" fmla="*/ 1139 h 1139"/>
                <a:gd name="T4" fmla="*/ 1396 w 1396"/>
                <a:gd name="T5" fmla="*/ 186 h 1139"/>
                <a:gd name="T6" fmla="*/ 0 w 1396"/>
                <a:gd name="T7" fmla="*/ 0 h 1139"/>
              </a:gdLst>
              <a:ahLst/>
              <a:cxnLst>
                <a:cxn ang="0">
                  <a:pos x="T0" y="T1"/>
                </a:cxn>
                <a:cxn ang="0">
                  <a:pos x="T2" y="T3"/>
                </a:cxn>
                <a:cxn ang="0">
                  <a:pos x="T4" y="T5"/>
                </a:cxn>
                <a:cxn ang="0">
                  <a:pos x="T6" y="T7"/>
                </a:cxn>
              </a:cxnLst>
              <a:rect l="0" t="0" r="r" b="b"/>
              <a:pathLst>
                <a:path w="1396" h="1139">
                  <a:moveTo>
                    <a:pt x="0" y="0"/>
                  </a:moveTo>
                  <a:lnTo>
                    <a:pt x="588" y="1139"/>
                  </a:lnTo>
                  <a:lnTo>
                    <a:pt x="1396" y="186"/>
                  </a:lnTo>
                  <a:lnTo>
                    <a:pt x="0" y="0"/>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9" name="Freeform 8"/>
            <p:cNvSpPr>
              <a:spLocks/>
            </p:cNvSpPr>
            <p:nvPr/>
          </p:nvSpPr>
          <p:spPr bwMode="auto">
            <a:xfrm>
              <a:off x="-7843838" y="3014663"/>
              <a:ext cx="1638300" cy="1727200"/>
            </a:xfrm>
            <a:custGeom>
              <a:avLst/>
              <a:gdLst>
                <a:gd name="T0" fmla="*/ 1032 w 1032"/>
                <a:gd name="T1" fmla="*/ 1088 h 1088"/>
                <a:gd name="T2" fmla="*/ 0 w 1032"/>
                <a:gd name="T3" fmla="*/ 1080 h 1088"/>
                <a:gd name="T4" fmla="*/ 956 w 1032"/>
                <a:gd name="T5" fmla="*/ 0 h 1088"/>
                <a:gd name="T6" fmla="*/ 1032 w 1032"/>
                <a:gd name="T7" fmla="*/ 1088 h 1088"/>
              </a:gdLst>
              <a:ahLst/>
              <a:cxnLst>
                <a:cxn ang="0">
                  <a:pos x="T0" y="T1"/>
                </a:cxn>
                <a:cxn ang="0">
                  <a:pos x="T2" y="T3"/>
                </a:cxn>
                <a:cxn ang="0">
                  <a:pos x="T4" y="T5"/>
                </a:cxn>
                <a:cxn ang="0">
                  <a:pos x="T6" y="T7"/>
                </a:cxn>
              </a:cxnLst>
              <a:rect l="0" t="0" r="r" b="b"/>
              <a:pathLst>
                <a:path w="1032" h="1088">
                  <a:moveTo>
                    <a:pt x="1032" y="1088"/>
                  </a:moveTo>
                  <a:lnTo>
                    <a:pt x="0" y="1080"/>
                  </a:lnTo>
                  <a:lnTo>
                    <a:pt x="956" y="0"/>
                  </a:lnTo>
                  <a:lnTo>
                    <a:pt x="1032" y="1088"/>
                  </a:lnTo>
                  <a:close/>
                </a:path>
              </a:pathLst>
            </a:custGeom>
            <a:solidFill>
              <a:srgbClr val="9892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0" name="Freeform 9"/>
            <p:cNvSpPr>
              <a:spLocks/>
            </p:cNvSpPr>
            <p:nvPr/>
          </p:nvSpPr>
          <p:spPr bwMode="auto">
            <a:xfrm>
              <a:off x="-4652963" y="2851150"/>
              <a:ext cx="1971675" cy="2185988"/>
            </a:xfrm>
            <a:custGeom>
              <a:avLst/>
              <a:gdLst>
                <a:gd name="T0" fmla="*/ 418 w 1242"/>
                <a:gd name="T1" fmla="*/ 1377 h 1377"/>
                <a:gd name="T2" fmla="*/ 0 w 1242"/>
                <a:gd name="T3" fmla="*/ 0 h 1377"/>
                <a:gd name="T4" fmla="*/ 1242 w 1242"/>
                <a:gd name="T5" fmla="*/ 803 h 1377"/>
                <a:gd name="T6" fmla="*/ 418 w 1242"/>
                <a:gd name="T7" fmla="*/ 1377 h 1377"/>
              </a:gdLst>
              <a:ahLst/>
              <a:cxnLst>
                <a:cxn ang="0">
                  <a:pos x="T0" y="T1"/>
                </a:cxn>
                <a:cxn ang="0">
                  <a:pos x="T2" y="T3"/>
                </a:cxn>
                <a:cxn ang="0">
                  <a:pos x="T4" y="T5"/>
                </a:cxn>
                <a:cxn ang="0">
                  <a:pos x="T6" y="T7"/>
                </a:cxn>
              </a:cxnLst>
              <a:rect l="0" t="0" r="r" b="b"/>
              <a:pathLst>
                <a:path w="1242" h="1377">
                  <a:moveTo>
                    <a:pt x="418" y="1377"/>
                  </a:moveTo>
                  <a:lnTo>
                    <a:pt x="0" y="0"/>
                  </a:lnTo>
                  <a:lnTo>
                    <a:pt x="1242" y="803"/>
                  </a:lnTo>
                  <a:lnTo>
                    <a:pt x="418" y="1377"/>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 name="Freeform 10"/>
            <p:cNvSpPr>
              <a:spLocks/>
            </p:cNvSpPr>
            <p:nvPr/>
          </p:nvSpPr>
          <p:spPr bwMode="auto">
            <a:xfrm>
              <a:off x="-7843838" y="4729163"/>
              <a:ext cx="1638300" cy="1893888"/>
            </a:xfrm>
            <a:custGeom>
              <a:avLst/>
              <a:gdLst>
                <a:gd name="T0" fmla="*/ 0 w 1032"/>
                <a:gd name="T1" fmla="*/ 0 h 1193"/>
                <a:gd name="T2" fmla="*/ 1032 w 1032"/>
                <a:gd name="T3" fmla="*/ 8 h 1193"/>
                <a:gd name="T4" fmla="*/ 608 w 1032"/>
                <a:gd name="T5" fmla="*/ 1193 h 1193"/>
                <a:gd name="T6" fmla="*/ 0 w 1032"/>
                <a:gd name="T7" fmla="*/ 0 h 1193"/>
              </a:gdLst>
              <a:ahLst/>
              <a:cxnLst>
                <a:cxn ang="0">
                  <a:pos x="T0" y="T1"/>
                </a:cxn>
                <a:cxn ang="0">
                  <a:pos x="T2" y="T3"/>
                </a:cxn>
                <a:cxn ang="0">
                  <a:pos x="T4" y="T5"/>
                </a:cxn>
                <a:cxn ang="0">
                  <a:pos x="T6" y="T7"/>
                </a:cxn>
              </a:cxnLst>
              <a:rect l="0" t="0" r="r" b="b"/>
              <a:pathLst>
                <a:path w="1032" h="1193">
                  <a:moveTo>
                    <a:pt x="0" y="0"/>
                  </a:moveTo>
                  <a:lnTo>
                    <a:pt x="1032" y="8"/>
                  </a:lnTo>
                  <a:lnTo>
                    <a:pt x="608" y="1193"/>
                  </a:lnTo>
                  <a:lnTo>
                    <a:pt x="0" y="0"/>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6" name="Freeform 11"/>
            <p:cNvSpPr>
              <a:spLocks/>
            </p:cNvSpPr>
            <p:nvPr/>
          </p:nvSpPr>
          <p:spPr bwMode="auto">
            <a:xfrm>
              <a:off x="-5272088" y="5037138"/>
              <a:ext cx="1549400" cy="1820863"/>
            </a:xfrm>
            <a:custGeom>
              <a:avLst/>
              <a:gdLst>
                <a:gd name="T0" fmla="*/ 808 w 976"/>
                <a:gd name="T1" fmla="*/ 0 h 1147"/>
                <a:gd name="T2" fmla="*/ 976 w 976"/>
                <a:gd name="T3" fmla="*/ 1147 h 1147"/>
                <a:gd name="T4" fmla="*/ 0 w 976"/>
                <a:gd name="T5" fmla="*/ 953 h 1147"/>
                <a:gd name="T6" fmla="*/ 808 w 976"/>
                <a:gd name="T7" fmla="*/ 0 h 1147"/>
              </a:gdLst>
              <a:ahLst/>
              <a:cxnLst>
                <a:cxn ang="0">
                  <a:pos x="T0" y="T1"/>
                </a:cxn>
                <a:cxn ang="0">
                  <a:pos x="T2" y="T3"/>
                </a:cxn>
                <a:cxn ang="0">
                  <a:pos x="T4" y="T5"/>
                </a:cxn>
                <a:cxn ang="0">
                  <a:pos x="T6" y="T7"/>
                </a:cxn>
              </a:cxnLst>
              <a:rect l="0" t="0" r="r" b="b"/>
              <a:pathLst>
                <a:path w="976" h="1147">
                  <a:moveTo>
                    <a:pt x="808" y="0"/>
                  </a:moveTo>
                  <a:lnTo>
                    <a:pt x="976" y="1147"/>
                  </a:lnTo>
                  <a:lnTo>
                    <a:pt x="0" y="953"/>
                  </a:lnTo>
                  <a:lnTo>
                    <a:pt x="808"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12"/>
            <p:cNvSpPr>
              <a:spLocks/>
            </p:cNvSpPr>
            <p:nvPr/>
          </p:nvSpPr>
          <p:spPr bwMode="auto">
            <a:xfrm>
              <a:off x="-6878638" y="4741863"/>
              <a:ext cx="1606550" cy="1881188"/>
            </a:xfrm>
            <a:custGeom>
              <a:avLst/>
              <a:gdLst>
                <a:gd name="T0" fmla="*/ 0 w 1012"/>
                <a:gd name="T1" fmla="*/ 1185 h 1185"/>
                <a:gd name="T2" fmla="*/ 1012 w 1012"/>
                <a:gd name="T3" fmla="*/ 1139 h 1185"/>
                <a:gd name="T4" fmla="*/ 424 w 1012"/>
                <a:gd name="T5" fmla="*/ 0 h 1185"/>
                <a:gd name="T6" fmla="*/ 0 w 1012"/>
                <a:gd name="T7" fmla="*/ 1185 h 1185"/>
              </a:gdLst>
              <a:ahLst/>
              <a:cxnLst>
                <a:cxn ang="0">
                  <a:pos x="T0" y="T1"/>
                </a:cxn>
                <a:cxn ang="0">
                  <a:pos x="T2" y="T3"/>
                </a:cxn>
                <a:cxn ang="0">
                  <a:pos x="T4" y="T5"/>
                </a:cxn>
                <a:cxn ang="0">
                  <a:pos x="T6" y="T7"/>
                </a:cxn>
              </a:cxnLst>
              <a:rect l="0" t="0" r="r" b="b"/>
              <a:pathLst>
                <a:path w="1012" h="1185">
                  <a:moveTo>
                    <a:pt x="0" y="1185"/>
                  </a:moveTo>
                  <a:lnTo>
                    <a:pt x="1012" y="1139"/>
                  </a:lnTo>
                  <a:lnTo>
                    <a:pt x="424" y="0"/>
                  </a:lnTo>
                  <a:lnTo>
                    <a:pt x="0" y="1185"/>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9" name="Freeform 13"/>
            <p:cNvSpPr>
              <a:spLocks/>
            </p:cNvSpPr>
            <p:nvPr/>
          </p:nvSpPr>
          <p:spPr bwMode="auto">
            <a:xfrm>
              <a:off x="-6326188" y="1584325"/>
              <a:ext cx="1673225" cy="1430338"/>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 name="Freeform 14"/>
            <p:cNvSpPr>
              <a:spLocks/>
            </p:cNvSpPr>
            <p:nvPr/>
          </p:nvSpPr>
          <p:spPr bwMode="auto">
            <a:xfrm>
              <a:off x="-6326188" y="1584325"/>
              <a:ext cx="1673225" cy="1430338"/>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1" name="Freeform 15"/>
            <p:cNvSpPr>
              <a:spLocks/>
            </p:cNvSpPr>
            <p:nvPr/>
          </p:nvSpPr>
          <p:spPr bwMode="auto">
            <a:xfrm>
              <a:off x="-8542338" y="3014663"/>
              <a:ext cx="2216150" cy="1714500"/>
            </a:xfrm>
            <a:custGeom>
              <a:avLst/>
              <a:gdLst>
                <a:gd name="T0" fmla="*/ 440 w 1396"/>
                <a:gd name="T1" fmla="*/ 1080 h 1080"/>
                <a:gd name="T2" fmla="*/ 1396 w 1396"/>
                <a:gd name="T3" fmla="*/ 0 h 1080"/>
                <a:gd name="T4" fmla="*/ 0 w 1396"/>
                <a:gd name="T5" fmla="*/ 340 h 1080"/>
                <a:gd name="T6" fmla="*/ 440 w 1396"/>
                <a:gd name="T7" fmla="*/ 1080 h 1080"/>
              </a:gdLst>
              <a:ahLst/>
              <a:cxnLst>
                <a:cxn ang="0">
                  <a:pos x="T0" y="T1"/>
                </a:cxn>
                <a:cxn ang="0">
                  <a:pos x="T2" y="T3"/>
                </a:cxn>
                <a:cxn ang="0">
                  <a:pos x="T4" y="T5"/>
                </a:cxn>
                <a:cxn ang="0">
                  <a:pos x="T6" y="T7"/>
                </a:cxn>
              </a:cxnLst>
              <a:rect l="0" t="0" r="r" b="b"/>
              <a:pathLst>
                <a:path w="1396" h="1080">
                  <a:moveTo>
                    <a:pt x="440" y="1080"/>
                  </a:moveTo>
                  <a:lnTo>
                    <a:pt x="1396" y="0"/>
                  </a:lnTo>
                  <a:lnTo>
                    <a:pt x="0" y="340"/>
                  </a:lnTo>
                  <a:lnTo>
                    <a:pt x="440" y="108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2" name="Freeform 16"/>
            <p:cNvSpPr>
              <a:spLocks/>
            </p:cNvSpPr>
            <p:nvPr/>
          </p:nvSpPr>
          <p:spPr bwMode="auto">
            <a:xfrm>
              <a:off x="-3989388" y="5037138"/>
              <a:ext cx="1028700" cy="1820863"/>
            </a:xfrm>
            <a:custGeom>
              <a:avLst/>
              <a:gdLst>
                <a:gd name="T0" fmla="*/ 0 w 648"/>
                <a:gd name="T1" fmla="*/ 0 h 1147"/>
                <a:gd name="T2" fmla="*/ 648 w 648"/>
                <a:gd name="T3" fmla="*/ 112 h 1147"/>
                <a:gd name="T4" fmla="*/ 168 w 648"/>
                <a:gd name="T5" fmla="*/ 1147 h 1147"/>
                <a:gd name="T6" fmla="*/ 0 w 648"/>
                <a:gd name="T7" fmla="*/ 0 h 1147"/>
              </a:gdLst>
              <a:ahLst/>
              <a:cxnLst>
                <a:cxn ang="0">
                  <a:pos x="T0" y="T1"/>
                </a:cxn>
                <a:cxn ang="0">
                  <a:pos x="T2" y="T3"/>
                </a:cxn>
                <a:cxn ang="0">
                  <a:pos x="T4" y="T5"/>
                </a:cxn>
                <a:cxn ang="0">
                  <a:pos x="T6" y="T7"/>
                </a:cxn>
              </a:cxnLst>
              <a:rect l="0" t="0" r="r" b="b"/>
              <a:pathLst>
                <a:path w="648" h="1147">
                  <a:moveTo>
                    <a:pt x="0" y="0"/>
                  </a:moveTo>
                  <a:lnTo>
                    <a:pt x="648" y="112"/>
                  </a:lnTo>
                  <a:lnTo>
                    <a:pt x="168" y="1147"/>
                  </a:lnTo>
                  <a:lnTo>
                    <a:pt x="0" y="0"/>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3" name="Freeform 17"/>
            <p:cNvSpPr>
              <a:spLocks/>
            </p:cNvSpPr>
            <p:nvPr/>
          </p:nvSpPr>
          <p:spPr bwMode="auto">
            <a:xfrm>
              <a:off x="-3989388" y="4125913"/>
              <a:ext cx="1308100" cy="1089025"/>
            </a:xfrm>
            <a:custGeom>
              <a:avLst/>
              <a:gdLst>
                <a:gd name="T0" fmla="*/ 824 w 824"/>
                <a:gd name="T1" fmla="*/ 0 h 686"/>
                <a:gd name="T2" fmla="*/ 648 w 824"/>
                <a:gd name="T3" fmla="*/ 686 h 686"/>
                <a:gd name="T4" fmla="*/ 0 w 824"/>
                <a:gd name="T5" fmla="*/ 574 h 686"/>
                <a:gd name="T6" fmla="*/ 824 w 824"/>
                <a:gd name="T7" fmla="*/ 0 h 686"/>
              </a:gdLst>
              <a:ahLst/>
              <a:cxnLst>
                <a:cxn ang="0">
                  <a:pos x="T0" y="T1"/>
                </a:cxn>
                <a:cxn ang="0">
                  <a:pos x="T2" y="T3"/>
                </a:cxn>
                <a:cxn ang="0">
                  <a:pos x="T4" y="T5"/>
                </a:cxn>
                <a:cxn ang="0">
                  <a:pos x="T6" y="T7"/>
                </a:cxn>
              </a:cxnLst>
              <a:rect l="0" t="0" r="r" b="b"/>
              <a:pathLst>
                <a:path w="824" h="686">
                  <a:moveTo>
                    <a:pt x="824" y="0"/>
                  </a:moveTo>
                  <a:lnTo>
                    <a:pt x="648" y="686"/>
                  </a:lnTo>
                  <a:lnTo>
                    <a:pt x="0" y="574"/>
                  </a:lnTo>
                  <a:lnTo>
                    <a:pt x="824"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4" name="Freeform 18"/>
            <p:cNvSpPr>
              <a:spLocks/>
            </p:cNvSpPr>
            <p:nvPr/>
          </p:nvSpPr>
          <p:spPr bwMode="auto">
            <a:xfrm>
              <a:off x="-8307388" y="4729163"/>
              <a:ext cx="1428750" cy="1893888"/>
            </a:xfrm>
            <a:custGeom>
              <a:avLst/>
              <a:gdLst>
                <a:gd name="T0" fmla="*/ 292 w 900"/>
                <a:gd name="T1" fmla="*/ 0 h 1193"/>
                <a:gd name="T2" fmla="*/ 900 w 900"/>
                <a:gd name="T3" fmla="*/ 1193 h 1193"/>
                <a:gd name="T4" fmla="*/ 0 w 900"/>
                <a:gd name="T5" fmla="*/ 915 h 1193"/>
                <a:gd name="T6" fmla="*/ 292 w 900"/>
                <a:gd name="T7" fmla="*/ 0 h 1193"/>
              </a:gdLst>
              <a:ahLst/>
              <a:cxnLst>
                <a:cxn ang="0">
                  <a:pos x="T0" y="T1"/>
                </a:cxn>
                <a:cxn ang="0">
                  <a:pos x="T2" y="T3"/>
                </a:cxn>
                <a:cxn ang="0">
                  <a:pos x="T4" y="T5"/>
                </a:cxn>
                <a:cxn ang="0">
                  <a:pos x="T6" y="T7"/>
                </a:cxn>
              </a:cxnLst>
              <a:rect l="0" t="0" r="r" b="b"/>
              <a:pathLst>
                <a:path w="900" h="1193">
                  <a:moveTo>
                    <a:pt x="292" y="0"/>
                  </a:moveTo>
                  <a:lnTo>
                    <a:pt x="900" y="1193"/>
                  </a:lnTo>
                  <a:lnTo>
                    <a:pt x="0" y="915"/>
                  </a:lnTo>
                  <a:lnTo>
                    <a:pt x="292" y="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5" name="Freeform 19"/>
            <p:cNvSpPr>
              <a:spLocks/>
            </p:cNvSpPr>
            <p:nvPr/>
          </p:nvSpPr>
          <p:spPr bwMode="auto">
            <a:xfrm>
              <a:off x="-8542338" y="3554413"/>
              <a:ext cx="698500" cy="2627313"/>
            </a:xfrm>
            <a:custGeom>
              <a:avLst/>
              <a:gdLst>
                <a:gd name="T0" fmla="*/ 440 w 440"/>
                <a:gd name="T1" fmla="*/ 740 h 1655"/>
                <a:gd name="T2" fmla="*/ 148 w 440"/>
                <a:gd name="T3" fmla="*/ 1655 h 1655"/>
                <a:gd name="T4" fmla="*/ 0 w 440"/>
                <a:gd name="T5" fmla="*/ 0 h 1655"/>
                <a:gd name="T6" fmla="*/ 440 w 440"/>
                <a:gd name="T7" fmla="*/ 740 h 1655"/>
              </a:gdLst>
              <a:ahLst/>
              <a:cxnLst>
                <a:cxn ang="0">
                  <a:pos x="T0" y="T1"/>
                </a:cxn>
                <a:cxn ang="0">
                  <a:pos x="T2" y="T3"/>
                </a:cxn>
                <a:cxn ang="0">
                  <a:pos x="T4" y="T5"/>
                </a:cxn>
                <a:cxn ang="0">
                  <a:pos x="T6" y="T7"/>
                </a:cxn>
              </a:cxnLst>
              <a:rect l="0" t="0" r="r" b="b"/>
              <a:pathLst>
                <a:path w="440" h="1655">
                  <a:moveTo>
                    <a:pt x="440" y="740"/>
                  </a:moveTo>
                  <a:lnTo>
                    <a:pt x="148" y="1655"/>
                  </a:lnTo>
                  <a:lnTo>
                    <a:pt x="0" y="0"/>
                  </a:lnTo>
                  <a:lnTo>
                    <a:pt x="440" y="740"/>
                  </a:lnTo>
                  <a:close/>
                </a:path>
              </a:pathLst>
            </a:custGeom>
            <a:solidFill>
              <a:srgbClr val="DFA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6" name="Freeform 20"/>
            <p:cNvSpPr>
              <a:spLocks/>
            </p:cNvSpPr>
            <p:nvPr/>
          </p:nvSpPr>
          <p:spPr bwMode="auto">
            <a:xfrm>
              <a:off x="-4652963" y="2851150"/>
              <a:ext cx="1971675" cy="1274763"/>
            </a:xfrm>
            <a:custGeom>
              <a:avLst/>
              <a:gdLst>
                <a:gd name="T0" fmla="*/ 1242 w 1242"/>
                <a:gd name="T1" fmla="*/ 803 h 803"/>
                <a:gd name="T2" fmla="*/ 1238 w 1242"/>
                <a:gd name="T3" fmla="*/ 22 h 803"/>
                <a:gd name="T4" fmla="*/ 0 w 1242"/>
                <a:gd name="T5" fmla="*/ 0 h 803"/>
                <a:gd name="T6" fmla="*/ 1242 w 1242"/>
                <a:gd name="T7" fmla="*/ 803 h 803"/>
              </a:gdLst>
              <a:ahLst/>
              <a:cxnLst>
                <a:cxn ang="0">
                  <a:pos x="T0" y="T1"/>
                </a:cxn>
                <a:cxn ang="0">
                  <a:pos x="T2" y="T3"/>
                </a:cxn>
                <a:cxn ang="0">
                  <a:pos x="T4" y="T5"/>
                </a:cxn>
                <a:cxn ang="0">
                  <a:pos x="T6" y="T7"/>
                </a:cxn>
              </a:cxnLst>
              <a:rect l="0" t="0" r="r" b="b"/>
              <a:pathLst>
                <a:path w="1242" h="803">
                  <a:moveTo>
                    <a:pt x="1242" y="803"/>
                  </a:moveTo>
                  <a:lnTo>
                    <a:pt x="1238" y="22"/>
                  </a:lnTo>
                  <a:lnTo>
                    <a:pt x="0" y="0"/>
                  </a:lnTo>
                  <a:lnTo>
                    <a:pt x="1242" y="803"/>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7" name="Freeform 21"/>
            <p:cNvSpPr>
              <a:spLocks/>
            </p:cNvSpPr>
            <p:nvPr/>
          </p:nvSpPr>
          <p:spPr bwMode="auto">
            <a:xfrm>
              <a:off x="-2960688" y="4125913"/>
              <a:ext cx="628650" cy="1120775"/>
            </a:xfrm>
            <a:custGeom>
              <a:avLst/>
              <a:gdLst>
                <a:gd name="T0" fmla="*/ 0 w 396"/>
                <a:gd name="T1" fmla="*/ 686 h 706"/>
                <a:gd name="T2" fmla="*/ 396 w 396"/>
                <a:gd name="T3" fmla="*/ 706 h 706"/>
                <a:gd name="T4" fmla="*/ 176 w 396"/>
                <a:gd name="T5" fmla="*/ 0 h 706"/>
                <a:gd name="T6" fmla="*/ 0 w 396"/>
                <a:gd name="T7" fmla="*/ 686 h 706"/>
              </a:gdLst>
              <a:ahLst/>
              <a:cxnLst>
                <a:cxn ang="0">
                  <a:pos x="T0" y="T1"/>
                </a:cxn>
                <a:cxn ang="0">
                  <a:pos x="T2" y="T3"/>
                </a:cxn>
                <a:cxn ang="0">
                  <a:pos x="T4" y="T5"/>
                </a:cxn>
                <a:cxn ang="0">
                  <a:pos x="T6" y="T7"/>
                </a:cxn>
              </a:cxnLst>
              <a:rect l="0" t="0" r="r" b="b"/>
              <a:pathLst>
                <a:path w="396" h="706">
                  <a:moveTo>
                    <a:pt x="0" y="686"/>
                  </a:moveTo>
                  <a:lnTo>
                    <a:pt x="396" y="706"/>
                  </a:lnTo>
                  <a:lnTo>
                    <a:pt x="176" y="0"/>
                  </a:lnTo>
                  <a:lnTo>
                    <a:pt x="0" y="686"/>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8" name="Freeform 22"/>
            <p:cNvSpPr>
              <a:spLocks/>
            </p:cNvSpPr>
            <p:nvPr/>
          </p:nvSpPr>
          <p:spPr bwMode="auto">
            <a:xfrm>
              <a:off x="-3722688" y="5214938"/>
              <a:ext cx="1390650" cy="1643063"/>
            </a:xfrm>
            <a:custGeom>
              <a:avLst/>
              <a:gdLst>
                <a:gd name="T0" fmla="*/ 876 w 876"/>
                <a:gd name="T1" fmla="*/ 20 h 1035"/>
                <a:gd name="T2" fmla="*/ 480 w 876"/>
                <a:gd name="T3" fmla="*/ 0 h 1035"/>
                <a:gd name="T4" fmla="*/ 0 w 876"/>
                <a:gd name="T5" fmla="*/ 1035 h 1035"/>
                <a:gd name="T6" fmla="*/ 678 w 876"/>
                <a:gd name="T7" fmla="*/ 841 h 1035"/>
                <a:gd name="T8" fmla="*/ 876 w 876"/>
                <a:gd name="T9" fmla="*/ 20 h 1035"/>
              </a:gdLst>
              <a:ahLst/>
              <a:cxnLst>
                <a:cxn ang="0">
                  <a:pos x="T0" y="T1"/>
                </a:cxn>
                <a:cxn ang="0">
                  <a:pos x="T2" y="T3"/>
                </a:cxn>
                <a:cxn ang="0">
                  <a:pos x="T4" y="T5"/>
                </a:cxn>
                <a:cxn ang="0">
                  <a:pos x="T6" y="T7"/>
                </a:cxn>
                <a:cxn ang="0">
                  <a:pos x="T8" y="T9"/>
                </a:cxn>
              </a:cxnLst>
              <a:rect l="0" t="0" r="r" b="b"/>
              <a:pathLst>
                <a:path w="876" h="1035">
                  <a:moveTo>
                    <a:pt x="876" y="20"/>
                  </a:moveTo>
                  <a:lnTo>
                    <a:pt x="480" y="0"/>
                  </a:lnTo>
                  <a:lnTo>
                    <a:pt x="0" y="1035"/>
                  </a:lnTo>
                  <a:lnTo>
                    <a:pt x="678" y="841"/>
                  </a:lnTo>
                  <a:lnTo>
                    <a:pt x="876" y="20"/>
                  </a:lnTo>
                  <a:close/>
                </a:path>
              </a:pathLst>
            </a:custGeom>
            <a:solidFill>
              <a:srgbClr val="0018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grpSp>
        <p:nvGrpSpPr>
          <p:cNvPr id="30" name="Group 29"/>
          <p:cNvGrpSpPr/>
          <p:nvPr/>
        </p:nvGrpSpPr>
        <p:grpSpPr>
          <a:xfrm rot="4116640">
            <a:off x="9752369" y="125329"/>
            <a:ext cx="7689557" cy="5903643"/>
            <a:chOff x="3408617" y="8619998"/>
            <a:chExt cx="7689557" cy="5903643"/>
          </a:xfrm>
        </p:grpSpPr>
        <p:sp>
          <p:nvSpPr>
            <p:cNvPr id="39" name="Freeform 38"/>
            <p:cNvSpPr>
              <a:spLocks/>
            </p:cNvSpPr>
            <p:nvPr/>
          </p:nvSpPr>
          <p:spPr bwMode="auto">
            <a:xfrm>
              <a:off x="6279284" y="10260967"/>
              <a:ext cx="1222807" cy="1381749"/>
            </a:xfrm>
            <a:custGeom>
              <a:avLst/>
              <a:gdLst>
                <a:gd name="T0" fmla="*/ 0 w 1054"/>
                <a:gd name="T1" fmla="*/ 103 h 1191"/>
                <a:gd name="T2" fmla="*/ 1054 w 1054"/>
                <a:gd name="T3" fmla="*/ 0 h 1191"/>
                <a:gd name="T4" fmla="*/ 76 w 1054"/>
                <a:gd name="T5" fmla="*/ 1191 h 1191"/>
                <a:gd name="T6" fmla="*/ 0 w 1054"/>
                <a:gd name="T7" fmla="*/ 103 h 1191"/>
              </a:gdLst>
              <a:ahLst/>
              <a:cxnLst>
                <a:cxn ang="0">
                  <a:pos x="T0" y="T1"/>
                </a:cxn>
                <a:cxn ang="0">
                  <a:pos x="T2" y="T3"/>
                </a:cxn>
                <a:cxn ang="0">
                  <a:pos x="T4" y="T5"/>
                </a:cxn>
                <a:cxn ang="0">
                  <a:pos x="T6" y="T7"/>
                </a:cxn>
              </a:cxnLst>
              <a:rect l="0" t="0" r="r" b="b"/>
              <a:pathLst>
                <a:path w="1054" h="1191">
                  <a:moveTo>
                    <a:pt x="0" y="103"/>
                  </a:moveTo>
                  <a:lnTo>
                    <a:pt x="1054" y="0"/>
                  </a:lnTo>
                  <a:lnTo>
                    <a:pt x="76" y="1191"/>
                  </a:lnTo>
                  <a:lnTo>
                    <a:pt x="0" y="103"/>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0" name="Freeform 39"/>
            <p:cNvSpPr>
              <a:spLocks/>
            </p:cNvSpPr>
            <p:nvPr/>
          </p:nvSpPr>
          <p:spPr bwMode="auto">
            <a:xfrm>
              <a:off x="6435567" y="10260967"/>
              <a:ext cx="1619581" cy="1597538"/>
            </a:xfrm>
            <a:custGeom>
              <a:avLst/>
              <a:gdLst>
                <a:gd name="T0" fmla="*/ 978 w 1396"/>
                <a:gd name="T1" fmla="*/ 0 h 1377"/>
                <a:gd name="T2" fmla="*/ 1396 w 1396"/>
                <a:gd name="T3" fmla="*/ 1377 h 1377"/>
                <a:gd name="T4" fmla="*/ 0 w 1396"/>
                <a:gd name="T5" fmla="*/ 1191 h 1377"/>
                <a:gd name="T6" fmla="*/ 978 w 1396"/>
                <a:gd name="T7" fmla="*/ 0 h 1377"/>
              </a:gdLst>
              <a:ahLst/>
              <a:cxnLst>
                <a:cxn ang="0">
                  <a:pos x="T0" y="T1"/>
                </a:cxn>
                <a:cxn ang="0">
                  <a:pos x="T2" y="T3"/>
                </a:cxn>
                <a:cxn ang="0">
                  <a:pos x="T4" y="T5"/>
                </a:cxn>
                <a:cxn ang="0">
                  <a:pos x="T6" y="T7"/>
                </a:cxn>
              </a:cxnLst>
              <a:rect l="0" t="0" r="r" b="b"/>
              <a:pathLst>
                <a:path w="1396" h="1377">
                  <a:moveTo>
                    <a:pt x="978" y="0"/>
                  </a:moveTo>
                  <a:lnTo>
                    <a:pt x="1396" y="1377"/>
                  </a:lnTo>
                  <a:lnTo>
                    <a:pt x="0" y="1191"/>
                  </a:lnTo>
                  <a:lnTo>
                    <a:pt x="978" y="0"/>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1" name="Freeform 40"/>
            <p:cNvSpPr>
              <a:spLocks/>
            </p:cNvSpPr>
            <p:nvPr/>
          </p:nvSpPr>
          <p:spPr bwMode="auto">
            <a:xfrm>
              <a:off x="6435567" y="12710083"/>
              <a:ext cx="1619581" cy="1321421"/>
            </a:xfrm>
            <a:custGeom>
              <a:avLst/>
              <a:gdLst>
                <a:gd name="T0" fmla="*/ 0 w 1396"/>
                <a:gd name="T1" fmla="*/ 0 h 1139"/>
                <a:gd name="T2" fmla="*/ 588 w 1396"/>
                <a:gd name="T3" fmla="*/ 1139 h 1139"/>
                <a:gd name="T4" fmla="*/ 1396 w 1396"/>
                <a:gd name="T5" fmla="*/ 186 h 1139"/>
                <a:gd name="T6" fmla="*/ 0 w 1396"/>
                <a:gd name="T7" fmla="*/ 0 h 1139"/>
              </a:gdLst>
              <a:ahLst/>
              <a:cxnLst>
                <a:cxn ang="0">
                  <a:pos x="T0" y="T1"/>
                </a:cxn>
                <a:cxn ang="0">
                  <a:pos x="T2" y="T3"/>
                </a:cxn>
                <a:cxn ang="0">
                  <a:pos x="T4" y="T5"/>
                </a:cxn>
                <a:cxn ang="0">
                  <a:pos x="T6" y="T7"/>
                </a:cxn>
              </a:cxnLst>
              <a:rect l="0" t="0" r="r" b="b"/>
              <a:pathLst>
                <a:path w="1396" h="1139">
                  <a:moveTo>
                    <a:pt x="0" y="0"/>
                  </a:moveTo>
                  <a:lnTo>
                    <a:pt x="588" y="1139"/>
                  </a:lnTo>
                  <a:lnTo>
                    <a:pt x="1396" y="186"/>
                  </a:lnTo>
                  <a:lnTo>
                    <a:pt x="0" y="0"/>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3" name="Freeform 42"/>
            <p:cNvSpPr>
              <a:spLocks/>
            </p:cNvSpPr>
            <p:nvPr/>
          </p:nvSpPr>
          <p:spPr bwMode="auto">
            <a:xfrm>
              <a:off x="8446680" y="10260967"/>
              <a:ext cx="1440916" cy="1597538"/>
            </a:xfrm>
            <a:custGeom>
              <a:avLst/>
              <a:gdLst>
                <a:gd name="T0" fmla="*/ 418 w 1242"/>
                <a:gd name="T1" fmla="*/ 1377 h 1377"/>
                <a:gd name="T2" fmla="*/ 0 w 1242"/>
                <a:gd name="T3" fmla="*/ 0 h 1377"/>
                <a:gd name="T4" fmla="*/ 1242 w 1242"/>
                <a:gd name="T5" fmla="*/ 803 h 1377"/>
                <a:gd name="T6" fmla="*/ 418 w 1242"/>
                <a:gd name="T7" fmla="*/ 1377 h 1377"/>
              </a:gdLst>
              <a:ahLst/>
              <a:cxnLst>
                <a:cxn ang="0">
                  <a:pos x="T0" y="T1"/>
                </a:cxn>
                <a:cxn ang="0">
                  <a:pos x="T2" y="T3"/>
                </a:cxn>
                <a:cxn ang="0">
                  <a:pos x="T4" y="T5"/>
                </a:cxn>
                <a:cxn ang="0">
                  <a:pos x="T6" y="T7"/>
                </a:cxn>
              </a:cxnLst>
              <a:rect l="0" t="0" r="r" b="b"/>
              <a:pathLst>
                <a:path w="1242" h="1377">
                  <a:moveTo>
                    <a:pt x="418" y="1377"/>
                  </a:moveTo>
                  <a:lnTo>
                    <a:pt x="0" y="0"/>
                  </a:lnTo>
                  <a:lnTo>
                    <a:pt x="1242" y="803"/>
                  </a:lnTo>
                  <a:lnTo>
                    <a:pt x="418" y="1377"/>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4" name="Freeform 10"/>
            <p:cNvSpPr>
              <a:spLocks/>
            </p:cNvSpPr>
            <p:nvPr/>
          </p:nvSpPr>
          <p:spPr bwMode="auto">
            <a:xfrm>
              <a:off x="4313411" y="12693633"/>
              <a:ext cx="1197284" cy="1384070"/>
            </a:xfrm>
            <a:custGeom>
              <a:avLst/>
              <a:gdLst>
                <a:gd name="T0" fmla="*/ 0 w 1032"/>
                <a:gd name="T1" fmla="*/ 0 h 1193"/>
                <a:gd name="T2" fmla="*/ 1032 w 1032"/>
                <a:gd name="T3" fmla="*/ 8 h 1193"/>
                <a:gd name="T4" fmla="*/ 608 w 1032"/>
                <a:gd name="T5" fmla="*/ 1193 h 1193"/>
                <a:gd name="T6" fmla="*/ 0 w 1032"/>
                <a:gd name="T7" fmla="*/ 0 h 1193"/>
              </a:gdLst>
              <a:ahLst/>
              <a:cxnLst>
                <a:cxn ang="0">
                  <a:pos x="T0" y="T1"/>
                </a:cxn>
                <a:cxn ang="0">
                  <a:pos x="T2" y="T3"/>
                </a:cxn>
                <a:cxn ang="0">
                  <a:pos x="T4" y="T5"/>
                </a:cxn>
                <a:cxn ang="0">
                  <a:pos x="T6" y="T7"/>
                </a:cxn>
              </a:cxnLst>
              <a:rect l="0" t="0" r="r" b="b"/>
              <a:pathLst>
                <a:path w="1032" h="1193">
                  <a:moveTo>
                    <a:pt x="0" y="0"/>
                  </a:moveTo>
                  <a:lnTo>
                    <a:pt x="1032" y="8"/>
                  </a:lnTo>
                  <a:lnTo>
                    <a:pt x="608" y="1193"/>
                  </a:lnTo>
                  <a:lnTo>
                    <a:pt x="0" y="0"/>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5" name="Freeform 11"/>
            <p:cNvSpPr>
              <a:spLocks/>
            </p:cNvSpPr>
            <p:nvPr/>
          </p:nvSpPr>
          <p:spPr bwMode="auto">
            <a:xfrm>
              <a:off x="7644702" y="13092564"/>
              <a:ext cx="1132315" cy="1330703"/>
            </a:xfrm>
            <a:custGeom>
              <a:avLst/>
              <a:gdLst>
                <a:gd name="T0" fmla="*/ 808 w 976"/>
                <a:gd name="T1" fmla="*/ 0 h 1147"/>
                <a:gd name="T2" fmla="*/ 976 w 976"/>
                <a:gd name="T3" fmla="*/ 1147 h 1147"/>
                <a:gd name="T4" fmla="*/ 0 w 976"/>
                <a:gd name="T5" fmla="*/ 953 h 1147"/>
                <a:gd name="T6" fmla="*/ 808 w 976"/>
                <a:gd name="T7" fmla="*/ 0 h 1147"/>
              </a:gdLst>
              <a:ahLst/>
              <a:cxnLst>
                <a:cxn ang="0">
                  <a:pos x="T0" y="T1"/>
                </a:cxn>
                <a:cxn ang="0">
                  <a:pos x="T2" y="T3"/>
                </a:cxn>
                <a:cxn ang="0">
                  <a:pos x="T4" y="T5"/>
                </a:cxn>
                <a:cxn ang="0">
                  <a:pos x="T6" y="T7"/>
                </a:cxn>
              </a:cxnLst>
              <a:rect l="0" t="0" r="r" b="b"/>
              <a:pathLst>
                <a:path w="976" h="1147">
                  <a:moveTo>
                    <a:pt x="808" y="0"/>
                  </a:moveTo>
                  <a:lnTo>
                    <a:pt x="976" y="1147"/>
                  </a:lnTo>
                  <a:lnTo>
                    <a:pt x="0" y="953"/>
                  </a:lnTo>
                  <a:lnTo>
                    <a:pt x="808"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6" name="Freeform 12"/>
            <p:cNvSpPr>
              <a:spLocks/>
            </p:cNvSpPr>
            <p:nvPr/>
          </p:nvSpPr>
          <p:spPr bwMode="auto">
            <a:xfrm>
              <a:off x="5563673" y="12710083"/>
              <a:ext cx="1174080" cy="1374788"/>
            </a:xfrm>
            <a:custGeom>
              <a:avLst/>
              <a:gdLst>
                <a:gd name="T0" fmla="*/ 0 w 1012"/>
                <a:gd name="T1" fmla="*/ 1185 h 1185"/>
                <a:gd name="T2" fmla="*/ 1012 w 1012"/>
                <a:gd name="T3" fmla="*/ 1139 h 1185"/>
                <a:gd name="T4" fmla="*/ 424 w 1012"/>
                <a:gd name="T5" fmla="*/ 0 h 1185"/>
                <a:gd name="T6" fmla="*/ 0 w 1012"/>
                <a:gd name="T7" fmla="*/ 1185 h 1185"/>
              </a:gdLst>
              <a:ahLst/>
              <a:cxnLst>
                <a:cxn ang="0">
                  <a:pos x="T0" y="T1"/>
                </a:cxn>
                <a:cxn ang="0">
                  <a:pos x="T2" y="T3"/>
                </a:cxn>
                <a:cxn ang="0">
                  <a:pos x="T4" y="T5"/>
                </a:cxn>
                <a:cxn ang="0">
                  <a:pos x="T6" y="T7"/>
                </a:cxn>
              </a:cxnLst>
              <a:rect l="0" t="0" r="r" b="b"/>
              <a:pathLst>
                <a:path w="1012" h="1185">
                  <a:moveTo>
                    <a:pt x="0" y="1185"/>
                  </a:moveTo>
                  <a:lnTo>
                    <a:pt x="1012" y="1139"/>
                  </a:lnTo>
                  <a:lnTo>
                    <a:pt x="424" y="0"/>
                  </a:lnTo>
                  <a:lnTo>
                    <a:pt x="0" y="1185"/>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7" name="Freeform 13"/>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48" name="Freeform 14"/>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0" name="Freeform 16"/>
            <p:cNvSpPr>
              <a:spLocks/>
            </p:cNvSpPr>
            <p:nvPr/>
          </p:nvSpPr>
          <p:spPr bwMode="auto">
            <a:xfrm>
              <a:off x="9306234" y="13092564"/>
              <a:ext cx="751782" cy="1330701"/>
            </a:xfrm>
            <a:custGeom>
              <a:avLst/>
              <a:gdLst>
                <a:gd name="T0" fmla="*/ 0 w 648"/>
                <a:gd name="T1" fmla="*/ 0 h 1147"/>
                <a:gd name="T2" fmla="*/ 648 w 648"/>
                <a:gd name="T3" fmla="*/ 112 h 1147"/>
                <a:gd name="T4" fmla="*/ 168 w 648"/>
                <a:gd name="T5" fmla="*/ 1147 h 1147"/>
                <a:gd name="T6" fmla="*/ 0 w 648"/>
                <a:gd name="T7" fmla="*/ 0 h 1147"/>
              </a:gdLst>
              <a:ahLst/>
              <a:cxnLst>
                <a:cxn ang="0">
                  <a:pos x="T0" y="T1"/>
                </a:cxn>
                <a:cxn ang="0">
                  <a:pos x="T2" y="T3"/>
                </a:cxn>
                <a:cxn ang="0">
                  <a:pos x="T4" y="T5"/>
                </a:cxn>
                <a:cxn ang="0">
                  <a:pos x="T6" y="T7"/>
                </a:cxn>
              </a:cxnLst>
              <a:rect l="0" t="0" r="r" b="b"/>
              <a:pathLst>
                <a:path w="648" h="1147">
                  <a:moveTo>
                    <a:pt x="0" y="0"/>
                  </a:moveTo>
                  <a:lnTo>
                    <a:pt x="648" y="112"/>
                  </a:lnTo>
                  <a:lnTo>
                    <a:pt x="168" y="1147"/>
                  </a:lnTo>
                  <a:lnTo>
                    <a:pt x="0" y="0"/>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1" name="Freeform 17"/>
            <p:cNvSpPr>
              <a:spLocks/>
            </p:cNvSpPr>
            <p:nvPr/>
          </p:nvSpPr>
          <p:spPr bwMode="auto">
            <a:xfrm>
              <a:off x="9306234" y="11912218"/>
              <a:ext cx="955970" cy="795869"/>
            </a:xfrm>
            <a:custGeom>
              <a:avLst/>
              <a:gdLst>
                <a:gd name="T0" fmla="*/ 824 w 824"/>
                <a:gd name="T1" fmla="*/ 0 h 686"/>
                <a:gd name="T2" fmla="*/ 648 w 824"/>
                <a:gd name="T3" fmla="*/ 686 h 686"/>
                <a:gd name="T4" fmla="*/ 0 w 824"/>
                <a:gd name="T5" fmla="*/ 574 h 686"/>
                <a:gd name="T6" fmla="*/ 824 w 824"/>
                <a:gd name="T7" fmla="*/ 0 h 686"/>
              </a:gdLst>
              <a:ahLst/>
              <a:cxnLst>
                <a:cxn ang="0">
                  <a:pos x="T0" y="T1"/>
                </a:cxn>
                <a:cxn ang="0">
                  <a:pos x="T2" y="T3"/>
                </a:cxn>
                <a:cxn ang="0">
                  <a:pos x="T4" y="T5"/>
                </a:cxn>
                <a:cxn ang="0">
                  <a:pos x="T6" y="T7"/>
                </a:cxn>
              </a:cxnLst>
              <a:rect l="0" t="0" r="r" b="b"/>
              <a:pathLst>
                <a:path w="824" h="686">
                  <a:moveTo>
                    <a:pt x="824" y="0"/>
                  </a:moveTo>
                  <a:lnTo>
                    <a:pt x="648" y="686"/>
                  </a:lnTo>
                  <a:lnTo>
                    <a:pt x="0" y="574"/>
                  </a:lnTo>
                  <a:lnTo>
                    <a:pt x="824"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2" name="Freeform 18"/>
            <p:cNvSpPr>
              <a:spLocks/>
            </p:cNvSpPr>
            <p:nvPr/>
          </p:nvSpPr>
          <p:spPr bwMode="auto">
            <a:xfrm>
              <a:off x="3712956" y="12693633"/>
              <a:ext cx="1044143" cy="1384070"/>
            </a:xfrm>
            <a:custGeom>
              <a:avLst/>
              <a:gdLst>
                <a:gd name="T0" fmla="*/ 292 w 900"/>
                <a:gd name="T1" fmla="*/ 0 h 1193"/>
                <a:gd name="T2" fmla="*/ 900 w 900"/>
                <a:gd name="T3" fmla="*/ 1193 h 1193"/>
                <a:gd name="T4" fmla="*/ 0 w 900"/>
                <a:gd name="T5" fmla="*/ 915 h 1193"/>
                <a:gd name="T6" fmla="*/ 292 w 900"/>
                <a:gd name="T7" fmla="*/ 0 h 1193"/>
              </a:gdLst>
              <a:ahLst/>
              <a:cxnLst>
                <a:cxn ang="0">
                  <a:pos x="T0" y="T1"/>
                </a:cxn>
                <a:cxn ang="0">
                  <a:pos x="T2" y="T3"/>
                </a:cxn>
                <a:cxn ang="0">
                  <a:pos x="T4" y="T5"/>
                </a:cxn>
                <a:cxn ang="0">
                  <a:pos x="T6" y="T7"/>
                </a:cxn>
              </a:cxnLst>
              <a:rect l="0" t="0" r="r" b="b"/>
              <a:pathLst>
                <a:path w="900" h="1193">
                  <a:moveTo>
                    <a:pt x="292" y="0"/>
                  </a:moveTo>
                  <a:lnTo>
                    <a:pt x="900" y="1193"/>
                  </a:lnTo>
                  <a:lnTo>
                    <a:pt x="0" y="915"/>
                  </a:lnTo>
                  <a:lnTo>
                    <a:pt x="292" y="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3" name="Freeform 19"/>
            <p:cNvSpPr>
              <a:spLocks/>
            </p:cNvSpPr>
            <p:nvPr/>
          </p:nvSpPr>
          <p:spPr bwMode="auto">
            <a:xfrm>
              <a:off x="3408617" y="11171932"/>
              <a:ext cx="510470" cy="1920063"/>
            </a:xfrm>
            <a:custGeom>
              <a:avLst/>
              <a:gdLst>
                <a:gd name="T0" fmla="*/ 440 w 440"/>
                <a:gd name="T1" fmla="*/ 740 h 1655"/>
                <a:gd name="T2" fmla="*/ 148 w 440"/>
                <a:gd name="T3" fmla="*/ 1655 h 1655"/>
                <a:gd name="T4" fmla="*/ 0 w 440"/>
                <a:gd name="T5" fmla="*/ 0 h 1655"/>
                <a:gd name="T6" fmla="*/ 440 w 440"/>
                <a:gd name="T7" fmla="*/ 740 h 1655"/>
              </a:gdLst>
              <a:ahLst/>
              <a:cxnLst>
                <a:cxn ang="0">
                  <a:pos x="T0" y="T1"/>
                </a:cxn>
                <a:cxn ang="0">
                  <a:pos x="T2" y="T3"/>
                </a:cxn>
                <a:cxn ang="0">
                  <a:pos x="T4" y="T5"/>
                </a:cxn>
                <a:cxn ang="0">
                  <a:pos x="T6" y="T7"/>
                </a:cxn>
              </a:cxnLst>
              <a:rect l="0" t="0" r="r" b="b"/>
              <a:pathLst>
                <a:path w="440" h="1655">
                  <a:moveTo>
                    <a:pt x="440" y="740"/>
                  </a:moveTo>
                  <a:lnTo>
                    <a:pt x="148" y="1655"/>
                  </a:lnTo>
                  <a:lnTo>
                    <a:pt x="0" y="0"/>
                  </a:lnTo>
                  <a:lnTo>
                    <a:pt x="440" y="740"/>
                  </a:lnTo>
                  <a:close/>
                </a:path>
              </a:pathLst>
            </a:custGeom>
            <a:solidFill>
              <a:srgbClr val="DFA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4" name="Freeform 20"/>
            <p:cNvSpPr>
              <a:spLocks/>
            </p:cNvSpPr>
            <p:nvPr/>
          </p:nvSpPr>
          <p:spPr bwMode="auto">
            <a:xfrm>
              <a:off x="8446680" y="10260967"/>
              <a:ext cx="1440916" cy="931607"/>
            </a:xfrm>
            <a:custGeom>
              <a:avLst/>
              <a:gdLst>
                <a:gd name="T0" fmla="*/ 1242 w 1242"/>
                <a:gd name="T1" fmla="*/ 803 h 803"/>
                <a:gd name="T2" fmla="*/ 1238 w 1242"/>
                <a:gd name="T3" fmla="*/ 22 h 803"/>
                <a:gd name="T4" fmla="*/ 0 w 1242"/>
                <a:gd name="T5" fmla="*/ 0 h 803"/>
                <a:gd name="T6" fmla="*/ 1242 w 1242"/>
                <a:gd name="T7" fmla="*/ 803 h 803"/>
              </a:gdLst>
              <a:ahLst/>
              <a:cxnLst>
                <a:cxn ang="0">
                  <a:pos x="T0" y="T1"/>
                </a:cxn>
                <a:cxn ang="0">
                  <a:pos x="T2" y="T3"/>
                </a:cxn>
                <a:cxn ang="0">
                  <a:pos x="T4" y="T5"/>
                </a:cxn>
                <a:cxn ang="0">
                  <a:pos x="T6" y="T7"/>
                </a:cxn>
              </a:cxnLst>
              <a:rect l="0" t="0" r="r" b="b"/>
              <a:pathLst>
                <a:path w="1242" h="803">
                  <a:moveTo>
                    <a:pt x="1242" y="803"/>
                  </a:moveTo>
                  <a:lnTo>
                    <a:pt x="1238" y="22"/>
                  </a:lnTo>
                  <a:lnTo>
                    <a:pt x="0" y="0"/>
                  </a:lnTo>
                  <a:lnTo>
                    <a:pt x="1242" y="803"/>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5" name="Freeform 21"/>
            <p:cNvSpPr>
              <a:spLocks/>
            </p:cNvSpPr>
            <p:nvPr/>
          </p:nvSpPr>
          <p:spPr bwMode="auto">
            <a:xfrm>
              <a:off x="10638752" y="11912218"/>
              <a:ext cx="459422" cy="819071"/>
            </a:xfrm>
            <a:custGeom>
              <a:avLst/>
              <a:gdLst>
                <a:gd name="T0" fmla="*/ 0 w 396"/>
                <a:gd name="T1" fmla="*/ 686 h 706"/>
                <a:gd name="T2" fmla="*/ 396 w 396"/>
                <a:gd name="T3" fmla="*/ 706 h 706"/>
                <a:gd name="T4" fmla="*/ 176 w 396"/>
                <a:gd name="T5" fmla="*/ 0 h 706"/>
                <a:gd name="T6" fmla="*/ 0 w 396"/>
                <a:gd name="T7" fmla="*/ 686 h 706"/>
              </a:gdLst>
              <a:ahLst/>
              <a:cxnLst>
                <a:cxn ang="0">
                  <a:pos x="T0" y="T1"/>
                </a:cxn>
                <a:cxn ang="0">
                  <a:pos x="T2" y="T3"/>
                </a:cxn>
                <a:cxn ang="0">
                  <a:pos x="T4" y="T5"/>
                </a:cxn>
                <a:cxn ang="0">
                  <a:pos x="T6" y="T7"/>
                </a:cxn>
              </a:cxnLst>
              <a:rect l="0" t="0" r="r" b="b"/>
              <a:pathLst>
                <a:path w="396" h="706">
                  <a:moveTo>
                    <a:pt x="0" y="686"/>
                  </a:moveTo>
                  <a:lnTo>
                    <a:pt x="396" y="706"/>
                  </a:lnTo>
                  <a:lnTo>
                    <a:pt x="176" y="0"/>
                  </a:lnTo>
                  <a:lnTo>
                    <a:pt x="0" y="686"/>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6" name="Freeform 22"/>
            <p:cNvSpPr>
              <a:spLocks/>
            </p:cNvSpPr>
            <p:nvPr/>
          </p:nvSpPr>
          <p:spPr bwMode="auto">
            <a:xfrm>
              <a:off x="9651701" y="13322877"/>
              <a:ext cx="1016299" cy="1200764"/>
            </a:xfrm>
            <a:custGeom>
              <a:avLst/>
              <a:gdLst>
                <a:gd name="T0" fmla="*/ 876 w 876"/>
                <a:gd name="T1" fmla="*/ 20 h 1035"/>
                <a:gd name="T2" fmla="*/ 480 w 876"/>
                <a:gd name="T3" fmla="*/ 0 h 1035"/>
                <a:gd name="T4" fmla="*/ 0 w 876"/>
                <a:gd name="T5" fmla="*/ 1035 h 1035"/>
                <a:gd name="T6" fmla="*/ 678 w 876"/>
                <a:gd name="T7" fmla="*/ 841 h 1035"/>
                <a:gd name="T8" fmla="*/ 876 w 876"/>
                <a:gd name="T9" fmla="*/ 20 h 1035"/>
              </a:gdLst>
              <a:ahLst/>
              <a:cxnLst>
                <a:cxn ang="0">
                  <a:pos x="T0" y="T1"/>
                </a:cxn>
                <a:cxn ang="0">
                  <a:pos x="T2" y="T3"/>
                </a:cxn>
                <a:cxn ang="0">
                  <a:pos x="T4" y="T5"/>
                </a:cxn>
                <a:cxn ang="0">
                  <a:pos x="T6" y="T7"/>
                </a:cxn>
                <a:cxn ang="0">
                  <a:pos x="T8" y="T9"/>
                </a:cxn>
              </a:cxnLst>
              <a:rect l="0" t="0" r="r" b="b"/>
              <a:pathLst>
                <a:path w="876" h="1035">
                  <a:moveTo>
                    <a:pt x="876" y="20"/>
                  </a:moveTo>
                  <a:lnTo>
                    <a:pt x="480" y="0"/>
                  </a:lnTo>
                  <a:lnTo>
                    <a:pt x="0" y="1035"/>
                  </a:lnTo>
                  <a:lnTo>
                    <a:pt x="678" y="841"/>
                  </a:lnTo>
                  <a:lnTo>
                    <a:pt x="876" y="20"/>
                  </a:lnTo>
                  <a:close/>
                </a:path>
              </a:pathLst>
            </a:custGeom>
            <a:solidFill>
              <a:srgbClr val="0018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pic>
        <p:nvPicPr>
          <p:cNvPr id="68" name="Picture 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1149" y="2469740"/>
            <a:ext cx="7929702" cy="1729668"/>
          </a:xfrm>
          <a:prstGeom prst="rect">
            <a:avLst/>
          </a:prstGeom>
        </p:spPr>
      </p:pic>
      <p:grpSp>
        <p:nvGrpSpPr>
          <p:cNvPr id="71" name="Group 70"/>
          <p:cNvGrpSpPr/>
          <p:nvPr/>
        </p:nvGrpSpPr>
        <p:grpSpPr>
          <a:xfrm rot="7103205">
            <a:off x="-2411348" y="1507880"/>
            <a:ext cx="6394574" cy="4009060"/>
            <a:chOff x="1251506" y="8619998"/>
            <a:chExt cx="9416494" cy="5903643"/>
          </a:xfrm>
        </p:grpSpPr>
        <p:sp>
          <p:nvSpPr>
            <p:cNvPr id="72" name="Freeform 71"/>
            <p:cNvSpPr>
              <a:spLocks/>
            </p:cNvSpPr>
            <p:nvPr/>
          </p:nvSpPr>
          <p:spPr bwMode="auto">
            <a:xfrm>
              <a:off x="6279284" y="10260967"/>
              <a:ext cx="1222807" cy="1381749"/>
            </a:xfrm>
            <a:custGeom>
              <a:avLst/>
              <a:gdLst>
                <a:gd name="T0" fmla="*/ 0 w 1054"/>
                <a:gd name="T1" fmla="*/ 103 h 1191"/>
                <a:gd name="T2" fmla="*/ 1054 w 1054"/>
                <a:gd name="T3" fmla="*/ 0 h 1191"/>
                <a:gd name="T4" fmla="*/ 76 w 1054"/>
                <a:gd name="T5" fmla="*/ 1191 h 1191"/>
                <a:gd name="T6" fmla="*/ 0 w 1054"/>
                <a:gd name="T7" fmla="*/ 103 h 1191"/>
              </a:gdLst>
              <a:ahLst/>
              <a:cxnLst>
                <a:cxn ang="0">
                  <a:pos x="T0" y="T1"/>
                </a:cxn>
                <a:cxn ang="0">
                  <a:pos x="T2" y="T3"/>
                </a:cxn>
                <a:cxn ang="0">
                  <a:pos x="T4" y="T5"/>
                </a:cxn>
                <a:cxn ang="0">
                  <a:pos x="T6" y="T7"/>
                </a:cxn>
              </a:cxnLst>
              <a:rect l="0" t="0" r="r" b="b"/>
              <a:pathLst>
                <a:path w="1054" h="1191">
                  <a:moveTo>
                    <a:pt x="0" y="103"/>
                  </a:moveTo>
                  <a:lnTo>
                    <a:pt x="1054" y="0"/>
                  </a:lnTo>
                  <a:lnTo>
                    <a:pt x="76" y="1191"/>
                  </a:lnTo>
                  <a:lnTo>
                    <a:pt x="0" y="103"/>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3" name="Freeform 72"/>
            <p:cNvSpPr>
              <a:spLocks/>
            </p:cNvSpPr>
            <p:nvPr/>
          </p:nvSpPr>
          <p:spPr bwMode="auto">
            <a:xfrm>
              <a:off x="6435567" y="10260967"/>
              <a:ext cx="1619581" cy="1597538"/>
            </a:xfrm>
            <a:custGeom>
              <a:avLst/>
              <a:gdLst>
                <a:gd name="T0" fmla="*/ 978 w 1396"/>
                <a:gd name="T1" fmla="*/ 0 h 1377"/>
                <a:gd name="T2" fmla="*/ 1396 w 1396"/>
                <a:gd name="T3" fmla="*/ 1377 h 1377"/>
                <a:gd name="T4" fmla="*/ 0 w 1396"/>
                <a:gd name="T5" fmla="*/ 1191 h 1377"/>
                <a:gd name="T6" fmla="*/ 978 w 1396"/>
                <a:gd name="T7" fmla="*/ 0 h 1377"/>
              </a:gdLst>
              <a:ahLst/>
              <a:cxnLst>
                <a:cxn ang="0">
                  <a:pos x="T0" y="T1"/>
                </a:cxn>
                <a:cxn ang="0">
                  <a:pos x="T2" y="T3"/>
                </a:cxn>
                <a:cxn ang="0">
                  <a:pos x="T4" y="T5"/>
                </a:cxn>
                <a:cxn ang="0">
                  <a:pos x="T6" y="T7"/>
                </a:cxn>
              </a:cxnLst>
              <a:rect l="0" t="0" r="r" b="b"/>
              <a:pathLst>
                <a:path w="1396" h="1377">
                  <a:moveTo>
                    <a:pt x="978" y="0"/>
                  </a:moveTo>
                  <a:lnTo>
                    <a:pt x="1396" y="1377"/>
                  </a:lnTo>
                  <a:lnTo>
                    <a:pt x="0" y="1191"/>
                  </a:lnTo>
                  <a:lnTo>
                    <a:pt x="978" y="0"/>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4" name="Freeform 73"/>
            <p:cNvSpPr>
              <a:spLocks/>
            </p:cNvSpPr>
            <p:nvPr/>
          </p:nvSpPr>
          <p:spPr bwMode="auto">
            <a:xfrm>
              <a:off x="6435567" y="12710083"/>
              <a:ext cx="1619581" cy="1321421"/>
            </a:xfrm>
            <a:custGeom>
              <a:avLst/>
              <a:gdLst>
                <a:gd name="T0" fmla="*/ 0 w 1396"/>
                <a:gd name="T1" fmla="*/ 0 h 1139"/>
                <a:gd name="T2" fmla="*/ 588 w 1396"/>
                <a:gd name="T3" fmla="*/ 1139 h 1139"/>
                <a:gd name="T4" fmla="*/ 1396 w 1396"/>
                <a:gd name="T5" fmla="*/ 186 h 1139"/>
                <a:gd name="T6" fmla="*/ 0 w 1396"/>
                <a:gd name="T7" fmla="*/ 0 h 1139"/>
              </a:gdLst>
              <a:ahLst/>
              <a:cxnLst>
                <a:cxn ang="0">
                  <a:pos x="T0" y="T1"/>
                </a:cxn>
                <a:cxn ang="0">
                  <a:pos x="T2" y="T3"/>
                </a:cxn>
                <a:cxn ang="0">
                  <a:pos x="T4" y="T5"/>
                </a:cxn>
                <a:cxn ang="0">
                  <a:pos x="T6" y="T7"/>
                </a:cxn>
              </a:cxnLst>
              <a:rect l="0" t="0" r="r" b="b"/>
              <a:pathLst>
                <a:path w="1396" h="1139">
                  <a:moveTo>
                    <a:pt x="0" y="0"/>
                  </a:moveTo>
                  <a:lnTo>
                    <a:pt x="588" y="1139"/>
                  </a:lnTo>
                  <a:lnTo>
                    <a:pt x="1396" y="186"/>
                  </a:lnTo>
                  <a:lnTo>
                    <a:pt x="0" y="0"/>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5" name="Freeform 74"/>
            <p:cNvSpPr>
              <a:spLocks/>
            </p:cNvSpPr>
            <p:nvPr/>
          </p:nvSpPr>
          <p:spPr bwMode="auto">
            <a:xfrm>
              <a:off x="8446680" y="10260966"/>
              <a:ext cx="1440916" cy="1597538"/>
            </a:xfrm>
            <a:custGeom>
              <a:avLst/>
              <a:gdLst>
                <a:gd name="T0" fmla="*/ 418 w 1242"/>
                <a:gd name="T1" fmla="*/ 1377 h 1377"/>
                <a:gd name="T2" fmla="*/ 0 w 1242"/>
                <a:gd name="T3" fmla="*/ 0 h 1377"/>
                <a:gd name="T4" fmla="*/ 1242 w 1242"/>
                <a:gd name="T5" fmla="*/ 803 h 1377"/>
                <a:gd name="T6" fmla="*/ 418 w 1242"/>
                <a:gd name="T7" fmla="*/ 1377 h 1377"/>
              </a:gdLst>
              <a:ahLst/>
              <a:cxnLst>
                <a:cxn ang="0">
                  <a:pos x="T0" y="T1"/>
                </a:cxn>
                <a:cxn ang="0">
                  <a:pos x="T2" y="T3"/>
                </a:cxn>
                <a:cxn ang="0">
                  <a:pos x="T4" y="T5"/>
                </a:cxn>
                <a:cxn ang="0">
                  <a:pos x="T6" y="T7"/>
                </a:cxn>
              </a:cxnLst>
              <a:rect l="0" t="0" r="r" b="b"/>
              <a:pathLst>
                <a:path w="1242" h="1377">
                  <a:moveTo>
                    <a:pt x="418" y="1377"/>
                  </a:moveTo>
                  <a:lnTo>
                    <a:pt x="0" y="0"/>
                  </a:lnTo>
                  <a:lnTo>
                    <a:pt x="1242" y="803"/>
                  </a:lnTo>
                  <a:lnTo>
                    <a:pt x="418" y="1377"/>
                  </a:lnTo>
                  <a:close/>
                </a:path>
              </a:pathLst>
            </a:custGeom>
            <a:solidFill>
              <a:srgbClr val="105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6" name="Freeform 10"/>
            <p:cNvSpPr>
              <a:spLocks/>
            </p:cNvSpPr>
            <p:nvPr/>
          </p:nvSpPr>
          <p:spPr bwMode="auto">
            <a:xfrm>
              <a:off x="4313411" y="12693633"/>
              <a:ext cx="1197284" cy="1384070"/>
            </a:xfrm>
            <a:custGeom>
              <a:avLst/>
              <a:gdLst>
                <a:gd name="T0" fmla="*/ 0 w 1032"/>
                <a:gd name="T1" fmla="*/ 0 h 1193"/>
                <a:gd name="T2" fmla="*/ 1032 w 1032"/>
                <a:gd name="T3" fmla="*/ 8 h 1193"/>
                <a:gd name="T4" fmla="*/ 608 w 1032"/>
                <a:gd name="T5" fmla="*/ 1193 h 1193"/>
                <a:gd name="T6" fmla="*/ 0 w 1032"/>
                <a:gd name="T7" fmla="*/ 0 h 1193"/>
              </a:gdLst>
              <a:ahLst/>
              <a:cxnLst>
                <a:cxn ang="0">
                  <a:pos x="T0" y="T1"/>
                </a:cxn>
                <a:cxn ang="0">
                  <a:pos x="T2" y="T3"/>
                </a:cxn>
                <a:cxn ang="0">
                  <a:pos x="T4" y="T5"/>
                </a:cxn>
                <a:cxn ang="0">
                  <a:pos x="T6" y="T7"/>
                </a:cxn>
              </a:cxnLst>
              <a:rect l="0" t="0" r="r" b="b"/>
              <a:pathLst>
                <a:path w="1032" h="1193">
                  <a:moveTo>
                    <a:pt x="0" y="0"/>
                  </a:moveTo>
                  <a:lnTo>
                    <a:pt x="1032" y="8"/>
                  </a:lnTo>
                  <a:lnTo>
                    <a:pt x="608" y="1193"/>
                  </a:lnTo>
                  <a:lnTo>
                    <a:pt x="0" y="0"/>
                  </a:lnTo>
                  <a:close/>
                </a:path>
              </a:pathLst>
            </a:custGeom>
            <a:solidFill>
              <a:srgbClr val="6E8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7" name="Freeform 11"/>
            <p:cNvSpPr>
              <a:spLocks/>
            </p:cNvSpPr>
            <p:nvPr/>
          </p:nvSpPr>
          <p:spPr bwMode="auto">
            <a:xfrm>
              <a:off x="7644702" y="13092564"/>
              <a:ext cx="1132315" cy="1330703"/>
            </a:xfrm>
            <a:custGeom>
              <a:avLst/>
              <a:gdLst>
                <a:gd name="T0" fmla="*/ 808 w 976"/>
                <a:gd name="T1" fmla="*/ 0 h 1147"/>
                <a:gd name="T2" fmla="*/ 976 w 976"/>
                <a:gd name="T3" fmla="*/ 1147 h 1147"/>
                <a:gd name="T4" fmla="*/ 0 w 976"/>
                <a:gd name="T5" fmla="*/ 953 h 1147"/>
                <a:gd name="T6" fmla="*/ 808 w 976"/>
                <a:gd name="T7" fmla="*/ 0 h 1147"/>
              </a:gdLst>
              <a:ahLst/>
              <a:cxnLst>
                <a:cxn ang="0">
                  <a:pos x="T0" y="T1"/>
                </a:cxn>
                <a:cxn ang="0">
                  <a:pos x="T2" y="T3"/>
                </a:cxn>
                <a:cxn ang="0">
                  <a:pos x="T4" y="T5"/>
                </a:cxn>
                <a:cxn ang="0">
                  <a:pos x="T6" y="T7"/>
                </a:cxn>
              </a:cxnLst>
              <a:rect l="0" t="0" r="r" b="b"/>
              <a:pathLst>
                <a:path w="976" h="1147">
                  <a:moveTo>
                    <a:pt x="808" y="0"/>
                  </a:moveTo>
                  <a:lnTo>
                    <a:pt x="976" y="1147"/>
                  </a:lnTo>
                  <a:lnTo>
                    <a:pt x="0" y="953"/>
                  </a:lnTo>
                  <a:lnTo>
                    <a:pt x="808"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8" name="Freeform 12"/>
            <p:cNvSpPr>
              <a:spLocks/>
            </p:cNvSpPr>
            <p:nvPr/>
          </p:nvSpPr>
          <p:spPr bwMode="auto">
            <a:xfrm>
              <a:off x="5563673" y="12710083"/>
              <a:ext cx="1174080" cy="1374788"/>
            </a:xfrm>
            <a:custGeom>
              <a:avLst/>
              <a:gdLst>
                <a:gd name="T0" fmla="*/ 0 w 1012"/>
                <a:gd name="T1" fmla="*/ 1185 h 1185"/>
                <a:gd name="T2" fmla="*/ 1012 w 1012"/>
                <a:gd name="T3" fmla="*/ 1139 h 1185"/>
                <a:gd name="T4" fmla="*/ 424 w 1012"/>
                <a:gd name="T5" fmla="*/ 0 h 1185"/>
                <a:gd name="T6" fmla="*/ 0 w 1012"/>
                <a:gd name="T7" fmla="*/ 1185 h 1185"/>
              </a:gdLst>
              <a:ahLst/>
              <a:cxnLst>
                <a:cxn ang="0">
                  <a:pos x="T0" y="T1"/>
                </a:cxn>
                <a:cxn ang="0">
                  <a:pos x="T2" y="T3"/>
                </a:cxn>
                <a:cxn ang="0">
                  <a:pos x="T4" y="T5"/>
                </a:cxn>
                <a:cxn ang="0">
                  <a:pos x="T6" y="T7"/>
                </a:cxn>
              </a:cxnLst>
              <a:rect l="0" t="0" r="r" b="b"/>
              <a:pathLst>
                <a:path w="1012" h="1185">
                  <a:moveTo>
                    <a:pt x="0" y="1185"/>
                  </a:moveTo>
                  <a:lnTo>
                    <a:pt x="1012" y="1139"/>
                  </a:lnTo>
                  <a:lnTo>
                    <a:pt x="424" y="0"/>
                  </a:lnTo>
                  <a:lnTo>
                    <a:pt x="0" y="1185"/>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9" name="Freeform 13"/>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close/>
                </a:path>
              </a:pathLst>
            </a:custGeom>
            <a:solidFill>
              <a:srgbClr val="3F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0" name="Freeform 14"/>
            <p:cNvSpPr>
              <a:spLocks/>
            </p:cNvSpPr>
            <p:nvPr/>
          </p:nvSpPr>
          <p:spPr bwMode="auto">
            <a:xfrm>
              <a:off x="6279284" y="8619998"/>
              <a:ext cx="1222807" cy="1045303"/>
            </a:xfrm>
            <a:custGeom>
              <a:avLst/>
              <a:gdLst>
                <a:gd name="T0" fmla="*/ 0 w 1054"/>
                <a:gd name="T1" fmla="*/ 901 h 901"/>
                <a:gd name="T2" fmla="*/ 1054 w 1054"/>
                <a:gd name="T3" fmla="*/ 798 h 901"/>
                <a:gd name="T4" fmla="*/ 1054 w 1054"/>
                <a:gd name="T5" fmla="*/ 798 h 901"/>
                <a:gd name="T6" fmla="*/ 1020 w 1054"/>
                <a:gd name="T7" fmla="*/ 672 h 901"/>
                <a:gd name="T8" fmla="*/ 940 w 1054"/>
                <a:gd name="T9" fmla="*/ 394 h 901"/>
                <a:gd name="T10" fmla="*/ 898 w 1054"/>
                <a:gd name="T11" fmla="*/ 248 h 901"/>
                <a:gd name="T12" fmla="*/ 860 w 1054"/>
                <a:gd name="T13" fmla="*/ 120 h 901"/>
                <a:gd name="T14" fmla="*/ 830 w 1054"/>
                <a:gd name="T15" fmla="*/ 32 h 901"/>
                <a:gd name="T16" fmla="*/ 820 w 1054"/>
                <a:gd name="T17" fmla="*/ 8 h 901"/>
                <a:gd name="T18" fmla="*/ 816 w 1054"/>
                <a:gd name="T19" fmla="*/ 2 h 901"/>
                <a:gd name="T20" fmla="*/ 814 w 1054"/>
                <a:gd name="T21" fmla="*/ 0 h 901"/>
                <a:gd name="T22" fmla="*/ 814 w 1054"/>
                <a:gd name="T23" fmla="*/ 0 h 901"/>
                <a:gd name="T24" fmla="*/ 774 w 1054"/>
                <a:gd name="T25" fmla="*/ 42 h 901"/>
                <a:gd name="T26" fmla="*/ 680 w 1054"/>
                <a:gd name="T27" fmla="*/ 146 h 901"/>
                <a:gd name="T28" fmla="*/ 400 w 1054"/>
                <a:gd name="T29" fmla="*/ 454 h 901"/>
                <a:gd name="T30" fmla="*/ 0 w 1054"/>
                <a:gd name="T31"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4" h="901">
                  <a:moveTo>
                    <a:pt x="0" y="901"/>
                  </a:moveTo>
                  <a:lnTo>
                    <a:pt x="1054" y="798"/>
                  </a:lnTo>
                  <a:lnTo>
                    <a:pt x="1054" y="798"/>
                  </a:lnTo>
                  <a:lnTo>
                    <a:pt x="1020" y="672"/>
                  </a:lnTo>
                  <a:lnTo>
                    <a:pt x="940" y="394"/>
                  </a:lnTo>
                  <a:lnTo>
                    <a:pt x="898" y="248"/>
                  </a:lnTo>
                  <a:lnTo>
                    <a:pt x="860" y="120"/>
                  </a:lnTo>
                  <a:lnTo>
                    <a:pt x="830" y="32"/>
                  </a:lnTo>
                  <a:lnTo>
                    <a:pt x="820" y="8"/>
                  </a:lnTo>
                  <a:lnTo>
                    <a:pt x="816" y="2"/>
                  </a:lnTo>
                  <a:lnTo>
                    <a:pt x="814" y="0"/>
                  </a:lnTo>
                  <a:lnTo>
                    <a:pt x="814" y="0"/>
                  </a:lnTo>
                  <a:lnTo>
                    <a:pt x="774" y="42"/>
                  </a:lnTo>
                  <a:lnTo>
                    <a:pt x="680" y="146"/>
                  </a:lnTo>
                  <a:lnTo>
                    <a:pt x="400" y="454"/>
                  </a:lnTo>
                  <a:lnTo>
                    <a:pt x="0" y="9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1" name="Freeform 16"/>
            <p:cNvSpPr>
              <a:spLocks/>
            </p:cNvSpPr>
            <p:nvPr/>
          </p:nvSpPr>
          <p:spPr bwMode="auto">
            <a:xfrm>
              <a:off x="9306233" y="13092562"/>
              <a:ext cx="751782" cy="1330701"/>
            </a:xfrm>
            <a:custGeom>
              <a:avLst/>
              <a:gdLst>
                <a:gd name="T0" fmla="*/ 0 w 648"/>
                <a:gd name="T1" fmla="*/ 0 h 1147"/>
                <a:gd name="T2" fmla="*/ 648 w 648"/>
                <a:gd name="T3" fmla="*/ 112 h 1147"/>
                <a:gd name="T4" fmla="*/ 168 w 648"/>
                <a:gd name="T5" fmla="*/ 1147 h 1147"/>
                <a:gd name="T6" fmla="*/ 0 w 648"/>
                <a:gd name="T7" fmla="*/ 0 h 1147"/>
              </a:gdLst>
              <a:ahLst/>
              <a:cxnLst>
                <a:cxn ang="0">
                  <a:pos x="T0" y="T1"/>
                </a:cxn>
                <a:cxn ang="0">
                  <a:pos x="T2" y="T3"/>
                </a:cxn>
                <a:cxn ang="0">
                  <a:pos x="T4" y="T5"/>
                </a:cxn>
                <a:cxn ang="0">
                  <a:pos x="T6" y="T7"/>
                </a:cxn>
              </a:cxnLst>
              <a:rect l="0" t="0" r="r" b="b"/>
              <a:pathLst>
                <a:path w="648" h="1147">
                  <a:moveTo>
                    <a:pt x="0" y="0"/>
                  </a:moveTo>
                  <a:lnTo>
                    <a:pt x="648" y="112"/>
                  </a:lnTo>
                  <a:lnTo>
                    <a:pt x="168" y="1147"/>
                  </a:lnTo>
                  <a:lnTo>
                    <a:pt x="0" y="0"/>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2" name="Freeform 17"/>
            <p:cNvSpPr>
              <a:spLocks/>
            </p:cNvSpPr>
            <p:nvPr/>
          </p:nvSpPr>
          <p:spPr bwMode="auto">
            <a:xfrm>
              <a:off x="2274976" y="13716030"/>
              <a:ext cx="955970" cy="795870"/>
            </a:xfrm>
            <a:custGeom>
              <a:avLst/>
              <a:gdLst>
                <a:gd name="T0" fmla="*/ 824 w 824"/>
                <a:gd name="T1" fmla="*/ 0 h 686"/>
                <a:gd name="T2" fmla="*/ 648 w 824"/>
                <a:gd name="T3" fmla="*/ 686 h 686"/>
                <a:gd name="T4" fmla="*/ 0 w 824"/>
                <a:gd name="T5" fmla="*/ 574 h 686"/>
                <a:gd name="T6" fmla="*/ 824 w 824"/>
                <a:gd name="T7" fmla="*/ 0 h 686"/>
              </a:gdLst>
              <a:ahLst/>
              <a:cxnLst>
                <a:cxn ang="0">
                  <a:pos x="T0" y="T1"/>
                </a:cxn>
                <a:cxn ang="0">
                  <a:pos x="T2" y="T3"/>
                </a:cxn>
                <a:cxn ang="0">
                  <a:pos x="T4" y="T5"/>
                </a:cxn>
                <a:cxn ang="0">
                  <a:pos x="T6" y="T7"/>
                </a:cxn>
              </a:cxnLst>
              <a:rect l="0" t="0" r="r" b="b"/>
              <a:pathLst>
                <a:path w="824" h="686">
                  <a:moveTo>
                    <a:pt x="824" y="0"/>
                  </a:moveTo>
                  <a:lnTo>
                    <a:pt x="648" y="686"/>
                  </a:lnTo>
                  <a:lnTo>
                    <a:pt x="0" y="574"/>
                  </a:lnTo>
                  <a:lnTo>
                    <a:pt x="824" y="0"/>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3" name="Freeform 18"/>
            <p:cNvSpPr>
              <a:spLocks/>
            </p:cNvSpPr>
            <p:nvPr/>
          </p:nvSpPr>
          <p:spPr bwMode="auto">
            <a:xfrm>
              <a:off x="3712956" y="12693633"/>
              <a:ext cx="1044143" cy="1384070"/>
            </a:xfrm>
            <a:custGeom>
              <a:avLst/>
              <a:gdLst>
                <a:gd name="T0" fmla="*/ 292 w 900"/>
                <a:gd name="T1" fmla="*/ 0 h 1193"/>
                <a:gd name="T2" fmla="*/ 900 w 900"/>
                <a:gd name="T3" fmla="*/ 1193 h 1193"/>
                <a:gd name="T4" fmla="*/ 0 w 900"/>
                <a:gd name="T5" fmla="*/ 915 h 1193"/>
                <a:gd name="T6" fmla="*/ 292 w 900"/>
                <a:gd name="T7" fmla="*/ 0 h 1193"/>
              </a:gdLst>
              <a:ahLst/>
              <a:cxnLst>
                <a:cxn ang="0">
                  <a:pos x="T0" y="T1"/>
                </a:cxn>
                <a:cxn ang="0">
                  <a:pos x="T2" y="T3"/>
                </a:cxn>
                <a:cxn ang="0">
                  <a:pos x="T4" y="T5"/>
                </a:cxn>
                <a:cxn ang="0">
                  <a:pos x="T6" y="T7"/>
                </a:cxn>
              </a:cxnLst>
              <a:rect l="0" t="0" r="r" b="b"/>
              <a:pathLst>
                <a:path w="900" h="1193">
                  <a:moveTo>
                    <a:pt x="292" y="0"/>
                  </a:moveTo>
                  <a:lnTo>
                    <a:pt x="900" y="1193"/>
                  </a:lnTo>
                  <a:lnTo>
                    <a:pt x="0" y="915"/>
                  </a:lnTo>
                  <a:lnTo>
                    <a:pt x="292" y="0"/>
                  </a:lnTo>
                  <a:close/>
                </a:path>
              </a:pathLst>
            </a:custGeom>
            <a:solidFill>
              <a:srgbClr val="C58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4" name="Freeform 19"/>
            <p:cNvSpPr>
              <a:spLocks/>
            </p:cNvSpPr>
            <p:nvPr/>
          </p:nvSpPr>
          <p:spPr bwMode="auto">
            <a:xfrm>
              <a:off x="3408617" y="11171932"/>
              <a:ext cx="510470" cy="1920063"/>
            </a:xfrm>
            <a:custGeom>
              <a:avLst/>
              <a:gdLst>
                <a:gd name="T0" fmla="*/ 440 w 440"/>
                <a:gd name="T1" fmla="*/ 740 h 1655"/>
                <a:gd name="T2" fmla="*/ 148 w 440"/>
                <a:gd name="T3" fmla="*/ 1655 h 1655"/>
                <a:gd name="T4" fmla="*/ 0 w 440"/>
                <a:gd name="T5" fmla="*/ 0 h 1655"/>
                <a:gd name="T6" fmla="*/ 440 w 440"/>
                <a:gd name="T7" fmla="*/ 740 h 1655"/>
              </a:gdLst>
              <a:ahLst/>
              <a:cxnLst>
                <a:cxn ang="0">
                  <a:pos x="T0" y="T1"/>
                </a:cxn>
                <a:cxn ang="0">
                  <a:pos x="T2" y="T3"/>
                </a:cxn>
                <a:cxn ang="0">
                  <a:pos x="T4" y="T5"/>
                </a:cxn>
                <a:cxn ang="0">
                  <a:pos x="T6" y="T7"/>
                </a:cxn>
              </a:cxnLst>
              <a:rect l="0" t="0" r="r" b="b"/>
              <a:pathLst>
                <a:path w="440" h="1655">
                  <a:moveTo>
                    <a:pt x="440" y="740"/>
                  </a:moveTo>
                  <a:lnTo>
                    <a:pt x="148" y="1655"/>
                  </a:lnTo>
                  <a:lnTo>
                    <a:pt x="0" y="0"/>
                  </a:lnTo>
                  <a:lnTo>
                    <a:pt x="440" y="740"/>
                  </a:lnTo>
                  <a:close/>
                </a:path>
              </a:pathLst>
            </a:custGeom>
            <a:solidFill>
              <a:srgbClr val="DFA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5" name="Freeform 20"/>
            <p:cNvSpPr>
              <a:spLocks/>
            </p:cNvSpPr>
            <p:nvPr/>
          </p:nvSpPr>
          <p:spPr bwMode="auto">
            <a:xfrm>
              <a:off x="8446680" y="10260967"/>
              <a:ext cx="1440916" cy="931607"/>
            </a:xfrm>
            <a:custGeom>
              <a:avLst/>
              <a:gdLst>
                <a:gd name="T0" fmla="*/ 1242 w 1242"/>
                <a:gd name="T1" fmla="*/ 803 h 803"/>
                <a:gd name="T2" fmla="*/ 1238 w 1242"/>
                <a:gd name="T3" fmla="*/ 22 h 803"/>
                <a:gd name="T4" fmla="*/ 0 w 1242"/>
                <a:gd name="T5" fmla="*/ 0 h 803"/>
                <a:gd name="T6" fmla="*/ 1242 w 1242"/>
                <a:gd name="T7" fmla="*/ 803 h 803"/>
              </a:gdLst>
              <a:ahLst/>
              <a:cxnLst>
                <a:cxn ang="0">
                  <a:pos x="T0" y="T1"/>
                </a:cxn>
                <a:cxn ang="0">
                  <a:pos x="T2" y="T3"/>
                </a:cxn>
                <a:cxn ang="0">
                  <a:pos x="T4" y="T5"/>
                </a:cxn>
                <a:cxn ang="0">
                  <a:pos x="T6" y="T7"/>
                </a:cxn>
              </a:cxnLst>
              <a:rect l="0" t="0" r="r" b="b"/>
              <a:pathLst>
                <a:path w="1242" h="803">
                  <a:moveTo>
                    <a:pt x="1242" y="803"/>
                  </a:moveTo>
                  <a:lnTo>
                    <a:pt x="1238" y="22"/>
                  </a:lnTo>
                  <a:lnTo>
                    <a:pt x="0" y="0"/>
                  </a:lnTo>
                  <a:lnTo>
                    <a:pt x="1242" y="803"/>
                  </a:lnTo>
                  <a:close/>
                </a:path>
              </a:pathLst>
            </a:custGeom>
            <a:solidFill>
              <a:srgbClr val="00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6" name="Freeform 21"/>
            <p:cNvSpPr>
              <a:spLocks/>
            </p:cNvSpPr>
            <p:nvPr/>
          </p:nvSpPr>
          <p:spPr bwMode="auto">
            <a:xfrm>
              <a:off x="1251506" y="13245145"/>
              <a:ext cx="459422" cy="819071"/>
            </a:xfrm>
            <a:custGeom>
              <a:avLst/>
              <a:gdLst>
                <a:gd name="T0" fmla="*/ 0 w 396"/>
                <a:gd name="T1" fmla="*/ 686 h 706"/>
                <a:gd name="T2" fmla="*/ 396 w 396"/>
                <a:gd name="T3" fmla="*/ 706 h 706"/>
                <a:gd name="T4" fmla="*/ 176 w 396"/>
                <a:gd name="T5" fmla="*/ 0 h 706"/>
                <a:gd name="T6" fmla="*/ 0 w 396"/>
                <a:gd name="T7" fmla="*/ 686 h 706"/>
              </a:gdLst>
              <a:ahLst/>
              <a:cxnLst>
                <a:cxn ang="0">
                  <a:pos x="T0" y="T1"/>
                </a:cxn>
                <a:cxn ang="0">
                  <a:pos x="T2" y="T3"/>
                </a:cxn>
                <a:cxn ang="0">
                  <a:pos x="T4" y="T5"/>
                </a:cxn>
                <a:cxn ang="0">
                  <a:pos x="T6" y="T7"/>
                </a:cxn>
              </a:cxnLst>
              <a:rect l="0" t="0" r="r" b="b"/>
              <a:pathLst>
                <a:path w="396" h="706">
                  <a:moveTo>
                    <a:pt x="0" y="686"/>
                  </a:moveTo>
                  <a:lnTo>
                    <a:pt x="396" y="706"/>
                  </a:lnTo>
                  <a:lnTo>
                    <a:pt x="176" y="0"/>
                  </a:lnTo>
                  <a:lnTo>
                    <a:pt x="0" y="686"/>
                  </a:lnTo>
                  <a:close/>
                </a:path>
              </a:pathLst>
            </a:custGeom>
            <a:solidFill>
              <a:srgbClr val="0036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87" name="Freeform 22"/>
            <p:cNvSpPr>
              <a:spLocks/>
            </p:cNvSpPr>
            <p:nvPr/>
          </p:nvSpPr>
          <p:spPr bwMode="auto">
            <a:xfrm>
              <a:off x="9651701" y="13322877"/>
              <a:ext cx="1016299" cy="1200764"/>
            </a:xfrm>
            <a:custGeom>
              <a:avLst/>
              <a:gdLst>
                <a:gd name="T0" fmla="*/ 876 w 876"/>
                <a:gd name="T1" fmla="*/ 20 h 1035"/>
                <a:gd name="T2" fmla="*/ 480 w 876"/>
                <a:gd name="T3" fmla="*/ 0 h 1035"/>
                <a:gd name="T4" fmla="*/ 0 w 876"/>
                <a:gd name="T5" fmla="*/ 1035 h 1035"/>
                <a:gd name="T6" fmla="*/ 678 w 876"/>
                <a:gd name="T7" fmla="*/ 841 h 1035"/>
                <a:gd name="T8" fmla="*/ 876 w 876"/>
                <a:gd name="T9" fmla="*/ 20 h 1035"/>
              </a:gdLst>
              <a:ahLst/>
              <a:cxnLst>
                <a:cxn ang="0">
                  <a:pos x="T0" y="T1"/>
                </a:cxn>
                <a:cxn ang="0">
                  <a:pos x="T2" y="T3"/>
                </a:cxn>
                <a:cxn ang="0">
                  <a:pos x="T4" y="T5"/>
                </a:cxn>
                <a:cxn ang="0">
                  <a:pos x="T6" y="T7"/>
                </a:cxn>
                <a:cxn ang="0">
                  <a:pos x="T8" y="T9"/>
                </a:cxn>
              </a:cxnLst>
              <a:rect l="0" t="0" r="r" b="b"/>
              <a:pathLst>
                <a:path w="876" h="1035">
                  <a:moveTo>
                    <a:pt x="876" y="20"/>
                  </a:moveTo>
                  <a:lnTo>
                    <a:pt x="480" y="0"/>
                  </a:lnTo>
                  <a:lnTo>
                    <a:pt x="0" y="1035"/>
                  </a:lnTo>
                  <a:lnTo>
                    <a:pt x="678" y="841"/>
                  </a:lnTo>
                  <a:lnTo>
                    <a:pt x="876" y="20"/>
                  </a:lnTo>
                  <a:close/>
                </a:path>
              </a:pathLst>
            </a:custGeom>
            <a:solidFill>
              <a:srgbClr val="0018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70" name="TextBox 69">
            <a:extLst>
              <a:ext uri="{FF2B5EF4-FFF2-40B4-BE49-F238E27FC236}">
                <a16:creationId xmlns:a16="http://schemas.microsoft.com/office/drawing/2014/main" xmlns="" id="{9F99E629-D198-47C2-BD25-8F19ED39F144}"/>
              </a:ext>
            </a:extLst>
          </p:cNvPr>
          <p:cNvSpPr txBox="1"/>
          <p:nvPr/>
        </p:nvSpPr>
        <p:spPr>
          <a:xfrm>
            <a:off x="7621568" y="6174898"/>
            <a:ext cx="1845377" cy="307777"/>
          </a:xfrm>
          <a:prstGeom prst="rect">
            <a:avLst/>
          </a:prstGeom>
          <a:noFill/>
        </p:spPr>
        <p:txBody>
          <a:bodyPr wrap="none" rtlCol="0">
            <a:spAutoFit/>
          </a:bodyPr>
          <a:lstStyle/>
          <a:p>
            <a:pPr algn="ctr"/>
            <a:r>
              <a:rPr lang="en-IN" sz="1400" spc="300" dirty="0" smtClean="0">
                <a:solidFill>
                  <a:schemeClr val="accent5"/>
                </a:solidFill>
              </a:rPr>
              <a:t>opsi@oecd.org</a:t>
            </a:r>
            <a:endParaRPr lang="en-IN" sz="1400" spc="300" dirty="0">
              <a:solidFill>
                <a:schemeClr val="accent5"/>
              </a:solidFill>
            </a:endParaRPr>
          </a:p>
        </p:txBody>
      </p:sp>
      <p:sp>
        <p:nvSpPr>
          <p:cNvPr id="34" name="Freeform 10"/>
          <p:cNvSpPr>
            <a:spLocks noChangeAspect="1" noEditPoints="1"/>
          </p:cNvSpPr>
          <p:nvPr/>
        </p:nvSpPr>
        <p:spPr bwMode="auto">
          <a:xfrm>
            <a:off x="7383147" y="6266748"/>
            <a:ext cx="246049" cy="149405"/>
          </a:xfrm>
          <a:custGeom>
            <a:avLst/>
            <a:gdLst>
              <a:gd name="T0" fmla="*/ 1467 w 1469"/>
              <a:gd name="T1" fmla="*/ 76 h 892"/>
              <a:gd name="T2" fmla="*/ 1461 w 1469"/>
              <a:gd name="T3" fmla="*/ 46 h 892"/>
              <a:gd name="T4" fmla="*/ 1445 w 1469"/>
              <a:gd name="T5" fmla="*/ 22 h 892"/>
              <a:gd name="T6" fmla="*/ 1421 w 1469"/>
              <a:gd name="T7" fmla="*/ 6 h 892"/>
              <a:gd name="T8" fmla="*/ 1393 w 1469"/>
              <a:gd name="T9" fmla="*/ 0 h 892"/>
              <a:gd name="T10" fmla="*/ 1393 w 1469"/>
              <a:gd name="T11" fmla="*/ 0 h 892"/>
              <a:gd name="T12" fmla="*/ 76 w 1469"/>
              <a:gd name="T13" fmla="*/ 2 h 892"/>
              <a:gd name="T14" fmla="*/ 46 w 1469"/>
              <a:gd name="T15" fmla="*/ 8 h 892"/>
              <a:gd name="T16" fmla="*/ 22 w 1469"/>
              <a:gd name="T17" fmla="*/ 24 h 892"/>
              <a:gd name="T18" fmla="*/ 12 w 1469"/>
              <a:gd name="T19" fmla="*/ 36 h 892"/>
              <a:gd name="T20" fmla="*/ 2 w 1469"/>
              <a:gd name="T21" fmla="*/ 62 h 892"/>
              <a:gd name="T22" fmla="*/ 2 w 1469"/>
              <a:gd name="T23" fmla="*/ 816 h 892"/>
              <a:gd name="T24" fmla="*/ 2 w 1469"/>
              <a:gd name="T25" fmla="*/ 832 h 892"/>
              <a:gd name="T26" fmla="*/ 14 w 1469"/>
              <a:gd name="T27" fmla="*/ 858 h 892"/>
              <a:gd name="T28" fmla="*/ 24 w 1469"/>
              <a:gd name="T29" fmla="*/ 870 h 892"/>
              <a:gd name="T30" fmla="*/ 48 w 1469"/>
              <a:gd name="T31" fmla="*/ 886 h 892"/>
              <a:gd name="T32" fmla="*/ 76 w 1469"/>
              <a:gd name="T33" fmla="*/ 892 h 892"/>
              <a:gd name="T34" fmla="*/ 76 w 1469"/>
              <a:gd name="T35" fmla="*/ 892 h 892"/>
              <a:gd name="T36" fmla="*/ 1393 w 1469"/>
              <a:gd name="T37" fmla="*/ 890 h 892"/>
              <a:gd name="T38" fmla="*/ 1423 w 1469"/>
              <a:gd name="T39" fmla="*/ 884 h 892"/>
              <a:gd name="T40" fmla="*/ 1447 w 1469"/>
              <a:gd name="T41" fmla="*/ 868 h 892"/>
              <a:gd name="T42" fmla="*/ 1463 w 1469"/>
              <a:gd name="T43" fmla="*/ 844 h 892"/>
              <a:gd name="T44" fmla="*/ 1469 w 1469"/>
              <a:gd name="T45" fmla="*/ 814 h 892"/>
              <a:gd name="T46" fmla="*/ 1309 w 1469"/>
              <a:gd name="T47" fmla="*/ 76 h 892"/>
              <a:gd name="T48" fmla="*/ 158 w 1469"/>
              <a:gd name="T49" fmla="*/ 76 h 892"/>
              <a:gd name="T50" fmla="*/ 977 w 1469"/>
              <a:gd name="T51" fmla="*/ 550 h 892"/>
              <a:gd name="T52" fmla="*/ 148 w 1469"/>
              <a:gd name="T53" fmla="*/ 816 h 892"/>
              <a:gd name="T54" fmla="*/ 492 w 1469"/>
              <a:gd name="T55" fmla="*/ 550 h 892"/>
              <a:gd name="T56" fmla="*/ 502 w 1469"/>
              <a:gd name="T57" fmla="*/ 540 h 892"/>
              <a:gd name="T58" fmla="*/ 506 w 1469"/>
              <a:gd name="T59" fmla="*/ 526 h 892"/>
              <a:gd name="T60" fmla="*/ 504 w 1469"/>
              <a:gd name="T61" fmla="*/ 510 h 892"/>
              <a:gd name="T62" fmla="*/ 498 w 1469"/>
              <a:gd name="T63" fmla="*/ 498 h 892"/>
              <a:gd name="T64" fmla="*/ 494 w 1469"/>
              <a:gd name="T65" fmla="*/ 492 h 892"/>
              <a:gd name="T66" fmla="*/ 480 w 1469"/>
              <a:gd name="T67" fmla="*/ 484 h 892"/>
              <a:gd name="T68" fmla="*/ 466 w 1469"/>
              <a:gd name="T69" fmla="*/ 484 h 892"/>
              <a:gd name="T70" fmla="*/ 452 w 1469"/>
              <a:gd name="T71" fmla="*/ 486 h 892"/>
              <a:gd name="T72" fmla="*/ 76 w 1469"/>
              <a:gd name="T73" fmla="*/ 778 h 892"/>
              <a:gd name="T74" fmla="*/ 712 w 1469"/>
              <a:gd name="T75" fmla="*/ 552 h 892"/>
              <a:gd name="T76" fmla="*/ 722 w 1469"/>
              <a:gd name="T77" fmla="*/ 556 h 892"/>
              <a:gd name="T78" fmla="*/ 734 w 1469"/>
              <a:gd name="T79" fmla="*/ 558 h 892"/>
              <a:gd name="T80" fmla="*/ 756 w 1469"/>
              <a:gd name="T81" fmla="*/ 552 h 892"/>
              <a:gd name="T82" fmla="*/ 1393 w 1469"/>
              <a:gd name="T83" fmla="*/ 778 h 892"/>
              <a:gd name="T84" fmla="*/ 1023 w 1469"/>
              <a:gd name="T85" fmla="*/ 490 h 892"/>
              <a:gd name="T86" fmla="*/ 1011 w 1469"/>
              <a:gd name="T87" fmla="*/ 484 h 892"/>
              <a:gd name="T88" fmla="*/ 997 w 1469"/>
              <a:gd name="T89" fmla="*/ 484 h 892"/>
              <a:gd name="T90" fmla="*/ 983 w 1469"/>
              <a:gd name="T91" fmla="*/ 488 h 892"/>
              <a:gd name="T92" fmla="*/ 971 w 1469"/>
              <a:gd name="T93" fmla="*/ 498 h 892"/>
              <a:gd name="T94" fmla="*/ 967 w 1469"/>
              <a:gd name="T95" fmla="*/ 504 h 892"/>
              <a:gd name="T96" fmla="*/ 963 w 1469"/>
              <a:gd name="T97" fmla="*/ 518 h 892"/>
              <a:gd name="T98" fmla="*/ 965 w 1469"/>
              <a:gd name="T99" fmla="*/ 532 h 892"/>
              <a:gd name="T100" fmla="*/ 973 w 1469"/>
              <a:gd name="T101" fmla="*/ 546 h 892"/>
              <a:gd name="T102" fmla="*/ 977 w 1469"/>
              <a:gd name="T103" fmla="*/ 55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69" h="892">
                <a:moveTo>
                  <a:pt x="1467" y="76"/>
                </a:moveTo>
                <a:lnTo>
                  <a:pt x="1467" y="76"/>
                </a:lnTo>
                <a:lnTo>
                  <a:pt x="1465" y="60"/>
                </a:lnTo>
                <a:lnTo>
                  <a:pt x="1461" y="46"/>
                </a:lnTo>
                <a:lnTo>
                  <a:pt x="1455" y="34"/>
                </a:lnTo>
                <a:lnTo>
                  <a:pt x="1445" y="22"/>
                </a:lnTo>
                <a:lnTo>
                  <a:pt x="1435" y="12"/>
                </a:lnTo>
                <a:lnTo>
                  <a:pt x="1421" y="6"/>
                </a:lnTo>
                <a:lnTo>
                  <a:pt x="1407" y="2"/>
                </a:lnTo>
                <a:lnTo>
                  <a:pt x="1393" y="0"/>
                </a:lnTo>
                <a:lnTo>
                  <a:pt x="1393" y="0"/>
                </a:lnTo>
                <a:lnTo>
                  <a:pt x="1393" y="0"/>
                </a:lnTo>
                <a:lnTo>
                  <a:pt x="76" y="2"/>
                </a:lnTo>
                <a:lnTo>
                  <a:pt x="76" y="2"/>
                </a:lnTo>
                <a:lnTo>
                  <a:pt x="60" y="4"/>
                </a:lnTo>
                <a:lnTo>
                  <a:pt x="46" y="8"/>
                </a:lnTo>
                <a:lnTo>
                  <a:pt x="34" y="14"/>
                </a:lnTo>
                <a:lnTo>
                  <a:pt x="22" y="24"/>
                </a:lnTo>
                <a:lnTo>
                  <a:pt x="22" y="24"/>
                </a:lnTo>
                <a:lnTo>
                  <a:pt x="12" y="36"/>
                </a:lnTo>
                <a:lnTo>
                  <a:pt x="6" y="48"/>
                </a:lnTo>
                <a:lnTo>
                  <a:pt x="2" y="62"/>
                </a:lnTo>
                <a:lnTo>
                  <a:pt x="0" y="78"/>
                </a:lnTo>
                <a:lnTo>
                  <a:pt x="2" y="816"/>
                </a:lnTo>
                <a:lnTo>
                  <a:pt x="2" y="816"/>
                </a:lnTo>
                <a:lnTo>
                  <a:pt x="2" y="832"/>
                </a:lnTo>
                <a:lnTo>
                  <a:pt x="6" y="846"/>
                </a:lnTo>
                <a:lnTo>
                  <a:pt x="14" y="858"/>
                </a:lnTo>
                <a:lnTo>
                  <a:pt x="24" y="870"/>
                </a:lnTo>
                <a:lnTo>
                  <a:pt x="24" y="870"/>
                </a:lnTo>
                <a:lnTo>
                  <a:pt x="34" y="880"/>
                </a:lnTo>
                <a:lnTo>
                  <a:pt x="48" y="886"/>
                </a:lnTo>
                <a:lnTo>
                  <a:pt x="62" y="890"/>
                </a:lnTo>
                <a:lnTo>
                  <a:pt x="76" y="892"/>
                </a:lnTo>
                <a:lnTo>
                  <a:pt x="76" y="892"/>
                </a:lnTo>
                <a:lnTo>
                  <a:pt x="76" y="892"/>
                </a:lnTo>
                <a:lnTo>
                  <a:pt x="1393" y="890"/>
                </a:lnTo>
                <a:lnTo>
                  <a:pt x="1393" y="890"/>
                </a:lnTo>
                <a:lnTo>
                  <a:pt x="1409" y="888"/>
                </a:lnTo>
                <a:lnTo>
                  <a:pt x="1423" y="884"/>
                </a:lnTo>
                <a:lnTo>
                  <a:pt x="1435" y="876"/>
                </a:lnTo>
                <a:lnTo>
                  <a:pt x="1447" y="868"/>
                </a:lnTo>
                <a:lnTo>
                  <a:pt x="1455" y="856"/>
                </a:lnTo>
                <a:lnTo>
                  <a:pt x="1463" y="844"/>
                </a:lnTo>
                <a:lnTo>
                  <a:pt x="1467" y="830"/>
                </a:lnTo>
                <a:lnTo>
                  <a:pt x="1469" y="814"/>
                </a:lnTo>
                <a:lnTo>
                  <a:pt x="1467" y="76"/>
                </a:lnTo>
                <a:close/>
                <a:moveTo>
                  <a:pt x="1309" y="76"/>
                </a:moveTo>
                <a:lnTo>
                  <a:pt x="734" y="474"/>
                </a:lnTo>
                <a:lnTo>
                  <a:pt x="158" y="76"/>
                </a:lnTo>
                <a:lnTo>
                  <a:pt x="1309" y="76"/>
                </a:lnTo>
                <a:close/>
                <a:moveTo>
                  <a:pt x="977" y="550"/>
                </a:moveTo>
                <a:lnTo>
                  <a:pt x="1319" y="814"/>
                </a:lnTo>
                <a:lnTo>
                  <a:pt x="148" y="816"/>
                </a:lnTo>
                <a:lnTo>
                  <a:pt x="492" y="550"/>
                </a:lnTo>
                <a:lnTo>
                  <a:pt x="492" y="550"/>
                </a:lnTo>
                <a:lnTo>
                  <a:pt x="498" y="546"/>
                </a:lnTo>
                <a:lnTo>
                  <a:pt x="502" y="540"/>
                </a:lnTo>
                <a:lnTo>
                  <a:pt x="504" y="532"/>
                </a:lnTo>
                <a:lnTo>
                  <a:pt x="506" y="526"/>
                </a:lnTo>
                <a:lnTo>
                  <a:pt x="506" y="518"/>
                </a:lnTo>
                <a:lnTo>
                  <a:pt x="504" y="510"/>
                </a:lnTo>
                <a:lnTo>
                  <a:pt x="502" y="504"/>
                </a:lnTo>
                <a:lnTo>
                  <a:pt x="498" y="498"/>
                </a:lnTo>
                <a:lnTo>
                  <a:pt x="498" y="498"/>
                </a:lnTo>
                <a:lnTo>
                  <a:pt x="494" y="492"/>
                </a:lnTo>
                <a:lnTo>
                  <a:pt x="488" y="488"/>
                </a:lnTo>
                <a:lnTo>
                  <a:pt x="480" y="484"/>
                </a:lnTo>
                <a:lnTo>
                  <a:pt x="474" y="484"/>
                </a:lnTo>
                <a:lnTo>
                  <a:pt x="466" y="484"/>
                </a:lnTo>
                <a:lnTo>
                  <a:pt x="458" y="484"/>
                </a:lnTo>
                <a:lnTo>
                  <a:pt x="452" y="486"/>
                </a:lnTo>
                <a:lnTo>
                  <a:pt x="446" y="490"/>
                </a:lnTo>
                <a:lnTo>
                  <a:pt x="76" y="778"/>
                </a:lnTo>
                <a:lnTo>
                  <a:pt x="76" y="112"/>
                </a:lnTo>
                <a:lnTo>
                  <a:pt x="712" y="552"/>
                </a:lnTo>
                <a:lnTo>
                  <a:pt x="712" y="552"/>
                </a:lnTo>
                <a:lnTo>
                  <a:pt x="722" y="556"/>
                </a:lnTo>
                <a:lnTo>
                  <a:pt x="734" y="558"/>
                </a:lnTo>
                <a:lnTo>
                  <a:pt x="734" y="558"/>
                </a:lnTo>
                <a:lnTo>
                  <a:pt x="744" y="556"/>
                </a:lnTo>
                <a:lnTo>
                  <a:pt x="756" y="552"/>
                </a:lnTo>
                <a:lnTo>
                  <a:pt x="1393" y="110"/>
                </a:lnTo>
                <a:lnTo>
                  <a:pt x="1393" y="778"/>
                </a:lnTo>
                <a:lnTo>
                  <a:pt x="1023" y="490"/>
                </a:lnTo>
                <a:lnTo>
                  <a:pt x="1023" y="490"/>
                </a:lnTo>
                <a:lnTo>
                  <a:pt x="1017" y="486"/>
                </a:lnTo>
                <a:lnTo>
                  <a:pt x="1011" y="484"/>
                </a:lnTo>
                <a:lnTo>
                  <a:pt x="1003" y="484"/>
                </a:lnTo>
                <a:lnTo>
                  <a:pt x="997" y="484"/>
                </a:lnTo>
                <a:lnTo>
                  <a:pt x="989" y="484"/>
                </a:lnTo>
                <a:lnTo>
                  <a:pt x="983" y="488"/>
                </a:lnTo>
                <a:lnTo>
                  <a:pt x="977" y="492"/>
                </a:lnTo>
                <a:lnTo>
                  <a:pt x="971" y="498"/>
                </a:lnTo>
                <a:lnTo>
                  <a:pt x="971" y="498"/>
                </a:lnTo>
                <a:lnTo>
                  <a:pt x="967" y="504"/>
                </a:lnTo>
                <a:lnTo>
                  <a:pt x="965" y="510"/>
                </a:lnTo>
                <a:lnTo>
                  <a:pt x="963" y="518"/>
                </a:lnTo>
                <a:lnTo>
                  <a:pt x="963" y="526"/>
                </a:lnTo>
                <a:lnTo>
                  <a:pt x="965" y="532"/>
                </a:lnTo>
                <a:lnTo>
                  <a:pt x="969" y="540"/>
                </a:lnTo>
                <a:lnTo>
                  <a:pt x="973" y="546"/>
                </a:lnTo>
                <a:lnTo>
                  <a:pt x="977" y="550"/>
                </a:lnTo>
                <a:lnTo>
                  <a:pt x="977" y="55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IN" dirty="0"/>
          </a:p>
        </p:txBody>
      </p:sp>
      <p:grpSp>
        <p:nvGrpSpPr>
          <p:cNvPr id="35" name="Group 34"/>
          <p:cNvGrpSpPr>
            <a:grpSpLocks noChangeAspect="1"/>
          </p:cNvGrpSpPr>
          <p:nvPr/>
        </p:nvGrpSpPr>
        <p:grpSpPr>
          <a:xfrm>
            <a:off x="2605879" y="6224727"/>
            <a:ext cx="252378" cy="226490"/>
            <a:chOff x="1895475" y="4027488"/>
            <a:chExt cx="2228850" cy="2000250"/>
          </a:xfrm>
          <a:solidFill>
            <a:schemeClr val="accent5"/>
          </a:solidFill>
        </p:grpSpPr>
        <p:sp>
          <p:nvSpPr>
            <p:cNvPr id="14" name="Freeform 5"/>
            <p:cNvSpPr>
              <a:spLocks noEditPoints="1"/>
            </p:cNvSpPr>
            <p:nvPr/>
          </p:nvSpPr>
          <p:spPr bwMode="auto">
            <a:xfrm>
              <a:off x="1895475" y="4027488"/>
              <a:ext cx="2228850" cy="2000250"/>
            </a:xfrm>
            <a:custGeom>
              <a:avLst/>
              <a:gdLst>
                <a:gd name="T0" fmla="*/ 1232 w 1404"/>
                <a:gd name="T1" fmla="*/ 292 h 1260"/>
                <a:gd name="T2" fmla="*/ 1118 w 1404"/>
                <a:gd name="T3" fmla="*/ 158 h 1260"/>
                <a:gd name="T4" fmla="*/ 972 w 1404"/>
                <a:gd name="T5" fmla="*/ 62 h 1260"/>
                <a:gd name="T6" fmla="*/ 802 w 1404"/>
                <a:gd name="T7" fmla="*/ 8 h 1260"/>
                <a:gd name="T8" fmla="*/ 666 w 1404"/>
                <a:gd name="T9" fmla="*/ 2 h 1260"/>
                <a:gd name="T10" fmla="*/ 486 w 1404"/>
                <a:gd name="T11" fmla="*/ 38 h 1260"/>
                <a:gd name="T12" fmla="*/ 328 w 1404"/>
                <a:gd name="T13" fmla="*/ 124 h 1260"/>
                <a:gd name="T14" fmla="*/ 200 w 1404"/>
                <a:gd name="T15" fmla="*/ 252 h 1260"/>
                <a:gd name="T16" fmla="*/ 128 w 1404"/>
                <a:gd name="T17" fmla="*/ 370 h 1260"/>
                <a:gd name="T18" fmla="*/ 78 w 1404"/>
                <a:gd name="T19" fmla="*/ 386 h 1260"/>
                <a:gd name="T20" fmla="*/ 10 w 1404"/>
                <a:gd name="T21" fmla="*/ 464 h 1260"/>
                <a:gd name="T22" fmla="*/ 0 w 1404"/>
                <a:gd name="T23" fmla="*/ 518 h 1260"/>
                <a:gd name="T24" fmla="*/ 2 w 1404"/>
                <a:gd name="T25" fmla="*/ 770 h 1260"/>
                <a:gd name="T26" fmla="*/ 38 w 1404"/>
                <a:gd name="T27" fmla="*/ 842 h 1260"/>
                <a:gd name="T28" fmla="*/ 102 w 1404"/>
                <a:gd name="T29" fmla="*/ 884 h 1260"/>
                <a:gd name="T30" fmla="*/ 150 w 1404"/>
                <a:gd name="T31" fmla="*/ 932 h 1260"/>
                <a:gd name="T32" fmla="*/ 258 w 1404"/>
                <a:gd name="T33" fmla="*/ 1076 h 1260"/>
                <a:gd name="T34" fmla="*/ 400 w 1404"/>
                <a:gd name="T35" fmla="*/ 1182 h 1260"/>
                <a:gd name="T36" fmla="*/ 566 w 1404"/>
                <a:gd name="T37" fmla="*/ 1244 h 1260"/>
                <a:gd name="T38" fmla="*/ 702 w 1404"/>
                <a:gd name="T39" fmla="*/ 1260 h 1260"/>
                <a:gd name="T40" fmla="*/ 882 w 1404"/>
                <a:gd name="T41" fmla="*/ 1234 h 1260"/>
                <a:gd name="T42" fmla="*/ 1044 w 1404"/>
                <a:gd name="T43" fmla="*/ 1160 h 1260"/>
                <a:gd name="T44" fmla="*/ 1178 w 1404"/>
                <a:gd name="T45" fmla="*/ 1042 h 1260"/>
                <a:gd name="T46" fmla="*/ 1276 w 1404"/>
                <a:gd name="T47" fmla="*/ 890 h 1260"/>
                <a:gd name="T48" fmla="*/ 1314 w 1404"/>
                <a:gd name="T49" fmla="*/ 880 h 1260"/>
                <a:gd name="T50" fmla="*/ 1382 w 1404"/>
                <a:gd name="T51" fmla="*/ 820 h 1260"/>
                <a:gd name="T52" fmla="*/ 1404 w 1404"/>
                <a:gd name="T53" fmla="*/ 756 h 1260"/>
                <a:gd name="T54" fmla="*/ 1404 w 1404"/>
                <a:gd name="T55" fmla="*/ 504 h 1260"/>
                <a:gd name="T56" fmla="*/ 1382 w 1404"/>
                <a:gd name="T57" fmla="*/ 440 h 1260"/>
                <a:gd name="T58" fmla="*/ 1314 w 1404"/>
                <a:gd name="T59" fmla="*/ 382 h 1260"/>
                <a:gd name="T60" fmla="*/ 1276 w 1404"/>
                <a:gd name="T61" fmla="*/ 370 h 1260"/>
                <a:gd name="T62" fmla="*/ 790 w 1404"/>
                <a:gd name="T63" fmla="*/ 62 h 1260"/>
                <a:gd name="T64" fmla="*/ 940 w 1404"/>
                <a:gd name="T65" fmla="*/ 106 h 1260"/>
                <a:gd name="T66" fmla="*/ 1070 w 1404"/>
                <a:gd name="T67" fmla="*/ 188 h 1260"/>
                <a:gd name="T68" fmla="*/ 1176 w 1404"/>
                <a:gd name="T69" fmla="*/ 302 h 1260"/>
                <a:gd name="T70" fmla="*/ 188 w 1404"/>
                <a:gd name="T71" fmla="*/ 370 h 1260"/>
                <a:gd name="T72" fmla="*/ 282 w 1404"/>
                <a:gd name="T73" fmla="*/ 236 h 1260"/>
                <a:gd name="T74" fmla="*/ 404 w 1404"/>
                <a:gd name="T75" fmla="*/ 138 h 1260"/>
                <a:gd name="T76" fmla="*/ 550 w 1404"/>
                <a:gd name="T77" fmla="*/ 74 h 1260"/>
                <a:gd name="T78" fmla="*/ 712 w 1404"/>
                <a:gd name="T79" fmla="*/ 54 h 1260"/>
                <a:gd name="T80" fmla="*/ 662 w 1404"/>
                <a:gd name="T81" fmla="*/ 1204 h 1260"/>
                <a:gd name="T82" fmla="*/ 506 w 1404"/>
                <a:gd name="T83" fmla="*/ 1172 h 1260"/>
                <a:gd name="T84" fmla="*/ 368 w 1404"/>
                <a:gd name="T85" fmla="*/ 1100 h 1260"/>
                <a:gd name="T86" fmla="*/ 254 w 1404"/>
                <a:gd name="T87" fmla="*/ 992 h 1260"/>
                <a:gd name="T88" fmla="*/ 1216 w 1404"/>
                <a:gd name="T89" fmla="*/ 892 h 1260"/>
                <a:gd name="T90" fmla="*/ 1150 w 1404"/>
                <a:gd name="T91" fmla="*/ 992 h 1260"/>
                <a:gd name="T92" fmla="*/ 1036 w 1404"/>
                <a:gd name="T93" fmla="*/ 1100 h 1260"/>
                <a:gd name="T94" fmla="*/ 898 w 1404"/>
                <a:gd name="T95" fmla="*/ 1172 h 1260"/>
                <a:gd name="T96" fmla="*/ 744 w 1404"/>
                <a:gd name="T97" fmla="*/ 1204 h 1260"/>
                <a:gd name="T98" fmla="*/ 1350 w 1404"/>
                <a:gd name="T99" fmla="*/ 742 h 1260"/>
                <a:gd name="T100" fmla="*/ 1324 w 1404"/>
                <a:gd name="T101" fmla="*/ 810 h 1260"/>
                <a:gd name="T102" fmla="*/ 1256 w 1404"/>
                <a:gd name="T103" fmla="*/ 838 h 1260"/>
                <a:gd name="T104" fmla="*/ 112 w 1404"/>
                <a:gd name="T105" fmla="*/ 830 h 1260"/>
                <a:gd name="T106" fmla="*/ 62 w 1404"/>
                <a:gd name="T107" fmla="*/ 780 h 1260"/>
                <a:gd name="T108" fmla="*/ 54 w 1404"/>
                <a:gd name="T109" fmla="*/ 518 h 1260"/>
                <a:gd name="T110" fmla="*/ 82 w 1404"/>
                <a:gd name="T111" fmla="*/ 450 h 1260"/>
                <a:gd name="T112" fmla="*/ 148 w 1404"/>
                <a:gd name="T113" fmla="*/ 422 h 1260"/>
                <a:gd name="T114" fmla="*/ 1292 w 1404"/>
                <a:gd name="T115" fmla="*/ 430 h 1260"/>
                <a:gd name="T116" fmla="*/ 1344 w 1404"/>
                <a:gd name="T117" fmla="*/ 480 h 1260"/>
                <a:gd name="T118" fmla="*/ 1350 w 1404"/>
                <a:gd name="T119" fmla="*/ 742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04" h="1260">
                  <a:moveTo>
                    <a:pt x="1276" y="370"/>
                  </a:moveTo>
                  <a:lnTo>
                    <a:pt x="1276" y="370"/>
                  </a:lnTo>
                  <a:lnTo>
                    <a:pt x="1256" y="330"/>
                  </a:lnTo>
                  <a:lnTo>
                    <a:pt x="1232" y="292"/>
                  </a:lnTo>
                  <a:lnTo>
                    <a:pt x="1208" y="254"/>
                  </a:lnTo>
                  <a:lnTo>
                    <a:pt x="1180" y="220"/>
                  </a:lnTo>
                  <a:lnTo>
                    <a:pt x="1150" y="188"/>
                  </a:lnTo>
                  <a:lnTo>
                    <a:pt x="1118" y="158"/>
                  </a:lnTo>
                  <a:lnTo>
                    <a:pt x="1084" y="130"/>
                  </a:lnTo>
                  <a:lnTo>
                    <a:pt x="1048" y="104"/>
                  </a:lnTo>
                  <a:lnTo>
                    <a:pt x="1010" y="82"/>
                  </a:lnTo>
                  <a:lnTo>
                    <a:pt x="972" y="62"/>
                  </a:lnTo>
                  <a:lnTo>
                    <a:pt x="930" y="44"/>
                  </a:lnTo>
                  <a:lnTo>
                    <a:pt x="888" y="30"/>
                  </a:lnTo>
                  <a:lnTo>
                    <a:pt x="846" y="18"/>
                  </a:lnTo>
                  <a:lnTo>
                    <a:pt x="802" y="8"/>
                  </a:lnTo>
                  <a:lnTo>
                    <a:pt x="758" y="4"/>
                  </a:lnTo>
                  <a:lnTo>
                    <a:pt x="712" y="0"/>
                  </a:lnTo>
                  <a:lnTo>
                    <a:pt x="712" y="0"/>
                  </a:lnTo>
                  <a:lnTo>
                    <a:pt x="666" y="2"/>
                  </a:lnTo>
                  <a:lnTo>
                    <a:pt x="620" y="6"/>
                  </a:lnTo>
                  <a:lnTo>
                    <a:pt x="574" y="14"/>
                  </a:lnTo>
                  <a:lnTo>
                    <a:pt x="530" y="24"/>
                  </a:lnTo>
                  <a:lnTo>
                    <a:pt x="486" y="38"/>
                  </a:lnTo>
                  <a:lnTo>
                    <a:pt x="444" y="56"/>
                  </a:lnTo>
                  <a:lnTo>
                    <a:pt x="404" y="76"/>
                  </a:lnTo>
                  <a:lnTo>
                    <a:pt x="366" y="98"/>
                  </a:lnTo>
                  <a:lnTo>
                    <a:pt x="328" y="124"/>
                  </a:lnTo>
                  <a:lnTo>
                    <a:pt x="292" y="152"/>
                  </a:lnTo>
                  <a:lnTo>
                    <a:pt x="260" y="182"/>
                  </a:lnTo>
                  <a:lnTo>
                    <a:pt x="228" y="216"/>
                  </a:lnTo>
                  <a:lnTo>
                    <a:pt x="200" y="252"/>
                  </a:lnTo>
                  <a:lnTo>
                    <a:pt x="174" y="288"/>
                  </a:lnTo>
                  <a:lnTo>
                    <a:pt x="150" y="328"/>
                  </a:lnTo>
                  <a:lnTo>
                    <a:pt x="128" y="370"/>
                  </a:lnTo>
                  <a:lnTo>
                    <a:pt x="128" y="370"/>
                  </a:lnTo>
                  <a:lnTo>
                    <a:pt x="116" y="372"/>
                  </a:lnTo>
                  <a:lnTo>
                    <a:pt x="102" y="376"/>
                  </a:lnTo>
                  <a:lnTo>
                    <a:pt x="90" y="382"/>
                  </a:lnTo>
                  <a:lnTo>
                    <a:pt x="78" y="386"/>
                  </a:lnTo>
                  <a:lnTo>
                    <a:pt x="56" y="402"/>
                  </a:lnTo>
                  <a:lnTo>
                    <a:pt x="38" y="420"/>
                  </a:lnTo>
                  <a:lnTo>
                    <a:pt x="22" y="440"/>
                  </a:lnTo>
                  <a:lnTo>
                    <a:pt x="10" y="464"/>
                  </a:lnTo>
                  <a:lnTo>
                    <a:pt x="6" y="476"/>
                  </a:lnTo>
                  <a:lnTo>
                    <a:pt x="2" y="490"/>
                  </a:lnTo>
                  <a:lnTo>
                    <a:pt x="0" y="504"/>
                  </a:lnTo>
                  <a:lnTo>
                    <a:pt x="0" y="518"/>
                  </a:lnTo>
                  <a:lnTo>
                    <a:pt x="0" y="742"/>
                  </a:lnTo>
                  <a:lnTo>
                    <a:pt x="0" y="742"/>
                  </a:lnTo>
                  <a:lnTo>
                    <a:pt x="0" y="756"/>
                  </a:lnTo>
                  <a:lnTo>
                    <a:pt x="2" y="770"/>
                  </a:lnTo>
                  <a:lnTo>
                    <a:pt x="6" y="784"/>
                  </a:lnTo>
                  <a:lnTo>
                    <a:pt x="10" y="796"/>
                  </a:lnTo>
                  <a:lnTo>
                    <a:pt x="22" y="820"/>
                  </a:lnTo>
                  <a:lnTo>
                    <a:pt x="38" y="842"/>
                  </a:lnTo>
                  <a:lnTo>
                    <a:pt x="56" y="860"/>
                  </a:lnTo>
                  <a:lnTo>
                    <a:pt x="78" y="874"/>
                  </a:lnTo>
                  <a:lnTo>
                    <a:pt x="90" y="880"/>
                  </a:lnTo>
                  <a:lnTo>
                    <a:pt x="102" y="884"/>
                  </a:lnTo>
                  <a:lnTo>
                    <a:pt x="116" y="888"/>
                  </a:lnTo>
                  <a:lnTo>
                    <a:pt x="128" y="890"/>
                  </a:lnTo>
                  <a:lnTo>
                    <a:pt x="128" y="890"/>
                  </a:lnTo>
                  <a:lnTo>
                    <a:pt x="150" y="932"/>
                  </a:lnTo>
                  <a:lnTo>
                    <a:pt x="172" y="970"/>
                  </a:lnTo>
                  <a:lnTo>
                    <a:pt x="198" y="1008"/>
                  </a:lnTo>
                  <a:lnTo>
                    <a:pt x="226" y="1042"/>
                  </a:lnTo>
                  <a:lnTo>
                    <a:pt x="258" y="1076"/>
                  </a:lnTo>
                  <a:lnTo>
                    <a:pt x="290" y="1106"/>
                  </a:lnTo>
                  <a:lnTo>
                    <a:pt x="324" y="1134"/>
                  </a:lnTo>
                  <a:lnTo>
                    <a:pt x="360" y="1160"/>
                  </a:lnTo>
                  <a:lnTo>
                    <a:pt x="400" y="1182"/>
                  </a:lnTo>
                  <a:lnTo>
                    <a:pt x="438" y="1202"/>
                  </a:lnTo>
                  <a:lnTo>
                    <a:pt x="480" y="1220"/>
                  </a:lnTo>
                  <a:lnTo>
                    <a:pt x="522" y="1234"/>
                  </a:lnTo>
                  <a:lnTo>
                    <a:pt x="566" y="1244"/>
                  </a:lnTo>
                  <a:lnTo>
                    <a:pt x="610" y="1252"/>
                  </a:lnTo>
                  <a:lnTo>
                    <a:pt x="656" y="1258"/>
                  </a:lnTo>
                  <a:lnTo>
                    <a:pt x="702" y="1260"/>
                  </a:lnTo>
                  <a:lnTo>
                    <a:pt x="702" y="1260"/>
                  </a:lnTo>
                  <a:lnTo>
                    <a:pt x="748" y="1258"/>
                  </a:lnTo>
                  <a:lnTo>
                    <a:pt x="794" y="1252"/>
                  </a:lnTo>
                  <a:lnTo>
                    <a:pt x="838" y="1244"/>
                  </a:lnTo>
                  <a:lnTo>
                    <a:pt x="882" y="1234"/>
                  </a:lnTo>
                  <a:lnTo>
                    <a:pt x="924" y="1220"/>
                  </a:lnTo>
                  <a:lnTo>
                    <a:pt x="966" y="1202"/>
                  </a:lnTo>
                  <a:lnTo>
                    <a:pt x="1006" y="1182"/>
                  </a:lnTo>
                  <a:lnTo>
                    <a:pt x="1044" y="1160"/>
                  </a:lnTo>
                  <a:lnTo>
                    <a:pt x="1080" y="1134"/>
                  </a:lnTo>
                  <a:lnTo>
                    <a:pt x="1114" y="1106"/>
                  </a:lnTo>
                  <a:lnTo>
                    <a:pt x="1148" y="1076"/>
                  </a:lnTo>
                  <a:lnTo>
                    <a:pt x="1178" y="1042"/>
                  </a:lnTo>
                  <a:lnTo>
                    <a:pt x="1206" y="1008"/>
                  </a:lnTo>
                  <a:lnTo>
                    <a:pt x="1232" y="970"/>
                  </a:lnTo>
                  <a:lnTo>
                    <a:pt x="1256" y="932"/>
                  </a:lnTo>
                  <a:lnTo>
                    <a:pt x="1276" y="890"/>
                  </a:lnTo>
                  <a:lnTo>
                    <a:pt x="1276" y="890"/>
                  </a:lnTo>
                  <a:lnTo>
                    <a:pt x="1290" y="888"/>
                  </a:lnTo>
                  <a:lnTo>
                    <a:pt x="1302" y="884"/>
                  </a:lnTo>
                  <a:lnTo>
                    <a:pt x="1314" y="880"/>
                  </a:lnTo>
                  <a:lnTo>
                    <a:pt x="1326" y="874"/>
                  </a:lnTo>
                  <a:lnTo>
                    <a:pt x="1348" y="860"/>
                  </a:lnTo>
                  <a:lnTo>
                    <a:pt x="1368" y="842"/>
                  </a:lnTo>
                  <a:lnTo>
                    <a:pt x="1382" y="820"/>
                  </a:lnTo>
                  <a:lnTo>
                    <a:pt x="1394" y="796"/>
                  </a:lnTo>
                  <a:lnTo>
                    <a:pt x="1398" y="784"/>
                  </a:lnTo>
                  <a:lnTo>
                    <a:pt x="1402" y="770"/>
                  </a:lnTo>
                  <a:lnTo>
                    <a:pt x="1404" y="756"/>
                  </a:lnTo>
                  <a:lnTo>
                    <a:pt x="1404" y="742"/>
                  </a:lnTo>
                  <a:lnTo>
                    <a:pt x="1404" y="518"/>
                  </a:lnTo>
                  <a:lnTo>
                    <a:pt x="1404" y="518"/>
                  </a:lnTo>
                  <a:lnTo>
                    <a:pt x="1404" y="504"/>
                  </a:lnTo>
                  <a:lnTo>
                    <a:pt x="1402" y="490"/>
                  </a:lnTo>
                  <a:lnTo>
                    <a:pt x="1398" y="476"/>
                  </a:lnTo>
                  <a:lnTo>
                    <a:pt x="1394" y="464"/>
                  </a:lnTo>
                  <a:lnTo>
                    <a:pt x="1382" y="440"/>
                  </a:lnTo>
                  <a:lnTo>
                    <a:pt x="1368" y="420"/>
                  </a:lnTo>
                  <a:lnTo>
                    <a:pt x="1348" y="402"/>
                  </a:lnTo>
                  <a:lnTo>
                    <a:pt x="1326" y="386"/>
                  </a:lnTo>
                  <a:lnTo>
                    <a:pt x="1314" y="382"/>
                  </a:lnTo>
                  <a:lnTo>
                    <a:pt x="1302" y="376"/>
                  </a:lnTo>
                  <a:lnTo>
                    <a:pt x="1290" y="372"/>
                  </a:lnTo>
                  <a:lnTo>
                    <a:pt x="1276" y="370"/>
                  </a:lnTo>
                  <a:lnTo>
                    <a:pt x="1276" y="370"/>
                  </a:lnTo>
                  <a:close/>
                  <a:moveTo>
                    <a:pt x="712" y="54"/>
                  </a:moveTo>
                  <a:lnTo>
                    <a:pt x="712" y="54"/>
                  </a:lnTo>
                  <a:lnTo>
                    <a:pt x="752" y="56"/>
                  </a:lnTo>
                  <a:lnTo>
                    <a:pt x="790" y="62"/>
                  </a:lnTo>
                  <a:lnTo>
                    <a:pt x="830" y="68"/>
                  </a:lnTo>
                  <a:lnTo>
                    <a:pt x="866" y="78"/>
                  </a:lnTo>
                  <a:lnTo>
                    <a:pt x="904" y="92"/>
                  </a:lnTo>
                  <a:lnTo>
                    <a:pt x="940" y="106"/>
                  </a:lnTo>
                  <a:lnTo>
                    <a:pt x="974" y="124"/>
                  </a:lnTo>
                  <a:lnTo>
                    <a:pt x="1008" y="142"/>
                  </a:lnTo>
                  <a:lnTo>
                    <a:pt x="1040" y="164"/>
                  </a:lnTo>
                  <a:lnTo>
                    <a:pt x="1070" y="188"/>
                  </a:lnTo>
                  <a:lnTo>
                    <a:pt x="1100" y="214"/>
                  </a:lnTo>
                  <a:lnTo>
                    <a:pt x="1126" y="240"/>
                  </a:lnTo>
                  <a:lnTo>
                    <a:pt x="1152" y="270"/>
                  </a:lnTo>
                  <a:lnTo>
                    <a:pt x="1176" y="302"/>
                  </a:lnTo>
                  <a:lnTo>
                    <a:pt x="1196" y="334"/>
                  </a:lnTo>
                  <a:lnTo>
                    <a:pt x="1216" y="370"/>
                  </a:lnTo>
                  <a:lnTo>
                    <a:pt x="188" y="370"/>
                  </a:lnTo>
                  <a:lnTo>
                    <a:pt x="188" y="370"/>
                  </a:lnTo>
                  <a:lnTo>
                    <a:pt x="208" y="334"/>
                  </a:lnTo>
                  <a:lnTo>
                    <a:pt x="230" y="300"/>
                  </a:lnTo>
                  <a:lnTo>
                    <a:pt x="256" y="268"/>
                  </a:lnTo>
                  <a:lnTo>
                    <a:pt x="282" y="236"/>
                  </a:lnTo>
                  <a:lnTo>
                    <a:pt x="310" y="208"/>
                  </a:lnTo>
                  <a:lnTo>
                    <a:pt x="340" y="182"/>
                  </a:lnTo>
                  <a:lnTo>
                    <a:pt x="372" y="158"/>
                  </a:lnTo>
                  <a:lnTo>
                    <a:pt x="404" y="138"/>
                  </a:lnTo>
                  <a:lnTo>
                    <a:pt x="440" y="118"/>
                  </a:lnTo>
                  <a:lnTo>
                    <a:pt x="476" y="100"/>
                  </a:lnTo>
                  <a:lnTo>
                    <a:pt x="512" y="86"/>
                  </a:lnTo>
                  <a:lnTo>
                    <a:pt x="550" y="74"/>
                  </a:lnTo>
                  <a:lnTo>
                    <a:pt x="590" y="66"/>
                  </a:lnTo>
                  <a:lnTo>
                    <a:pt x="630" y="58"/>
                  </a:lnTo>
                  <a:lnTo>
                    <a:pt x="670" y="56"/>
                  </a:lnTo>
                  <a:lnTo>
                    <a:pt x="712" y="54"/>
                  </a:lnTo>
                  <a:lnTo>
                    <a:pt x="712" y="54"/>
                  </a:lnTo>
                  <a:close/>
                  <a:moveTo>
                    <a:pt x="702" y="1206"/>
                  </a:moveTo>
                  <a:lnTo>
                    <a:pt x="702" y="1206"/>
                  </a:lnTo>
                  <a:lnTo>
                    <a:pt x="662" y="1204"/>
                  </a:lnTo>
                  <a:lnTo>
                    <a:pt x="622" y="1200"/>
                  </a:lnTo>
                  <a:lnTo>
                    <a:pt x="582" y="1194"/>
                  </a:lnTo>
                  <a:lnTo>
                    <a:pt x="544" y="1184"/>
                  </a:lnTo>
                  <a:lnTo>
                    <a:pt x="506" y="1172"/>
                  </a:lnTo>
                  <a:lnTo>
                    <a:pt x="470" y="1158"/>
                  </a:lnTo>
                  <a:lnTo>
                    <a:pt x="434" y="1140"/>
                  </a:lnTo>
                  <a:lnTo>
                    <a:pt x="400" y="1120"/>
                  </a:lnTo>
                  <a:lnTo>
                    <a:pt x="368" y="1100"/>
                  </a:lnTo>
                  <a:lnTo>
                    <a:pt x="336" y="1076"/>
                  </a:lnTo>
                  <a:lnTo>
                    <a:pt x="308" y="1050"/>
                  </a:lnTo>
                  <a:lnTo>
                    <a:pt x="280" y="1022"/>
                  </a:lnTo>
                  <a:lnTo>
                    <a:pt x="254" y="992"/>
                  </a:lnTo>
                  <a:lnTo>
                    <a:pt x="230" y="960"/>
                  </a:lnTo>
                  <a:lnTo>
                    <a:pt x="208" y="926"/>
                  </a:lnTo>
                  <a:lnTo>
                    <a:pt x="190" y="892"/>
                  </a:lnTo>
                  <a:lnTo>
                    <a:pt x="1216" y="892"/>
                  </a:lnTo>
                  <a:lnTo>
                    <a:pt x="1216" y="892"/>
                  </a:lnTo>
                  <a:lnTo>
                    <a:pt x="1196" y="926"/>
                  </a:lnTo>
                  <a:lnTo>
                    <a:pt x="1174" y="960"/>
                  </a:lnTo>
                  <a:lnTo>
                    <a:pt x="1150" y="992"/>
                  </a:lnTo>
                  <a:lnTo>
                    <a:pt x="1124" y="1022"/>
                  </a:lnTo>
                  <a:lnTo>
                    <a:pt x="1098" y="1050"/>
                  </a:lnTo>
                  <a:lnTo>
                    <a:pt x="1068" y="1076"/>
                  </a:lnTo>
                  <a:lnTo>
                    <a:pt x="1036" y="1100"/>
                  </a:lnTo>
                  <a:lnTo>
                    <a:pt x="1004" y="1120"/>
                  </a:lnTo>
                  <a:lnTo>
                    <a:pt x="970" y="1140"/>
                  </a:lnTo>
                  <a:lnTo>
                    <a:pt x="934" y="1158"/>
                  </a:lnTo>
                  <a:lnTo>
                    <a:pt x="898" y="1172"/>
                  </a:lnTo>
                  <a:lnTo>
                    <a:pt x="860" y="1184"/>
                  </a:lnTo>
                  <a:lnTo>
                    <a:pt x="822" y="1194"/>
                  </a:lnTo>
                  <a:lnTo>
                    <a:pt x="784" y="1200"/>
                  </a:lnTo>
                  <a:lnTo>
                    <a:pt x="744" y="1204"/>
                  </a:lnTo>
                  <a:lnTo>
                    <a:pt x="702" y="1206"/>
                  </a:lnTo>
                  <a:lnTo>
                    <a:pt x="702" y="1206"/>
                  </a:lnTo>
                  <a:close/>
                  <a:moveTo>
                    <a:pt x="1350" y="742"/>
                  </a:moveTo>
                  <a:lnTo>
                    <a:pt x="1350" y="742"/>
                  </a:lnTo>
                  <a:lnTo>
                    <a:pt x="1350" y="762"/>
                  </a:lnTo>
                  <a:lnTo>
                    <a:pt x="1344" y="780"/>
                  </a:lnTo>
                  <a:lnTo>
                    <a:pt x="1334" y="796"/>
                  </a:lnTo>
                  <a:lnTo>
                    <a:pt x="1324" y="810"/>
                  </a:lnTo>
                  <a:lnTo>
                    <a:pt x="1310" y="822"/>
                  </a:lnTo>
                  <a:lnTo>
                    <a:pt x="1292" y="830"/>
                  </a:lnTo>
                  <a:lnTo>
                    <a:pt x="1276" y="836"/>
                  </a:lnTo>
                  <a:lnTo>
                    <a:pt x="1256" y="838"/>
                  </a:lnTo>
                  <a:lnTo>
                    <a:pt x="148" y="838"/>
                  </a:lnTo>
                  <a:lnTo>
                    <a:pt x="148" y="838"/>
                  </a:lnTo>
                  <a:lnTo>
                    <a:pt x="130" y="836"/>
                  </a:lnTo>
                  <a:lnTo>
                    <a:pt x="112" y="830"/>
                  </a:lnTo>
                  <a:lnTo>
                    <a:pt x="96" y="822"/>
                  </a:lnTo>
                  <a:lnTo>
                    <a:pt x="82" y="810"/>
                  </a:lnTo>
                  <a:lnTo>
                    <a:pt x="70" y="796"/>
                  </a:lnTo>
                  <a:lnTo>
                    <a:pt x="62" y="780"/>
                  </a:lnTo>
                  <a:lnTo>
                    <a:pt x="56" y="762"/>
                  </a:lnTo>
                  <a:lnTo>
                    <a:pt x="54" y="742"/>
                  </a:lnTo>
                  <a:lnTo>
                    <a:pt x="54" y="518"/>
                  </a:lnTo>
                  <a:lnTo>
                    <a:pt x="54" y="518"/>
                  </a:lnTo>
                  <a:lnTo>
                    <a:pt x="56" y="498"/>
                  </a:lnTo>
                  <a:lnTo>
                    <a:pt x="62" y="480"/>
                  </a:lnTo>
                  <a:lnTo>
                    <a:pt x="70" y="464"/>
                  </a:lnTo>
                  <a:lnTo>
                    <a:pt x="82" y="450"/>
                  </a:lnTo>
                  <a:lnTo>
                    <a:pt x="96" y="438"/>
                  </a:lnTo>
                  <a:lnTo>
                    <a:pt x="112" y="430"/>
                  </a:lnTo>
                  <a:lnTo>
                    <a:pt x="130" y="424"/>
                  </a:lnTo>
                  <a:lnTo>
                    <a:pt x="148" y="422"/>
                  </a:lnTo>
                  <a:lnTo>
                    <a:pt x="1256" y="422"/>
                  </a:lnTo>
                  <a:lnTo>
                    <a:pt x="1256" y="422"/>
                  </a:lnTo>
                  <a:lnTo>
                    <a:pt x="1276" y="424"/>
                  </a:lnTo>
                  <a:lnTo>
                    <a:pt x="1292" y="430"/>
                  </a:lnTo>
                  <a:lnTo>
                    <a:pt x="1310" y="438"/>
                  </a:lnTo>
                  <a:lnTo>
                    <a:pt x="1324" y="450"/>
                  </a:lnTo>
                  <a:lnTo>
                    <a:pt x="1334" y="464"/>
                  </a:lnTo>
                  <a:lnTo>
                    <a:pt x="1344" y="480"/>
                  </a:lnTo>
                  <a:lnTo>
                    <a:pt x="1350" y="498"/>
                  </a:lnTo>
                  <a:lnTo>
                    <a:pt x="1350" y="518"/>
                  </a:lnTo>
                  <a:lnTo>
                    <a:pt x="1350" y="742"/>
                  </a:lnTo>
                  <a:lnTo>
                    <a:pt x="1350" y="7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7" name="Freeform 6"/>
            <p:cNvSpPr>
              <a:spLocks/>
            </p:cNvSpPr>
            <p:nvPr/>
          </p:nvSpPr>
          <p:spPr bwMode="auto">
            <a:xfrm>
              <a:off x="2092325" y="4865688"/>
              <a:ext cx="600075" cy="368300"/>
            </a:xfrm>
            <a:custGeom>
              <a:avLst/>
              <a:gdLst>
                <a:gd name="T0" fmla="*/ 266 w 378"/>
                <a:gd name="T1" fmla="*/ 140 h 232"/>
                <a:gd name="T2" fmla="*/ 220 w 378"/>
                <a:gd name="T3" fmla="*/ 0 h 232"/>
                <a:gd name="T4" fmla="*/ 158 w 378"/>
                <a:gd name="T5" fmla="*/ 0 h 232"/>
                <a:gd name="T6" fmla="*/ 112 w 378"/>
                <a:gd name="T7" fmla="*/ 140 h 232"/>
                <a:gd name="T8" fmla="*/ 68 w 378"/>
                <a:gd name="T9" fmla="*/ 0 h 232"/>
                <a:gd name="T10" fmla="*/ 0 w 378"/>
                <a:gd name="T11" fmla="*/ 0 h 232"/>
                <a:gd name="T12" fmla="*/ 80 w 378"/>
                <a:gd name="T13" fmla="*/ 232 h 232"/>
                <a:gd name="T14" fmla="*/ 146 w 378"/>
                <a:gd name="T15" fmla="*/ 232 h 232"/>
                <a:gd name="T16" fmla="*/ 190 w 378"/>
                <a:gd name="T17" fmla="*/ 106 h 232"/>
                <a:gd name="T18" fmla="*/ 232 w 378"/>
                <a:gd name="T19" fmla="*/ 232 h 232"/>
                <a:gd name="T20" fmla="*/ 300 w 378"/>
                <a:gd name="T21" fmla="*/ 232 h 232"/>
                <a:gd name="T22" fmla="*/ 378 w 378"/>
                <a:gd name="T23" fmla="*/ 0 h 232"/>
                <a:gd name="T24" fmla="*/ 312 w 378"/>
                <a:gd name="T25" fmla="*/ 0 h 232"/>
                <a:gd name="T26" fmla="*/ 266 w 378"/>
                <a:gd name="T27" fmla="*/ 14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8" h="232">
                  <a:moveTo>
                    <a:pt x="266" y="140"/>
                  </a:moveTo>
                  <a:lnTo>
                    <a:pt x="220" y="0"/>
                  </a:lnTo>
                  <a:lnTo>
                    <a:pt x="158" y="0"/>
                  </a:lnTo>
                  <a:lnTo>
                    <a:pt x="112" y="140"/>
                  </a:lnTo>
                  <a:lnTo>
                    <a:pt x="68" y="0"/>
                  </a:lnTo>
                  <a:lnTo>
                    <a:pt x="0" y="0"/>
                  </a:lnTo>
                  <a:lnTo>
                    <a:pt x="80" y="232"/>
                  </a:lnTo>
                  <a:lnTo>
                    <a:pt x="146" y="232"/>
                  </a:lnTo>
                  <a:lnTo>
                    <a:pt x="190" y="106"/>
                  </a:lnTo>
                  <a:lnTo>
                    <a:pt x="232" y="232"/>
                  </a:lnTo>
                  <a:lnTo>
                    <a:pt x="300" y="232"/>
                  </a:lnTo>
                  <a:lnTo>
                    <a:pt x="378" y="0"/>
                  </a:lnTo>
                  <a:lnTo>
                    <a:pt x="312" y="0"/>
                  </a:lnTo>
                  <a:lnTo>
                    <a:pt x="266"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1" name="Freeform 7"/>
            <p:cNvSpPr>
              <a:spLocks/>
            </p:cNvSpPr>
            <p:nvPr/>
          </p:nvSpPr>
          <p:spPr bwMode="auto">
            <a:xfrm>
              <a:off x="2711450" y="4865688"/>
              <a:ext cx="600075" cy="368300"/>
            </a:xfrm>
            <a:custGeom>
              <a:avLst/>
              <a:gdLst>
                <a:gd name="T0" fmla="*/ 264 w 378"/>
                <a:gd name="T1" fmla="*/ 140 h 232"/>
                <a:gd name="T2" fmla="*/ 220 w 378"/>
                <a:gd name="T3" fmla="*/ 0 h 232"/>
                <a:gd name="T4" fmla="*/ 156 w 378"/>
                <a:gd name="T5" fmla="*/ 0 h 232"/>
                <a:gd name="T6" fmla="*/ 112 w 378"/>
                <a:gd name="T7" fmla="*/ 140 h 232"/>
                <a:gd name="T8" fmla="*/ 66 w 378"/>
                <a:gd name="T9" fmla="*/ 0 h 232"/>
                <a:gd name="T10" fmla="*/ 0 w 378"/>
                <a:gd name="T11" fmla="*/ 0 h 232"/>
                <a:gd name="T12" fmla="*/ 78 w 378"/>
                <a:gd name="T13" fmla="*/ 232 h 232"/>
                <a:gd name="T14" fmla="*/ 146 w 378"/>
                <a:gd name="T15" fmla="*/ 232 h 232"/>
                <a:gd name="T16" fmla="*/ 188 w 378"/>
                <a:gd name="T17" fmla="*/ 106 h 232"/>
                <a:gd name="T18" fmla="*/ 232 w 378"/>
                <a:gd name="T19" fmla="*/ 232 h 232"/>
                <a:gd name="T20" fmla="*/ 298 w 378"/>
                <a:gd name="T21" fmla="*/ 232 h 232"/>
                <a:gd name="T22" fmla="*/ 378 w 378"/>
                <a:gd name="T23" fmla="*/ 0 h 232"/>
                <a:gd name="T24" fmla="*/ 310 w 378"/>
                <a:gd name="T25" fmla="*/ 0 h 232"/>
                <a:gd name="T26" fmla="*/ 264 w 378"/>
                <a:gd name="T27" fmla="*/ 14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8" h="232">
                  <a:moveTo>
                    <a:pt x="264" y="140"/>
                  </a:moveTo>
                  <a:lnTo>
                    <a:pt x="220" y="0"/>
                  </a:lnTo>
                  <a:lnTo>
                    <a:pt x="156" y="0"/>
                  </a:lnTo>
                  <a:lnTo>
                    <a:pt x="112" y="140"/>
                  </a:lnTo>
                  <a:lnTo>
                    <a:pt x="66" y="0"/>
                  </a:lnTo>
                  <a:lnTo>
                    <a:pt x="0" y="0"/>
                  </a:lnTo>
                  <a:lnTo>
                    <a:pt x="78" y="232"/>
                  </a:lnTo>
                  <a:lnTo>
                    <a:pt x="146" y="232"/>
                  </a:lnTo>
                  <a:lnTo>
                    <a:pt x="188" y="106"/>
                  </a:lnTo>
                  <a:lnTo>
                    <a:pt x="232" y="232"/>
                  </a:lnTo>
                  <a:lnTo>
                    <a:pt x="298" y="232"/>
                  </a:lnTo>
                  <a:lnTo>
                    <a:pt x="378" y="0"/>
                  </a:lnTo>
                  <a:lnTo>
                    <a:pt x="310" y="0"/>
                  </a:lnTo>
                  <a:lnTo>
                    <a:pt x="264"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32" name="Freeform 8"/>
            <p:cNvSpPr>
              <a:spLocks/>
            </p:cNvSpPr>
            <p:nvPr/>
          </p:nvSpPr>
          <p:spPr bwMode="auto">
            <a:xfrm>
              <a:off x="3327400" y="4865688"/>
              <a:ext cx="600075" cy="368300"/>
            </a:xfrm>
            <a:custGeom>
              <a:avLst/>
              <a:gdLst>
                <a:gd name="T0" fmla="*/ 266 w 378"/>
                <a:gd name="T1" fmla="*/ 140 h 232"/>
                <a:gd name="T2" fmla="*/ 220 w 378"/>
                <a:gd name="T3" fmla="*/ 0 h 232"/>
                <a:gd name="T4" fmla="*/ 158 w 378"/>
                <a:gd name="T5" fmla="*/ 0 h 232"/>
                <a:gd name="T6" fmla="*/ 112 w 378"/>
                <a:gd name="T7" fmla="*/ 140 h 232"/>
                <a:gd name="T8" fmla="*/ 68 w 378"/>
                <a:gd name="T9" fmla="*/ 0 h 232"/>
                <a:gd name="T10" fmla="*/ 0 w 378"/>
                <a:gd name="T11" fmla="*/ 0 h 232"/>
                <a:gd name="T12" fmla="*/ 80 w 378"/>
                <a:gd name="T13" fmla="*/ 232 h 232"/>
                <a:gd name="T14" fmla="*/ 146 w 378"/>
                <a:gd name="T15" fmla="*/ 232 h 232"/>
                <a:gd name="T16" fmla="*/ 190 w 378"/>
                <a:gd name="T17" fmla="*/ 106 h 232"/>
                <a:gd name="T18" fmla="*/ 232 w 378"/>
                <a:gd name="T19" fmla="*/ 232 h 232"/>
                <a:gd name="T20" fmla="*/ 300 w 378"/>
                <a:gd name="T21" fmla="*/ 232 h 232"/>
                <a:gd name="T22" fmla="*/ 378 w 378"/>
                <a:gd name="T23" fmla="*/ 0 h 232"/>
                <a:gd name="T24" fmla="*/ 310 w 378"/>
                <a:gd name="T25" fmla="*/ 0 h 232"/>
                <a:gd name="T26" fmla="*/ 266 w 378"/>
                <a:gd name="T27" fmla="*/ 14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8" h="232">
                  <a:moveTo>
                    <a:pt x="266" y="140"/>
                  </a:moveTo>
                  <a:lnTo>
                    <a:pt x="220" y="0"/>
                  </a:lnTo>
                  <a:lnTo>
                    <a:pt x="158" y="0"/>
                  </a:lnTo>
                  <a:lnTo>
                    <a:pt x="112" y="140"/>
                  </a:lnTo>
                  <a:lnTo>
                    <a:pt x="68" y="0"/>
                  </a:lnTo>
                  <a:lnTo>
                    <a:pt x="0" y="0"/>
                  </a:lnTo>
                  <a:lnTo>
                    <a:pt x="80" y="232"/>
                  </a:lnTo>
                  <a:lnTo>
                    <a:pt x="146" y="232"/>
                  </a:lnTo>
                  <a:lnTo>
                    <a:pt x="190" y="106"/>
                  </a:lnTo>
                  <a:lnTo>
                    <a:pt x="232" y="232"/>
                  </a:lnTo>
                  <a:lnTo>
                    <a:pt x="300" y="232"/>
                  </a:lnTo>
                  <a:lnTo>
                    <a:pt x="378" y="0"/>
                  </a:lnTo>
                  <a:lnTo>
                    <a:pt x="310" y="0"/>
                  </a:lnTo>
                  <a:lnTo>
                    <a:pt x="266"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88" name="TextBox 87">
            <a:extLst>
              <a:ext uri="{FF2B5EF4-FFF2-40B4-BE49-F238E27FC236}">
                <a16:creationId xmlns:a16="http://schemas.microsoft.com/office/drawing/2014/main" xmlns="" id="{9F99E629-D198-47C2-BD25-8F19ED39F144}"/>
              </a:ext>
            </a:extLst>
          </p:cNvPr>
          <p:cNvSpPr txBox="1"/>
          <p:nvPr/>
        </p:nvSpPr>
        <p:spPr>
          <a:xfrm>
            <a:off x="2793515" y="6174898"/>
            <a:ext cx="1762021" cy="307777"/>
          </a:xfrm>
          <a:prstGeom prst="rect">
            <a:avLst/>
          </a:prstGeom>
          <a:noFill/>
        </p:spPr>
        <p:txBody>
          <a:bodyPr wrap="none" rtlCol="0">
            <a:spAutoFit/>
          </a:bodyPr>
          <a:lstStyle/>
          <a:p>
            <a:pPr algn="ctr"/>
            <a:r>
              <a:rPr lang="en-IN" sz="1400" spc="300" dirty="0" smtClean="0">
                <a:solidFill>
                  <a:schemeClr val="accent5"/>
                </a:solidFill>
              </a:rPr>
              <a:t>oecd-opsi.org</a:t>
            </a:r>
            <a:endParaRPr lang="en-IN" sz="1400" spc="300" dirty="0">
              <a:solidFill>
                <a:schemeClr val="accent5"/>
              </a:solidFill>
            </a:endParaRPr>
          </a:p>
        </p:txBody>
      </p:sp>
      <p:sp>
        <p:nvSpPr>
          <p:cNvPr id="33" name="Freeform 9"/>
          <p:cNvSpPr>
            <a:spLocks noChangeAspect="1"/>
          </p:cNvSpPr>
          <p:nvPr/>
        </p:nvSpPr>
        <p:spPr bwMode="auto">
          <a:xfrm>
            <a:off x="5104202" y="6252155"/>
            <a:ext cx="227930" cy="186348"/>
          </a:xfrm>
          <a:custGeom>
            <a:avLst/>
            <a:gdLst>
              <a:gd name="T0" fmla="*/ 824 w 888"/>
              <a:gd name="T1" fmla="*/ 98 h 726"/>
              <a:gd name="T2" fmla="*/ 856 w 888"/>
              <a:gd name="T3" fmla="*/ 50 h 726"/>
              <a:gd name="T4" fmla="*/ 864 w 888"/>
              <a:gd name="T5" fmla="*/ 22 h 726"/>
              <a:gd name="T6" fmla="*/ 854 w 888"/>
              <a:gd name="T7" fmla="*/ 14 h 726"/>
              <a:gd name="T8" fmla="*/ 842 w 888"/>
              <a:gd name="T9" fmla="*/ 14 h 726"/>
              <a:gd name="T10" fmla="*/ 742 w 888"/>
              <a:gd name="T11" fmla="*/ 54 h 726"/>
              <a:gd name="T12" fmla="*/ 698 w 888"/>
              <a:gd name="T13" fmla="*/ 22 h 726"/>
              <a:gd name="T14" fmla="*/ 628 w 888"/>
              <a:gd name="T15" fmla="*/ 0 h 726"/>
              <a:gd name="T16" fmla="*/ 570 w 888"/>
              <a:gd name="T17" fmla="*/ 4 h 726"/>
              <a:gd name="T18" fmla="*/ 502 w 888"/>
              <a:gd name="T19" fmla="*/ 32 h 726"/>
              <a:gd name="T20" fmla="*/ 450 w 888"/>
              <a:gd name="T21" fmla="*/ 84 h 726"/>
              <a:gd name="T22" fmla="*/ 422 w 888"/>
              <a:gd name="T23" fmla="*/ 152 h 726"/>
              <a:gd name="T24" fmla="*/ 420 w 888"/>
              <a:gd name="T25" fmla="*/ 214 h 726"/>
              <a:gd name="T26" fmla="*/ 348 w 888"/>
              <a:gd name="T27" fmla="*/ 202 h 726"/>
              <a:gd name="T28" fmla="*/ 234 w 888"/>
              <a:gd name="T29" fmla="*/ 160 h 726"/>
              <a:gd name="T30" fmla="*/ 154 w 888"/>
              <a:gd name="T31" fmla="*/ 106 h 726"/>
              <a:gd name="T32" fmla="*/ 84 w 888"/>
              <a:gd name="T33" fmla="*/ 36 h 726"/>
              <a:gd name="T34" fmla="*/ 72 w 888"/>
              <a:gd name="T35" fmla="*/ 32 h 726"/>
              <a:gd name="T36" fmla="*/ 50 w 888"/>
              <a:gd name="T37" fmla="*/ 62 h 726"/>
              <a:gd name="T38" fmla="*/ 36 w 888"/>
              <a:gd name="T39" fmla="*/ 134 h 726"/>
              <a:gd name="T40" fmla="*/ 48 w 888"/>
              <a:gd name="T41" fmla="*/ 200 h 726"/>
              <a:gd name="T42" fmla="*/ 80 w 888"/>
              <a:gd name="T43" fmla="*/ 258 h 726"/>
              <a:gd name="T44" fmla="*/ 56 w 888"/>
              <a:gd name="T45" fmla="*/ 246 h 726"/>
              <a:gd name="T46" fmla="*/ 36 w 888"/>
              <a:gd name="T47" fmla="*/ 252 h 726"/>
              <a:gd name="T48" fmla="*/ 34 w 888"/>
              <a:gd name="T49" fmla="*/ 262 h 726"/>
              <a:gd name="T50" fmla="*/ 60 w 888"/>
              <a:gd name="T51" fmla="*/ 356 h 726"/>
              <a:gd name="T52" fmla="*/ 128 w 888"/>
              <a:gd name="T53" fmla="*/ 426 h 726"/>
              <a:gd name="T54" fmla="*/ 106 w 888"/>
              <a:gd name="T55" fmla="*/ 424 h 726"/>
              <a:gd name="T56" fmla="*/ 96 w 888"/>
              <a:gd name="T57" fmla="*/ 442 h 726"/>
              <a:gd name="T58" fmla="*/ 132 w 888"/>
              <a:gd name="T59" fmla="*/ 508 h 726"/>
              <a:gd name="T60" fmla="*/ 212 w 888"/>
              <a:gd name="T61" fmla="*/ 562 h 726"/>
              <a:gd name="T62" fmla="*/ 194 w 888"/>
              <a:gd name="T63" fmla="*/ 592 h 726"/>
              <a:gd name="T64" fmla="*/ 104 w 888"/>
              <a:gd name="T65" fmla="*/ 618 h 726"/>
              <a:gd name="T66" fmla="*/ 16 w 888"/>
              <a:gd name="T67" fmla="*/ 618 h 726"/>
              <a:gd name="T68" fmla="*/ 2 w 888"/>
              <a:gd name="T69" fmla="*/ 624 h 726"/>
              <a:gd name="T70" fmla="*/ 0 w 888"/>
              <a:gd name="T71" fmla="*/ 638 h 726"/>
              <a:gd name="T72" fmla="*/ 38 w 888"/>
              <a:gd name="T73" fmla="*/ 664 h 726"/>
              <a:gd name="T74" fmla="*/ 174 w 888"/>
              <a:gd name="T75" fmla="*/ 714 h 726"/>
              <a:gd name="T76" fmla="*/ 284 w 888"/>
              <a:gd name="T77" fmla="*/ 726 h 726"/>
              <a:gd name="T78" fmla="*/ 416 w 888"/>
              <a:gd name="T79" fmla="*/ 712 h 726"/>
              <a:gd name="T80" fmla="*/ 524 w 888"/>
              <a:gd name="T81" fmla="*/ 672 h 726"/>
              <a:gd name="T82" fmla="*/ 606 w 888"/>
              <a:gd name="T83" fmla="*/ 618 h 726"/>
              <a:gd name="T84" fmla="*/ 698 w 888"/>
              <a:gd name="T85" fmla="*/ 520 h 726"/>
              <a:gd name="T86" fmla="*/ 780 w 888"/>
              <a:gd name="T87" fmla="*/ 350 h 726"/>
              <a:gd name="T88" fmla="*/ 800 w 888"/>
              <a:gd name="T89" fmla="*/ 210 h 726"/>
              <a:gd name="T90" fmla="*/ 846 w 888"/>
              <a:gd name="T91" fmla="*/ 154 h 726"/>
              <a:gd name="T92" fmla="*/ 888 w 888"/>
              <a:gd name="T93" fmla="*/ 100 h 726"/>
              <a:gd name="T94" fmla="*/ 884 w 888"/>
              <a:gd name="T95" fmla="*/ 88 h 726"/>
              <a:gd name="T96" fmla="*/ 868 w 888"/>
              <a:gd name="T97" fmla="*/ 84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88" h="726">
                <a:moveTo>
                  <a:pt x="868" y="84"/>
                </a:moveTo>
                <a:lnTo>
                  <a:pt x="868" y="84"/>
                </a:lnTo>
                <a:lnTo>
                  <a:pt x="846" y="92"/>
                </a:lnTo>
                <a:lnTo>
                  <a:pt x="824" y="98"/>
                </a:lnTo>
                <a:lnTo>
                  <a:pt x="824" y="98"/>
                </a:lnTo>
                <a:lnTo>
                  <a:pt x="836" y="84"/>
                </a:lnTo>
                <a:lnTo>
                  <a:pt x="848" y="68"/>
                </a:lnTo>
                <a:lnTo>
                  <a:pt x="856" y="50"/>
                </a:lnTo>
                <a:lnTo>
                  <a:pt x="864" y="30"/>
                </a:lnTo>
                <a:lnTo>
                  <a:pt x="864" y="30"/>
                </a:lnTo>
                <a:lnTo>
                  <a:pt x="864" y="26"/>
                </a:lnTo>
                <a:lnTo>
                  <a:pt x="864" y="22"/>
                </a:lnTo>
                <a:lnTo>
                  <a:pt x="862" y="18"/>
                </a:lnTo>
                <a:lnTo>
                  <a:pt x="858" y="16"/>
                </a:lnTo>
                <a:lnTo>
                  <a:pt x="858" y="16"/>
                </a:lnTo>
                <a:lnTo>
                  <a:pt x="854" y="14"/>
                </a:lnTo>
                <a:lnTo>
                  <a:pt x="850" y="12"/>
                </a:lnTo>
                <a:lnTo>
                  <a:pt x="846" y="12"/>
                </a:lnTo>
                <a:lnTo>
                  <a:pt x="842" y="14"/>
                </a:lnTo>
                <a:lnTo>
                  <a:pt x="842" y="14"/>
                </a:lnTo>
                <a:lnTo>
                  <a:pt x="818" y="28"/>
                </a:lnTo>
                <a:lnTo>
                  <a:pt x="794" y="38"/>
                </a:lnTo>
                <a:lnTo>
                  <a:pt x="768" y="46"/>
                </a:lnTo>
                <a:lnTo>
                  <a:pt x="742" y="54"/>
                </a:lnTo>
                <a:lnTo>
                  <a:pt x="742" y="54"/>
                </a:lnTo>
                <a:lnTo>
                  <a:pt x="728" y="42"/>
                </a:lnTo>
                <a:lnTo>
                  <a:pt x="714" y="30"/>
                </a:lnTo>
                <a:lnTo>
                  <a:pt x="698" y="22"/>
                </a:lnTo>
                <a:lnTo>
                  <a:pt x="682" y="14"/>
                </a:lnTo>
                <a:lnTo>
                  <a:pt x="664" y="8"/>
                </a:lnTo>
                <a:lnTo>
                  <a:pt x="646" y="2"/>
                </a:lnTo>
                <a:lnTo>
                  <a:pt x="628" y="0"/>
                </a:lnTo>
                <a:lnTo>
                  <a:pt x="608" y="0"/>
                </a:lnTo>
                <a:lnTo>
                  <a:pt x="608" y="0"/>
                </a:lnTo>
                <a:lnTo>
                  <a:pt x="590" y="0"/>
                </a:lnTo>
                <a:lnTo>
                  <a:pt x="570" y="4"/>
                </a:lnTo>
                <a:lnTo>
                  <a:pt x="552" y="8"/>
                </a:lnTo>
                <a:lnTo>
                  <a:pt x="534" y="14"/>
                </a:lnTo>
                <a:lnTo>
                  <a:pt x="518" y="22"/>
                </a:lnTo>
                <a:lnTo>
                  <a:pt x="502" y="32"/>
                </a:lnTo>
                <a:lnTo>
                  <a:pt x="488" y="42"/>
                </a:lnTo>
                <a:lnTo>
                  <a:pt x="474" y="56"/>
                </a:lnTo>
                <a:lnTo>
                  <a:pt x="462" y="68"/>
                </a:lnTo>
                <a:lnTo>
                  <a:pt x="450" y="84"/>
                </a:lnTo>
                <a:lnTo>
                  <a:pt x="442" y="100"/>
                </a:lnTo>
                <a:lnTo>
                  <a:pt x="434" y="116"/>
                </a:lnTo>
                <a:lnTo>
                  <a:pt x="426" y="134"/>
                </a:lnTo>
                <a:lnTo>
                  <a:pt x="422" y="152"/>
                </a:lnTo>
                <a:lnTo>
                  <a:pt x="420" y="170"/>
                </a:lnTo>
                <a:lnTo>
                  <a:pt x="418" y="190"/>
                </a:lnTo>
                <a:lnTo>
                  <a:pt x="418" y="190"/>
                </a:lnTo>
                <a:lnTo>
                  <a:pt x="420" y="214"/>
                </a:lnTo>
                <a:lnTo>
                  <a:pt x="420" y="214"/>
                </a:lnTo>
                <a:lnTo>
                  <a:pt x="396" y="212"/>
                </a:lnTo>
                <a:lnTo>
                  <a:pt x="372" y="208"/>
                </a:lnTo>
                <a:lnTo>
                  <a:pt x="348" y="202"/>
                </a:lnTo>
                <a:lnTo>
                  <a:pt x="324" y="196"/>
                </a:lnTo>
                <a:lnTo>
                  <a:pt x="302" y="188"/>
                </a:lnTo>
                <a:lnTo>
                  <a:pt x="278" y="180"/>
                </a:lnTo>
                <a:lnTo>
                  <a:pt x="234" y="160"/>
                </a:lnTo>
                <a:lnTo>
                  <a:pt x="214" y="148"/>
                </a:lnTo>
                <a:lnTo>
                  <a:pt x="192" y="136"/>
                </a:lnTo>
                <a:lnTo>
                  <a:pt x="174" y="122"/>
                </a:lnTo>
                <a:lnTo>
                  <a:pt x="154" y="106"/>
                </a:lnTo>
                <a:lnTo>
                  <a:pt x="136" y="90"/>
                </a:lnTo>
                <a:lnTo>
                  <a:pt x="118" y="74"/>
                </a:lnTo>
                <a:lnTo>
                  <a:pt x="100" y="56"/>
                </a:lnTo>
                <a:lnTo>
                  <a:pt x="84" y="36"/>
                </a:lnTo>
                <a:lnTo>
                  <a:pt x="84" y="36"/>
                </a:lnTo>
                <a:lnTo>
                  <a:pt x="80" y="32"/>
                </a:lnTo>
                <a:lnTo>
                  <a:pt x="72" y="32"/>
                </a:lnTo>
                <a:lnTo>
                  <a:pt x="72" y="32"/>
                </a:lnTo>
                <a:lnTo>
                  <a:pt x="66" y="34"/>
                </a:lnTo>
                <a:lnTo>
                  <a:pt x="62" y="38"/>
                </a:lnTo>
                <a:lnTo>
                  <a:pt x="62" y="38"/>
                </a:lnTo>
                <a:lnTo>
                  <a:pt x="50" y="62"/>
                </a:lnTo>
                <a:lnTo>
                  <a:pt x="42" y="84"/>
                </a:lnTo>
                <a:lnTo>
                  <a:pt x="38" y="110"/>
                </a:lnTo>
                <a:lnTo>
                  <a:pt x="36" y="134"/>
                </a:lnTo>
                <a:lnTo>
                  <a:pt x="36" y="134"/>
                </a:lnTo>
                <a:lnTo>
                  <a:pt x="36" y="152"/>
                </a:lnTo>
                <a:lnTo>
                  <a:pt x="38" y="168"/>
                </a:lnTo>
                <a:lnTo>
                  <a:pt x="42" y="184"/>
                </a:lnTo>
                <a:lnTo>
                  <a:pt x="48" y="200"/>
                </a:lnTo>
                <a:lnTo>
                  <a:pt x="54" y="216"/>
                </a:lnTo>
                <a:lnTo>
                  <a:pt x="62" y="230"/>
                </a:lnTo>
                <a:lnTo>
                  <a:pt x="70" y="246"/>
                </a:lnTo>
                <a:lnTo>
                  <a:pt x="80" y="258"/>
                </a:lnTo>
                <a:lnTo>
                  <a:pt x="80" y="258"/>
                </a:lnTo>
                <a:lnTo>
                  <a:pt x="68" y="254"/>
                </a:lnTo>
                <a:lnTo>
                  <a:pt x="56" y="246"/>
                </a:lnTo>
                <a:lnTo>
                  <a:pt x="56" y="246"/>
                </a:lnTo>
                <a:lnTo>
                  <a:pt x="48" y="246"/>
                </a:lnTo>
                <a:lnTo>
                  <a:pt x="42" y="246"/>
                </a:lnTo>
                <a:lnTo>
                  <a:pt x="42" y="246"/>
                </a:lnTo>
                <a:lnTo>
                  <a:pt x="36" y="252"/>
                </a:lnTo>
                <a:lnTo>
                  <a:pt x="34" y="260"/>
                </a:lnTo>
                <a:lnTo>
                  <a:pt x="34" y="260"/>
                </a:lnTo>
                <a:lnTo>
                  <a:pt x="34" y="262"/>
                </a:lnTo>
                <a:lnTo>
                  <a:pt x="34" y="262"/>
                </a:lnTo>
                <a:lnTo>
                  <a:pt x="36" y="286"/>
                </a:lnTo>
                <a:lnTo>
                  <a:pt x="40" y="312"/>
                </a:lnTo>
                <a:lnTo>
                  <a:pt x="48" y="334"/>
                </a:lnTo>
                <a:lnTo>
                  <a:pt x="60" y="356"/>
                </a:lnTo>
                <a:lnTo>
                  <a:pt x="72" y="376"/>
                </a:lnTo>
                <a:lnTo>
                  <a:pt x="88" y="396"/>
                </a:lnTo>
                <a:lnTo>
                  <a:pt x="108" y="412"/>
                </a:lnTo>
                <a:lnTo>
                  <a:pt x="128" y="426"/>
                </a:lnTo>
                <a:lnTo>
                  <a:pt x="128" y="426"/>
                </a:lnTo>
                <a:lnTo>
                  <a:pt x="112" y="424"/>
                </a:lnTo>
                <a:lnTo>
                  <a:pt x="112" y="424"/>
                </a:lnTo>
                <a:lnTo>
                  <a:pt x="106" y="424"/>
                </a:lnTo>
                <a:lnTo>
                  <a:pt x="100" y="428"/>
                </a:lnTo>
                <a:lnTo>
                  <a:pt x="100" y="428"/>
                </a:lnTo>
                <a:lnTo>
                  <a:pt x="96" y="434"/>
                </a:lnTo>
                <a:lnTo>
                  <a:pt x="96" y="442"/>
                </a:lnTo>
                <a:lnTo>
                  <a:pt x="96" y="442"/>
                </a:lnTo>
                <a:lnTo>
                  <a:pt x="106" y="466"/>
                </a:lnTo>
                <a:lnTo>
                  <a:pt x="118" y="488"/>
                </a:lnTo>
                <a:lnTo>
                  <a:pt x="132" y="508"/>
                </a:lnTo>
                <a:lnTo>
                  <a:pt x="150" y="524"/>
                </a:lnTo>
                <a:lnTo>
                  <a:pt x="168" y="540"/>
                </a:lnTo>
                <a:lnTo>
                  <a:pt x="190" y="552"/>
                </a:lnTo>
                <a:lnTo>
                  <a:pt x="212" y="562"/>
                </a:lnTo>
                <a:lnTo>
                  <a:pt x="236" y="570"/>
                </a:lnTo>
                <a:lnTo>
                  <a:pt x="236" y="570"/>
                </a:lnTo>
                <a:lnTo>
                  <a:pt x="216" y="582"/>
                </a:lnTo>
                <a:lnTo>
                  <a:pt x="194" y="592"/>
                </a:lnTo>
                <a:lnTo>
                  <a:pt x="172" y="600"/>
                </a:lnTo>
                <a:lnTo>
                  <a:pt x="150" y="608"/>
                </a:lnTo>
                <a:lnTo>
                  <a:pt x="128" y="614"/>
                </a:lnTo>
                <a:lnTo>
                  <a:pt x="104" y="618"/>
                </a:lnTo>
                <a:lnTo>
                  <a:pt x="80" y="620"/>
                </a:lnTo>
                <a:lnTo>
                  <a:pt x="56" y="622"/>
                </a:lnTo>
                <a:lnTo>
                  <a:pt x="56" y="622"/>
                </a:lnTo>
                <a:lnTo>
                  <a:pt x="16" y="618"/>
                </a:lnTo>
                <a:lnTo>
                  <a:pt x="16" y="618"/>
                </a:lnTo>
                <a:lnTo>
                  <a:pt x="10" y="620"/>
                </a:lnTo>
                <a:lnTo>
                  <a:pt x="6" y="620"/>
                </a:lnTo>
                <a:lnTo>
                  <a:pt x="2" y="624"/>
                </a:lnTo>
                <a:lnTo>
                  <a:pt x="0" y="628"/>
                </a:lnTo>
                <a:lnTo>
                  <a:pt x="0" y="628"/>
                </a:lnTo>
                <a:lnTo>
                  <a:pt x="0" y="634"/>
                </a:lnTo>
                <a:lnTo>
                  <a:pt x="0" y="638"/>
                </a:lnTo>
                <a:lnTo>
                  <a:pt x="2" y="642"/>
                </a:lnTo>
                <a:lnTo>
                  <a:pt x="6" y="646"/>
                </a:lnTo>
                <a:lnTo>
                  <a:pt x="6" y="646"/>
                </a:lnTo>
                <a:lnTo>
                  <a:pt x="38" y="664"/>
                </a:lnTo>
                <a:lnTo>
                  <a:pt x="70" y="680"/>
                </a:lnTo>
                <a:lnTo>
                  <a:pt x="104" y="694"/>
                </a:lnTo>
                <a:lnTo>
                  <a:pt x="140" y="706"/>
                </a:lnTo>
                <a:lnTo>
                  <a:pt x="174" y="714"/>
                </a:lnTo>
                <a:lnTo>
                  <a:pt x="210" y="722"/>
                </a:lnTo>
                <a:lnTo>
                  <a:pt x="248" y="726"/>
                </a:lnTo>
                <a:lnTo>
                  <a:pt x="284" y="726"/>
                </a:lnTo>
                <a:lnTo>
                  <a:pt x="284" y="726"/>
                </a:lnTo>
                <a:lnTo>
                  <a:pt x="320" y="726"/>
                </a:lnTo>
                <a:lnTo>
                  <a:pt x="354" y="722"/>
                </a:lnTo>
                <a:lnTo>
                  <a:pt x="386" y="718"/>
                </a:lnTo>
                <a:lnTo>
                  <a:pt x="416" y="712"/>
                </a:lnTo>
                <a:lnTo>
                  <a:pt x="446" y="704"/>
                </a:lnTo>
                <a:lnTo>
                  <a:pt x="472" y="694"/>
                </a:lnTo>
                <a:lnTo>
                  <a:pt x="498" y="684"/>
                </a:lnTo>
                <a:lnTo>
                  <a:pt x="524" y="672"/>
                </a:lnTo>
                <a:lnTo>
                  <a:pt x="546" y="658"/>
                </a:lnTo>
                <a:lnTo>
                  <a:pt x="568" y="646"/>
                </a:lnTo>
                <a:lnTo>
                  <a:pt x="588" y="632"/>
                </a:lnTo>
                <a:lnTo>
                  <a:pt x="606" y="618"/>
                </a:lnTo>
                <a:lnTo>
                  <a:pt x="640" y="588"/>
                </a:lnTo>
                <a:lnTo>
                  <a:pt x="668" y="558"/>
                </a:lnTo>
                <a:lnTo>
                  <a:pt x="668" y="558"/>
                </a:lnTo>
                <a:lnTo>
                  <a:pt x="698" y="520"/>
                </a:lnTo>
                <a:lnTo>
                  <a:pt x="724" y="482"/>
                </a:lnTo>
                <a:lnTo>
                  <a:pt x="746" y="440"/>
                </a:lnTo>
                <a:lnTo>
                  <a:pt x="766" y="396"/>
                </a:lnTo>
                <a:lnTo>
                  <a:pt x="780" y="350"/>
                </a:lnTo>
                <a:lnTo>
                  <a:pt x="792" y="304"/>
                </a:lnTo>
                <a:lnTo>
                  <a:pt x="798" y="258"/>
                </a:lnTo>
                <a:lnTo>
                  <a:pt x="800" y="210"/>
                </a:lnTo>
                <a:lnTo>
                  <a:pt x="800" y="210"/>
                </a:lnTo>
                <a:lnTo>
                  <a:pt x="800" y="194"/>
                </a:lnTo>
                <a:lnTo>
                  <a:pt x="800" y="194"/>
                </a:lnTo>
                <a:lnTo>
                  <a:pt x="824" y="174"/>
                </a:lnTo>
                <a:lnTo>
                  <a:pt x="846" y="154"/>
                </a:lnTo>
                <a:lnTo>
                  <a:pt x="866" y="130"/>
                </a:lnTo>
                <a:lnTo>
                  <a:pt x="886" y="104"/>
                </a:lnTo>
                <a:lnTo>
                  <a:pt x="886" y="104"/>
                </a:lnTo>
                <a:lnTo>
                  <a:pt x="888" y="100"/>
                </a:lnTo>
                <a:lnTo>
                  <a:pt x="888" y="96"/>
                </a:lnTo>
                <a:lnTo>
                  <a:pt x="886" y="92"/>
                </a:lnTo>
                <a:lnTo>
                  <a:pt x="884" y="88"/>
                </a:lnTo>
                <a:lnTo>
                  <a:pt x="884" y="88"/>
                </a:lnTo>
                <a:lnTo>
                  <a:pt x="880" y="84"/>
                </a:lnTo>
                <a:lnTo>
                  <a:pt x="876" y="82"/>
                </a:lnTo>
                <a:lnTo>
                  <a:pt x="872" y="82"/>
                </a:lnTo>
                <a:lnTo>
                  <a:pt x="868" y="84"/>
                </a:lnTo>
                <a:lnTo>
                  <a:pt x="868" y="8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89" name="TextBox 88">
            <a:extLst>
              <a:ext uri="{FF2B5EF4-FFF2-40B4-BE49-F238E27FC236}">
                <a16:creationId xmlns:a16="http://schemas.microsoft.com/office/drawing/2014/main" xmlns="" id="{9F99E629-D198-47C2-BD25-8F19ED39F144}"/>
              </a:ext>
            </a:extLst>
          </p:cNvPr>
          <p:cNvSpPr txBox="1"/>
          <p:nvPr/>
        </p:nvSpPr>
        <p:spPr>
          <a:xfrm>
            <a:off x="5322526" y="6174898"/>
            <a:ext cx="1330814" cy="307777"/>
          </a:xfrm>
          <a:prstGeom prst="rect">
            <a:avLst/>
          </a:prstGeom>
          <a:noFill/>
        </p:spPr>
        <p:txBody>
          <a:bodyPr wrap="none" rtlCol="0">
            <a:spAutoFit/>
          </a:bodyPr>
          <a:lstStyle/>
          <a:p>
            <a:pPr algn="ctr"/>
            <a:r>
              <a:rPr lang="en-IN" sz="1400" spc="300" dirty="0" smtClean="0">
                <a:solidFill>
                  <a:schemeClr val="accent5"/>
                </a:solidFill>
              </a:rPr>
              <a:t>@OPSIgov</a:t>
            </a:r>
            <a:endParaRPr lang="en-IN" sz="1400" spc="300" dirty="0">
              <a:solidFill>
                <a:schemeClr val="accent5"/>
              </a:solidFill>
            </a:endParaRPr>
          </a:p>
        </p:txBody>
      </p:sp>
      <p:cxnSp>
        <p:nvCxnSpPr>
          <p:cNvPr id="91" name="Straight Connector 90"/>
          <p:cNvCxnSpPr/>
          <p:nvPr/>
        </p:nvCxnSpPr>
        <p:spPr>
          <a:xfrm>
            <a:off x="4739298" y="6135874"/>
            <a:ext cx="0" cy="391360"/>
          </a:xfrm>
          <a:prstGeom prst="line">
            <a:avLst/>
          </a:prstGeom>
          <a:ln w="25400" cap="rnd">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8244" y="6135874"/>
            <a:ext cx="0" cy="391360"/>
          </a:xfrm>
          <a:prstGeom prst="line">
            <a:avLst/>
          </a:prstGeom>
          <a:ln w="25400" cap="rnd">
            <a:solidFill>
              <a:schemeClr val="accent5"/>
            </a:solidFill>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2287644" y="4343711"/>
            <a:ext cx="8183302" cy="754053"/>
          </a:xfrm>
          <a:prstGeom prst="rect">
            <a:avLst/>
          </a:prstGeom>
          <a:noFill/>
        </p:spPr>
        <p:txBody>
          <a:bodyPr wrap="square" rtlCol="0">
            <a:spAutoFit/>
          </a:bodyPr>
          <a:lstStyle/>
          <a:p>
            <a:pPr algn="ctr"/>
            <a:endParaRPr lang="en-GB" dirty="0">
              <a:solidFill>
                <a:schemeClr val="tx2">
                  <a:lumMod val="60000"/>
                  <a:lumOff val="40000"/>
                </a:schemeClr>
              </a:solidFill>
            </a:endParaRPr>
          </a:p>
          <a:p>
            <a:pPr algn="ctr"/>
            <a:r>
              <a:rPr lang="en-GB" sz="2500" dirty="0" smtClean="0">
                <a:solidFill>
                  <a:schemeClr val="tx2">
                    <a:lumMod val="60000"/>
                    <a:lumOff val="40000"/>
                  </a:schemeClr>
                </a:solidFill>
              </a:rPr>
              <a:t>Join our newsletter at http://tiny.cc/opsinewsletter</a:t>
            </a:r>
            <a:endParaRPr lang="en-GB" dirty="0">
              <a:solidFill>
                <a:schemeClr val="tx2">
                  <a:lumMod val="60000"/>
                  <a:lumOff val="40000"/>
                </a:schemeClr>
              </a:solidFill>
            </a:endParaRPr>
          </a:p>
        </p:txBody>
      </p:sp>
    </p:spTree>
    <p:extLst>
      <p:ext uri="{BB962C8B-B14F-4D97-AF65-F5344CB8AC3E}">
        <p14:creationId xmlns:p14="http://schemas.microsoft.com/office/powerpoint/2010/main" val="3062680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ffectLst/>
                <a:ea typeface="Calibri"/>
                <a:cs typeface="Arial"/>
              </a:rPr>
              <a:t>Blockchains Unchained Guide</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4543" y="834011"/>
            <a:ext cx="7794418" cy="6170920"/>
          </a:xfrm>
          <a:prstGeom prst="rect">
            <a:avLst/>
          </a:prstGeom>
          <a:noFill/>
          <a:ln w="9525">
            <a:noFill/>
            <a:miter lim="800000"/>
            <a:headEnd/>
            <a:tailEnd/>
          </a:ln>
        </p:spPr>
        <p:txBody>
          <a:bodyPr rot="0" vert="horz" wrap="square" lIns="91440" tIns="45720" rIns="91440" bIns="45720" anchor="t" anchorCtr="0">
            <a:spAutoFit/>
          </a:bodyPr>
          <a:lstStyle/>
          <a:p>
            <a:pPr>
              <a:spcAft>
                <a:spcPts val="0"/>
              </a:spcAft>
            </a:pPr>
            <a:r>
              <a:rPr lang="en-GB" sz="2000" dirty="0" smtClean="0">
                <a:solidFill>
                  <a:schemeClr val="tx2">
                    <a:lumMod val="60000"/>
                    <a:lumOff val="40000"/>
                  </a:schemeClr>
                </a:solidFill>
                <a:ea typeface="Calibri"/>
                <a:cs typeface="Arial"/>
              </a:rPr>
              <a:t>Many public servants have come to OPSI about how blockchain fits within government. </a:t>
            </a:r>
          </a:p>
          <a:p>
            <a:pPr>
              <a:spcAft>
                <a:spcPts val="0"/>
              </a:spcAft>
            </a:pPr>
            <a:endParaRPr lang="en-GB" sz="2000" dirty="0">
              <a:solidFill>
                <a:schemeClr val="tx2">
                  <a:lumMod val="60000"/>
                  <a:lumOff val="40000"/>
                </a:schemeClr>
              </a:solidFill>
              <a:ea typeface="Calibri"/>
              <a:cs typeface="Arial"/>
            </a:endParaRPr>
          </a:p>
          <a:p>
            <a:pPr>
              <a:spcAft>
                <a:spcPts val="0"/>
              </a:spcAft>
            </a:pPr>
            <a:r>
              <a:rPr lang="en-GB" sz="2000" dirty="0" smtClean="0">
                <a:solidFill>
                  <a:schemeClr val="tx2">
                    <a:lumMod val="60000"/>
                    <a:lumOff val="40000"/>
                  </a:schemeClr>
                </a:solidFill>
                <a:ea typeface="Calibri"/>
                <a:cs typeface="Arial"/>
              </a:rPr>
              <a:t>Because of blockchain’s complexity and its association with Bitcoin, it can be confusing to look past the hype and understand the potential uses and implications it can have in the public sector. </a:t>
            </a:r>
          </a:p>
          <a:p>
            <a:pPr>
              <a:spcAft>
                <a:spcPts val="0"/>
              </a:spcAft>
            </a:pPr>
            <a:endParaRPr lang="en-GB" sz="2000" dirty="0">
              <a:solidFill>
                <a:schemeClr val="tx2">
                  <a:lumMod val="60000"/>
                  <a:lumOff val="40000"/>
                </a:schemeClr>
              </a:solidFill>
              <a:ea typeface="Calibri"/>
              <a:cs typeface="Arial"/>
            </a:endParaRPr>
          </a:p>
          <a:p>
            <a:pPr>
              <a:spcAft>
                <a:spcPts val="600"/>
              </a:spcAft>
            </a:pPr>
            <a:r>
              <a:rPr lang="en-GB" sz="2000" dirty="0" smtClean="0">
                <a:solidFill>
                  <a:schemeClr val="tx2">
                    <a:lumMod val="60000"/>
                    <a:lumOff val="40000"/>
                  </a:schemeClr>
                </a:solidFill>
                <a:ea typeface="Calibri"/>
                <a:cs typeface="Arial"/>
              </a:rPr>
              <a:t>To help </a:t>
            </a:r>
            <a:r>
              <a:rPr lang="en-GB" sz="2000" dirty="0" smtClean="0">
                <a:solidFill>
                  <a:schemeClr val="tx2">
                    <a:lumMod val="60000"/>
                    <a:lumOff val="40000"/>
                  </a:schemeClr>
                </a:solidFill>
                <a:ea typeface="Calibri"/>
                <a:cs typeface="Arial"/>
              </a:rPr>
              <a:t>address </a:t>
            </a:r>
            <a:r>
              <a:rPr lang="en-GB" sz="2000" dirty="0" smtClean="0">
                <a:solidFill>
                  <a:schemeClr val="tx2">
                    <a:lumMod val="60000"/>
                    <a:lumOff val="40000"/>
                  </a:schemeClr>
                </a:solidFill>
                <a:ea typeface="Calibri"/>
                <a:cs typeface="Arial"/>
              </a:rPr>
              <a:t>this, OPSI created the Blockchains </a:t>
            </a:r>
            <a:r>
              <a:rPr lang="en-GB" sz="2000" dirty="0" smtClean="0">
                <a:solidFill>
                  <a:schemeClr val="tx2">
                    <a:lumMod val="60000"/>
                    <a:lumOff val="40000"/>
                  </a:schemeClr>
                </a:solidFill>
                <a:ea typeface="Calibri"/>
                <a:cs typeface="Arial"/>
              </a:rPr>
              <a:t>Unchained (</a:t>
            </a:r>
            <a:r>
              <a:rPr lang="en-GB" sz="2000" dirty="0" smtClean="0">
                <a:solidFill>
                  <a:schemeClr val="tx2">
                    <a:lumMod val="60000"/>
                    <a:lumOff val="40000"/>
                  </a:schemeClr>
                </a:solidFill>
                <a:ea typeface="Calibri"/>
                <a:cs typeface="Arial"/>
                <a:hlinkClick r:id="rId5"/>
              </a:rPr>
              <a:t>http://oe.cd/blockchain</a:t>
            </a:r>
            <a:r>
              <a:rPr lang="en-GB" sz="2000" dirty="0" smtClean="0">
                <a:solidFill>
                  <a:schemeClr val="tx2">
                    <a:lumMod val="60000"/>
                    <a:lumOff val="40000"/>
                  </a:schemeClr>
                </a:solidFill>
                <a:ea typeface="Calibri"/>
                <a:cs typeface="Arial"/>
              </a:rPr>
              <a:t>) guide </a:t>
            </a:r>
            <a:r>
              <a:rPr lang="en-GB" sz="2000" dirty="0" smtClean="0">
                <a:solidFill>
                  <a:schemeClr val="tx2">
                    <a:lumMod val="60000"/>
                    <a:lumOff val="40000"/>
                  </a:schemeClr>
                </a:solidFill>
                <a:ea typeface="Calibri"/>
                <a:cs typeface="Arial"/>
              </a:rPr>
              <a:t>to:</a:t>
            </a:r>
            <a:r>
              <a:rPr lang="en-GB" sz="2000" b="1" dirty="0" smtClean="0">
                <a:solidFill>
                  <a:schemeClr val="tx2">
                    <a:lumMod val="60000"/>
                    <a:lumOff val="40000"/>
                  </a:schemeClr>
                </a:solidFill>
                <a:effectLst/>
                <a:ea typeface="Calibri"/>
                <a:cs typeface="Arial"/>
              </a:rPr>
              <a:t/>
            </a:r>
            <a:br>
              <a:rPr lang="en-GB" sz="2000" b="1" dirty="0" smtClean="0">
                <a:solidFill>
                  <a:schemeClr val="tx2">
                    <a:lumMod val="60000"/>
                    <a:lumOff val="40000"/>
                  </a:schemeClr>
                </a:solidFill>
                <a:effectLst/>
                <a:ea typeface="Calibri"/>
                <a:cs typeface="Arial"/>
              </a:rPr>
            </a:br>
            <a:endParaRPr lang="en-GB" sz="1000" b="1" dirty="0" smtClean="0">
              <a:solidFill>
                <a:schemeClr val="tx2">
                  <a:lumMod val="60000"/>
                  <a:lumOff val="40000"/>
                </a:schemeClr>
              </a:solidFill>
              <a:effectLst/>
              <a:ea typeface="Calibri"/>
              <a:cs typeface="Arial"/>
            </a:endParaRP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Explain simply what blockchain is and </a:t>
            </a:r>
            <a:r>
              <a:rPr lang="en-GB" sz="2000" dirty="0" smtClean="0">
                <a:solidFill>
                  <a:schemeClr val="tx2">
                    <a:lumMod val="60000"/>
                    <a:lumOff val="40000"/>
                  </a:schemeClr>
                </a:solidFill>
                <a:ea typeface="Calibri"/>
                <a:cs typeface="Times New Roman"/>
              </a:rPr>
              <a:t>isn’t</a:t>
            </a: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Make the case for public servants to build knowledge and capacity around blockchain</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Make sense of blockchain’s potential impacts in government</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Explore existing public sector use of blockchain</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spTree>
    <p:extLst>
      <p:ext uri="{BB962C8B-B14F-4D97-AF65-F5344CB8AC3E}">
        <p14:creationId xmlns:p14="http://schemas.microsoft.com/office/powerpoint/2010/main" val="4182513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7999"/>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sp>
        <p:nvSpPr>
          <p:cNvPr id="11" name="TextBox 10">
            <a:extLst>
              <a:ext uri="{FF2B5EF4-FFF2-40B4-BE49-F238E27FC236}">
                <a16:creationId xmlns="" xmlns:a16="http://schemas.microsoft.com/office/drawing/2014/main" id="{9F99E629-D198-47C2-BD25-8F19ED39F144}"/>
              </a:ext>
            </a:extLst>
          </p:cNvPr>
          <p:cNvSpPr txBox="1"/>
          <p:nvPr/>
        </p:nvSpPr>
        <p:spPr>
          <a:xfrm>
            <a:off x="0" y="-542009"/>
            <a:ext cx="141417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blipFill>
                  <a:blip r:embed="rId3"/>
                  <a:stretch>
                    <a:fillRect/>
                  </a:stretch>
                </a:blipFill>
                <a:effectLst/>
                <a:uLnTx/>
                <a:uFillTx/>
                <a:latin typeface="Lato Black" panose="020F0A02020204030203" pitchFamily="34" charset="0"/>
                <a:ea typeface="+mn-ea"/>
                <a:cs typeface="+mn-cs"/>
              </a:rPr>
              <a:t>Slide 09</a:t>
            </a:r>
          </a:p>
        </p:txBody>
      </p:sp>
      <p:cxnSp>
        <p:nvCxnSpPr>
          <p:cNvPr id="59" name="Straight Connector 58">
            <a:extLst>
              <a:ext uri="{FF2B5EF4-FFF2-40B4-BE49-F238E27FC236}">
                <a16:creationId xmlns="" xmlns:a16="http://schemas.microsoft.com/office/drawing/2014/main" id="{9E38933C-BFBD-4701-8593-063B40E1F409}"/>
              </a:ext>
            </a:extLst>
          </p:cNvPr>
          <p:cNvCxnSpPr/>
          <p:nvPr/>
        </p:nvCxnSpPr>
        <p:spPr>
          <a:xfrm flipH="1" flipV="1">
            <a:off x="395785" y="6482687"/>
            <a:ext cx="4999901" cy="34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 xmlns:a16="http://schemas.microsoft.com/office/drawing/2014/main" id="{35B3F794-9BD9-49A2-9130-04DDD229C965}"/>
              </a:ext>
            </a:extLst>
          </p:cNvPr>
          <p:cNvCxnSpPr/>
          <p:nvPr/>
        </p:nvCxnSpPr>
        <p:spPr>
          <a:xfrm flipH="1" flipV="1">
            <a:off x="6796314" y="6482687"/>
            <a:ext cx="4999901" cy="34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2" name="Group 61"/>
          <p:cNvGrpSpPr/>
          <p:nvPr/>
        </p:nvGrpSpPr>
        <p:grpSpPr>
          <a:xfrm>
            <a:off x="5771884" y="6387123"/>
            <a:ext cx="650023" cy="199415"/>
            <a:chOff x="1671638" y="2071688"/>
            <a:chExt cx="8848725" cy="2714625"/>
          </a:xfrm>
        </p:grpSpPr>
        <p:sp>
          <p:nvSpPr>
            <p:cNvPr id="63" name="Rectangle 62"/>
            <p:cNvSpPr>
              <a:spLocks noChangeArrowheads="1"/>
            </p:cNvSpPr>
            <p:nvPr/>
          </p:nvSpPr>
          <p:spPr bwMode="auto">
            <a:xfrm>
              <a:off x="9793288" y="2078038"/>
              <a:ext cx="727075" cy="2708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64" name="Freeform 63"/>
            <p:cNvSpPr>
              <a:spLocks/>
            </p:cNvSpPr>
            <p:nvPr/>
          </p:nvSpPr>
          <p:spPr bwMode="auto">
            <a:xfrm>
              <a:off x="7146926" y="2078038"/>
              <a:ext cx="2271713" cy="2698750"/>
            </a:xfrm>
            <a:custGeom>
              <a:avLst/>
              <a:gdLst>
                <a:gd name="T0" fmla="*/ 78 w 1431"/>
                <a:gd name="T1" fmla="*/ 563 h 1700"/>
                <a:gd name="T2" fmla="*/ 96 w 1431"/>
                <a:gd name="T3" fmla="*/ 673 h 1700"/>
                <a:gd name="T4" fmla="*/ 138 w 1431"/>
                <a:gd name="T5" fmla="*/ 765 h 1700"/>
                <a:gd name="T6" fmla="*/ 198 w 1431"/>
                <a:gd name="T7" fmla="*/ 839 h 1700"/>
                <a:gd name="T8" fmla="*/ 300 w 1431"/>
                <a:gd name="T9" fmla="*/ 913 h 1700"/>
                <a:gd name="T10" fmla="*/ 510 w 1431"/>
                <a:gd name="T11" fmla="*/ 999 h 1700"/>
                <a:gd name="T12" fmla="*/ 696 w 1431"/>
                <a:gd name="T13" fmla="*/ 1047 h 1700"/>
                <a:gd name="T14" fmla="*/ 901 w 1431"/>
                <a:gd name="T15" fmla="*/ 1111 h 1700"/>
                <a:gd name="T16" fmla="*/ 953 w 1431"/>
                <a:gd name="T17" fmla="*/ 1149 h 1700"/>
                <a:gd name="T18" fmla="*/ 971 w 1431"/>
                <a:gd name="T19" fmla="*/ 1193 h 1700"/>
                <a:gd name="T20" fmla="*/ 971 w 1431"/>
                <a:gd name="T21" fmla="*/ 1223 h 1700"/>
                <a:gd name="T22" fmla="*/ 953 w 1431"/>
                <a:gd name="T23" fmla="*/ 1267 h 1700"/>
                <a:gd name="T24" fmla="*/ 911 w 1431"/>
                <a:gd name="T25" fmla="*/ 1300 h 1700"/>
                <a:gd name="T26" fmla="*/ 827 w 1431"/>
                <a:gd name="T27" fmla="*/ 1320 h 1700"/>
                <a:gd name="T28" fmla="*/ 714 w 1431"/>
                <a:gd name="T29" fmla="*/ 1320 h 1700"/>
                <a:gd name="T30" fmla="*/ 576 w 1431"/>
                <a:gd name="T31" fmla="*/ 1294 h 1700"/>
                <a:gd name="T32" fmla="*/ 442 w 1431"/>
                <a:gd name="T33" fmla="*/ 1243 h 1700"/>
                <a:gd name="T34" fmla="*/ 314 w 1431"/>
                <a:gd name="T35" fmla="*/ 1171 h 1700"/>
                <a:gd name="T36" fmla="*/ 0 w 1431"/>
                <a:gd name="T37" fmla="*/ 1428 h 1700"/>
                <a:gd name="T38" fmla="*/ 164 w 1431"/>
                <a:gd name="T39" fmla="*/ 1548 h 1700"/>
                <a:gd name="T40" fmla="*/ 352 w 1431"/>
                <a:gd name="T41" fmla="*/ 1632 h 1700"/>
                <a:gd name="T42" fmla="*/ 554 w 1431"/>
                <a:gd name="T43" fmla="*/ 1684 h 1700"/>
                <a:gd name="T44" fmla="*/ 769 w 1431"/>
                <a:gd name="T45" fmla="*/ 1700 h 1700"/>
                <a:gd name="T46" fmla="*/ 911 w 1431"/>
                <a:gd name="T47" fmla="*/ 1692 h 1700"/>
                <a:gd name="T48" fmla="*/ 1039 w 1431"/>
                <a:gd name="T49" fmla="*/ 1664 h 1700"/>
                <a:gd name="T50" fmla="*/ 1153 w 1431"/>
                <a:gd name="T51" fmla="*/ 1620 h 1700"/>
                <a:gd name="T52" fmla="*/ 1249 w 1431"/>
                <a:gd name="T53" fmla="*/ 1558 h 1700"/>
                <a:gd name="T54" fmla="*/ 1327 w 1431"/>
                <a:gd name="T55" fmla="*/ 1482 h 1700"/>
                <a:gd name="T56" fmla="*/ 1383 w 1431"/>
                <a:gd name="T57" fmla="*/ 1390 h 1700"/>
                <a:gd name="T58" fmla="*/ 1419 w 1431"/>
                <a:gd name="T59" fmla="*/ 1286 h 1700"/>
                <a:gd name="T60" fmla="*/ 1431 w 1431"/>
                <a:gd name="T61" fmla="*/ 1165 h 1700"/>
                <a:gd name="T62" fmla="*/ 1429 w 1431"/>
                <a:gd name="T63" fmla="*/ 1105 h 1700"/>
                <a:gd name="T64" fmla="*/ 1407 w 1431"/>
                <a:gd name="T65" fmla="*/ 1005 h 1700"/>
                <a:gd name="T66" fmla="*/ 1365 w 1431"/>
                <a:gd name="T67" fmla="*/ 921 h 1700"/>
                <a:gd name="T68" fmla="*/ 1305 w 1431"/>
                <a:gd name="T69" fmla="*/ 851 h 1700"/>
                <a:gd name="T70" fmla="*/ 1179 w 1431"/>
                <a:gd name="T71" fmla="*/ 765 h 1700"/>
                <a:gd name="T72" fmla="*/ 955 w 1431"/>
                <a:gd name="T73" fmla="*/ 681 h 1700"/>
                <a:gd name="T74" fmla="*/ 743 w 1431"/>
                <a:gd name="T75" fmla="*/ 631 h 1700"/>
                <a:gd name="T76" fmla="*/ 594 w 1431"/>
                <a:gd name="T77" fmla="*/ 579 h 1700"/>
                <a:gd name="T78" fmla="*/ 550 w 1431"/>
                <a:gd name="T79" fmla="*/ 539 h 1700"/>
                <a:gd name="T80" fmla="*/ 536 w 1431"/>
                <a:gd name="T81" fmla="*/ 489 h 1700"/>
                <a:gd name="T82" fmla="*/ 540 w 1431"/>
                <a:gd name="T83" fmla="*/ 463 h 1700"/>
                <a:gd name="T84" fmla="*/ 560 w 1431"/>
                <a:gd name="T85" fmla="*/ 425 h 1700"/>
                <a:gd name="T86" fmla="*/ 600 w 1431"/>
                <a:gd name="T87" fmla="*/ 396 h 1700"/>
                <a:gd name="T88" fmla="*/ 702 w 1431"/>
                <a:gd name="T89" fmla="*/ 378 h 1700"/>
                <a:gd name="T90" fmla="*/ 783 w 1431"/>
                <a:gd name="T91" fmla="*/ 384 h 1700"/>
                <a:gd name="T92" fmla="*/ 987 w 1431"/>
                <a:gd name="T93" fmla="*/ 443 h 1700"/>
                <a:gd name="T94" fmla="*/ 1387 w 1431"/>
                <a:gd name="T95" fmla="*/ 220 h 1700"/>
                <a:gd name="T96" fmla="*/ 1283 w 1431"/>
                <a:gd name="T97" fmla="*/ 146 h 1700"/>
                <a:gd name="T98" fmla="*/ 1129 w 1431"/>
                <a:gd name="T99" fmla="*/ 70 h 1700"/>
                <a:gd name="T100" fmla="*/ 957 w 1431"/>
                <a:gd name="T101" fmla="*/ 22 h 1700"/>
                <a:gd name="T102" fmla="*/ 763 w 1431"/>
                <a:gd name="T103" fmla="*/ 2 h 1700"/>
                <a:gd name="T104" fmla="*/ 640 w 1431"/>
                <a:gd name="T105" fmla="*/ 4 h 1700"/>
                <a:gd name="T106" fmla="*/ 508 w 1431"/>
                <a:gd name="T107" fmla="*/ 24 h 1700"/>
                <a:gd name="T108" fmla="*/ 390 w 1431"/>
                <a:gd name="T109" fmla="*/ 62 h 1700"/>
                <a:gd name="T110" fmla="*/ 290 w 1431"/>
                <a:gd name="T111" fmla="*/ 116 h 1700"/>
                <a:gd name="T112" fmla="*/ 208 w 1431"/>
                <a:gd name="T113" fmla="*/ 186 h 1700"/>
                <a:gd name="T114" fmla="*/ 146 w 1431"/>
                <a:gd name="T115" fmla="*/ 270 h 1700"/>
                <a:gd name="T116" fmla="*/ 102 w 1431"/>
                <a:gd name="T117" fmla="*/ 364 h 1700"/>
                <a:gd name="T118" fmla="*/ 80 w 1431"/>
                <a:gd name="T119" fmla="*/ 471 h 1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31" h="1700">
                  <a:moveTo>
                    <a:pt x="78" y="527"/>
                  </a:moveTo>
                  <a:lnTo>
                    <a:pt x="78" y="531"/>
                  </a:lnTo>
                  <a:lnTo>
                    <a:pt x="78" y="531"/>
                  </a:lnTo>
                  <a:lnTo>
                    <a:pt x="78" y="563"/>
                  </a:lnTo>
                  <a:lnTo>
                    <a:pt x="80" y="593"/>
                  </a:lnTo>
                  <a:lnTo>
                    <a:pt x="84" y="621"/>
                  </a:lnTo>
                  <a:lnTo>
                    <a:pt x="90" y="647"/>
                  </a:lnTo>
                  <a:lnTo>
                    <a:pt x="96" y="673"/>
                  </a:lnTo>
                  <a:lnTo>
                    <a:pt x="104" y="697"/>
                  </a:lnTo>
                  <a:lnTo>
                    <a:pt x="114" y="721"/>
                  </a:lnTo>
                  <a:lnTo>
                    <a:pt x="126" y="743"/>
                  </a:lnTo>
                  <a:lnTo>
                    <a:pt x="138" y="765"/>
                  </a:lnTo>
                  <a:lnTo>
                    <a:pt x="150" y="785"/>
                  </a:lnTo>
                  <a:lnTo>
                    <a:pt x="166" y="805"/>
                  </a:lnTo>
                  <a:lnTo>
                    <a:pt x="182" y="823"/>
                  </a:lnTo>
                  <a:lnTo>
                    <a:pt x="198" y="839"/>
                  </a:lnTo>
                  <a:lnTo>
                    <a:pt x="216" y="857"/>
                  </a:lnTo>
                  <a:lnTo>
                    <a:pt x="236" y="871"/>
                  </a:lnTo>
                  <a:lnTo>
                    <a:pt x="256" y="887"/>
                  </a:lnTo>
                  <a:lnTo>
                    <a:pt x="300" y="913"/>
                  </a:lnTo>
                  <a:lnTo>
                    <a:pt x="348" y="939"/>
                  </a:lnTo>
                  <a:lnTo>
                    <a:pt x="398" y="961"/>
                  </a:lnTo>
                  <a:lnTo>
                    <a:pt x="452" y="981"/>
                  </a:lnTo>
                  <a:lnTo>
                    <a:pt x="510" y="999"/>
                  </a:lnTo>
                  <a:lnTo>
                    <a:pt x="570" y="1017"/>
                  </a:lnTo>
                  <a:lnTo>
                    <a:pt x="632" y="1033"/>
                  </a:lnTo>
                  <a:lnTo>
                    <a:pt x="696" y="1047"/>
                  </a:lnTo>
                  <a:lnTo>
                    <a:pt x="696" y="1047"/>
                  </a:lnTo>
                  <a:lnTo>
                    <a:pt x="771" y="1067"/>
                  </a:lnTo>
                  <a:lnTo>
                    <a:pt x="833" y="1085"/>
                  </a:lnTo>
                  <a:lnTo>
                    <a:pt x="881" y="1101"/>
                  </a:lnTo>
                  <a:lnTo>
                    <a:pt x="901" y="1111"/>
                  </a:lnTo>
                  <a:lnTo>
                    <a:pt x="917" y="1119"/>
                  </a:lnTo>
                  <a:lnTo>
                    <a:pt x="931" y="1129"/>
                  </a:lnTo>
                  <a:lnTo>
                    <a:pt x="943" y="1139"/>
                  </a:lnTo>
                  <a:lnTo>
                    <a:pt x="953" y="1149"/>
                  </a:lnTo>
                  <a:lnTo>
                    <a:pt x="961" y="1159"/>
                  </a:lnTo>
                  <a:lnTo>
                    <a:pt x="965" y="1169"/>
                  </a:lnTo>
                  <a:lnTo>
                    <a:pt x="969" y="1181"/>
                  </a:lnTo>
                  <a:lnTo>
                    <a:pt x="971" y="1193"/>
                  </a:lnTo>
                  <a:lnTo>
                    <a:pt x="973" y="1205"/>
                  </a:lnTo>
                  <a:lnTo>
                    <a:pt x="973" y="1209"/>
                  </a:lnTo>
                  <a:lnTo>
                    <a:pt x="973" y="1209"/>
                  </a:lnTo>
                  <a:lnTo>
                    <a:pt x="971" y="1223"/>
                  </a:lnTo>
                  <a:lnTo>
                    <a:pt x="969" y="1235"/>
                  </a:lnTo>
                  <a:lnTo>
                    <a:pt x="965" y="1245"/>
                  </a:lnTo>
                  <a:lnTo>
                    <a:pt x="959" y="1257"/>
                  </a:lnTo>
                  <a:lnTo>
                    <a:pt x="953" y="1267"/>
                  </a:lnTo>
                  <a:lnTo>
                    <a:pt x="945" y="1275"/>
                  </a:lnTo>
                  <a:lnTo>
                    <a:pt x="935" y="1286"/>
                  </a:lnTo>
                  <a:lnTo>
                    <a:pt x="925" y="1292"/>
                  </a:lnTo>
                  <a:lnTo>
                    <a:pt x="911" y="1300"/>
                  </a:lnTo>
                  <a:lnTo>
                    <a:pt x="897" y="1306"/>
                  </a:lnTo>
                  <a:lnTo>
                    <a:pt x="883" y="1310"/>
                  </a:lnTo>
                  <a:lnTo>
                    <a:pt x="865" y="1316"/>
                  </a:lnTo>
                  <a:lnTo>
                    <a:pt x="827" y="1320"/>
                  </a:lnTo>
                  <a:lnTo>
                    <a:pt x="785" y="1322"/>
                  </a:lnTo>
                  <a:lnTo>
                    <a:pt x="785" y="1322"/>
                  </a:lnTo>
                  <a:lnTo>
                    <a:pt x="749" y="1322"/>
                  </a:lnTo>
                  <a:lnTo>
                    <a:pt x="714" y="1320"/>
                  </a:lnTo>
                  <a:lnTo>
                    <a:pt x="680" y="1316"/>
                  </a:lnTo>
                  <a:lnTo>
                    <a:pt x="644" y="1310"/>
                  </a:lnTo>
                  <a:lnTo>
                    <a:pt x="610" y="1304"/>
                  </a:lnTo>
                  <a:lnTo>
                    <a:pt x="576" y="1294"/>
                  </a:lnTo>
                  <a:lnTo>
                    <a:pt x="542" y="1284"/>
                  </a:lnTo>
                  <a:lnTo>
                    <a:pt x="508" y="1271"/>
                  </a:lnTo>
                  <a:lnTo>
                    <a:pt x="476" y="1259"/>
                  </a:lnTo>
                  <a:lnTo>
                    <a:pt x="442" y="1243"/>
                  </a:lnTo>
                  <a:lnTo>
                    <a:pt x="410" y="1227"/>
                  </a:lnTo>
                  <a:lnTo>
                    <a:pt x="378" y="1211"/>
                  </a:lnTo>
                  <a:lnTo>
                    <a:pt x="346" y="1191"/>
                  </a:lnTo>
                  <a:lnTo>
                    <a:pt x="314" y="1171"/>
                  </a:lnTo>
                  <a:lnTo>
                    <a:pt x="284" y="1149"/>
                  </a:lnTo>
                  <a:lnTo>
                    <a:pt x="254" y="1125"/>
                  </a:lnTo>
                  <a:lnTo>
                    <a:pt x="0" y="1428"/>
                  </a:lnTo>
                  <a:lnTo>
                    <a:pt x="0" y="1428"/>
                  </a:lnTo>
                  <a:lnTo>
                    <a:pt x="38" y="1462"/>
                  </a:lnTo>
                  <a:lnTo>
                    <a:pt x="80" y="1492"/>
                  </a:lnTo>
                  <a:lnTo>
                    <a:pt x="122" y="1520"/>
                  </a:lnTo>
                  <a:lnTo>
                    <a:pt x="164" y="1548"/>
                  </a:lnTo>
                  <a:lnTo>
                    <a:pt x="210" y="1572"/>
                  </a:lnTo>
                  <a:lnTo>
                    <a:pt x="256" y="1594"/>
                  </a:lnTo>
                  <a:lnTo>
                    <a:pt x="302" y="1614"/>
                  </a:lnTo>
                  <a:lnTo>
                    <a:pt x="352" y="1632"/>
                  </a:lnTo>
                  <a:lnTo>
                    <a:pt x="400" y="1648"/>
                  </a:lnTo>
                  <a:lnTo>
                    <a:pt x="452" y="1662"/>
                  </a:lnTo>
                  <a:lnTo>
                    <a:pt x="502" y="1674"/>
                  </a:lnTo>
                  <a:lnTo>
                    <a:pt x="554" y="1684"/>
                  </a:lnTo>
                  <a:lnTo>
                    <a:pt x="608" y="1690"/>
                  </a:lnTo>
                  <a:lnTo>
                    <a:pt x="660" y="1696"/>
                  </a:lnTo>
                  <a:lnTo>
                    <a:pt x="714" y="1700"/>
                  </a:lnTo>
                  <a:lnTo>
                    <a:pt x="769" y="1700"/>
                  </a:lnTo>
                  <a:lnTo>
                    <a:pt x="769" y="1700"/>
                  </a:lnTo>
                  <a:lnTo>
                    <a:pt x="841" y="1698"/>
                  </a:lnTo>
                  <a:lnTo>
                    <a:pt x="877" y="1696"/>
                  </a:lnTo>
                  <a:lnTo>
                    <a:pt x="911" y="1692"/>
                  </a:lnTo>
                  <a:lnTo>
                    <a:pt x="945" y="1686"/>
                  </a:lnTo>
                  <a:lnTo>
                    <a:pt x="977" y="1680"/>
                  </a:lnTo>
                  <a:lnTo>
                    <a:pt x="1009" y="1672"/>
                  </a:lnTo>
                  <a:lnTo>
                    <a:pt x="1039" y="1664"/>
                  </a:lnTo>
                  <a:lnTo>
                    <a:pt x="1069" y="1654"/>
                  </a:lnTo>
                  <a:lnTo>
                    <a:pt x="1099" y="1644"/>
                  </a:lnTo>
                  <a:lnTo>
                    <a:pt x="1127" y="1632"/>
                  </a:lnTo>
                  <a:lnTo>
                    <a:pt x="1153" y="1620"/>
                  </a:lnTo>
                  <a:lnTo>
                    <a:pt x="1179" y="1606"/>
                  </a:lnTo>
                  <a:lnTo>
                    <a:pt x="1203" y="1592"/>
                  </a:lnTo>
                  <a:lnTo>
                    <a:pt x="1227" y="1576"/>
                  </a:lnTo>
                  <a:lnTo>
                    <a:pt x="1249" y="1558"/>
                  </a:lnTo>
                  <a:lnTo>
                    <a:pt x="1271" y="1542"/>
                  </a:lnTo>
                  <a:lnTo>
                    <a:pt x="1291" y="1522"/>
                  </a:lnTo>
                  <a:lnTo>
                    <a:pt x="1309" y="1502"/>
                  </a:lnTo>
                  <a:lnTo>
                    <a:pt x="1327" y="1482"/>
                  </a:lnTo>
                  <a:lnTo>
                    <a:pt x="1343" y="1460"/>
                  </a:lnTo>
                  <a:lnTo>
                    <a:pt x="1357" y="1438"/>
                  </a:lnTo>
                  <a:lnTo>
                    <a:pt x="1371" y="1416"/>
                  </a:lnTo>
                  <a:lnTo>
                    <a:pt x="1383" y="1390"/>
                  </a:lnTo>
                  <a:lnTo>
                    <a:pt x="1395" y="1366"/>
                  </a:lnTo>
                  <a:lnTo>
                    <a:pt x="1405" y="1340"/>
                  </a:lnTo>
                  <a:lnTo>
                    <a:pt x="1413" y="1312"/>
                  </a:lnTo>
                  <a:lnTo>
                    <a:pt x="1419" y="1286"/>
                  </a:lnTo>
                  <a:lnTo>
                    <a:pt x="1425" y="1255"/>
                  </a:lnTo>
                  <a:lnTo>
                    <a:pt x="1429" y="1227"/>
                  </a:lnTo>
                  <a:lnTo>
                    <a:pt x="1431" y="1195"/>
                  </a:lnTo>
                  <a:lnTo>
                    <a:pt x="1431" y="1165"/>
                  </a:lnTo>
                  <a:lnTo>
                    <a:pt x="1431" y="1161"/>
                  </a:lnTo>
                  <a:lnTo>
                    <a:pt x="1431" y="1161"/>
                  </a:lnTo>
                  <a:lnTo>
                    <a:pt x="1431" y="1131"/>
                  </a:lnTo>
                  <a:lnTo>
                    <a:pt x="1429" y="1105"/>
                  </a:lnTo>
                  <a:lnTo>
                    <a:pt x="1425" y="1079"/>
                  </a:lnTo>
                  <a:lnTo>
                    <a:pt x="1421" y="1053"/>
                  </a:lnTo>
                  <a:lnTo>
                    <a:pt x="1415" y="1029"/>
                  </a:lnTo>
                  <a:lnTo>
                    <a:pt x="1407" y="1005"/>
                  </a:lnTo>
                  <a:lnTo>
                    <a:pt x="1399" y="983"/>
                  </a:lnTo>
                  <a:lnTo>
                    <a:pt x="1389" y="963"/>
                  </a:lnTo>
                  <a:lnTo>
                    <a:pt x="1377" y="941"/>
                  </a:lnTo>
                  <a:lnTo>
                    <a:pt x="1365" y="921"/>
                  </a:lnTo>
                  <a:lnTo>
                    <a:pt x="1353" y="903"/>
                  </a:lnTo>
                  <a:lnTo>
                    <a:pt x="1337" y="885"/>
                  </a:lnTo>
                  <a:lnTo>
                    <a:pt x="1321" y="867"/>
                  </a:lnTo>
                  <a:lnTo>
                    <a:pt x="1305" y="851"/>
                  </a:lnTo>
                  <a:lnTo>
                    <a:pt x="1287" y="835"/>
                  </a:lnTo>
                  <a:lnTo>
                    <a:pt x="1267" y="821"/>
                  </a:lnTo>
                  <a:lnTo>
                    <a:pt x="1225" y="791"/>
                  </a:lnTo>
                  <a:lnTo>
                    <a:pt x="1179" y="765"/>
                  </a:lnTo>
                  <a:lnTo>
                    <a:pt x="1129" y="743"/>
                  </a:lnTo>
                  <a:lnTo>
                    <a:pt x="1075" y="721"/>
                  </a:lnTo>
                  <a:lnTo>
                    <a:pt x="1017" y="701"/>
                  </a:lnTo>
                  <a:lnTo>
                    <a:pt x="955" y="681"/>
                  </a:lnTo>
                  <a:lnTo>
                    <a:pt x="889" y="665"/>
                  </a:lnTo>
                  <a:lnTo>
                    <a:pt x="819" y="649"/>
                  </a:lnTo>
                  <a:lnTo>
                    <a:pt x="819" y="649"/>
                  </a:lnTo>
                  <a:lnTo>
                    <a:pt x="743" y="631"/>
                  </a:lnTo>
                  <a:lnTo>
                    <a:pt x="680" y="613"/>
                  </a:lnTo>
                  <a:lnTo>
                    <a:pt x="630" y="595"/>
                  </a:lnTo>
                  <a:lnTo>
                    <a:pt x="610" y="587"/>
                  </a:lnTo>
                  <a:lnTo>
                    <a:pt x="594" y="579"/>
                  </a:lnTo>
                  <a:lnTo>
                    <a:pt x="578" y="569"/>
                  </a:lnTo>
                  <a:lnTo>
                    <a:pt x="566" y="559"/>
                  </a:lnTo>
                  <a:lnTo>
                    <a:pt x="556" y="549"/>
                  </a:lnTo>
                  <a:lnTo>
                    <a:pt x="550" y="539"/>
                  </a:lnTo>
                  <a:lnTo>
                    <a:pt x="544" y="527"/>
                  </a:lnTo>
                  <a:lnTo>
                    <a:pt x="540" y="515"/>
                  </a:lnTo>
                  <a:lnTo>
                    <a:pt x="538" y="503"/>
                  </a:lnTo>
                  <a:lnTo>
                    <a:pt x="536" y="489"/>
                  </a:lnTo>
                  <a:lnTo>
                    <a:pt x="536" y="485"/>
                  </a:lnTo>
                  <a:lnTo>
                    <a:pt x="536" y="485"/>
                  </a:lnTo>
                  <a:lnTo>
                    <a:pt x="538" y="475"/>
                  </a:lnTo>
                  <a:lnTo>
                    <a:pt x="540" y="463"/>
                  </a:lnTo>
                  <a:lnTo>
                    <a:pt x="542" y="453"/>
                  </a:lnTo>
                  <a:lnTo>
                    <a:pt x="548" y="443"/>
                  </a:lnTo>
                  <a:lnTo>
                    <a:pt x="552" y="435"/>
                  </a:lnTo>
                  <a:lnTo>
                    <a:pt x="560" y="425"/>
                  </a:lnTo>
                  <a:lnTo>
                    <a:pt x="568" y="416"/>
                  </a:lnTo>
                  <a:lnTo>
                    <a:pt x="578" y="410"/>
                  </a:lnTo>
                  <a:lnTo>
                    <a:pt x="588" y="402"/>
                  </a:lnTo>
                  <a:lnTo>
                    <a:pt x="600" y="396"/>
                  </a:lnTo>
                  <a:lnTo>
                    <a:pt x="614" y="392"/>
                  </a:lnTo>
                  <a:lnTo>
                    <a:pt x="628" y="386"/>
                  </a:lnTo>
                  <a:lnTo>
                    <a:pt x="662" y="380"/>
                  </a:lnTo>
                  <a:lnTo>
                    <a:pt x="702" y="378"/>
                  </a:lnTo>
                  <a:lnTo>
                    <a:pt x="702" y="378"/>
                  </a:lnTo>
                  <a:lnTo>
                    <a:pt x="728" y="380"/>
                  </a:lnTo>
                  <a:lnTo>
                    <a:pt x="755" y="380"/>
                  </a:lnTo>
                  <a:lnTo>
                    <a:pt x="783" y="384"/>
                  </a:lnTo>
                  <a:lnTo>
                    <a:pt x="813" y="388"/>
                  </a:lnTo>
                  <a:lnTo>
                    <a:pt x="869" y="402"/>
                  </a:lnTo>
                  <a:lnTo>
                    <a:pt x="929" y="420"/>
                  </a:lnTo>
                  <a:lnTo>
                    <a:pt x="987" y="443"/>
                  </a:lnTo>
                  <a:lnTo>
                    <a:pt x="1045" y="471"/>
                  </a:lnTo>
                  <a:lnTo>
                    <a:pt x="1103" y="503"/>
                  </a:lnTo>
                  <a:lnTo>
                    <a:pt x="1159" y="541"/>
                  </a:lnTo>
                  <a:lnTo>
                    <a:pt x="1387" y="220"/>
                  </a:lnTo>
                  <a:lnTo>
                    <a:pt x="1387" y="220"/>
                  </a:lnTo>
                  <a:lnTo>
                    <a:pt x="1353" y="192"/>
                  </a:lnTo>
                  <a:lnTo>
                    <a:pt x="1319" y="168"/>
                  </a:lnTo>
                  <a:lnTo>
                    <a:pt x="1283" y="146"/>
                  </a:lnTo>
                  <a:lnTo>
                    <a:pt x="1245" y="124"/>
                  </a:lnTo>
                  <a:lnTo>
                    <a:pt x="1207" y="106"/>
                  </a:lnTo>
                  <a:lnTo>
                    <a:pt x="1169" y="88"/>
                  </a:lnTo>
                  <a:lnTo>
                    <a:pt x="1129" y="70"/>
                  </a:lnTo>
                  <a:lnTo>
                    <a:pt x="1087" y="56"/>
                  </a:lnTo>
                  <a:lnTo>
                    <a:pt x="1045" y="44"/>
                  </a:lnTo>
                  <a:lnTo>
                    <a:pt x="1001" y="32"/>
                  </a:lnTo>
                  <a:lnTo>
                    <a:pt x="957" y="22"/>
                  </a:lnTo>
                  <a:lnTo>
                    <a:pt x="909" y="14"/>
                  </a:lnTo>
                  <a:lnTo>
                    <a:pt x="863" y="8"/>
                  </a:lnTo>
                  <a:lnTo>
                    <a:pt x="813" y="4"/>
                  </a:lnTo>
                  <a:lnTo>
                    <a:pt x="763" y="2"/>
                  </a:lnTo>
                  <a:lnTo>
                    <a:pt x="712" y="0"/>
                  </a:lnTo>
                  <a:lnTo>
                    <a:pt x="712" y="0"/>
                  </a:lnTo>
                  <a:lnTo>
                    <a:pt x="676" y="2"/>
                  </a:lnTo>
                  <a:lnTo>
                    <a:pt x="640" y="4"/>
                  </a:lnTo>
                  <a:lnTo>
                    <a:pt x="606" y="6"/>
                  </a:lnTo>
                  <a:lnTo>
                    <a:pt x="572" y="12"/>
                  </a:lnTo>
                  <a:lnTo>
                    <a:pt x="540" y="16"/>
                  </a:lnTo>
                  <a:lnTo>
                    <a:pt x="508" y="24"/>
                  </a:lnTo>
                  <a:lnTo>
                    <a:pt x="478" y="32"/>
                  </a:lnTo>
                  <a:lnTo>
                    <a:pt x="448" y="40"/>
                  </a:lnTo>
                  <a:lnTo>
                    <a:pt x="418" y="50"/>
                  </a:lnTo>
                  <a:lnTo>
                    <a:pt x="390" y="62"/>
                  </a:lnTo>
                  <a:lnTo>
                    <a:pt x="364" y="74"/>
                  </a:lnTo>
                  <a:lnTo>
                    <a:pt x="338" y="86"/>
                  </a:lnTo>
                  <a:lnTo>
                    <a:pt x="314" y="100"/>
                  </a:lnTo>
                  <a:lnTo>
                    <a:pt x="290" y="116"/>
                  </a:lnTo>
                  <a:lnTo>
                    <a:pt x="268" y="132"/>
                  </a:lnTo>
                  <a:lnTo>
                    <a:pt x="248" y="150"/>
                  </a:lnTo>
                  <a:lnTo>
                    <a:pt x="228" y="168"/>
                  </a:lnTo>
                  <a:lnTo>
                    <a:pt x="208" y="186"/>
                  </a:lnTo>
                  <a:lnTo>
                    <a:pt x="192" y="206"/>
                  </a:lnTo>
                  <a:lnTo>
                    <a:pt x="174" y="226"/>
                  </a:lnTo>
                  <a:lnTo>
                    <a:pt x="160" y="248"/>
                  </a:lnTo>
                  <a:lnTo>
                    <a:pt x="146" y="270"/>
                  </a:lnTo>
                  <a:lnTo>
                    <a:pt x="132" y="292"/>
                  </a:lnTo>
                  <a:lnTo>
                    <a:pt x="122" y="316"/>
                  </a:lnTo>
                  <a:lnTo>
                    <a:pt x="112" y="340"/>
                  </a:lnTo>
                  <a:lnTo>
                    <a:pt x="102" y="364"/>
                  </a:lnTo>
                  <a:lnTo>
                    <a:pt x="94" y="390"/>
                  </a:lnTo>
                  <a:lnTo>
                    <a:pt x="88" y="416"/>
                  </a:lnTo>
                  <a:lnTo>
                    <a:pt x="84" y="443"/>
                  </a:lnTo>
                  <a:lnTo>
                    <a:pt x="80" y="471"/>
                  </a:lnTo>
                  <a:lnTo>
                    <a:pt x="78" y="499"/>
                  </a:lnTo>
                  <a:lnTo>
                    <a:pt x="78" y="5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65" name="Freeform 64"/>
            <p:cNvSpPr>
              <a:spLocks noEditPoints="1"/>
            </p:cNvSpPr>
            <p:nvPr/>
          </p:nvSpPr>
          <p:spPr bwMode="auto">
            <a:xfrm>
              <a:off x="4835526" y="2071688"/>
              <a:ext cx="2200275" cy="2714625"/>
            </a:xfrm>
            <a:custGeom>
              <a:avLst/>
              <a:gdLst>
                <a:gd name="T0" fmla="*/ 670 w 1386"/>
                <a:gd name="T1" fmla="*/ 382 h 1710"/>
                <a:gd name="T2" fmla="*/ 700 w 1386"/>
                <a:gd name="T3" fmla="*/ 384 h 1710"/>
                <a:gd name="T4" fmla="*/ 754 w 1386"/>
                <a:gd name="T5" fmla="*/ 390 h 1710"/>
                <a:gd name="T6" fmla="*/ 802 w 1386"/>
                <a:gd name="T7" fmla="*/ 404 h 1710"/>
                <a:gd name="T8" fmla="*/ 844 w 1386"/>
                <a:gd name="T9" fmla="*/ 424 h 1710"/>
                <a:gd name="T10" fmla="*/ 878 w 1386"/>
                <a:gd name="T11" fmla="*/ 453 h 1710"/>
                <a:gd name="T12" fmla="*/ 904 w 1386"/>
                <a:gd name="T13" fmla="*/ 487 h 1710"/>
                <a:gd name="T14" fmla="*/ 922 w 1386"/>
                <a:gd name="T15" fmla="*/ 527 h 1710"/>
                <a:gd name="T16" fmla="*/ 930 w 1386"/>
                <a:gd name="T17" fmla="*/ 573 h 1710"/>
                <a:gd name="T18" fmla="*/ 932 w 1386"/>
                <a:gd name="T19" fmla="*/ 603 h 1710"/>
                <a:gd name="T20" fmla="*/ 930 w 1386"/>
                <a:gd name="T21" fmla="*/ 627 h 1710"/>
                <a:gd name="T22" fmla="*/ 922 w 1386"/>
                <a:gd name="T23" fmla="*/ 671 h 1710"/>
                <a:gd name="T24" fmla="*/ 904 w 1386"/>
                <a:gd name="T25" fmla="*/ 711 h 1710"/>
                <a:gd name="T26" fmla="*/ 878 w 1386"/>
                <a:gd name="T27" fmla="*/ 745 h 1710"/>
                <a:gd name="T28" fmla="*/ 844 w 1386"/>
                <a:gd name="T29" fmla="*/ 773 h 1710"/>
                <a:gd name="T30" fmla="*/ 804 w 1386"/>
                <a:gd name="T31" fmla="*/ 793 h 1710"/>
                <a:gd name="T32" fmla="*/ 756 w 1386"/>
                <a:gd name="T33" fmla="*/ 809 h 1710"/>
                <a:gd name="T34" fmla="*/ 700 w 1386"/>
                <a:gd name="T35" fmla="*/ 817 h 1710"/>
                <a:gd name="T36" fmla="*/ 456 w 1386"/>
                <a:gd name="T37" fmla="*/ 817 h 1710"/>
                <a:gd name="T38" fmla="*/ 0 w 1386"/>
                <a:gd name="T39" fmla="*/ 0 h 1710"/>
                <a:gd name="T40" fmla="*/ 456 w 1386"/>
                <a:gd name="T41" fmla="*/ 1710 h 1710"/>
                <a:gd name="T42" fmla="*/ 680 w 1386"/>
                <a:gd name="T43" fmla="*/ 1173 h 1710"/>
                <a:gd name="T44" fmla="*/ 718 w 1386"/>
                <a:gd name="T45" fmla="*/ 1173 h 1710"/>
                <a:gd name="T46" fmla="*/ 792 w 1386"/>
                <a:gd name="T47" fmla="*/ 1169 h 1710"/>
                <a:gd name="T48" fmla="*/ 864 w 1386"/>
                <a:gd name="T49" fmla="*/ 1159 h 1710"/>
                <a:gd name="T50" fmla="*/ 930 w 1386"/>
                <a:gd name="T51" fmla="*/ 1145 h 1710"/>
                <a:gd name="T52" fmla="*/ 994 w 1386"/>
                <a:gd name="T53" fmla="*/ 1125 h 1710"/>
                <a:gd name="T54" fmla="*/ 1054 w 1386"/>
                <a:gd name="T55" fmla="*/ 1103 h 1710"/>
                <a:gd name="T56" fmla="*/ 1110 w 1386"/>
                <a:gd name="T57" fmla="*/ 1073 h 1710"/>
                <a:gd name="T58" fmla="*/ 1162 w 1386"/>
                <a:gd name="T59" fmla="*/ 1041 h 1710"/>
                <a:gd name="T60" fmla="*/ 1210 w 1386"/>
                <a:gd name="T61" fmla="*/ 1005 h 1710"/>
                <a:gd name="T62" fmla="*/ 1252 w 1386"/>
                <a:gd name="T63" fmla="*/ 963 h 1710"/>
                <a:gd name="T64" fmla="*/ 1288 w 1386"/>
                <a:gd name="T65" fmla="*/ 915 h 1710"/>
                <a:gd name="T66" fmla="*/ 1320 w 1386"/>
                <a:gd name="T67" fmla="*/ 865 h 1710"/>
                <a:gd name="T68" fmla="*/ 1346 w 1386"/>
                <a:gd name="T69" fmla="*/ 811 h 1710"/>
                <a:gd name="T70" fmla="*/ 1366 w 1386"/>
                <a:gd name="T71" fmla="*/ 751 h 1710"/>
                <a:gd name="T72" fmla="*/ 1378 w 1386"/>
                <a:gd name="T73" fmla="*/ 687 h 1710"/>
                <a:gd name="T74" fmla="*/ 1386 w 1386"/>
                <a:gd name="T75" fmla="*/ 619 h 1710"/>
                <a:gd name="T76" fmla="*/ 1386 w 1386"/>
                <a:gd name="T77" fmla="*/ 577 h 1710"/>
                <a:gd name="T78" fmla="*/ 1386 w 1386"/>
                <a:gd name="T79" fmla="*/ 545 h 1710"/>
                <a:gd name="T80" fmla="*/ 1380 w 1386"/>
                <a:gd name="T81" fmla="*/ 479 h 1710"/>
                <a:gd name="T82" fmla="*/ 1368 w 1386"/>
                <a:gd name="T83" fmla="*/ 418 h 1710"/>
                <a:gd name="T84" fmla="*/ 1350 w 1386"/>
                <a:gd name="T85" fmla="*/ 360 h 1710"/>
                <a:gd name="T86" fmla="*/ 1326 w 1386"/>
                <a:gd name="T87" fmla="*/ 308 h 1710"/>
                <a:gd name="T88" fmla="*/ 1296 w 1386"/>
                <a:gd name="T89" fmla="*/ 258 h 1710"/>
                <a:gd name="T90" fmla="*/ 1262 w 1386"/>
                <a:gd name="T91" fmla="*/ 212 h 1710"/>
                <a:gd name="T92" fmla="*/ 1222 w 1386"/>
                <a:gd name="T93" fmla="*/ 172 h 1710"/>
                <a:gd name="T94" fmla="*/ 1178 w 1386"/>
                <a:gd name="T95" fmla="*/ 134 h 1710"/>
                <a:gd name="T96" fmla="*/ 1128 w 1386"/>
                <a:gd name="T97" fmla="*/ 102 h 1710"/>
                <a:gd name="T98" fmla="*/ 1074 w 1386"/>
                <a:gd name="T99" fmla="*/ 74 h 1710"/>
                <a:gd name="T100" fmla="*/ 1016 w 1386"/>
                <a:gd name="T101" fmla="*/ 50 h 1710"/>
                <a:gd name="T102" fmla="*/ 954 w 1386"/>
                <a:gd name="T103" fmla="*/ 30 h 1710"/>
                <a:gd name="T104" fmla="*/ 888 w 1386"/>
                <a:gd name="T105" fmla="*/ 16 h 1710"/>
                <a:gd name="T106" fmla="*/ 816 w 1386"/>
                <a:gd name="T107" fmla="*/ 6 h 1710"/>
                <a:gd name="T108" fmla="*/ 742 w 1386"/>
                <a:gd name="T109" fmla="*/ 0 h 1710"/>
                <a:gd name="T110" fmla="*/ 0 w 1386"/>
                <a:gd name="T111" fmla="*/ 0 h 1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86" h="1710">
                  <a:moveTo>
                    <a:pt x="456" y="382"/>
                  </a:moveTo>
                  <a:lnTo>
                    <a:pt x="670" y="382"/>
                  </a:lnTo>
                  <a:lnTo>
                    <a:pt x="670" y="382"/>
                  </a:lnTo>
                  <a:lnTo>
                    <a:pt x="700" y="384"/>
                  </a:lnTo>
                  <a:lnTo>
                    <a:pt x="728" y="386"/>
                  </a:lnTo>
                  <a:lnTo>
                    <a:pt x="754" y="390"/>
                  </a:lnTo>
                  <a:lnTo>
                    <a:pt x="780" y="396"/>
                  </a:lnTo>
                  <a:lnTo>
                    <a:pt x="802" y="404"/>
                  </a:lnTo>
                  <a:lnTo>
                    <a:pt x="824" y="414"/>
                  </a:lnTo>
                  <a:lnTo>
                    <a:pt x="844" y="424"/>
                  </a:lnTo>
                  <a:lnTo>
                    <a:pt x="862" y="439"/>
                  </a:lnTo>
                  <a:lnTo>
                    <a:pt x="878" y="453"/>
                  </a:lnTo>
                  <a:lnTo>
                    <a:pt x="892" y="469"/>
                  </a:lnTo>
                  <a:lnTo>
                    <a:pt x="904" y="487"/>
                  </a:lnTo>
                  <a:lnTo>
                    <a:pt x="914" y="507"/>
                  </a:lnTo>
                  <a:lnTo>
                    <a:pt x="922" y="527"/>
                  </a:lnTo>
                  <a:lnTo>
                    <a:pt x="928" y="549"/>
                  </a:lnTo>
                  <a:lnTo>
                    <a:pt x="930" y="573"/>
                  </a:lnTo>
                  <a:lnTo>
                    <a:pt x="932" y="599"/>
                  </a:lnTo>
                  <a:lnTo>
                    <a:pt x="932" y="603"/>
                  </a:lnTo>
                  <a:lnTo>
                    <a:pt x="932" y="603"/>
                  </a:lnTo>
                  <a:lnTo>
                    <a:pt x="930" y="627"/>
                  </a:lnTo>
                  <a:lnTo>
                    <a:pt x="928" y="649"/>
                  </a:lnTo>
                  <a:lnTo>
                    <a:pt x="922" y="671"/>
                  </a:lnTo>
                  <a:lnTo>
                    <a:pt x="914" y="691"/>
                  </a:lnTo>
                  <a:lnTo>
                    <a:pt x="904" y="711"/>
                  </a:lnTo>
                  <a:lnTo>
                    <a:pt x="892" y="727"/>
                  </a:lnTo>
                  <a:lnTo>
                    <a:pt x="878" y="745"/>
                  </a:lnTo>
                  <a:lnTo>
                    <a:pt x="862" y="759"/>
                  </a:lnTo>
                  <a:lnTo>
                    <a:pt x="844" y="773"/>
                  </a:lnTo>
                  <a:lnTo>
                    <a:pt x="824" y="783"/>
                  </a:lnTo>
                  <a:lnTo>
                    <a:pt x="804" y="793"/>
                  </a:lnTo>
                  <a:lnTo>
                    <a:pt x="780" y="801"/>
                  </a:lnTo>
                  <a:lnTo>
                    <a:pt x="756" y="809"/>
                  </a:lnTo>
                  <a:lnTo>
                    <a:pt x="728" y="813"/>
                  </a:lnTo>
                  <a:lnTo>
                    <a:pt x="700" y="817"/>
                  </a:lnTo>
                  <a:lnTo>
                    <a:pt x="672" y="817"/>
                  </a:lnTo>
                  <a:lnTo>
                    <a:pt x="456" y="817"/>
                  </a:lnTo>
                  <a:lnTo>
                    <a:pt x="456" y="382"/>
                  </a:lnTo>
                  <a:close/>
                  <a:moveTo>
                    <a:pt x="0" y="0"/>
                  </a:moveTo>
                  <a:lnTo>
                    <a:pt x="0" y="1710"/>
                  </a:lnTo>
                  <a:lnTo>
                    <a:pt x="456" y="1710"/>
                  </a:lnTo>
                  <a:lnTo>
                    <a:pt x="456" y="1173"/>
                  </a:lnTo>
                  <a:lnTo>
                    <a:pt x="680" y="1173"/>
                  </a:lnTo>
                  <a:lnTo>
                    <a:pt x="680" y="1173"/>
                  </a:lnTo>
                  <a:lnTo>
                    <a:pt x="718" y="1173"/>
                  </a:lnTo>
                  <a:lnTo>
                    <a:pt x="756" y="1171"/>
                  </a:lnTo>
                  <a:lnTo>
                    <a:pt x="792" y="1169"/>
                  </a:lnTo>
                  <a:lnTo>
                    <a:pt x="828" y="1163"/>
                  </a:lnTo>
                  <a:lnTo>
                    <a:pt x="864" y="1159"/>
                  </a:lnTo>
                  <a:lnTo>
                    <a:pt x="898" y="1153"/>
                  </a:lnTo>
                  <a:lnTo>
                    <a:pt x="930" y="1145"/>
                  </a:lnTo>
                  <a:lnTo>
                    <a:pt x="964" y="1135"/>
                  </a:lnTo>
                  <a:lnTo>
                    <a:pt x="994" y="1125"/>
                  </a:lnTo>
                  <a:lnTo>
                    <a:pt x="1026" y="1115"/>
                  </a:lnTo>
                  <a:lnTo>
                    <a:pt x="1054" y="1103"/>
                  </a:lnTo>
                  <a:lnTo>
                    <a:pt x="1084" y="1089"/>
                  </a:lnTo>
                  <a:lnTo>
                    <a:pt x="1110" y="1073"/>
                  </a:lnTo>
                  <a:lnTo>
                    <a:pt x="1138" y="1059"/>
                  </a:lnTo>
                  <a:lnTo>
                    <a:pt x="1162" y="1041"/>
                  </a:lnTo>
                  <a:lnTo>
                    <a:pt x="1186" y="1023"/>
                  </a:lnTo>
                  <a:lnTo>
                    <a:pt x="1210" y="1005"/>
                  </a:lnTo>
                  <a:lnTo>
                    <a:pt x="1232" y="983"/>
                  </a:lnTo>
                  <a:lnTo>
                    <a:pt x="1252" y="963"/>
                  </a:lnTo>
                  <a:lnTo>
                    <a:pt x="1270" y="939"/>
                  </a:lnTo>
                  <a:lnTo>
                    <a:pt x="1288" y="915"/>
                  </a:lnTo>
                  <a:lnTo>
                    <a:pt x="1304" y="891"/>
                  </a:lnTo>
                  <a:lnTo>
                    <a:pt x="1320" y="865"/>
                  </a:lnTo>
                  <a:lnTo>
                    <a:pt x="1334" y="839"/>
                  </a:lnTo>
                  <a:lnTo>
                    <a:pt x="1346" y="811"/>
                  </a:lnTo>
                  <a:lnTo>
                    <a:pt x="1356" y="781"/>
                  </a:lnTo>
                  <a:lnTo>
                    <a:pt x="1366" y="751"/>
                  </a:lnTo>
                  <a:lnTo>
                    <a:pt x="1372" y="719"/>
                  </a:lnTo>
                  <a:lnTo>
                    <a:pt x="1378" y="687"/>
                  </a:lnTo>
                  <a:lnTo>
                    <a:pt x="1382" y="653"/>
                  </a:lnTo>
                  <a:lnTo>
                    <a:pt x="1386" y="619"/>
                  </a:lnTo>
                  <a:lnTo>
                    <a:pt x="1386" y="583"/>
                  </a:lnTo>
                  <a:lnTo>
                    <a:pt x="1386" y="577"/>
                  </a:lnTo>
                  <a:lnTo>
                    <a:pt x="1386" y="577"/>
                  </a:lnTo>
                  <a:lnTo>
                    <a:pt x="1386" y="545"/>
                  </a:lnTo>
                  <a:lnTo>
                    <a:pt x="1384" y="511"/>
                  </a:lnTo>
                  <a:lnTo>
                    <a:pt x="1380" y="479"/>
                  </a:lnTo>
                  <a:lnTo>
                    <a:pt x="1374" y="449"/>
                  </a:lnTo>
                  <a:lnTo>
                    <a:pt x="1368" y="418"/>
                  </a:lnTo>
                  <a:lnTo>
                    <a:pt x="1360" y="388"/>
                  </a:lnTo>
                  <a:lnTo>
                    <a:pt x="1350" y="360"/>
                  </a:lnTo>
                  <a:lnTo>
                    <a:pt x="1338" y="334"/>
                  </a:lnTo>
                  <a:lnTo>
                    <a:pt x="1326" y="308"/>
                  </a:lnTo>
                  <a:lnTo>
                    <a:pt x="1312" y="282"/>
                  </a:lnTo>
                  <a:lnTo>
                    <a:pt x="1296" y="258"/>
                  </a:lnTo>
                  <a:lnTo>
                    <a:pt x="1280" y="234"/>
                  </a:lnTo>
                  <a:lnTo>
                    <a:pt x="1262" y="212"/>
                  </a:lnTo>
                  <a:lnTo>
                    <a:pt x="1242" y="192"/>
                  </a:lnTo>
                  <a:lnTo>
                    <a:pt x="1222" y="172"/>
                  </a:lnTo>
                  <a:lnTo>
                    <a:pt x="1200" y="152"/>
                  </a:lnTo>
                  <a:lnTo>
                    <a:pt x="1178" y="134"/>
                  </a:lnTo>
                  <a:lnTo>
                    <a:pt x="1154" y="118"/>
                  </a:lnTo>
                  <a:lnTo>
                    <a:pt x="1128" y="102"/>
                  </a:lnTo>
                  <a:lnTo>
                    <a:pt x="1102" y="86"/>
                  </a:lnTo>
                  <a:lnTo>
                    <a:pt x="1074" y="74"/>
                  </a:lnTo>
                  <a:lnTo>
                    <a:pt x="1046" y="60"/>
                  </a:lnTo>
                  <a:lnTo>
                    <a:pt x="1016" y="50"/>
                  </a:lnTo>
                  <a:lnTo>
                    <a:pt x="986" y="40"/>
                  </a:lnTo>
                  <a:lnTo>
                    <a:pt x="954" y="30"/>
                  </a:lnTo>
                  <a:lnTo>
                    <a:pt x="922" y="22"/>
                  </a:lnTo>
                  <a:lnTo>
                    <a:pt x="888" y="16"/>
                  </a:lnTo>
                  <a:lnTo>
                    <a:pt x="852" y="10"/>
                  </a:lnTo>
                  <a:lnTo>
                    <a:pt x="816" y="6"/>
                  </a:lnTo>
                  <a:lnTo>
                    <a:pt x="780" y="2"/>
                  </a:lnTo>
                  <a:lnTo>
                    <a:pt x="742" y="0"/>
                  </a:lnTo>
                  <a:lnTo>
                    <a:pt x="70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66" name="Freeform 65"/>
            <p:cNvSpPr>
              <a:spLocks noEditPoints="1"/>
            </p:cNvSpPr>
            <p:nvPr/>
          </p:nvSpPr>
          <p:spPr bwMode="auto">
            <a:xfrm>
              <a:off x="1671638" y="2071688"/>
              <a:ext cx="2805113" cy="2714625"/>
            </a:xfrm>
            <a:custGeom>
              <a:avLst/>
              <a:gdLst>
                <a:gd name="T0" fmla="*/ 468 w 1767"/>
                <a:gd name="T1" fmla="*/ 805 h 1710"/>
                <a:gd name="T2" fmla="*/ 512 w 1767"/>
                <a:gd name="T3" fmla="*/ 643 h 1710"/>
                <a:gd name="T4" fmla="*/ 608 w 1767"/>
                <a:gd name="T5" fmla="*/ 513 h 1710"/>
                <a:gd name="T6" fmla="*/ 750 w 1767"/>
                <a:gd name="T7" fmla="*/ 431 h 1710"/>
                <a:gd name="T8" fmla="*/ 880 w 1767"/>
                <a:gd name="T9" fmla="*/ 410 h 1710"/>
                <a:gd name="T10" fmla="*/ 1012 w 1767"/>
                <a:gd name="T11" fmla="*/ 433 h 1710"/>
                <a:gd name="T12" fmla="*/ 1156 w 1767"/>
                <a:gd name="T13" fmla="*/ 515 h 1710"/>
                <a:gd name="T14" fmla="*/ 1256 w 1767"/>
                <a:gd name="T15" fmla="*/ 647 h 1710"/>
                <a:gd name="T16" fmla="*/ 1300 w 1767"/>
                <a:gd name="T17" fmla="*/ 811 h 1710"/>
                <a:gd name="T18" fmla="*/ 1300 w 1767"/>
                <a:gd name="T19" fmla="*/ 903 h 1710"/>
                <a:gd name="T20" fmla="*/ 1256 w 1767"/>
                <a:gd name="T21" fmla="*/ 1065 h 1710"/>
                <a:gd name="T22" fmla="*/ 1160 w 1767"/>
                <a:gd name="T23" fmla="*/ 1195 h 1710"/>
                <a:gd name="T24" fmla="*/ 1018 w 1767"/>
                <a:gd name="T25" fmla="*/ 1277 h 1710"/>
                <a:gd name="T26" fmla="*/ 886 w 1767"/>
                <a:gd name="T27" fmla="*/ 1298 h 1710"/>
                <a:gd name="T28" fmla="*/ 754 w 1767"/>
                <a:gd name="T29" fmla="*/ 1277 h 1710"/>
                <a:gd name="T30" fmla="*/ 612 w 1767"/>
                <a:gd name="T31" fmla="*/ 1195 h 1710"/>
                <a:gd name="T32" fmla="*/ 514 w 1767"/>
                <a:gd name="T33" fmla="*/ 1063 h 1710"/>
                <a:gd name="T34" fmla="*/ 468 w 1767"/>
                <a:gd name="T35" fmla="*/ 899 h 1710"/>
                <a:gd name="T36" fmla="*/ 0 w 1767"/>
                <a:gd name="T37" fmla="*/ 859 h 1710"/>
                <a:gd name="T38" fmla="*/ 16 w 1767"/>
                <a:gd name="T39" fmla="*/ 1031 h 1710"/>
                <a:gd name="T40" fmla="*/ 66 w 1767"/>
                <a:gd name="T41" fmla="*/ 1191 h 1710"/>
                <a:gd name="T42" fmla="*/ 144 w 1767"/>
                <a:gd name="T43" fmla="*/ 1336 h 1710"/>
                <a:gd name="T44" fmla="*/ 250 w 1767"/>
                <a:gd name="T45" fmla="*/ 1462 h 1710"/>
                <a:gd name="T46" fmla="*/ 380 w 1767"/>
                <a:gd name="T47" fmla="*/ 1564 h 1710"/>
                <a:gd name="T48" fmla="*/ 530 w 1767"/>
                <a:gd name="T49" fmla="*/ 1642 h 1710"/>
                <a:gd name="T50" fmla="*/ 698 w 1767"/>
                <a:gd name="T51" fmla="*/ 1692 h 1710"/>
                <a:gd name="T52" fmla="*/ 880 w 1767"/>
                <a:gd name="T53" fmla="*/ 1710 h 1710"/>
                <a:gd name="T54" fmla="*/ 1020 w 1767"/>
                <a:gd name="T55" fmla="*/ 1700 h 1710"/>
                <a:gd name="T56" fmla="*/ 1192 w 1767"/>
                <a:gd name="T57" fmla="*/ 1658 h 1710"/>
                <a:gd name="T58" fmla="*/ 1348 w 1767"/>
                <a:gd name="T59" fmla="*/ 1586 h 1710"/>
                <a:gd name="T60" fmla="*/ 1483 w 1767"/>
                <a:gd name="T61" fmla="*/ 1488 h 1710"/>
                <a:gd name="T62" fmla="*/ 1595 w 1767"/>
                <a:gd name="T63" fmla="*/ 1366 h 1710"/>
                <a:gd name="T64" fmla="*/ 1681 w 1767"/>
                <a:gd name="T65" fmla="*/ 1225 h 1710"/>
                <a:gd name="T66" fmla="*/ 1739 w 1767"/>
                <a:gd name="T67" fmla="*/ 1067 h 1710"/>
                <a:gd name="T68" fmla="*/ 1765 w 1767"/>
                <a:gd name="T69" fmla="*/ 899 h 1710"/>
                <a:gd name="T70" fmla="*/ 1765 w 1767"/>
                <a:gd name="T71" fmla="*/ 807 h 1710"/>
                <a:gd name="T72" fmla="*/ 1739 w 1767"/>
                <a:gd name="T73" fmla="*/ 637 h 1710"/>
                <a:gd name="T74" fmla="*/ 1683 w 1767"/>
                <a:gd name="T75" fmla="*/ 481 h 1710"/>
                <a:gd name="T76" fmla="*/ 1597 w 1767"/>
                <a:gd name="T77" fmla="*/ 340 h 1710"/>
                <a:gd name="T78" fmla="*/ 1485 w 1767"/>
                <a:gd name="T79" fmla="*/ 220 h 1710"/>
                <a:gd name="T80" fmla="*/ 1352 w 1767"/>
                <a:gd name="T81" fmla="*/ 122 h 1710"/>
                <a:gd name="T82" fmla="*/ 1196 w 1767"/>
                <a:gd name="T83" fmla="*/ 52 h 1710"/>
                <a:gd name="T84" fmla="*/ 1024 w 1767"/>
                <a:gd name="T85" fmla="*/ 10 h 1710"/>
                <a:gd name="T86" fmla="*/ 886 w 1767"/>
                <a:gd name="T87" fmla="*/ 0 h 1710"/>
                <a:gd name="T88" fmla="*/ 702 w 1767"/>
                <a:gd name="T89" fmla="*/ 18 h 1710"/>
                <a:gd name="T90" fmla="*/ 534 w 1767"/>
                <a:gd name="T91" fmla="*/ 68 h 1710"/>
                <a:gd name="T92" fmla="*/ 382 w 1767"/>
                <a:gd name="T93" fmla="*/ 146 h 1710"/>
                <a:gd name="T94" fmla="*/ 252 w 1767"/>
                <a:gd name="T95" fmla="*/ 250 h 1710"/>
                <a:gd name="T96" fmla="*/ 146 w 1767"/>
                <a:gd name="T97" fmla="*/ 376 h 1710"/>
                <a:gd name="T98" fmla="*/ 66 w 1767"/>
                <a:gd name="T99" fmla="*/ 523 h 1710"/>
                <a:gd name="T100" fmla="*/ 16 w 1767"/>
                <a:gd name="T101" fmla="*/ 683 h 1710"/>
                <a:gd name="T102" fmla="*/ 0 w 1767"/>
                <a:gd name="T103" fmla="*/ 855 h 1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67" h="1710">
                  <a:moveTo>
                    <a:pt x="466" y="855"/>
                  </a:moveTo>
                  <a:lnTo>
                    <a:pt x="466" y="849"/>
                  </a:lnTo>
                  <a:lnTo>
                    <a:pt x="466" y="849"/>
                  </a:lnTo>
                  <a:lnTo>
                    <a:pt x="468" y="805"/>
                  </a:lnTo>
                  <a:lnTo>
                    <a:pt x="474" y="763"/>
                  </a:lnTo>
                  <a:lnTo>
                    <a:pt x="482" y="721"/>
                  </a:lnTo>
                  <a:lnTo>
                    <a:pt x="496" y="681"/>
                  </a:lnTo>
                  <a:lnTo>
                    <a:pt x="512" y="643"/>
                  </a:lnTo>
                  <a:lnTo>
                    <a:pt x="532" y="607"/>
                  </a:lnTo>
                  <a:lnTo>
                    <a:pt x="554" y="573"/>
                  </a:lnTo>
                  <a:lnTo>
                    <a:pt x="580" y="541"/>
                  </a:lnTo>
                  <a:lnTo>
                    <a:pt x="608" y="513"/>
                  </a:lnTo>
                  <a:lnTo>
                    <a:pt x="640" y="487"/>
                  </a:lnTo>
                  <a:lnTo>
                    <a:pt x="674" y="465"/>
                  </a:lnTo>
                  <a:lnTo>
                    <a:pt x="712" y="447"/>
                  </a:lnTo>
                  <a:lnTo>
                    <a:pt x="750" y="431"/>
                  </a:lnTo>
                  <a:lnTo>
                    <a:pt x="792" y="420"/>
                  </a:lnTo>
                  <a:lnTo>
                    <a:pt x="836" y="412"/>
                  </a:lnTo>
                  <a:lnTo>
                    <a:pt x="880" y="410"/>
                  </a:lnTo>
                  <a:lnTo>
                    <a:pt x="880" y="410"/>
                  </a:lnTo>
                  <a:lnTo>
                    <a:pt x="904" y="412"/>
                  </a:lnTo>
                  <a:lnTo>
                    <a:pt x="926" y="412"/>
                  </a:lnTo>
                  <a:lnTo>
                    <a:pt x="970" y="420"/>
                  </a:lnTo>
                  <a:lnTo>
                    <a:pt x="1012" y="433"/>
                  </a:lnTo>
                  <a:lnTo>
                    <a:pt x="1052" y="447"/>
                  </a:lnTo>
                  <a:lnTo>
                    <a:pt x="1090" y="467"/>
                  </a:lnTo>
                  <a:lnTo>
                    <a:pt x="1124" y="489"/>
                  </a:lnTo>
                  <a:lnTo>
                    <a:pt x="1156" y="515"/>
                  </a:lnTo>
                  <a:lnTo>
                    <a:pt x="1186" y="545"/>
                  </a:lnTo>
                  <a:lnTo>
                    <a:pt x="1212" y="577"/>
                  </a:lnTo>
                  <a:lnTo>
                    <a:pt x="1236" y="611"/>
                  </a:lnTo>
                  <a:lnTo>
                    <a:pt x="1256" y="647"/>
                  </a:lnTo>
                  <a:lnTo>
                    <a:pt x="1272" y="685"/>
                  </a:lnTo>
                  <a:lnTo>
                    <a:pt x="1286" y="725"/>
                  </a:lnTo>
                  <a:lnTo>
                    <a:pt x="1296" y="767"/>
                  </a:lnTo>
                  <a:lnTo>
                    <a:pt x="1300" y="811"/>
                  </a:lnTo>
                  <a:lnTo>
                    <a:pt x="1302" y="855"/>
                  </a:lnTo>
                  <a:lnTo>
                    <a:pt x="1302" y="859"/>
                  </a:lnTo>
                  <a:lnTo>
                    <a:pt x="1302" y="859"/>
                  </a:lnTo>
                  <a:lnTo>
                    <a:pt x="1300" y="903"/>
                  </a:lnTo>
                  <a:lnTo>
                    <a:pt x="1296" y="947"/>
                  </a:lnTo>
                  <a:lnTo>
                    <a:pt x="1286" y="987"/>
                  </a:lnTo>
                  <a:lnTo>
                    <a:pt x="1272" y="1027"/>
                  </a:lnTo>
                  <a:lnTo>
                    <a:pt x="1256" y="1065"/>
                  </a:lnTo>
                  <a:lnTo>
                    <a:pt x="1236" y="1103"/>
                  </a:lnTo>
                  <a:lnTo>
                    <a:pt x="1214" y="1137"/>
                  </a:lnTo>
                  <a:lnTo>
                    <a:pt x="1188" y="1167"/>
                  </a:lnTo>
                  <a:lnTo>
                    <a:pt x="1160" y="1195"/>
                  </a:lnTo>
                  <a:lnTo>
                    <a:pt x="1128" y="1221"/>
                  </a:lnTo>
                  <a:lnTo>
                    <a:pt x="1094" y="1243"/>
                  </a:lnTo>
                  <a:lnTo>
                    <a:pt x="1056" y="1263"/>
                  </a:lnTo>
                  <a:lnTo>
                    <a:pt x="1018" y="1277"/>
                  </a:lnTo>
                  <a:lnTo>
                    <a:pt x="976" y="1290"/>
                  </a:lnTo>
                  <a:lnTo>
                    <a:pt x="932" y="1296"/>
                  </a:lnTo>
                  <a:lnTo>
                    <a:pt x="886" y="1298"/>
                  </a:lnTo>
                  <a:lnTo>
                    <a:pt x="886" y="1298"/>
                  </a:lnTo>
                  <a:lnTo>
                    <a:pt x="862" y="1298"/>
                  </a:lnTo>
                  <a:lnTo>
                    <a:pt x="840" y="1296"/>
                  </a:lnTo>
                  <a:lnTo>
                    <a:pt x="796" y="1290"/>
                  </a:lnTo>
                  <a:lnTo>
                    <a:pt x="754" y="1277"/>
                  </a:lnTo>
                  <a:lnTo>
                    <a:pt x="716" y="1261"/>
                  </a:lnTo>
                  <a:lnTo>
                    <a:pt x="678" y="1243"/>
                  </a:lnTo>
                  <a:lnTo>
                    <a:pt x="644" y="1221"/>
                  </a:lnTo>
                  <a:lnTo>
                    <a:pt x="612" y="1195"/>
                  </a:lnTo>
                  <a:lnTo>
                    <a:pt x="582" y="1165"/>
                  </a:lnTo>
                  <a:lnTo>
                    <a:pt x="556" y="1133"/>
                  </a:lnTo>
                  <a:lnTo>
                    <a:pt x="534" y="1099"/>
                  </a:lnTo>
                  <a:lnTo>
                    <a:pt x="514" y="1063"/>
                  </a:lnTo>
                  <a:lnTo>
                    <a:pt x="496" y="1023"/>
                  </a:lnTo>
                  <a:lnTo>
                    <a:pt x="484" y="983"/>
                  </a:lnTo>
                  <a:lnTo>
                    <a:pt x="474" y="941"/>
                  </a:lnTo>
                  <a:lnTo>
                    <a:pt x="468" y="899"/>
                  </a:lnTo>
                  <a:lnTo>
                    <a:pt x="466" y="855"/>
                  </a:lnTo>
                  <a:close/>
                  <a:moveTo>
                    <a:pt x="0" y="855"/>
                  </a:moveTo>
                  <a:lnTo>
                    <a:pt x="0" y="859"/>
                  </a:lnTo>
                  <a:lnTo>
                    <a:pt x="0" y="859"/>
                  </a:lnTo>
                  <a:lnTo>
                    <a:pt x="0" y="903"/>
                  </a:lnTo>
                  <a:lnTo>
                    <a:pt x="4" y="947"/>
                  </a:lnTo>
                  <a:lnTo>
                    <a:pt x="10" y="989"/>
                  </a:lnTo>
                  <a:lnTo>
                    <a:pt x="16" y="1031"/>
                  </a:lnTo>
                  <a:lnTo>
                    <a:pt x="26" y="1073"/>
                  </a:lnTo>
                  <a:lnTo>
                    <a:pt x="38" y="1113"/>
                  </a:lnTo>
                  <a:lnTo>
                    <a:pt x="50" y="1153"/>
                  </a:lnTo>
                  <a:lnTo>
                    <a:pt x="66" y="1191"/>
                  </a:lnTo>
                  <a:lnTo>
                    <a:pt x="82" y="1229"/>
                  </a:lnTo>
                  <a:lnTo>
                    <a:pt x="102" y="1265"/>
                  </a:lnTo>
                  <a:lnTo>
                    <a:pt x="122" y="1302"/>
                  </a:lnTo>
                  <a:lnTo>
                    <a:pt x="144" y="1336"/>
                  </a:lnTo>
                  <a:lnTo>
                    <a:pt x="168" y="1370"/>
                  </a:lnTo>
                  <a:lnTo>
                    <a:pt x="194" y="1402"/>
                  </a:lnTo>
                  <a:lnTo>
                    <a:pt x="222" y="1432"/>
                  </a:lnTo>
                  <a:lnTo>
                    <a:pt x="250" y="1462"/>
                  </a:lnTo>
                  <a:lnTo>
                    <a:pt x="280" y="1490"/>
                  </a:lnTo>
                  <a:lnTo>
                    <a:pt x="312" y="1516"/>
                  </a:lnTo>
                  <a:lnTo>
                    <a:pt x="346" y="1542"/>
                  </a:lnTo>
                  <a:lnTo>
                    <a:pt x="380" y="1564"/>
                  </a:lnTo>
                  <a:lnTo>
                    <a:pt x="416" y="1586"/>
                  </a:lnTo>
                  <a:lnTo>
                    <a:pt x="452" y="1608"/>
                  </a:lnTo>
                  <a:lnTo>
                    <a:pt x="490" y="1626"/>
                  </a:lnTo>
                  <a:lnTo>
                    <a:pt x="530" y="1642"/>
                  </a:lnTo>
                  <a:lnTo>
                    <a:pt x="570" y="1658"/>
                  </a:lnTo>
                  <a:lnTo>
                    <a:pt x="612" y="1672"/>
                  </a:lnTo>
                  <a:lnTo>
                    <a:pt x="654" y="1682"/>
                  </a:lnTo>
                  <a:lnTo>
                    <a:pt x="698" y="1692"/>
                  </a:lnTo>
                  <a:lnTo>
                    <a:pt x="742" y="1700"/>
                  </a:lnTo>
                  <a:lnTo>
                    <a:pt x="788" y="1704"/>
                  </a:lnTo>
                  <a:lnTo>
                    <a:pt x="834" y="1708"/>
                  </a:lnTo>
                  <a:lnTo>
                    <a:pt x="880" y="1710"/>
                  </a:lnTo>
                  <a:lnTo>
                    <a:pt x="880" y="1710"/>
                  </a:lnTo>
                  <a:lnTo>
                    <a:pt x="928" y="1708"/>
                  </a:lnTo>
                  <a:lnTo>
                    <a:pt x="974" y="1704"/>
                  </a:lnTo>
                  <a:lnTo>
                    <a:pt x="1020" y="1700"/>
                  </a:lnTo>
                  <a:lnTo>
                    <a:pt x="1064" y="1692"/>
                  </a:lnTo>
                  <a:lnTo>
                    <a:pt x="1108" y="1682"/>
                  </a:lnTo>
                  <a:lnTo>
                    <a:pt x="1150" y="1670"/>
                  </a:lnTo>
                  <a:lnTo>
                    <a:pt x="1192" y="1658"/>
                  </a:lnTo>
                  <a:lnTo>
                    <a:pt x="1232" y="1642"/>
                  </a:lnTo>
                  <a:lnTo>
                    <a:pt x="1272" y="1624"/>
                  </a:lnTo>
                  <a:lnTo>
                    <a:pt x="1310" y="1606"/>
                  </a:lnTo>
                  <a:lnTo>
                    <a:pt x="1348" y="1586"/>
                  </a:lnTo>
                  <a:lnTo>
                    <a:pt x="1384" y="1564"/>
                  </a:lnTo>
                  <a:lnTo>
                    <a:pt x="1417" y="1540"/>
                  </a:lnTo>
                  <a:lnTo>
                    <a:pt x="1451" y="1514"/>
                  </a:lnTo>
                  <a:lnTo>
                    <a:pt x="1483" y="1488"/>
                  </a:lnTo>
                  <a:lnTo>
                    <a:pt x="1513" y="1460"/>
                  </a:lnTo>
                  <a:lnTo>
                    <a:pt x="1541" y="1430"/>
                  </a:lnTo>
                  <a:lnTo>
                    <a:pt x="1569" y="1398"/>
                  </a:lnTo>
                  <a:lnTo>
                    <a:pt x="1595" y="1366"/>
                  </a:lnTo>
                  <a:lnTo>
                    <a:pt x="1619" y="1332"/>
                  </a:lnTo>
                  <a:lnTo>
                    <a:pt x="1641" y="1298"/>
                  </a:lnTo>
                  <a:lnTo>
                    <a:pt x="1663" y="1261"/>
                  </a:lnTo>
                  <a:lnTo>
                    <a:pt x="1681" y="1225"/>
                  </a:lnTo>
                  <a:lnTo>
                    <a:pt x="1699" y="1187"/>
                  </a:lnTo>
                  <a:lnTo>
                    <a:pt x="1715" y="1149"/>
                  </a:lnTo>
                  <a:lnTo>
                    <a:pt x="1727" y="1109"/>
                  </a:lnTo>
                  <a:lnTo>
                    <a:pt x="1739" y="1067"/>
                  </a:lnTo>
                  <a:lnTo>
                    <a:pt x="1749" y="1027"/>
                  </a:lnTo>
                  <a:lnTo>
                    <a:pt x="1757" y="985"/>
                  </a:lnTo>
                  <a:lnTo>
                    <a:pt x="1761" y="941"/>
                  </a:lnTo>
                  <a:lnTo>
                    <a:pt x="1765" y="899"/>
                  </a:lnTo>
                  <a:lnTo>
                    <a:pt x="1767" y="855"/>
                  </a:lnTo>
                  <a:lnTo>
                    <a:pt x="1767" y="849"/>
                  </a:lnTo>
                  <a:lnTo>
                    <a:pt x="1767" y="849"/>
                  </a:lnTo>
                  <a:lnTo>
                    <a:pt x="1765" y="807"/>
                  </a:lnTo>
                  <a:lnTo>
                    <a:pt x="1761" y="763"/>
                  </a:lnTo>
                  <a:lnTo>
                    <a:pt x="1757" y="721"/>
                  </a:lnTo>
                  <a:lnTo>
                    <a:pt x="1749" y="679"/>
                  </a:lnTo>
                  <a:lnTo>
                    <a:pt x="1739" y="637"/>
                  </a:lnTo>
                  <a:lnTo>
                    <a:pt x="1729" y="597"/>
                  </a:lnTo>
                  <a:lnTo>
                    <a:pt x="1715" y="557"/>
                  </a:lnTo>
                  <a:lnTo>
                    <a:pt x="1699" y="519"/>
                  </a:lnTo>
                  <a:lnTo>
                    <a:pt x="1683" y="481"/>
                  </a:lnTo>
                  <a:lnTo>
                    <a:pt x="1663" y="445"/>
                  </a:lnTo>
                  <a:lnTo>
                    <a:pt x="1643" y="408"/>
                  </a:lnTo>
                  <a:lnTo>
                    <a:pt x="1621" y="374"/>
                  </a:lnTo>
                  <a:lnTo>
                    <a:pt x="1597" y="340"/>
                  </a:lnTo>
                  <a:lnTo>
                    <a:pt x="1571" y="308"/>
                  </a:lnTo>
                  <a:lnTo>
                    <a:pt x="1543" y="278"/>
                  </a:lnTo>
                  <a:lnTo>
                    <a:pt x="1515" y="248"/>
                  </a:lnTo>
                  <a:lnTo>
                    <a:pt x="1485" y="220"/>
                  </a:lnTo>
                  <a:lnTo>
                    <a:pt x="1453" y="194"/>
                  </a:lnTo>
                  <a:lnTo>
                    <a:pt x="1421" y="168"/>
                  </a:lnTo>
                  <a:lnTo>
                    <a:pt x="1388" y="144"/>
                  </a:lnTo>
                  <a:lnTo>
                    <a:pt x="1352" y="122"/>
                  </a:lnTo>
                  <a:lnTo>
                    <a:pt x="1314" y="102"/>
                  </a:lnTo>
                  <a:lnTo>
                    <a:pt x="1276" y="84"/>
                  </a:lnTo>
                  <a:lnTo>
                    <a:pt x="1236" y="66"/>
                  </a:lnTo>
                  <a:lnTo>
                    <a:pt x="1196" y="52"/>
                  </a:lnTo>
                  <a:lnTo>
                    <a:pt x="1154" y="38"/>
                  </a:lnTo>
                  <a:lnTo>
                    <a:pt x="1112" y="26"/>
                  </a:lnTo>
                  <a:lnTo>
                    <a:pt x="1068" y="18"/>
                  </a:lnTo>
                  <a:lnTo>
                    <a:pt x="1024" y="10"/>
                  </a:lnTo>
                  <a:lnTo>
                    <a:pt x="978" y="4"/>
                  </a:lnTo>
                  <a:lnTo>
                    <a:pt x="932" y="2"/>
                  </a:lnTo>
                  <a:lnTo>
                    <a:pt x="886" y="0"/>
                  </a:lnTo>
                  <a:lnTo>
                    <a:pt x="886" y="0"/>
                  </a:lnTo>
                  <a:lnTo>
                    <a:pt x="838" y="2"/>
                  </a:lnTo>
                  <a:lnTo>
                    <a:pt x="792" y="4"/>
                  </a:lnTo>
                  <a:lnTo>
                    <a:pt x="746" y="10"/>
                  </a:lnTo>
                  <a:lnTo>
                    <a:pt x="702" y="18"/>
                  </a:lnTo>
                  <a:lnTo>
                    <a:pt x="658" y="28"/>
                  </a:lnTo>
                  <a:lnTo>
                    <a:pt x="616" y="38"/>
                  </a:lnTo>
                  <a:lnTo>
                    <a:pt x="574" y="52"/>
                  </a:lnTo>
                  <a:lnTo>
                    <a:pt x="534" y="68"/>
                  </a:lnTo>
                  <a:lnTo>
                    <a:pt x="494" y="84"/>
                  </a:lnTo>
                  <a:lnTo>
                    <a:pt x="456" y="104"/>
                  </a:lnTo>
                  <a:lnTo>
                    <a:pt x="418" y="124"/>
                  </a:lnTo>
                  <a:lnTo>
                    <a:pt x="382" y="146"/>
                  </a:lnTo>
                  <a:lnTo>
                    <a:pt x="348" y="170"/>
                  </a:lnTo>
                  <a:lnTo>
                    <a:pt x="314" y="196"/>
                  </a:lnTo>
                  <a:lnTo>
                    <a:pt x="282" y="222"/>
                  </a:lnTo>
                  <a:lnTo>
                    <a:pt x="252" y="250"/>
                  </a:lnTo>
                  <a:lnTo>
                    <a:pt x="224" y="280"/>
                  </a:lnTo>
                  <a:lnTo>
                    <a:pt x="196" y="310"/>
                  </a:lnTo>
                  <a:lnTo>
                    <a:pt x="170" y="344"/>
                  </a:lnTo>
                  <a:lnTo>
                    <a:pt x="146" y="376"/>
                  </a:lnTo>
                  <a:lnTo>
                    <a:pt x="124" y="412"/>
                  </a:lnTo>
                  <a:lnTo>
                    <a:pt x="102" y="447"/>
                  </a:lnTo>
                  <a:lnTo>
                    <a:pt x="84" y="485"/>
                  </a:lnTo>
                  <a:lnTo>
                    <a:pt x="66" y="523"/>
                  </a:lnTo>
                  <a:lnTo>
                    <a:pt x="52" y="561"/>
                  </a:lnTo>
                  <a:lnTo>
                    <a:pt x="38" y="601"/>
                  </a:lnTo>
                  <a:lnTo>
                    <a:pt x="26" y="641"/>
                  </a:lnTo>
                  <a:lnTo>
                    <a:pt x="16" y="683"/>
                  </a:lnTo>
                  <a:lnTo>
                    <a:pt x="10" y="725"/>
                  </a:lnTo>
                  <a:lnTo>
                    <a:pt x="4" y="767"/>
                  </a:lnTo>
                  <a:lnTo>
                    <a:pt x="0" y="811"/>
                  </a:lnTo>
                  <a:lnTo>
                    <a:pt x="0" y="8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grpSp>
      <p:sp>
        <p:nvSpPr>
          <p:cNvPr id="67" name="TextBox 66">
            <a:extLst>
              <a:ext uri="{FF2B5EF4-FFF2-40B4-BE49-F238E27FC236}">
                <a16:creationId xmlns="" xmlns:a16="http://schemas.microsoft.com/office/drawing/2014/main" id="{9F99E629-D198-47C2-BD25-8F19ED39F144}"/>
              </a:ext>
            </a:extLst>
          </p:cNvPr>
          <p:cNvSpPr txBox="1"/>
          <p:nvPr/>
        </p:nvSpPr>
        <p:spPr>
          <a:xfrm>
            <a:off x="2095110" y="2921167"/>
            <a:ext cx="832484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6000" spc="300" dirty="0" smtClean="0">
                <a:solidFill>
                  <a:prstClr val="white"/>
                </a:solidFill>
                <a:latin typeface="Lato Black" panose="020F0A02020204030203" pitchFamily="34" charset="0"/>
              </a:rPr>
              <a:t>Blockchain Basics</a:t>
            </a:r>
            <a:endParaRPr kumimoji="0" lang="en-US" sz="6000" b="0" i="0" u="none" strike="noStrike" kern="1200" cap="none" spc="300" normalizeH="0" baseline="0" noProof="0" dirty="0">
              <a:ln>
                <a:noFill/>
              </a:ln>
              <a:solidFill>
                <a:prstClr val="white"/>
              </a:solidFill>
              <a:effectLst/>
              <a:uLnTx/>
              <a:uFillTx/>
              <a:latin typeface="Lato Black" panose="020F0A02020204030203" pitchFamily="34" charset="0"/>
              <a:ea typeface="+mn-ea"/>
              <a:cs typeface="+mn-cs"/>
            </a:endParaRPr>
          </a:p>
        </p:txBody>
      </p:sp>
    </p:spTree>
    <p:extLst>
      <p:ext uri="{BB962C8B-B14F-4D97-AF65-F5344CB8AC3E}">
        <p14:creationId xmlns:p14="http://schemas.microsoft.com/office/powerpoint/2010/main" val="302274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ame 32"/>
          <p:cNvSpPr/>
          <p:nvPr/>
        </p:nvSpPr>
        <p:spPr>
          <a:xfrm>
            <a:off x="0" y="-57150"/>
            <a:ext cx="12192000" cy="6915149"/>
          </a:xfrm>
          <a:prstGeom prst="frame">
            <a:avLst>
              <a:gd name="adj1" fmla="val 14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grpSp>
        <p:nvGrpSpPr>
          <p:cNvPr id="8" name="Group 7"/>
          <p:cNvGrpSpPr/>
          <p:nvPr/>
        </p:nvGrpSpPr>
        <p:grpSpPr>
          <a:xfrm>
            <a:off x="2495130" y="1944728"/>
            <a:ext cx="6794163" cy="4136476"/>
            <a:chOff x="788359" y="2080044"/>
            <a:chExt cx="5787755" cy="3804059"/>
          </a:xfrm>
        </p:grpSpPr>
        <p:sp>
          <p:nvSpPr>
            <p:cNvPr id="2" name="Rounded Rectangle 1"/>
            <p:cNvSpPr/>
            <p:nvPr/>
          </p:nvSpPr>
          <p:spPr>
            <a:xfrm>
              <a:off x="788359" y="2080044"/>
              <a:ext cx="2976761" cy="3804059"/>
            </a:xfrm>
            <a:prstGeom prst="roundRect">
              <a:avLst>
                <a:gd name="adj" fmla="val 5156"/>
              </a:avLst>
            </a:prstGeom>
            <a:solidFill>
              <a:schemeClr val="accent1"/>
            </a:solidFill>
            <a:ln w="25400">
              <a:noFill/>
            </a:ln>
            <a:effectLst>
              <a:outerShdw blurRad="63500" algn="c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grpSp>
          <p:nvGrpSpPr>
            <p:cNvPr id="3" name="Group 2"/>
            <p:cNvGrpSpPr/>
            <p:nvPr/>
          </p:nvGrpSpPr>
          <p:grpSpPr>
            <a:xfrm>
              <a:off x="970952" y="2224331"/>
              <a:ext cx="5605162" cy="3477000"/>
              <a:chOff x="837109" y="2493503"/>
              <a:chExt cx="5605162" cy="3477000"/>
            </a:xfrm>
          </p:grpSpPr>
          <p:sp>
            <p:nvSpPr>
              <p:cNvPr id="20" name="TextBox 19"/>
              <p:cNvSpPr txBox="1"/>
              <p:nvPr/>
            </p:nvSpPr>
            <p:spPr>
              <a:xfrm>
                <a:off x="837109" y="2913640"/>
                <a:ext cx="2582957" cy="305686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IN" sz="1400" dirty="0" smtClean="0">
                    <a:solidFill>
                      <a:prstClr val="white"/>
                    </a:solidFill>
                    <a:latin typeface="Lato"/>
                  </a:rPr>
                  <a:t>It is common to share documents in e-mails among colleagues and peers, resulting in repeated duplication of the document.  The duplication can be theoretically never-ending. </a:t>
                </a:r>
              </a:p>
              <a:p>
                <a:pPr lvl="0">
                  <a:defRPr/>
                </a:pPr>
                <a:endParaRPr lang="en-IN" sz="1400" dirty="0">
                  <a:solidFill>
                    <a:prstClr val="white"/>
                  </a:solidFill>
                  <a:latin typeface="Lato"/>
                </a:endParaRPr>
              </a:p>
              <a:p>
                <a:pPr lvl="0">
                  <a:defRPr/>
                </a:pPr>
                <a:r>
                  <a:rPr lang="en-IN" sz="1400" dirty="0" smtClean="0">
                    <a:solidFill>
                      <a:prstClr val="white"/>
                    </a:solidFill>
                    <a:latin typeface="Lato"/>
                  </a:rPr>
                  <a:t>It is possible that </a:t>
                </a:r>
                <a:r>
                  <a:rPr lang="en-US" sz="1400" b="1" dirty="0" smtClean="0">
                    <a:solidFill>
                      <a:prstClr val="white"/>
                    </a:solidFill>
                  </a:rPr>
                  <a:t>one could be </a:t>
                </a:r>
                <a:r>
                  <a:rPr lang="en-US" sz="1400" b="1" dirty="0">
                    <a:solidFill>
                      <a:prstClr val="white"/>
                    </a:solidFill>
                  </a:rPr>
                  <a:t>amended and tampered </a:t>
                </a:r>
                <a:r>
                  <a:rPr lang="en-US" sz="1400" dirty="0">
                    <a:solidFill>
                      <a:prstClr val="white"/>
                    </a:solidFill>
                  </a:rPr>
                  <a:t>with independently of all others. As amended copies </a:t>
                </a:r>
                <a:r>
                  <a:rPr lang="en-US" sz="1400" dirty="0" smtClean="0">
                    <a:solidFill>
                      <a:prstClr val="white"/>
                    </a:solidFill>
                  </a:rPr>
                  <a:t>duplicate, </a:t>
                </a:r>
                <a:r>
                  <a:rPr lang="en-US" sz="1400" dirty="0">
                    <a:solidFill>
                      <a:prstClr val="white"/>
                    </a:solidFill>
                  </a:rPr>
                  <a:t>the history of changes becomes ambiguous: which document becomes the correct one? </a:t>
                </a:r>
                <a:r>
                  <a:rPr lang="en-US" sz="1400" b="1" dirty="0">
                    <a:solidFill>
                      <a:prstClr val="white"/>
                    </a:solidFill>
                  </a:rPr>
                  <a:t>Which one can be relied upon to ‘state the truth’?</a:t>
                </a:r>
                <a:endParaRPr kumimoji="0" lang="en-IN" sz="1400" b="1" u="none" strike="noStrike" kern="1200" cap="none" spc="0" normalizeH="0" baseline="0" noProof="0" dirty="0">
                  <a:ln>
                    <a:noFill/>
                  </a:ln>
                  <a:solidFill>
                    <a:prstClr val="white"/>
                  </a:solidFill>
                  <a:effectLst/>
                  <a:uLnTx/>
                  <a:uFillTx/>
                  <a:latin typeface="Lato"/>
                </a:endParaRPr>
              </a:p>
            </p:txBody>
          </p:sp>
          <p:sp>
            <p:nvSpPr>
              <p:cNvPr id="23" name="TextBox 22"/>
              <p:cNvSpPr txBox="1"/>
              <p:nvPr/>
            </p:nvSpPr>
            <p:spPr>
              <a:xfrm>
                <a:off x="4045945" y="2493503"/>
                <a:ext cx="2396326" cy="650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smtClean="0">
                    <a:ln>
                      <a:noFill/>
                    </a:ln>
                    <a:solidFill>
                      <a:prstClr val="white"/>
                    </a:solidFill>
                    <a:effectLst/>
                    <a:uLnTx/>
                    <a:uFillTx/>
                    <a:latin typeface="Lato Black"/>
                    <a:ea typeface="+mn-ea"/>
                    <a:cs typeface="+mn-cs"/>
                  </a:rPr>
                  <a:t>COMMUNITIES OF PRACTICE</a:t>
                </a:r>
                <a:endParaRPr kumimoji="0" lang="en-IN" sz="2000" b="0" i="0" u="none" strike="noStrike" kern="1200" cap="none" spc="0" normalizeH="0" baseline="0" noProof="0" dirty="0">
                  <a:ln>
                    <a:noFill/>
                  </a:ln>
                  <a:solidFill>
                    <a:prstClr val="white"/>
                  </a:solidFill>
                  <a:effectLst/>
                  <a:uLnTx/>
                  <a:uFillTx/>
                  <a:latin typeface="Lato Black"/>
                  <a:ea typeface="+mn-ea"/>
                  <a:cs typeface="+mn-cs"/>
                </a:endParaRPr>
              </a:p>
            </p:txBody>
          </p:sp>
        </p:grpSp>
      </p:grpSp>
      <p:grpSp>
        <p:nvGrpSpPr>
          <p:cNvPr id="36" name="Group 35"/>
          <p:cNvGrpSpPr/>
          <p:nvPr/>
        </p:nvGrpSpPr>
        <p:grpSpPr>
          <a:xfrm>
            <a:off x="6294479" y="1944727"/>
            <a:ext cx="3540641" cy="4136477"/>
            <a:chOff x="879077" y="2080044"/>
            <a:chExt cx="2976761" cy="4136477"/>
          </a:xfrm>
        </p:grpSpPr>
        <p:sp>
          <p:nvSpPr>
            <p:cNvPr id="37" name="Rounded Rectangle 36"/>
            <p:cNvSpPr/>
            <p:nvPr/>
          </p:nvSpPr>
          <p:spPr>
            <a:xfrm>
              <a:off x="879077" y="2080044"/>
              <a:ext cx="2976761" cy="4136477"/>
            </a:xfrm>
            <a:prstGeom prst="roundRect">
              <a:avLst>
                <a:gd name="adj" fmla="val 5156"/>
              </a:avLst>
            </a:prstGeom>
            <a:solidFill>
              <a:schemeClr val="accent3"/>
            </a:solidFill>
            <a:ln w="25400">
              <a:noFill/>
            </a:ln>
            <a:effectLst>
              <a:outerShdw blurRad="63500" algn="c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Lato"/>
                <a:ea typeface="+mn-ea"/>
                <a:cs typeface="+mn-cs"/>
              </a:endParaRPr>
            </a:p>
          </p:txBody>
        </p:sp>
        <p:sp>
          <p:nvSpPr>
            <p:cNvPr id="40" name="TextBox 39"/>
            <p:cNvSpPr txBox="1"/>
            <p:nvPr/>
          </p:nvSpPr>
          <p:spPr>
            <a:xfrm>
              <a:off x="1063191" y="2234489"/>
              <a:ext cx="251862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smtClean="0">
                  <a:ln>
                    <a:noFill/>
                  </a:ln>
                  <a:solidFill>
                    <a:prstClr val="white"/>
                  </a:solidFill>
                  <a:effectLst/>
                  <a:uLnTx/>
                  <a:uFillTx/>
                  <a:latin typeface="Lato Black"/>
                  <a:ea typeface="+mn-ea"/>
                  <a:cs typeface="+mn-cs"/>
                </a:rPr>
                <a:t>BANK</a:t>
              </a:r>
              <a:endParaRPr kumimoji="0" lang="en-IN" sz="2000" b="0" i="0" u="none" strike="noStrike" kern="1200" cap="none" spc="0" normalizeH="0" baseline="0" noProof="0" dirty="0">
                <a:ln>
                  <a:noFill/>
                </a:ln>
                <a:solidFill>
                  <a:prstClr val="white"/>
                </a:solidFill>
                <a:effectLst/>
                <a:uLnTx/>
                <a:uFillTx/>
                <a:latin typeface="Lato Black"/>
                <a:ea typeface="+mn-ea"/>
                <a:cs typeface="+mn-cs"/>
              </a:endParaRPr>
            </a:p>
          </p:txBody>
        </p:sp>
      </p:grpSp>
      <p:sp>
        <p:nvSpPr>
          <p:cNvPr id="41" name="Frame 40"/>
          <p:cNvSpPr/>
          <p:nvPr/>
        </p:nvSpPr>
        <p:spPr>
          <a:xfrm>
            <a:off x="0" y="-28574"/>
            <a:ext cx="12192000" cy="6915149"/>
          </a:xfrm>
          <a:prstGeom prst="frame">
            <a:avLst>
              <a:gd name="adj1" fmla="val 1481"/>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22" name="TextBox 21">
            <a:extLst>
              <a:ext uri="{FF2B5EF4-FFF2-40B4-BE49-F238E27FC236}">
                <a16:creationId xmlns:a16="http://schemas.microsoft.com/office/drawing/2014/main" xmlns="" id="{9F99E629-D198-47C2-BD25-8F19ED39F144}"/>
              </a:ext>
            </a:extLst>
          </p:cNvPr>
          <p:cNvSpPr txBox="1"/>
          <p:nvPr/>
        </p:nvSpPr>
        <p:spPr>
          <a:xfrm>
            <a:off x="1801419" y="401419"/>
            <a:ext cx="8589211"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000" b="1" i="0" u="none" strike="noStrike" kern="1200" cap="none" spc="300" normalizeH="0" baseline="0" noProof="0" dirty="0" smtClean="0">
                <a:ln>
                  <a:noFill/>
                </a:ln>
                <a:solidFill>
                  <a:srgbClr val="214965"/>
                </a:solidFill>
                <a:effectLst/>
                <a:uLnTx/>
                <a:uFillTx/>
                <a:ea typeface="+mn-ea"/>
                <a:cs typeface="+mn-cs"/>
              </a:rPr>
              <a:t>Types of Problems Blockchain Can</a:t>
            </a:r>
            <a:r>
              <a:rPr kumimoji="0" lang="en-IN" sz="3000" b="1" i="0" u="none" strike="noStrike" kern="1200" cap="none" spc="300" normalizeH="0" noProof="0" dirty="0" smtClean="0">
                <a:ln>
                  <a:noFill/>
                </a:ln>
                <a:solidFill>
                  <a:srgbClr val="214965"/>
                </a:solidFill>
                <a:effectLst/>
                <a:uLnTx/>
                <a:uFillTx/>
                <a:ea typeface="+mn-ea"/>
                <a:cs typeface="+mn-cs"/>
              </a:rPr>
              <a:t> Solve</a:t>
            </a:r>
            <a:endParaRPr kumimoji="0" lang="en-IN" sz="3000" b="1" i="0" u="none" strike="noStrike" kern="1200" cap="none" spc="300" normalizeH="0" baseline="0" noProof="0" dirty="0">
              <a:ln>
                <a:noFill/>
              </a:ln>
              <a:solidFill>
                <a:srgbClr val="214965"/>
              </a:solidFill>
              <a:effectLst/>
              <a:uLnTx/>
              <a:uFillTx/>
              <a:ea typeface="+mn-ea"/>
              <a:cs typeface="+mn-cs"/>
            </a:endParaRPr>
          </a:p>
        </p:txBody>
      </p:sp>
      <p:cxnSp>
        <p:nvCxnSpPr>
          <p:cNvPr id="25" name="Straight Connector 24">
            <a:extLst>
              <a:ext uri="{FF2B5EF4-FFF2-40B4-BE49-F238E27FC236}">
                <a16:creationId xmlns:a16="http://schemas.microsoft.com/office/drawing/2014/main" xmlns="" id="{2D3452EC-B89C-4896-8A40-5E5A33ABD851}"/>
              </a:ext>
            </a:extLst>
          </p:cNvPr>
          <p:cNvCxnSpPr/>
          <p:nvPr/>
        </p:nvCxnSpPr>
        <p:spPr>
          <a:xfrm>
            <a:off x="5238750" y="1085850"/>
            <a:ext cx="17145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xmlns="" id="{DF98AB9E-1742-4E0D-A87F-E2D0F0FA0821}"/>
              </a:ext>
            </a:extLst>
          </p:cNvPr>
          <p:cNvSpPr/>
          <p:nvPr/>
        </p:nvSpPr>
        <p:spPr>
          <a:xfrm>
            <a:off x="1485900" y="1127720"/>
            <a:ext cx="9220200" cy="553998"/>
          </a:xfrm>
          <a:prstGeom prst="rect">
            <a:avLst/>
          </a:prstGeom>
        </p:spPr>
        <p:txBody>
          <a:bodyPr wrap="square" anchor="ctr">
            <a:spAutoFit/>
          </a:bodyPr>
          <a:lstStyle/>
          <a:p>
            <a:pPr algn="ctr">
              <a:spcAft>
                <a:spcPts val="0"/>
              </a:spcAft>
            </a:pPr>
            <a:r>
              <a:rPr lang="en-US" sz="3000" b="1" i="1" dirty="0" smtClean="0">
                <a:solidFill>
                  <a:srgbClr val="9F98C8"/>
                </a:solidFill>
                <a:ea typeface="Calibri"/>
                <a:cs typeface="Arial"/>
              </a:rPr>
              <a:t>Two analogies…</a:t>
            </a:r>
            <a:endParaRPr lang="en-US" sz="3000" b="1" i="1" dirty="0">
              <a:solidFill>
                <a:srgbClr val="9F98C8"/>
              </a:solidFill>
              <a:ea typeface="Calibri"/>
              <a:cs typeface="Arial"/>
            </a:endParaRPr>
          </a:p>
        </p:txBody>
      </p:sp>
      <p:sp>
        <p:nvSpPr>
          <p:cNvPr id="24" name="TextBox 23"/>
          <p:cNvSpPr txBox="1"/>
          <p:nvPr/>
        </p:nvSpPr>
        <p:spPr>
          <a:xfrm>
            <a:off x="2699758" y="2102710"/>
            <a:ext cx="285025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noProof="0" dirty="0" smtClean="0">
                <a:solidFill>
                  <a:prstClr val="white"/>
                </a:solidFill>
                <a:latin typeface="Lato Black"/>
              </a:rPr>
              <a:t>E-MAIL</a:t>
            </a:r>
            <a:endParaRPr kumimoji="0" lang="en-IN" sz="2000" b="0" i="0" u="none" strike="noStrike" kern="1200" cap="none" spc="0" normalizeH="0" baseline="0" noProof="0" dirty="0">
              <a:ln>
                <a:noFill/>
              </a:ln>
              <a:solidFill>
                <a:prstClr val="white"/>
              </a:solidFill>
              <a:effectLst/>
              <a:uLnTx/>
              <a:uFillTx/>
              <a:latin typeface="Lato Black"/>
              <a:ea typeface="+mn-ea"/>
              <a:cs typeface="+mn-cs"/>
            </a:endParaRPr>
          </a:p>
        </p:txBody>
      </p:sp>
      <p:sp>
        <p:nvSpPr>
          <p:cNvPr id="27" name="TextBox 26"/>
          <p:cNvSpPr txBox="1"/>
          <p:nvPr/>
        </p:nvSpPr>
        <p:spPr>
          <a:xfrm>
            <a:off x="6477093" y="2562010"/>
            <a:ext cx="3032097" cy="2893100"/>
          </a:xfrm>
          <a:prstGeom prst="rect">
            <a:avLst/>
          </a:prstGeom>
          <a:noFill/>
        </p:spPr>
        <p:txBody>
          <a:bodyPr wrap="square" rtlCol="0">
            <a:spAutoFit/>
          </a:bodyPr>
          <a:lstStyle/>
          <a:p>
            <a:pPr lvl="0">
              <a:defRPr/>
            </a:pPr>
            <a:r>
              <a:rPr kumimoji="0" lang="en-IN" sz="1400" u="none" strike="noStrike" kern="1200" cap="none" spc="0" normalizeH="0" baseline="0" noProof="0" dirty="0" smtClean="0">
                <a:ln>
                  <a:noFill/>
                </a:ln>
                <a:solidFill>
                  <a:prstClr val="white"/>
                </a:solidFill>
                <a:effectLst/>
                <a:uLnTx/>
                <a:uFillTx/>
                <a:latin typeface="Lato"/>
                <a:ea typeface="+mn-ea"/>
                <a:cs typeface="+mn-cs"/>
              </a:rPr>
              <a:t>Digital payments been become a part of daily life. </a:t>
            </a:r>
            <a:r>
              <a:rPr lang="en-US" sz="1400" noProof="0" dirty="0" smtClean="0">
                <a:solidFill>
                  <a:prstClr val="white"/>
                </a:solidFill>
              </a:rPr>
              <a:t>W</a:t>
            </a:r>
            <a:r>
              <a:rPr lang="en-US" sz="1400" dirty="0" smtClean="0">
                <a:solidFill>
                  <a:prstClr val="white"/>
                </a:solidFill>
              </a:rPr>
              <a:t>e </a:t>
            </a:r>
            <a:r>
              <a:rPr lang="en-US" sz="1400" dirty="0">
                <a:solidFill>
                  <a:prstClr val="white"/>
                </a:solidFill>
              </a:rPr>
              <a:t>expect a bank to act as a trusted third-party to </a:t>
            </a:r>
            <a:r>
              <a:rPr lang="en-US" sz="1400" dirty="0" smtClean="0">
                <a:solidFill>
                  <a:prstClr val="white"/>
                </a:solidFill>
              </a:rPr>
              <a:t>verify that user identities are known, that the sender has the necessary funds, and the funds are transferred to the correct person.</a:t>
            </a:r>
          </a:p>
          <a:p>
            <a:pPr lvl="0">
              <a:defRPr/>
            </a:pPr>
            <a:endParaRPr kumimoji="0" lang="en-US" sz="1400" u="none" strike="noStrike" kern="1200" cap="none" spc="0" normalizeH="0" baseline="0" noProof="0" dirty="0">
              <a:ln>
                <a:noFill/>
              </a:ln>
              <a:solidFill>
                <a:prstClr val="white"/>
              </a:solidFill>
              <a:effectLst/>
              <a:uLnTx/>
              <a:uFillTx/>
              <a:latin typeface="Lato"/>
              <a:ea typeface="+mn-ea"/>
              <a:cs typeface="+mn-cs"/>
            </a:endParaRPr>
          </a:p>
          <a:p>
            <a:pPr lvl="0">
              <a:defRPr/>
            </a:pPr>
            <a:r>
              <a:rPr kumimoji="0" lang="en-IN" sz="1400" u="none" strike="noStrike" kern="1200" cap="none" spc="0" normalizeH="0" baseline="0" noProof="0" dirty="0" smtClean="0">
                <a:ln>
                  <a:noFill/>
                </a:ln>
                <a:solidFill>
                  <a:prstClr val="white"/>
                </a:solidFill>
                <a:effectLst/>
                <a:uLnTx/>
                <a:uFillTx/>
                <a:latin typeface="Lato"/>
                <a:ea typeface="+mn-ea"/>
                <a:cs typeface="+mn-cs"/>
              </a:rPr>
              <a:t>The central ledger held by the bank becomes a </a:t>
            </a:r>
            <a:r>
              <a:rPr kumimoji="0" lang="en-IN" sz="1400" b="1" u="none" strike="noStrike" kern="1200" cap="none" spc="0" normalizeH="0" baseline="0" noProof="0" dirty="0" smtClean="0">
                <a:ln>
                  <a:noFill/>
                </a:ln>
                <a:solidFill>
                  <a:prstClr val="white"/>
                </a:solidFill>
                <a:effectLst/>
                <a:uLnTx/>
                <a:uFillTx/>
                <a:latin typeface="Lato"/>
                <a:ea typeface="+mn-ea"/>
                <a:cs typeface="+mn-cs"/>
              </a:rPr>
              <a:t>single point of failure</a:t>
            </a:r>
            <a:r>
              <a:rPr kumimoji="0" lang="en-IN" sz="1400" b="1" u="none" strike="noStrike" kern="1200" cap="none" spc="0" normalizeH="0" noProof="0" dirty="0" smtClean="0">
                <a:ln>
                  <a:noFill/>
                </a:ln>
                <a:solidFill>
                  <a:prstClr val="white"/>
                </a:solidFill>
                <a:effectLst/>
                <a:uLnTx/>
                <a:uFillTx/>
                <a:latin typeface="Lato"/>
                <a:ea typeface="+mn-ea"/>
                <a:cs typeface="+mn-cs"/>
              </a:rPr>
              <a:t> </a:t>
            </a:r>
            <a:r>
              <a:rPr kumimoji="0" lang="en-IN" sz="1400" u="none" strike="noStrike" kern="1200" cap="none" spc="0" normalizeH="0" noProof="0" dirty="0" smtClean="0">
                <a:ln>
                  <a:noFill/>
                </a:ln>
                <a:solidFill>
                  <a:prstClr val="white"/>
                </a:solidFill>
                <a:effectLst/>
                <a:uLnTx/>
                <a:uFillTx/>
                <a:latin typeface="Lato"/>
                <a:ea typeface="+mn-ea"/>
                <a:cs typeface="+mn-cs"/>
              </a:rPr>
              <a:t>(e.g., target for hacking). The potential exists for accessing and </a:t>
            </a:r>
            <a:r>
              <a:rPr kumimoji="0" lang="en-IN" sz="1400" b="1" u="none" strike="noStrike" kern="1200" cap="none" spc="0" normalizeH="0" noProof="0" dirty="0" smtClean="0">
                <a:ln>
                  <a:noFill/>
                </a:ln>
                <a:solidFill>
                  <a:prstClr val="white"/>
                </a:solidFill>
                <a:effectLst/>
                <a:uLnTx/>
                <a:uFillTx/>
                <a:latin typeface="Lato"/>
                <a:ea typeface="+mn-ea"/>
                <a:cs typeface="+mn-cs"/>
              </a:rPr>
              <a:t>altering the data </a:t>
            </a:r>
            <a:r>
              <a:rPr kumimoji="0" lang="en-IN" sz="1400" u="none" strike="noStrike" kern="1200" cap="none" spc="0" normalizeH="0" noProof="0" dirty="0" smtClean="0">
                <a:ln>
                  <a:noFill/>
                </a:ln>
                <a:solidFill>
                  <a:prstClr val="white"/>
                </a:solidFill>
                <a:effectLst/>
                <a:uLnTx/>
                <a:uFillTx/>
                <a:latin typeface="Lato"/>
                <a:ea typeface="+mn-ea"/>
                <a:cs typeface="+mn-cs"/>
              </a:rPr>
              <a:t>without a trace. </a:t>
            </a:r>
            <a:endParaRPr kumimoji="0" lang="en-IN" sz="1400" u="none" strike="noStrike" kern="1200" cap="none" spc="0" normalizeH="0" baseline="0" noProof="0" dirty="0">
              <a:ln>
                <a:noFill/>
              </a:ln>
              <a:solidFill>
                <a:prstClr val="white"/>
              </a:solidFill>
              <a:effectLst/>
              <a:uLnTx/>
              <a:uFillTx/>
              <a:latin typeface="Lato"/>
              <a:ea typeface="+mn-ea"/>
              <a:cs typeface="+mn-cs"/>
            </a:endParaRPr>
          </a:p>
        </p:txBody>
      </p:sp>
    </p:spTree>
    <p:extLst>
      <p:ext uri="{BB962C8B-B14F-4D97-AF65-F5344CB8AC3E}">
        <p14:creationId xmlns:p14="http://schemas.microsoft.com/office/powerpoint/2010/main" val="1124346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ffectLst/>
                <a:ea typeface="Calibri"/>
                <a:cs typeface="Arial"/>
              </a:rPr>
              <a:t>Blockchains Unchained Guide</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4543" y="834011"/>
            <a:ext cx="7794418" cy="4708981"/>
          </a:xfrm>
          <a:prstGeom prst="rect">
            <a:avLst/>
          </a:prstGeom>
          <a:noFill/>
          <a:ln w="9525">
            <a:noFill/>
            <a:miter lim="800000"/>
            <a:headEnd/>
            <a:tailEnd/>
          </a:ln>
        </p:spPr>
        <p:txBody>
          <a:bodyPr rot="0" vert="horz" wrap="square" lIns="91440" tIns="45720" rIns="91440" bIns="45720" anchor="t" anchorCtr="0">
            <a:spAutoFit/>
          </a:bodyPr>
          <a:lstStyle/>
          <a:p>
            <a:pPr>
              <a:spcAft>
                <a:spcPts val="0"/>
              </a:spcAft>
            </a:pPr>
            <a:r>
              <a:rPr lang="en-GB" sz="2000" dirty="0" smtClean="0">
                <a:solidFill>
                  <a:schemeClr val="tx2">
                    <a:lumMod val="60000"/>
                    <a:lumOff val="40000"/>
                  </a:schemeClr>
                </a:solidFill>
                <a:ea typeface="Calibri"/>
                <a:cs typeface="Times New Roman"/>
              </a:rPr>
              <a:t>The basic and inter-related goals of </a:t>
            </a:r>
            <a:r>
              <a:rPr lang="en-GB" sz="2000" dirty="0" smtClean="0">
                <a:solidFill>
                  <a:schemeClr val="tx2">
                    <a:lumMod val="60000"/>
                    <a:lumOff val="40000"/>
                  </a:schemeClr>
                </a:solidFill>
                <a:ea typeface="Calibri"/>
                <a:cs typeface="Times New Roman"/>
              </a:rPr>
              <a:t>blockchain </a:t>
            </a:r>
            <a:r>
              <a:rPr lang="en-GB" sz="2000" dirty="0" smtClean="0">
                <a:solidFill>
                  <a:schemeClr val="tx2">
                    <a:lumMod val="60000"/>
                    <a:lumOff val="40000"/>
                  </a:schemeClr>
                </a:solidFill>
                <a:ea typeface="Calibri"/>
                <a:cs typeface="Times New Roman"/>
              </a:rPr>
              <a:t>are to:</a:t>
            </a:r>
          </a:p>
          <a:p>
            <a:pPr marL="800100" lvl="1" indent="-342900">
              <a:buFont typeface="Arial" panose="020B0604020202020204" pitchFamily="34" charset="2"/>
              <a:buChar char="•"/>
            </a:pPr>
            <a:r>
              <a:rPr lang="en-GB" sz="2000" dirty="0" smtClean="0">
                <a:solidFill>
                  <a:schemeClr val="tx2">
                    <a:lumMod val="60000"/>
                    <a:lumOff val="40000"/>
                  </a:schemeClr>
                </a:solidFill>
                <a:ea typeface="Calibri"/>
                <a:cs typeface="Times New Roman"/>
              </a:rPr>
              <a:t>Reduce or </a:t>
            </a:r>
            <a:r>
              <a:rPr lang="en-GB" sz="2000" b="1" dirty="0" smtClean="0">
                <a:solidFill>
                  <a:schemeClr val="tx2">
                    <a:lumMod val="60000"/>
                    <a:lumOff val="40000"/>
                  </a:schemeClr>
                </a:solidFill>
                <a:ea typeface="Calibri"/>
                <a:cs typeface="Times New Roman"/>
              </a:rPr>
              <a:t>eliminate the need for a central authority </a:t>
            </a:r>
            <a:r>
              <a:rPr lang="en-GB" sz="2000" dirty="0" smtClean="0">
                <a:solidFill>
                  <a:schemeClr val="tx2">
                    <a:lumMod val="60000"/>
                    <a:lumOff val="40000"/>
                  </a:schemeClr>
                </a:solidFill>
                <a:ea typeface="Calibri"/>
                <a:cs typeface="Times New Roman"/>
              </a:rPr>
              <a:t>(e.g., banks, government)</a:t>
            </a:r>
            <a:br>
              <a:rPr lang="en-GB" sz="2000" dirty="0" smtClean="0">
                <a:solidFill>
                  <a:schemeClr val="tx2">
                    <a:lumMod val="60000"/>
                    <a:lumOff val="40000"/>
                  </a:schemeClr>
                </a:solidFill>
                <a:ea typeface="Calibri"/>
                <a:cs typeface="Times New Roman"/>
              </a:rPr>
            </a:br>
            <a:endParaRPr lang="en-GB" sz="2000" dirty="0" smtClean="0">
              <a:solidFill>
                <a:schemeClr val="tx2">
                  <a:lumMod val="60000"/>
                  <a:lumOff val="40000"/>
                </a:schemeClr>
              </a:solidFill>
              <a:ea typeface="Calibri"/>
              <a:cs typeface="Times New Roman"/>
            </a:endParaRPr>
          </a:p>
          <a:p>
            <a:pPr marL="800100" lvl="1" indent="-342900">
              <a:buFont typeface="Arial" panose="020B0604020202020204" pitchFamily="34" charset="2"/>
              <a:buChar char="•"/>
            </a:pPr>
            <a:r>
              <a:rPr lang="en-GB" sz="2000" dirty="0" smtClean="0">
                <a:solidFill>
                  <a:schemeClr val="tx2">
                    <a:lumMod val="60000"/>
                    <a:lumOff val="40000"/>
                  </a:schemeClr>
                </a:solidFill>
                <a:ea typeface="Calibri"/>
                <a:cs typeface="Times New Roman"/>
              </a:rPr>
              <a:t>Eliminate </a:t>
            </a:r>
            <a:r>
              <a:rPr lang="en-GB" sz="2000" b="1" dirty="0" smtClean="0">
                <a:solidFill>
                  <a:schemeClr val="tx2">
                    <a:lumMod val="60000"/>
                    <a:lumOff val="40000"/>
                  </a:schemeClr>
                </a:solidFill>
                <a:ea typeface="Calibri"/>
                <a:cs typeface="Times New Roman"/>
              </a:rPr>
              <a:t>central points of failure</a:t>
            </a: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2000" dirty="0" smtClean="0">
              <a:solidFill>
                <a:schemeClr val="tx2">
                  <a:lumMod val="60000"/>
                  <a:lumOff val="40000"/>
                </a:schemeClr>
              </a:solidFill>
              <a:ea typeface="Calibri"/>
              <a:cs typeface="Times New Roman"/>
            </a:endParaRPr>
          </a:p>
          <a:p>
            <a:pPr marL="800100" lvl="1" indent="-342900">
              <a:buFont typeface="Arial" panose="020B0604020202020204" pitchFamily="34" charset="2"/>
              <a:buChar char="•"/>
            </a:pPr>
            <a:r>
              <a:rPr lang="en-GB" sz="2000" b="1" dirty="0" smtClean="0">
                <a:solidFill>
                  <a:schemeClr val="tx2">
                    <a:lumMod val="60000"/>
                    <a:lumOff val="40000"/>
                  </a:schemeClr>
                </a:solidFill>
                <a:ea typeface="Calibri"/>
                <a:cs typeface="Times New Roman"/>
              </a:rPr>
              <a:t>Enable trust </a:t>
            </a:r>
            <a:r>
              <a:rPr lang="en-GB" sz="2000" dirty="0" smtClean="0">
                <a:solidFill>
                  <a:schemeClr val="tx2">
                    <a:lumMod val="60000"/>
                    <a:lumOff val="40000"/>
                  </a:schemeClr>
                </a:solidFill>
                <a:ea typeface="Calibri"/>
                <a:cs typeface="Times New Roman"/>
              </a:rPr>
              <a:t>among people who don’t know each other to directly conduct transactions</a:t>
            </a:r>
          </a:p>
          <a:p>
            <a:pPr lvl="1"/>
            <a:endParaRPr lang="en-GB" sz="2000" dirty="0">
              <a:solidFill>
                <a:schemeClr val="tx2">
                  <a:lumMod val="60000"/>
                  <a:lumOff val="40000"/>
                </a:schemeClr>
              </a:solidFill>
              <a:ea typeface="Calibri"/>
              <a:cs typeface="Times New Roman"/>
            </a:endParaRPr>
          </a:p>
          <a:p>
            <a:r>
              <a:rPr lang="en-GB" sz="2000" dirty="0" smtClean="0">
                <a:solidFill>
                  <a:schemeClr val="tx2">
                    <a:lumMod val="60000"/>
                    <a:lumOff val="40000"/>
                  </a:schemeClr>
                </a:solidFill>
                <a:ea typeface="Calibri"/>
                <a:cs typeface="Times New Roman"/>
              </a:rPr>
              <a:t>To achieve this, instead of an authority running a central database, every user can have a copy of the full database and can see every transaction that has ever taken place. This is a </a:t>
            </a:r>
            <a:r>
              <a:rPr lang="en-GB" sz="2000" b="1" dirty="0" smtClean="0">
                <a:solidFill>
                  <a:schemeClr val="tx2">
                    <a:lumMod val="60000"/>
                    <a:lumOff val="40000"/>
                  </a:schemeClr>
                </a:solidFill>
                <a:ea typeface="Calibri"/>
                <a:cs typeface="Times New Roman"/>
              </a:rPr>
              <a:t>distributed ledger. </a:t>
            </a: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graphicFrame>
        <p:nvGraphicFramePr>
          <p:cNvPr id="2" name="Table 1"/>
          <p:cNvGraphicFramePr>
            <a:graphicFrameLocks noGrp="1"/>
          </p:cNvGraphicFramePr>
          <p:nvPr>
            <p:extLst>
              <p:ext uri="{D42A27DB-BD31-4B8C-83A1-F6EECF244321}">
                <p14:modId xmlns:p14="http://schemas.microsoft.com/office/powerpoint/2010/main" val="2495297837"/>
              </p:ext>
            </p:extLst>
          </p:nvPr>
        </p:nvGraphicFramePr>
        <p:xfrm>
          <a:off x="4598782" y="4843860"/>
          <a:ext cx="7341576" cy="1737360"/>
        </p:xfrm>
        <a:graphic>
          <a:graphicData uri="http://schemas.openxmlformats.org/drawingml/2006/table">
            <a:tbl>
              <a:tblPr firstRow="1" bandRow="1">
                <a:tableStyleId>{5C22544A-7EE6-4342-B048-85BDC9FD1C3A}</a:tableStyleId>
              </a:tblPr>
              <a:tblGrid>
                <a:gridCol w="7341576"/>
              </a:tblGrid>
              <a:tr h="7046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u="sng" dirty="0" smtClean="0">
                          <a:solidFill>
                            <a:schemeClr val="accent4"/>
                          </a:solidFill>
                        </a:rPr>
                        <a:t>Key term:</a:t>
                      </a:r>
                      <a:r>
                        <a:rPr lang="en-GB" b="1" u="sng" baseline="0" dirty="0" smtClean="0">
                          <a:solidFill>
                            <a:schemeClr val="accent4"/>
                          </a:solidFill>
                        </a:rPr>
                        <a:t> Distributed Ledger</a:t>
                      </a:r>
                    </a:p>
                    <a:p>
                      <a:pPr marL="0" marR="0" indent="0" algn="l" defTabSz="914400" rtl="0" eaLnBrk="1" fontAlgn="auto" latinLnBrk="0" hangingPunct="1">
                        <a:lnSpc>
                          <a:spcPct val="100000"/>
                        </a:lnSpc>
                        <a:spcBef>
                          <a:spcPts val="0"/>
                        </a:spcBef>
                        <a:spcAft>
                          <a:spcPts val="0"/>
                        </a:spcAft>
                        <a:buClrTx/>
                        <a:buSzTx/>
                        <a:buFontTx/>
                        <a:buNone/>
                        <a:tabLst/>
                        <a:defRPr/>
                      </a:pPr>
                      <a:r>
                        <a:rPr lang="en-GB" b="0" u="none" dirty="0" smtClean="0">
                          <a:solidFill>
                            <a:schemeClr val="accent4"/>
                          </a:solidFill>
                        </a:rPr>
                        <a:t>A List of transactions that are spread across many users (not central)</a:t>
                      </a:r>
                    </a:p>
                    <a:p>
                      <a:endParaRPr lang="en-GB" b="1" u="sng" dirty="0" smtClean="0">
                        <a:solidFill>
                          <a:schemeClr val="accent4"/>
                        </a:solidFill>
                      </a:endParaRPr>
                    </a:p>
                    <a:p>
                      <a:r>
                        <a:rPr lang="en-GB" b="1" u="sng" dirty="0" smtClean="0">
                          <a:solidFill>
                            <a:schemeClr val="accent4"/>
                          </a:solidFill>
                        </a:rPr>
                        <a:t>Key term: Node</a:t>
                      </a:r>
                    </a:p>
                    <a:p>
                      <a:r>
                        <a:rPr lang="en-GB" b="0" baseline="0" dirty="0" smtClean="0">
                          <a:solidFill>
                            <a:schemeClr val="accent4"/>
                          </a:solidFill>
                        </a:rPr>
                        <a:t>Another word for a user on a blockchain network running blockchain software and </a:t>
                      </a:r>
                      <a:r>
                        <a:rPr lang="en-GB" b="0" baseline="0" dirty="0" smtClean="0">
                          <a:solidFill>
                            <a:schemeClr val="accent4"/>
                          </a:solidFill>
                        </a:rPr>
                        <a:t>holding a </a:t>
                      </a:r>
                      <a:r>
                        <a:rPr lang="en-GB" b="0" baseline="0" dirty="0" smtClean="0">
                          <a:solidFill>
                            <a:schemeClr val="accent4"/>
                          </a:solidFill>
                        </a:rPr>
                        <a:t>copy of </a:t>
                      </a:r>
                      <a:r>
                        <a:rPr lang="en-GB" b="0" baseline="0" dirty="0" smtClean="0">
                          <a:solidFill>
                            <a:schemeClr val="accent4"/>
                          </a:solidFill>
                        </a:rPr>
                        <a:t>the ledger</a:t>
                      </a:r>
                      <a:endParaRPr lang="en-GB" b="0" dirty="0">
                        <a:solidFill>
                          <a:schemeClr val="accent4"/>
                        </a:solidFill>
                      </a:endParaRPr>
                    </a:p>
                  </a:txBody>
                  <a:tcPr>
                    <a:solidFill>
                      <a:schemeClr val="accent1">
                        <a:alpha val="37000"/>
                      </a:schemeClr>
                    </a:solidFill>
                  </a:tcPr>
                </a:tc>
              </a:tr>
            </a:tbl>
          </a:graphicData>
        </a:graphic>
      </p:graphicFrame>
    </p:spTree>
    <p:extLst>
      <p:ext uri="{BB962C8B-B14F-4D97-AF65-F5344CB8AC3E}">
        <p14:creationId xmlns:p14="http://schemas.microsoft.com/office/powerpoint/2010/main" val="2995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a typeface="Calibri"/>
                <a:cs typeface="Arial"/>
              </a:rPr>
              <a:t>Centralized vs. Distributed</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pic>
        <p:nvPicPr>
          <p:cNvPr id="8" name="Picture 7"/>
          <p:cNvPicPr/>
          <p:nvPr/>
        </p:nvPicPr>
        <p:blipFill rotWithShape="1">
          <a:blip r:embed="rId5">
            <a:extLst>
              <a:ext uri="{28A0092B-C50C-407E-A947-70E740481C1C}">
                <a14:useLocalDpi xmlns:a14="http://schemas.microsoft.com/office/drawing/2010/main" val="0"/>
              </a:ext>
            </a:extLst>
          </a:blip>
          <a:srcRect r="65392" b="7390"/>
          <a:stretch/>
        </p:blipFill>
        <p:spPr bwMode="auto">
          <a:xfrm>
            <a:off x="5314228" y="1188799"/>
            <a:ext cx="2394377" cy="4529578"/>
          </a:xfrm>
          <a:prstGeom prst="rect">
            <a:avLst/>
          </a:prstGeom>
          <a:noFill/>
        </p:spPr>
      </p:pic>
      <p:pic>
        <p:nvPicPr>
          <p:cNvPr id="9" name="Picture 8"/>
          <p:cNvPicPr/>
          <p:nvPr/>
        </p:nvPicPr>
        <p:blipFill rotWithShape="1">
          <a:blip r:embed="rId5">
            <a:extLst>
              <a:ext uri="{28A0092B-C50C-407E-A947-70E740481C1C}">
                <a14:useLocalDpi xmlns:a14="http://schemas.microsoft.com/office/drawing/2010/main" val="0"/>
              </a:ext>
            </a:extLst>
          </a:blip>
          <a:srcRect l="67664" b="7733"/>
          <a:stretch/>
        </p:blipFill>
        <p:spPr bwMode="auto">
          <a:xfrm>
            <a:off x="8963246" y="1146267"/>
            <a:ext cx="2282879" cy="4604968"/>
          </a:xfrm>
          <a:prstGeom prst="rect">
            <a:avLst/>
          </a:prstGeom>
          <a:noFill/>
        </p:spPr>
      </p:pic>
      <p:sp>
        <p:nvSpPr>
          <p:cNvPr id="2" name="TextBox 1"/>
          <p:cNvSpPr txBox="1"/>
          <p:nvPr/>
        </p:nvSpPr>
        <p:spPr>
          <a:xfrm>
            <a:off x="4530903" y="6061753"/>
            <a:ext cx="7366571" cy="400110"/>
          </a:xfrm>
          <a:prstGeom prst="rect">
            <a:avLst/>
          </a:prstGeom>
          <a:noFill/>
        </p:spPr>
        <p:txBody>
          <a:bodyPr wrap="square" rtlCol="0">
            <a:spAutoFit/>
          </a:bodyPr>
          <a:lstStyle/>
          <a:p>
            <a:r>
              <a:rPr lang="en-GB" sz="1000" dirty="0" smtClean="0"/>
              <a:t>Source</a:t>
            </a:r>
            <a:r>
              <a:rPr lang="en-GB" sz="1000" dirty="0"/>
              <a:t>: </a:t>
            </a:r>
            <a:r>
              <a:rPr lang="en-US" sz="1000" dirty="0" err="1"/>
              <a:t>Baran</a:t>
            </a:r>
            <a:r>
              <a:rPr lang="en-US" sz="1000" dirty="0"/>
              <a:t>, Paul, 1964, “On Distributed Communications: Introduction to Distributed Communications Networks”, United States Air Force Project Rand</a:t>
            </a:r>
            <a:endParaRPr lang="en-GB" sz="1000" dirty="0"/>
          </a:p>
        </p:txBody>
      </p:sp>
    </p:spTree>
    <p:extLst>
      <p:ext uri="{BB962C8B-B14F-4D97-AF65-F5344CB8AC3E}">
        <p14:creationId xmlns:p14="http://schemas.microsoft.com/office/powerpoint/2010/main" val="150220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a typeface="Calibri"/>
                <a:cs typeface="Arial"/>
              </a:rPr>
              <a:t>Validating Transactions</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4543" y="834011"/>
            <a:ext cx="7794418" cy="5724644"/>
          </a:xfrm>
          <a:prstGeom prst="rect">
            <a:avLst/>
          </a:prstGeom>
          <a:noFill/>
          <a:ln w="9525">
            <a:noFill/>
            <a:miter lim="800000"/>
            <a:headEnd/>
            <a:tailEnd/>
          </a:ln>
        </p:spPr>
        <p:txBody>
          <a:bodyPr rot="0" vert="horz" wrap="square" lIns="91440" tIns="45720" rIns="91440" bIns="45720" anchor="t" anchorCtr="0">
            <a:spAutoFit/>
          </a:bodyPr>
          <a:lstStyle/>
          <a:p>
            <a:pPr>
              <a:spcAft>
                <a:spcPts val="600"/>
              </a:spcAft>
            </a:pPr>
            <a:r>
              <a:rPr lang="en-GB" sz="2200" dirty="0" smtClean="0">
                <a:solidFill>
                  <a:schemeClr val="tx2">
                    <a:lumMod val="60000"/>
                    <a:lumOff val="40000"/>
                  </a:schemeClr>
                </a:solidFill>
                <a:ea typeface="Calibri"/>
                <a:cs typeface="Times New Roman"/>
              </a:rPr>
              <a:t>Ok, so everyone can have a copy of the ledger and see all of the transactions. </a:t>
            </a:r>
            <a:r>
              <a:rPr lang="en-GB" sz="2200" b="1" dirty="0" smtClean="0">
                <a:solidFill>
                  <a:schemeClr val="tx2">
                    <a:lumMod val="60000"/>
                    <a:lumOff val="40000"/>
                  </a:schemeClr>
                </a:solidFill>
                <a:ea typeface="Calibri"/>
                <a:cs typeface="Times New Roman"/>
              </a:rPr>
              <a:t>But how can they be sure these transactions are valid? </a:t>
            </a:r>
          </a:p>
          <a:p>
            <a:pPr marL="342900"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To submit a transaction, a user must digitally sign it using a “cryptographic </a:t>
            </a:r>
            <a:r>
              <a:rPr lang="en-GB" sz="2000" b="1" dirty="0" smtClean="0">
                <a:solidFill>
                  <a:schemeClr val="tx2">
                    <a:lumMod val="60000"/>
                    <a:lumOff val="40000"/>
                  </a:schemeClr>
                </a:solidFill>
                <a:ea typeface="Calibri"/>
                <a:cs typeface="Times New Roman"/>
              </a:rPr>
              <a:t>key</a:t>
            </a:r>
            <a:r>
              <a:rPr lang="en-GB" sz="2000" dirty="0" smtClean="0">
                <a:solidFill>
                  <a:schemeClr val="tx2">
                    <a:lumMod val="60000"/>
                    <a:lumOff val="40000"/>
                  </a:schemeClr>
                </a:solidFill>
                <a:ea typeface="Calibri"/>
                <a:cs typeface="Times New Roman"/>
              </a:rPr>
              <a:t>”.</a:t>
            </a:r>
            <a:endParaRPr lang="en-GB" sz="2000" dirty="0">
              <a:solidFill>
                <a:schemeClr val="tx2">
                  <a:lumMod val="60000"/>
                  <a:lumOff val="40000"/>
                </a:schemeClr>
              </a:solidFill>
              <a:ea typeface="Calibri"/>
              <a:cs typeface="Times New Roman"/>
            </a:endParaRPr>
          </a:p>
          <a:p>
            <a:pPr marL="342900"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When a user submits a transaction, it propagates throughout the network in seconds or minutes. </a:t>
            </a:r>
            <a:r>
              <a:rPr lang="en-GB" sz="2000" b="1" dirty="0" smtClean="0">
                <a:solidFill>
                  <a:schemeClr val="tx2">
                    <a:lumMod val="60000"/>
                    <a:lumOff val="40000"/>
                  </a:schemeClr>
                </a:solidFill>
                <a:ea typeface="Calibri"/>
                <a:cs typeface="Times New Roman"/>
              </a:rPr>
              <a:t>Every node checks </a:t>
            </a:r>
            <a:r>
              <a:rPr lang="en-GB" sz="2000" dirty="0" smtClean="0">
                <a:solidFill>
                  <a:schemeClr val="tx2">
                    <a:lumMod val="60000"/>
                    <a:lumOff val="40000"/>
                  </a:schemeClr>
                </a:solidFill>
                <a:ea typeface="Calibri"/>
                <a:cs typeface="Times New Roman"/>
              </a:rPr>
              <a:t>to ensure the transaction is feasible and was properly signed. If yes, they continue to propagate, if not, they discard the transaction.</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If </a:t>
            </a:r>
            <a:r>
              <a:rPr lang="en-GB" sz="2000" b="1" dirty="0" smtClean="0">
                <a:solidFill>
                  <a:schemeClr val="tx2">
                    <a:lumMod val="60000"/>
                    <a:lumOff val="40000"/>
                  </a:schemeClr>
                </a:solidFill>
                <a:ea typeface="Calibri"/>
                <a:cs typeface="Times New Roman"/>
              </a:rPr>
              <a:t>more than 50% </a:t>
            </a:r>
            <a:r>
              <a:rPr lang="en-GB" sz="2000" dirty="0" smtClean="0">
                <a:solidFill>
                  <a:schemeClr val="tx2">
                    <a:lumMod val="60000"/>
                    <a:lumOff val="40000"/>
                  </a:schemeClr>
                </a:solidFill>
                <a:ea typeface="Calibri"/>
                <a:cs typeface="Times New Roman"/>
              </a:rPr>
              <a:t>agree that is it valid, it is considered a valid transaction.</a:t>
            </a:r>
          </a:p>
          <a:p>
            <a:pPr marL="800100" lvl="1" indent="-342900">
              <a:buFont typeface="Arial" panose="020B0604020202020204" pitchFamily="34" charset="2"/>
              <a:buChar char="•"/>
            </a:pPr>
            <a:r>
              <a:rPr lang="en-GB" sz="2000" i="1" dirty="0" smtClean="0">
                <a:solidFill>
                  <a:schemeClr val="tx2">
                    <a:lumMod val="60000"/>
                    <a:lumOff val="40000"/>
                  </a:schemeClr>
                </a:solidFill>
                <a:ea typeface="Calibri"/>
                <a:cs typeface="Times New Roman"/>
              </a:rPr>
              <a:t>But… these are not part of the blockchain yet.</a:t>
            </a: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2000" dirty="0" smtClean="0">
              <a:solidFill>
                <a:schemeClr val="tx2">
                  <a:lumMod val="60000"/>
                  <a:lumOff val="40000"/>
                </a:schemeClr>
              </a:solidFill>
              <a:ea typeface="Calibri"/>
              <a:cs typeface="Times New Roman"/>
            </a:endParaRPr>
          </a:p>
          <a:p>
            <a:pPr>
              <a:spcAft>
                <a:spcPts val="0"/>
              </a:spcAft>
            </a:pP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graphicFrame>
        <p:nvGraphicFramePr>
          <p:cNvPr id="7" name="Table 6"/>
          <p:cNvGraphicFramePr>
            <a:graphicFrameLocks noGrp="1"/>
          </p:cNvGraphicFramePr>
          <p:nvPr>
            <p:extLst>
              <p:ext uri="{D42A27DB-BD31-4B8C-83A1-F6EECF244321}">
                <p14:modId xmlns:p14="http://schemas.microsoft.com/office/powerpoint/2010/main" val="4157941216"/>
              </p:ext>
            </p:extLst>
          </p:nvPr>
        </p:nvGraphicFramePr>
        <p:xfrm>
          <a:off x="4524350" y="4986671"/>
          <a:ext cx="7430179" cy="1737360"/>
        </p:xfrm>
        <a:graphic>
          <a:graphicData uri="http://schemas.openxmlformats.org/drawingml/2006/table">
            <a:tbl>
              <a:tblPr firstRow="1" bandRow="1">
                <a:tableStyleId>{5C22544A-7EE6-4342-B048-85BDC9FD1C3A}</a:tableStyleId>
              </a:tblPr>
              <a:tblGrid>
                <a:gridCol w="7430179"/>
              </a:tblGrid>
              <a:tr h="1732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u="sng" dirty="0" smtClean="0">
                          <a:solidFill>
                            <a:schemeClr val="accent4"/>
                          </a:solidFill>
                        </a:rPr>
                        <a:t>Key term:</a:t>
                      </a:r>
                      <a:r>
                        <a:rPr lang="en-GB" b="1" u="sng" baseline="0" dirty="0" smtClean="0">
                          <a:solidFill>
                            <a:schemeClr val="accent4"/>
                          </a:solidFill>
                        </a:rPr>
                        <a:t> Cryptographic Key</a:t>
                      </a:r>
                    </a:p>
                    <a:p>
                      <a:pPr marL="0" marR="0" indent="0" algn="l" defTabSz="914400" rtl="0" eaLnBrk="1" fontAlgn="auto" latinLnBrk="0" hangingPunct="1">
                        <a:lnSpc>
                          <a:spcPct val="100000"/>
                        </a:lnSpc>
                        <a:spcBef>
                          <a:spcPts val="0"/>
                        </a:spcBef>
                        <a:spcAft>
                          <a:spcPts val="0"/>
                        </a:spcAft>
                        <a:buClrTx/>
                        <a:buSzTx/>
                        <a:buFontTx/>
                        <a:buNone/>
                        <a:tabLst/>
                        <a:defRPr/>
                      </a:pPr>
                      <a:r>
                        <a:rPr lang="en-GB" b="0" u="none" baseline="0" dirty="0" smtClean="0">
                          <a:solidFill>
                            <a:schemeClr val="accent4"/>
                          </a:solidFill>
                        </a:rPr>
                        <a:t>Old decryption technology. All users have a “public key” and a </a:t>
                      </a:r>
                      <a:r>
                        <a:rPr lang="en-GB" b="1" i="1" u="none" baseline="0" dirty="0" smtClean="0">
                          <a:solidFill>
                            <a:schemeClr val="accent4"/>
                          </a:solidFill>
                        </a:rPr>
                        <a:t>linked</a:t>
                      </a:r>
                      <a:r>
                        <a:rPr lang="en-GB" b="0" u="none" baseline="0" dirty="0" smtClean="0">
                          <a:solidFill>
                            <a:schemeClr val="accent4"/>
                          </a:solidFill>
                        </a:rPr>
                        <a:t> “private key”. The public key is widely known. The private key must never be shared. A user signs their transactions with the private key, and then </a:t>
                      </a:r>
                      <a:r>
                        <a:rPr lang="en-GB" b="1" u="none" baseline="0" dirty="0" smtClean="0">
                          <a:solidFill>
                            <a:schemeClr val="accent4"/>
                          </a:solidFill>
                        </a:rPr>
                        <a:t>all users can verify </a:t>
                      </a:r>
                      <a:r>
                        <a:rPr lang="en-GB" b="0" u="none" baseline="0" dirty="0" smtClean="0">
                          <a:solidFill>
                            <a:schemeClr val="accent4"/>
                          </a:solidFill>
                        </a:rPr>
                        <a:t>that it was truly the right person by checking it against their public key. </a:t>
                      </a:r>
                      <a:endParaRPr lang="en-GB" b="0" dirty="0">
                        <a:solidFill>
                          <a:schemeClr val="accent4"/>
                        </a:solidFill>
                      </a:endParaRPr>
                    </a:p>
                  </a:txBody>
                  <a:tcPr>
                    <a:solidFill>
                      <a:schemeClr val="accent1">
                        <a:alpha val="37000"/>
                      </a:schemeClr>
                    </a:solidFill>
                  </a:tcPr>
                </a:tc>
              </a:tr>
            </a:tbl>
          </a:graphicData>
        </a:graphic>
      </p:graphicFrame>
    </p:spTree>
    <p:extLst>
      <p:ext uri="{BB962C8B-B14F-4D97-AF65-F5344CB8AC3E}">
        <p14:creationId xmlns:p14="http://schemas.microsoft.com/office/powerpoint/2010/main" val="2522637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2522" r="10824"/>
          <a:stretch/>
        </p:blipFill>
        <p:spPr>
          <a:xfrm>
            <a:off x="-1" y="10862"/>
            <a:ext cx="4234543" cy="6800388"/>
          </a:xfrm>
          <a:prstGeom prst="rect">
            <a:avLst/>
          </a:prstGeom>
        </p:spPr>
      </p:pic>
      <p:sp>
        <p:nvSpPr>
          <p:cNvPr id="188" name="Text Box 2"/>
          <p:cNvSpPr txBox="1">
            <a:spLocks noChangeArrowheads="1"/>
          </p:cNvSpPr>
          <p:nvPr/>
        </p:nvSpPr>
        <p:spPr bwMode="auto">
          <a:xfrm>
            <a:off x="4683846" y="171231"/>
            <a:ext cx="6463043" cy="830997"/>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endParaRPr lang="en-GB" sz="3000" b="1" dirty="0">
              <a:effectLst/>
              <a:ea typeface="Calibri"/>
              <a:cs typeface="Times New Roman"/>
            </a:endParaRPr>
          </a:p>
          <a:p>
            <a:pPr>
              <a:spcAft>
                <a:spcPts val="0"/>
              </a:spcAft>
            </a:pPr>
            <a:r>
              <a:rPr lang="en-GB" sz="1800" dirty="0">
                <a:effectLst/>
                <a:latin typeface="Calibri"/>
                <a:ea typeface="Calibri"/>
                <a:cs typeface="Times New Roman"/>
              </a:rPr>
              <a:t> </a:t>
            </a:r>
            <a:endParaRPr lang="en-GB" sz="1100" dirty="0">
              <a:effectLst/>
              <a:latin typeface="Calibri"/>
              <a:ea typeface="Calibri"/>
              <a:cs typeface="Times New Roman"/>
            </a:endParaRPr>
          </a:p>
        </p:txBody>
      </p:sp>
      <p:sp>
        <p:nvSpPr>
          <p:cNvPr id="189" name="Text Box 2"/>
          <p:cNvSpPr txBox="1">
            <a:spLocks noChangeArrowheads="1"/>
          </p:cNvSpPr>
          <p:nvPr/>
        </p:nvSpPr>
        <p:spPr bwMode="auto">
          <a:xfrm>
            <a:off x="4603897" y="192493"/>
            <a:ext cx="7421525" cy="630942"/>
          </a:xfrm>
          <a:prstGeom prst="rect">
            <a:avLst/>
          </a:prstGeom>
          <a:noFill/>
          <a:ln w="9525">
            <a:noFill/>
            <a:miter lim="800000"/>
            <a:headEnd/>
            <a:tailEnd/>
          </a:ln>
        </p:spPr>
        <p:txBody>
          <a:bodyPr rot="0" vert="horz" wrap="square" lIns="91440" tIns="45720" rIns="91440" bIns="45720" anchor="t" anchorCtr="0">
            <a:spAutoFit/>
          </a:bodyPr>
          <a:lstStyle/>
          <a:p>
            <a:pPr algn="ctr">
              <a:spcAft>
                <a:spcPts val="0"/>
              </a:spcAft>
            </a:pPr>
            <a:r>
              <a:rPr lang="en-GB" sz="3500" b="1" dirty="0" smtClean="0">
                <a:solidFill>
                  <a:srgbClr val="34537F"/>
                </a:solidFill>
                <a:ea typeface="Calibri"/>
                <a:cs typeface="Arial"/>
              </a:rPr>
              <a:t>Mining Transactions</a:t>
            </a:r>
            <a:endParaRPr lang="en-GB" sz="3500" b="1" dirty="0">
              <a:effectLst/>
              <a:ea typeface="Calibri"/>
              <a:cs typeface="Times New Roman"/>
            </a:endParaRPr>
          </a:p>
        </p:txBody>
      </p:sp>
      <p:sp>
        <p:nvSpPr>
          <p:cNvPr id="190" name="Frame 189"/>
          <p:cNvSpPr/>
          <p:nvPr/>
        </p:nvSpPr>
        <p:spPr>
          <a:xfrm>
            <a:off x="0" y="-46518"/>
            <a:ext cx="12192000" cy="6915149"/>
          </a:xfrm>
          <a:prstGeom prst="frame">
            <a:avLst>
              <a:gd name="adj1" fmla="val 148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16222B"/>
              </a:solidFill>
              <a:effectLst/>
              <a:uLnTx/>
              <a:uFillTx/>
              <a:latin typeface="Lato"/>
              <a:ea typeface="+mn-ea"/>
              <a:cs typeface="+mn-cs"/>
            </a:endParaRPr>
          </a:p>
        </p:txBody>
      </p:sp>
      <p:sp>
        <p:nvSpPr>
          <p:cNvPr id="192" name="Text Box 2"/>
          <p:cNvSpPr txBox="1">
            <a:spLocks noChangeArrowheads="1"/>
          </p:cNvSpPr>
          <p:nvPr/>
        </p:nvSpPr>
        <p:spPr bwMode="auto">
          <a:xfrm>
            <a:off x="4234543" y="834011"/>
            <a:ext cx="7794418" cy="5016758"/>
          </a:xfrm>
          <a:prstGeom prst="rect">
            <a:avLst/>
          </a:prstGeom>
          <a:noFill/>
          <a:ln w="9525">
            <a:noFill/>
            <a:miter lim="800000"/>
            <a:headEnd/>
            <a:tailEnd/>
          </a:ln>
        </p:spPr>
        <p:txBody>
          <a:bodyPr rot="0" vert="horz" wrap="square" lIns="91440" tIns="45720" rIns="91440" bIns="45720" anchor="t" anchorCtr="0">
            <a:spAutoFit/>
          </a:bodyPr>
          <a:lstStyle/>
          <a:p>
            <a:pPr>
              <a:spcAft>
                <a:spcPts val="600"/>
              </a:spcAft>
            </a:pPr>
            <a:r>
              <a:rPr lang="en-GB" sz="2000" dirty="0" smtClean="0">
                <a:solidFill>
                  <a:schemeClr val="tx2">
                    <a:lumMod val="60000"/>
                    <a:lumOff val="40000"/>
                  </a:schemeClr>
                </a:solidFill>
                <a:ea typeface="Calibri"/>
                <a:cs typeface="Times New Roman"/>
              </a:rPr>
              <a:t>After transactions are validated, they wait in a queue until they are “mined” by a “mining node”. </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A mining node will </a:t>
            </a:r>
            <a:r>
              <a:rPr lang="en-GB" sz="2000" b="1" dirty="0" smtClean="0">
                <a:solidFill>
                  <a:schemeClr val="tx2">
                    <a:lumMod val="60000"/>
                    <a:lumOff val="40000"/>
                  </a:schemeClr>
                </a:solidFill>
                <a:ea typeface="Calibri"/>
                <a:cs typeface="Times New Roman"/>
              </a:rPr>
              <a:t>validate a set of transactions </a:t>
            </a:r>
            <a:r>
              <a:rPr lang="en-GB" sz="2000" dirty="0" smtClean="0">
                <a:solidFill>
                  <a:schemeClr val="tx2">
                    <a:lumMod val="60000"/>
                    <a:lumOff val="40000"/>
                  </a:schemeClr>
                </a:solidFill>
                <a:ea typeface="Calibri"/>
                <a:cs typeface="Times New Roman"/>
              </a:rPr>
              <a:t>from the queue and group them into a “block”.</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The mining node then </a:t>
            </a:r>
            <a:r>
              <a:rPr lang="en-GB" sz="2000" b="1" dirty="0" smtClean="0">
                <a:solidFill>
                  <a:schemeClr val="tx2">
                    <a:lumMod val="60000"/>
                    <a:lumOff val="40000"/>
                  </a:schemeClr>
                </a:solidFill>
                <a:ea typeface="Calibri"/>
                <a:cs typeface="Times New Roman"/>
              </a:rPr>
              <a:t>publishes the block </a:t>
            </a:r>
            <a:r>
              <a:rPr lang="en-GB" sz="2000" dirty="0" smtClean="0">
                <a:solidFill>
                  <a:schemeClr val="tx2">
                    <a:lumMod val="60000"/>
                    <a:lumOff val="40000"/>
                  </a:schemeClr>
                </a:solidFill>
                <a:ea typeface="Calibri"/>
                <a:cs typeface="Times New Roman"/>
              </a:rPr>
              <a:t>to the chain and begins to broadcast the new block across the network. </a:t>
            </a:r>
          </a:p>
          <a:p>
            <a:pPr marL="800100" lvl="1" indent="-342900">
              <a:spcAft>
                <a:spcPts val="600"/>
              </a:spcAft>
              <a:buFont typeface="Arial" panose="020B0604020202020204" pitchFamily="34" charset="2"/>
              <a:buChar char="•"/>
            </a:pPr>
            <a:r>
              <a:rPr lang="en-GB" sz="2000" dirty="0" smtClean="0">
                <a:solidFill>
                  <a:schemeClr val="tx2">
                    <a:lumMod val="60000"/>
                    <a:lumOff val="40000"/>
                  </a:schemeClr>
                </a:solidFill>
                <a:ea typeface="Calibri"/>
                <a:cs typeface="Times New Roman"/>
              </a:rPr>
              <a:t>The mining node discards any invalid transactions</a:t>
            </a:r>
          </a:p>
          <a:p>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r>
              <a:rPr lang="en-GB" sz="2000" dirty="0" smtClean="0">
                <a:solidFill>
                  <a:schemeClr val="tx2">
                    <a:lumMod val="60000"/>
                    <a:lumOff val="40000"/>
                  </a:schemeClr>
                </a:solidFill>
                <a:ea typeface="Calibri"/>
                <a:cs typeface="Times New Roman"/>
              </a:rPr>
              <a:t>Although this is complex, it is all done automatically with blockchain software. </a:t>
            </a:r>
            <a:br>
              <a:rPr lang="en-GB" sz="2000" dirty="0" smtClean="0">
                <a:solidFill>
                  <a:schemeClr val="tx2">
                    <a:lumMod val="60000"/>
                    <a:lumOff val="40000"/>
                  </a:schemeClr>
                </a:solidFill>
                <a:ea typeface="Calibri"/>
                <a:cs typeface="Times New Roman"/>
              </a:rPr>
            </a:br>
            <a:endParaRPr lang="en-GB" sz="2000" dirty="0" smtClean="0">
              <a:solidFill>
                <a:schemeClr val="tx2">
                  <a:lumMod val="60000"/>
                  <a:lumOff val="40000"/>
                </a:schemeClr>
              </a:solidFill>
              <a:ea typeface="Calibri"/>
              <a:cs typeface="Times New Roman"/>
            </a:endParaRPr>
          </a:p>
          <a:p>
            <a:pPr>
              <a:spcAft>
                <a:spcPts val="0"/>
              </a:spcAft>
            </a:pPr>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lvl="2"/>
            <a:r>
              <a:rPr lang="en-GB" sz="2000" dirty="0" smtClean="0">
                <a:solidFill>
                  <a:schemeClr val="tx2">
                    <a:lumMod val="60000"/>
                    <a:lumOff val="40000"/>
                  </a:schemeClr>
                </a:solidFill>
                <a:ea typeface="Calibri"/>
                <a:cs typeface="Times New Roman"/>
              </a:rPr>
              <a:t/>
            </a:r>
            <a:br>
              <a:rPr lang="en-GB" sz="2000" dirty="0" smtClean="0">
                <a:solidFill>
                  <a:schemeClr val="tx2">
                    <a:lumMod val="60000"/>
                    <a:lumOff val="40000"/>
                  </a:schemeClr>
                </a:solidFill>
                <a:ea typeface="Calibri"/>
                <a:cs typeface="Times New Roman"/>
              </a:rPr>
            </a:br>
            <a:endParaRPr lang="en-GB" sz="1000" dirty="0" smtClean="0">
              <a:solidFill>
                <a:schemeClr val="tx2">
                  <a:lumMod val="60000"/>
                  <a:lumOff val="40000"/>
                </a:schemeClr>
              </a:solidFill>
              <a:ea typeface="Calibri"/>
              <a:cs typeface="Times New Roman"/>
            </a:endParaRPr>
          </a:p>
          <a:p>
            <a:pPr marL="1257300" lvl="2" indent="-342900">
              <a:buFont typeface="Arial" panose="020B0604020202020204" pitchFamily="34" charset="2"/>
              <a:buChar char="•"/>
            </a:pPr>
            <a:endParaRPr lang="en-GB" sz="2000" dirty="0">
              <a:solidFill>
                <a:schemeClr val="tx2">
                  <a:lumMod val="60000"/>
                  <a:lumOff val="40000"/>
                </a:schemeClr>
              </a:solidFill>
              <a:ea typeface="Calibri"/>
              <a:cs typeface="Times New Roman"/>
            </a:endParaRPr>
          </a:p>
        </p:txBody>
      </p:sp>
      <p:graphicFrame>
        <p:nvGraphicFramePr>
          <p:cNvPr id="7" name="Table 6"/>
          <p:cNvGraphicFramePr>
            <a:graphicFrameLocks noGrp="1"/>
          </p:cNvGraphicFramePr>
          <p:nvPr>
            <p:extLst>
              <p:ext uri="{D42A27DB-BD31-4B8C-83A1-F6EECF244321}">
                <p14:modId xmlns:p14="http://schemas.microsoft.com/office/powerpoint/2010/main" val="747784392"/>
              </p:ext>
            </p:extLst>
          </p:nvPr>
        </p:nvGraphicFramePr>
        <p:xfrm>
          <a:off x="4460964" y="4742125"/>
          <a:ext cx="7341576" cy="1737360"/>
        </p:xfrm>
        <a:graphic>
          <a:graphicData uri="http://schemas.openxmlformats.org/drawingml/2006/table">
            <a:tbl>
              <a:tblPr firstRow="1" bandRow="1">
                <a:tableStyleId>{5C22544A-7EE6-4342-B048-85BDC9FD1C3A}</a:tableStyleId>
              </a:tblPr>
              <a:tblGrid>
                <a:gridCol w="7341576"/>
              </a:tblGrid>
              <a:tr h="1732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u="sng" dirty="0" smtClean="0">
                          <a:solidFill>
                            <a:schemeClr val="accent4"/>
                          </a:solidFill>
                        </a:rPr>
                        <a:t>Key term:</a:t>
                      </a:r>
                      <a:r>
                        <a:rPr lang="en-GB" b="1" u="sng" baseline="0" dirty="0" smtClean="0">
                          <a:solidFill>
                            <a:schemeClr val="accent4"/>
                          </a:solidFill>
                        </a:rPr>
                        <a:t> Mining</a:t>
                      </a:r>
                    </a:p>
                    <a:p>
                      <a:pPr marL="0" marR="0" indent="0" algn="l" defTabSz="914400" rtl="0" eaLnBrk="1" fontAlgn="auto" latinLnBrk="0" hangingPunct="1">
                        <a:lnSpc>
                          <a:spcPct val="100000"/>
                        </a:lnSpc>
                        <a:spcBef>
                          <a:spcPts val="0"/>
                        </a:spcBef>
                        <a:spcAft>
                          <a:spcPts val="0"/>
                        </a:spcAft>
                        <a:buClrTx/>
                        <a:buSzTx/>
                        <a:buFontTx/>
                        <a:buNone/>
                        <a:tabLst/>
                        <a:defRPr/>
                      </a:pPr>
                      <a:r>
                        <a:rPr lang="en-GB" b="0" u="none" dirty="0" smtClean="0">
                          <a:solidFill>
                            <a:schemeClr val="accent4"/>
                          </a:solidFill>
                        </a:rPr>
                        <a:t>The act of again validating</a:t>
                      </a:r>
                      <a:r>
                        <a:rPr lang="en-GB" b="0" u="none" baseline="0" dirty="0" smtClean="0">
                          <a:solidFill>
                            <a:schemeClr val="accent4"/>
                          </a:solidFill>
                        </a:rPr>
                        <a:t> a group of transactions from the queue and </a:t>
                      </a:r>
                      <a:r>
                        <a:rPr lang="en-GB" b="0" u="none" dirty="0" smtClean="0">
                          <a:solidFill>
                            <a:schemeClr val="accent4"/>
                          </a:solidFill>
                        </a:rPr>
                        <a:t>publishing them as new block to a chain. The</a:t>
                      </a:r>
                      <a:r>
                        <a:rPr lang="en-GB" b="0" u="none" baseline="0" dirty="0" smtClean="0">
                          <a:solidFill>
                            <a:schemeClr val="accent4"/>
                          </a:solidFill>
                        </a:rPr>
                        <a:t> agreed-upon “consensus model” (a very complicated concept to be explained shortly) for the blockchain determines who can do this. Sometimes it’s competitive. Sometimes it’s based on user permissions.</a:t>
                      </a:r>
                      <a:endParaRPr lang="en-GB" b="0" dirty="0">
                        <a:solidFill>
                          <a:schemeClr val="accent4"/>
                        </a:solidFill>
                      </a:endParaRPr>
                    </a:p>
                  </a:txBody>
                  <a:tcPr>
                    <a:solidFill>
                      <a:schemeClr val="accent1">
                        <a:alpha val="37000"/>
                      </a:schemeClr>
                    </a:solidFill>
                  </a:tcPr>
                </a:tc>
              </a:tr>
            </a:tbl>
          </a:graphicData>
        </a:graphic>
      </p:graphicFrame>
    </p:spTree>
    <p:extLst>
      <p:ext uri="{BB962C8B-B14F-4D97-AF65-F5344CB8AC3E}">
        <p14:creationId xmlns:p14="http://schemas.microsoft.com/office/powerpoint/2010/main" val="31611217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PSI v 1.0">
      <a:dk1>
        <a:srgbClr val="16222B"/>
      </a:dk1>
      <a:lt1>
        <a:sysClr val="window" lastClr="FFFFFF"/>
      </a:lt1>
      <a:dk2>
        <a:srgbClr val="4B4B4A"/>
      </a:dk2>
      <a:lt2>
        <a:srgbClr val="D7ADCE"/>
      </a:lt2>
      <a:accent1>
        <a:srgbClr val="BE92BE"/>
      </a:accent1>
      <a:accent2>
        <a:srgbClr val="7684B2"/>
      </a:accent2>
      <a:accent3>
        <a:srgbClr val="4E6891"/>
      </a:accent3>
      <a:accent4>
        <a:srgbClr val="34537F"/>
      </a:accent4>
      <a:accent5>
        <a:srgbClr val="214965"/>
      </a:accent5>
      <a:accent6>
        <a:srgbClr val="1D3748"/>
      </a:accent6>
      <a:hlink>
        <a:srgbClr val="0563C1"/>
      </a:hlink>
      <a:folHlink>
        <a:srgbClr val="954F72"/>
      </a:folHlink>
    </a:clrScheme>
    <a:fontScheme name="OPSI">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15175</TotalTime>
  <Words>2695</Words>
  <Application>Microsoft Office PowerPoint</Application>
  <PresentationFormat>Custom</PresentationFormat>
  <Paragraphs>288</Paragraphs>
  <Slides>26</Slides>
  <Notes>16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Mohnish Sapra</dc:creator>
  <cp:lastModifiedBy>BERRYHILL Jamie</cp:lastModifiedBy>
  <cp:revision>434</cp:revision>
  <cp:lastPrinted>2018-05-14T11:39:34Z</cp:lastPrinted>
  <dcterms:created xsi:type="dcterms:W3CDTF">2017-06-28T06:04:50Z</dcterms:created>
  <dcterms:modified xsi:type="dcterms:W3CDTF">2018-06-25T17:04:13Z</dcterms:modified>
</cp:coreProperties>
</file>