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92" r:id="rId3"/>
    <p:sldId id="261" r:id="rId4"/>
    <p:sldId id="286" r:id="rId5"/>
    <p:sldId id="283" r:id="rId6"/>
    <p:sldId id="290" r:id="rId7"/>
    <p:sldId id="259" r:id="rId8"/>
    <p:sldId id="289" r:id="rId9"/>
    <p:sldId id="262" r:id="rId10"/>
    <p:sldId id="291" r:id="rId11"/>
  </p:sldIdLst>
  <p:sldSz cx="9144000" cy="6858000" type="screen4x3"/>
  <p:notesSz cx="7023100" cy="93091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167"/>
    <a:srgbClr val="34705C"/>
    <a:srgbClr val="3A7E67"/>
    <a:srgbClr val="39A98E"/>
    <a:srgbClr val="51916B"/>
    <a:srgbClr val="479B7F"/>
    <a:srgbClr val="67B99E"/>
    <a:srgbClr val="95C6D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1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6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771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283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439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727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276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758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32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468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795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331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156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CD309-2B9A-4CF4-98C5-E5CBF26C225F}" type="datetimeFigureOut">
              <a:rPr lang="sl-SI" smtClean="0"/>
              <a:pPr/>
              <a:t>24.8.2017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8074D-7BF9-45ED-8DB0-12EE4DA8086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439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gif"/><Relationship Id="rId4" Type="http://schemas.openxmlformats.org/officeDocument/2006/relationships/image" Target="../media/image6.wmf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3.gif"/><Relationship Id="rId7" Type="http://schemas.openxmlformats.org/officeDocument/2006/relationships/image" Target="../media/image6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PPT_nagradn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rgbClr val="67B99E">
              <a:alpha val="5568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b="1" dirty="0"/>
              <a:t>C</a:t>
            </a:r>
            <a:r>
              <a:rPr lang="sl-SI" sz="3200" b="1" dirty="0" smtClean="0"/>
              <a:t>OMMUNICATION CAMPAIGN</a:t>
            </a:r>
          </a:p>
          <a:p>
            <a:r>
              <a:rPr lang="en-US" sz="3200" b="1" dirty="0" smtClean="0"/>
              <a:t>Motivating </a:t>
            </a:r>
            <a:r>
              <a:rPr lang="en-US" sz="3200" b="1" dirty="0"/>
              <a:t>consumers to check invoices</a:t>
            </a:r>
            <a:endParaRPr lang="sl-SI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28750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0" y="0"/>
            <a:ext cx="9171372" cy="6858000"/>
            <a:chOff x="2555776" y="0"/>
            <a:chExt cx="6588224" cy="6858000"/>
          </a:xfrm>
        </p:grpSpPr>
        <p:pic>
          <p:nvPicPr>
            <p:cNvPr id="1026" name="Picture 2" descr="C:\Users\Uporabnik_S\Downloads\CGP FURS\Blagajne\Predstavitev\Ozadje_1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" r="6640" b="1071"/>
            <a:stretch/>
          </p:blipFill>
          <p:spPr bwMode="auto">
            <a:xfrm>
              <a:off x="2555776" y="0"/>
              <a:ext cx="6588224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>
                <a:solidFill>
                  <a:srgbClr val="FF0000"/>
                </a:solidFill>
              </a:rPr>
              <a:t>Very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>
                <a:solidFill>
                  <a:srgbClr val="FF0000"/>
                </a:solidFill>
              </a:rPr>
              <a:t>good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 smtClean="0">
                <a:solidFill>
                  <a:srgbClr val="FF0000"/>
                </a:solidFill>
              </a:rPr>
              <a:t>public</a:t>
            </a:r>
            <a:r>
              <a:rPr lang="sl-SI" sz="3000" b="1" dirty="0" smtClean="0">
                <a:solidFill>
                  <a:srgbClr val="FF0000"/>
                </a:solidFill>
              </a:rPr>
              <a:t> </a:t>
            </a:r>
            <a:r>
              <a:rPr lang="sl-SI" sz="3000" b="1" dirty="0" err="1" smtClean="0">
                <a:solidFill>
                  <a:srgbClr val="FF0000"/>
                </a:solidFill>
              </a:rPr>
              <a:t>response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611558" y="1340768"/>
            <a:ext cx="7603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</a:rPr>
              <a:t>In one year, 114 media articles</a:t>
            </a:r>
            <a:endParaRPr lang="sl-SI" sz="2000" dirty="0" smtClean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357">
            <a:off x="722883" y="2033360"/>
            <a:ext cx="6906839" cy="91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720">
            <a:off x="833829" y="3055431"/>
            <a:ext cx="6852072" cy="96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5675">
            <a:off x="722777" y="4642611"/>
            <a:ext cx="7074176" cy="906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01" y="5661248"/>
            <a:ext cx="6927065" cy="99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49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j_film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-27371" y="-21064"/>
            <a:ext cx="9171371" cy="6858000"/>
            <a:chOff x="-27371" y="0"/>
            <a:chExt cx="9171371" cy="6858000"/>
          </a:xfrm>
        </p:grpSpPr>
        <p:grpSp>
          <p:nvGrpSpPr>
            <p:cNvPr id="3" name="Skupina 14"/>
            <p:cNvGrpSpPr/>
            <p:nvPr/>
          </p:nvGrpSpPr>
          <p:grpSpPr>
            <a:xfrm>
              <a:off x="105740" y="0"/>
              <a:ext cx="9038260" cy="6858000"/>
              <a:chOff x="105740" y="0"/>
              <a:chExt cx="9038260" cy="6858000"/>
            </a:xfrm>
          </p:grpSpPr>
          <p:sp>
            <p:nvSpPr>
              <p:cNvPr id="7" name="PoljeZBesedilom 6"/>
              <p:cNvSpPr txBox="1"/>
              <p:nvPr/>
            </p:nvSpPr>
            <p:spPr>
              <a:xfrm>
                <a:off x="105740" y="4149080"/>
                <a:ext cx="23442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DAVČNE </a:t>
                </a:r>
              </a:p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BLAGAJNE</a:t>
                </a:r>
                <a:endParaRPr lang="sl-SI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PoljeZBesedilom 7"/>
              <p:cNvSpPr txBox="1"/>
              <p:nvPr/>
            </p:nvSpPr>
            <p:spPr>
              <a:xfrm>
                <a:off x="187747" y="5898758"/>
                <a:ext cx="17919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Finančna uprava RS</a:t>
                </a:r>
              </a:p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December, 2015</a:t>
                </a:r>
                <a:endParaRPr lang="sl-SI" sz="16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Skupina 8"/>
              <p:cNvGrpSpPr/>
              <p:nvPr/>
            </p:nvGrpSpPr>
            <p:grpSpPr>
              <a:xfrm>
                <a:off x="1083729" y="1494320"/>
                <a:ext cx="157538" cy="783613"/>
                <a:chOff x="1083729" y="1494320"/>
                <a:chExt cx="157538" cy="783613"/>
              </a:xfrm>
            </p:grpSpPr>
            <p:sp>
              <p:nvSpPr>
                <p:cNvPr id="10" name="Pravokotnik 9"/>
                <p:cNvSpPr/>
                <p:nvPr/>
              </p:nvSpPr>
              <p:spPr>
                <a:xfrm>
                  <a:off x="1083729" y="1494320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1" name="Pravokotnik 10"/>
                <p:cNvSpPr/>
                <p:nvPr/>
              </p:nvSpPr>
              <p:spPr>
                <a:xfrm>
                  <a:off x="1083729" y="1807358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2" name="Pravokotnik 11"/>
                <p:cNvSpPr/>
                <p:nvPr/>
              </p:nvSpPr>
              <p:spPr>
                <a:xfrm>
                  <a:off x="1083729" y="2120395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</p:grpSp>
          <p:pic>
            <p:nvPicPr>
              <p:cNvPr id="1026" name="Picture 2" descr="C:\Users\Uporabnik_S\Downloads\CGP FURS\Blagajne\Predstavitev\Ozadje_1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4" r="6640" b="1071"/>
              <a:stretch/>
            </p:blipFill>
            <p:spPr bwMode="auto">
              <a:xfrm>
                <a:off x="2555776" y="0"/>
                <a:ext cx="6588224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3" t="249" r="13751"/>
            <a:stretch/>
          </p:blipFill>
          <p:spPr bwMode="auto">
            <a:xfrm>
              <a:off x="-27371" y="0"/>
              <a:ext cx="2583147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smtClean="0">
                <a:solidFill>
                  <a:srgbClr val="FF0000"/>
                </a:solidFill>
              </a:rPr>
              <a:t>WHY </a:t>
            </a:r>
            <a:r>
              <a:rPr lang="sl-SI" sz="3000" b="1" dirty="0" err="1" smtClean="0">
                <a:solidFill>
                  <a:srgbClr val="FF0000"/>
                </a:solidFill>
              </a:rPr>
              <a:t>the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>
                <a:solidFill>
                  <a:srgbClr val="FF0000"/>
                </a:solidFill>
              </a:rPr>
              <a:t>campaign</a:t>
            </a:r>
            <a:r>
              <a:rPr lang="sl-SI" sz="3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2688887" y="2066845"/>
            <a:ext cx="6455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 err="1" smtClean="0"/>
              <a:t>Strengthening</a:t>
            </a:r>
            <a:r>
              <a:rPr lang="sl-SI" sz="2400" dirty="0" smtClean="0"/>
              <a:t> </a:t>
            </a:r>
            <a:r>
              <a:rPr lang="sl-SI" sz="2400" dirty="0" err="1"/>
              <a:t>tax</a:t>
            </a:r>
            <a:r>
              <a:rPr lang="sl-SI" sz="2400" dirty="0"/>
              <a:t> </a:t>
            </a:r>
            <a:r>
              <a:rPr lang="sl-SI" sz="2400" dirty="0" err="1" smtClean="0"/>
              <a:t>culture</a:t>
            </a:r>
            <a:r>
              <a:rPr lang="sl-SI" sz="2400" dirty="0"/>
              <a:t> </a:t>
            </a:r>
            <a:r>
              <a:rPr lang="sl-SI" sz="2400" dirty="0" err="1"/>
              <a:t>among</a:t>
            </a:r>
            <a:r>
              <a:rPr lang="sl-SI" sz="2400" dirty="0"/>
              <a:t> </a:t>
            </a:r>
            <a:r>
              <a:rPr lang="sl-SI" sz="2400" dirty="0" err="1" smtClean="0"/>
              <a:t>consumers</a:t>
            </a:r>
            <a:endParaRPr lang="sl-SI" sz="2400" dirty="0" smtClean="0"/>
          </a:p>
          <a:p>
            <a:endParaRPr lang="sl-SI" sz="24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to </a:t>
            </a:r>
            <a:r>
              <a:rPr lang="en-US" sz="2400" dirty="0" smtClean="0"/>
              <a:t>tax supervision</a:t>
            </a:r>
            <a:r>
              <a:rPr lang="sl-SI" sz="2400" dirty="0" smtClean="0"/>
              <a:t> of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en-GB" sz="2400" dirty="0"/>
              <a:t>Financial Administration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</p:txBody>
      </p:sp>
      <p:sp>
        <p:nvSpPr>
          <p:cNvPr id="22" name="PoljeZBesedilom 21"/>
          <p:cNvSpPr txBox="1"/>
          <p:nvPr/>
        </p:nvSpPr>
        <p:spPr>
          <a:xfrm>
            <a:off x="2688887" y="1399233"/>
            <a:ext cx="6560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Support to </a:t>
            </a:r>
            <a:r>
              <a:rPr lang="sl-SI" sz="2400" dirty="0" err="1"/>
              <a:t>cash</a:t>
            </a:r>
            <a:r>
              <a:rPr lang="sl-SI" sz="2400" dirty="0"/>
              <a:t> </a:t>
            </a:r>
            <a:r>
              <a:rPr lang="sl-SI" sz="2400" dirty="0" err="1"/>
              <a:t>registers</a:t>
            </a:r>
            <a:endParaRPr lang="sl-SI" sz="2400" dirty="0" smtClean="0"/>
          </a:p>
        </p:txBody>
      </p:sp>
      <p:pic>
        <p:nvPicPr>
          <p:cNvPr id="21" name="Slika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89040"/>
            <a:ext cx="5068996" cy="2569896"/>
          </a:xfrm>
          <a:prstGeom prst="rect">
            <a:avLst/>
          </a:prstGeom>
        </p:spPr>
      </p:pic>
      <p:sp>
        <p:nvSpPr>
          <p:cNvPr id="23" name="PoljeZBesedilom 22"/>
          <p:cNvSpPr txBox="1"/>
          <p:nvPr/>
        </p:nvSpPr>
        <p:spPr>
          <a:xfrm>
            <a:off x="7363385" y="6358936"/>
            <a:ext cx="737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l-SI" sz="1000" dirty="0" smtClean="0"/>
              <a:t>Vir: </a:t>
            </a:r>
            <a:r>
              <a:rPr lang="sl-SI" sz="1000" dirty="0" err="1"/>
              <a:t>N</a:t>
            </a:r>
            <a:r>
              <a:rPr lang="sl-SI" sz="1000" dirty="0" err="1" smtClean="0"/>
              <a:t>efiks</a:t>
            </a:r>
            <a:endParaRPr lang="sl-SI" sz="1000" dirty="0"/>
          </a:p>
        </p:txBody>
      </p:sp>
    </p:spTree>
    <p:extLst>
      <p:ext uri="{BB962C8B-B14F-4D97-AF65-F5344CB8AC3E}">
        <p14:creationId xmlns:p14="http://schemas.microsoft.com/office/powerpoint/2010/main" val="5896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33" y="3429000"/>
            <a:ext cx="5139484" cy="3429000"/>
          </a:xfrm>
          <a:prstGeom prst="rect">
            <a:avLst/>
          </a:prstGeom>
        </p:spPr>
      </p:pic>
      <p:grpSp>
        <p:nvGrpSpPr>
          <p:cNvPr id="2" name="Skupina 1"/>
          <p:cNvGrpSpPr/>
          <p:nvPr/>
        </p:nvGrpSpPr>
        <p:grpSpPr>
          <a:xfrm>
            <a:off x="0" y="0"/>
            <a:ext cx="9171371" cy="6858000"/>
            <a:chOff x="-27371" y="0"/>
            <a:chExt cx="9171371" cy="6858000"/>
          </a:xfrm>
        </p:grpSpPr>
        <p:grpSp>
          <p:nvGrpSpPr>
            <p:cNvPr id="3" name="Skupina 14"/>
            <p:cNvGrpSpPr/>
            <p:nvPr/>
          </p:nvGrpSpPr>
          <p:grpSpPr>
            <a:xfrm>
              <a:off x="105740" y="0"/>
              <a:ext cx="9038260" cy="6858000"/>
              <a:chOff x="105740" y="0"/>
              <a:chExt cx="9038260" cy="6858000"/>
            </a:xfrm>
          </p:grpSpPr>
          <p:sp>
            <p:nvSpPr>
              <p:cNvPr id="7" name="PoljeZBesedilom 6"/>
              <p:cNvSpPr txBox="1"/>
              <p:nvPr/>
            </p:nvSpPr>
            <p:spPr>
              <a:xfrm>
                <a:off x="105740" y="4149080"/>
                <a:ext cx="23442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DAVČNE </a:t>
                </a:r>
              </a:p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BLAGAJNE</a:t>
                </a:r>
                <a:endParaRPr lang="sl-SI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PoljeZBesedilom 7"/>
              <p:cNvSpPr txBox="1"/>
              <p:nvPr/>
            </p:nvSpPr>
            <p:spPr>
              <a:xfrm>
                <a:off x="187747" y="5898758"/>
                <a:ext cx="17919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Finančna uprava RS</a:t>
                </a:r>
              </a:p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December, 2015</a:t>
                </a:r>
                <a:endParaRPr lang="sl-SI" sz="16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Skupina 8"/>
              <p:cNvGrpSpPr/>
              <p:nvPr/>
            </p:nvGrpSpPr>
            <p:grpSpPr>
              <a:xfrm>
                <a:off x="1083729" y="1494320"/>
                <a:ext cx="157538" cy="783613"/>
                <a:chOff x="1083729" y="1494320"/>
                <a:chExt cx="157538" cy="783613"/>
              </a:xfrm>
            </p:grpSpPr>
            <p:sp>
              <p:nvSpPr>
                <p:cNvPr id="10" name="Pravokotnik 9"/>
                <p:cNvSpPr/>
                <p:nvPr/>
              </p:nvSpPr>
              <p:spPr>
                <a:xfrm>
                  <a:off x="1083729" y="1494320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1" name="Pravokotnik 10"/>
                <p:cNvSpPr/>
                <p:nvPr/>
              </p:nvSpPr>
              <p:spPr>
                <a:xfrm>
                  <a:off x="1083729" y="1807358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2" name="Pravokotnik 11"/>
                <p:cNvSpPr/>
                <p:nvPr/>
              </p:nvSpPr>
              <p:spPr>
                <a:xfrm>
                  <a:off x="1083729" y="2120395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</p:grpSp>
          <p:pic>
            <p:nvPicPr>
              <p:cNvPr id="1026" name="Picture 2" descr="C:\Users\Uporabnik_S\Downloads\CGP FURS\Blagajne\Predstavitev\Ozadje_1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4" r="6640" b="1071"/>
              <a:stretch/>
            </p:blipFill>
            <p:spPr bwMode="auto">
              <a:xfrm>
                <a:off x="2555776" y="0"/>
                <a:ext cx="6588224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3" t="249" r="13751"/>
            <a:stretch/>
          </p:blipFill>
          <p:spPr bwMode="auto">
            <a:xfrm>
              <a:off x="-27371" y="0"/>
              <a:ext cx="2583147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 smtClean="0">
                <a:solidFill>
                  <a:srgbClr val="FF0000"/>
                </a:solidFill>
              </a:rPr>
              <a:t>Key</a:t>
            </a:r>
            <a:r>
              <a:rPr lang="sl-SI" sz="3000" b="1" dirty="0" smtClean="0">
                <a:solidFill>
                  <a:srgbClr val="FF0000"/>
                </a:solidFill>
              </a:rPr>
              <a:t> </a:t>
            </a:r>
            <a:r>
              <a:rPr lang="sl-SI" sz="3000" b="1" dirty="0" err="1">
                <a:solidFill>
                  <a:srgbClr val="FF0000"/>
                </a:solidFill>
              </a:rPr>
              <a:t>challenges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20" name="PoljeZBesedilom 19"/>
          <p:cNvSpPr txBox="1"/>
          <p:nvPr/>
        </p:nvSpPr>
        <p:spPr>
          <a:xfrm>
            <a:off x="2661515" y="1477110"/>
            <a:ext cx="64551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Promoting consumers to do 4 things</a:t>
            </a:r>
            <a:r>
              <a:rPr lang="en-US" sz="2400" dirty="0" smtClean="0"/>
              <a:t>:</a:t>
            </a:r>
            <a:endParaRPr lang="sl-SI" sz="2400" dirty="0" smtClean="0"/>
          </a:p>
          <a:p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demand the receipt or an invoice upon the purchase of goods or </a:t>
            </a:r>
            <a:r>
              <a:rPr lang="en-US" sz="2400" dirty="0" smtClean="0"/>
              <a:t>services</a:t>
            </a:r>
            <a:r>
              <a:rPr lang="sl-SI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to take </a:t>
            </a:r>
            <a:r>
              <a:rPr lang="sl-SI" sz="2400" dirty="0" smtClean="0"/>
              <a:t>it,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check whether the invoice is accurate</a:t>
            </a:r>
            <a:r>
              <a:rPr lang="sl-SI" sz="2400" dirty="0" smtClean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send it to the Financial Administration</a:t>
            </a:r>
            <a:r>
              <a:rPr lang="sl-SI" sz="2400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  <a:p>
            <a:r>
              <a:rPr lang="sl-SI" sz="2400" dirty="0" smtClean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attract younger generations, since the aim was to influence the strengthening of tax culture.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6614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-27371" y="-21064"/>
            <a:ext cx="9171371" cy="6858000"/>
            <a:chOff x="-27371" y="0"/>
            <a:chExt cx="9171371" cy="6858000"/>
          </a:xfrm>
        </p:grpSpPr>
        <p:grpSp>
          <p:nvGrpSpPr>
            <p:cNvPr id="3" name="Skupina 14"/>
            <p:cNvGrpSpPr/>
            <p:nvPr/>
          </p:nvGrpSpPr>
          <p:grpSpPr>
            <a:xfrm>
              <a:off x="105740" y="0"/>
              <a:ext cx="9038260" cy="6858000"/>
              <a:chOff x="105740" y="0"/>
              <a:chExt cx="9038260" cy="6858000"/>
            </a:xfrm>
          </p:grpSpPr>
          <p:sp>
            <p:nvSpPr>
              <p:cNvPr id="7" name="PoljeZBesedilom 6"/>
              <p:cNvSpPr txBox="1"/>
              <p:nvPr/>
            </p:nvSpPr>
            <p:spPr>
              <a:xfrm>
                <a:off x="105740" y="4149080"/>
                <a:ext cx="23442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DAVČNE </a:t>
                </a:r>
              </a:p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BLAGAJNE</a:t>
                </a:r>
                <a:endParaRPr lang="sl-SI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PoljeZBesedilom 7"/>
              <p:cNvSpPr txBox="1"/>
              <p:nvPr/>
            </p:nvSpPr>
            <p:spPr>
              <a:xfrm>
                <a:off x="187747" y="5898758"/>
                <a:ext cx="17919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Finančna uprava RS</a:t>
                </a:r>
              </a:p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December, 2015</a:t>
                </a:r>
                <a:endParaRPr lang="sl-SI" sz="16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Skupina 8"/>
              <p:cNvGrpSpPr/>
              <p:nvPr/>
            </p:nvGrpSpPr>
            <p:grpSpPr>
              <a:xfrm>
                <a:off x="1083729" y="1494320"/>
                <a:ext cx="157538" cy="783613"/>
                <a:chOff x="1083729" y="1494320"/>
                <a:chExt cx="157538" cy="783613"/>
              </a:xfrm>
            </p:grpSpPr>
            <p:sp>
              <p:nvSpPr>
                <p:cNvPr id="10" name="Pravokotnik 9"/>
                <p:cNvSpPr/>
                <p:nvPr/>
              </p:nvSpPr>
              <p:spPr>
                <a:xfrm>
                  <a:off x="1083729" y="1494320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1" name="Pravokotnik 10"/>
                <p:cNvSpPr/>
                <p:nvPr/>
              </p:nvSpPr>
              <p:spPr>
                <a:xfrm>
                  <a:off x="1083729" y="1807358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2" name="Pravokotnik 11"/>
                <p:cNvSpPr/>
                <p:nvPr/>
              </p:nvSpPr>
              <p:spPr>
                <a:xfrm>
                  <a:off x="1083729" y="2120395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</p:grpSp>
          <p:pic>
            <p:nvPicPr>
              <p:cNvPr id="1026" name="Picture 2" descr="C:\Users\Uporabnik_S\Downloads\CGP FURS\Blagajne\Predstavitev\Ozadje_1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4" r="6640" b="1071"/>
              <a:stretch/>
            </p:blipFill>
            <p:spPr bwMode="auto">
              <a:xfrm>
                <a:off x="2555776" y="0"/>
                <a:ext cx="6588224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3" t="249" r="13751"/>
            <a:stretch/>
          </p:blipFill>
          <p:spPr bwMode="auto">
            <a:xfrm>
              <a:off x="-27371" y="0"/>
              <a:ext cx="2583147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>
                <a:solidFill>
                  <a:srgbClr val="FF0000"/>
                </a:solidFill>
              </a:rPr>
              <a:t>Difficulty</a:t>
            </a:r>
            <a:r>
              <a:rPr lang="sl-SI" sz="3000" b="1" dirty="0">
                <a:solidFill>
                  <a:srgbClr val="FF0000"/>
                </a:solidFill>
              </a:rPr>
              <a:t> of </a:t>
            </a:r>
            <a:r>
              <a:rPr lang="sl-SI" sz="3000" b="1" dirty="0" err="1">
                <a:solidFill>
                  <a:srgbClr val="FF0000"/>
                </a:solidFill>
              </a:rPr>
              <a:t>the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 smtClean="0">
                <a:solidFill>
                  <a:srgbClr val="FF0000"/>
                </a:solidFill>
              </a:rPr>
              <a:t>campaign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20" name="PoljeZBesedilom 19"/>
          <p:cNvSpPr txBox="1"/>
          <p:nvPr/>
        </p:nvSpPr>
        <p:spPr>
          <a:xfrm>
            <a:off x="2661515" y="1477110"/>
            <a:ext cx="64551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Due to the nature of its work (collection of taxes), the Financial Administration is not a very popular authority with the public, which could be an obstacle in motivating consumers to participate in verifying invoices on a voluntary basis</a:t>
            </a:r>
            <a:r>
              <a:rPr lang="en-US" sz="2400" dirty="0" smtClean="0"/>
              <a:t>.</a:t>
            </a: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Consumers and others (also media) could view the campaign as a way of denouncing or </a:t>
            </a:r>
            <a:r>
              <a:rPr lang="en-US" sz="2400" dirty="0" smtClean="0"/>
              <a:t>snitching on </a:t>
            </a:r>
            <a:r>
              <a:rPr lang="en-US" sz="2400" dirty="0"/>
              <a:t>entrepreneurs or companies</a:t>
            </a:r>
            <a:r>
              <a:rPr lang="en-US" sz="2400" dirty="0" smtClean="0"/>
              <a:t>.</a:t>
            </a:r>
            <a:endParaRPr lang="sl-SI" sz="2400" dirty="0" smtClean="0"/>
          </a:p>
          <a:p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 smtClean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would spend </a:t>
            </a:r>
            <a:r>
              <a:rPr lang="sl-SI" sz="2400" dirty="0" smtClean="0"/>
              <a:t>„</a:t>
            </a:r>
            <a:r>
              <a:rPr lang="en-US" sz="2400" dirty="0" smtClean="0"/>
              <a:t>taxpayers money</a:t>
            </a:r>
            <a:r>
              <a:rPr lang="sl-SI" sz="2400" dirty="0" smtClean="0"/>
              <a:t>“</a:t>
            </a:r>
            <a:r>
              <a:rPr lang="en-US" sz="2400" dirty="0" smtClean="0"/>
              <a:t> </a:t>
            </a:r>
            <a:r>
              <a:rPr lang="en-US" sz="2400" dirty="0"/>
              <a:t>on the </a:t>
            </a:r>
            <a:r>
              <a:rPr lang="en-US" sz="2400" dirty="0" smtClean="0"/>
              <a:t>campaign.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74452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-27371" y="0"/>
            <a:ext cx="9171371" cy="6858000"/>
            <a:chOff x="-27371" y="0"/>
            <a:chExt cx="9171371" cy="6858000"/>
          </a:xfrm>
        </p:grpSpPr>
        <p:grpSp>
          <p:nvGrpSpPr>
            <p:cNvPr id="3" name="Skupina 14"/>
            <p:cNvGrpSpPr/>
            <p:nvPr/>
          </p:nvGrpSpPr>
          <p:grpSpPr>
            <a:xfrm>
              <a:off x="105740" y="0"/>
              <a:ext cx="9038260" cy="6858000"/>
              <a:chOff x="105740" y="0"/>
              <a:chExt cx="9038260" cy="6858000"/>
            </a:xfrm>
          </p:grpSpPr>
          <p:sp>
            <p:nvSpPr>
              <p:cNvPr id="7" name="PoljeZBesedilom 6"/>
              <p:cNvSpPr txBox="1"/>
              <p:nvPr/>
            </p:nvSpPr>
            <p:spPr>
              <a:xfrm>
                <a:off x="105740" y="4149080"/>
                <a:ext cx="23442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DAVČNE </a:t>
                </a:r>
              </a:p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BLAGAJNE</a:t>
                </a:r>
                <a:endParaRPr lang="sl-SI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PoljeZBesedilom 7"/>
              <p:cNvSpPr txBox="1"/>
              <p:nvPr/>
            </p:nvSpPr>
            <p:spPr>
              <a:xfrm>
                <a:off x="187747" y="5898758"/>
                <a:ext cx="17919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Finančna uprava RS</a:t>
                </a:r>
              </a:p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December, 2015</a:t>
                </a:r>
                <a:endParaRPr lang="sl-SI" sz="16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Skupina 8"/>
              <p:cNvGrpSpPr/>
              <p:nvPr/>
            </p:nvGrpSpPr>
            <p:grpSpPr>
              <a:xfrm>
                <a:off x="1083729" y="1494320"/>
                <a:ext cx="157538" cy="783613"/>
                <a:chOff x="1083729" y="1494320"/>
                <a:chExt cx="157538" cy="783613"/>
              </a:xfrm>
            </p:grpSpPr>
            <p:sp>
              <p:nvSpPr>
                <p:cNvPr id="10" name="Pravokotnik 9"/>
                <p:cNvSpPr/>
                <p:nvPr/>
              </p:nvSpPr>
              <p:spPr>
                <a:xfrm>
                  <a:off x="1083729" y="1494320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1" name="Pravokotnik 10"/>
                <p:cNvSpPr/>
                <p:nvPr/>
              </p:nvSpPr>
              <p:spPr>
                <a:xfrm>
                  <a:off x="1083729" y="1807358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2" name="Pravokotnik 11"/>
                <p:cNvSpPr/>
                <p:nvPr/>
              </p:nvSpPr>
              <p:spPr>
                <a:xfrm>
                  <a:off x="1083729" y="2120395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</p:grpSp>
          <p:pic>
            <p:nvPicPr>
              <p:cNvPr id="1026" name="Picture 2" descr="C:\Users\Uporabnik_S\Downloads\CGP FURS\Blagajne\Predstavitev\Ozadje_1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4" r="6640" b="1071"/>
              <a:stretch/>
            </p:blipFill>
            <p:spPr bwMode="auto">
              <a:xfrm>
                <a:off x="2555776" y="0"/>
                <a:ext cx="6588224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3" t="249" r="13751"/>
            <a:stretch/>
          </p:blipFill>
          <p:spPr bwMode="auto">
            <a:xfrm>
              <a:off x="-27371" y="0"/>
              <a:ext cx="2583147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813773" y="577565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>
                <a:solidFill>
                  <a:srgbClr val="FF0000"/>
                </a:solidFill>
              </a:rPr>
              <a:t>Key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>
                <a:solidFill>
                  <a:srgbClr val="FF0000"/>
                </a:solidFill>
              </a:rPr>
              <a:t>message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20" name="PoljeZBesedilom 19"/>
          <p:cNvSpPr txBox="1"/>
          <p:nvPr/>
        </p:nvSpPr>
        <p:spPr>
          <a:xfrm>
            <a:off x="2661515" y="1477110"/>
            <a:ext cx="64551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"Use your head: demand a receipt</a:t>
            </a:r>
            <a:r>
              <a:rPr lang="en-US" sz="2400" dirty="0" smtClean="0"/>
              <a:t>!„</a:t>
            </a: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„</a:t>
            </a:r>
            <a:r>
              <a:rPr lang="sl-SI" sz="2400" dirty="0" err="1"/>
              <a:t>Against</a:t>
            </a:r>
            <a:r>
              <a:rPr lang="sl-SI" sz="2400" dirty="0"/>
              <a:t> </a:t>
            </a:r>
            <a:r>
              <a:rPr lang="sl-SI" sz="2400" dirty="0" err="1"/>
              <a:t>the</a:t>
            </a:r>
            <a:r>
              <a:rPr lang="sl-SI" sz="2400" dirty="0"/>
              <a:t> </a:t>
            </a:r>
            <a:r>
              <a:rPr lang="sl-SI" sz="2400" dirty="0" err="1" smtClean="0"/>
              <a:t>shadow</a:t>
            </a:r>
            <a:r>
              <a:rPr lang="sl-SI" sz="2400" dirty="0" smtClean="0"/>
              <a:t> </a:t>
            </a:r>
            <a:r>
              <a:rPr lang="sl-SI" sz="2400" dirty="0" err="1"/>
              <a:t>economy</a:t>
            </a:r>
            <a:r>
              <a:rPr lang="sl-SI" sz="2400" dirty="0"/>
              <a:t>! “</a:t>
            </a:r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2894014" y="2938564"/>
            <a:ext cx="60722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The key to the success of the </a:t>
            </a:r>
            <a:r>
              <a:rPr lang="en-US" sz="3000" b="1" dirty="0" smtClean="0">
                <a:solidFill>
                  <a:srgbClr val="FF0000"/>
                </a:solidFill>
              </a:rPr>
              <a:t>campaign</a:t>
            </a:r>
            <a:endParaRPr lang="sl-SI" sz="3000" b="1" dirty="0" smtClean="0">
              <a:solidFill>
                <a:srgbClr val="FF0000"/>
              </a:solidFill>
            </a:endParaRPr>
          </a:p>
          <a:p>
            <a:endParaRPr lang="sl-SI" sz="3000" b="1" dirty="0" smtClean="0">
              <a:solidFill>
                <a:srgbClr val="FF0000"/>
              </a:solidFill>
            </a:endParaRPr>
          </a:p>
          <a:p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22" name="PoljeZBesedilom 21"/>
          <p:cNvSpPr txBox="1"/>
          <p:nvPr/>
        </p:nvSpPr>
        <p:spPr>
          <a:xfrm>
            <a:off x="2702573" y="4019282"/>
            <a:ext cx="6455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right choice of a key communication tool: </a:t>
            </a:r>
            <a:endParaRPr lang="sl-SI" sz="2400" dirty="0" smtClean="0"/>
          </a:p>
          <a:p>
            <a:r>
              <a:rPr lang="en-US" sz="2400" dirty="0" smtClean="0"/>
              <a:t>a </a:t>
            </a:r>
            <a:r>
              <a:rPr lang="en-US" sz="2400" u="sng" dirty="0"/>
              <a:t>mobile </a:t>
            </a:r>
            <a:r>
              <a:rPr lang="en-US" sz="2400" u="sng" dirty="0" smtClean="0"/>
              <a:t>application</a:t>
            </a:r>
            <a:r>
              <a:rPr lang="sl-SI" sz="2400" u="sng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9700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624"/>
            <a:ext cx="7467026" cy="688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-27372" y="-115313"/>
            <a:ext cx="9171372" cy="6858000"/>
            <a:chOff x="2555776" y="0"/>
            <a:chExt cx="6588224" cy="6858000"/>
          </a:xfrm>
        </p:grpSpPr>
        <p:pic>
          <p:nvPicPr>
            <p:cNvPr id="1026" name="Picture 2" descr="C:\Users\Uporabnik_S\Downloads\CGP FURS\Blagajne\Predstavitev\Ozadje_1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" r="6640" b="1071"/>
            <a:stretch/>
          </p:blipFill>
          <p:spPr bwMode="auto">
            <a:xfrm>
              <a:off x="2555776" y="0"/>
              <a:ext cx="6588224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>
                <a:solidFill>
                  <a:srgbClr val="FF0000"/>
                </a:solidFill>
              </a:rPr>
              <a:t>Campaign</a:t>
            </a:r>
            <a:r>
              <a:rPr lang="sl-SI" sz="3000" b="1" dirty="0">
                <a:solidFill>
                  <a:srgbClr val="FF0000"/>
                </a:solidFill>
              </a:rPr>
              <a:t> </a:t>
            </a:r>
            <a:r>
              <a:rPr lang="sl-SI" sz="3000" b="1" dirty="0" err="1">
                <a:solidFill>
                  <a:srgbClr val="FF0000"/>
                </a:solidFill>
              </a:rPr>
              <a:t>promotion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611558" y="1340768"/>
            <a:ext cx="76037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/>
              <a:t>Publication on the </a:t>
            </a:r>
            <a:r>
              <a:rPr lang="en-US" sz="2000" dirty="0" smtClean="0"/>
              <a:t>website</a:t>
            </a:r>
            <a:r>
              <a:rPr lang="sl-SI" sz="2000" dirty="0" smtClean="0"/>
              <a:t> of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Financial</a:t>
            </a:r>
            <a:r>
              <a:rPr lang="sl-SI" sz="2000" dirty="0" smtClean="0"/>
              <a:t> </a:t>
            </a:r>
            <a:r>
              <a:rPr lang="sl-SI" sz="2000" dirty="0" err="1" smtClean="0"/>
              <a:t>Administration</a:t>
            </a:r>
            <a:endParaRPr lang="sl-SI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/>
              <a:t>Government Twitter and </a:t>
            </a:r>
            <a:r>
              <a:rPr lang="en-US" sz="2000" dirty="0" smtClean="0"/>
              <a:t>Facebook</a:t>
            </a:r>
            <a:endParaRPr lang="sl-SI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sl-SI" sz="2000" dirty="0" err="1"/>
              <a:t>Communication</a:t>
            </a:r>
            <a:r>
              <a:rPr lang="sl-SI" sz="2000" dirty="0"/>
              <a:t> </a:t>
            </a:r>
            <a:r>
              <a:rPr lang="sl-SI" sz="2000" dirty="0" err="1"/>
              <a:t>with</a:t>
            </a:r>
            <a:r>
              <a:rPr lang="sl-SI" sz="2000" dirty="0"/>
              <a:t> </a:t>
            </a:r>
            <a:r>
              <a:rPr lang="sl-SI" sz="2000" dirty="0" err="1"/>
              <a:t>the</a:t>
            </a:r>
            <a:r>
              <a:rPr lang="sl-SI" sz="2000" dirty="0"/>
              <a:t> </a:t>
            </a:r>
            <a:r>
              <a:rPr lang="sl-SI" sz="2000" dirty="0" err="1" smtClean="0"/>
              <a:t>media</a:t>
            </a:r>
            <a:endParaRPr lang="sl-SI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/>
              <a:t>Advertising on TV </a:t>
            </a:r>
            <a:r>
              <a:rPr lang="en-US" sz="2000" dirty="0" smtClean="0"/>
              <a:t>S</a:t>
            </a:r>
            <a:r>
              <a:rPr lang="sl-SI" sz="2000" dirty="0" err="1" smtClean="0"/>
              <a:t>lovenia</a:t>
            </a:r>
            <a:r>
              <a:rPr lang="en-US" sz="2000" dirty="0" smtClean="0"/>
              <a:t>, </a:t>
            </a:r>
            <a:r>
              <a:rPr lang="en-US" sz="2000" dirty="0"/>
              <a:t>Radio </a:t>
            </a:r>
            <a:r>
              <a:rPr lang="en-US" sz="2000" dirty="0" smtClean="0"/>
              <a:t>S</a:t>
            </a:r>
            <a:r>
              <a:rPr lang="sl-SI" sz="2000" dirty="0" err="1" smtClean="0"/>
              <a:t>lovenia</a:t>
            </a:r>
            <a:r>
              <a:rPr lang="en-US" sz="2000" dirty="0" smtClean="0"/>
              <a:t> </a:t>
            </a:r>
            <a:r>
              <a:rPr lang="en-US" sz="2000" dirty="0"/>
              <a:t>and online </a:t>
            </a:r>
            <a:r>
              <a:rPr lang="en-US" sz="2000" dirty="0" smtClean="0"/>
              <a:t>advertising</a:t>
            </a:r>
            <a:endParaRPr lang="sl-SI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sl-SI" sz="2000" dirty="0"/>
              <a:t>80,000 </a:t>
            </a:r>
            <a:r>
              <a:rPr lang="sl-SI" sz="2000" dirty="0" err="1"/>
              <a:t>promotional</a:t>
            </a:r>
            <a:r>
              <a:rPr lang="sl-SI" sz="2000" dirty="0"/>
              <a:t> </a:t>
            </a:r>
            <a:r>
              <a:rPr lang="sl-SI" sz="2000" dirty="0" err="1" smtClean="0"/>
              <a:t>leaflets</a:t>
            </a:r>
            <a:endParaRPr lang="sl-SI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sl-SI" sz="2000" dirty="0" err="1"/>
              <a:t>Information</a:t>
            </a:r>
            <a:r>
              <a:rPr lang="sl-SI" sz="2000" dirty="0"/>
              <a:t> on </a:t>
            </a:r>
            <a:r>
              <a:rPr lang="sl-SI" sz="2000" dirty="0" smtClean="0"/>
              <a:t>1,500,000 </a:t>
            </a:r>
            <a:r>
              <a:rPr lang="sl-SI" sz="2000" dirty="0" err="1" smtClean="0"/>
              <a:t>income</a:t>
            </a:r>
            <a:r>
              <a:rPr lang="sl-SI" sz="2000" dirty="0" smtClean="0"/>
              <a:t> </a:t>
            </a:r>
            <a:r>
              <a:rPr lang="sl-SI" sz="2000" dirty="0" err="1" smtClean="0"/>
              <a:t>tax</a:t>
            </a:r>
            <a:r>
              <a:rPr lang="sl-SI" sz="2000" dirty="0" smtClean="0"/>
              <a:t> </a:t>
            </a:r>
            <a:r>
              <a:rPr lang="sl-SI" sz="2000" dirty="0" err="1" smtClean="0"/>
              <a:t>documents</a:t>
            </a:r>
            <a:endParaRPr lang="sl-SI" sz="2000" b="1" dirty="0" smtClean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1" y="3612679"/>
            <a:ext cx="5680090" cy="3083478"/>
          </a:xfrm>
          <a:prstGeom prst="rect">
            <a:avLst/>
          </a:prstGeom>
        </p:spPr>
      </p:pic>
      <p:sp>
        <p:nvSpPr>
          <p:cNvPr id="11" name="PoljeZBesedilom 10"/>
          <p:cNvSpPr txBox="1"/>
          <p:nvPr/>
        </p:nvSpPr>
        <p:spPr>
          <a:xfrm>
            <a:off x="7164288" y="3323109"/>
            <a:ext cx="737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l-SI" sz="1000" dirty="0" smtClean="0"/>
              <a:t>Vir: </a:t>
            </a:r>
            <a:r>
              <a:rPr lang="sl-SI" sz="1000" dirty="0" err="1"/>
              <a:t>N</a:t>
            </a:r>
            <a:r>
              <a:rPr lang="sl-SI" sz="1000" dirty="0" err="1" smtClean="0"/>
              <a:t>efiks</a:t>
            </a:r>
            <a:endParaRPr lang="sl-SI" sz="1000" dirty="0"/>
          </a:p>
        </p:txBody>
      </p:sp>
    </p:spTree>
    <p:extLst>
      <p:ext uri="{BB962C8B-B14F-4D97-AF65-F5344CB8AC3E}">
        <p14:creationId xmlns:p14="http://schemas.microsoft.com/office/powerpoint/2010/main" val="202342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ka 22" descr="Rola racu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1041" y="1142984"/>
            <a:ext cx="3302959" cy="2202366"/>
          </a:xfrm>
          <a:prstGeom prst="rect">
            <a:avLst/>
          </a:prstGeom>
        </p:spPr>
      </p:pic>
      <p:pic>
        <p:nvPicPr>
          <p:cNvPr id="21" name="Slika 20" descr="Davčna-blagaj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520" y="3357562"/>
            <a:ext cx="4924267" cy="3786214"/>
          </a:xfrm>
          <a:prstGeom prst="rect">
            <a:avLst/>
          </a:prstGeom>
        </p:spPr>
      </p:pic>
      <p:grpSp>
        <p:nvGrpSpPr>
          <p:cNvPr id="2" name="Skupina 1"/>
          <p:cNvGrpSpPr/>
          <p:nvPr/>
        </p:nvGrpSpPr>
        <p:grpSpPr>
          <a:xfrm>
            <a:off x="0" y="0"/>
            <a:ext cx="9171371" cy="6858000"/>
            <a:chOff x="-27371" y="0"/>
            <a:chExt cx="9171371" cy="6858000"/>
          </a:xfrm>
        </p:grpSpPr>
        <p:grpSp>
          <p:nvGrpSpPr>
            <p:cNvPr id="3" name="Skupina 14"/>
            <p:cNvGrpSpPr/>
            <p:nvPr/>
          </p:nvGrpSpPr>
          <p:grpSpPr>
            <a:xfrm>
              <a:off x="105740" y="0"/>
              <a:ext cx="9038260" cy="6858000"/>
              <a:chOff x="105740" y="0"/>
              <a:chExt cx="9038260" cy="6858000"/>
            </a:xfrm>
          </p:grpSpPr>
          <p:sp>
            <p:nvSpPr>
              <p:cNvPr id="7" name="PoljeZBesedilom 6"/>
              <p:cNvSpPr txBox="1"/>
              <p:nvPr/>
            </p:nvSpPr>
            <p:spPr>
              <a:xfrm>
                <a:off x="105740" y="4149080"/>
                <a:ext cx="23442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DAVČNE </a:t>
                </a:r>
              </a:p>
              <a:p>
                <a:r>
                  <a:rPr lang="sl-SI" sz="4000" dirty="0" smtClean="0">
                    <a:solidFill>
                      <a:schemeClr val="bg1"/>
                    </a:solidFill>
                  </a:rPr>
                  <a:t>BLAGAJNE</a:t>
                </a:r>
                <a:endParaRPr lang="sl-SI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PoljeZBesedilom 7"/>
              <p:cNvSpPr txBox="1"/>
              <p:nvPr/>
            </p:nvSpPr>
            <p:spPr>
              <a:xfrm>
                <a:off x="187747" y="5898758"/>
                <a:ext cx="17919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Finančna uprava RS</a:t>
                </a:r>
              </a:p>
              <a:p>
                <a:r>
                  <a:rPr lang="sl-SI" sz="1600" dirty="0" smtClean="0">
                    <a:solidFill>
                      <a:schemeClr val="bg1"/>
                    </a:solidFill>
                  </a:rPr>
                  <a:t>December, 2015</a:t>
                </a:r>
                <a:endParaRPr lang="sl-SI" sz="16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Skupina 8"/>
              <p:cNvGrpSpPr/>
              <p:nvPr/>
            </p:nvGrpSpPr>
            <p:grpSpPr>
              <a:xfrm>
                <a:off x="1083729" y="1494320"/>
                <a:ext cx="157538" cy="783613"/>
                <a:chOff x="1083729" y="1494320"/>
                <a:chExt cx="157538" cy="783613"/>
              </a:xfrm>
            </p:grpSpPr>
            <p:sp>
              <p:nvSpPr>
                <p:cNvPr id="10" name="Pravokotnik 9"/>
                <p:cNvSpPr/>
                <p:nvPr/>
              </p:nvSpPr>
              <p:spPr>
                <a:xfrm>
                  <a:off x="1083729" y="1494320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1" name="Pravokotnik 10"/>
                <p:cNvSpPr/>
                <p:nvPr/>
              </p:nvSpPr>
              <p:spPr>
                <a:xfrm>
                  <a:off x="1083729" y="1807358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  <p:sp>
              <p:nvSpPr>
                <p:cNvPr id="12" name="Pravokotnik 11"/>
                <p:cNvSpPr/>
                <p:nvPr/>
              </p:nvSpPr>
              <p:spPr>
                <a:xfrm>
                  <a:off x="1083729" y="2120395"/>
                  <a:ext cx="157538" cy="1575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l-SI"/>
                </a:p>
              </p:txBody>
            </p:sp>
          </p:grpSp>
          <p:pic>
            <p:nvPicPr>
              <p:cNvPr id="1026" name="Picture 2" descr="C:\Users\Uporabnik_S\Downloads\CGP FURS\Blagajne\Predstavitev\Ozadje_1.pn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4" r="6640" b="1071"/>
              <a:stretch/>
            </p:blipFill>
            <p:spPr bwMode="auto">
              <a:xfrm>
                <a:off x="2555776" y="0"/>
                <a:ext cx="6588224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3" t="249" r="13751"/>
            <a:stretch/>
          </p:blipFill>
          <p:spPr bwMode="auto">
            <a:xfrm>
              <a:off x="-27371" y="0"/>
              <a:ext cx="2583147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C:\Users\Uporabnik_S\Downloads\CGP FURS\APP\Flyer\Letak\Ikon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396392"/>
              <a:ext cx="5724128" cy="6461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7"/>
          <p:cNvSpPr txBox="1"/>
          <p:nvPr/>
        </p:nvSpPr>
        <p:spPr>
          <a:xfrm>
            <a:off x="396092" y="145524"/>
            <a:ext cx="1961329" cy="366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REPUBLIKA SLOVENIJA</a:t>
            </a:r>
          </a:p>
          <a:p>
            <a:pPr fontAlgn="auto">
              <a:lnSpc>
                <a:spcPts val="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MINISTRSTVO ZA </a:t>
            </a:r>
            <a:r>
              <a:rPr lang="sl-SI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FINANCE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l-SI" sz="7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epublika" pitchFamily="2" charset="-18"/>
                <a:cs typeface="Republika"/>
              </a:rPr>
              <a:t>FINANČNA UPRAVA REPUBLIKE SLOVENIJE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Republika" pitchFamily="2" charset="-18"/>
              <a:cs typeface="Republika"/>
            </a:endParaRPr>
          </a:p>
        </p:txBody>
      </p:sp>
      <p:pic>
        <p:nvPicPr>
          <p:cNvPr id="17" name="Picture 8" descr="grb moder za 10 pt.wm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7747" y="148699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48699"/>
            <a:ext cx="720080" cy="247693"/>
          </a:xfrm>
          <a:prstGeom prst="rect">
            <a:avLst/>
          </a:prstGeom>
        </p:spPr>
      </p:pic>
      <p:sp>
        <p:nvSpPr>
          <p:cNvPr id="19" name="PoljeZBesedilom 18"/>
          <p:cNvSpPr txBox="1"/>
          <p:nvPr/>
        </p:nvSpPr>
        <p:spPr>
          <a:xfrm>
            <a:off x="2786050" y="642918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The effect of the campaign</a:t>
            </a:r>
            <a:endParaRPr lang="sl-SI" sz="3000" b="1" dirty="0">
              <a:solidFill>
                <a:srgbClr val="FF0000"/>
              </a:solidFill>
            </a:endParaRPr>
          </a:p>
        </p:txBody>
      </p:sp>
      <p:sp>
        <p:nvSpPr>
          <p:cNvPr id="22" name="PoljeZBesedilom 21"/>
          <p:cNvSpPr txBox="1"/>
          <p:nvPr/>
        </p:nvSpPr>
        <p:spPr>
          <a:xfrm>
            <a:off x="2953970" y="1262270"/>
            <a:ext cx="60722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smtClean="0"/>
              <a:t>112,</a:t>
            </a:r>
            <a:r>
              <a:rPr lang="sl-SI" sz="2000" dirty="0" smtClean="0"/>
              <a:t>887</a:t>
            </a:r>
            <a:r>
              <a:rPr lang="en-US" sz="2000" dirty="0" smtClean="0"/>
              <a:t> </a:t>
            </a:r>
            <a:r>
              <a:rPr lang="en-US" sz="2000" dirty="0"/>
              <a:t>consumers checked and sent 21 million accounts to </a:t>
            </a:r>
            <a:r>
              <a:rPr lang="sl-SI" sz="2000" dirty="0" err="1" smtClean="0"/>
              <a:t>Financial</a:t>
            </a:r>
            <a:r>
              <a:rPr lang="sl-SI" sz="2000" dirty="0" smtClean="0"/>
              <a:t> </a:t>
            </a:r>
            <a:r>
              <a:rPr lang="sl-SI" sz="2000" dirty="0" err="1" smtClean="0"/>
              <a:t>Administration</a:t>
            </a:r>
            <a:endParaRPr lang="sl-SI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l-SI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 one year, </a:t>
            </a:r>
            <a:r>
              <a:rPr lang="sl-SI" sz="2000" dirty="0" err="1" smtClean="0"/>
              <a:t>consumers</a:t>
            </a:r>
            <a:r>
              <a:rPr lang="en-US" sz="2000" dirty="0" smtClean="0"/>
              <a:t> </a:t>
            </a:r>
            <a:r>
              <a:rPr lang="en-US" sz="2000" dirty="0"/>
              <a:t>checked the invoices of 75% of users of certified cash registers at least once</a:t>
            </a:r>
            <a:r>
              <a:rPr lang="en-US" sz="2000" dirty="0" smtClean="0"/>
              <a:t>.</a:t>
            </a:r>
            <a:endParaRPr lang="sl-SI" sz="2000" dirty="0" smtClean="0"/>
          </a:p>
          <a:p>
            <a:pPr algn="just"/>
            <a:endParaRPr lang="sl-SI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Campaign costs </a:t>
            </a:r>
            <a:r>
              <a:rPr lang="sl-SI" sz="2000" dirty="0" err="1" smtClean="0"/>
              <a:t>estimated</a:t>
            </a:r>
            <a:r>
              <a:rPr lang="en-US" sz="2000" dirty="0" smtClean="0"/>
              <a:t> </a:t>
            </a:r>
            <a:r>
              <a:rPr lang="en-US" sz="2000" dirty="0"/>
              <a:t>for 0.03% of the additional benefits of the fiscal cash </a:t>
            </a:r>
            <a:r>
              <a:rPr lang="en-US" sz="2000" dirty="0" smtClean="0"/>
              <a:t>registers</a:t>
            </a:r>
            <a:r>
              <a:rPr lang="sl-SI" sz="2000" dirty="0" smtClean="0"/>
              <a:t>.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58650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421</Words>
  <Application>Microsoft Office PowerPoint</Application>
  <PresentationFormat>Diaprojekcija na zaslonu (4:3)</PresentationFormat>
  <Paragraphs>92</Paragraphs>
  <Slides>10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4" baseType="lpstr">
      <vt:lpstr>Arial</vt:lpstr>
      <vt:lpstr>Calibri</vt:lpstr>
      <vt:lpstr>Republika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Stojan Glavač</cp:lastModifiedBy>
  <cp:revision>143</cp:revision>
  <cp:lastPrinted>2017-08-24T10:32:50Z</cp:lastPrinted>
  <dcterms:created xsi:type="dcterms:W3CDTF">2015-12-04T12:52:33Z</dcterms:created>
  <dcterms:modified xsi:type="dcterms:W3CDTF">2017-08-24T11:13:19Z</dcterms:modified>
</cp:coreProperties>
</file>