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jpg" ContentType="image/jpeg"/>
  <Default Extension="xlsx" ContentType="application/vnd.openxmlformats-officedocument.spreadsheetml.sheet"/>
  <Default Extension="rels" ContentType="application/vnd.openxmlformats-package.relationships+xml"/>
  <Default Extension="wdp" ContentType="image/vnd.ms-photo"/>
  <Default Extension="tif" ContentType="image/tif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6" r:id="rId2"/>
    <p:sldMasterId id="2147483668" r:id="rId3"/>
  </p:sldMasterIdLst>
  <p:notesMasterIdLst>
    <p:notesMasterId r:id="rId89"/>
  </p:notesMasterIdLst>
  <p:handoutMasterIdLst>
    <p:handoutMasterId r:id="rId90"/>
  </p:handoutMasterIdLst>
  <p:sldIdLst>
    <p:sldId id="278" r:id="rId4"/>
    <p:sldId id="322" r:id="rId5"/>
    <p:sldId id="285" r:id="rId6"/>
    <p:sldId id="323" r:id="rId7"/>
    <p:sldId id="361" r:id="rId8"/>
    <p:sldId id="391" r:id="rId9"/>
    <p:sldId id="330" r:id="rId10"/>
    <p:sldId id="276" r:id="rId11"/>
    <p:sldId id="359" r:id="rId12"/>
    <p:sldId id="360" r:id="rId13"/>
    <p:sldId id="388" r:id="rId14"/>
    <p:sldId id="386" r:id="rId15"/>
    <p:sldId id="346" r:id="rId16"/>
    <p:sldId id="390" r:id="rId17"/>
    <p:sldId id="389" r:id="rId18"/>
    <p:sldId id="290" r:id="rId19"/>
    <p:sldId id="292" r:id="rId20"/>
    <p:sldId id="293" r:id="rId21"/>
    <p:sldId id="291" r:id="rId22"/>
    <p:sldId id="294" r:id="rId23"/>
    <p:sldId id="295" r:id="rId24"/>
    <p:sldId id="296" r:id="rId25"/>
    <p:sldId id="297" r:id="rId26"/>
    <p:sldId id="298" r:id="rId27"/>
    <p:sldId id="299" r:id="rId28"/>
    <p:sldId id="300" r:id="rId29"/>
    <p:sldId id="301" r:id="rId30"/>
    <p:sldId id="363" r:id="rId31"/>
    <p:sldId id="364" r:id="rId32"/>
    <p:sldId id="365" r:id="rId33"/>
    <p:sldId id="302" r:id="rId34"/>
    <p:sldId id="303" r:id="rId35"/>
    <p:sldId id="368" r:id="rId36"/>
    <p:sldId id="369" r:id="rId37"/>
    <p:sldId id="304" r:id="rId38"/>
    <p:sldId id="305" r:id="rId39"/>
    <p:sldId id="306" r:id="rId40"/>
    <p:sldId id="307" r:id="rId41"/>
    <p:sldId id="308" r:id="rId42"/>
    <p:sldId id="366" r:id="rId43"/>
    <p:sldId id="309" r:id="rId44"/>
    <p:sldId id="392" r:id="rId45"/>
    <p:sldId id="393" r:id="rId46"/>
    <p:sldId id="394" r:id="rId47"/>
    <p:sldId id="370" r:id="rId48"/>
    <p:sldId id="312" r:id="rId49"/>
    <p:sldId id="314" r:id="rId50"/>
    <p:sldId id="317" r:id="rId51"/>
    <p:sldId id="367" r:id="rId52"/>
    <p:sldId id="313" r:id="rId53"/>
    <p:sldId id="371" r:id="rId54"/>
    <p:sldId id="319" r:id="rId55"/>
    <p:sldId id="257" r:id="rId56"/>
    <p:sldId id="324" r:id="rId57"/>
    <p:sldId id="383" r:id="rId58"/>
    <p:sldId id="384" r:id="rId59"/>
    <p:sldId id="385" r:id="rId60"/>
    <p:sldId id="347" r:id="rId61"/>
    <p:sldId id="349" r:id="rId62"/>
    <p:sldId id="351" r:id="rId63"/>
    <p:sldId id="353" r:id="rId64"/>
    <p:sldId id="350" r:id="rId65"/>
    <p:sldId id="352" r:id="rId66"/>
    <p:sldId id="382" r:id="rId67"/>
    <p:sldId id="357" r:id="rId68"/>
    <p:sldId id="395" r:id="rId69"/>
    <p:sldId id="372" r:id="rId70"/>
    <p:sldId id="374" r:id="rId71"/>
    <p:sldId id="375" r:id="rId72"/>
    <p:sldId id="376" r:id="rId73"/>
    <p:sldId id="377" r:id="rId74"/>
    <p:sldId id="378" r:id="rId75"/>
    <p:sldId id="373" r:id="rId76"/>
    <p:sldId id="379" r:id="rId77"/>
    <p:sldId id="380" r:id="rId78"/>
    <p:sldId id="331" r:id="rId79"/>
    <p:sldId id="334" r:id="rId80"/>
    <p:sldId id="289" r:id="rId81"/>
    <p:sldId id="328" r:id="rId82"/>
    <p:sldId id="329" r:id="rId83"/>
    <p:sldId id="362" r:id="rId84"/>
    <p:sldId id="332" r:id="rId85"/>
    <p:sldId id="396" r:id="rId86"/>
    <p:sldId id="381" r:id="rId87"/>
    <p:sldId id="267" r:id="rId88"/>
  </p:sldIdLst>
  <p:sldSz cx="9144000" cy="6858000" type="screen4x3"/>
  <p:notesSz cx="6951663" cy="100822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5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04DB"/>
    <a:srgbClr val="1B2039"/>
    <a:srgbClr val="1B20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39" autoAdjust="0"/>
    <p:restoredTop sz="93779" autoAdjust="0"/>
  </p:normalViewPr>
  <p:slideViewPr>
    <p:cSldViewPr snapToGrid="0" snapToObjects="1">
      <p:cViewPr varScale="1">
        <p:scale>
          <a:sx n="115" d="100"/>
          <a:sy n="115" d="100"/>
        </p:scale>
        <p:origin x="1168" y="200"/>
      </p:cViewPr>
      <p:guideLst>
        <p:guide orient="horz" pos="2160"/>
        <p:guide pos="2880"/>
        <p:guide orient="horz" pos="57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70" Type="http://schemas.openxmlformats.org/officeDocument/2006/relationships/slide" Target="slides/slide67.xml"/><Relationship Id="rId71" Type="http://schemas.openxmlformats.org/officeDocument/2006/relationships/slide" Target="slides/slide68.xml"/><Relationship Id="rId72" Type="http://schemas.openxmlformats.org/officeDocument/2006/relationships/slide" Target="slides/slide69.xml"/><Relationship Id="rId73" Type="http://schemas.openxmlformats.org/officeDocument/2006/relationships/slide" Target="slides/slide70.xml"/><Relationship Id="rId74" Type="http://schemas.openxmlformats.org/officeDocument/2006/relationships/slide" Target="slides/slide71.xml"/><Relationship Id="rId75" Type="http://schemas.openxmlformats.org/officeDocument/2006/relationships/slide" Target="slides/slide72.xml"/><Relationship Id="rId76" Type="http://schemas.openxmlformats.org/officeDocument/2006/relationships/slide" Target="slides/slide73.xml"/><Relationship Id="rId77" Type="http://schemas.openxmlformats.org/officeDocument/2006/relationships/slide" Target="slides/slide74.xml"/><Relationship Id="rId78" Type="http://schemas.openxmlformats.org/officeDocument/2006/relationships/slide" Target="slides/slide75.xml"/><Relationship Id="rId79" Type="http://schemas.openxmlformats.org/officeDocument/2006/relationships/slide" Target="slides/slide76.xml"/><Relationship Id="rId90" Type="http://schemas.openxmlformats.org/officeDocument/2006/relationships/handoutMaster" Target="handoutMasters/handoutMaster1.xml"/><Relationship Id="rId91" Type="http://schemas.openxmlformats.org/officeDocument/2006/relationships/presProps" Target="presProps.xml"/><Relationship Id="rId92" Type="http://schemas.openxmlformats.org/officeDocument/2006/relationships/viewProps" Target="viewProps.xml"/><Relationship Id="rId93" Type="http://schemas.openxmlformats.org/officeDocument/2006/relationships/theme" Target="theme/theme1.xml"/><Relationship Id="rId94" Type="http://schemas.openxmlformats.org/officeDocument/2006/relationships/tableStyles" Target="tableStyles.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80" Type="http://schemas.openxmlformats.org/officeDocument/2006/relationships/slide" Target="slides/slide77.xml"/><Relationship Id="rId81" Type="http://schemas.openxmlformats.org/officeDocument/2006/relationships/slide" Target="slides/slide78.xml"/><Relationship Id="rId82" Type="http://schemas.openxmlformats.org/officeDocument/2006/relationships/slide" Target="slides/slide79.xml"/><Relationship Id="rId83" Type="http://schemas.openxmlformats.org/officeDocument/2006/relationships/slide" Target="slides/slide80.xml"/><Relationship Id="rId84" Type="http://schemas.openxmlformats.org/officeDocument/2006/relationships/slide" Target="slides/slide81.xml"/><Relationship Id="rId85" Type="http://schemas.openxmlformats.org/officeDocument/2006/relationships/slide" Target="slides/slide82.xml"/><Relationship Id="rId86" Type="http://schemas.openxmlformats.org/officeDocument/2006/relationships/slide" Target="slides/slide83.xml"/><Relationship Id="rId87" Type="http://schemas.openxmlformats.org/officeDocument/2006/relationships/slide" Target="slides/slide84.xml"/><Relationship Id="rId88" Type="http://schemas.openxmlformats.org/officeDocument/2006/relationships/slide" Target="slides/slide85.xml"/><Relationship Id="rId8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C:\Users\BHSR-L61\Documents\Pooja\Pooja\GROW\GAD\June%2005%202018\Presentation\Graphs.xlsx" TargetMode="External"/></Relationships>
</file>

<file path=ppt/charts/_rels/chart10.xml.rels><?xml version="1.0" encoding="UTF-8" standalone="yes"?>
<Relationships xmlns="http://schemas.openxmlformats.org/package/2006/relationships"><Relationship Id="rId1" Type="http://schemas.microsoft.com/office/2011/relationships/chartStyle" Target="style10.xml"/><Relationship Id="rId2" Type="http://schemas.microsoft.com/office/2011/relationships/chartColorStyle" Target="colors10.xml"/><Relationship Id="rId3" Type="http://schemas.openxmlformats.org/officeDocument/2006/relationships/package" Target="../embeddings/Microsoft_Excel_Worksheet7.xlsx"/></Relationships>
</file>

<file path=ppt/charts/_rels/chart11.xml.rels><?xml version="1.0" encoding="UTF-8" standalone="yes"?>
<Relationships xmlns="http://schemas.openxmlformats.org/package/2006/relationships"><Relationship Id="rId1" Type="http://schemas.microsoft.com/office/2011/relationships/chartStyle" Target="style11.xml"/><Relationship Id="rId2" Type="http://schemas.microsoft.com/office/2011/relationships/chartColorStyle" Target="colors11.xml"/><Relationship Id="rId3" Type="http://schemas.openxmlformats.org/officeDocument/2006/relationships/package" Target="../embeddings/Microsoft_Excel_Worksheet8.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oleObject" Target="file:////C:\Users\BHSR-L61\Documents\Pooja\Pooja\GROW\GAD\BPSMS\Bhopal%20Workshop\Data\Final_1st%20and%202nd%20Appeal%20Report_23_08_2018.xlsx" TargetMode="External"/></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oleObject" Target="file:////C:\Users\BHSR-L61\Documents\Pooja\Pooja\GROW\GAD\BPSMS\Bhopal%20Workshop\Data\Final_1st%20and%202nd%20Appeal%20Report_23_08_2018.xlsx" TargetMode="External"/></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1" Type="http://schemas.microsoft.com/office/2011/relationships/chartStyle" Target="style9.xml"/><Relationship Id="rId2" Type="http://schemas.microsoft.com/office/2011/relationships/chartColorStyle" Target="colors9.xml"/><Relationship Id="rId3"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'Redressal %'!$A$30:$A$31</c:f>
              <c:strCache>
                <c:ptCount val="2"/>
                <c:pt idx="0">
                  <c:v>June 2016  - June 2017 </c:v>
                </c:pt>
                <c:pt idx="1">
                  <c:v>July 2017 - May 2018  </c:v>
                </c:pt>
              </c:strCache>
            </c:strRef>
          </c:cat>
          <c:val>
            <c:numRef>
              <c:f>'Redressal %'!$B$30:$B$31</c:f>
              <c:numCache>
                <c:formatCode>0%</c:formatCode>
                <c:ptCount val="2"/>
                <c:pt idx="0">
                  <c:v>0.6</c:v>
                </c:pt>
                <c:pt idx="1">
                  <c:v>0.75</c:v>
                </c:pt>
              </c:numCache>
            </c:numRef>
          </c:val>
        </c:ser>
        <c:dLbls>
          <c:showLegendKey val="0"/>
          <c:showVal val="0"/>
          <c:showCatName val="0"/>
          <c:showSerName val="0"/>
          <c:showPercent val="0"/>
          <c:showBubbleSize val="0"/>
        </c:dLbls>
        <c:gapWidth val="164"/>
        <c:overlap val="-22"/>
        <c:axId val="887335376"/>
        <c:axId val="886153632"/>
      </c:barChart>
      <c:catAx>
        <c:axId val="887335376"/>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886153632"/>
        <c:crosses val="autoZero"/>
        <c:auto val="1"/>
        <c:lblAlgn val="ctr"/>
        <c:lblOffset val="100"/>
        <c:noMultiLvlLbl val="0"/>
      </c:catAx>
      <c:valAx>
        <c:axId val="88615363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887335376"/>
        <c:crosses val="autoZero"/>
        <c:crossBetween val="between"/>
      </c:valAx>
      <c:spPr>
        <a:solidFill>
          <a:schemeClr val="accent1">
            <a:lumMod val="20000"/>
            <a:lumOff val="80000"/>
          </a:schemeClr>
        </a:solidFill>
        <a:ln>
          <a:noFill/>
        </a:ln>
        <a:effectLst/>
      </c:spPr>
    </c:plotArea>
    <c:plotVisOnly val="1"/>
    <c:dispBlanksAs val="gap"/>
    <c:showDLblsOverMax val="0"/>
  </c:chart>
  <c:spPr>
    <a:solidFill>
      <a:schemeClr val="accent1">
        <a:lumMod val="20000"/>
        <a:lumOff val="80000"/>
      </a:schemeClr>
    </a:solid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xmlns:c16r2="http://schemas.microsoft.com/office/drawing/2015/06/chart">
              <c:ext xmlns:c16="http://schemas.microsoft.com/office/drawing/2014/chart" uri="{C3380CC4-5D6E-409C-BE32-E72D297353CC}">
                <c16:uniqueId val="{00000001-473C-486F-BDB6-8D523DD8B559}"/>
              </c:ext>
            </c:extLst>
          </c:dPt>
          <c:dPt>
            <c:idx val="1"/>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3-473C-486F-BDB6-8D523DD8B559}"/>
              </c:ext>
            </c:extLst>
          </c:dPt>
          <c:dPt>
            <c:idx val="2"/>
            <c:bubble3D val="0"/>
            <c:spPr>
              <a:solidFill>
                <a:schemeClr val="accent5"/>
              </a:solidFill>
              <a:ln w="19050">
                <a:noFill/>
              </a:ln>
              <a:effectLst/>
            </c:spPr>
            <c:extLst xmlns:c16r2="http://schemas.microsoft.com/office/drawing/2015/06/chart">
              <c:ext xmlns:c16="http://schemas.microsoft.com/office/drawing/2014/chart" uri="{C3380CC4-5D6E-409C-BE32-E72D297353CC}">
                <c16:uniqueId val="{00000005-473C-486F-BDB6-8D523DD8B559}"/>
              </c:ext>
            </c:extLst>
          </c:dPt>
          <c:dPt>
            <c:idx val="3"/>
            <c:bubble3D val="0"/>
            <c:spPr>
              <a:solidFill>
                <a:schemeClr val="accent1">
                  <a:lumMod val="60000"/>
                </a:schemeClr>
              </a:solidFill>
              <a:ln w="19050">
                <a:noFill/>
              </a:ln>
              <a:effectLst/>
            </c:spPr>
            <c:extLst xmlns:c16r2="http://schemas.microsoft.com/office/drawing/2015/06/chart">
              <c:ext xmlns:c16="http://schemas.microsoft.com/office/drawing/2014/chart" uri="{C3380CC4-5D6E-409C-BE32-E72D297353CC}">
                <c16:uniqueId val="{00000007-473C-486F-BDB6-8D523DD8B559}"/>
              </c:ext>
            </c:extLst>
          </c:dPt>
          <c:cat>
            <c:strRef>
              <c:f>Sheet1!$A$2:$A$5</c:f>
              <c:strCache>
                <c:ptCount val="2"/>
                <c:pt idx="0">
                  <c:v>1st Qtr</c:v>
                </c:pt>
                <c:pt idx="1">
                  <c:v>2nd Qtr</c:v>
                </c:pt>
              </c:strCache>
            </c:strRef>
          </c:cat>
          <c:val>
            <c:numRef>
              <c:f>Sheet1!$B$2:$B$5</c:f>
              <c:numCache>
                <c:formatCode>0%</c:formatCode>
                <c:ptCount val="4"/>
                <c:pt idx="0">
                  <c:v>0.84</c:v>
                </c:pt>
                <c:pt idx="1">
                  <c:v>0.16</c:v>
                </c:pt>
              </c:numCache>
            </c:numRef>
          </c:val>
          <c:extLst xmlns:c16r2="http://schemas.microsoft.com/office/drawing/2015/06/chart">
            <c:ext xmlns:c16="http://schemas.microsoft.com/office/drawing/2014/chart" uri="{C3380CC4-5D6E-409C-BE32-E72D297353CC}">
              <c16:uniqueId val="{00000008-473C-486F-BDB6-8D523DD8B559}"/>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xmlns:c16r2="http://schemas.microsoft.com/office/drawing/2015/06/chart">
              <c:ext xmlns:c16="http://schemas.microsoft.com/office/drawing/2014/chart" uri="{C3380CC4-5D6E-409C-BE32-E72D297353CC}">
                <c16:uniqueId val="{00000001-CB60-480D-B6A2-769019B94CBA}"/>
              </c:ext>
            </c:extLst>
          </c:dPt>
          <c:dPt>
            <c:idx val="1"/>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3-CB60-480D-B6A2-769019B94CBA}"/>
              </c:ext>
            </c:extLst>
          </c:dPt>
          <c:dPt>
            <c:idx val="2"/>
            <c:bubble3D val="0"/>
            <c:spPr>
              <a:solidFill>
                <a:schemeClr val="accent5"/>
              </a:solidFill>
              <a:ln w="19050">
                <a:noFill/>
              </a:ln>
              <a:effectLst/>
            </c:spPr>
            <c:extLst xmlns:c16r2="http://schemas.microsoft.com/office/drawing/2015/06/chart">
              <c:ext xmlns:c16="http://schemas.microsoft.com/office/drawing/2014/chart" uri="{C3380CC4-5D6E-409C-BE32-E72D297353CC}">
                <c16:uniqueId val="{00000005-CB60-480D-B6A2-769019B94CBA}"/>
              </c:ext>
            </c:extLst>
          </c:dPt>
          <c:dPt>
            <c:idx val="3"/>
            <c:bubble3D val="0"/>
            <c:spPr>
              <a:solidFill>
                <a:schemeClr val="accent1">
                  <a:lumMod val="60000"/>
                </a:schemeClr>
              </a:solidFill>
              <a:ln w="19050">
                <a:noFill/>
              </a:ln>
              <a:effectLst/>
            </c:spPr>
            <c:extLst xmlns:c16r2="http://schemas.microsoft.com/office/drawing/2015/06/chart">
              <c:ext xmlns:c16="http://schemas.microsoft.com/office/drawing/2014/chart" uri="{C3380CC4-5D6E-409C-BE32-E72D297353CC}">
                <c16:uniqueId val="{00000007-CB60-480D-B6A2-769019B94CBA}"/>
              </c:ext>
            </c:extLst>
          </c:dPt>
          <c:cat>
            <c:strRef>
              <c:f>Sheet1!$A$2:$A$5</c:f>
              <c:strCache>
                <c:ptCount val="2"/>
                <c:pt idx="0">
                  <c:v>1st Qtr</c:v>
                </c:pt>
                <c:pt idx="1">
                  <c:v>2nd Qtr</c:v>
                </c:pt>
              </c:strCache>
            </c:strRef>
          </c:cat>
          <c:val>
            <c:numRef>
              <c:f>Sheet1!$B$2:$B$5</c:f>
              <c:numCache>
                <c:formatCode>0%</c:formatCode>
                <c:ptCount val="4"/>
                <c:pt idx="0">
                  <c:v>0.89</c:v>
                </c:pt>
                <c:pt idx="1">
                  <c:v>0.11</c:v>
                </c:pt>
              </c:numCache>
            </c:numRef>
          </c:val>
          <c:extLst xmlns:c16r2="http://schemas.microsoft.com/office/drawing/2015/06/chart">
            <c:ext xmlns:c16="http://schemas.microsoft.com/office/drawing/2014/chart" uri="{C3380CC4-5D6E-409C-BE32-E72D297353CC}">
              <c16:uniqueId val="{00000008-CB60-480D-B6A2-769019B94CB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
          <c:y val="0.047832931929321"/>
          <c:w val="0.907013375303058"/>
          <c:h val="0.952167068070679"/>
        </c:manualLayout>
      </c:layout>
      <c:doughnutChart>
        <c:varyColors val="1"/>
        <c:ser>
          <c:idx val="0"/>
          <c:order val="0"/>
          <c:tx>
            <c:strRef>
              <c:f>Sheet1!$B$1</c:f>
              <c:strCache>
                <c:ptCount val="1"/>
                <c:pt idx="0">
                  <c:v>Sales</c:v>
                </c:pt>
              </c:strCache>
            </c:strRef>
          </c:tx>
          <c:spPr>
            <a:solidFill>
              <a:schemeClr val="bg1"/>
            </a:solidFill>
            <a:ln>
              <a:noFill/>
            </a:ln>
          </c:spPr>
          <c:dPt>
            <c:idx val="0"/>
            <c:bubble3D val="0"/>
            <c:spPr>
              <a:solidFill>
                <a:schemeClr val="accent2"/>
              </a:solidFill>
              <a:ln w="19050">
                <a:noFill/>
              </a:ln>
              <a:effectLst/>
            </c:spPr>
            <c:extLst xmlns:c16r2="http://schemas.microsoft.com/office/drawing/2015/06/chart">
              <c:ext xmlns:c16="http://schemas.microsoft.com/office/drawing/2014/chart" uri="{C3380CC4-5D6E-409C-BE32-E72D297353CC}">
                <c16:uniqueId val="{00000001-96ED-4D12-A1AD-E074A24E82A1}"/>
              </c:ext>
            </c:extLst>
          </c:dPt>
          <c:dPt>
            <c:idx val="1"/>
            <c:bubble3D val="0"/>
            <c:spPr>
              <a:solidFill>
                <a:schemeClr val="accent1"/>
              </a:solidFill>
              <a:ln w="19050">
                <a:noFill/>
              </a:ln>
              <a:effectLst/>
            </c:spPr>
            <c:extLst xmlns:c16r2="http://schemas.microsoft.com/office/drawing/2015/06/chart">
              <c:ext xmlns:c16="http://schemas.microsoft.com/office/drawing/2014/chart" uri="{C3380CC4-5D6E-409C-BE32-E72D297353CC}">
                <c16:uniqueId val="{00000002-96ED-4D12-A1AD-E074A24E82A1}"/>
              </c:ext>
            </c:extLst>
          </c:dPt>
          <c:dPt>
            <c:idx val="2"/>
            <c:bubble3D val="0"/>
            <c:spPr>
              <a:solidFill>
                <a:schemeClr val="accent2">
                  <a:lumMod val="60000"/>
                  <a:lumOff val="40000"/>
                </a:schemeClr>
              </a:solidFill>
              <a:ln w="19050">
                <a:noFill/>
              </a:ln>
              <a:effectLst/>
            </c:spPr>
            <c:extLst xmlns:c16r2="http://schemas.microsoft.com/office/drawing/2015/06/chart">
              <c:ext xmlns:c16="http://schemas.microsoft.com/office/drawing/2014/chart" uri="{C3380CC4-5D6E-409C-BE32-E72D297353CC}">
                <c16:uniqueId val="{00000003-96ED-4D12-A1AD-E074A24E82A1}"/>
              </c:ext>
            </c:extLst>
          </c:dPt>
          <c:dPt>
            <c:idx val="3"/>
            <c:bubble3D val="0"/>
            <c:spPr>
              <a:solidFill>
                <a:schemeClr val="accent1">
                  <a:lumMod val="60000"/>
                  <a:lumOff val="40000"/>
                </a:schemeClr>
              </a:solidFill>
              <a:ln w="19050">
                <a:noFill/>
              </a:ln>
              <a:effectLst/>
            </c:spPr>
            <c:extLst xmlns:c16r2="http://schemas.microsoft.com/office/drawing/2015/06/chart">
              <c:ext xmlns:c16="http://schemas.microsoft.com/office/drawing/2014/chart" uri="{C3380CC4-5D6E-409C-BE32-E72D297353CC}">
                <c16:uniqueId val="{00000005-96ED-4D12-A1AD-E074A24E82A1}"/>
              </c:ext>
            </c:extLst>
          </c:dPt>
          <c:dPt>
            <c:idx val="4"/>
            <c:bubble3D val="0"/>
            <c:spPr>
              <a:solidFill>
                <a:srgbClr val="FFC000"/>
              </a:solidFill>
              <a:ln w="19050">
                <a:noFill/>
              </a:ln>
              <a:effectLst/>
            </c:spPr>
            <c:extLst xmlns:c16r2="http://schemas.microsoft.com/office/drawing/2015/06/chart">
              <c:ext xmlns:c16="http://schemas.microsoft.com/office/drawing/2014/chart" uri="{C3380CC4-5D6E-409C-BE32-E72D297353CC}">
                <c16:uniqueId val="{00000007-96ED-4D12-A1AD-E074A24E82A1}"/>
              </c:ext>
            </c:extLst>
          </c:dPt>
          <c:dPt>
            <c:idx val="5"/>
            <c:bubble3D val="0"/>
            <c:spPr>
              <a:solidFill>
                <a:srgbClr val="FF0000"/>
              </a:solidFill>
              <a:ln w="19050">
                <a:noFill/>
              </a:ln>
              <a:effectLst/>
            </c:spPr>
            <c:extLst xmlns:c16r2="http://schemas.microsoft.com/office/drawing/2015/06/chart">
              <c:ext xmlns:c16="http://schemas.microsoft.com/office/drawing/2014/chart" uri="{C3380CC4-5D6E-409C-BE32-E72D297353CC}">
                <c16:uniqueId val="{00000008-96ED-4D12-A1AD-E074A24E82A1}"/>
              </c:ext>
            </c:extLst>
          </c:dPt>
          <c:cat>
            <c:strRef>
              <c:f>Sheet1!$A$2:$A$7</c:f>
              <c:strCache>
                <c:ptCount val="6"/>
                <c:pt idx="0">
                  <c:v>Counter</c:v>
                </c:pt>
                <c:pt idx="1">
                  <c:v>Online</c:v>
                </c:pt>
                <c:pt idx="2">
                  <c:v>Post</c:v>
                </c:pt>
                <c:pt idx="3">
                  <c:v>Call Centre</c:v>
                </c:pt>
                <c:pt idx="4">
                  <c:v>Email</c:v>
                </c:pt>
                <c:pt idx="5">
                  <c:v>Mobile App</c:v>
                </c:pt>
              </c:strCache>
            </c:strRef>
          </c:cat>
          <c:val>
            <c:numRef>
              <c:f>Sheet1!$B$2:$B$7</c:f>
              <c:numCache>
                <c:formatCode>General</c:formatCode>
                <c:ptCount val="6"/>
                <c:pt idx="0">
                  <c:v>318216.0</c:v>
                </c:pt>
                <c:pt idx="1">
                  <c:v>25738.0</c:v>
                </c:pt>
                <c:pt idx="2">
                  <c:v>24826.0</c:v>
                </c:pt>
                <c:pt idx="3">
                  <c:v>11858.0</c:v>
                </c:pt>
                <c:pt idx="4">
                  <c:v>2421.0</c:v>
                </c:pt>
                <c:pt idx="5">
                  <c:v>1565.0</c:v>
                </c:pt>
              </c:numCache>
            </c:numRef>
          </c:val>
          <c:extLst xmlns:c16r2="http://schemas.microsoft.com/office/drawing/2015/06/chart">
            <c:ext xmlns:c16="http://schemas.microsoft.com/office/drawing/2014/chart" uri="{C3380CC4-5D6E-409C-BE32-E72D297353CC}">
              <c16:uniqueId val="{00000000-96ED-4D12-A1AD-E074A24E82A1}"/>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
          <c:y val="0.068455862139596"/>
          <c:w val="0.85200994428636"/>
          <c:h val="0.931544137860404"/>
        </c:manualLayout>
      </c:layout>
      <c:doughnutChart>
        <c:varyColors val="1"/>
        <c:ser>
          <c:idx val="0"/>
          <c:order val="0"/>
          <c:tx>
            <c:strRef>
              <c:f>Sheet1!$B$1</c:f>
              <c:strCache>
                <c:ptCount val="1"/>
                <c:pt idx="0">
                  <c:v>Sales</c:v>
                </c:pt>
              </c:strCache>
            </c:strRef>
          </c:tx>
          <c:spPr>
            <a:solidFill>
              <a:schemeClr val="bg1"/>
            </a:solidFill>
            <a:ln>
              <a:noFill/>
            </a:ln>
          </c:spPr>
          <c:dPt>
            <c:idx val="0"/>
            <c:bubble3D val="0"/>
            <c:spPr>
              <a:solidFill>
                <a:schemeClr val="accent2"/>
              </a:solidFill>
              <a:ln w="19050">
                <a:noFill/>
              </a:ln>
              <a:effectLst/>
            </c:spPr>
            <c:extLst xmlns:c16r2="http://schemas.microsoft.com/office/drawing/2015/06/chart">
              <c:ext xmlns:c16="http://schemas.microsoft.com/office/drawing/2014/chart" uri="{C3380CC4-5D6E-409C-BE32-E72D297353CC}">
                <c16:uniqueId val="{00000001-96ED-4D12-A1AD-E074A24E82A1}"/>
              </c:ext>
            </c:extLst>
          </c:dPt>
          <c:dPt>
            <c:idx val="1"/>
            <c:bubble3D val="0"/>
            <c:spPr>
              <a:solidFill>
                <a:srgbClr val="FFC000"/>
              </a:solidFill>
              <a:ln w="19050">
                <a:noFill/>
              </a:ln>
              <a:effectLst/>
            </c:spPr>
            <c:extLst xmlns:c16r2="http://schemas.microsoft.com/office/drawing/2015/06/chart">
              <c:ext xmlns:c16="http://schemas.microsoft.com/office/drawing/2014/chart" uri="{C3380CC4-5D6E-409C-BE32-E72D297353CC}">
                <c16:uniqueId val="{00000002-96ED-4D12-A1AD-E074A24E82A1}"/>
              </c:ext>
            </c:extLst>
          </c:dPt>
          <c:dPt>
            <c:idx val="2"/>
            <c:bubble3D val="0"/>
            <c:spPr>
              <a:solidFill>
                <a:srgbClr val="FF0000"/>
              </a:solidFill>
              <a:ln w="19050">
                <a:noFill/>
              </a:ln>
              <a:effectLst/>
            </c:spPr>
            <c:extLst xmlns:c16r2="http://schemas.microsoft.com/office/drawing/2015/06/chart">
              <c:ext xmlns:c16="http://schemas.microsoft.com/office/drawing/2014/chart" uri="{C3380CC4-5D6E-409C-BE32-E72D297353CC}">
                <c16:uniqueId val="{00000003-96ED-4D12-A1AD-E074A24E82A1}"/>
              </c:ext>
            </c:extLst>
          </c:dPt>
          <c:dPt>
            <c:idx val="3"/>
            <c:bubble3D val="0"/>
            <c:spPr>
              <a:solidFill>
                <a:schemeClr val="accent1">
                  <a:lumMod val="60000"/>
                  <a:lumOff val="40000"/>
                </a:schemeClr>
              </a:solidFill>
              <a:ln w="19050">
                <a:noFill/>
              </a:ln>
              <a:effectLst/>
            </c:spPr>
            <c:extLst xmlns:c16r2="http://schemas.microsoft.com/office/drawing/2015/06/chart">
              <c:ext xmlns:c16="http://schemas.microsoft.com/office/drawing/2014/chart" uri="{C3380CC4-5D6E-409C-BE32-E72D297353CC}">
                <c16:uniqueId val="{00000005-96ED-4D12-A1AD-E074A24E82A1}"/>
              </c:ext>
            </c:extLst>
          </c:dPt>
          <c:dPt>
            <c:idx val="4"/>
            <c:bubble3D val="0"/>
            <c:spPr>
              <a:solidFill>
                <a:schemeClr val="accent3">
                  <a:lumMod val="60000"/>
                  <a:lumOff val="40000"/>
                </a:schemeClr>
              </a:solidFill>
              <a:ln w="19050">
                <a:noFill/>
              </a:ln>
              <a:effectLst/>
            </c:spPr>
            <c:extLst xmlns:c16r2="http://schemas.microsoft.com/office/drawing/2015/06/chart">
              <c:ext xmlns:c16="http://schemas.microsoft.com/office/drawing/2014/chart" uri="{C3380CC4-5D6E-409C-BE32-E72D297353CC}">
                <c16:uniqueId val="{00000007-96ED-4D12-A1AD-E074A24E82A1}"/>
              </c:ext>
            </c:extLst>
          </c:dPt>
          <c:dPt>
            <c:idx val="5"/>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8-96ED-4D12-A1AD-E074A24E82A1}"/>
              </c:ext>
            </c:extLst>
          </c:dPt>
          <c:cat>
            <c:strRef>
              <c:f>Sheet1!$A$2:$A$7</c:f>
              <c:strCache>
                <c:ptCount val="3"/>
                <c:pt idx="0">
                  <c:v>Disposed</c:v>
                </c:pt>
                <c:pt idx="1">
                  <c:v>Pending within timelimit</c:v>
                </c:pt>
                <c:pt idx="2">
                  <c:v>Pending beyond timelimit</c:v>
                </c:pt>
              </c:strCache>
            </c:strRef>
          </c:cat>
          <c:val>
            <c:numRef>
              <c:f>Sheet1!$B$2:$B$7</c:f>
              <c:numCache>
                <c:formatCode>0%</c:formatCode>
                <c:ptCount val="6"/>
                <c:pt idx="0">
                  <c:v>0.89</c:v>
                </c:pt>
                <c:pt idx="1">
                  <c:v>0.08</c:v>
                </c:pt>
                <c:pt idx="2">
                  <c:v>0.03</c:v>
                </c:pt>
              </c:numCache>
            </c:numRef>
          </c:val>
          <c:extLst xmlns:c16r2="http://schemas.microsoft.com/office/drawing/2015/06/chart">
            <c:ext xmlns:c16="http://schemas.microsoft.com/office/drawing/2014/chart" uri="{C3380CC4-5D6E-409C-BE32-E72D297353CC}">
              <c16:uniqueId val="{00000000-96ED-4D12-A1AD-E074A24E82A1}"/>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a:t>Second Appeal</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dPt>
          <c:dPt>
            <c:idx val="1"/>
            <c:bubble3D val="0"/>
            <c:spPr>
              <a:solidFill>
                <a:schemeClr val="accent2"/>
              </a:solidFill>
              <a:ln>
                <a:noFill/>
              </a:ln>
              <a:effectLst>
                <a:outerShdw blurRad="254000" sx="102000" sy="102000" algn="ctr" rotWithShape="0">
                  <a:prstClr val="black">
                    <a:alpha val="20000"/>
                  </a:prstClr>
                </a:outerShdw>
              </a:effectLst>
              <a:sp3d/>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'1st Appeal Report-BRPGRA'!$B$108:$B$109</c:f>
              <c:strCache>
                <c:ptCount val="2"/>
                <c:pt idx="0">
                  <c:v>Disposed</c:v>
                </c:pt>
                <c:pt idx="1">
                  <c:v>Pending</c:v>
                </c:pt>
              </c:strCache>
            </c:strRef>
          </c:cat>
          <c:val>
            <c:numRef>
              <c:f>'1st Appeal Report-BRPGRA'!$C$108:$C$109</c:f>
              <c:numCache>
                <c:formatCode>General</c:formatCode>
                <c:ptCount val="2"/>
                <c:pt idx="0">
                  <c:v>9056.0</c:v>
                </c:pt>
                <c:pt idx="1">
                  <c:v>816.0</c:v>
                </c:pt>
              </c:numCache>
            </c:numRef>
          </c:val>
        </c:ser>
        <c:dLbls>
          <c:dLblPos val="ctr"/>
          <c:showLegendKey val="0"/>
          <c:showVal val="0"/>
          <c:showCatName val="0"/>
          <c:showSerName val="0"/>
          <c:showPercent val="1"/>
          <c:showBubbleSize val="0"/>
          <c:showLeaderLines val="1"/>
        </c:dLbls>
      </c:pie3D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a:t>First Appeal</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dPt>
          <c:dPt>
            <c:idx val="1"/>
            <c:bubble3D val="0"/>
            <c:spPr>
              <a:solidFill>
                <a:schemeClr val="accent2"/>
              </a:solidFill>
              <a:ln>
                <a:noFill/>
              </a:ln>
              <a:effectLst>
                <a:outerShdw blurRad="254000" sx="102000" sy="102000" algn="ctr" rotWithShape="0">
                  <a:prstClr val="black">
                    <a:alpha val="20000"/>
                  </a:prstClr>
                </a:outerShdw>
              </a:effectLst>
              <a:sp3d/>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'1st Appeal Report-BRPGRA'!$B$120:$B$121</c:f>
              <c:strCache>
                <c:ptCount val="2"/>
                <c:pt idx="0">
                  <c:v>Disposed</c:v>
                </c:pt>
                <c:pt idx="1">
                  <c:v>Pending</c:v>
                </c:pt>
              </c:strCache>
            </c:strRef>
          </c:cat>
          <c:val>
            <c:numRef>
              <c:f>'1st Appeal Report-BRPGRA'!$C$120:$C$121</c:f>
              <c:numCache>
                <c:formatCode>General</c:formatCode>
                <c:ptCount val="2"/>
                <c:pt idx="0">
                  <c:v>30400.0</c:v>
                </c:pt>
                <c:pt idx="1">
                  <c:v>2549.0</c:v>
                </c:pt>
              </c:numCache>
            </c:numRef>
          </c:val>
        </c:ser>
        <c:dLbls>
          <c:dLblPos val="ctr"/>
          <c:showLegendKey val="0"/>
          <c:showVal val="0"/>
          <c:showCatName val="0"/>
          <c:showSerName val="0"/>
          <c:showPercent val="1"/>
          <c:showBubbleSize val="0"/>
          <c:showLeaderLines val="1"/>
        </c:dLbls>
      </c:pie3D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c:spPr>
          <c:dPt>
            <c:idx val="0"/>
            <c:bubble3D val="0"/>
            <c:spPr>
              <a:solidFill>
                <a:schemeClr val="accent1">
                  <a:lumMod val="75000"/>
                </a:schemeClr>
              </a:solidFill>
              <a:ln w="19050">
                <a:noFill/>
              </a:ln>
              <a:effectLst/>
            </c:spPr>
            <c:extLst xmlns:c16r2="http://schemas.microsoft.com/office/drawing/2015/06/chart">
              <c:ext xmlns:c16="http://schemas.microsoft.com/office/drawing/2014/chart" uri="{C3380CC4-5D6E-409C-BE32-E72D297353CC}">
                <c16:uniqueId val="{00000001-96ED-4D12-A1AD-E074A24E82A1}"/>
              </c:ext>
            </c:extLst>
          </c:dPt>
          <c:dPt>
            <c:idx val="1"/>
            <c:bubble3D val="0"/>
            <c:spPr>
              <a:solidFill>
                <a:schemeClr val="accent1">
                  <a:lumMod val="60000"/>
                  <a:lumOff val="40000"/>
                </a:schemeClr>
              </a:solidFill>
              <a:ln w="19050">
                <a:noFill/>
              </a:ln>
              <a:effectLst/>
            </c:spPr>
            <c:extLst xmlns:c16r2="http://schemas.microsoft.com/office/drawing/2015/06/chart">
              <c:ext xmlns:c16="http://schemas.microsoft.com/office/drawing/2014/chart" uri="{C3380CC4-5D6E-409C-BE32-E72D297353CC}">
                <c16:uniqueId val="{00000002-96ED-4D12-A1AD-E074A24E82A1}"/>
              </c:ext>
            </c:extLst>
          </c:dPt>
          <c:dPt>
            <c:idx val="2"/>
            <c:bubble3D val="0"/>
            <c:spPr>
              <a:solidFill>
                <a:schemeClr val="accent2">
                  <a:lumMod val="20000"/>
                  <a:lumOff val="80000"/>
                </a:schemeClr>
              </a:solidFill>
              <a:ln w="19050">
                <a:noFill/>
              </a:ln>
              <a:effectLst/>
            </c:spPr>
            <c:extLst xmlns:c16r2="http://schemas.microsoft.com/office/drawing/2015/06/chart">
              <c:ext xmlns:c16="http://schemas.microsoft.com/office/drawing/2014/chart" uri="{C3380CC4-5D6E-409C-BE32-E72D297353CC}">
                <c16:uniqueId val="{00000003-96ED-4D12-A1AD-E074A24E82A1}"/>
              </c:ext>
            </c:extLst>
          </c:dPt>
          <c:dPt>
            <c:idx val="3"/>
            <c:bubble3D val="0"/>
            <c:spPr>
              <a:solidFill>
                <a:schemeClr val="accent1">
                  <a:lumMod val="60000"/>
                  <a:lumOff val="40000"/>
                </a:schemeClr>
              </a:solidFill>
              <a:ln w="19050">
                <a:noFill/>
              </a:ln>
              <a:effectLst/>
            </c:spPr>
            <c:extLst xmlns:c16r2="http://schemas.microsoft.com/office/drawing/2015/06/chart">
              <c:ext xmlns:c16="http://schemas.microsoft.com/office/drawing/2014/chart" uri="{C3380CC4-5D6E-409C-BE32-E72D297353CC}">
                <c16:uniqueId val="{00000005-96ED-4D12-A1AD-E074A24E82A1}"/>
              </c:ext>
            </c:extLst>
          </c:dPt>
          <c:dPt>
            <c:idx val="4"/>
            <c:bubble3D val="0"/>
            <c:spPr>
              <a:solidFill>
                <a:schemeClr val="accent3">
                  <a:lumMod val="60000"/>
                  <a:lumOff val="40000"/>
                </a:schemeClr>
              </a:solidFill>
              <a:ln w="19050">
                <a:noFill/>
              </a:ln>
              <a:effectLst/>
            </c:spPr>
            <c:extLst xmlns:c16r2="http://schemas.microsoft.com/office/drawing/2015/06/chart">
              <c:ext xmlns:c16="http://schemas.microsoft.com/office/drawing/2014/chart" uri="{C3380CC4-5D6E-409C-BE32-E72D297353CC}">
                <c16:uniqueId val="{00000007-96ED-4D12-A1AD-E074A24E82A1}"/>
              </c:ext>
            </c:extLst>
          </c:dPt>
          <c:dPt>
            <c:idx val="5"/>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8-96ED-4D12-A1AD-E074A24E82A1}"/>
              </c:ext>
            </c:extLst>
          </c:dPt>
          <c:cat>
            <c:strRef>
              <c:f>Sheet1!$A$2:$A$7</c:f>
              <c:strCache>
                <c:ptCount val="3"/>
                <c:pt idx="0">
                  <c:v>Positive list</c:v>
                </c:pt>
                <c:pt idx="1">
                  <c:v>Negative list</c:v>
                </c:pt>
                <c:pt idx="2">
                  <c:v>Other than Positive and Negative list</c:v>
                </c:pt>
              </c:strCache>
            </c:strRef>
          </c:cat>
          <c:val>
            <c:numRef>
              <c:f>Sheet1!$B$2:$B$7</c:f>
              <c:numCache>
                <c:formatCode>0%</c:formatCode>
                <c:ptCount val="6"/>
                <c:pt idx="0">
                  <c:v>0.835</c:v>
                </c:pt>
                <c:pt idx="1">
                  <c:v>0.123</c:v>
                </c:pt>
                <c:pt idx="2">
                  <c:v>0.042</c:v>
                </c:pt>
              </c:numCache>
            </c:numRef>
          </c:val>
          <c:extLst xmlns:c16r2="http://schemas.microsoft.com/office/drawing/2015/06/chart">
            <c:ext xmlns:c16="http://schemas.microsoft.com/office/drawing/2014/chart" uri="{C3380CC4-5D6E-409C-BE32-E72D297353CC}">
              <c16:uniqueId val="{00000000-96ED-4D12-A1AD-E074A24E82A1}"/>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xmlns:c16r2="http://schemas.microsoft.com/office/drawing/2015/06/chart">
              <c:ext xmlns:c16="http://schemas.microsoft.com/office/drawing/2014/chart" uri="{C3380CC4-5D6E-409C-BE32-E72D297353CC}">
                <c16:uniqueId val="{00000001-B36C-4CB8-A061-D2597CE39049}"/>
              </c:ext>
            </c:extLst>
          </c:dPt>
          <c:dPt>
            <c:idx val="1"/>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3-B36C-4CB8-A061-D2597CE39049}"/>
              </c:ext>
            </c:extLst>
          </c:dPt>
          <c:dPt>
            <c:idx val="2"/>
            <c:bubble3D val="0"/>
            <c:spPr>
              <a:solidFill>
                <a:schemeClr val="accent5"/>
              </a:solidFill>
              <a:ln w="19050">
                <a:noFill/>
              </a:ln>
              <a:effectLst/>
            </c:spPr>
            <c:extLst xmlns:c16r2="http://schemas.microsoft.com/office/drawing/2015/06/chart">
              <c:ext xmlns:c16="http://schemas.microsoft.com/office/drawing/2014/chart" uri="{C3380CC4-5D6E-409C-BE32-E72D297353CC}">
                <c16:uniqueId val="{00000005-B36C-4CB8-A061-D2597CE39049}"/>
              </c:ext>
            </c:extLst>
          </c:dPt>
          <c:dPt>
            <c:idx val="3"/>
            <c:bubble3D val="0"/>
            <c:spPr>
              <a:solidFill>
                <a:schemeClr val="accent1">
                  <a:lumMod val="60000"/>
                </a:schemeClr>
              </a:solidFill>
              <a:ln w="19050">
                <a:noFill/>
              </a:ln>
              <a:effectLst/>
            </c:spPr>
            <c:extLst xmlns:c16r2="http://schemas.microsoft.com/office/drawing/2015/06/chart">
              <c:ext xmlns:c16="http://schemas.microsoft.com/office/drawing/2014/chart" uri="{C3380CC4-5D6E-409C-BE32-E72D297353CC}">
                <c16:uniqueId val="{00000007-B36C-4CB8-A061-D2597CE39049}"/>
              </c:ext>
            </c:extLst>
          </c:dPt>
          <c:cat>
            <c:strRef>
              <c:f>Sheet1!$A$2:$A$5</c:f>
              <c:strCache>
                <c:ptCount val="2"/>
                <c:pt idx="0">
                  <c:v>1st Qtr</c:v>
                </c:pt>
                <c:pt idx="1">
                  <c:v>2nd Qtr</c:v>
                </c:pt>
              </c:strCache>
            </c:strRef>
          </c:cat>
          <c:val>
            <c:numRef>
              <c:f>Sheet1!$B$2:$B$5</c:f>
              <c:numCache>
                <c:formatCode>0%</c:formatCode>
                <c:ptCount val="4"/>
                <c:pt idx="0">
                  <c:v>0.74</c:v>
                </c:pt>
                <c:pt idx="1">
                  <c:v>0.26</c:v>
                </c:pt>
              </c:numCache>
            </c:numRef>
          </c:val>
          <c:extLst xmlns:c16r2="http://schemas.microsoft.com/office/drawing/2015/06/chart">
            <c:ext xmlns:c16="http://schemas.microsoft.com/office/drawing/2014/chart" uri="{C3380CC4-5D6E-409C-BE32-E72D297353CC}">
              <c16:uniqueId val="{00000008-B36C-4CB8-A061-D2597CE39049}"/>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xmlns:c16r2="http://schemas.microsoft.com/office/drawing/2015/06/chart">
              <c:ext xmlns:c16="http://schemas.microsoft.com/office/drawing/2014/chart" uri="{C3380CC4-5D6E-409C-BE32-E72D297353CC}">
                <c16:uniqueId val="{00000001-5A0A-4E47-ABF0-EB9653789F8F}"/>
              </c:ext>
            </c:extLst>
          </c:dPt>
          <c:dPt>
            <c:idx val="1"/>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3-5A0A-4E47-ABF0-EB9653789F8F}"/>
              </c:ext>
            </c:extLst>
          </c:dPt>
          <c:dPt>
            <c:idx val="2"/>
            <c:bubble3D val="0"/>
            <c:spPr>
              <a:solidFill>
                <a:schemeClr val="accent5"/>
              </a:solidFill>
              <a:ln w="19050">
                <a:noFill/>
              </a:ln>
              <a:effectLst/>
            </c:spPr>
            <c:extLst xmlns:c16r2="http://schemas.microsoft.com/office/drawing/2015/06/chart">
              <c:ext xmlns:c16="http://schemas.microsoft.com/office/drawing/2014/chart" uri="{C3380CC4-5D6E-409C-BE32-E72D297353CC}">
                <c16:uniqueId val="{00000005-5A0A-4E47-ABF0-EB9653789F8F}"/>
              </c:ext>
            </c:extLst>
          </c:dPt>
          <c:dPt>
            <c:idx val="3"/>
            <c:bubble3D val="0"/>
            <c:spPr>
              <a:solidFill>
                <a:schemeClr val="accent1">
                  <a:lumMod val="60000"/>
                </a:schemeClr>
              </a:solidFill>
              <a:ln w="19050">
                <a:noFill/>
              </a:ln>
              <a:effectLst/>
            </c:spPr>
            <c:extLst xmlns:c16r2="http://schemas.microsoft.com/office/drawing/2015/06/chart">
              <c:ext xmlns:c16="http://schemas.microsoft.com/office/drawing/2014/chart" uri="{C3380CC4-5D6E-409C-BE32-E72D297353CC}">
                <c16:uniqueId val="{00000007-5A0A-4E47-ABF0-EB9653789F8F}"/>
              </c:ext>
            </c:extLst>
          </c:dPt>
          <c:cat>
            <c:strRef>
              <c:f>Sheet1!$A$2:$A$5</c:f>
              <c:strCache>
                <c:ptCount val="2"/>
                <c:pt idx="0">
                  <c:v>1st Qtr</c:v>
                </c:pt>
                <c:pt idx="1">
                  <c:v>2nd Qtr</c:v>
                </c:pt>
              </c:strCache>
            </c:strRef>
          </c:cat>
          <c:val>
            <c:numRef>
              <c:f>Sheet1!$B$2:$B$5</c:f>
              <c:numCache>
                <c:formatCode>0%</c:formatCode>
                <c:ptCount val="4"/>
                <c:pt idx="0">
                  <c:v>0.92</c:v>
                </c:pt>
                <c:pt idx="1">
                  <c:v>0.08</c:v>
                </c:pt>
              </c:numCache>
            </c:numRef>
          </c:val>
          <c:extLst xmlns:c16r2="http://schemas.microsoft.com/office/drawing/2015/06/chart">
            <c:ext xmlns:c16="http://schemas.microsoft.com/office/drawing/2014/chart" uri="{C3380CC4-5D6E-409C-BE32-E72D297353CC}">
              <c16:uniqueId val="{00000008-5A0A-4E47-ABF0-EB9653789F8F}"/>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xmlns:c16r2="http://schemas.microsoft.com/office/drawing/2015/06/chart">
              <c:ext xmlns:c16="http://schemas.microsoft.com/office/drawing/2014/chart" uri="{C3380CC4-5D6E-409C-BE32-E72D297353CC}">
                <c16:uniqueId val="{00000001-D362-4CE4-BE61-CE5AE202AA2D}"/>
              </c:ext>
            </c:extLst>
          </c:dPt>
          <c:dPt>
            <c:idx val="1"/>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3-D362-4CE4-BE61-CE5AE202AA2D}"/>
              </c:ext>
            </c:extLst>
          </c:dPt>
          <c:dPt>
            <c:idx val="2"/>
            <c:bubble3D val="0"/>
            <c:spPr>
              <a:solidFill>
                <a:schemeClr val="accent5"/>
              </a:solidFill>
              <a:ln w="19050">
                <a:noFill/>
              </a:ln>
              <a:effectLst/>
            </c:spPr>
            <c:extLst xmlns:c16r2="http://schemas.microsoft.com/office/drawing/2015/06/chart">
              <c:ext xmlns:c16="http://schemas.microsoft.com/office/drawing/2014/chart" uri="{C3380CC4-5D6E-409C-BE32-E72D297353CC}">
                <c16:uniqueId val="{00000005-D362-4CE4-BE61-CE5AE202AA2D}"/>
              </c:ext>
            </c:extLst>
          </c:dPt>
          <c:dPt>
            <c:idx val="3"/>
            <c:bubble3D val="0"/>
            <c:spPr>
              <a:solidFill>
                <a:schemeClr val="accent1">
                  <a:lumMod val="60000"/>
                </a:schemeClr>
              </a:solidFill>
              <a:ln w="19050">
                <a:noFill/>
              </a:ln>
              <a:effectLst/>
            </c:spPr>
            <c:extLst xmlns:c16r2="http://schemas.microsoft.com/office/drawing/2015/06/chart">
              <c:ext xmlns:c16="http://schemas.microsoft.com/office/drawing/2014/chart" uri="{C3380CC4-5D6E-409C-BE32-E72D297353CC}">
                <c16:uniqueId val="{00000007-D362-4CE4-BE61-CE5AE202AA2D}"/>
              </c:ext>
            </c:extLst>
          </c:dPt>
          <c:cat>
            <c:strRef>
              <c:f>Sheet1!$A$2:$A$5</c:f>
              <c:strCache>
                <c:ptCount val="2"/>
                <c:pt idx="0">
                  <c:v>1st Qtr</c:v>
                </c:pt>
                <c:pt idx="1">
                  <c:v>2nd Qtr</c:v>
                </c:pt>
              </c:strCache>
            </c:strRef>
          </c:cat>
          <c:val>
            <c:numRef>
              <c:f>Sheet1!$B$2:$B$5</c:f>
              <c:numCache>
                <c:formatCode>0%</c:formatCode>
                <c:ptCount val="4"/>
                <c:pt idx="0">
                  <c:v>0.91</c:v>
                </c:pt>
                <c:pt idx="1">
                  <c:v>0.09</c:v>
                </c:pt>
              </c:numCache>
            </c:numRef>
          </c:val>
          <c:extLst xmlns:c16r2="http://schemas.microsoft.com/office/drawing/2015/06/chart">
            <c:ext xmlns:c16="http://schemas.microsoft.com/office/drawing/2014/chart" uri="{C3380CC4-5D6E-409C-BE32-E72D297353CC}">
              <c16:uniqueId val="{00000008-D362-4CE4-BE61-CE5AE202AA2D}"/>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435F89-FF77-4917-B0CB-670EB7CA7575}" type="doc">
      <dgm:prSet loTypeId="urn:microsoft.com/office/officeart/2005/8/layout/process1" loCatId="process" qsTypeId="urn:microsoft.com/office/officeart/2005/8/quickstyle/simple1" qsCatId="simple" csTypeId="urn:microsoft.com/office/officeart/2005/8/colors/accent1_2" csCatId="accent1" phldr="1"/>
      <dgm:spPr/>
    </dgm:pt>
    <dgm:pt modelId="{6E6C6B1E-0117-45C6-9017-9E24DF92BE99}">
      <dgm:prSet phldrT="[Text]" custT="1"/>
      <dgm:spPr/>
      <dgm:t>
        <a:bodyPr/>
        <a:lstStyle/>
        <a:p>
          <a:r>
            <a:rPr lang="en-IN" sz="1600" dirty="0"/>
            <a:t>Registration of grievance through multi-modal accessibility</a:t>
          </a:r>
        </a:p>
      </dgm:t>
    </dgm:pt>
    <dgm:pt modelId="{4B9A8982-5137-4633-8369-7B7EF9479A7E}" type="parTrans" cxnId="{CB509D74-298B-4637-8C8C-CB9D4021204F}">
      <dgm:prSet/>
      <dgm:spPr/>
      <dgm:t>
        <a:bodyPr/>
        <a:lstStyle/>
        <a:p>
          <a:endParaRPr lang="en-IN" sz="1600"/>
        </a:p>
      </dgm:t>
    </dgm:pt>
    <dgm:pt modelId="{53A7C1C7-B64F-4B95-B9B9-90BB61521098}" type="sibTrans" cxnId="{CB509D74-298B-4637-8C8C-CB9D4021204F}">
      <dgm:prSet custT="1"/>
      <dgm:spPr/>
      <dgm:t>
        <a:bodyPr/>
        <a:lstStyle/>
        <a:p>
          <a:endParaRPr lang="en-IN" sz="1600"/>
        </a:p>
      </dgm:t>
    </dgm:pt>
    <dgm:pt modelId="{FF9444FD-A73F-41E2-B7D1-4F78AD1FA6A2}">
      <dgm:prSet phldrT="[Text]" custT="1"/>
      <dgm:spPr/>
      <dgm:t>
        <a:bodyPr/>
        <a:lstStyle/>
        <a:p>
          <a:r>
            <a:rPr lang="en-IN" sz="1600" dirty="0"/>
            <a:t>Acknowledgement receipt with Complaint ID and Hearing date issued on spot</a:t>
          </a:r>
        </a:p>
      </dgm:t>
    </dgm:pt>
    <dgm:pt modelId="{5C7088B9-537F-47C0-9886-6DB1B8E0D673}" type="parTrans" cxnId="{CEFF8C98-94B1-45C2-8132-DCF509B039EA}">
      <dgm:prSet/>
      <dgm:spPr/>
      <dgm:t>
        <a:bodyPr/>
        <a:lstStyle/>
        <a:p>
          <a:endParaRPr lang="en-IN" sz="1600"/>
        </a:p>
      </dgm:t>
    </dgm:pt>
    <dgm:pt modelId="{279AF0EB-C46A-452C-880D-436A369A596C}" type="sibTrans" cxnId="{CEFF8C98-94B1-45C2-8132-DCF509B039EA}">
      <dgm:prSet custT="1"/>
      <dgm:spPr/>
      <dgm:t>
        <a:bodyPr/>
        <a:lstStyle/>
        <a:p>
          <a:endParaRPr lang="en-IN" sz="1600"/>
        </a:p>
      </dgm:t>
    </dgm:pt>
    <dgm:pt modelId="{C739BD16-F9E0-466D-BF83-26DF29B581E2}">
      <dgm:prSet phldrT="[Text]" custT="1"/>
      <dgm:spPr/>
      <dgm:t>
        <a:bodyPr/>
        <a:lstStyle/>
        <a:p>
          <a:r>
            <a:rPr lang="en-IN" sz="1600" dirty="0"/>
            <a:t>Notice issued to concerned Public Authority (PA)</a:t>
          </a:r>
        </a:p>
      </dgm:t>
    </dgm:pt>
    <dgm:pt modelId="{69780DF6-E3EC-46A2-BE2F-654CF3019BBC}" type="parTrans" cxnId="{4D53B7B8-5641-4E16-B872-3E0FB6393103}">
      <dgm:prSet/>
      <dgm:spPr/>
      <dgm:t>
        <a:bodyPr/>
        <a:lstStyle/>
        <a:p>
          <a:endParaRPr lang="en-IN" sz="1600"/>
        </a:p>
      </dgm:t>
    </dgm:pt>
    <dgm:pt modelId="{CE289EAF-944A-46D3-BB17-4952107AD436}" type="sibTrans" cxnId="{4D53B7B8-5641-4E16-B872-3E0FB6393103}">
      <dgm:prSet/>
      <dgm:spPr/>
      <dgm:t>
        <a:bodyPr/>
        <a:lstStyle/>
        <a:p>
          <a:endParaRPr lang="en-IN" sz="1600"/>
        </a:p>
      </dgm:t>
    </dgm:pt>
    <dgm:pt modelId="{1819A48B-4264-4440-8619-84FD433EEB3F}" type="pres">
      <dgm:prSet presAssocID="{47435F89-FF77-4917-B0CB-670EB7CA7575}" presName="Name0" presStyleCnt="0">
        <dgm:presLayoutVars>
          <dgm:dir/>
          <dgm:resizeHandles val="exact"/>
        </dgm:presLayoutVars>
      </dgm:prSet>
      <dgm:spPr/>
    </dgm:pt>
    <dgm:pt modelId="{3B2BC8A2-6C44-49A4-868B-10B71C91D1D8}" type="pres">
      <dgm:prSet presAssocID="{6E6C6B1E-0117-45C6-9017-9E24DF92BE99}" presName="node" presStyleLbl="node1" presStyleIdx="0" presStyleCnt="3" custScaleY="116870" custLinFactNeighborY="-1133">
        <dgm:presLayoutVars>
          <dgm:bulletEnabled val="1"/>
        </dgm:presLayoutVars>
      </dgm:prSet>
      <dgm:spPr/>
      <dgm:t>
        <a:bodyPr/>
        <a:lstStyle/>
        <a:p>
          <a:endParaRPr lang="en-IN"/>
        </a:p>
      </dgm:t>
    </dgm:pt>
    <dgm:pt modelId="{75723593-9DA8-4E43-B3A5-0F39F3008207}" type="pres">
      <dgm:prSet presAssocID="{53A7C1C7-B64F-4B95-B9B9-90BB61521098}" presName="sibTrans" presStyleLbl="sibTrans2D1" presStyleIdx="0" presStyleCnt="2"/>
      <dgm:spPr/>
      <dgm:t>
        <a:bodyPr/>
        <a:lstStyle/>
        <a:p>
          <a:endParaRPr lang="en-IN"/>
        </a:p>
      </dgm:t>
    </dgm:pt>
    <dgm:pt modelId="{4213D234-8ABA-49BC-AFE2-16DCF08DE797}" type="pres">
      <dgm:prSet presAssocID="{53A7C1C7-B64F-4B95-B9B9-90BB61521098}" presName="connectorText" presStyleLbl="sibTrans2D1" presStyleIdx="0" presStyleCnt="2"/>
      <dgm:spPr/>
      <dgm:t>
        <a:bodyPr/>
        <a:lstStyle/>
        <a:p>
          <a:endParaRPr lang="en-IN"/>
        </a:p>
      </dgm:t>
    </dgm:pt>
    <dgm:pt modelId="{6FAA6962-7728-4DA5-B599-290095DD988B}" type="pres">
      <dgm:prSet presAssocID="{FF9444FD-A73F-41E2-B7D1-4F78AD1FA6A2}" presName="node" presStyleLbl="node1" presStyleIdx="1" presStyleCnt="3" custScaleY="116870">
        <dgm:presLayoutVars>
          <dgm:bulletEnabled val="1"/>
        </dgm:presLayoutVars>
      </dgm:prSet>
      <dgm:spPr/>
      <dgm:t>
        <a:bodyPr/>
        <a:lstStyle/>
        <a:p>
          <a:endParaRPr lang="en-IN"/>
        </a:p>
      </dgm:t>
    </dgm:pt>
    <dgm:pt modelId="{D36FF736-FDDF-4078-83A2-9D769A99A9C0}" type="pres">
      <dgm:prSet presAssocID="{279AF0EB-C46A-452C-880D-436A369A596C}" presName="sibTrans" presStyleLbl="sibTrans2D1" presStyleIdx="1" presStyleCnt="2"/>
      <dgm:spPr/>
      <dgm:t>
        <a:bodyPr/>
        <a:lstStyle/>
        <a:p>
          <a:endParaRPr lang="en-IN"/>
        </a:p>
      </dgm:t>
    </dgm:pt>
    <dgm:pt modelId="{9619001B-972C-40D7-A0B6-85971181E3B2}" type="pres">
      <dgm:prSet presAssocID="{279AF0EB-C46A-452C-880D-436A369A596C}" presName="connectorText" presStyleLbl="sibTrans2D1" presStyleIdx="1" presStyleCnt="2"/>
      <dgm:spPr/>
      <dgm:t>
        <a:bodyPr/>
        <a:lstStyle/>
        <a:p>
          <a:endParaRPr lang="en-IN"/>
        </a:p>
      </dgm:t>
    </dgm:pt>
    <dgm:pt modelId="{33F29EFA-F221-4075-AB4D-7A9B11196D54}" type="pres">
      <dgm:prSet presAssocID="{C739BD16-F9E0-466D-BF83-26DF29B581E2}" presName="node" presStyleLbl="node1" presStyleIdx="2" presStyleCnt="3" custScaleY="112052">
        <dgm:presLayoutVars>
          <dgm:bulletEnabled val="1"/>
        </dgm:presLayoutVars>
      </dgm:prSet>
      <dgm:spPr/>
      <dgm:t>
        <a:bodyPr/>
        <a:lstStyle/>
        <a:p>
          <a:endParaRPr lang="en-IN"/>
        </a:p>
      </dgm:t>
    </dgm:pt>
  </dgm:ptLst>
  <dgm:cxnLst>
    <dgm:cxn modelId="{CB509D74-298B-4637-8C8C-CB9D4021204F}" srcId="{47435F89-FF77-4917-B0CB-670EB7CA7575}" destId="{6E6C6B1E-0117-45C6-9017-9E24DF92BE99}" srcOrd="0" destOrd="0" parTransId="{4B9A8982-5137-4633-8369-7B7EF9479A7E}" sibTransId="{53A7C1C7-B64F-4B95-B9B9-90BB61521098}"/>
    <dgm:cxn modelId="{3BDEC6C8-5FF2-4E52-9BDC-873748A876B6}" type="presOf" srcId="{279AF0EB-C46A-452C-880D-436A369A596C}" destId="{9619001B-972C-40D7-A0B6-85971181E3B2}" srcOrd="1" destOrd="0" presId="urn:microsoft.com/office/officeart/2005/8/layout/process1"/>
    <dgm:cxn modelId="{F789FF8B-E044-4885-862E-D55FC000ACAE}" type="presOf" srcId="{53A7C1C7-B64F-4B95-B9B9-90BB61521098}" destId="{4213D234-8ABA-49BC-AFE2-16DCF08DE797}" srcOrd="1" destOrd="0" presId="urn:microsoft.com/office/officeart/2005/8/layout/process1"/>
    <dgm:cxn modelId="{F210A087-C996-4F10-BC59-730B83A1EE94}" type="presOf" srcId="{279AF0EB-C46A-452C-880D-436A369A596C}" destId="{D36FF736-FDDF-4078-83A2-9D769A99A9C0}" srcOrd="0" destOrd="0" presId="urn:microsoft.com/office/officeart/2005/8/layout/process1"/>
    <dgm:cxn modelId="{4D53B7B8-5641-4E16-B872-3E0FB6393103}" srcId="{47435F89-FF77-4917-B0CB-670EB7CA7575}" destId="{C739BD16-F9E0-466D-BF83-26DF29B581E2}" srcOrd="2" destOrd="0" parTransId="{69780DF6-E3EC-46A2-BE2F-654CF3019BBC}" sibTransId="{CE289EAF-944A-46D3-BB17-4952107AD436}"/>
    <dgm:cxn modelId="{D845EE89-E85D-4183-9DE3-990133A4FC26}" type="presOf" srcId="{C739BD16-F9E0-466D-BF83-26DF29B581E2}" destId="{33F29EFA-F221-4075-AB4D-7A9B11196D54}" srcOrd="0" destOrd="0" presId="urn:microsoft.com/office/officeart/2005/8/layout/process1"/>
    <dgm:cxn modelId="{CEFF8C98-94B1-45C2-8132-DCF509B039EA}" srcId="{47435F89-FF77-4917-B0CB-670EB7CA7575}" destId="{FF9444FD-A73F-41E2-B7D1-4F78AD1FA6A2}" srcOrd="1" destOrd="0" parTransId="{5C7088B9-537F-47C0-9886-6DB1B8E0D673}" sibTransId="{279AF0EB-C46A-452C-880D-436A369A596C}"/>
    <dgm:cxn modelId="{AFFCEB16-67AE-4579-A6BE-5D49624F2B79}" type="presOf" srcId="{47435F89-FF77-4917-B0CB-670EB7CA7575}" destId="{1819A48B-4264-4440-8619-84FD433EEB3F}" srcOrd="0" destOrd="0" presId="urn:microsoft.com/office/officeart/2005/8/layout/process1"/>
    <dgm:cxn modelId="{F3363AE6-01DA-40B3-83FE-3B03DE4D9655}" type="presOf" srcId="{53A7C1C7-B64F-4B95-B9B9-90BB61521098}" destId="{75723593-9DA8-4E43-B3A5-0F39F3008207}" srcOrd="0" destOrd="0" presId="urn:microsoft.com/office/officeart/2005/8/layout/process1"/>
    <dgm:cxn modelId="{14B13C74-1E28-4137-9C3F-33A4EC0C8F51}" type="presOf" srcId="{FF9444FD-A73F-41E2-B7D1-4F78AD1FA6A2}" destId="{6FAA6962-7728-4DA5-B599-290095DD988B}" srcOrd="0" destOrd="0" presId="urn:microsoft.com/office/officeart/2005/8/layout/process1"/>
    <dgm:cxn modelId="{ED404F9A-1686-429F-B203-84BA1E5F66E9}" type="presOf" srcId="{6E6C6B1E-0117-45C6-9017-9E24DF92BE99}" destId="{3B2BC8A2-6C44-49A4-868B-10B71C91D1D8}" srcOrd="0" destOrd="0" presId="urn:microsoft.com/office/officeart/2005/8/layout/process1"/>
    <dgm:cxn modelId="{B91962CB-AB0E-458F-8A26-699CF79E15BF}" type="presParOf" srcId="{1819A48B-4264-4440-8619-84FD433EEB3F}" destId="{3B2BC8A2-6C44-49A4-868B-10B71C91D1D8}" srcOrd="0" destOrd="0" presId="urn:microsoft.com/office/officeart/2005/8/layout/process1"/>
    <dgm:cxn modelId="{9E1AEFC1-A040-4ABD-94C6-3021773CF0A5}" type="presParOf" srcId="{1819A48B-4264-4440-8619-84FD433EEB3F}" destId="{75723593-9DA8-4E43-B3A5-0F39F3008207}" srcOrd="1" destOrd="0" presId="urn:microsoft.com/office/officeart/2005/8/layout/process1"/>
    <dgm:cxn modelId="{DF1B98F7-0E03-4602-9977-C9F9D4FE08AA}" type="presParOf" srcId="{75723593-9DA8-4E43-B3A5-0F39F3008207}" destId="{4213D234-8ABA-49BC-AFE2-16DCF08DE797}" srcOrd="0" destOrd="0" presId="urn:microsoft.com/office/officeart/2005/8/layout/process1"/>
    <dgm:cxn modelId="{197D82F6-ADC0-457C-A297-3F7351ECE3EC}" type="presParOf" srcId="{1819A48B-4264-4440-8619-84FD433EEB3F}" destId="{6FAA6962-7728-4DA5-B599-290095DD988B}" srcOrd="2" destOrd="0" presId="urn:microsoft.com/office/officeart/2005/8/layout/process1"/>
    <dgm:cxn modelId="{5B327E70-D30C-44DB-BCAC-348F65356529}" type="presParOf" srcId="{1819A48B-4264-4440-8619-84FD433EEB3F}" destId="{D36FF736-FDDF-4078-83A2-9D769A99A9C0}" srcOrd="3" destOrd="0" presId="urn:microsoft.com/office/officeart/2005/8/layout/process1"/>
    <dgm:cxn modelId="{600CE021-E32C-4506-A1FC-4610ADC9B9A2}" type="presParOf" srcId="{D36FF736-FDDF-4078-83A2-9D769A99A9C0}" destId="{9619001B-972C-40D7-A0B6-85971181E3B2}" srcOrd="0" destOrd="0" presId="urn:microsoft.com/office/officeart/2005/8/layout/process1"/>
    <dgm:cxn modelId="{67F11641-8F75-43B9-BFE9-063F002E5EF9}" type="presParOf" srcId="{1819A48B-4264-4440-8619-84FD433EEB3F}" destId="{33F29EFA-F221-4075-AB4D-7A9B11196D54}"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435F89-FF77-4917-B0CB-670EB7CA7575}" type="doc">
      <dgm:prSet loTypeId="urn:microsoft.com/office/officeart/2005/8/layout/process1" loCatId="process" qsTypeId="urn:microsoft.com/office/officeart/2005/8/quickstyle/simple1" qsCatId="simple" csTypeId="urn:microsoft.com/office/officeart/2005/8/colors/accent1_2" csCatId="accent1" phldr="1"/>
      <dgm:spPr/>
    </dgm:pt>
    <dgm:pt modelId="{FF9444FD-A73F-41E2-B7D1-4F78AD1FA6A2}">
      <dgm:prSet phldrT="[Text]" custT="1"/>
      <dgm:spPr/>
      <dgm:t>
        <a:bodyPr/>
        <a:lstStyle/>
        <a:p>
          <a:r>
            <a:rPr lang="en-IN" sz="1600" dirty="0"/>
            <a:t>Reasoned order to be passed</a:t>
          </a:r>
        </a:p>
      </dgm:t>
    </dgm:pt>
    <dgm:pt modelId="{5C7088B9-537F-47C0-9886-6DB1B8E0D673}" type="parTrans" cxnId="{CEFF8C98-94B1-45C2-8132-DCF509B039EA}">
      <dgm:prSet/>
      <dgm:spPr/>
      <dgm:t>
        <a:bodyPr/>
        <a:lstStyle/>
        <a:p>
          <a:endParaRPr lang="en-IN" sz="1600"/>
        </a:p>
      </dgm:t>
    </dgm:pt>
    <dgm:pt modelId="{279AF0EB-C46A-452C-880D-436A369A596C}" type="sibTrans" cxnId="{CEFF8C98-94B1-45C2-8132-DCF509B039EA}">
      <dgm:prSet custT="1"/>
      <dgm:spPr/>
      <dgm:t>
        <a:bodyPr/>
        <a:lstStyle/>
        <a:p>
          <a:endParaRPr lang="en-IN" sz="1600"/>
        </a:p>
      </dgm:t>
    </dgm:pt>
    <dgm:pt modelId="{C739BD16-F9E0-466D-BF83-26DF29B581E2}">
      <dgm:prSet phldrT="[Text]" custT="1"/>
      <dgm:spPr/>
      <dgm:t>
        <a:bodyPr/>
        <a:lstStyle/>
        <a:p>
          <a:r>
            <a:rPr lang="en-IN" sz="1600" dirty="0"/>
            <a:t>Hearing with mandatory presence of PA; Complainant’s presence optional</a:t>
          </a:r>
        </a:p>
      </dgm:t>
    </dgm:pt>
    <dgm:pt modelId="{69780DF6-E3EC-46A2-BE2F-654CF3019BBC}" type="parTrans" cxnId="{4D53B7B8-5641-4E16-B872-3E0FB6393103}">
      <dgm:prSet/>
      <dgm:spPr/>
      <dgm:t>
        <a:bodyPr/>
        <a:lstStyle/>
        <a:p>
          <a:endParaRPr lang="en-IN" sz="1600"/>
        </a:p>
      </dgm:t>
    </dgm:pt>
    <dgm:pt modelId="{CE289EAF-944A-46D3-BB17-4952107AD436}" type="sibTrans" cxnId="{4D53B7B8-5641-4E16-B872-3E0FB6393103}">
      <dgm:prSet/>
      <dgm:spPr/>
      <dgm:t>
        <a:bodyPr/>
        <a:lstStyle/>
        <a:p>
          <a:endParaRPr lang="en-IN" sz="1600"/>
        </a:p>
      </dgm:t>
    </dgm:pt>
    <dgm:pt modelId="{3FCA1D61-3212-47AC-8AD4-B2B20D4EC675}">
      <dgm:prSet custT="1"/>
      <dgm:spPr/>
      <dgm:t>
        <a:bodyPr/>
        <a:lstStyle/>
        <a:p>
          <a:r>
            <a:rPr lang="en-IN" sz="1600"/>
            <a:t>Complainant receives the communication of the decision</a:t>
          </a:r>
        </a:p>
      </dgm:t>
    </dgm:pt>
    <dgm:pt modelId="{2A0ED64F-EF5F-4956-94A6-8666ABC36E52}" type="parTrans" cxnId="{088B19F7-F9CE-4315-AB23-06673F87BF25}">
      <dgm:prSet/>
      <dgm:spPr/>
      <dgm:t>
        <a:bodyPr/>
        <a:lstStyle/>
        <a:p>
          <a:endParaRPr lang="en-IN"/>
        </a:p>
      </dgm:t>
    </dgm:pt>
    <dgm:pt modelId="{B60A31BF-F695-4426-ACED-88BF8B2D52E5}" type="sibTrans" cxnId="{088B19F7-F9CE-4315-AB23-06673F87BF25}">
      <dgm:prSet/>
      <dgm:spPr/>
      <dgm:t>
        <a:bodyPr/>
        <a:lstStyle/>
        <a:p>
          <a:endParaRPr lang="en-IN"/>
        </a:p>
      </dgm:t>
    </dgm:pt>
    <dgm:pt modelId="{1819A48B-4264-4440-8619-84FD433EEB3F}" type="pres">
      <dgm:prSet presAssocID="{47435F89-FF77-4917-B0CB-670EB7CA7575}" presName="Name0" presStyleCnt="0">
        <dgm:presLayoutVars>
          <dgm:dir/>
          <dgm:resizeHandles val="exact"/>
        </dgm:presLayoutVars>
      </dgm:prSet>
      <dgm:spPr/>
    </dgm:pt>
    <dgm:pt modelId="{B81C24FD-24FF-461E-BB4E-77460CB1FE28}" type="pres">
      <dgm:prSet presAssocID="{3FCA1D61-3212-47AC-8AD4-B2B20D4EC675}" presName="node" presStyleLbl="node1" presStyleIdx="0" presStyleCnt="3">
        <dgm:presLayoutVars>
          <dgm:bulletEnabled val="1"/>
        </dgm:presLayoutVars>
      </dgm:prSet>
      <dgm:spPr/>
      <dgm:t>
        <a:bodyPr/>
        <a:lstStyle/>
        <a:p>
          <a:endParaRPr lang="en-IN"/>
        </a:p>
      </dgm:t>
    </dgm:pt>
    <dgm:pt modelId="{4EE98634-A871-4C5D-9C15-B259DFD768A8}" type="pres">
      <dgm:prSet presAssocID="{B60A31BF-F695-4426-ACED-88BF8B2D52E5}" presName="sibTrans" presStyleLbl="sibTrans2D1" presStyleIdx="0" presStyleCnt="2" custAng="10800000"/>
      <dgm:spPr/>
      <dgm:t>
        <a:bodyPr/>
        <a:lstStyle/>
        <a:p>
          <a:endParaRPr lang="en-IN"/>
        </a:p>
      </dgm:t>
    </dgm:pt>
    <dgm:pt modelId="{E1615DEA-06C6-4ADA-B3FE-505DFC0EC791}" type="pres">
      <dgm:prSet presAssocID="{B60A31BF-F695-4426-ACED-88BF8B2D52E5}" presName="connectorText" presStyleLbl="sibTrans2D1" presStyleIdx="0" presStyleCnt="2"/>
      <dgm:spPr/>
      <dgm:t>
        <a:bodyPr/>
        <a:lstStyle/>
        <a:p>
          <a:endParaRPr lang="en-IN"/>
        </a:p>
      </dgm:t>
    </dgm:pt>
    <dgm:pt modelId="{6FAA6962-7728-4DA5-B599-290095DD988B}" type="pres">
      <dgm:prSet presAssocID="{FF9444FD-A73F-41E2-B7D1-4F78AD1FA6A2}" presName="node" presStyleLbl="node1" presStyleIdx="1" presStyleCnt="3">
        <dgm:presLayoutVars>
          <dgm:bulletEnabled val="1"/>
        </dgm:presLayoutVars>
      </dgm:prSet>
      <dgm:spPr/>
      <dgm:t>
        <a:bodyPr/>
        <a:lstStyle/>
        <a:p>
          <a:endParaRPr lang="en-IN"/>
        </a:p>
      </dgm:t>
    </dgm:pt>
    <dgm:pt modelId="{D36FF736-FDDF-4078-83A2-9D769A99A9C0}" type="pres">
      <dgm:prSet presAssocID="{279AF0EB-C46A-452C-880D-436A369A596C}" presName="sibTrans" presStyleLbl="sibTrans2D1" presStyleIdx="1" presStyleCnt="2" custAng="10800000"/>
      <dgm:spPr/>
      <dgm:t>
        <a:bodyPr/>
        <a:lstStyle/>
        <a:p>
          <a:endParaRPr lang="en-IN"/>
        </a:p>
      </dgm:t>
    </dgm:pt>
    <dgm:pt modelId="{9619001B-972C-40D7-A0B6-85971181E3B2}" type="pres">
      <dgm:prSet presAssocID="{279AF0EB-C46A-452C-880D-436A369A596C}" presName="connectorText" presStyleLbl="sibTrans2D1" presStyleIdx="1" presStyleCnt="2"/>
      <dgm:spPr/>
      <dgm:t>
        <a:bodyPr/>
        <a:lstStyle/>
        <a:p>
          <a:endParaRPr lang="en-IN"/>
        </a:p>
      </dgm:t>
    </dgm:pt>
    <dgm:pt modelId="{33F29EFA-F221-4075-AB4D-7A9B11196D54}" type="pres">
      <dgm:prSet presAssocID="{C739BD16-F9E0-466D-BF83-26DF29B581E2}" presName="node" presStyleLbl="node1" presStyleIdx="2" presStyleCnt="3">
        <dgm:presLayoutVars>
          <dgm:bulletEnabled val="1"/>
        </dgm:presLayoutVars>
      </dgm:prSet>
      <dgm:spPr/>
      <dgm:t>
        <a:bodyPr/>
        <a:lstStyle/>
        <a:p>
          <a:endParaRPr lang="en-IN"/>
        </a:p>
      </dgm:t>
    </dgm:pt>
  </dgm:ptLst>
  <dgm:cxnLst>
    <dgm:cxn modelId="{088B19F7-F9CE-4315-AB23-06673F87BF25}" srcId="{47435F89-FF77-4917-B0CB-670EB7CA7575}" destId="{3FCA1D61-3212-47AC-8AD4-B2B20D4EC675}" srcOrd="0" destOrd="0" parTransId="{2A0ED64F-EF5F-4956-94A6-8666ABC36E52}" sibTransId="{B60A31BF-F695-4426-ACED-88BF8B2D52E5}"/>
    <dgm:cxn modelId="{8171A32F-35AF-4434-82C3-10E1DFAF8908}" type="presOf" srcId="{3FCA1D61-3212-47AC-8AD4-B2B20D4EC675}" destId="{B81C24FD-24FF-461E-BB4E-77460CB1FE28}" srcOrd="0" destOrd="0" presId="urn:microsoft.com/office/officeart/2005/8/layout/process1"/>
    <dgm:cxn modelId="{1A74B3BD-7ACA-4ED7-9CDD-86E87E4B595A}" type="presOf" srcId="{B60A31BF-F695-4426-ACED-88BF8B2D52E5}" destId="{4EE98634-A871-4C5D-9C15-B259DFD768A8}" srcOrd="0" destOrd="0" presId="urn:microsoft.com/office/officeart/2005/8/layout/process1"/>
    <dgm:cxn modelId="{AB3F0B98-2E2D-4CF1-9A09-531D185F970A}" type="presOf" srcId="{B60A31BF-F695-4426-ACED-88BF8B2D52E5}" destId="{E1615DEA-06C6-4ADA-B3FE-505DFC0EC791}" srcOrd="1" destOrd="0" presId="urn:microsoft.com/office/officeart/2005/8/layout/process1"/>
    <dgm:cxn modelId="{D72953B4-779A-424D-8F6E-49E738965595}" type="presOf" srcId="{FF9444FD-A73F-41E2-B7D1-4F78AD1FA6A2}" destId="{6FAA6962-7728-4DA5-B599-290095DD988B}" srcOrd="0" destOrd="0" presId="urn:microsoft.com/office/officeart/2005/8/layout/process1"/>
    <dgm:cxn modelId="{4D53B7B8-5641-4E16-B872-3E0FB6393103}" srcId="{47435F89-FF77-4917-B0CB-670EB7CA7575}" destId="{C739BD16-F9E0-466D-BF83-26DF29B581E2}" srcOrd="2" destOrd="0" parTransId="{69780DF6-E3EC-46A2-BE2F-654CF3019BBC}" sibTransId="{CE289EAF-944A-46D3-BB17-4952107AD436}"/>
    <dgm:cxn modelId="{9D3B8B67-5B28-4B54-9452-BEDF069640BC}" type="presOf" srcId="{279AF0EB-C46A-452C-880D-436A369A596C}" destId="{9619001B-972C-40D7-A0B6-85971181E3B2}" srcOrd="1" destOrd="0" presId="urn:microsoft.com/office/officeart/2005/8/layout/process1"/>
    <dgm:cxn modelId="{0A89F8FF-3BFE-4815-9F7D-7E97F0F604B7}" type="presOf" srcId="{279AF0EB-C46A-452C-880D-436A369A596C}" destId="{D36FF736-FDDF-4078-83A2-9D769A99A9C0}" srcOrd="0" destOrd="0" presId="urn:microsoft.com/office/officeart/2005/8/layout/process1"/>
    <dgm:cxn modelId="{CEFF8C98-94B1-45C2-8132-DCF509B039EA}" srcId="{47435F89-FF77-4917-B0CB-670EB7CA7575}" destId="{FF9444FD-A73F-41E2-B7D1-4F78AD1FA6A2}" srcOrd="1" destOrd="0" parTransId="{5C7088B9-537F-47C0-9886-6DB1B8E0D673}" sibTransId="{279AF0EB-C46A-452C-880D-436A369A596C}"/>
    <dgm:cxn modelId="{BB3E8398-2950-4B6E-B259-B8645675225B}" type="presOf" srcId="{C739BD16-F9E0-466D-BF83-26DF29B581E2}" destId="{33F29EFA-F221-4075-AB4D-7A9B11196D54}" srcOrd="0" destOrd="0" presId="urn:microsoft.com/office/officeart/2005/8/layout/process1"/>
    <dgm:cxn modelId="{4524BAD3-380F-44A0-8663-B192D8B68376}" type="presOf" srcId="{47435F89-FF77-4917-B0CB-670EB7CA7575}" destId="{1819A48B-4264-4440-8619-84FD433EEB3F}" srcOrd="0" destOrd="0" presId="urn:microsoft.com/office/officeart/2005/8/layout/process1"/>
    <dgm:cxn modelId="{F9FE133A-7B84-4CEE-9A34-5F2E91C1BCC0}" type="presParOf" srcId="{1819A48B-4264-4440-8619-84FD433EEB3F}" destId="{B81C24FD-24FF-461E-BB4E-77460CB1FE28}" srcOrd="0" destOrd="0" presId="urn:microsoft.com/office/officeart/2005/8/layout/process1"/>
    <dgm:cxn modelId="{3622DCD3-2854-415E-B1E3-FFBF296FE1E1}" type="presParOf" srcId="{1819A48B-4264-4440-8619-84FD433EEB3F}" destId="{4EE98634-A871-4C5D-9C15-B259DFD768A8}" srcOrd="1" destOrd="0" presId="urn:microsoft.com/office/officeart/2005/8/layout/process1"/>
    <dgm:cxn modelId="{B1F38AF1-4DDE-45B6-AA94-3514F71E44B5}" type="presParOf" srcId="{4EE98634-A871-4C5D-9C15-B259DFD768A8}" destId="{E1615DEA-06C6-4ADA-B3FE-505DFC0EC791}" srcOrd="0" destOrd="0" presId="urn:microsoft.com/office/officeart/2005/8/layout/process1"/>
    <dgm:cxn modelId="{8D91B1DE-A99F-40DA-9B9C-FFB5396C82B6}" type="presParOf" srcId="{1819A48B-4264-4440-8619-84FD433EEB3F}" destId="{6FAA6962-7728-4DA5-B599-290095DD988B}" srcOrd="2" destOrd="0" presId="urn:microsoft.com/office/officeart/2005/8/layout/process1"/>
    <dgm:cxn modelId="{759DDB5D-89E4-4CC5-A065-A41D0BAD8196}" type="presParOf" srcId="{1819A48B-4264-4440-8619-84FD433EEB3F}" destId="{D36FF736-FDDF-4078-83A2-9D769A99A9C0}" srcOrd="3" destOrd="0" presId="urn:microsoft.com/office/officeart/2005/8/layout/process1"/>
    <dgm:cxn modelId="{85DEFDCC-50E3-4690-A72D-247214C1A400}" type="presParOf" srcId="{D36FF736-FDDF-4078-83A2-9D769A99A9C0}" destId="{9619001B-972C-40D7-A0B6-85971181E3B2}" srcOrd="0" destOrd="0" presId="urn:microsoft.com/office/officeart/2005/8/layout/process1"/>
    <dgm:cxn modelId="{41E57BFA-AA9D-4973-8382-D2D8CB171BD9}" type="presParOf" srcId="{1819A48B-4264-4440-8619-84FD433EEB3F}" destId="{33F29EFA-F221-4075-AB4D-7A9B11196D54}"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435F89-FF77-4917-B0CB-670EB7CA7575}" type="doc">
      <dgm:prSet loTypeId="urn:microsoft.com/office/officeart/2005/8/layout/process1" loCatId="process" qsTypeId="urn:microsoft.com/office/officeart/2005/8/quickstyle/simple1" qsCatId="simple" csTypeId="urn:microsoft.com/office/officeart/2005/8/colors/accent1_2" csCatId="accent1" phldr="1"/>
      <dgm:spPr/>
    </dgm:pt>
    <dgm:pt modelId="{6E6C6B1E-0117-45C6-9017-9E24DF92BE99}">
      <dgm:prSet phldrT="[Text]" custT="1"/>
      <dgm:spPr/>
      <dgm:t>
        <a:bodyPr/>
        <a:lstStyle/>
        <a:p>
          <a:r>
            <a:rPr lang="en-IN" sz="1600" dirty="0"/>
            <a:t>Appeal filed</a:t>
          </a:r>
        </a:p>
      </dgm:t>
    </dgm:pt>
    <dgm:pt modelId="{4B9A8982-5137-4633-8369-7B7EF9479A7E}" type="parTrans" cxnId="{CB509D74-298B-4637-8C8C-CB9D4021204F}">
      <dgm:prSet/>
      <dgm:spPr/>
      <dgm:t>
        <a:bodyPr/>
        <a:lstStyle/>
        <a:p>
          <a:endParaRPr lang="en-IN" sz="1600"/>
        </a:p>
      </dgm:t>
    </dgm:pt>
    <dgm:pt modelId="{53A7C1C7-B64F-4B95-B9B9-90BB61521098}" type="sibTrans" cxnId="{CB509D74-298B-4637-8C8C-CB9D4021204F}">
      <dgm:prSet custT="1"/>
      <dgm:spPr/>
      <dgm:t>
        <a:bodyPr/>
        <a:lstStyle/>
        <a:p>
          <a:endParaRPr lang="en-IN" sz="1600"/>
        </a:p>
      </dgm:t>
    </dgm:pt>
    <dgm:pt modelId="{FF9444FD-A73F-41E2-B7D1-4F78AD1FA6A2}">
      <dgm:prSet phldrT="[Text]" custT="1"/>
      <dgm:spPr/>
      <dgm:t>
        <a:bodyPr/>
        <a:lstStyle/>
        <a:p>
          <a:r>
            <a:rPr lang="en-IN" sz="1600" dirty="0"/>
            <a:t>Hearing and appellate order</a:t>
          </a:r>
        </a:p>
      </dgm:t>
    </dgm:pt>
    <dgm:pt modelId="{5C7088B9-537F-47C0-9886-6DB1B8E0D673}" type="parTrans" cxnId="{CEFF8C98-94B1-45C2-8132-DCF509B039EA}">
      <dgm:prSet/>
      <dgm:spPr/>
      <dgm:t>
        <a:bodyPr/>
        <a:lstStyle/>
        <a:p>
          <a:endParaRPr lang="en-IN" sz="1600"/>
        </a:p>
      </dgm:t>
    </dgm:pt>
    <dgm:pt modelId="{279AF0EB-C46A-452C-880D-436A369A596C}" type="sibTrans" cxnId="{CEFF8C98-94B1-45C2-8132-DCF509B039EA}">
      <dgm:prSet custT="1"/>
      <dgm:spPr/>
      <dgm:t>
        <a:bodyPr/>
        <a:lstStyle/>
        <a:p>
          <a:endParaRPr lang="en-IN" sz="1600"/>
        </a:p>
      </dgm:t>
    </dgm:pt>
    <dgm:pt modelId="{C739BD16-F9E0-466D-BF83-26DF29B581E2}">
      <dgm:prSet phldrT="[Text]" custT="1"/>
      <dgm:spPr>
        <a:solidFill>
          <a:srgbClr val="00B050"/>
        </a:solidFill>
      </dgm:spPr>
      <dgm:t>
        <a:bodyPr/>
        <a:lstStyle/>
        <a:p>
          <a:r>
            <a:rPr lang="en-IN" sz="1600" dirty="0">
              <a:solidFill>
                <a:schemeClr val="bg1"/>
              </a:solidFill>
            </a:rPr>
            <a:t>If complainant satisfied process ends. </a:t>
          </a:r>
        </a:p>
      </dgm:t>
    </dgm:pt>
    <dgm:pt modelId="{69780DF6-E3EC-46A2-BE2F-654CF3019BBC}" type="parTrans" cxnId="{4D53B7B8-5641-4E16-B872-3E0FB6393103}">
      <dgm:prSet/>
      <dgm:spPr/>
      <dgm:t>
        <a:bodyPr/>
        <a:lstStyle/>
        <a:p>
          <a:endParaRPr lang="en-IN" sz="1600"/>
        </a:p>
      </dgm:t>
    </dgm:pt>
    <dgm:pt modelId="{CE289EAF-944A-46D3-BB17-4952107AD436}" type="sibTrans" cxnId="{4D53B7B8-5641-4E16-B872-3E0FB6393103}">
      <dgm:prSet/>
      <dgm:spPr/>
      <dgm:t>
        <a:bodyPr/>
        <a:lstStyle/>
        <a:p>
          <a:endParaRPr lang="en-IN" sz="1600"/>
        </a:p>
      </dgm:t>
    </dgm:pt>
    <dgm:pt modelId="{1819A48B-4264-4440-8619-84FD433EEB3F}" type="pres">
      <dgm:prSet presAssocID="{47435F89-FF77-4917-B0CB-670EB7CA7575}" presName="Name0" presStyleCnt="0">
        <dgm:presLayoutVars>
          <dgm:dir/>
          <dgm:resizeHandles val="exact"/>
        </dgm:presLayoutVars>
      </dgm:prSet>
      <dgm:spPr/>
    </dgm:pt>
    <dgm:pt modelId="{3B2BC8A2-6C44-49A4-868B-10B71C91D1D8}" type="pres">
      <dgm:prSet presAssocID="{6E6C6B1E-0117-45C6-9017-9E24DF92BE99}" presName="node" presStyleLbl="node1" presStyleIdx="0" presStyleCnt="3">
        <dgm:presLayoutVars>
          <dgm:bulletEnabled val="1"/>
        </dgm:presLayoutVars>
      </dgm:prSet>
      <dgm:spPr/>
      <dgm:t>
        <a:bodyPr/>
        <a:lstStyle/>
        <a:p>
          <a:endParaRPr lang="en-IN"/>
        </a:p>
      </dgm:t>
    </dgm:pt>
    <dgm:pt modelId="{75723593-9DA8-4E43-B3A5-0F39F3008207}" type="pres">
      <dgm:prSet presAssocID="{53A7C1C7-B64F-4B95-B9B9-90BB61521098}" presName="sibTrans" presStyleLbl="sibTrans2D1" presStyleIdx="0" presStyleCnt="2"/>
      <dgm:spPr/>
      <dgm:t>
        <a:bodyPr/>
        <a:lstStyle/>
        <a:p>
          <a:endParaRPr lang="en-IN"/>
        </a:p>
      </dgm:t>
    </dgm:pt>
    <dgm:pt modelId="{4213D234-8ABA-49BC-AFE2-16DCF08DE797}" type="pres">
      <dgm:prSet presAssocID="{53A7C1C7-B64F-4B95-B9B9-90BB61521098}" presName="connectorText" presStyleLbl="sibTrans2D1" presStyleIdx="0" presStyleCnt="2"/>
      <dgm:spPr/>
      <dgm:t>
        <a:bodyPr/>
        <a:lstStyle/>
        <a:p>
          <a:endParaRPr lang="en-IN"/>
        </a:p>
      </dgm:t>
    </dgm:pt>
    <dgm:pt modelId="{6FAA6962-7728-4DA5-B599-290095DD988B}" type="pres">
      <dgm:prSet presAssocID="{FF9444FD-A73F-41E2-B7D1-4F78AD1FA6A2}" presName="node" presStyleLbl="node1" presStyleIdx="1" presStyleCnt="3">
        <dgm:presLayoutVars>
          <dgm:bulletEnabled val="1"/>
        </dgm:presLayoutVars>
      </dgm:prSet>
      <dgm:spPr/>
      <dgm:t>
        <a:bodyPr/>
        <a:lstStyle/>
        <a:p>
          <a:endParaRPr lang="en-IN"/>
        </a:p>
      </dgm:t>
    </dgm:pt>
    <dgm:pt modelId="{D36FF736-FDDF-4078-83A2-9D769A99A9C0}" type="pres">
      <dgm:prSet presAssocID="{279AF0EB-C46A-452C-880D-436A369A596C}" presName="sibTrans" presStyleLbl="sibTrans2D1" presStyleIdx="1" presStyleCnt="2"/>
      <dgm:spPr/>
      <dgm:t>
        <a:bodyPr/>
        <a:lstStyle/>
        <a:p>
          <a:endParaRPr lang="en-IN"/>
        </a:p>
      </dgm:t>
    </dgm:pt>
    <dgm:pt modelId="{9619001B-972C-40D7-A0B6-85971181E3B2}" type="pres">
      <dgm:prSet presAssocID="{279AF0EB-C46A-452C-880D-436A369A596C}" presName="connectorText" presStyleLbl="sibTrans2D1" presStyleIdx="1" presStyleCnt="2"/>
      <dgm:spPr/>
      <dgm:t>
        <a:bodyPr/>
        <a:lstStyle/>
        <a:p>
          <a:endParaRPr lang="en-IN"/>
        </a:p>
      </dgm:t>
    </dgm:pt>
    <dgm:pt modelId="{33F29EFA-F221-4075-AB4D-7A9B11196D54}" type="pres">
      <dgm:prSet presAssocID="{C739BD16-F9E0-466D-BF83-26DF29B581E2}" presName="node" presStyleLbl="node1" presStyleIdx="2" presStyleCnt="3">
        <dgm:presLayoutVars>
          <dgm:bulletEnabled val="1"/>
        </dgm:presLayoutVars>
      </dgm:prSet>
      <dgm:spPr/>
      <dgm:t>
        <a:bodyPr/>
        <a:lstStyle/>
        <a:p>
          <a:endParaRPr lang="en-IN"/>
        </a:p>
      </dgm:t>
    </dgm:pt>
  </dgm:ptLst>
  <dgm:cxnLst>
    <dgm:cxn modelId="{EA5529EF-B6E2-4444-A1FA-C6661CD1A529}" type="presOf" srcId="{279AF0EB-C46A-452C-880D-436A369A596C}" destId="{D36FF736-FDDF-4078-83A2-9D769A99A9C0}" srcOrd="0" destOrd="0" presId="urn:microsoft.com/office/officeart/2005/8/layout/process1"/>
    <dgm:cxn modelId="{DE35CE00-E114-4347-9536-94416E861B6A}" type="presOf" srcId="{C739BD16-F9E0-466D-BF83-26DF29B581E2}" destId="{33F29EFA-F221-4075-AB4D-7A9B11196D54}" srcOrd="0" destOrd="0" presId="urn:microsoft.com/office/officeart/2005/8/layout/process1"/>
    <dgm:cxn modelId="{CB509D74-298B-4637-8C8C-CB9D4021204F}" srcId="{47435F89-FF77-4917-B0CB-670EB7CA7575}" destId="{6E6C6B1E-0117-45C6-9017-9E24DF92BE99}" srcOrd="0" destOrd="0" parTransId="{4B9A8982-5137-4633-8369-7B7EF9479A7E}" sibTransId="{53A7C1C7-B64F-4B95-B9B9-90BB61521098}"/>
    <dgm:cxn modelId="{4D53B7B8-5641-4E16-B872-3E0FB6393103}" srcId="{47435F89-FF77-4917-B0CB-670EB7CA7575}" destId="{C739BD16-F9E0-466D-BF83-26DF29B581E2}" srcOrd="2" destOrd="0" parTransId="{69780DF6-E3EC-46A2-BE2F-654CF3019BBC}" sibTransId="{CE289EAF-944A-46D3-BB17-4952107AD436}"/>
    <dgm:cxn modelId="{DA27568D-B87D-425E-B33F-2F4443510F40}" type="presOf" srcId="{6E6C6B1E-0117-45C6-9017-9E24DF92BE99}" destId="{3B2BC8A2-6C44-49A4-868B-10B71C91D1D8}" srcOrd="0" destOrd="0" presId="urn:microsoft.com/office/officeart/2005/8/layout/process1"/>
    <dgm:cxn modelId="{CEFF8C98-94B1-45C2-8132-DCF509B039EA}" srcId="{47435F89-FF77-4917-B0CB-670EB7CA7575}" destId="{FF9444FD-A73F-41E2-B7D1-4F78AD1FA6A2}" srcOrd="1" destOrd="0" parTransId="{5C7088B9-537F-47C0-9886-6DB1B8E0D673}" sibTransId="{279AF0EB-C46A-452C-880D-436A369A596C}"/>
    <dgm:cxn modelId="{25069319-03AF-4FBF-B8B0-FF2C65EB3B1E}" type="presOf" srcId="{53A7C1C7-B64F-4B95-B9B9-90BB61521098}" destId="{4213D234-8ABA-49BC-AFE2-16DCF08DE797}" srcOrd="1" destOrd="0" presId="urn:microsoft.com/office/officeart/2005/8/layout/process1"/>
    <dgm:cxn modelId="{399EC6C8-5B48-4B78-A913-AD33EFCB0757}" type="presOf" srcId="{47435F89-FF77-4917-B0CB-670EB7CA7575}" destId="{1819A48B-4264-4440-8619-84FD433EEB3F}" srcOrd="0" destOrd="0" presId="urn:microsoft.com/office/officeart/2005/8/layout/process1"/>
    <dgm:cxn modelId="{3DB52EE0-6CC1-4548-BB35-31798CC0275C}" type="presOf" srcId="{53A7C1C7-B64F-4B95-B9B9-90BB61521098}" destId="{75723593-9DA8-4E43-B3A5-0F39F3008207}" srcOrd="0" destOrd="0" presId="urn:microsoft.com/office/officeart/2005/8/layout/process1"/>
    <dgm:cxn modelId="{1F65DDE5-5854-4911-9982-CD175F47B78C}" type="presOf" srcId="{279AF0EB-C46A-452C-880D-436A369A596C}" destId="{9619001B-972C-40D7-A0B6-85971181E3B2}" srcOrd="1" destOrd="0" presId="urn:microsoft.com/office/officeart/2005/8/layout/process1"/>
    <dgm:cxn modelId="{984E901B-ADB9-4040-9F34-FE7E78DB9932}" type="presOf" srcId="{FF9444FD-A73F-41E2-B7D1-4F78AD1FA6A2}" destId="{6FAA6962-7728-4DA5-B599-290095DD988B}" srcOrd="0" destOrd="0" presId="urn:microsoft.com/office/officeart/2005/8/layout/process1"/>
    <dgm:cxn modelId="{33912450-35B1-4FD2-B035-662BA95DB6A6}" type="presParOf" srcId="{1819A48B-4264-4440-8619-84FD433EEB3F}" destId="{3B2BC8A2-6C44-49A4-868B-10B71C91D1D8}" srcOrd="0" destOrd="0" presId="urn:microsoft.com/office/officeart/2005/8/layout/process1"/>
    <dgm:cxn modelId="{1686F4FA-749A-49FA-8862-8D14EDA69926}" type="presParOf" srcId="{1819A48B-4264-4440-8619-84FD433EEB3F}" destId="{75723593-9DA8-4E43-B3A5-0F39F3008207}" srcOrd="1" destOrd="0" presId="urn:microsoft.com/office/officeart/2005/8/layout/process1"/>
    <dgm:cxn modelId="{B4AF59F0-5EE5-4821-9FA2-B613109EF11B}" type="presParOf" srcId="{75723593-9DA8-4E43-B3A5-0F39F3008207}" destId="{4213D234-8ABA-49BC-AFE2-16DCF08DE797}" srcOrd="0" destOrd="0" presId="urn:microsoft.com/office/officeart/2005/8/layout/process1"/>
    <dgm:cxn modelId="{6D25C208-36C6-486F-996B-696251FC024A}" type="presParOf" srcId="{1819A48B-4264-4440-8619-84FD433EEB3F}" destId="{6FAA6962-7728-4DA5-B599-290095DD988B}" srcOrd="2" destOrd="0" presId="urn:microsoft.com/office/officeart/2005/8/layout/process1"/>
    <dgm:cxn modelId="{BE5B0460-24CB-4D2B-9783-B84A47CB8C7C}" type="presParOf" srcId="{1819A48B-4264-4440-8619-84FD433EEB3F}" destId="{D36FF736-FDDF-4078-83A2-9D769A99A9C0}" srcOrd="3" destOrd="0" presId="urn:microsoft.com/office/officeart/2005/8/layout/process1"/>
    <dgm:cxn modelId="{B590D61C-6AF0-46FA-A71A-A38C816ED813}" type="presParOf" srcId="{D36FF736-FDDF-4078-83A2-9D769A99A9C0}" destId="{9619001B-972C-40D7-A0B6-85971181E3B2}" srcOrd="0" destOrd="0" presId="urn:microsoft.com/office/officeart/2005/8/layout/process1"/>
    <dgm:cxn modelId="{54B47F8F-E535-46C6-B96B-C4DAD1FD8D92}" type="presParOf" srcId="{1819A48B-4264-4440-8619-84FD433EEB3F}" destId="{33F29EFA-F221-4075-AB4D-7A9B11196D54}" srcOrd="4"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2BC8A2-6C44-49A4-868B-10B71C91D1D8}">
      <dsp:nvSpPr>
        <dsp:cNvPr id="0" name=""/>
        <dsp:cNvSpPr/>
      </dsp:nvSpPr>
      <dsp:spPr>
        <a:xfrm>
          <a:off x="8329" y="0"/>
          <a:ext cx="1599826" cy="13098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t>Registration of grievance through multi-modal accessibility</a:t>
          </a:r>
        </a:p>
      </dsp:txBody>
      <dsp:txXfrm>
        <a:off x="46693" y="38364"/>
        <a:ext cx="1523098" cy="1233104"/>
      </dsp:txXfrm>
    </dsp:sp>
    <dsp:sp modelId="{75723593-9DA8-4E43-B3A5-0F39F3008207}">
      <dsp:nvSpPr>
        <dsp:cNvPr id="0" name=""/>
        <dsp:cNvSpPr/>
      </dsp:nvSpPr>
      <dsp:spPr>
        <a:xfrm>
          <a:off x="1768138" y="456537"/>
          <a:ext cx="339163" cy="3967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IN" sz="1600" kern="1200"/>
        </a:p>
      </dsp:txBody>
      <dsp:txXfrm>
        <a:off x="1768138" y="535888"/>
        <a:ext cx="237414" cy="238055"/>
      </dsp:txXfrm>
    </dsp:sp>
    <dsp:sp modelId="{6FAA6962-7728-4DA5-B599-290095DD988B}">
      <dsp:nvSpPr>
        <dsp:cNvPr id="0" name=""/>
        <dsp:cNvSpPr/>
      </dsp:nvSpPr>
      <dsp:spPr>
        <a:xfrm>
          <a:off x="2248086" y="0"/>
          <a:ext cx="1599826" cy="13098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t>Acknowledgement receipt with Complaint ID and Hearing date issued on spot</a:t>
          </a:r>
        </a:p>
      </dsp:txBody>
      <dsp:txXfrm>
        <a:off x="2286450" y="38364"/>
        <a:ext cx="1523098" cy="1233104"/>
      </dsp:txXfrm>
    </dsp:sp>
    <dsp:sp modelId="{D36FF736-FDDF-4078-83A2-9D769A99A9C0}">
      <dsp:nvSpPr>
        <dsp:cNvPr id="0" name=""/>
        <dsp:cNvSpPr/>
      </dsp:nvSpPr>
      <dsp:spPr>
        <a:xfrm>
          <a:off x="4007896" y="456537"/>
          <a:ext cx="339163" cy="3967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IN" sz="1600" kern="1200"/>
        </a:p>
      </dsp:txBody>
      <dsp:txXfrm>
        <a:off x="4007896" y="535888"/>
        <a:ext cx="237414" cy="238055"/>
      </dsp:txXfrm>
    </dsp:sp>
    <dsp:sp modelId="{33F29EFA-F221-4075-AB4D-7A9B11196D54}">
      <dsp:nvSpPr>
        <dsp:cNvPr id="0" name=""/>
        <dsp:cNvSpPr/>
      </dsp:nvSpPr>
      <dsp:spPr>
        <a:xfrm>
          <a:off x="4487844" y="26999"/>
          <a:ext cx="1599826" cy="12558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t>Notice issued to concerned Public Authority (PA)</a:t>
          </a:r>
        </a:p>
      </dsp:txBody>
      <dsp:txXfrm>
        <a:off x="4524626" y="63781"/>
        <a:ext cx="1526262" cy="11822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1C24FD-24FF-461E-BB4E-77460CB1FE28}">
      <dsp:nvSpPr>
        <dsp:cNvPr id="0" name=""/>
        <dsp:cNvSpPr/>
      </dsp:nvSpPr>
      <dsp:spPr>
        <a:xfrm>
          <a:off x="8329" y="0"/>
          <a:ext cx="1599826" cy="13098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a:t>Complainant receives the communication of the decision</a:t>
          </a:r>
        </a:p>
      </dsp:txBody>
      <dsp:txXfrm>
        <a:off x="46693" y="38364"/>
        <a:ext cx="1523098" cy="1233104"/>
      </dsp:txXfrm>
    </dsp:sp>
    <dsp:sp modelId="{4EE98634-A871-4C5D-9C15-B259DFD768A8}">
      <dsp:nvSpPr>
        <dsp:cNvPr id="0" name=""/>
        <dsp:cNvSpPr/>
      </dsp:nvSpPr>
      <dsp:spPr>
        <a:xfrm rot="10800000">
          <a:off x="1768138" y="456537"/>
          <a:ext cx="339163" cy="3967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IN" sz="1700" kern="1200"/>
        </a:p>
      </dsp:txBody>
      <dsp:txXfrm>
        <a:off x="1869887" y="535888"/>
        <a:ext cx="237414" cy="238055"/>
      </dsp:txXfrm>
    </dsp:sp>
    <dsp:sp modelId="{6FAA6962-7728-4DA5-B599-290095DD988B}">
      <dsp:nvSpPr>
        <dsp:cNvPr id="0" name=""/>
        <dsp:cNvSpPr/>
      </dsp:nvSpPr>
      <dsp:spPr>
        <a:xfrm>
          <a:off x="2248086" y="0"/>
          <a:ext cx="1599826" cy="13098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t>Reasoned order to be passed</a:t>
          </a:r>
        </a:p>
      </dsp:txBody>
      <dsp:txXfrm>
        <a:off x="2286450" y="38364"/>
        <a:ext cx="1523098" cy="1233104"/>
      </dsp:txXfrm>
    </dsp:sp>
    <dsp:sp modelId="{D36FF736-FDDF-4078-83A2-9D769A99A9C0}">
      <dsp:nvSpPr>
        <dsp:cNvPr id="0" name=""/>
        <dsp:cNvSpPr/>
      </dsp:nvSpPr>
      <dsp:spPr>
        <a:xfrm rot="10800000">
          <a:off x="4007896" y="456537"/>
          <a:ext cx="339163" cy="3967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IN" sz="1600" kern="1200"/>
        </a:p>
      </dsp:txBody>
      <dsp:txXfrm>
        <a:off x="4109645" y="535888"/>
        <a:ext cx="237414" cy="238055"/>
      </dsp:txXfrm>
    </dsp:sp>
    <dsp:sp modelId="{33F29EFA-F221-4075-AB4D-7A9B11196D54}">
      <dsp:nvSpPr>
        <dsp:cNvPr id="0" name=""/>
        <dsp:cNvSpPr/>
      </dsp:nvSpPr>
      <dsp:spPr>
        <a:xfrm>
          <a:off x="4487844" y="0"/>
          <a:ext cx="1599826" cy="13098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t>Hearing with mandatory presence of PA; Complainant’s presence optional</a:t>
          </a:r>
        </a:p>
      </dsp:txBody>
      <dsp:txXfrm>
        <a:off x="4526208" y="38364"/>
        <a:ext cx="1523098" cy="12331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2BC8A2-6C44-49A4-868B-10B71C91D1D8}">
      <dsp:nvSpPr>
        <dsp:cNvPr id="0" name=""/>
        <dsp:cNvSpPr/>
      </dsp:nvSpPr>
      <dsp:spPr>
        <a:xfrm>
          <a:off x="5357" y="174498"/>
          <a:ext cx="1601390" cy="9608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t>Appeal filed</a:t>
          </a:r>
        </a:p>
      </dsp:txBody>
      <dsp:txXfrm>
        <a:off x="33499" y="202640"/>
        <a:ext cx="1545106" cy="904550"/>
      </dsp:txXfrm>
    </dsp:sp>
    <dsp:sp modelId="{75723593-9DA8-4E43-B3A5-0F39F3008207}">
      <dsp:nvSpPr>
        <dsp:cNvPr id="0" name=""/>
        <dsp:cNvSpPr/>
      </dsp:nvSpPr>
      <dsp:spPr>
        <a:xfrm>
          <a:off x="1766887" y="456343"/>
          <a:ext cx="339494" cy="397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IN" sz="1600" kern="1200"/>
        </a:p>
      </dsp:txBody>
      <dsp:txXfrm>
        <a:off x="1766887" y="535772"/>
        <a:ext cx="237646" cy="238286"/>
      </dsp:txXfrm>
    </dsp:sp>
    <dsp:sp modelId="{6FAA6962-7728-4DA5-B599-290095DD988B}">
      <dsp:nvSpPr>
        <dsp:cNvPr id="0" name=""/>
        <dsp:cNvSpPr/>
      </dsp:nvSpPr>
      <dsp:spPr>
        <a:xfrm>
          <a:off x="2247304" y="174498"/>
          <a:ext cx="1601390" cy="9608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t>Hearing and appellate order</a:t>
          </a:r>
        </a:p>
      </dsp:txBody>
      <dsp:txXfrm>
        <a:off x="2275446" y="202640"/>
        <a:ext cx="1545106" cy="904550"/>
      </dsp:txXfrm>
    </dsp:sp>
    <dsp:sp modelId="{D36FF736-FDDF-4078-83A2-9D769A99A9C0}">
      <dsp:nvSpPr>
        <dsp:cNvPr id="0" name=""/>
        <dsp:cNvSpPr/>
      </dsp:nvSpPr>
      <dsp:spPr>
        <a:xfrm>
          <a:off x="4008834" y="456343"/>
          <a:ext cx="339494" cy="397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IN" sz="1600" kern="1200"/>
        </a:p>
      </dsp:txBody>
      <dsp:txXfrm>
        <a:off x="4008834" y="535772"/>
        <a:ext cx="237646" cy="238286"/>
      </dsp:txXfrm>
    </dsp:sp>
    <dsp:sp modelId="{33F29EFA-F221-4075-AB4D-7A9B11196D54}">
      <dsp:nvSpPr>
        <dsp:cNvPr id="0" name=""/>
        <dsp:cNvSpPr/>
      </dsp:nvSpPr>
      <dsp:spPr>
        <a:xfrm>
          <a:off x="4489251" y="174498"/>
          <a:ext cx="1601390" cy="960834"/>
        </a:xfrm>
        <a:prstGeom prst="roundRect">
          <a:avLst>
            <a:gd name="adj" fmla="val 1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solidFill>
                <a:schemeClr val="bg1"/>
              </a:solidFill>
            </a:rPr>
            <a:t>If complainant satisfied process ends. </a:t>
          </a:r>
        </a:p>
      </dsp:txBody>
      <dsp:txXfrm>
        <a:off x="4517393" y="202640"/>
        <a:ext cx="1545106" cy="90455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504825"/>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937000" y="0"/>
            <a:ext cx="3013075" cy="504825"/>
          </a:xfrm>
          <a:prstGeom prst="rect">
            <a:avLst/>
          </a:prstGeom>
        </p:spPr>
        <p:txBody>
          <a:bodyPr vert="horz" lIns="91440" tIns="45720" rIns="91440" bIns="45720" rtlCol="0"/>
          <a:lstStyle>
            <a:lvl1pPr algn="r">
              <a:defRPr sz="1200"/>
            </a:lvl1pPr>
          </a:lstStyle>
          <a:p>
            <a:fld id="{97D9D261-4F1D-4EAD-B0BB-0AA63131C68D}" type="datetimeFigureOut">
              <a:rPr lang="en-IN" smtClean="0"/>
              <a:t>13/09/18</a:t>
            </a:fld>
            <a:endParaRPr lang="en-IN"/>
          </a:p>
        </p:txBody>
      </p:sp>
      <p:sp>
        <p:nvSpPr>
          <p:cNvPr id="4" name="Footer Placeholder 3"/>
          <p:cNvSpPr>
            <a:spLocks noGrp="1"/>
          </p:cNvSpPr>
          <p:nvPr>
            <p:ph type="ftr" sz="quarter" idx="2"/>
          </p:nvPr>
        </p:nvSpPr>
        <p:spPr>
          <a:xfrm>
            <a:off x="0" y="9577388"/>
            <a:ext cx="3013075" cy="504825"/>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937000" y="9577388"/>
            <a:ext cx="3013075" cy="504825"/>
          </a:xfrm>
          <a:prstGeom prst="rect">
            <a:avLst/>
          </a:prstGeom>
        </p:spPr>
        <p:txBody>
          <a:bodyPr vert="horz" lIns="91440" tIns="45720" rIns="91440" bIns="45720" rtlCol="0" anchor="b"/>
          <a:lstStyle>
            <a:lvl1pPr algn="r">
              <a:defRPr sz="1200"/>
            </a:lvl1pPr>
          </a:lstStyle>
          <a:p>
            <a:fld id="{F28838BF-8307-4735-BE81-BD8E14848763}" type="slidenum">
              <a:rPr lang="en-IN" smtClean="0"/>
              <a:t>‹#›</a:t>
            </a:fld>
            <a:endParaRPr lang="en-IN"/>
          </a:p>
        </p:txBody>
      </p:sp>
    </p:spTree>
    <p:extLst>
      <p:ext uri="{BB962C8B-B14F-4D97-AF65-F5344CB8AC3E}">
        <p14:creationId xmlns:p14="http://schemas.microsoft.com/office/powerpoint/2010/main" val="944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2387" cy="505862"/>
          </a:xfrm>
          <a:prstGeom prst="rect">
            <a:avLst/>
          </a:prstGeom>
        </p:spPr>
        <p:txBody>
          <a:bodyPr vert="horz" lIns="97329" tIns="48664" rIns="97329" bIns="48664" rtlCol="0"/>
          <a:lstStyle>
            <a:lvl1pPr algn="l">
              <a:defRPr sz="1300"/>
            </a:lvl1pPr>
          </a:lstStyle>
          <a:p>
            <a:endParaRPr lang="en-US"/>
          </a:p>
        </p:txBody>
      </p:sp>
      <p:sp>
        <p:nvSpPr>
          <p:cNvPr id="3" name="Date Placeholder 2"/>
          <p:cNvSpPr>
            <a:spLocks noGrp="1"/>
          </p:cNvSpPr>
          <p:nvPr>
            <p:ph type="dt" idx="1"/>
          </p:nvPr>
        </p:nvSpPr>
        <p:spPr>
          <a:xfrm>
            <a:off x="3937667" y="0"/>
            <a:ext cx="3012387" cy="505862"/>
          </a:xfrm>
          <a:prstGeom prst="rect">
            <a:avLst/>
          </a:prstGeom>
        </p:spPr>
        <p:txBody>
          <a:bodyPr vert="horz" lIns="97329" tIns="48664" rIns="97329" bIns="48664" rtlCol="0"/>
          <a:lstStyle>
            <a:lvl1pPr algn="r">
              <a:defRPr sz="1300"/>
            </a:lvl1pPr>
          </a:lstStyle>
          <a:p>
            <a:fld id="{BFA0F039-D006-9D4B-8837-7C006D83CDAC}" type="datetimeFigureOut">
              <a:rPr lang="en-US" smtClean="0"/>
              <a:t>9/13/18</a:t>
            </a:fld>
            <a:endParaRPr lang="en-US"/>
          </a:p>
        </p:txBody>
      </p:sp>
      <p:sp>
        <p:nvSpPr>
          <p:cNvPr id="4" name="Slide Image Placeholder 3"/>
          <p:cNvSpPr>
            <a:spLocks noGrp="1" noRot="1" noChangeAspect="1"/>
          </p:cNvSpPr>
          <p:nvPr>
            <p:ph type="sldImg" idx="2"/>
          </p:nvPr>
        </p:nvSpPr>
        <p:spPr>
          <a:xfrm>
            <a:off x="1208088" y="1260475"/>
            <a:ext cx="4535487" cy="3402013"/>
          </a:xfrm>
          <a:prstGeom prst="rect">
            <a:avLst/>
          </a:prstGeom>
          <a:noFill/>
          <a:ln w="12700">
            <a:solidFill>
              <a:prstClr val="black"/>
            </a:solidFill>
          </a:ln>
        </p:spPr>
        <p:txBody>
          <a:bodyPr vert="horz" lIns="97329" tIns="48664" rIns="97329" bIns="48664" rtlCol="0" anchor="ctr"/>
          <a:lstStyle/>
          <a:p>
            <a:endParaRPr lang="en-US"/>
          </a:p>
        </p:txBody>
      </p:sp>
      <p:sp>
        <p:nvSpPr>
          <p:cNvPr id="5" name="Notes Placeholder 4"/>
          <p:cNvSpPr>
            <a:spLocks noGrp="1"/>
          </p:cNvSpPr>
          <p:nvPr>
            <p:ph type="body" sz="quarter" idx="3"/>
          </p:nvPr>
        </p:nvSpPr>
        <p:spPr>
          <a:xfrm>
            <a:off x="695167" y="4852065"/>
            <a:ext cx="5561330" cy="3969871"/>
          </a:xfrm>
          <a:prstGeom prst="rect">
            <a:avLst/>
          </a:prstGeom>
        </p:spPr>
        <p:txBody>
          <a:bodyPr vert="horz" lIns="97329" tIns="48664" rIns="97329" bIns="486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76353"/>
            <a:ext cx="3012387" cy="505860"/>
          </a:xfrm>
          <a:prstGeom prst="rect">
            <a:avLst/>
          </a:prstGeom>
        </p:spPr>
        <p:txBody>
          <a:bodyPr vert="horz" lIns="97329" tIns="48664" rIns="97329" bIns="48664" rtlCol="0" anchor="b"/>
          <a:lstStyle>
            <a:lvl1pPr algn="l">
              <a:defRPr sz="1300"/>
            </a:lvl1pPr>
          </a:lstStyle>
          <a:p>
            <a:endParaRPr lang="en-US"/>
          </a:p>
        </p:txBody>
      </p:sp>
      <p:sp>
        <p:nvSpPr>
          <p:cNvPr id="7" name="Slide Number Placeholder 6"/>
          <p:cNvSpPr>
            <a:spLocks noGrp="1"/>
          </p:cNvSpPr>
          <p:nvPr>
            <p:ph type="sldNum" sz="quarter" idx="5"/>
          </p:nvPr>
        </p:nvSpPr>
        <p:spPr>
          <a:xfrm>
            <a:off x="3937667" y="9576353"/>
            <a:ext cx="3012387" cy="505860"/>
          </a:xfrm>
          <a:prstGeom prst="rect">
            <a:avLst/>
          </a:prstGeom>
        </p:spPr>
        <p:txBody>
          <a:bodyPr vert="horz" lIns="97329" tIns="48664" rIns="97329" bIns="48664" rtlCol="0" anchor="b"/>
          <a:lstStyle>
            <a:lvl1pPr algn="r">
              <a:defRPr sz="1300"/>
            </a:lvl1pPr>
          </a:lstStyle>
          <a:p>
            <a:fld id="{4FD2FBB3-DB3B-254B-8C6C-12456B02E3B9}" type="slidenum">
              <a:rPr lang="en-US" smtClean="0"/>
              <a:t>‹#›</a:t>
            </a:fld>
            <a:endParaRPr lang="en-US"/>
          </a:p>
        </p:txBody>
      </p:sp>
    </p:spTree>
    <p:extLst>
      <p:ext uri="{BB962C8B-B14F-4D97-AF65-F5344CB8AC3E}">
        <p14:creationId xmlns:p14="http://schemas.microsoft.com/office/powerpoint/2010/main" val="617217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5675" y="755650"/>
            <a:ext cx="5040313" cy="3781425"/>
          </a:xfrm>
        </p:spPr>
      </p:sp>
      <p:sp>
        <p:nvSpPr>
          <p:cNvPr id="3" name="Notes Placeholder 2"/>
          <p:cNvSpPr>
            <a:spLocks noGrp="1"/>
          </p:cNvSpPr>
          <p:nvPr>
            <p:ph type="body" idx="1"/>
          </p:nvPr>
        </p:nvSpPr>
        <p:spPr/>
        <p:txBody>
          <a:bodyPr/>
          <a:lstStyle/>
          <a:p>
            <a:endParaRPr lang="id-ID" dirty="0"/>
          </a:p>
        </p:txBody>
      </p:sp>
    </p:spTree>
    <p:extLst>
      <p:ext uri="{BB962C8B-B14F-4D97-AF65-F5344CB8AC3E}">
        <p14:creationId xmlns:p14="http://schemas.microsoft.com/office/powerpoint/2010/main" val="540154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D2FBB3-DB3B-254B-8C6C-12456B02E3B9}" type="slidenum">
              <a:rPr lang="en-US" smtClean="0"/>
              <a:t>78</a:t>
            </a:fld>
            <a:endParaRPr lang="en-US"/>
          </a:p>
        </p:txBody>
      </p:sp>
    </p:spTree>
    <p:extLst>
      <p:ext uri="{BB962C8B-B14F-4D97-AF65-F5344CB8AC3E}">
        <p14:creationId xmlns:p14="http://schemas.microsoft.com/office/powerpoint/2010/main" val="552238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5675" y="755650"/>
            <a:ext cx="5040313" cy="3781425"/>
          </a:xfrm>
        </p:spPr>
      </p:sp>
      <p:sp>
        <p:nvSpPr>
          <p:cNvPr id="3" name="Notes Placeholder 2"/>
          <p:cNvSpPr>
            <a:spLocks noGrp="1"/>
          </p:cNvSpPr>
          <p:nvPr>
            <p:ph type="body" idx="1"/>
          </p:nvPr>
        </p:nvSpPr>
        <p:spPr/>
        <p:txBody>
          <a:bodyPr/>
          <a:lstStyle/>
          <a:p>
            <a:endParaRPr lang="id-ID" dirty="0"/>
          </a:p>
        </p:txBody>
      </p:sp>
    </p:spTree>
    <p:extLst>
      <p:ext uri="{BB962C8B-B14F-4D97-AF65-F5344CB8AC3E}">
        <p14:creationId xmlns:p14="http://schemas.microsoft.com/office/powerpoint/2010/main" val="543660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5675" y="755650"/>
            <a:ext cx="5040313" cy="3781425"/>
          </a:xfrm>
        </p:spPr>
      </p:sp>
      <p:sp>
        <p:nvSpPr>
          <p:cNvPr id="3" name="Notes Placeholder 2"/>
          <p:cNvSpPr>
            <a:spLocks noGrp="1"/>
          </p:cNvSpPr>
          <p:nvPr>
            <p:ph type="body" idx="1"/>
          </p:nvPr>
        </p:nvSpPr>
        <p:spPr/>
        <p:txBody>
          <a:bodyPr/>
          <a:lstStyle/>
          <a:p>
            <a:endParaRPr lang="id-ID" dirty="0"/>
          </a:p>
        </p:txBody>
      </p:sp>
    </p:spTree>
    <p:extLst>
      <p:ext uri="{BB962C8B-B14F-4D97-AF65-F5344CB8AC3E}">
        <p14:creationId xmlns:p14="http://schemas.microsoft.com/office/powerpoint/2010/main" val="4058005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5675" y="755650"/>
            <a:ext cx="5040313" cy="3781425"/>
          </a:xfrm>
        </p:spPr>
      </p:sp>
      <p:sp>
        <p:nvSpPr>
          <p:cNvPr id="3" name="Notes Placeholder 2"/>
          <p:cNvSpPr>
            <a:spLocks noGrp="1"/>
          </p:cNvSpPr>
          <p:nvPr>
            <p:ph type="body" idx="1"/>
          </p:nvPr>
        </p:nvSpPr>
        <p:spPr/>
        <p:txBody>
          <a:bodyPr/>
          <a:lstStyle/>
          <a:p>
            <a:endParaRPr lang="id-ID" dirty="0"/>
          </a:p>
        </p:txBody>
      </p:sp>
    </p:spTree>
    <p:extLst>
      <p:ext uri="{BB962C8B-B14F-4D97-AF65-F5344CB8AC3E}">
        <p14:creationId xmlns:p14="http://schemas.microsoft.com/office/powerpoint/2010/main" val="4156715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5675" y="755650"/>
            <a:ext cx="5040313" cy="3781425"/>
          </a:xfrm>
        </p:spPr>
      </p:sp>
      <p:sp>
        <p:nvSpPr>
          <p:cNvPr id="3" name="Notes Placeholder 2"/>
          <p:cNvSpPr>
            <a:spLocks noGrp="1"/>
          </p:cNvSpPr>
          <p:nvPr>
            <p:ph type="body" idx="1"/>
          </p:nvPr>
        </p:nvSpPr>
        <p:spPr/>
        <p:txBody>
          <a:bodyPr/>
          <a:lstStyle/>
          <a:p>
            <a:endParaRPr lang="id-ID" dirty="0"/>
          </a:p>
        </p:txBody>
      </p:sp>
    </p:spTree>
    <p:extLst>
      <p:ext uri="{BB962C8B-B14F-4D97-AF65-F5344CB8AC3E}">
        <p14:creationId xmlns:p14="http://schemas.microsoft.com/office/powerpoint/2010/main" val="1763937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5675" y="755650"/>
            <a:ext cx="5040313" cy="3781425"/>
          </a:xfrm>
        </p:spPr>
      </p:sp>
      <p:sp>
        <p:nvSpPr>
          <p:cNvPr id="3" name="Notes Placeholder 2"/>
          <p:cNvSpPr>
            <a:spLocks noGrp="1"/>
          </p:cNvSpPr>
          <p:nvPr>
            <p:ph type="body" idx="1"/>
          </p:nvPr>
        </p:nvSpPr>
        <p:spPr/>
        <p:txBody>
          <a:bodyPr/>
          <a:lstStyle/>
          <a:p>
            <a:endParaRPr lang="id-ID" dirty="0"/>
          </a:p>
        </p:txBody>
      </p:sp>
    </p:spTree>
    <p:extLst>
      <p:ext uri="{BB962C8B-B14F-4D97-AF65-F5344CB8AC3E}">
        <p14:creationId xmlns:p14="http://schemas.microsoft.com/office/powerpoint/2010/main" val="461353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60475"/>
            <a:ext cx="4535487" cy="34020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D2FBB3-DB3B-254B-8C6C-12456B02E3B9}" type="slidenum">
              <a:rPr lang="en-US" smtClean="0"/>
              <a:t>59</a:t>
            </a:fld>
            <a:endParaRPr lang="en-US"/>
          </a:p>
        </p:txBody>
      </p:sp>
    </p:spTree>
    <p:extLst>
      <p:ext uri="{BB962C8B-B14F-4D97-AF65-F5344CB8AC3E}">
        <p14:creationId xmlns:p14="http://schemas.microsoft.com/office/powerpoint/2010/main" val="2646239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60475"/>
            <a:ext cx="4535487" cy="34020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D2FBB3-DB3B-254B-8C6C-12456B02E3B9}" type="slidenum">
              <a:rPr lang="en-US" smtClean="0"/>
              <a:t>60</a:t>
            </a:fld>
            <a:endParaRPr lang="en-US"/>
          </a:p>
        </p:txBody>
      </p:sp>
    </p:spTree>
    <p:extLst>
      <p:ext uri="{BB962C8B-B14F-4D97-AF65-F5344CB8AC3E}">
        <p14:creationId xmlns:p14="http://schemas.microsoft.com/office/powerpoint/2010/main" val="1925856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60475"/>
            <a:ext cx="4535487" cy="34020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D2FBB3-DB3B-254B-8C6C-12456B02E3B9}" type="slidenum">
              <a:rPr lang="en-US" smtClean="0"/>
              <a:t>62</a:t>
            </a:fld>
            <a:endParaRPr lang="en-US"/>
          </a:p>
        </p:txBody>
      </p:sp>
    </p:spTree>
    <p:extLst>
      <p:ext uri="{BB962C8B-B14F-4D97-AF65-F5344CB8AC3E}">
        <p14:creationId xmlns:p14="http://schemas.microsoft.com/office/powerpoint/2010/main" val="2404298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Picture Placeholder 11">
            <a:extLst>
              <a:ext uri="{FF2B5EF4-FFF2-40B4-BE49-F238E27FC236}">
                <a16:creationId xmlns="" xmlns:a16="http://schemas.microsoft.com/office/drawing/2014/main" id="{B1D62577-9AB7-4250-AC5B-F4A679AFE1D0}"/>
              </a:ext>
            </a:extLst>
          </p:cNvPr>
          <p:cNvSpPr>
            <a:spLocks noGrp="1" noChangeAspect="1"/>
          </p:cNvSpPr>
          <p:nvPr>
            <p:ph type="pic" sz="quarter" idx="10"/>
          </p:nvPr>
        </p:nvSpPr>
        <p:spPr>
          <a:xfrm>
            <a:off x="4092174" y="-548640"/>
            <a:ext cx="9861989" cy="9114122"/>
          </a:xfrm>
          <a:custGeom>
            <a:avLst/>
            <a:gdLst>
              <a:gd name="connsiteX0" fmla="*/ 1912651 w 8285767"/>
              <a:gd name="connsiteY0" fmla="*/ 0 h 7657430"/>
              <a:gd name="connsiteX1" fmla="*/ 6373117 w 8285767"/>
              <a:gd name="connsiteY1" fmla="*/ 0 h 7657430"/>
              <a:gd name="connsiteX2" fmla="*/ 8271022 w 8285767"/>
              <a:gd name="connsiteY2" fmla="*/ 3795810 h 7657430"/>
              <a:gd name="connsiteX3" fmla="*/ 8285767 w 8285767"/>
              <a:gd name="connsiteY3" fmla="*/ 3832132 h 7657430"/>
              <a:gd name="connsiteX4" fmla="*/ 6373117 w 8285767"/>
              <a:gd name="connsiteY4" fmla="*/ 7657430 h 7657430"/>
              <a:gd name="connsiteX5" fmla="*/ 1912651 w 8285767"/>
              <a:gd name="connsiteY5" fmla="*/ 7657430 h 7657430"/>
              <a:gd name="connsiteX6" fmla="*/ 0 w 8285767"/>
              <a:gd name="connsiteY6" fmla="*/ 3832131 h 7657430"/>
              <a:gd name="connsiteX7" fmla="*/ 14740 w 8285767"/>
              <a:gd name="connsiteY7" fmla="*/ 3795820 h 765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5767" h="7657430">
                <a:moveTo>
                  <a:pt x="1912651" y="0"/>
                </a:moveTo>
                <a:lnTo>
                  <a:pt x="6373117" y="0"/>
                </a:lnTo>
                <a:lnTo>
                  <a:pt x="8271022" y="3795810"/>
                </a:lnTo>
                <a:lnTo>
                  <a:pt x="8285767" y="3832132"/>
                </a:lnTo>
                <a:lnTo>
                  <a:pt x="6373117" y="7657430"/>
                </a:lnTo>
                <a:lnTo>
                  <a:pt x="1912651" y="7657430"/>
                </a:lnTo>
                <a:lnTo>
                  <a:pt x="0" y="3832131"/>
                </a:lnTo>
                <a:lnTo>
                  <a:pt x="14740" y="3795820"/>
                </a:lnTo>
                <a:close/>
              </a:path>
            </a:pathLst>
          </a:custGeom>
          <a:ln w="139700" cap="rnd" cmpd="thinThick">
            <a:noFill/>
          </a:ln>
          <a:effectLst>
            <a:softEdge rad="0"/>
          </a:effectLst>
        </p:spPr>
        <p:txBody>
          <a:bodyPr wrap="square">
            <a:noAutofit/>
          </a:bodyPr>
          <a:lstStyle/>
          <a:p>
            <a:endParaRPr lang="en-US"/>
          </a:p>
        </p:txBody>
      </p:sp>
    </p:spTree>
    <p:extLst>
      <p:ext uri="{BB962C8B-B14F-4D97-AF65-F5344CB8AC3E}">
        <p14:creationId xmlns:p14="http://schemas.microsoft.com/office/powerpoint/2010/main" val="109875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50000" fill="hold" grpId="0" nodeType="withEffect" nodePh="1">
                                  <p:stCondLst>
                                    <p:cond delay="30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750" fill="hold"/>
                                        <p:tgtEl>
                                          <p:spTgt spid="12"/>
                                        </p:tgtEl>
                                        <p:attrNameLst>
                                          <p:attrName>ppt_x</p:attrName>
                                        </p:attrNameLst>
                                      </p:cBhvr>
                                      <p:tavLst>
                                        <p:tav tm="0">
                                          <p:val>
                                            <p:strVal val="1+#ppt_w/2"/>
                                          </p:val>
                                        </p:tav>
                                        <p:tav tm="100000">
                                          <p:val>
                                            <p:strVal val="#ppt_x"/>
                                          </p:val>
                                        </p:tav>
                                      </p:tavLst>
                                    </p:anim>
                                    <p:anim calcmode="lin" valueType="num">
                                      <p:cBhvr additive="base">
                                        <p:cTn id="8" dur="175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Header &amp; Footer">
    <p:spTree>
      <p:nvGrpSpPr>
        <p:cNvPr id="1" name=""/>
        <p:cNvGrpSpPr/>
        <p:nvPr/>
      </p:nvGrpSpPr>
      <p:grpSpPr>
        <a:xfrm>
          <a:off x="0" y="0"/>
          <a:ext cx="0" cy="0"/>
          <a:chOff x="0" y="0"/>
          <a:chExt cx="0" cy="0"/>
        </a:xfrm>
      </p:grpSpPr>
      <p:sp>
        <p:nvSpPr>
          <p:cNvPr id="9" name="Text Placeholder 7"/>
          <p:cNvSpPr>
            <a:spLocks noGrp="1"/>
          </p:cNvSpPr>
          <p:nvPr>
            <p:ph type="body" sz="quarter" idx="11"/>
          </p:nvPr>
        </p:nvSpPr>
        <p:spPr>
          <a:xfrm>
            <a:off x="2546775" y="404429"/>
            <a:ext cx="4158854" cy="396280"/>
          </a:xfrm>
          <a:prstGeom prst="rect">
            <a:avLst/>
          </a:prstGeom>
        </p:spPr>
        <p:txBody>
          <a:bodyPr anchor="ctr"/>
          <a:lstStyle>
            <a:lvl1pPr algn="ctr">
              <a:defRPr sz="2250">
                <a:solidFill>
                  <a:schemeClr val="bg1"/>
                </a:solidFill>
                <a:latin typeface="Roboto" panose="02000000000000000000" pitchFamily="2" charset="0"/>
                <a:ea typeface="Roboto" panose="02000000000000000000" pitchFamily="2" charset="0"/>
                <a:cs typeface="Open Sans" panose="020B0606030504020204" pitchFamily="34" charset="0"/>
              </a:defRPr>
            </a:lvl1pPr>
          </a:lstStyle>
          <a:p>
            <a:pPr lvl="0"/>
            <a:r>
              <a:rPr lang="en-US" dirty="0"/>
              <a:t>Click to edit Master text styles</a:t>
            </a:r>
          </a:p>
        </p:txBody>
      </p:sp>
      <p:sp>
        <p:nvSpPr>
          <p:cNvPr id="10" name="Text Placeholder 9"/>
          <p:cNvSpPr>
            <a:spLocks noGrp="1"/>
          </p:cNvSpPr>
          <p:nvPr>
            <p:ph type="body" sz="quarter" idx="12" hasCustomPrompt="1"/>
          </p:nvPr>
        </p:nvSpPr>
        <p:spPr>
          <a:xfrm>
            <a:off x="3478249" y="872716"/>
            <a:ext cx="2187504" cy="216024"/>
          </a:xfrm>
          <a:prstGeom prst="rect">
            <a:avLst/>
          </a:prstGeom>
        </p:spPr>
        <p:txBody>
          <a:bodyPr anchor="ctr"/>
          <a:lstStyle>
            <a:lvl1pPr algn="ctr">
              <a:defRPr sz="900" baseline="0">
                <a:solidFill>
                  <a:schemeClr val="bg1"/>
                </a:solidFill>
                <a:latin typeface="Roboto Light" panose="02000000000000000000" pitchFamily="2" charset="0"/>
                <a:ea typeface="Roboto Light" panose="02000000000000000000" pitchFamily="2" charset="0"/>
                <a:cs typeface="Open Sans" panose="020B0606030504020204" pitchFamily="34" charset="0"/>
              </a:defRPr>
            </a:lvl1pPr>
          </a:lstStyle>
          <a:p>
            <a:pPr lvl="0"/>
            <a:r>
              <a:rPr lang="id-ID" dirty="0"/>
              <a:t>Add Your Sub-header Here Lorem Ipsum</a:t>
            </a:r>
          </a:p>
        </p:txBody>
      </p:sp>
      <p:sp>
        <p:nvSpPr>
          <p:cNvPr id="13" name="Footer Placeholder 4"/>
          <p:cNvSpPr>
            <a:spLocks noGrp="1"/>
          </p:cNvSpPr>
          <p:nvPr>
            <p:ph type="ftr" sz="quarter" idx="3"/>
          </p:nvPr>
        </p:nvSpPr>
        <p:spPr>
          <a:xfrm>
            <a:off x="351774" y="6381329"/>
            <a:ext cx="3086100" cy="365125"/>
          </a:xfrm>
          <a:prstGeom prst="rect">
            <a:avLst/>
          </a:prstGeom>
        </p:spPr>
        <p:txBody>
          <a:bodyPr vert="horz" lIns="91440" tIns="45720" rIns="91440" bIns="45720" rtlCol="0" anchor="ctr"/>
          <a:lstStyle>
            <a:lvl1pPr algn="l">
              <a:defRPr sz="750">
                <a:solidFill>
                  <a:schemeClr val="bg1"/>
                </a:solidFill>
                <a:latin typeface="Roboto Light" panose="02000000000000000000" pitchFamily="2" charset="0"/>
                <a:ea typeface="Roboto Light" panose="02000000000000000000" pitchFamily="2" charset="0"/>
              </a:defRPr>
            </a:lvl1pPr>
          </a:lstStyle>
          <a:p>
            <a:r>
              <a:rPr lang="id-ID"/>
              <a:t>Presentation Title</a:t>
            </a:r>
            <a:endParaRPr lang="id-ID" dirty="0"/>
          </a:p>
        </p:txBody>
      </p:sp>
      <p:sp>
        <p:nvSpPr>
          <p:cNvPr id="14" name="Slide Number Placeholder 5"/>
          <p:cNvSpPr>
            <a:spLocks noGrp="1"/>
          </p:cNvSpPr>
          <p:nvPr>
            <p:ph type="sldNum" sz="quarter" idx="4"/>
          </p:nvPr>
        </p:nvSpPr>
        <p:spPr>
          <a:xfrm>
            <a:off x="8352420" y="6376989"/>
            <a:ext cx="432048" cy="365125"/>
          </a:xfrm>
          <a:prstGeom prst="rect">
            <a:avLst/>
          </a:prstGeom>
        </p:spPr>
        <p:txBody>
          <a:bodyPr vert="horz" lIns="91440" tIns="45720" rIns="91440" bIns="45720" rtlCol="0" anchor="ctr"/>
          <a:lstStyle>
            <a:lvl1pPr algn="r">
              <a:defRPr sz="825">
                <a:solidFill>
                  <a:schemeClr val="bg1"/>
                </a:solidFill>
                <a:latin typeface="Roboto Light" panose="02000000000000000000" pitchFamily="2" charset="0"/>
                <a:ea typeface="Roboto Light" panose="02000000000000000000" pitchFamily="2" charset="0"/>
              </a:defRPr>
            </a:lvl1pPr>
          </a:lstStyle>
          <a:p>
            <a:fld id="{E40FE45C-FE65-443D-905E-DEBEAD5F83D9}" type="slidenum">
              <a:rPr lang="id-ID" smtClean="0"/>
              <a:pPr/>
              <a:t>‹#›</a:t>
            </a:fld>
            <a:endParaRPr lang="id-ID"/>
          </a:p>
        </p:txBody>
      </p:sp>
    </p:spTree>
    <p:extLst>
      <p:ext uri="{BB962C8B-B14F-4D97-AF65-F5344CB8AC3E}">
        <p14:creationId xmlns:p14="http://schemas.microsoft.com/office/powerpoint/2010/main" val="11905091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7"/>
            <a:ext cx="6858000" cy="1655763"/>
          </a:xfrm>
        </p:spPr>
        <p:txBody>
          <a:bodyPr/>
          <a:lstStyle>
            <a:lvl1pPr marL="0" indent="0" algn="ctr">
              <a:buNone/>
              <a:defRPr sz="1800"/>
            </a:lvl1pPr>
            <a:lvl2pPr marL="342892" indent="0" algn="ctr">
              <a:buNone/>
              <a:defRPr sz="1500"/>
            </a:lvl2pPr>
            <a:lvl3pPr marL="685783" indent="0" algn="ctr">
              <a:buNone/>
              <a:defRPr sz="140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CF350E0B-4DDC-40FA-B112-ECD7580B1CD5}"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FD6C3D-3C39-4E71-AD40-C7C2E335E6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879436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350E0B-4DDC-40FA-B112-ECD7580B1CD5}"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FD6C3D-3C39-4E71-AD40-C7C2E335E6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341655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1800">
                <a:solidFill>
                  <a:schemeClr val="tx1">
                    <a:tint val="75000"/>
                  </a:schemeClr>
                </a:solidFill>
              </a:defRPr>
            </a:lvl1pPr>
            <a:lvl2pPr marL="342892" indent="0">
              <a:buNone/>
              <a:defRPr sz="1500">
                <a:solidFill>
                  <a:schemeClr val="tx1">
                    <a:tint val="75000"/>
                  </a:schemeClr>
                </a:solidFill>
              </a:defRPr>
            </a:lvl2pPr>
            <a:lvl3pPr marL="685783" indent="0">
              <a:buNone/>
              <a:defRPr sz="140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F350E0B-4DDC-40FA-B112-ECD7580B1CD5}"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FD6C3D-3C39-4E71-AD40-C7C2E335E6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365368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F350E0B-4DDC-40FA-B112-ECD7580B1CD5}" type="datetimeFigureOut">
              <a:rPr lang="en-US" smtClean="0">
                <a:solidFill>
                  <a:prstClr val="black">
                    <a:tint val="75000"/>
                  </a:prstClr>
                </a:solidFill>
              </a:rPr>
              <a:pPr/>
              <a:t>9/13/18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FD6C3D-3C39-4E71-AD40-C7C2E335E6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754267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1800" b="1"/>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F350E0B-4DDC-40FA-B112-ECD7580B1CD5}" type="datetimeFigureOut">
              <a:rPr lang="en-US" smtClean="0">
                <a:solidFill>
                  <a:prstClr val="black">
                    <a:tint val="75000"/>
                  </a:prstClr>
                </a:solidFill>
              </a:rPr>
              <a:pPr/>
              <a:t>9/13/18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CFD6C3D-3C39-4E71-AD40-C7C2E335E6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232503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F350E0B-4DDC-40FA-B112-ECD7580B1CD5}" type="datetimeFigureOut">
              <a:rPr lang="en-US" smtClean="0">
                <a:solidFill>
                  <a:prstClr val="black">
                    <a:tint val="75000"/>
                  </a:prstClr>
                </a:solidFill>
              </a:rPr>
              <a:pPr/>
              <a:t>9/13/18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CFD6C3D-3C39-4E71-AD40-C7C2E335E6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157942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350E0B-4DDC-40FA-B112-ECD7580B1CD5}" type="datetimeFigureOut">
              <a:rPr lang="en-US" smtClean="0">
                <a:solidFill>
                  <a:prstClr val="black">
                    <a:tint val="75000"/>
                  </a:prstClr>
                </a:solidFill>
              </a:rPr>
              <a:pPr/>
              <a:t>9/13/18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CFD6C3D-3C39-4E71-AD40-C7C2E335E6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186398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2"/>
            <a:ext cx="2949178" cy="3811588"/>
          </a:xfrm>
        </p:spPr>
        <p:txBody>
          <a:bodyPr/>
          <a:lstStyle>
            <a:lvl1pPr marL="0" indent="0">
              <a:buNone/>
              <a:defRPr sz="1200"/>
            </a:lvl1pPr>
            <a:lvl2pPr marL="342892" indent="0">
              <a:buNone/>
              <a:defRPr sz="1100"/>
            </a:lvl2pPr>
            <a:lvl3pPr marL="685783" indent="0">
              <a:buNone/>
              <a:defRPr sz="900"/>
            </a:lvl3pPr>
            <a:lvl4pPr marL="1028675" indent="0">
              <a:buNone/>
              <a:defRPr sz="800"/>
            </a:lvl4pPr>
            <a:lvl5pPr marL="1371566" indent="0">
              <a:buNone/>
              <a:defRPr sz="800"/>
            </a:lvl5pPr>
            <a:lvl6pPr marL="1714457" indent="0">
              <a:buNone/>
              <a:defRPr sz="800"/>
            </a:lvl6pPr>
            <a:lvl7pPr marL="2057348" indent="0">
              <a:buNone/>
              <a:defRPr sz="800"/>
            </a:lvl7pPr>
            <a:lvl8pPr marL="2400240" indent="0">
              <a:buNone/>
              <a:defRPr sz="800"/>
            </a:lvl8pPr>
            <a:lvl9pPr marL="2743132" indent="0">
              <a:buNone/>
              <a:defRPr sz="800"/>
            </a:lvl9pPr>
          </a:lstStyle>
          <a:p>
            <a:pPr lvl="0"/>
            <a:r>
              <a:rPr lang="en-US"/>
              <a:t>Edit Master text styles</a:t>
            </a:r>
          </a:p>
        </p:txBody>
      </p:sp>
      <p:sp>
        <p:nvSpPr>
          <p:cNvPr id="5" name="Date Placeholder 4"/>
          <p:cNvSpPr>
            <a:spLocks noGrp="1"/>
          </p:cNvSpPr>
          <p:nvPr>
            <p:ph type="dt" sz="half" idx="10"/>
          </p:nvPr>
        </p:nvSpPr>
        <p:spPr/>
        <p:txBody>
          <a:bodyPr/>
          <a:lstStyle/>
          <a:p>
            <a:fld id="{CF350E0B-4DDC-40FA-B112-ECD7580B1CD5}" type="datetimeFigureOut">
              <a:rPr lang="en-US" smtClean="0">
                <a:solidFill>
                  <a:prstClr val="black">
                    <a:tint val="75000"/>
                  </a:prstClr>
                </a:solidFill>
              </a:rPr>
              <a:pPr/>
              <a:t>9/13/18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FD6C3D-3C39-4E71-AD40-C7C2E335E6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522307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7"/>
            <a:ext cx="4629150" cy="4873625"/>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629841" y="2057402"/>
            <a:ext cx="2949178" cy="3811588"/>
          </a:xfrm>
        </p:spPr>
        <p:txBody>
          <a:bodyPr/>
          <a:lstStyle>
            <a:lvl1pPr marL="0" indent="0">
              <a:buNone/>
              <a:defRPr sz="1200"/>
            </a:lvl1pPr>
            <a:lvl2pPr marL="342892" indent="0">
              <a:buNone/>
              <a:defRPr sz="1100"/>
            </a:lvl2pPr>
            <a:lvl3pPr marL="685783" indent="0">
              <a:buNone/>
              <a:defRPr sz="900"/>
            </a:lvl3pPr>
            <a:lvl4pPr marL="1028675" indent="0">
              <a:buNone/>
              <a:defRPr sz="800"/>
            </a:lvl4pPr>
            <a:lvl5pPr marL="1371566" indent="0">
              <a:buNone/>
              <a:defRPr sz="800"/>
            </a:lvl5pPr>
            <a:lvl6pPr marL="1714457" indent="0">
              <a:buNone/>
              <a:defRPr sz="800"/>
            </a:lvl6pPr>
            <a:lvl7pPr marL="2057348" indent="0">
              <a:buNone/>
              <a:defRPr sz="800"/>
            </a:lvl7pPr>
            <a:lvl8pPr marL="2400240" indent="0">
              <a:buNone/>
              <a:defRPr sz="800"/>
            </a:lvl8pPr>
            <a:lvl9pPr marL="2743132" indent="0">
              <a:buNone/>
              <a:defRPr sz="800"/>
            </a:lvl9pPr>
          </a:lstStyle>
          <a:p>
            <a:pPr lvl="0"/>
            <a:r>
              <a:rPr lang="en-US"/>
              <a:t>Edit Master text styles</a:t>
            </a:r>
          </a:p>
        </p:txBody>
      </p:sp>
      <p:sp>
        <p:nvSpPr>
          <p:cNvPr id="5" name="Date Placeholder 4"/>
          <p:cNvSpPr>
            <a:spLocks noGrp="1"/>
          </p:cNvSpPr>
          <p:nvPr>
            <p:ph type="dt" sz="half" idx="10"/>
          </p:nvPr>
        </p:nvSpPr>
        <p:spPr/>
        <p:txBody>
          <a:bodyPr/>
          <a:lstStyle/>
          <a:p>
            <a:fld id="{CF350E0B-4DDC-40FA-B112-ECD7580B1CD5}" type="datetimeFigureOut">
              <a:rPr lang="en-US" smtClean="0">
                <a:solidFill>
                  <a:prstClr val="black">
                    <a:tint val="75000"/>
                  </a:prstClr>
                </a:solidFill>
              </a:rPr>
              <a:pPr/>
              <a:t>9/13/18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CFD6C3D-3C39-4E71-AD40-C7C2E335E6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32155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380874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1480" userDrawn="1">
          <p15:clr>
            <a:srgbClr val="FBAE40"/>
          </p15:clr>
        </p15:guide>
        <p15:guide id="2" orient="horz" pos="281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350E0B-4DDC-40FA-B112-ECD7580B1CD5}"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FD6C3D-3C39-4E71-AD40-C7C2E335E6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0122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7"/>
            <a:ext cx="1971675"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365127"/>
            <a:ext cx="5800725"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350E0B-4DDC-40FA-B112-ECD7580B1CD5}"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CFD6C3D-3C39-4E71-AD40-C7C2E335E6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39389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solidFill>
                  <a:schemeClr val="tx1">
                    <a:lumMod val="10000"/>
                  </a:schemeClr>
                </a:solidFill>
              </a:defRPr>
            </a:lvl1pPr>
          </a:lstStyle>
          <a:p>
            <a:endParaRPr lang="en-US" dirty="0">
              <a:solidFill>
                <a:prstClr val="black">
                  <a:lumMod val="10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ctrTitle"/>
          </p:nvPr>
        </p:nvSpPr>
        <p:spPr>
          <a:xfrm>
            <a:off x="685800" y="5181601"/>
            <a:ext cx="7772400" cy="933451"/>
          </a:xfrm>
        </p:spPr>
        <p:txBody>
          <a:bodyPr anchor="b">
            <a:normAutofit/>
          </a:bodyPr>
          <a:lstStyle>
            <a:lvl1pPr algn="ctr">
              <a:defRPr sz="2400">
                <a:solidFill>
                  <a:schemeClr val="accent2">
                    <a:lumMod val="75000"/>
                  </a:schemeClr>
                </a:solidFill>
              </a:defRPr>
            </a:lvl1pPr>
          </a:lstStyle>
          <a:p>
            <a:r>
              <a:rPr lang="en-US" dirty="0"/>
              <a:t>Click to edit Master title style</a:t>
            </a:r>
          </a:p>
        </p:txBody>
      </p:sp>
      <p:sp>
        <p:nvSpPr>
          <p:cNvPr id="3" name="Subtitle 2"/>
          <p:cNvSpPr>
            <a:spLocks noGrp="1"/>
          </p:cNvSpPr>
          <p:nvPr>
            <p:ph type="subTitle" idx="1"/>
          </p:nvPr>
        </p:nvSpPr>
        <p:spPr>
          <a:xfrm>
            <a:off x="1371600" y="6096000"/>
            <a:ext cx="6400800" cy="685800"/>
          </a:xfrm>
        </p:spPr>
        <p:txBody>
          <a:bodyPr>
            <a:normAutofit/>
          </a:bodyPr>
          <a:lstStyle>
            <a:lvl1pPr marL="0" indent="0" algn="ctr">
              <a:buNone/>
              <a:defRPr sz="1800">
                <a:solidFill>
                  <a:schemeClr val="accent2">
                    <a:lumMod val="60000"/>
                    <a:lumOff val="40000"/>
                  </a:schemeClr>
                </a:solidFill>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036885458"/>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10" name="Title 9"/>
          <p:cNvSpPr>
            <a:spLocks noGrp="1"/>
          </p:cNvSpPr>
          <p:nvPr>
            <p:ph type="title"/>
          </p:nvPr>
        </p:nvSpPr>
        <p:spPr>
          <a:xfrm>
            <a:off x="26128" y="160343"/>
            <a:ext cx="6019802" cy="525463"/>
          </a:xfrm>
        </p:spPr>
        <p:txBody>
          <a:bodyPr/>
          <a:lstStyle>
            <a:lvl1pPr algn="l">
              <a:defRPr>
                <a:solidFill>
                  <a:schemeClr val="bg1">
                    <a:lumMod val="65000"/>
                  </a:schemeClr>
                </a:solidFill>
              </a:defRPr>
            </a:lvl1pPr>
          </a:lstStyle>
          <a:p>
            <a:r>
              <a:rPr lang="en-US" dirty="0"/>
              <a:t>Click to edit Master title style</a:t>
            </a:r>
          </a:p>
        </p:txBody>
      </p:sp>
      <p:sp>
        <p:nvSpPr>
          <p:cNvPr id="13" name="Content Placeholder 12"/>
          <p:cNvSpPr>
            <a:spLocks noGrp="1"/>
          </p:cNvSpPr>
          <p:nvPr>
            <p:ph sz="quarter" idx="13"/>
          </p:nvPr>
        </p:nvSpPr>
        <p:spPr>
          <a:xfrm>
            <a:off x="1524001" y="1092200"/>
            <a:ext cx="5181602" cy="5181600"/>
          </a:xfrm>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05982259"/>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ullete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971800" y="1295400"/>
            <a:ext cx="6019800" cy="4978400"/>
          </a:xfrm>
        </p:spPr>
        <p:txBody>
          <a:bodyPr>
            <a:normAutofit/>
          </a:bodyPr>
          <a:lstStyle>
            <a:lvl1pPr marL="171438" indent="-171438">
              <a:buFont typeface="Arial" pitchFamily="34" charset="0"/>
              <a:buChar char="•"/>
              <a:defRPr sz="2400">
                <a:solidFill>
                  <a:schemeClr val="accent2">
                    <a:lumMod val="60000"/>
                    <a:lumOff val="40000"/>
                  </a:schemeClr>
                </a:solidFill>
              </a:defRPr>
            </a:lvl1pPr>
            <a:lvl2pPr marL="628604" indent="-171438">
              <a:buFont typeface="Arial" pitchFamily="34" charset="0"/>
              <a:buChar char="•"/>
              <a:defRPr sz="2000">
                <a:solidFill>
                  <a:schemeClr val="accent2">
                    <a:lumMod val="60000"/>
                    <a:lumOff val="40000"/>
                  </a:schemeClr>
                </a:solidFill>
              </a:defRPr>
            </a:lvl2pPr>
            <a:lvl3pPr marL="1085769" indent="-171438">
              <a:buFont typeface="Arial" pitchFamily="34" charset="0"/>
              <a:buChar char="•"/>
              <a:defRPr sz="1800">
                <a:solidFill>
                  <a:schemeClr val="accent2">
                    <a:lumMod val="60000"/>
                    <a:lumOff val="40000"/>
                  </a:schemeClr>
                </a:solidFill>
              </a:defRPr>
            </a:lvl3pPr>
            <a:lvl4pPr marL="1542935" indent="-171438">
              <a:buFont typeface="Arial" pitchFamily="34" charset="0"/>
              <a:buChar char="•"/>
              <a:defRPr sz="1600">
                <a:solidFill>
                  <a:schemeClr val="accent2">
                    <a:lumMod val="60000"/>
                    <a:lumOff val="40000"/>
                  </a:schemeClr>
                </a:solidFill>
              </a:defRPr>
            </a:lvl4pPr>
            <a:lvl5pPr marL="2000100" indent="-171438">
              <a:buFont typeface="Arial" pitchFamily="34" charset="0"/>
              <a:buChar char="•"/>
              <a:defRPr sz="1600">
                <a:solidFill>
                  <a:schemeClr val="accent2">
                    <a:lumMod val="60000"/>
                    <a:lumOff val="4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373431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Light Backgroun">
    <p:spTree>
      <p:nvGrpSpPr>
        <p:cNvPr id="1" name=""/>
        <p:cNvGrpSpPr/>
        <p:nvPr/>
      </p:nvGrpSpPr>
      <p:grpSpPr>
        <a:xfrm>
          <a:off x="0" y="0"/>
          <a:ext cx="0" cy="0"/>
          <a:chOff x="0" y="0"/>
          <a:chExt cx="0" cy="0"/>
        </a:xfrm>
      </p:grpSpPr>
      <p:sp>
        <p:nvSpPr>
          <p:cNvPr id="13" name="Date Placeholder 3"/>
          <p:cNvSpPr>
            <a:spLocks noGrp="1"/>
          </p:cNvSpPr>
          <p:nvPr>
            <p:ph type="dt" sz="half" idx="2"/>
          </p:nvPr>
        </p:nvSpPr>
        <p:spPr>
          <a:xfrm>
            <a:off x="457200" y="6356352"/>
            <a:ext cx="2133600" cy="365125"/>
          </a:xfrm>
          <a:prstGeom prst="rect">
            <a:avLst/>
          </a:prstGeom>
        </p:spPr>
        <p:txBody>
          <a:bodyPr vert="horz" lIns="91434" tIns="45717" rIns="91434" bIns="45717" rtlCol="0" anchor="ctr"/>
          <a:lstStyle>
            <a:lvl1pPr algn="l">
              <a:defRPr sz="1200">
                <a:solidFill>
                  <a:schemeClr val="tx1">
                    <a:tint val="75000"/>
                  </a:schemeClr>
                </a:solidFill>
              </a:defRPr>
            </a:lvl1p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14" name="Footer Placeholder 4"/>
          <p:cNvSpPr>
            <a:spLocks noGrp="1"/>
          </p:cNvSpPr>
          <p:nvPr>
            <p:ph type="ftr" sz="quarter" idx="3"/>
          </p:nvPr>
        </p:nvSpPr>
        <p:spPr>
          <a:xfrm>
            <a:off x="3124200" y="6356352"/>
            <a:ext cx="2895600" cy="365125"/>
          </a:xfrm>
          <a:prstGeom prst="rect">
            <a:avLst/>
          </a:prstGeom>
        </p:spPr>
        <p:txBody>
          <a:bodyPr vert="horz" lIns="91434" tIns="45717" rIns="91434" bIns="45717"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15" name="Slide Number Placeholder 5"/>
          <p:cNvSpPr>
            <a:spLocks noGrp="1"/>
          </p:cNvSpPr>
          <p:nvPr>
            <p:ph type="sldNum" sz="quarter" idx="4"/>
          </p:nvPr>
        </p:nvSpPr>
        <p:spPr>
          <a:xfrm>
            <a:off x="6553200" y="6356352"/>
            <a:ext cx="2133600" cy="365125"/>
          </a:xfrm>
          <a:prstGeom prst="rect">
            <a:avLst/>
          </a:prstGeom>
        </p:spPr>
        <p:txBody>
          <a:bodyPr vert="horz" lIns="91434" tIns="45717" rIns="91434" bIns="45717" rtlCol="0" anchor="ctr"/>
          <a:lstStyle>
            <a:lvl1pPr algn="r">
              <a:defRPr sz="1200">
                <a:solidFill>
                  <a:schemeClr val="tx1">
                    <a:tint val="75000"/>
                  </a:schemeClr>
                </a:solidFill>
              </a:defRPr>
            </a:lvl1p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3" name="Content Placeholder 2"/>
          <p:cNvSpPr>
            <a:spLocks noGrp="1"/>
          </p:cNvSpPr>
          <p:nvPr>
            <p:ph sz="quarter" idx="10"/>
          </p:nvPr>
        </p:nvSpPr>
        <p:spPr>
          <a:xfrm>
            <a:off x="2971800" y="1295400"/>
            <a:ext cx="5943600" cy="4978400"/>
          </a:xfrm>
        </p:spPr>
        <p:txBody>
          <a:bodyPr/>
          <a:lstStyle>
            <a:lvl1pPr>
              <a:defRPr>
                <a:solidFill>
                  <a:schemeClr val="accent2">
                    <a:lumMod val="60000"/>
                    <a:lumOff val="40000"/>
                  </a:schemeClr>
                </a:solidFill>
              </a:defRPr>
            </a:lvl1pPr>
            <a:lvl2pPr>
              <a:defRPr>
                <a:solidFill>
                  <a:schemeClr val="accent2">
                    <a:lumMod val="60000"/>
                    <a:lumOff val="40000"/>
                  </a:schemeClr>
                </a:solidFill>
              </a:defRPr>
            </a:lvl2pPr>
            <a:lvl3pPr>
              <a:defRPr>
                <a:solidFill>
                  <a:schemeClr val="accent2">
                    <a:lumMod val="60000"/>
                    <a:lumOff val="40000"/>
                  </a:schemeClr>
                </a:solidFill>
              </a:defRPr>
            </a:lvl3pPr>
            <a:lvl4pPr>
              <a:defRPr>
                <a:solidFill>
                  <a:schemeClr val="accent2">
                    <a:lumMod val="60000"/>
                    <a:lumOff val="40000"/>
                  </a:schemeClr>
                </a:solidFill>
              </a:defRPr>
            </a:lvl4pPr>
            <a:lvl5pPr>
              <a:defRPr>
                <a:solidFill>
                  <a:schemeClr val="accent2">
                    <a:lumMod val="60000"/>
                    <a:lumOff val="4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67470596"/>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No Side Graphic">
    <p:spTree>
      <p:nvGrpSpPr>
        <p:cNvPr id="1" name=""/>
        <p:cNvGrpSpPr/>
        <p:nvPr/>
      </p:nvGrpSpPr>
      <p:grpSpPr>
        <a:xfrm>
          <a:off x="0" y="0"/>
          <a:ext cx="0" cy="0"/>
          <a:chOff x="0" y="0"/>
          <a:chExt cx="0" cy="0"/>
        </a:xfrm>
      </p:grpSpPr>
      <p:sp>
        <p:nvSpPr>
          <p:cNvPr id="13" name="Date Placeholder 3"/>
          <p:cNvSpPr>
            <a:spLocks noGrp="1"/>
          </p:cNvSpPr>
          <p:nvPr>
            <p:ph type="dt" sz="half" idx="2"/>
          </p:nvPr>
        </p:nvSpPr>
        <p:spPr>
          <a:xfrm>
            <a:off x="457200" y="6356352"/>
            <a:ext cx="2133600" cy="365125"/>
          </a:xfrm>
          <a:prstGeom prst="rect">
            <a:avLst/>
          </a:prstGeom>
        </p:spPr>
        <p:txBody>
          <a:bodyPr vert="horz" lIns="91434" tIns="45717" rIns="91434" bIns="45717" rtlCol="0" anchor="ctr"/>
          <a:lstStyle>
            <a:lvl1pPr algn="l">
              <a:defRPr sz="1200">
                <a:solidFill>
                  <a:schemeClr val="tx1">
                    <a:tint val="75000"/>
                  </a:schemeClr>
                </a:solidFill>
              </a:defRPr>
            </a:lvl1p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14" name="Footer Placeholder 4"/>
          <p:cNvSpPr>
            <a:spLocks noGrp="1"/>
          </p:cNvSpPr>
          <p:nvPr>
            <p:ph type="ftr" sz="quarter" idx="3"/>
          </p:nvPr>
        </p:nvSpPr>
        <p:spPr>
          <a:xfrm>
            <a:off x="3124200" y="6356352"/>
            <a:ext cx="2895600" cy="365125"/>
          </a:xfrm>
          <a:prstGeom prst="rect">
            <a:avLst/>
          </a:prstGeom>
        </p:spPr>
        <p:txBody>
          <a:bodyPr vert="horz" lIns="91434" tIns="45717" rIns="91434" bIns="45717"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15" name="Slide Number Placeholder 5"/>
          <p:cNvSpPr>
            <a:spLocks noGrp="1"/>
          </p:cNvSpPr>
          <p:nvPr>
            <p:ph type="sldNum" sz="quarter" idx="4"/>
          </p:nvPr>
        </p:nvSpPr>
        <p:spPr>
          <a:xfrm>
            <a:off x="6553200" y="6356352"/>
            <a:ext cx="2133600" cy="365125"/>
          </a:xfrm>
          <a:prstGeom prst="rect">
            <a:avLst/>
          </a:prstGeom>
        </p:spPr>
        <p:txBody>
          <a:bodyPr vert="horz" lIns="91434" tIns="45717" rIns="91434" bIns="45717" rtlCol="0" anchor="ctr"/>
          <a:lstStyle>
            <a:lvl1pPr algn="r">
              <a:defRPr sz="1200">
                <a:solidFill>
                  <a:schemeClr val="tx1">
                    <a:tint val="75000"/>
                  </a:schemeClr>
                </a:solidFill>
              </a:defRPr>
            </a:lvl1p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4" name="Content Placeholder 3"/>
          <p:cNvSpPr>
            <a:spLocks noGrp="1"/>
          </p:cNvSpPr>
          <p:nvPr>
            <p:ph sz="quarter" idx="10"/>
          </p:nvPr>
        </p:nvSpPr>
        <p:spPr>
          <a:xfrm>
            <a:off x="2819400" y="1295400"/>
            <a:ext cx="6172200" cy="4876800"/>
          </a:xfrm>
        </p:spPr>
        <p:txBody>
          <a:bodyPr/>
          <a:lstStyle>
            <a:lvl1pPr>
              <a:defRPr>
                <a:solidFill>
                  <a:schemeClr val="accent2">
                    <a:lumMod val="60000"/>
                    <a:lumOff val="40000"/>
                  </a:schemeClr>
                </a:solidFill>
              </a:defRPr>
            </a:lvl1pPr>
            <a:lvl2pPr>
              <a:defRPr>
                <a:solidFill>
                  <a:schemeClr val="accent2">
                    <a:lumMod val="60000"/>
                    <a:lumOff val="40000"/>
                  </a:schemeClr>
                </a:solidFill>
              </a:defRPr>
            </a:lvl2pPr>
            <a:lvl3pPr>
              <a:defRPr>
                <a:solidFill>
                  <a:schemeClr val="accent2">
                    <a:lumMod val="60000"/>
                    <a:lumOff val="40000"/>
                  </a:schemeClr>
                </a:solidFill>
              </a:defRPr>
            </a:lvl3pPr>
            <a:lvl4pPr>
              <a:defRPr>
                <a:solidFill>
                  <a:schemeClr val="accent2">
                    <a:lumMod val="60000"/>
                    <a:lumOff val="40000"/>
                  </a:schemeClr>
                </a:solidFill>
              </a:defRPr>
            </a:lvl4pPr>
            <a:lvl5pPr>
              <a:defRPr>
                <a:solidFill>
                  <a:schemeClr val="accent2">
                    <a:lumMod val="60000"/>
                    <a:lumOff val="4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8007222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38400" y="2084389"/>
            <a:ext cx="7086600" cy="1362075"/>
          </a:xfrm>
        </p:spPr>
        <p:txBody>
          <a:bodyPr anchor="t"/>
          <a:lstStyle>
            <a:lvl1pPr algn="l">
              <a:defRPr sz="4000" b="0" cap="all">
                <a:solidFill>
                  <a:schemeClr val="bg1">
                    <a:lumMod val="10000"/>
                  </a:schemeClr>
                </a:solidFill>
              </a:defRPr>
            </a:lvl1pPr>
          </a:lstStyle>
          <a:p>
            <a:r>
              <a:rPr lang="en-US" dirty="0"/>
              <a:t>Click to edit Master title style</a:t>
            </a:r>
          </a:p>
        </p:txBody>
      </p:sp>
      <p:sp>
        <p:nvSpPr>
          <p:cNvPr id="3" name="Text Placeholder 2"/>
          <p:cNvSpPr>
            <a:spLocks noGrp="1"/>
          </p:cNvSpPr>
          <p:nvPr>
            <p:ph type="body" idx="1"/>
          </p:nvPr>
        </p:nvSpPr>
        <p:spPr>
          <a:xfrm>
            <a:off x="2438400" y="584201"/>
            <a:ext cx="7086600" cy="1500187"/>
          </a:xfrm>
        </p:spPr>
        <p:txBody>
          <a:bodyPr anchor="b"/>
          <a:lstStyle>
            <a:lvl1pPr marL="0" indent="0">
              <a:buNone/>
              <a:defRPr sz="2000">
                <a:solidFill>
                  <a:schemeClr val="bg1">
                    <a:lumMod val="10000"/>
                  </a:schemeClr>
                </a:solidFill>
              </a:defRPr>
            </a:lvl1pPr>
            <a:lvl2pPr marL="457166" indent="0">
              <a:buNone/>
              <a:defRPr sz="1800">
                <a:solidFill>
                  <a:schemeClr val="tx1">
                    <a:tint val="75000"/>
                  </a:schemeClr>
                </a:solidFill>
              </a:defRPr>
            </a:lvl2pPr>
            <a:lvl3pPr marL="914333"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29" indent="0">
              <a:buNone/>
              <a:defRPr sz="1400">
                <a:solidFill>
                  <a:schemeClr val="tx1">
                    <a:tint val="75000"/>
                  </a:schemeClr>
                </a:solidFill>
              </a:defRPr>
            </a:lvl6pPr>
            <a:lvl7pPr marL="2742995" indent="0">
              <a:buNone/>
              <a:defRPr sz="1400">
                <a:solidFill>
                  <a:schemeClr val="tx1">
                    <a:tint val="75000"/>
                  </a:schemeClr>
                </a:solidFill>
              </a:defRPr>
            </a:lvl7pPr>
            <a:lvl8pPr marL="3200160" indent="0">
              <a:buNone/>
              <a:defRPr sz="1400">
                <a:solidFill>
                  <a:schemeClr val="tx1">
                    <a:tint val="75000"/>
                  </a:schemeClr>
                </a:solidFill>
              </a:defRPr>
            </a:lvl8pPr>
            <a:lvl9pPr marL="365732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853722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438400" y="1498600"/>
            <a:ext cx="1929114" cy="30480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4400" y="1498600"/>
            <a:ext cx="1929114" cy="30480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492025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819400" y="304801"/>
            <a:ext cx="3732334" cy="639763"/>
          </a:xfrm>
        </p:spPr>
        <p:txBody>
          <a:bodyPr anchor="b">
            <a:noAutofit/>
          </a:bodyPr>
          <a:lstStyle>
            <a:lvl1pPr marL="0" indent="0">
              <a:buNone/>
              <a:defRPr sz="20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819400" y="1066804"/>
            <a:ext cx="3732334" cy="5105399"/>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858000" y="304801"/>
            <a:ext cx="3733800" cy="639763"/>
          </a:xfrm>
        </p:spPr>
        <p:txBody>
          <a:bodyPr anchor="b">
            <a:noAutofit/>
          </a:bodyPr>
          <a:lstStyle>
            <a:lvl1pPr marL="0" indent="0">
              <a:buNone/>
              <a:defRPr sz="20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858000" y="1066804"/>
            <a:ext cx="3733800" cy="5105399"/>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6039302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346801"/>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139767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73107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404" y="23471"/>
            <a:ext cx="5726575" cy="674688"/>
          </a:xfrm>
        </p:spPr>
        <p:txBody>
          <a:bodyPr anchor="ctr" anchorCtr="0"/>
          <a:lstStyle>
            <a:lvl1pPr algn="l">
              <a:defRPr sz="2000" b="1">
                <a:solidFill>
                  <a:schemeClr val="bg1">
                    <a:lumMod val="90000"/>
                  </a:schemeClr>
                </a:solidFill>
              </a:defRPr>
            </a:lvl1pPr>
          </a:lstStyle>
          <a:p>
            <a:r>
              <a:rPr lang="en-US" dirty="0"/>
              <a:t>Click to edit Master title style</a:t>
            </a:r>
          </a:p>
        </p:txBody>
      </p:sp>
      <p:sp>
        <p:nvSpPr>
          <p:cNvPr id="3" name="Content Placeholder 2"/>
          <p:cNvSpPr>
            <a:spLocks noGrp="1"/>
          </p:cNvSpPr>
          <p:nvPr>
            <p:ph idx="1"/>
          </p:nvPr>
        </p:nvSpPr>
        <p:spPr>
          <a:xfrm>
            <a:off x="4038600" y="1715531"/>
            <a:ext cx="3962400" cy="342694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33400" y="1803400"/>
            <a:ext cx="2286000" cy="3657600"/>
          </a:xfrm>
        </p:spPr>
        <p:txBody>
          <a:bodyPr anchor="ctr" anchorCtr="0"/>
          <a:lstStyle>
            <a:lvl1pPr marL="0" indent="0" algn="ctr">
              <a:buNone/>
              <a:defRPr sz="1400">
                <a:solidFill>
                  <a:schemeClr val="bg1">
                    <a:lumMod val="90000"/>
                  </a:schemeClr>
                </a:solidFill>
              </a:defRPr>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0113239"/>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24200" y="4792665"/>
            <a:ext cx="5486400" cy="566739"/>
          </a:xfrm>
        </p:spPr>
        <p:txBody>
          <a:bodyPr anchor="b"/>
          <a:lstStyle>
            <a:lvl1pPr algn="l">
              <a:defRPr sz="2000" b="1">
                <a:solidFill>
                  <a:schemeClr val="tx1">
                    <a:lumMod val="65000"/>
                    <a:lumOff val="35000"/>
                  </a:schemeClr>
                </a:solidFill>
              </a:defRPr>
            </a:lvl1pPr>
          </a:lstStyle>
          <a:p>
            <a:r>
              <a:rPr lang="en-US" dirty="0"/>
              <a:t>Click to edit Master title style</a:t>
            </a:r>
          </a:p>
        </p:txBody>
      </p:sp>
      <p:sp>
        <p:nvSpPr>
          <p:cNvPr id="3" name="Picture Placeholder 2"/>
          <p:cNvSpPr>
            <a:spLocks noGrp="1"/>
          </p:cNvSpPr>
          <p:nvPr>
            <p:ph type="pic" idx="1"/>
          </p:nvPr>
        </p:nvSpPr>
        <p:spPr>
          <a:xfrm>
            <a:off x="2971800" y="177800"/>
            <a:ext cx="5943600" cy="4470400"/>
          </a:xfrm>
        </p:spPr>
        <p:txBody>
          <a:bodyPr/>
          <a:lstStyle>
            <a:lvl1pPr marL="0" indent="0">
              <a:buNone/>
              <a:defRPr sz="3200"/>
            </a:lvl1pPr>
            <a:lvl2pPr marL="457166" indent="0">
              <a:buNone/>
              <a:defRPr sz="2800"/>
            </a:lvl2pPr>
            <a:lvl3pPr marL="914333" indent="0">
              <a:buNone/>
              <a:defRPr sz="2400"/>
            </a:lvl3pPr>
            <a:lvl4pPr marL="1371498" indent="0">
              <a:buNone/>
              <a:defRPr sz="2000"/>
            </a:lvl4pPr>
            <a:lvl5pPr marL="1828664" indent="0">
              <a:buNone/>
              <a:defRPr sz="2000"/>
            </a:lvl5pPr>
            <a:lvl6pPr marL="2285829" indent="0">
              <a:buNone/>
              <a:defRPr sz="2000"/>
            </a:lvl6pPr>
            <a:lvl7pPr marL="2742995" indent="0">
              <a:buNone/>
              <a:defRPr sz="2000"/>
            </a:lvl7pPr>
            <a:lvl8pPr marL="3200160" indent="0">
              <a:buNone/>
              <a:defRPr sz="2000"/>
            </a:lvl8pPr>
            <a:lvl9pPr marL="3657326" indent="0">
              <a:buNone/>
              <a:defRPr sz="2000"/>
            </a:lvl9pPr>
          </a:lstStyle>
          <a:p>
            <a:endParaRPr lang="en-US"/>
          </a:p>
        </p:txBody>
      </p:sp>
      <p:sp>
        <p:nvSpPr>
          <p:cNvPr id="4" name="Text Placeholder 3"/>
          <p:cNvSpPr>
            <a:spLocks noGrp="1"/>
          </p:cNvSpPr>
          <p:nvPr>
            <p:ph type="body" sz="half" idx="2"/>
          </p:nvPr>
        </p:nvSpPr>
        <p:spPr>
          <a:xfrm>
            <a:off x="3124200" y="5359406"/>
            <a:ext cx="5486400" cy="804863"/>
          </a:xfrm>
        </p:spPr>
        <p:txBody>
          <a:bodyPr/>
          <a:lstStyle>
            <a:lvl1pPr marL="0" indent="0">
              <a:buNone/>
              <a:defRPr sz="1400">
                <a:solidFill>
                  <a:schemeClr val="bg1">
                    <a:lumMod val="90000"/>
                  </a:schemeClr>
                </a:solidFill>
              </a:defRPr>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1600153"/>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8924632"/>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96200" y="304800"/>
            <a:ext cx="990600" cy="5851525"/>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274640"/>
            <a:ext cx="7162800" cy="585152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127859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9" name="Text Placeholder 8"/>
          <p:cNvSpPr>
            <a:spLocks noGrp="1"/>
          </p:cNvSpPr>
          <p:nvPr>
            <p:ph type="body" sz="quarter" idx="15"/>
          </p:nvPr>
        </p:nvSpPr>
        <p:spPr>
          <a:xfrm>
            <a:off x="2362200" y="1422400"/>
            <a:ext cx="4648200" cy="838200"/>
          </a:xfrm>
        </p:spPr>
        <p:txBody>
          <a:bodyPr anchor="ctr">
            <a:normAutofit/>
          </a:bodyPr>
          <a:lstStyle>
            <a:lvl1pPr marL="57146" indent="0">
              <a:buFontTx/>
              <a:buNone/>
              <a:defRPr sz="1800" baseline="0">
                <a:solidFill>
                  <a:schemeClr val="bg1">
                    <a:lumMod val="95000"/>
                  </a:schemeClr>
                </a:solidFill>
              </a:defRPr>
            </a:lvl1pPr>
          </a:lstStyle>
          <a:p>
            <a:pPr lvl="0"/>
            <a:r>
              <a:rPr lang="en-US" dirty="0"/>
              <a:t>Click to edit Master text styles</a:t>
            </a:r>
          </a:p>
        </p:txBody>
      </p:sp>
      <p:sp>
        <p:nvSpPr>
          <p:cNvPr id="7" name="Text Placeholder 8"/>
          <p:cNvSpPr>
            <a:spLocks noGrp="1"/>
          </p:cNvSpPr>
          <p:nvPr>
            <p:ph type="body" sz="quarter" idx="16"/>
          </p:nvPr>
        </p:nvSpPr>
        <p:spPr>
          <a:xfrm>
            <a:off x="2362200" y="2260600"/>
            <a:ext cx="4648200" cy="838200"/>
          </a:xfrm>
        </p:spPr>
        <p:txBody>
          <a:bodyPr anchor="ctr">
            <a:normAutofit/>
          </a:bodyPr>
          <a:lstStyle>
            <a:lvl1pPr marL="57146" indent="0">
              <a:buFontTx/>
              <a:buNone/>
              <a:defRPr sz="1800" baseline="0">
                <a:solidFill>
                  <a:schemeClr val="bg1">
                    <a:lumMod val="95000"/>
                  </a:schemeClr>
                </a:solidFill>
              </a:defRPr>
            </a:lvl1pPr>
          </a:lstStyle>
          <a:p>
            <a:pPr lvl="0"/>
            <a:r>
              <a:rPr lang="en-US" dirty="0"/>
              <a:t>Click to edit Master text styles</a:t>
            </a:r>
          </a:p>
        </p:txBody>
      </p:sp>
      <p:sp>
        <p:nvSpPr>
          <p:cNvPr id="8" name="Text Placeholder 8"/>
          <p:cNvSpPr>
            <a:spLocks noGrp="1"/>
          </p:cNvSpPr>
          <p:nvPr>
            <p:ph type="body" sz="quarter" idx="17"/>
          </p:nvPr>
        </p:nvSpPr>
        <p:spPr>
          <a:xfrm>
            <a:off x="2362200" y="3098800"/>
            <a:ext cx="4648200" cy="838200"/>
          </a:xfrm>
        </p:spPr>
        <p:txBody>
          <a:bodyPr anchor="ctr">
            <a:normAutofit/>
          </a:bodyPr>
          <a:lstStyle>
            <a:lvl1pPr marL="57146" indent="0">
              <a:buFontTx/>
              <a:buNone/>
              <a:defRPr sz="1800" baseline="0">
                <a:solidFill>
                  <a:schemeClr val="bg1">
                    <a:lumMod val="95000"/>
                  </a:schemeClr>
                </a:solidFill>
              </a:defRPr>
            </a:lvl1pPr>
          </a:lstStyle>
          <a:p>
            <a:pPr lvl="0"/>
            <a:r>
              <a:rPr lang="en-US" dirty="0"/>
              <a:t>Click to edit Master text styles</a:t>
            </a:r>
          </a:p>
        </p:txBody>
      </p:sp>
      <p:sp>
        <p:nvSpPr>
          <p:cNvPr id="12" name="Text Placeholder 8"/>
          <p:cNvSpPr>
            <a:spLocks noGrp="1"/>
          </p:cNvSpPr>
          <p:nvPr>
            <p:ph type="body" sz="quarter" idx="18"/>
          </p:nvPr>
        </p:nvSpPr>
        <p:spPr>
          <a:xfrm>
            <a:off x="2362200" y="3937000"/>
            <a:ext cx="4648200" cy="838200"/>
          </a:xfrm>
        </p:spPr>
        <p:txBody>
          <a:bodyPr anchor="ctr">
            <a:normAutofit/>
          </a:bodyPr>
          <a:lstStyle>
            <a:lvl1pPr marL="57146" indent="0">
              <a:buFontTx/>
              <a:buNone/>
              <a:defRPr sz="1800" baseline="0">
                <a:solidFill>
                  <a:schemeClr val="bg1">
                    <a:lumMod val="95000"/>
                  </a:schemeClr>
                </a:solidFill>
              </a:defRPr>
            </a:lvl1pPr>
          </a:lstStyle>
          <a:p>
            <a:pPr lvl="0"/>
            <a:r>
              <a:rPr lang="en-US" dirty="0"/>
              <a:t>Click to edit Master text styles</a:t>
            </a:r>
          </a:p>
        </p:txBody>
      </p:sp>
      <p:sp>
        <p:nvSpPr>
          <p:cNvPr id="2" name="Title 1"/>
          <p:cNvSpPr>
            <a:spLocks noGrp="1"/>
          </p:cNvSpPr>
          <p:nvPr>
            <p:ph type="title"/>
          </p:nvPr>
        </p:nvSpPr>
        <p:spPr>
          <a:xfrm>
            <a:off x="152401" y="177804"/>
            <a:ext cx="6553202" cy="525463"/>
          </a:xfrm>
        </p:spPr>
        <p:txBody>
          <a:bodyPr/>
          <a:lstStyle>
            <a:lvl1pPr algn="l">
              <a:defRPr/>
            </a:lvl1pPr>
          </a:lstStyle>
          <a:p>
            <a:r>
              <a:rPr lang="en-US"/>
              <a:t>Click to edit Master title style</a:t>
            </a:r>
          </a:p>
        </p:txBody>
      </p:sp>
    </p:spTree>
    <p:extLst>
      <p:ext uri="{BB962C8B-B14F-4D97-AF65-F5344CB8AC3E}">
        <p14:creationId xmlns:p14="http://schemas.microsoft.com/office/powerpoint/2010/main" val="1014014622"/>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9" name="Text Placeholder 8"/>
          <p:cNvSpPr>
            <a:spLocks noGrp="1"/>
          </p:cNvSpPr>
          <p:nvPr>
            <p:ph type="body" sz="quarter" idx="15"/>
          </p:nvPr>
        </p:nvSpPr>
        <p:spPr>
          <a:xfrm>
            <a:off x="6629400" y="2234527"/>
            <a:ext cx="1905000" cy="3937676"/>
          </a:xfrm>
        </p:spPr>
        <p:txBody>
          <a:bodyPr anchor="ctr" anchorCtr="0">
            <a:normAutofit/>
          </a:bodyPr>
          <a:lstStyle>
            <a:lvl1pPr marL="57146" indent="0" algn="ctr">
              <a:buFontTx/>
              <a:buNone/>
              <a:defRPr sz="1800" baseline="0">
                <a:solidFill>
                  <a:schemeClr val="bg1"/>
                </a:solidFill>
              </a:defRPr>
            </a:lvl1pPr>
          </a:lstStyle>
          <a:p>
            <a:pPr lvl="0"/>
            <a:r>
              <a:rPr lang="en-US" dirty="0"/>
              <a:t>Click to edit Master text styles</a:t>
            </a:r>
          </a:p>
        </p:txBody>
      </p:sp>
      <p:sp>
        <p:nvSpPr>
          <p:cNvPr id="7" name="Text Placeholder 8"/>
          <p:cNvSpPr>
            <a:spLocks noGrp="1"/>
          </p:cNvSpPr>
          <p:nvPr>
            <p:ph type="body" sz="quarter" idx="16"/>
          </p:nvPr>
        </p:nvSpPr>
        <p:spPr>
          <a:xfrm>
            <a:off x="3581400" y="2209800"/>
            <a:ext cx="1905000" cy="3977605"/>
          </a:xfrm>
        </p:spPr>
        <p:txBody>
          <a:bodyPr anchor="ctr" anchorCtr="0">
            <a:normAutofit/>
          </a:bodyPr>
          <a:lstStyle>
            <a:lvl1pPr marL="57146" indent="0" algn="ctr">
              <a:buFontTx/>
              <a:buNone/>
              <a:defRPr sz="1800" baseline="0">
                <a:solidFill>
                  <a:schemeClr val="bg1"/>
                </a:solidFill>
              </a:defRPr>
            </a:lvl1pPr>
          </a:lstStyle>
          <a:p>
            <a:pPr lvl="0"/>
            <a:r>
              <a:rPr lang="en-US" dirty="0"/>
              <a:t>Click to edit Master text styles</a:t>
            </a:r>
          </a:p>
        </p:txBody>
      </p:sp>
      <p:sp>
        <p:nvSpPr>
          <p:cNvPr id="8" name="Text Placeholder 8"/>
          <p:cNvSpPr>
            <a:spLocks noGrp="1"/>
          </p:cNvSpPr>
          <p:nvPr>
            <p:ph type="body" sz="quarter" idx="17"/>
          </p:nvPr>
        </p:nvSpPr>
        <p:spPr>
          <a:xfrm>
            <a:off x="533400" y="2234527"/>
            <a:ext cx="1905000" cy="3937676"/>
          </a:xfrm>
        </p:spPr>
        <p:txBody>
          <a:bodyPr anchor="ctr" anchorCtr="0">
            <a:normAutofit/>
          </a:bodyPr>
          <a:lstStyle>
            <a:lvl1pPr marL="57146" indent="0" algn="ctr">
              <a:buFontTx/>
              <a:buNone/>
              <a:defRPr sz="1800" baseline="0">
                <a:solidFill>
                  <a:schemeClr val="bg1"/>
                </a:solidFill>
              </a:defRPr>
            </a:lvl1pPr>
          </a:lstStyle>
          <a:p>
            <a:pPr lvl="0"/>
            <a:r>
              <a:rPr lang="en-US" dirty="0"/>
              <a:t>Click to edit Master text styles</a:t>
            </a:r>
          </a:p>
        </p:txBody>
      </p:sp>
      <p:sp>
        <p:nvSpPr>
          <p:cNvPr id="2" name="Title 1"/>
          <p:cNvSpPr>
            <a:spLocks noGrp="1"/>
          </p:cNvSpPr>
          <p:nvPr>
            <p:ph type="title"/>
          </p:nvPr>
        </p:nvSpPr>
        <p:spPr>
          <a:xfrm>
            <a:off x="152401" y="177804"/>
            <a:ext cx="6553202" cy="525463"/>
          </a:xfrm>
        </p:spPr>
        <p:txBody>
          <a:bodyPr/>
          <a:lstStyle>
            <a:lvl1pPr algn="l">
              <a:defRPr>
                <a:solidFill>
                  <a:schemeClr val="bg1">
                    <a:lumMod val="65000"/>
                  </a:schemeClr>
                </a:solidFill>
              </a:defRPr>
            </a:lvl1pPr>
          </a:lstStyle>
          <a:p>
            <a:r>
              <a:rPr lang="en-US" dirty="0"/>
              <a:t>Click to edit Master title style</a:t>
            </a:r>
          </a:p>
        </p:txBody>
      </p:sp>
    </p:spTree>
    <p:extLst>
      <p:ext uri="{BB962C8B-B14F-4D97-AF65-F5344CB8AC3E}">
        <p14:creationId xmlns:p14="http://schemas.microsoft.com/office/powerpoint/2010/main" val="236812418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5" name="Content Placeholder 2"/>
          <p:cNvSpPr>
            <a:spLocks noGrp="1"/>
          </p:cNvSpPr>
          <p:nvPr>
            <p:ph sz="half" idx="1"/>
          </p:nvPr>
        </p:nvSpPr>
        <p:spPr>
          <a:xfrm>
            <a:off x="914400" y="304800"/>
            <a:ext cx="3276600" cy="3124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6" name="Content Placeholder 3"/>
          <p:cNvSpPr>
            <a:spLocks noGrp="1"/>
          </p:cNvSpPr>
          <p:nvPr>
            <p:ph sz="half" idx="2"/>
          </p:nvPr>
        </p:nvSpPr>
        <p:spPr>
          <a:xfrm>
            <a:off x="4343400" y="304801"/>
            <a:ext cx="4495800" cy="3125315"/>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Content Placeholder 2"/>
          <p:cNvSpPr>
            <a:spLocks noGrp="1"/>
          </p:cNvSpPr>
          <p:nvPr>
            <p:ph sz="half" idx="14"/>
          </p:nvPr>
        </p:nvSpPr>
        <p:spPr>
          <a:xfrm>
            <a:off x="914400" y="3429000"/>
            <a:ext cx="3276600" cy="304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15"/>
          </p:nvPr>
        </p:nvSpPr>
        <p:spPr>
          <a:xfrm>
            <a:off x="4191000" y="3429000"/>
            <a:ext cx="4648200" cy="30480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30003842"/>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3124200" y="7559675"/>
            <a:ext cx="2895600" cy="365125"/>
          </a:xfrm>
        </p:spPr>
        <p:txBody>
          <a:bodyPr/>
          <a:lstStyle>
            <a:lvl1pPr>
              <a:defRPr>
                <a:solidFill>
                  <a:schemeClr val="accent2">
                    <a:lumMod val="60000"/>
                    <a:lumOff val="40000"/>
                  </a:schemeClr>
                </a:solidFill>
              </a:defRPr>
            </a:lvl1pPr>
          </a:lstStyle>
          <a:p>
            <a:endParaRPr lang="en-US" dirty="0">
              <a:solidFill>
                <a:srgbClr val="F7291E">
                  <a:lumMod val="60000"/>
                  <a:lumOff val="40000"/>
                </a:srgbClr>
              </a:solidFill>
            </a:endParaRPr>
          </a:p>
        </p:txBody>
      </p:sp>
      <p:sp>
        <p:nvSpPr>
          <p:cNvPr id="4" name="Slide Number Placeholder 3"/>
          <p:cNvSpPr>
            <a:spLocks noGrp="1"/>
          </p:cNvSpPr>
          <p:nvPr>
            <p:ph type="sldNum" sz="quarter" idx="11"/>
          </p:nvPr>
        </p:nvSpPr>
        <p:spPr>
          <a:xfrm>
            <a:off x="6553200" y="7559675"/>
            <a:ext cx="2133600" cy="365125"/>
          </a:xfrm>
        </p:spPr>
        <p:txBody>
          <a:bodyPr/>
          <a:lstStyle>
            <a:lvl1pPr>
              <a:defRPr>
                <a:solidFill>
                  <a:schemeClr val="accent2">
                    <a:lumMod val="60000"/>
                    <a:lumOff val="40000"/>
                  </a:schemeClr>
                </a:solidFill>
              </a:defRPr>
            </a:lvl1pPr>
          </a:lstStyle>
          <a:p>
            <a:fld id="{81582BD6-FC20-4557-852B-8433F8572D30}" type="slidenum">
              <a:rPr lang="en-US" smtClean="0">
                <a:solidFill>
                  <a:srgbClr val="F7291E">
                    <a:lumMod val="60000"/>
                    <a:lumOff val="40000"/>
                  </a:srgbClr>
                </a:solidFill>
              </a:rPr>
              <a:pPr/>
              <a:t>‹#›</a:t>
            </a:fld>
            <a:endParaRPr lang="en-US" dirty="0">
              <a:solidFill>
                <a:srgbClr val="F7291E">
                  <a:lumMod val="60000"/>
                  <a:lumOff val="40000"/>
                </a:srgbClr>
              </a:solidFill>
            </a:endParaRPr>
          </a:p>
        </p:txBody>
      </p:sp>
      <p:sp>
        <p:nvSpPr>
          <p:cNvPr id="15" name="Content Placeholder 2"/>
          <p:cNvSpPr>
            <a:spLocks noGrp="1"/>
          </p:cNvSpPr>
          <p:nvPr>
            <p:ph sz="half" idx="15"/>
          </p:nvPr>
        </p:nvSpPr>
        <p:spPr>
          <a:xfrm>
            <a:off x="685805" y="-2235199"/>
            <a:ext cx="2514597" cy="2514600"/>
          </a:xfrm>
        </p:spPr>
        <p:txBody>
          <a:bodyPr/>
          <a:lstStyle>
            <a:lvl1pPr>
              <a:defRPr sz="2800">
                <a:solidFill>
                  <a:schemeClr val="accent2">
                    <a:lumMod val="60000"/>
                    <a:lumOff val="4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6" name="Content Placeholder 3"/>
          <p:cNvSpPr>
            <a:spLocks noGrp="1"/>
          </p:cNvSpPr>
          <p:nvPr>
            <p:ph sz="half" idx="16"/>
          </p:nvPr>
        </p:nvSpPr>
        <p:spPr>
          <a:xfrm>
            <a:off x="3390896" y="-2235199"/>
            <a:ext cx="2514600" cy="2514600"/>
          </a:xfrm>
        </p:spPr>
        <p:txBody>
          <a:bodyPr/>
          <a:lstStyle>
            <a:lvl1pPr>
              <a:defRPr sz="2800">
                <a:solidFill>
                  <a:schemeClr val="accent2">
                    <a:lumMod val="60000"/>
                    <a:lumOff val="4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7" name="Content Placeholder 3"/>
          <p:cNvSpPr>
            <a:spLocks noGrp="1"/>
          </p:cNvSpPr>
          <p:nvPr>
            <p:ph sz="half" idx="17"/>
          </p:nvPr>
        </p:nvSpPr>
        <p:spPr>
          <a:xfrm>
            <a:off x="6095996" y="-2235199"/>
            <a:ext cx="2514600" cy="2514600"/>
          </a:xfrm>
        </p:spPr>
        <p:txBody>
          <a:bodyPr/>
          <a:lstStyle>
            <a:lvl1pPr>
              <a:defRPr sz="2800">
                <a:solidFill>
                  <a:schemeClr val="accent2">
                    <a:lumMod val="60000"/>
                    <a:lumOff val="4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2" name="Title 1"/>
          <p:cNvSpPr>
            <a:spLocks noGrp="1"/>
          </p:cNvSpPr>
          <p:nvPr>
            <p:ph type="title"/>
          </p:nvPr>
        </p:nvSpPr>
        <p:spPr>
          <a:xfrm>
            <a:off x="76201" y="177804"/>
            <a:ext cx="6553202" cy="525463"/>
          </a:xfrm>
        </p:spPr>
        <p:txBody>
          <a:bodyPr/>
          <a:lstStyle>
            <a:lvl1pPr algn="l">
              <a:defRPr>
                <a:solidFill>
                  <a:schemeClr val="accent2">
                    <a:lumMod val="60000"/>
                    <a:lumOff val="40000"/>
                  </a:schemeClr>
                </a:solidFill>
              </a:defRPr>
            </a:lvl1pPr>
          </a:lstStyle>
          <a:p>
            <a:r>
              <a:rPr lang="en-US" dirty="0"/>
              <a:t>Click to edit Master title style</a:t>
            </a:r>
          </a:p>
        </p:txBody>
      </p:sp>
    </p:spTree>
    <p:extLst>
      <p:ext uri="{BB962C8B-B14F-4D97-AF65-F5344CB8AC3E}">
        <p14:creationId xmlns:p14="http://schemas.microsoft.com/office/powerpoint/2010/main" val="1730193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Foot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91766" y="908050"/>
            <a:ext cx="4568428" cy="2292350"/>
          </a:xfrm>
          <a:prstGeom prst="rect">
            <a:avLst/>
          </a:prstGeom>
        </p:spPr>
        <p:txBody>
          <a:bodyPr/>
          <a:lstStyle/>
          <a:p>
            <a:endParaRPr lang="en-US"/>
          </a:p>
        </p:txBody>
      </p:sp>
    </p:spTree>
    <p:extLst>
      <p:ext uri="{BB962C8B-B14F-4D97-AF65-F5344CB8AC3E}">
        <p14:creationId xmlns:p14="http://schemas.microsoft.com/office/powerpoint/2010/main" val="1930233280"/>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10" name="Title 9"/>
          <p:cNvSpPr>
            <a:spLocks noGrp="1"/>
          </p:cNvSpPr>
          <p:nvPr>
            <p:ph type="title"/>
          </p:nvPr>
        </p:nvSpPr>
        <p:spPr>
          <a:xfrm>
            <a:off x="2971801" y="177804"/>
            <a:ext cx="6019802" cy="525463"/>
          </a:xfrm>
        </p:spPr>
        <p:txBody>
          <a:bodyPr/>
          <a:lstStyle>
            <a:lvl1pPr algn="l">
              <a:defRPr>
                <a:solidFill>
                  <a:schemeClr val="accent1">
                    <a:lumMod val="60000"/>
                    <a:lumOff val="40000"/>
                  </a:schemeClr>
                </a:solidFill>
              </a:defRPr>
            </a:lvl1pPr>
          </a:lstStyle>
          <a:p>
            <a:r>
              <a:rPr lang="en-US"/>
              <a:t>Click to edit Master title style</a:t>
            </a:r>
          </a:p>
        </p:txBody>
      </p:sp>
      <p:sp>
        <p:nvSpPr>
          <p:cNvPr id="13" name="Content Placeholder 12"/>
          <p:cNvSpPr>
            <a:spLocks noGrp="1"/>
          </p:cNvSpPr>
          <p:nvPr>
            <p:ph sz="quarter" idx="13"/>
          </p:nvPr>
        </p:nvSpPr>
        <p:spPr>
          <a:xfrm>
            <a:off x="2971800" y="990600"/>
            <a:ext cx="6019800" cy="5181600"/>
          </a:xfrm>
        </p:spPr>
        <p:txBody>
          <a:bodyPr/>
          <a:lstStyle>
            <a:lvl1pPr>
              <a:defRPr>
                <a:solidFill>
                  <a:schemeClr val="accent2">
                    <a:lumMod val="60000"/>
                    <a:lumOff val="40000"/>
                  </a:schemeClr>
                </a:solidFill>
              </a:defRPr>
            </a:lvl1pPr>
            <a:lvl2pPr>
              <a:defRPr>
                <a:solidFill>
                  <a:schemeClr val="accent2">
                    <a:lumMod val="60000"/>
                    <a:lumOff val="40000"/>
                  </a:schemeClr>
                </a:solidFill>
              </a:defRPr>
            </a:lvl2pPr>
            <a:lvl3pPr>
              <a:defRPr>
                <a:solidFill>
                  <a:schemeClr val="accent2">
                    <a:lumMod val="60000"/>
                    <a:lumOff val="40000"/>
                  </a:schemeClr>
                </a:solidFill>
              </a:defRPr>
            </a:lvl3pPr>
            <a:lvl4pPr>
              <a:defRPr>
                <a:solidFill>
                  <a:schemeClr val="accent2">
                    <a:lumMod val="60000"/>
                    <a:lumOff val="40000"/>
                  </a:schemeClr>
                </a:solidFill>
              </a:defRPr>
            </a:lvl4pPr>
            <a:lvl5pPr>
              <a:defRPr>
                <a:solidFill>
                  <a:schemeClr val="accent2">
                    <a:lumMod val="60000"/>
                    <a:lumOff val="4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4091810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and Content Light Backgroun">
    <p:spTree>
      <p:nvGrpSpPr>
        <p:cNvPr id="1" name=""/>
        <p:cNvGrpSpPr/>
        <p:nvPr/>
      </p:nvGrpSpPr>
      <p:grpSpPr>
        <a:xfrm>
          <a:off x="0" y="0"/>
          <a:ext cx="0" cy="0"/>
          <a:chOff x="0" y="0"/>
          <a:chExt cx="0" cy="0"/>
        </a:xfrm>
      </p:grpSpPr>
      <p:sp>
        <p:nvSpPr>
          <p:cNvPr id="13" name="Date Placeholder 3"/>
          <p:cNvSpPr>
            <a:spLocks noGrp="1"/>
          </p:cNvSpPr>
          <p:nvPr>
            <p:ph type="dt" sz="half" idx="2"/>
          </p:nvPr>
        </p:nvSpPr>
        <p:spPr>
          <a:xfrm>
            <a:off x="457200" y="6356352"/>
            <a:ext cx="2133600" cy="365125"/>
          </a:xfrm>
          <a:prstGeom prst="rect">
            <a:avLst/>
          </a:prstGeom>
        </p:spPr>
        <p:txBody>
          <a:bodyPr vert="horz" lIns="91434" tIns="45717" rIns="91434" bIns="45717" rtlCol="0" anchor="ctr"/>
          <a:lstStyle>
            <a:lvl1pPr algn="l">
              <a:defRPr sz="1200">
                <a:solidFill>
                  <a:schemeClr val="tx1">
                    <a:tint val="75000"/>
                  </a:schemeClr>
                </a:solidFill>
              </a:defRPr>
            </a:lvl1p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14" name="Footer Placeholder 4"/>
          <p:cNvSpPr>
            <a:spLocks noGrp="1"/>
          </p:cNvSpPr>
          <p:nvPr>
            <p:ph type="ftr" sz="quarter" idx="3"/>
          </p:nvPr>
        </p:nvSpPr>
        <p:spPr>
          <a:xfrm>
            <a:off x="3124200" y="6356352"/>
            <a:ext cx="2895600" cy="365125"/>
          </a:xfrm>
          <a:prstGeom prst="rect">
            <a:avLst/>
          </a:prstGeom>
        </p:spPr>
        <p:txBody>
          <a:bodyPr vert="horz" lIns="91434" tIns="45717" rIns="91434" bIns="45717"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15" name="Slide Number Placeholder 5"/>
          <p:cNvSpPr>
            <a:spLocks noGrp="1"/>
          </p:cNvSpPr>
          <p:nvPr>
            <p:ph type="sldNum" sz="quarter" idx="4"/>
          </p:nvPr>
        </p:nvSpPr>
        <p:spPr>
          <a:xfrm>
            <a:off x="6553200" y="6356352"/>
            <a:ext cx="2133600" cy="365125"/>
          </a:xfrm>
          <a:prstGeom prst="rect">
            <a:avLst/>
          </a:prstGeom>
        </p:spPr>
        <p:txBody>
          <a:bodyPr vert="horz" lIns="91434" tIns="45717" rIns="91434" bIns="45717" rtlCol="0" anchor="ctr"/>
          <a:lstStyle>
            <a:lvl1pPr algn="r">
              <a:defRPr sz="1200">
                <a:solidFill>
                  <a:schemeClr val="tx1">
                    <a:tint val="75000"/>
                  </a:schemeClr>
                </a:solidFill>
              </a:defRPr>
            </a:lvl1p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3" name="Content Placeholder 2"/>
          <p:cNvSpPr>
            <a:spLocks noGrp="1"/>
          </p:cNvSpPr>
          <p:nvPr>
            <p:ph sz="quarter" idx="10"/>
          </p:nvPr>
        </p:nvSpPr>
        <p:spPr>
          <a:xfrm>
            <a:off x="2971800" y="1295400"/>
            <a:ext cx="5943600" cy="4978400"/>
          </a:xfrm>
        </p:spPr>
        <p:txBody>
          <a:bodyPr/>
          <a:lstStyle>
            <a:lvl1pPr>
              <a:defRPr>
                <a:solidFill>
                  <a:schemeClr val="accent2">
                    <a:lumMod val="60000"/>
                    <a:lumOff val="40000"/>
                  </a:schemeClr>
                </a:solidFill>
              </a:defRPr>
            </a:lvl1pPr>
            <a:lvl2pPr>
              <a:defRPr>
                <a:solidFill>
                  <a:schemeClr val="accent2">
                    <a:lumMod val="60000"/>
                    <a:lumOff val="40000"/>
                  </a:schemeClr>
                </a:solidFill>
              </a:defRPr>
            </a:lvl2pPr>
            <a:lvl3pPr>
              <a:defRPr>
                <a:solidFill>
                  <a:schemeClr val="accent2">
                    <a:lumMod val="60000"/>
                    <a:lumOff val="40000"/>
                  </a:schemeClr>
                </a:solidFill>
              </a:defRPr>
            </a:lvl3pPr>
            <a:lvl4pPr>
              <a:defRPr>
                <a:solidFill>
                  <a:schemeClr val="accent2">
                    <a:lumMod val="60000"/>
                    <a:lumOff val="40000"/>
                  </a:schemeClr>
                </a:solidFill>
              </a:defRPr>
            </a:lvl4pPr>
            <a:lvl5pPr>
              <a:defRPr>
                <a:solidFill>
                  <a:schemeClr val="accent2">
                    <a:lumMod val="60000"/>
                    <a:lumOff val="4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52871000"/>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and Content No Side Graphic">
    <p:spTree>
      <p:nvGrpSpPr>
        <p:cNvPr id="1" name=""/>
        <p:cNvGrpSpPr/>
        <p:nvPr/>
      </p:nvGrpSpPr>
      <p:grpSpPr>
        <a:xfrm>
          <a:off x="0" y="0"/>
          <a:ext cx="0" cy="0"/>
          <a:chOff x="0" y="0"/>
          <a:chExt cx="0" cy="0"/>
        </a:xfrm>
      </p:grpSpPr>
      <p:sp>
        <p:nvSpPr>
          <p:cNvPr id="13" name="Date Placeholder 3"/>
          <p:cNvSpPr>
            <a:spLocks noGrp="1"/>
          </p:cNvSpPr>
          <p:nvPr>
            <p:ph type="dt" sz="half" idx="2"/>
          </p:nvPr>
        </p:nvSpPr>
        <p:spPr>
          <a:xfrm>
            <a:off x="457200" y="6356352"/>
            <a:ext cx="2133600" cy="365125"/>
          </a:xfrm>
          <a:prstGeom prst="rect">
            <a:avLst/>
          </a:prstGeom>
        </p:spPr>
        <p:txBody>
          <a:bodyPr vert="horz" lIns="91434" tIns="45717" rIns="91434" bIns="45717" rtlCol="0" anchor="ctr"/>
          <a:lstStyle>
            <a:lvl1pPr algn="l">
              <a:defRPr sz="1200">
                <a:solidFill>
                  <a:schemeClr val="tx1">
                    <a:tint val="75000"/>
                  </a:schemeClr>
                </a:solidFill>
              </a:defRPr>
            </a:lvl1p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14" name="Footer Placeholder 4"/>
          <p:cNvSpPr>
            <a:spLocks noGrp="1"/>
          </p:cNvSpPr>
          <p:nvPr>
            <p:ph type="ftr" sz="quarter" idx="3"/>
          </p:nvPr>
        </p:nvSpPr>
        <p:spPr>
          <a:xfrm>
            <a:off x="3124200" y="6356352"/>
            <a:ext cx="2895600" cy="365125"/>
          </a:xfrm>
          <a:prstGeom prst="rect">
            <a:avLst/>
          </a:prstGeom>
        </p:spPr>
        <p:txBody>
          <a:bodyPr vert="horz" lIns="91434" tIns="45717" rIns="91434" bIns="45717"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15" name="Slide Number Placeholder 5"/>
          <p:cNvSpPr>
            <a:spLocks noGrp="1"/>
          </p:cNvSpPr>
          <p:nvPr>
            <p:ph type="sldNum" sz="quarter" idx="4"/>
          </p:nvPr>
        </p:nvSpPr>
        <p:spPr>
          <a:xfrm>
            <a:off x="6553200" y="6356352"/>
            <a:ext cx="2133600" cy="365125"/>
          </a:xfrm>
          <a:prstGeom prst="rect">
            <a:avLst/>
          </a:prstGeom>
        </p:spPr>
        <p:txBody>
          <a:bodyPr vert="horz" lIns="91434" tIns="45717" rIns="91434" bIns="45717" rtlCol="0" anchor="ctr"/>
          <a:lstStyle>
            <a:lvl1pPr algn="r">
              <a:defRPr sz="1200">
                <a:solidFill>
                  <a:schemeClr val="tx1">
                    <a:tint val="75000"/>
                  </a:schemeClr>
                </a:solidFill>
              </a:defRPr>
            </a:lvl1p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4" name="Content Placeholder 3"/>
          <p:cNvSpPr>
            <a:spLocks noGrp="1"/>
          </p:cNvSpPr>
          <p:nvPr>
            <p:ph sz="quarter" idx="10"/>
          </p:nvPr>
        </p:nvSpPr>
        <p:spPr>
          <a:xfrm>
            <a:off x="3276598" y="1295400"/>
            <a:ext cx="6172200" cy="4876800"/>
          </a:xfrm>
        </p:spPr>
        <p:txBody>
          <a:bodyPr/>
          <a:lstStyle>
            <a:lvl1pPr>
              <a:defRPr>
                <a:solidFill>
                  <a:schemeClr val="accent2">
                    <a:lumMod val="60000"/>
                    <a:lumOff val="40000"/>
                  </a:schemeClr>
                </a:solidFill>
              </a:defRPr>
            </a:lvl1pPr>
            <a:lvl2pPr>
              <a:defRPr>
                <a:solidFill>
                  <a:schemeClr val="accent2">
                    <a:lumMod val="60000"/>
                    <a:lumOff val="40000"/>
                  </a:schemeClr>
                </a:solidFill>
              </a:defRPr>
            </a:lvl2pPr>
            <a:lvl3pPr>
              <a:defRPr>
                <a:solidFill>
                  <a:schemeClr val="accent2">
                    <a:lumMod val="60000"/>
                    <a:lumOff val="40000"/>
                  </a:schemeClr>
                </a:solidFill>
              </a:defRPr>
            </a:lvl3pPr>
            <a:lvl4pPr>
              <a:defRPr>
                <a:solidFill>
                  <a:schemeClr val="accent2">
                    <a:lumMod val="60000"/>
                    <a:lumOff val="40000"/>
                  </a:schemeClr>
                </a:solidFill>
              </a:defRPr>
            </a:lvl4pPr>
            <a:lvl5pPr>
              <a:defRPr>
                <a:solidFill>
                  <a:schemeClr val="accent2">
                    <a:lumMod val="60000"/>
                    <a:lumOff val="4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3200398" y="381006"/>
            <a:ext cx="6553202" cy="525463"/>
          </a:xfrm>
        </p:spPr>
        <p:txBody>
          <a:bodyPr/>
          <a:lstStyle>
            <a:lvl1pPr algn="l">
              <a:defRPr/>
            </a:lvl1pPr>
          </a:lstStyle>
          <a:p>
            <a:r>
              <a:rPr lang="en-US"/>
              <a:t>Click to edit Master title style</a:t>
            </a:r>
          </a:p>
        </p:txBody>
      </p:sp>
    </p:spTree>
    <p:extLst>
      <p:ext uri="{BB962C8B-B14F-4D97-AF65-F5344CB8AC3E}">
        <p14:creationId xmlns:p14="http://schemas.microsoft.com/office/powerpoint/2010/main" val="90526241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819400" y="304801"/>
            <a:ext cx="3732334" cy="639763"/>
          </a:xfrm>
        </p:spPr>
        <p:txBody>
          <a:bodyPr anchor="b">
            <a:noAutofit/>
          </a:bodyPr>
          <a:lstStyle>
            <a:lvl1pPr marL="0" indent="0">
              <a:buNone/>
              <a:defRPr sz="20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819400" y="1066804"/>
            <a:ext cx="3732334" cy="5105399"/>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858000" y="304801"/>
            <a:ext cx="3733800" cy="639763"/>
          </a:xfrm>
        </p:spPr>
        <p:txBody>
          <a:bodyPr anchor="b">
            <a:noAutofit/>
          </a:bodyPr>
          <a:lstStyle>
            <a:lvl1pPr marL="0" indent="0">
              <a:buNone/>
              <a:defRPr sz="20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858000" y="1066804"/>
            <a:ext cx="3733800" cy="5105399"/>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6EB7948D-65B7-4FEC-80B5-36D7629B101D}" type="datetimeFigureOut">
              <a:rPr lang="en-US" smtClean="0">
                <a:solidFill>
                  <a:prstClr val="black">
                    <a:tint val="75000"/>
                  </a:prstClr>
                </a:solidFill>
              </a:rPr>
              <a:pPr/>
              <a:t>9/13/18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0406558"/>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9" name="Text Placeholder 8"/>
          <p:cNvSpPr>
            <a:spLocks noGrp="1"/>
          </p:cNvSpPr>
          <p:nvPr>
            <p:ph type="body" sz="quarter" idx="15"/>
          </p:nvPr>
        </p:nvSpPr>
        <p:spPr>
          <a:xfrm>
            <a:off x="2362200" y="1422400"/>
            <a:ext cx="4648200" cy="838200"/>
          </a:xfrm>
        </p:spPr>
        <p:txBody>
          <a:bodyPr anchor="ctr">
            <a:normAutofit/>
          </a:bodyPr>
          <a:lstStyle>
            <a:lvl1pPr marL="57146" indent="0">
              <a:buFontTx/>
              <a:buNone/>
              <a:defRPr sz="1800" baseline="0"/>
            </a:lvl1pPr>
          </a:lstStyle>
          <a:p>
            <a:pPr lvl="0"/>
            <a:r>
              <a:rPr lang="en-US" dirty="0"/>
              <a:t>Click to edit Master text styles</a:t>
            </a:r>
          </a:p>
        </p:txBody>
      </p:sp>
      <p:sp>
        <p:nvSpPr>
          <p:cNvPr id="7" name="Text Placeholder 8"/>
          <p:cNvSpPr>
            <a:spLocks noGrp="1"/>
          </p:cNvSpPr>
          <p:nvPr>
            <p:ph type="body" sz="quarter" idx="16"/>
          </p:nvPr>
        </p:nvSpPr>
        <p:spPr>
          <a:xfrm>
            <a:off x="2362200" y="2260600"/>
            <a:ext cx="4648200" cy="838200"/>
          </a:xfrm>
        </p:spPr>
        <p:txBody>
          <a:bodyPr anchor="ctr">
            <a:normAutofit/>
          </a:bodyPr>
          <a:lstStyle>
            <a:lvl1pPr marL="57146" indent="0">
              <a:buFontTx/>
              <a:buNone/>
              <a:defRPr sz="1800" baseline="0"/>
            </a:lvl1pPr>
          </a:lstStyle>
          <a:p>
            <a:pPr lvl="0"/>
            <a:r>
              <a:rPr lang="en-US" dirty="0"/>
              <a:t>Click to edit Master text styles</a:t>
            </a:r>
          </a:p>
        </p:txBody>
      </p:sp>
      <p:sp>
        <p:nvSpPr>
          <p:cNvPr id="8" name="Text Placeholder 8"/>
          <p:cNvSpPr>
            <a:spLocks noGrp="1"/>
          </p:cNvSpPr>
          <p:nvPr>
            <p:ph type="body" sz="quarter" idx="17"/>
          </p:nvPr>
        </p:nvSpPr>
        <p:spPr>
          <a:xfrm>
            <a:off x="2362200" y="3098800"/>
            <a:ext cx="4648200" cy="838200"/>
          </a:xfrm>
        </p:spPr>
        <p:txBody>
          <a:bodyPr anchor="ctr">
            <a:normAutofit/>
          </a:bodyPr>
          <a:lstStyle>
            <a:lvl1pPr marL="57146" indent="0">
              <a:buFontTx/>
              <a:buNone/>
              <a:defRPr sz="1800" baseline="0"/>
            </a:lvl1pPr>
          </a:lstStyle>
          <a:p>
            <a:pPr lvl="0"/>
            <a:r>
              <a:rPr lang="en-US" dirty="0"/>
              <a:t>Click to edit Master text styles</a:t>
            </a:r>
          </a:p>
        </p:txBody>
      </p:sp>
      <p:sp>
        <p:nvSpPr>
          <p:cNvPr id="12" name="Text Placeholder 8"/>
          <p:cNvSpPr>
            <a:spLocks noGrp="1"/>
          </p:cNvSpPr>
          <p:nvPr>
            <p:ph type="body" sz="quarter" idx="18"/>
          </p:nvPr>
        </p:nvSpPr>
        <p:spPr>
          <a:xfrm>
            <a:off x="2362200" y="3937000"/>
            <a:ext cx="4648200" cy="838200"/>
          </a:xfrm>
        </p:spPr>
        <p:txBody>
          <a:bodyPr anchor="ctr">
            <a:normAutofit/>
          </a:bodyPr>
          <a:lstStyle>
            <a:lvl1pPr marL="57146" indent="0">
              <a:buFontTx/>
              <a:buNone/>
              <a:defRPr sz="1800" baseline="0"/>
            </a:lvl1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10361093"/>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5" name="Content Placeholder 2"/>
          <p:cNvSpPr>
            <a:spLocks noGrp="1"/>
          </p:cNvSpPr>
          <p:nvPr>
            <p:ph sz="half" idx="1"/>
          </p:nvPr>
        </p:nvSpPr>
        <p:spPr>
          <a:xfrm>
            <a:off x="914400" y="304800"/>
            <a:ext cx="3276600" cy="3124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6" name="Content Placeholder 3"/>
          <p:cNvSpPr>
            <a:spLocks noGrp="1"/>
          </p:cNvSpPr>
          <p:nvPr>
            <p:ph sz="half" idx="2"/>
          </p:nvPr>
        </p:nvSpPr>
        <p:spPr>
          <a:xfrm>
            <a:off x="4343400" y="304801"/>
            <a:ext cx="4495800" cy="3125315"/>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Content Placeholder 2"/>
          <p:cNvSpPr>
            <a:spLocks noGrp="1"/>
          </p:cNvSpPr>
          <p:nvPr>
            <p:ph sz="half" idx="14"/>
          </p:nvPr>
        </p:nvSpPr>
        <p:spPr>
          <a:xfrm>
            <a:off x="914400" y="3429000"/>
            <a:ext cx="3276600" cy="304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15"/>
          </p:nvPr>
        </p:nvSpPr>
        <p:spPr>
          <a:xfrm>
            <a:off x="4191000" y="3429000"/>
            <a:ext cx="4648200" cy="30480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74845844"/>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3124200" y="7559675"/>
            <a:ext cx="2895600" cy="365125"/>
          </a:xfrm>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a:xfrm>
            <a:off x="6553200" y="7559675"/>
            <a:ext cx="2133600" cy="365125"/>
          </a:xfrm>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9" name="Content Placeholder 2"/>
          <p:cNvSpPr>
            <a:spLocks noGrp="1"/>
          </p:cNvSpPr>
          <p:nvPr>
            <p:ph sz="half" idx="1"/>
          </p:nvPr>
        </p:nvSpPr>
        <p:spPr>
          <a:xfrm>
            <a:off x="381002" y="3225807"/>
            <a:ext cx="2514597" cy="3352799"/>
          </a:xfrm>
        </p:spPr>
        <p:txBody>
          <a:bodyPr lIns="274301" tIns="0" rIns="182867">
            <a:normAutofit/>
          </a:bodyPr>
          <a:lstStyle>
            <a:lvl1pPr>
              <a:lnSpc>
                <a:spcPts val="2000"/>
              </a:lnSpc>
              <a:defRPr sz="1800">
                <a:solidFill>
                  <a:schemeClr val="accent2">
                    <a:lumMod val="60000"/>
                    <a:lumOff val="4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2"/>
          </p:nvPr>
        </p:nvSpPr>
        <p:spPr>
          <a:xfrm>
            <a:off x="3086102" y="3225807"/>
            <a:ext cx="2514597" cy="3352799"/>
          </a:xfrm>
        </p:spPr>
        <p:txBody>
          <a:bodyPr lIns="274301" tIns="0" rIns="182867">
            <a:normAutofit/>
          </a:bodyPr>
          <a:lstStyle>
            <a:lvl1pPr>
              <a:lnSpc>
                <a:spcPts val="2000"/>
              </a:lnSpc>
              <a:defRPr sz="1800">
                <a:solidFill>
                  <a:schemeClr val="accent2">
                    <a:lumMod val="60000"/>
                    <a:lumOff val="4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3"/>
          <p:cNvSpPr>
            <a:spLocks noGrp="1"/>
          </p:cNvSpPr>
          <p:nvPr>
            <p:ph sz="half" idx="14"/>
          </p:nvPr>
        </p:nvSpPr>
        <p:spPr>
          <a:xfrm>
            <a:off x="5791199" y="3225807"/>
            <a:ext cx="2514597" cy="3352799"/>
          </a:xfrm>
        </p:spPr>
        <p:txBody>
          <a:bodyPr lIns="274301" tIns="0" rIns="182867">
            <a:normAutofit/>
          </a:bodyPr>
          <a:lstStyle>
            <a:lvl1pPr>
              <a:lnSpc>
                <a:spcPts val="2000"/>
              </a:lnSpc>
              <a:defRPr sz="1800">
                <a:solidFill>
                  <a:schemeClr val="accent2">
                    <a:lumMod val="60000"/>
                    <a:lumOff val="4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5" name="Content Placeholder 2"/>
          <p:cNvSpPr>
            <a:spLocks noGrp="1"/>
          </p:cNvSpPr>
          <p:nvPr>
            <p:ph sz="half" idx="15"/>
          </p:nvPr>
        </p:nvSpPr>
        <p:spPr>
          <a:xfrm>
            <a:off x="381002" y="711201"/>
            <a:ext cx="2514597" cy="2514600"/>
          </a:xfrm>
        </p:spPr>
        <p:txBody>
          <a:bodyPr/>
          <a:lstStyle>
            <a:lvl1pPr>
              <a:defRPr sz="2800">
                <a:solidFill>
                  <a:schemeClr val="accent2">
                    <a:lumMod val="60000"/>
                    <a:lumOff val="4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6" name="Content Placeholder 3"/>
          <p:cNvSpPr>
            <a:spLocks noGrp="1"/>
          </p:cNvSpPr>
          <p:nvPr>
            <p:ph sz="half" idx="16"/>
          </p:nvPr>
        </p:nvSpPr>
        <p:spPr>
          <a:xfrm>
            <a:off x="3086096" y="711201"/>
            <a:ext cx="2514600" cy="2514600"/>
          </a:xfrm>
        </p:spPr>
        <p:txBody>
          <a:bodyPr/>
          <a:lstStyle>
            <a:lvl1pPr>
              <a:defRPr sz="2800">
                <a:solidFill>
                  <a:schemeClr val="accent2">
                    <a:lumMod val="60000"/>
                    <a:lumOff val="4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7" name="Content Placeholder 3"/>
          <p:cNvSpPr>
            <a:spLocks noGrp="1"/>
          </p:cNvSpPr>
          <p:nvPr>
            <p:ph sz="half" idx="17"/>
          </p:nvPr>
        </p:nvSpPr>
        <p:spPr>
          <a:xfrm>
            <a:off x="5791196" y="711201"/>
            <a:ext cx="2514600" cy="2514600"/>
          </a:xfrm>
        </p:spPr>
        <p:txBody>
          <a:bodyPr/>
          <a:lstStyle>
            <a:lvl1pPr>
              <a:defRPr sz="2800">
                <a:solidFill>
                  <a:schemeClr val="accent2">
                    <a:lumMod val="60000"/>
                    <a:lumOff val="4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2" name="Title 1"/>
          <p:cNvSpPr>
            <a:spLocks noGrp="1"/>
          </p:cNvSpPr>
          <p:nvPr>
            <p:ph type="title"/>
          </p:nvPr>
        </p:nvSpPr>
        <p:spPr>
          <a:xfrm>
            <a:off x="152401" y="177804"/>
            <a:ext cx="6553202" cy="525463"/>
          </a:xfrm>
        </p:spPr>
        <p:txBody>
          <a:bodyPr/>
          <a:lstStyle>
            <a:lvl1pPr algn="l">
              <a:defRPr>
                <a:solidFill>
                  <a:schemeClr val="accent2">
                    <a:lumMod val="75000"/>
                  </a:schemeClr>
                </a:solidFill>
              </a:defRPr>
            </a:lvl1pPr>
          </a:lstStyle>
          <a:p>
            <a:r>
              <a:rPr lang="en-US"/>
              <a:t>Click to edit Master title style</a:t>
            </a:r>
          </a:p>
        </p:txBody>
      </p:sp>
    </p:spTree>
    <p:extLst>
      <p:ext uri="{BB962C8B-B14F-4D97-AF65-F5344CB8AC3E}">
        <p14:creationId xmlns:p14="http://schemas.microsoft.com/office/powerpoint/2010/main" val="72398091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p:spPr>
        <p:txBody>
          <a:bodyPr/>
          <a:lstStyle/>
          <a:p>
            <a:endParaRPr lang="en-US"/>
          </a:p>
        </p:txBody>
      </p:sp>
    </p:spTree>
    <p:extLst>
      <p:ext uri="{BB962C8B-B14F-4D97-AF65-F5344CB8AC3E}">
        <p14:creationId xmlns:p14="http://schemas.microsoft.com/office/powerpoint/2010/main" val="204733248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46304" y="6210300"/>
            <a:ext cx="457200" cy="457200"/>
          </a:xfrm>
          <a:prstGeom prst="ellipse">
            <a:avLst/>
          </a:prstGeom>
        </p:spPr>
        <p:txBody>
          <a:bodyPr/>
          <a:lstStyle/>
          <a:p>
            <a:fld id="{401CF334-2D5C-4859-84A6-CA7E6E43FAEB}" type="slidenum">
              <a:rPr lang="en-US" smtClean="0"/>
              <a:t>‹#›</a:t>
            </a:fld>
            <a:endParaRPr lang="en-US" dirty="0"/>
          </a:p>
        </p:txBody>
      </p:sp>
      <p:sp>
        <p:nvSpPr>
          <p:cNvPr id="3" name="Footer Placeholder 2"/>
          <p:cNvSpPr>
            <a:spLocks noGrp="1"/>
          </p:cNvSpPr>
          <p:nvPr>
            <p:ph type="ftr" sz="quarter" idx="11"/>
          </p:nvPr>
        </p:nvSpPr>
        <p:spPr>
          <a:xfrm>
            <a:off x="914400" y="6172200"/>
            <a:ext cx="3962400" cy="457200"/>
          </a:xfrm>
          <a:prstGeom prst="rect">
            <a:avLst/>
          </a:prstGeom>
        </p:spPr>
        <p:txBody>
          <a:bodyPr/>
          <a:lstStyle/>
          <a:p>
            <a:r>
              <a:rPr lang="en-US" dirty="0"/>
              <a:t>Add a footer</a:t>
            </a:r>
          </a:p>
        </p:txBody>
      </p:sp>
      <p:sp>
        <p:nvSpPr>
          <p:cNvPr id="2" name="Date Placeholder 1"/>
          <p:cNvSpPr>
            <a:spLocks noGrp="1"/>
          </p:cNvSpPr>
          <p:nvPr>
            <p:ph type="dt" sz="half" idx="10"/>
          </p:nvPr>
        </p:nvSpPr>
        <p:spPr>
          <a:xfrm>
            <a:off x="6172200" y="6191250"/>
            <a:ext cx="2476500" cy="476250"/>
          </a:xfrm>
          <a:prstGeom prst="rect">
            <a:avLst/>
          </a:prstGeom>
        </p:spPr>
        <p:txBody>
          <a:bodyPr/>
          <a:lstStyle/>
          <a:p>
            <a:fld id="{349BF3EA-1A78-4F07-BDC0-C8A1BD461199}" type="datetimeFigureOut">
              <a:rPr lang="en-US" smtClean="0"/>
              <a:t>9/13/18</a:t>
            </a:fld>
            <a:endParaRPr lang="en-US" dirty="0"/>
          </a:p>
        </p:txBody>
      </p:sp>
    </p:spTree>
    <p:extLst>
      <p:ext uri="{BB962C8B-B14F-4D97-AF65-F5344CB8AC3E}">
        <p14:creationId xmlns:p14="http://schemas.microsoft.com/office/powerpoint/2010/main" val="3109566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a:prstGeom prst="rect">
            <a:avLst/>
          </a:prstGeo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5"/>
            <a:ext cx="7886700" cy="1500187"/>
          </a:xfrm>
          <a:prstGeom prst="rect">
            <a:avLst/>
          </a:prstGeom>
        </p:spPr>
        <p:txBody>
          <a:bodyPr/>
          <a:lstStyle>
            <a:lvl1pPr marL="0" indent="0">
              <a:buNone/>
              <a:defRPr sz="1800">
                <a:solidFill>
                  <a:schemeClr val="tx1">
                    <a:tint val="75000"/>
                  </a:schemeClr>
                </a:solidFill>
              </a:defRPr>
            </a:lvl1pPr>
            <a:lvl2pPr marL="342892" indent="0">
              <a:buNone/>
              <a:defRPr sz="1500">
                <a:solidFill>
                  <a:schemeClr val="tx1">
                    <a:tint val="75000"/>
                  </a:schemeClr>
                </a:solidFill>
              </a:defRPr>
            </a:lvl2pPr>
            <a:lvl3pPr marL="685783" indent="0">
              <a:buNone/>
              <a:defRPr sz="140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28650" y="6356352"/>
            <a:ext cx="2057400" cy="365125"/>
          </a:xfrm>
          <a:prstGeom prst="rect">
            <a:avLst/>
          </a:prstGeom>
        </p:spPr>
        <p:txBody>
          <a:bodyPr/>
          <a:lstStyle/>
          <a:p>
            <a:fld id="{CF350E0B-4DDC-40FA-B112-ECD7580B1CD5}" type="datetimeFigureOut">
              <a:rPr lang="en-US" smtClean="0">
                <a:solidFill>
                  <a:prstClr val="black">
                    <a:tint val="75000"/>
                  </a:prstClr>
                </a:solidFill>
              </a:rPr>
              <a:pPr/>
              <a:t>9/13/18</a:t>
            </a:fld>
            <a:endParaRPr lang="en-US">
              <a:solidFill>
                <a:prstClr val="black">
                  <a:tint val="75000"/>
                </a:prstClr>
              </a:solidFill>
            </a:endParaRPr>
          </a:p>
        </p:txBody>
      </p:sp>
      <p:sp>
        <p:nvSpPr>
          <p:cNvPr id="5" name="Footer Placeholder 4"/>
          <p:cNvSpPr>
            <a:spLocks noGrp="1"/>
          </p:cNvSpPr>
          <p:nvPr>
            <p:ph type="ftr" sz="quarter" idx="11"/>
          </p:nvPr>
        </p:nvSpPr>
        <p:spPr>
          <a:xfrm>
            <a:off x="3028950" y="6356352"/>
            <a:ext cx="30861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457950" y="6356352"/>
            <a:ext cx="2057400" cy="365125"/>
          </a:xfrm>
          <a:prstGeom prst="rect">
            <a:avLst/>
          </a:prstGeom>
        </p:spPr>
        <p:txBody>
          <a:bodyPr/>
          <a:lstStyle/>
          <a:p>
            <a:fld id="{2CFD6C3D-3C39-4E71-AD40-C7C2E335E6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613311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143000"/>
          </a:xfrm>
          <a:prstGeom prst="rect">
            <a:avLst/>
          </a:prstGeom>
        </p:spPr>
        <p:txBody>
          <a:bodyPr/>
          <a:lstStyle/>
          <a:p>
            <a:r>
              <a:rPr kumimoji="0" lang="en-US"/>
              <a:t>Click to edit Master title style</a:t>
            </a:r>
          </a:p>
        </p:txBody>
      </p:sp>
      <p:sp>
        <p:nvSpPr>
          <p:cNvPr id="8" name="Content Placeholder 7"/>
          <p:cNvSpPr>
            <a:spLocks noGrp="1"/>
          </p:cNvSpPr>
          <p:nvPr>
            <p:ph sz="quarter" idx="1"/>
          </p:nvPr>
        </p:nvSpPr>
        <p:spPr>
          <a:xfrm>
            <a:off x="914400" y="1447800"/>
            <a:ext cx="7772400" cy="4572000"/>
          </a:xfrm>
          <a:prstGeom prst="rect">
            <a:avLst/>
          </a:prstGeom>
        </p:spPr>
        <p:txBody>
          <a:bodyPr vert="horz"/>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a:xfrm>
            <a:off x="146304" y="6210300"/>
            <a:ext cx="457200" cy="457200"/>
          </a:xfrm>
          <a:prstGeom prst="ellipse">
            <a:avLst/>
          </a:prstGeom>
        </p:spPr>
        <p:txBody>
          <a:bodyPr/>
          <a:lstStyle/>
          <a:p>
            <a:fld id="{401CF334-2D5C-4859-84A6-CA7E6E43FAEB}" type="slidenum">
              <a:rPr lang="en-US" smtClean="0"/>
              <a:t>‹#›</a:t>
            </a:fld>
            <a:endParaRPr lang="en-US" dirty="0"/>
          </a:p>
        </p:txBody>
      </p:sp>
      <p:sp>
        <p:nvSpPr>
          <p:cNvPr id="5" name="Footer Placeholder 4"/>
          <p:cNvSpPr>
            <a:spLocks noGrp="1"/>
          </p:cNvSpPr>
          <p:nvPr>
            <p:ph type="ftr" sz="quarter" idx="11"/>
          </p:nvPr>
        </p:nvSpPr>
        <p:spPr>
          <a:xfrm>
            <a:off x="914400" y="6172200"/>
            <a:ext cx="3962400" cy="457200"/>
          </a:xfrm>
          <a:prstGeom prst="rect">
            <a:avLst/>
          </a:prstGeom>
        </p:spPr>
        <p:txBody>
          <a:bodyPr/>
          <a:lstStyle/>
          <a:p>
            <a:r>
              <a:rPr lang="en-US" dirty="0"/>
              <a:t>Add a footer</a:t>
            </a:r>
          </a:p>
        </p:txBody>
      </p:sp>
      <p:sp>
        <p:nvSpPr>
          <p:cNvPr id="4" name="Date Placeholder 3"/>
          <p:cNvSpPr>
            <a:spLocks noGrp="1"/>
          </p:cNvSpPr>
          <p:nvPr>
            <p:ph type="dt" sz="half" idx="10"/>
          </p:nvPr>
        </p:nvSpPr>
        <p:spPr>
          <a:xfrm>
            <a:off x="6172200" y="6191250"/>
            <a:ext cx="2476500" cy="476250"/>
          </a:xfrm>
          <a:prstGeom prst="rect">
            <a:avLst/>
          </a:prstGeom>
        </p:spPr>
        <p:txBody>
          <a:bodyPr/>
          <a:lstStyle/>
          <a:p>
            <a:fld id="{349BF3EA-1A78-4F07-BDC0-C8A1BD461199}" type="datetimeFigureOut">
              <a:rPr lang="en-US" smtClean="0"/>
              <a:t>9/13/18</a:t>
            </a:fld>
            <a:endParaRPr lang="en-US" dirty="0"/>
          </a:p>
        </p:txBody>
      </p:sp>
    </p:spTree>
    <p:extLst>
      <p:ext uri="{BB962C8B-B14F-4D97-AF65-F5344CB8AC3E}">
        <p14:creationId xmlns:p14="http://schemas.microsoft.com/office/powerpoint/2010/main" val="1414771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C4BEE7CE-3ADC-5C42-A9D9-9EF33ADC3471}" type="datetimeFigureOut">
              <a:rPr lang="en-US" smtClean="0"/>
              <a:t>9/13/18</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2ADB4AFD-EE07-2347-A01C-A7AF692D3859}" type="slidenum">
              <a:rPr lang="en-US" smtClean="0"/>
              <a:t>‹#›</a:t>
            </a:fld>
            <a:endParaRPr lang="en-US"/>
          </a:p>
        </p:txBody>
      </p:sp>
    </p:spTree>
    <p:extLst>
      <p:ext uri="{BB962C8B-B14F-4D97-AF65-F5344CB8AC3E}">
        <p14:creationId xmlns:p14="http://schemas.microsoft.com/office/powerpoint/2010/main" val="7897338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2" Type="http://schemas.openxmlformats.org/officeDocument/2006/relationships/theme" Target="../theme/theme2.xml"/><Relationship Id="rId1" Type="http://schemas.openxmlformats.org/officeDocument/2006/relationships/slideLayout" Target="../slideLayouts/slideLayout11.xml"/><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0.xml"/><Relationship Id="rId20" Type="http://schemas.openxmlformats.org/officeDocument/2006/relationships/slideLayout" Target="../slideLayouts/slideLayout41.xml"/><Relationship Id="rId21" Type="http://schemas.openxmlformats.org/officeDocument/2006/relationships/slideLayout" Target="../slideLayouts/slideLayout42.xml"/><Relationship Id="rId22" Type="http://schemas.openxmlformats.org/officeDocument/2006/relationships/slideLayout" Target="../slideLayouts/slideLayout43.xml"/><Relationship Id="rId23" Type="http://schemas.openxmlformats.org/officeDocument/2006/relationships/slideLayout" Target="../slideLayouts/slideLayout44.xml"/><Relationship Id="rId24" Type="http://schemas.openxmlformats.org/officeDocument/2006/relationships/slideLayout" Target="../slideLayouts/slideLayout45.xml"/><Relationship Id="rId25" Type="http://schemas.openxmlformats.org/officeDocument/2006/relationships/slideLayout" Target="../slideLayouts/slideLayout46.xml"/><Relationship Id="rId26" Type="http://schemas.openxmlformats.org/officeDocument/2006/relationships/theme" Target="../theme/theme3.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Relationship Id="rId16" Type="http://schemas.openxmlformats.org/officeDocument/2006/relationships/slideLayout" Target="../slideLayouts/slideLayout37.xml"/><Relationship Id="rId17" Type="http://schemas.openxmlformats.org/officeDocument/2006/relationships/slideLayout" Target="../slideLayouts/slideLayout38.xml"/><Relationship Id="rId18" Type="http://schemas.openxmlformats.org/officeDocument/2006/relationships/slideLayout" Target="../slideLayouts/slideLayout39.xml"/><Relationship Id="rId19" Type="http://schemas.openxmlformats.org/officeDocument/2006/relationships/slideLayout" Target="../slideLayouts/slideLayout40.xml"/><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37972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94" r:id="rId6"/>
    <p:sldLayoutId id="2147483696" r:id="rId7"/>
    <p:sldLayoutId id="2147483697" r:id="rId8"/>
    <p:sldLayoutId id="2147483699" r:id="rId9"/>
    <p:sldLayoutId id="2147483700" r:id="rId10"/>
  </p:sldLayoutIdLs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2880">
          <p15:clr>
            <a:srgbClr val="F26B43"/>
          </p15:clr>
        </p15:guide>
        <p15:guide id="3" orient="horz" pos="572">
          <p15:clr>
            <a:srgbClr val="F26B43"/>
          </p15:clr>
        </p15:guide>
        <p15:guide id="4" pos="5261">
          <p15:clr>
            <a:srgbClr val="F26B43"/>
          </p15:clr>
        </p15:guide>
        <p15:guide id="5" pos="499">
          <p15:clr>
            <a:srgbClr val="F26B43"/>
          </p15:clr>
        </p15:guide>
        <p15:guide id="6" orient="horz" pos="45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68579" tIns="34289" rIns="68579" bIns="34289"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9"/>
          </a:xfrm>
          <a:prstGeom prst="rect">
            <a:avLst/>
          </a:prstGeom>
        </p:spPr>
        <p:txBody>
          <a:bodyPr vert="horz" lIns="68579" tIns="34289" rIns="68579" bIns="3428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2"/>
            <a:ext cx="2057400" cy="365125"/>
          </a:xfrm>
          <a:prstGeom prst="rect">
            <a:avLst/>
          </a:prstGeom>
        </p:spPr>
        <p:txBody>
          <a:bodyPr vert="horz" lIns="68579" tIns="34289" rIns="68579" bIns="34289" rtlCol="0" anchor="ctr"/>
          <a:lstStyle>
            <a:lvl1pPr algn="l">
              <a:defRPr sz="900">
                <a:solidFill>
                  <a:schemeClr val="tx1">
                    <a:tint val="75000"/>
                  </a:schemeClr>
                </a:solidFill>
              </a:defRPr>
            </a:lvl1pPr>
          </a:lstStyle>
          <a:p>
            <a:pPr defTabSz="685783"/>
            <a:fld id="{CF350E0B-4DDC-40FA-B112-ECD7580B1CD5}" type="datetimeFigureOut">
              <a:rPr lang="en-US" smtClean="0">
                <a:solidFill>
                  <a:prstClr val="black">
                    <a:tint val="75000"/>
                  </a:prstClr>
                </a:solidFill>
              </a:rPr>
              <a:pPr defTabSz="685783"/>
              <a:t>9/13/18</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68579" tIns="34289" rIns="68579" bIns="34289" rtlCol="0" anchor="ctr"/>
          <a:lstStyle>
            <a:lvl1pPr algn="ctr">
              <a:defRPr sz="900">
                <a:solidFill>
                  <a:schemeClr val="tx1">
                    <a:tint val="75000"/>
                  </a:schemeClr>
                </a:solidFill>
              </a:defRPr>
            </a:lvl1pPr>
          </a:lstStyle>
          <a:p>
            <a:pPr defTabSz="685783"/>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68579" tIns="34289" rIns="68579" bIns="34289" rtlCol="0" anchor="ctr"/>
          <a:lstStyle>
            <a:lvl1pPr algn="r">
              <a:defRPr sz="900">
                <a:solidFill>
                  <a:schemeClr val="tx1">
                    <a:tint val="75000"/>
                  </a:schemeClr>
                </a:solidFill>
              </a:defRPr>
            </a:lvl1pPr>
          </a:lstStyle>
          <a:p>
            <a:pPr defTabSz="685783"/>
            <a:fld id="{2CFD6C3D-3C39-4E71-AD40-C7C2E335E6A9}" type="slidenum">
              <a:rPr lang="en-US" smtClean="0">
                <a:solidFill>
                  <a:prstClr val="black">
                    <a:tint val="75000"/>
                  </a:prstClr>
                </a:solidFill>
              </a:rPr>
              <a:pPr defTabSz="685783"/>
              <a:t>‹#›</a:t>
            </a:fld>
            <a:endParaRPr lang="en-US">
              <a:solidFill>
                <a:prstClr val="black">
                  <a:tint val="75000"/>
                </a:prstClr>
              </a:solidFill>
            </a:endParaRPr>
          </a:p>
        </p:txBody>
      </p:sp>
    </p:spTree>
    <p:extLst>
      <p:ext uri="{BB962C8B-B14F-4D97-AF65-F5344CB8AC3E}">
        <p14:creationId xmlns:p14="http://schemas.microsoft.com/office/powerpoint/2010/main" val="7303808"/>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iming>
    <p:tnLst>
      <p:par>
        <p:cTn id="1" dur="indefinite" restart="never" nodeType="tmRoot"/>
      </p:par>
    </p:tnLst>
  </p:timing>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783" rtl="0" eaLnBrk="1" latinLnBrk="0" hangingPunct="1">
        <a:defRPr sz="1400" kern="1200">
          <a:solidFill>
            <a:schemeClr val="tx1"/>
          </a:solidFill>
          <a:latin typeface="+mn-lt"/>
          <a:ea typeface="+mn-ea"/>
          <a:cs typeface="+mn-cs"/>
        </a:defRPr>
      </a:lvl1pPr>
      <a:lvl2pPr marL="342892" algn="l" defTabSz="685783" rtl="0" eaLnBrk="1" latinLnBrk="0" hangingPunct="1">
        <a:defRPr sz="1400" kern="1200">
          <a:solidFill>
            <a:schemeClr val="tx1"/>
          </a:solidFill>
          <a:latin typeface="+mn-lt"/>
          <a:ea typeface="+mn-ea"/>
          <a:cs typeface="+mn-cs"/>
        </a:defRPr>
      </a:lvl2pPr>
      <a:lvl3pPr marL="685783" algn="l" defTabSz="685783" rtl="0" eaLnBrk="1" latinLnBrk="0" hangingPunct="1">
        <a:defRPr sz="1400" kern="1200">
          <a:solidFill>
            <a:schemeClr val="tx1"/>
          </a:solidFill>
          <a:latin typeface="+mn-lt"/>
          <a:ea typeface="+mn-ea"/>
          <a:cs typeface="+mn-cs"/>
        </a:defRPr>
      </a:lvl3pPr>
      <a:lvl4pPr marL="1028675" algn="l" defTabSz="685783" rtl="0" eaLnBrk="1" latinLnBrk="0" hangingPunct="1">
        <a:defRPr sz="1400" kern="1200">
          <a:solidFill>
            <a:schemeClr val="tx1"/>
          </a:solidFill>
          <a:latin typeface="+mn-lt"/>
          <a:ea typeface="+mn-ea"/>
          <a:cs typeface="+mn-cs"/>
        </a:defRPr>
      </a:lvl4pPr>
      <a:lvl5pPr marL="1371566" algn="l" defTabSz="685783" rtl="0" eaLnBrk="1" latinLnBrk="0" hangingPunct="1">
        <a:defRPr sz="1400" kern="1200">
          <a:solidFill>
            <a:schemeClr val="tx1"/>
          </a:solidFill>
          <a:latin typeface="+mn-lt"/>
          <a:ea typeface="+mn-ea"/>
          <a:cs typeface="+mn-cs"/>
        </a:defRPr>
      </a:lvl5pPr>
      <a:lvl6pPr marL="1714457" algn="l" defTabSz="685783" rtl="0" eaLnBrk="1" latinLnBrk="0" hangingPunct="1">
        <a:defRPr sz="1400" kern="1200">
          <a:solidFill>
            <a:schemeClr val="tx1"/>
          </a:solidFill>
          <a:latin typeface="+mn-lt"/>
          <a:ea typeface="+mn-ea"/>
          <a:cs typeface="+mn-cs"/>
        </a:defRPr>
      </a:lvl6pPr>
      <a:lvl7pPr marL="2057348" algn="l" defTabSz="685783" rtl="0" eaLnBrk="1" latinLnBrk="0" hangingPunct="1">
        <a:defRPr sz="1400" kern="1200">
          <a:solidFill>
            <a:schemeClr val="tx1"/>
          </a:solidFill>
          <a:latin typeface="+mn-lt"/>
          <a:ea typeface="+mn-ea"/>
          <a:cs typeface="+mn-cs"/>
        </a:defRPr>
      </a:lvl7pPr>
      <a:lvl8pPr marL="2400240" algn="l" defTabSz="685783" rtl="0" eaLnBrk="1" latinLnBrk="0" hangingPunct="1">
        <a:defRPr sz="1400" kern="1200">
          <a:solidFill>
            <a:schemeClr val="tx1"/>
          </a:solidFill>
          <a:latin typeface="+mn-lt"/>
          <a:ea typeface="+mn-ea"/>
          <a:cs typeface="+mn-cs"/>
        </a:defRPr>
      </a:lvl8pPr>
      <a:lvl9pPr marL="2743132" algn="l" defTabSz="685783"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Rectangle 9"/>
          <p:cNvSpPr/>
          <p:nvPr/>
        </p:nvSpPr>
        <p:spPr>
          <a:xfrm>
            <a:off x="5867400" y="3835400"/>
            <a:ext cx="9525000" cy="70104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defTabSz="914333"/>
            <a:endParaRPr lang="en-US">
              <a:solidFill>
                <a:prstClr val="white"/>
              </a:solidFill>
            </a:endParaRPr>
          </a:p>
        </p:txBody>
      </p:sp>
      <p:sp>
        <p:nvSpPr>
          <p:cNvPr id="4" name="Date Placeholder 3"/>
          <p:cNvSpPr>
            <a:spLocks noGrp="1"/>
          </p:cNvSpPr>
          <p:nvPr>
            <p:ph type="dt" sz="half" idx="2"/>
          </p:nvPr>
        </p:nvSpPr>
        <p:spPr>
          <a:xfrm>
            <a:off x="457200" y="6356352"/>
            <a:ext cx="2133600" cy="365125"/>
          </a:xfrm>
          <a:prstGeom prst="rect">
            <a:avLst/>
          </a:prstGeom>
        </p:spPr>
        <p:txBody>
          <a:bodyPr vert="horz" lIns="91434" tIns="45717" rIns="91434" bIns="45717" rtlCol="0" anchor="ctr"/>
          <a:lstStyle>
            <a:lvl1pPr algn="l">
              <a:defRPr sz="1200">
                <a:solidFill>
                  <a:schemeClr val="tx1">
                    <a:tint val="75000"/>
                  </a:schemeClr>
                </a:solidFill>
              </a:defRPr>
            </a:lvl1pPr>
          </a:lstStyle>
          <a:p>
            <a:pPr defTabSz="914333"/>
            <a:fld id="{6EB7948D-65B7-4FEC-80B5-36D7629B101D}" type="datetimeFigureOut">
              <a:rPr lang="en-US" smtClean="0">
                <a:solidFill>
                  <a:prstClr val="black">
                    <a:tint val="75000"/>
                  </a:prstClr>
                </a:solidFill>
              </a:rPr>
              <a:pPr defTabSz="914333"/>
              <a:t>9/13/18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34" tIns="45717" rIns="91434" bIns="45717" rtlCol="0" anchor="ctr"/>
          <a:lstStyle>
            <a:lvl1pPr algn="ctr">
              <a:defRPr sz="1200">
                <a:solidFill>
                  <a:schemeClr val="tx1">
                    <a:tint val="75000"/>
                  </a:schemeClr>
                </a:solidFill>
              </a:defRPr>
            </a:lvl1pPr>
          </a:lstStyle>
          <a:p>
            <a:pPr defTabSz="914333"/>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34" tIns="45717" rIns="91434" bIns="45717" rtlCol="0" anchor="ctr"/>
          <a:lstStyle>
            <a:lvl1pPr algn="r">
              <a:defRPr sz="1200">
                <a:solidFill>
                  <a:schemeClr val="tx1">
                    <a:tint val="75000"/>
                  </a:schemeClr>
                </a:solidFill>
              </a:defRPr>
            </a:lvl1pPr>
          </a:lstStyle>
          <a:p>
            <a:pPr defTabSz="914333"/>
            <a:fld id="{FD99AA8B-2E7A-4BBC-8FDE-CA7CF71DD330}" type="slidenum">
              <a:rPr lang="en-US" smtClean="0">
                <a:solidFill>
                  <a:prstClr val="black">
                    <a:tint val="75000"/>
                  </a:prstClr>
                </a:solidFill>
              </a:rPr>
              <a:pPr defTabSz="914333"/>
              <a:t>‹#›</a:t>
            </a:fld>
            <a:endParaRPr lang="en-US">
              <a:solidFill>
                <a:prstClr val="black">
                  <a:tint val="75000"/>
                </a:prstClr>
              </a:solidFill>
            </a:endParaRPr>
          </a:p>
        </p:txBody>
      </p:sp>
      <p:sp>
        <p:nvSpPr>
          <p:cNvPr id="3" name="Text Placeholder 2"/>
          <p:cNvSpPr>
            <a:spLocks noGrp="1"/>
          </p:cNvSpPr>
          <p:nvPr>
            <p:ph type="body" idx="1"/>
          </p:nvPr>
        </p:nvSpPr>
        <p:spPr>
          <a:xfrm>
            <a:off x="3124200" y="990600"/>
            <a:ext cx="5638800" cy="5181600"/>
          </a:xfrm>
          <a:prstGeom prst="rect">
            <a:avLst/>
          </a:prstGeom>
        </p:spPr>
        <p:txBody>
          <a:bodyPr vert="horz" lIns="91434" tIns="45717" rIns="91434" bIns="4571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p:ph type="title"/>
          </p:nvPr>
        </p:nvSpPr>
        <p:spPr>
          <a:xfrm>
            <a:off x="2209801" y="177804"/>
            <a:ext cx="6553202" cy="525463"/>
          </a:xfrm>
          <a:prstGeom prst="rect">
            <a:avLst/>
          </a:prstGeom>
        </p:spPr>
        <p:txBody>
          <a:bodyPr vert="horz" lIns="91434" tIns="45717" rIns="91434" bIns="45717" rtlCol="0" anchor="b">
            <a:normAutofit/>
          </a:bodyPr>
          <a:lstStyle/>
          <a:p>
            <a:r>
              <a:rPr lang="en-US" dirty="0"/>
              <a:t>Click to edit Master title style</a:t>
            </a:r>
          </a:p>
        </p:txBody>
      </p:sp>
    </p:spTree>
    <p:extLst>
      <p:ext uri="{BB962C8B-B14F-4D97-AF65-F5344CB8AC3E}">
        <p14:creationId xmlns:p14="http://schemas.microsoft.com/office/powerpoint/2010/main" val="326498785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Lst>
  <p:timing>
    <p:tnLst>
      <p:par>
        <p:cTn id="1" dur="indefinite" restart="never" nodeType="tmRoot"/>
      </p:par>
    </p:tnLst>
  </p:timing>
  <p:txStyles>
    <p:titleStyle>
      <a:lvl1pPr algn="r" defTabSz="914333" rtl="0" eaLnBrk="1" latinLnBrk="0" hangingPunct="1">
        <a:spcBef>
          <a:spcPct val="0"/>
        </a:spcBef>
        <a:buNone/>
        <a:defRPr sz="2800" kern="1200">
          <a:solidFill>
            <a:schemeClr val="bg1">
              <a:lumMod val="95000"/>
            </a:schemeClr>
          </a:solidFill>
          <a:latin typeface="+mj-lt"/>
          <a:ea typeface="+mj-ea"/>
          <a:cs typeface="+mj-cs"/>
        </a:defRPr>
      </a:lvl1pPr>
    </p:titleStyle>
    <p:bodyStyle>
      <a:lvl1pPr marL="0" indent="0" algn="l" defTabSz="914333" rtl="0" eaLnBrk="1" latinLnBrk="0" hangingPunct="1">
        <a:spcBef>
          <a:spcPct val="20000"/>
        </a:spcBef>
        <a:buFontTx/>
        <a:buNone/>
        <a:defRPr sz="2400" kern="1200">
          <a:solidFill>
            <a:schemeClr val="bg1">
              <a:lumMod val="10000"/>
            </a:schemeClr>
          </a:solidFill>
          <a:latin typeface="+mn-lt"/>
          <a:ea typeface="+mn-ea"/>
          <a:cs typeface="+mn-cs"/>
        </a:defRPr>
      </a:lvl1pPr>
      <a:lvl2pPr marL="0" indent="0" algn="l" defTabSz="914333" rtl="0" eaLnBrk="1" latinLnBrk="0" hangingPunct="1">
        <a:spcBef>
          <a:spcPct val="20000"/>
        </a:spcBef>
        <a:buFontTx/>
        <a:buNone/>
        <a:defRPr sz="2400" kern="1200">
          <a:solidFill>
            <a:schemeClr val="bg1">
              <a:lumMod val="10000"/>
            </a:schemeClr>
          </a:solidFill>
          <a:latin typeface="+mn-lt"/>
          <a:ea typeface="+mn-ea"/>
          <a:cs typeface="+mn-cs"/>
        </a:defRPr>
      </a:lvl2pPr>
      <a:lvl3pPr marL="0" indent="0" algn="l" defTabSz="914333" rtl="0" eaLnBrk="1" latinLnBrk="0" hangingPunct="1">
        <a:spcBef>
          <a:spcPct val="20000"/>
        </a:spcBef>
        <a:buFontTx/>
        <a:buNone/>
        <a:defRPr sz="2400" kern="1200">
          <a:solidFill>
            <a:schemeClr val="bg1">
              <a:lumMod val="10000"/>
            </a:schemeClr>
          </a:solidFill>
          <a:latin typeface="+mn-lt"/>
          <a:ea typeface="+mn-ea"/>
          <a:cs typeface="+mn-cs"/>
        </a:defRPr>
      </a:lvl3pPr>
      <a:lvl4pPr marL="0" indent="0" algn="l" defTabSz="914333" rtl="0" eaLnBrk="1" latinLnBrk="0" hangingPunct="1">
        <a:spcBef>
          <a:spcPct val="20000"/>
        </a:spcBef>
        <a:buFontTx/>
        <a:buNone/>
        <a:defRPr sz="2400" kern="1200">
          <a:solidFill>
            <a:schemeClr val="bg1">
              <a:lumMod val="10000"/>
            </a:schemeClr>
          </a:solidFill>
          <a:latin typeface="+mn-lt"/>
          <a:ea typeface="+mn-ea"/>
          <a:cs typeface="+mn-cs"/>
        </a:defRPr>
      </a:lvl4pPr>
      <a:lvl5pPr marL="0" indent="0" algn="l" defTabSz="914333" rtl="0" eaLnBrk="1" latinLnBrk="0" hangingPunct="1">
        <a:spcBef>
          <a:spcPct val="20000"/>
        </a:spcBef>
        <a:buFontTx/>
        <a:buNone/>
        <a:defRPr sz="2400" kern="1200">
          <a:solidFill>
            <a:schemeClr val="bg1">
              <a:lumMod val="10000"/>
            </a:schemeClr>
          </a:solidFill>
          <a:latin typeface="+mn-lt"/>
          <a:ea typeface="+mn-ea"/>
          <a:cs typeface="+mn-cs"/>
        </a:defRPr>
      </a:lvl5pPr>
      <a:lvl6pPr marL="2514411"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09"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4" Type="http://schemas.openxmlformats.org/officeDocument/2006/relationships/image" Target="../media/image34.png"/><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4" Type="http://schemas.openxmlformats.org/officeDocument/2006/relationships/image" Target="../media/image34.png"/><Relationship Id="rId5" Type="http://schemas.openxmlformats.org/officeDocument/2006/relationships/image" Target="../media/image25.tiff"/><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4" Type="http://schemas.openxmlformats.org/officeDocument/2006/relationships/image" Target="../media/image26.emf"/><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g"/><Relationship Id="rId4" Type="http://schemas.openxmlformats.org/officeDocument/2006/relationships/image" Target="../media/image35.jpeg"/><Relationship Id="rId5" Type="http://schemas.openxmlformats.org/officeDocument/2006/relationships/image" Target="../media/image37.png"/><Relationship Id="rId6" Type="http://schemas.openxmlformats.org/officeDocument/2006/relationships/image" Target="../media/image38.jpeg"/><Relationship Id="rId7" Type="http://schemas.openxmlformats.org/officeDocument/2006/relationships/image" Target="../media/image18.jpe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1" Type="http://schemas.microsoft.com/office/2007/relationships/diagramDrawing" Target="../diagrams/drawing2.xml"/><Relationship Id="rId12" Type="http://schemas.openxmlformats.org/officeDocument/2006/relationships/diagramData" Target="../diagrams/data3.xml"/><Relationship Id="rId13" Type="http://schemas.openxmlformats.org/officeDocument/2006/relationships/diagramLayout" Target="../diagrams/layout3.xml"/><Relationship Id="rId14" Type="http://schemas.openxmlformats.org/officeDocument/2006/relationships/diagramQuickStyle" Target="../diagrams/quickStyle3.xml"/><Relationship Id="rId15" Type="http://schemas.openxmlformats.org/officeDocument/2006/relationships/diagramColors" Target="../diagrams/colors3.xml"/><Relationship Id="rId16" Type="http://schemas.microsoft.com/office/2007/relationships/diagramDrawing" Target="../diagrams/drawing3.xml"/><Relationship Id="rId1" Type="http://schemas.openxmlformats.org/officeDocument/2006/relationships/slideLayout" Target="../slideLayouts/slideLayout17.xml"/><Relationship Id="rId2" Type="http://schemas.openxmlformats.org/officeDocument/2006/relationships/diagramData" Target="../diagrams/data1.xml"/><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diagramData" Target="../diagrams/data2.xml"/><Relationship Id="rId8" Type="http://schemas.openxmlformats.org/officeDocument/2006/relationships/diagramLayout" Target="../diagrams/layout2.xml"/><Relationship Id="rId9" Type="http://schemas.openxmlformats.org/officeDocument/2006/relationships/diagramQuickStyle" Target="../diagrams/quickStyle2.xml"/><Relationship Id="rId10" Type="http://schemas.openxmlformats.org/officeDocument/2006/relationships/diagramColors" Target="../diagrams/colors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3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4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4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1" Type="http://schemas.openxmlformats.org/officeDocument/2006/relationships/slideLayout" Target="../slideLayouts/slideLayout17.xml"/><Relationship Id="rId2" Type="http://schemas.openxmlformats.org/officeDocument/2006/relationships/image" Target="../media/image5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5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5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8.png"/><Relationship Id="rId3" Type="http://schemas.openxmlformats.org/officeDocument/2006/relationships/image" Target="../media/image5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1.png"/><Relationship Id="rId3" Type="http://schemas.openxmlformats.org/officeDocument/2006/relationships/image" Target="../media/image6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6.png"/><Relationship Id="rId1" Type="http://schemas.openxmlformats.org/officeDocument/2006/relationships/slideLayout" Target="../slideLayouts/slideLayout17.xml"/><Relationship Id="rId2" Type="http://schemas.openxmlformats.org/officeDocument/2006/relationships/image" Target="../media/image6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8.png"/><Relationship Id="rId3" Type="http://schemas.openxmlformats.org/officeDocument/2006/relationships/image" Target="../media/image6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0.png"/><Relationship Id="rId3" Type="http://schemas.openxmlformats.org/officeDocument/2006/relationships/image" Target="../media/image7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2.png"/><Relationship Id="rId3" Type="http://schemas.openxmlformats.org/officeDocument/2006/relationships/image" Target="../media/image7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4.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microsoft.com/office/2007/relationships/hdphoto" Target="../media/hdphoto1.wdp"/><Relationship Id="rId7" Type="http://schemas.openxmlformats.org/officeDocument/2006/relationships/image" Target="../media/image7.png"/><Relationship Id="rId8" Type="http://schemas.microsoft.com/office/2007/relationships/hdphoto" Target="../media/hdphoto2.wdp"/><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8.xml"/><Relationship Id="rId2"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79.tif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chart" Target="../charts/char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chart" Target="../charts/char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4.xml"/><Relationship Id="rId3" Type="http://schemas.openxmlformats.org/officeDocument/2006/relationships/chart" Target="../charts/char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chart" Target="../charts/chart6.xml"/></Relationships>
</file>

<file path=ppt/slides/_rels/slide63.xml.rels><?xml version="1.0" encoding="UTF-8" standalone="yes"?>
<Relationships xmlns="http://schemas.openxmlformats.org/package/2006/relationships"><Relationship Id="rId3" Type="http://schemas.openxmlformats.org/officeDocument/2006/relationships/chart" Target="../charts/chart8.xml"/><Relationship Id="rId4" Type="http://schemas.openxmlformats.org/officeDocument/2006/relationships/chart" Target="../charts/chart9.xml"/><Relationship Id="rId5" Type="http://schemas.openxmlformats.org/officeDocument/2006/relationships/chart" Target="../charts/chart10.xml"/><Relationship Id="rId6" Type="http://schemas.openxmlformats.org/officeDocument/2006/relationships/chart" Target="../charts/chart11.xml"/><Relationship Id="rId1" Type="http://schemas.openxmlformats.org/officeDocument/2006/relationships/slideLayout" Target="../slideLayouts/slideLayout4.xml"/><Relationship Id="rId2" Type="http://schemas.openxmlformats.org/officeDocument/2006/relationships/chart" Target="../charts/char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0.png"/><Relationship Id="rId3" Type="http://schemas.openxmlformats.org/officeDocument/2006/relationships/image" Target="../media/image81.png"/></Relationships>
</file>

<file path=ppt/slides/_rels/slide66.xml.rels><?xml version="1.0" encoding="UTF-8" standalone="yes"?>
<Relationships xmlns="http://schemas.openxmlformats.org/package/2006/relationships"><Relationship Id="rId3" Type="http://schemas.openxmlformats.org/officeDocument/2006/relationships/image" Target="../media/image83.jpeg"/><Relationship Id="rId4" Type="http://schemas.openxmlformats.org/officeDocument/2006/relationships/image" Target="../media/image84.jpeg"/><Relationship Id="rId5" Type="http://schemas.openxmlformats.org/officeDocument/2006/relationships/image" Target="../media/image85.jpeg"/><Relationship Id="rId6" Type="http://schemas.openxmlformats.org/officeDocument/2006/relationships/image" Target="../media/image86.jpeg"/><Relationship Id="rId7" Type="http://schemas.openxmlformats.org/officeDocument/2006/relationships/image" Target="../media/image87.jpeg"/><Relationship Id="rId1" Type="http://schemas.openxmlformats.org/officeDocument/2006/relationships/slideLayout" Target="../slideLayouts/slideLayout3.xml"/><Relationship Id="rId2" Type="http://schemas.openxmlformats.org/officeDocument/2006/relationships/image" Target="../media/image82.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8.png"/><Relationship Id="rId3" Type="http://schemas.openxmlformats.org/officeDocument/2006/relationships/image" Target="../media/image8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0.png"/><Relationship Id="rId3" Type="http://schemas.openxmlformats.org/officeDocument/2006/relationships/image" Target="../media/image91.png"/></Relationships>
</file>

<file path=ppt/slides/_rels/slide69.xml.rels><?xml version="1.0" encoding="UTF-8" standalone="yes"?>
<Relationships xmlns="http://schemas.openxmlformats.org/package/2006/relationships"><Relationship Id="rId3" Type="http://schemas.openxmlformats.org/officeDocument/2006/relationships/image" Target="../media/image93.png"/><Relationship Id="rId4" Type="http://schemas.openxmlformats.org/officeDocument/2006/relationships/image" Target="../media/image94.png"/><Relationship Id="rId1" Type="http://schemas.openxmlformats.org/officeDocument/2006/relationships/slideLayout" Target="../slideLayouts/slideLayout6.xml"/><Relationship Id="rId2" Type="http://schemas.openxmlformats.org/officeDocument/2006/relationships/image" Target="../media/image92.png"/></Relationships>
</file>

<file path=ppt/slides/_rels/slide7.xml.rels><?xml version="1.0" encoding="UTF-8" standalone="yes"?>
<Relationships xmlns="http://schemas.openxmlformats.org/package/2006/relationships"><Relationship Id="rId11" Type="http://schemas.openxmlformats.org/officeDocument/2006/relationships/image" Target="../media/image19.tiff"/><Relationship Id="rId12" Type="http://schemas.openxmlformats.org/officeDocument/2006/relationships/image" Target="../media/image20.jpeg"/><Relationship Id="rId13" Type="http://schemas.openxmlformats.org/officeDocument/2006/relationships/image" Target="../media/image21.tiff"/><Relationship Id="rId14" Type="http://schemas.openxmlformats.org/officeDocument/2006/relationships/image" Target="../media/image22.png"/><Relationship Id="rId15" Type="http://schemas.openxmlformats.org/officeDocument/2006/relationships/image" Target="../media/image23.jpeg"/><Relationship Id="rId16" Type="http://schemas.openxmlformats.org/officeDocument/2006/relationships/image" Target="../media/image24.png"/><Relationship Id="rId17" Type="http://schemas.openxmlformats.org/officeDocument/2006/relationships/image" Target="../media/image25.tiff"/><Relationship Id="rId18" Type="http://schemas.openxmlformats.org/officeDocument/2006/relationships/image" Target="../media/image26.emf"/><Relationship Id="rId1" Type="http://schemas.openxmlformats.org/officeDocument/2006/relationships/slideLayout" Target="../slideLayouts/slideLayout6.xml"/><Relationship Id="rId2" Type="http://schemas.openxmlformats.org/officeDocument/2006/relationships/image" Target="../media/image10.png"/><Relationship Id="rId3" Type="http://schemas.openxmlformats.org/officeDocument/2006/relationships/image" Target="../media/image11.jpeg"/><Relationship Id="rId4" Type="http://schemas.openxmlformats.org/officeDocument/2006/relationships/image" Target="../media/image12.png"/><Relationship Id="rId5" Type="http://schemas.openxmlformats.org/officeDocument/2006/relationships/image" Target="../media/image13.jpeg"/><Relationship Id="rId6" Type="http://schemas.openxmlformats.org/officeDocument/2006/relationships/image" Target="../media/image14.jpeg"/><Relationship Id="rId7" Type="http://schemas.openxmlformats.org/officeDocument/2006/relationships/image" Target="../media/image15.jpeg"/><Relationship Id="rId8" Type="http://schemas.openxmlformats.org/officeDocument/2006/relationships/image" Target="../media/image16.png"/><Relationship Id="rId9" Type="http://schemas.openxmlformats.org/officeDocument/2006/relationships/image" Target="../media/image17.png"/><Relationship Id="rId10" Type="http://schemas.openxmlformats.org/officeDocument/2006/relationships/image" Target="../media/image18.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5.png"/></Relationships>
</file>

<file path=ppt/slides/_rels/slide71.xml.rels><?xml version="1.0" encoding="UTF-8" standalone="yes"?>
<Relationships xmlns="http://schemas.openxmlformats.org/package/2006/relationships"><Relationship Id="rId3" Type="http://schemas.openxmlformats.org/officeDocument/2006/relationships/image" Target="../media/image97.png"/><Relationship Id="rId4" Type="http://schemas.openxmlformats.org/officeDocument/2006/relationships/image" Target="../media/image98.png"/><Relationship Id="rId1" Type="http://schemas.openxmlformats.org/officeDocument/2006/relationships/slideLayout" Target="../slideLayouts/slideLayout6.xml"/><Relationship Id="rId2" Type="http://schemas.openxmlformats.org/officeDocument/2006/relationships/image" Target="../media/image96.png"/></Relationships>
</file>

<file path=ppt/slides/_rels/slide72.xml.rels><?xml version="1.0" encoding="UTF-8" standalone="yes"?>
<Relationships xmlns="http://schemas.openxmlformats.org/package/2006/relationships"><Relationship Id="rId3" Type="http://schemas.openxmlformats.org/officeDocument/2006/relationships/image" Target="../media/image100.png"/><Relationship Id="rId4" Type="http://schemas.openxmlformats.org/officeDocument/2006/relationships/image" Target="../media/image101.png"/><Relationship Id="rId1" Type="http://schemas.openxmlformats.org/officeDocument/2006/relationships/slideLayout" Target="../slideLayouts/slideLayout6.xml"/><Relationship Id="rId2" Type="http://schemas.openxmlformats.org/officeDocument/2006/relationships/image" Target="../media/image99.png"/></Relationships>
</file>

<file path=ppt/slides/_rels/slide73.xml.rels><?xml version="1.0" encoding="UTF-8" standalone="yes"?>
<Relationships xmlns="http://schemas.openxmlformats.org/package/2006/relationships"><Relationship Id="rId3" Type="http://schemas.openxmlformats.org/officeDocument/2006/relationships/image" Target="../media/image103.png"/><Relationship Id="rId4" Type="http://schemas.openxmlformats.org/officeDocument/2006/relationships/image" Target="../media/image104.png"/><Relationship Id="rId1" Type="http://schemas.openxmlformats.org/officeDocument/2006/relationships/slideLayout" Target="../slideLayouts/slideLayout6.xml"/><Relationship Id="rId2" Type="http://schemas.openxmlformats.org/officeDocument/2006/relationships/image" Target="../media/image10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5.png"/><Relationship Id="rId3" Type="http://schemas.openxmlformats.org/officeDocument/2006/relationships/image" Target="../media/image10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7.png"/></Relationships>
</file>

<file path=ppt/slides/_rels/slide76.xml.rels><?xml version="1.0" encoding="UTF-8" standalone="yes"?>
<Relationships xmlns="http://schemas.openxmlformats.org/package/2006/relationships"><Relationship Id="rId3" Type="http://schemas.openxmlformats.org/officeDocument/2006/relationships/image" Target="../media/image109.jpeg"/><Relationship Id="rId4" Type="http://schemas.openxmlformats.org/officeDocument/2006/relationships/image" Target="../media/image110.jpeg"/><Relationship Id="rId1" Type="http://schemas.openxmlformats.org/officeDocument/2006/relationships/slideLayout" Target="../slideLayouts/slideLayout6.xml"/><Relationship Id="rId2" Type="http://schemas.openxmlformats.org/officeDocument/2006/relationships/image" Target="../media/image108.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11.png"/><Relationship Id="rId4" Type="http://schemas.openxmlformats.org/officeDocument/2006/relationships/image" Target="../media/image112.png"/><Relationship Id="rId5" Type="http://schemas.openxmlformats.org/officeDocument/2006/relationships/image" Target="../media/image113.emf"/><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jpeg"/><Relationship Id="rId6" Type="http://schemas.openxmlformats.org/officeDocument/2006/relationships/image" Target="../media/image30.jpeg"/><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115.tiff"/><Relationship Id="rId4" Type="http://schemas.openxmlformats.org/officeDocument/2006/relationships/image" Target="../media/image116.jpeg"/><Relationship Id="rId5" Type="http://schemas.openxmlformats.org/officeDocument/2006/relationships/image" Target="../media/image117.png"/><Relationship Id="rId6" Type="http://schemas.microsoft.com/office/2007/relationships/hdphoto" Target="../media/hdphoto3.wdp"/><Relationship Id="rId1" Type="http://schemas.openxmlformats.org/officeDocument/2006/relationships/slideLayout" Target="../slideLayouts/slideLayout9.xml"/><Relationship Id="rId2" Type="http://schemas.openxmlformats.org/officeDocument/2006/relationships/image" Target="../media/image11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8.tif"/></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png"/><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Hexagon 12"/>
          <p:cNvSpPr/>
          <p:nvPr/>
        </p:nvSpPr>
        <p:spPr>
          <a:xfrm rot="5400000">
            <a:off x="-44458" y="211867"/>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350">
              <a:solidFill>
                <a:schemeClr val="bg1"/>
              </a:solidFill>
            </a:endParaRPr>
          </a:p>
        </p:txBody>
      </p:sp>
      <p:sp>
        <p:nvSpPr>
          <p:cNvPr id="15" name="Hexagon 12"/>
          <p:cNvSpPr/>
          <p:nvPr/>
        </p:nvSpPr>
        <p:spPr>
          <a:xfrm rot="1800000">
            <a:off x="3501162" y="594947"/>
            <a:ext cx="7433537" cy="6857782"/>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009898 w 4393780"/>
              <a:gd name="connsiteY5" fmla="*/ 3796764 h 3796764"/>
              <a:gd name="connsiteX6" fmla="*/ 0 w 4393780"/>
              <a:gd name="connsiteY6" fmla="*/ 1893870 h 3796764"/>
              <a:gd name="connsiteX0" fmla="*/ 0 w 4393780"/>
              <a:gd name="connsiteY0" fmla="*/ 1893870 h 3798714"/>
              <a:gd name="connsiteX1" fmla="*/ 1129819 w 4393780"/>
              <a:gd name="connsiteY1" fmla="*/ 8708 h 3798714"/>
              <a:gd name="connsiteX2" fmla="*/ 3272674 w 4393780"/>
              <a:gd name="connsiteY2" fmla="*/ 0 h 3798714"/>
              <a:gd name="connsiteX3" fmla="*/ 4393780 w 4393780"/>
              <a:gd name="connsiteY3" fmla="*/ 1893870 h 3798714"/>
              <a:gd name="connsiteX4" fmla="*/ 3384247 w 4393780"/>
              <a:gd name="connsiteY4" fmla="*/ 3798714 h 3798714"/>
              <a:gd name="connsiteX5" fmla="*/ 1009898 w 4393780"/>
              <a:gd name="connsiteY5" fmla="*/ 3796764 h 3798714"/>
              <a:gd name="connsiteX6" fmla="*/ 0 w 4393780"/>
              <a:gd name="connsiteY6" fmla="*/ 1893870 h 3798714"/>
              <a:gd name="connsiteX0" fmla="*/ 0 w 4393780"/>
              <a:gd name="connsiteY0" fmla="*/ 1885162 h 3790006"/>
              <a:gd name="connsiteX1" fmla="*/ 1129819 w 4393780"/>
              <a:gd name="connsiteY1" fmla="*/ 0 h 3790006"/>
              <a:gd name="connsiteX2" fmla="*/ 3366485 w 4393780"/>
              <a:gd name="connsiteY2" fmla="*/ 2266 h 3790006"/>
              <a:gd name="connsiteX3" fmla="*/ 4393780 w 4393780"/>
              <a:gd name="connsiteY3" fmla="*/ 1885162 h 3790006"/>
              <a:gd name="connsiteX4" fmla="*/ 3384247 w 4393780"/>
              <a:gd name="connsiteY4" fmla="*/ 3790006 h 3790006"/>
              <a:gd name="connsiteX5" fmla="*/ 1009898 w 4393780"/>
              <a:gd name="connsiteY5" fmla="*/ 3788056 h 3790006"/>
              <a:gd name="connsiteX6" fmla="*/ 0 w 4393780"/>
              <a:gd name="connsiteY6" fmla="*/ 1885162 h 3790006"/>
              <a:gd name="connsiteX0" fmla="*/ 0 w 4393780"/>
              <a:gd name="connsiteY0" fmla="*/ 1888383 h 3793227"/>
              <a:gd name="connsiteX1" fmla="*/ 1129819 w 4393780"/>
              <a:gd name="connsiteY1" fmla="*/ 3221 h 3793227"/>
              <a:gd name="connsiteX2" fmla="*/ 3378211 w 4393780"/>
              <a:gd name="connsiteY2" fmla="*/ 0 h 3793227"/>
              <a:gd name="connsiteX3" fmla="*/ 4393780 w 4393780"/>
              <a:gd name="connsiteY3" fmla="*/ 1888383 h 3793227"/>
              <a:gd name="connsiteX4" fmla="*/ 3384247 w 4393780"/>
              <a:gd name="connsiteY4" fmla="*/ 3793227 h 3793227"/>
              <a:gd name="connsiteX5" fmla="*/ 1009898 w 4393780"/>
              <a:gd name="connsiteY5" fmla="*/ 3791277 h 3793227"/>
              <a:gd name="connsiteX6" fmla="*/ 0 w 4393780"/>
              <a:gd name="connsiteY6" fmla="*/ 1888383 h 3793227"/>
              <a:gd name="connsiteX0" fmla="*/ 0 w 4393780"/>
              <a:gd name="connsiteY0" fmla="*/ 1888383 h 3793227"/>
              <a:gd name="connsiteX1" fmla="*/ 1012555 w 4393780"/>
              <a:gd name="connsiteY1" fmla="*/ 3221 h 3793227"/>
              <a:gd name="connsiteX2" fmla="*/ 3378211 w 4393780"/>
              <a:gd name="connsiteY2" fmla="*/ 0 h 3793227"/>
              <a:gd name="connsiteX3" fmla="*/ 4393780 w 4393780"/>
              <a:gd name="connsiteY3" fmla="*/ 1888383 h 3793227"/>
              <a:gd name="connsiteX4" fmla="*/ 3384247 w 4393780"/>
              <a:gd name="connsiteY4" fmla="*/ 3793227 h 3793227"/>
              <a:gd name="connsiteX5" fmla="*/ 1009898 w 4393780"/>
              <a:gd name="connsiteY5" fmla="*/ 3791277 h 3793227"/>
              <a:gd name="connsiteX6" fmla="*/ 0 w 4393780"/>
              <a:gd name="connsiteY6" fmla="*/ 1888383 h 3793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3227">
                <a:moveTo>
                  <a:pt x="0" y="1888383"/>
                </a:moveTo>
                <a:lnTo>
                  <a:pt x="1012555" y="3221"/>
                </a:lnTo>
                <a:lnTo>
                  <a:pt x="3378211" y="0"/>
                </a:lnTo>
                <a:lnTo>
                  <a:pt x="4393780" y="1888383"/>
                </a:lnTo>
                <a:lnTo>
                  <a:pt x="3384247" y="3793227"/>
                </a:lnTo>
                <a:lnTo>
                  <a:pt x="1009898" y="3791277"/>
                </a:lnTo>
                <a:lnTo>
                  <a:pt x="0" y="1888383"/>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Hexagon 12"/>
          <p:cNvSpPr/>
          <p:nvPr/>
        </p:nvSpPr>
        <p:spPr>
          <a:xfrm rot="5400000">
            <a:off x="816732" y="1022316"/>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1" name="Hexagon 12"/>
          <p:cNvSpPr/>
          <p:nvPr/>
        </p:nvSpPr>
        <p:spPr>
          <a:xfrm rot="5400000">
            <a:off x="-1276358" y="2296447"/>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14" name="Hexagon 12"/>
          <p:cNvSpPr/>
          <p:nvPr/>
        </p:nvSpPr>
        <p:spPr>
          <a:xfrm rot="5400000">
            <a:off x="2854774" y="1157137"/>
            <a:ext cx="2303821" cy="199078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rgbClr val="1B203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Hexagon 12"/>
          <p:cNvSpPr/>
          <p:nvPr/>
        </p:nvSpPr>
        <p:spPr>
          <a:xfrm rot="5400000">
            <a:off x="3979813" y="3074764"/>
            <a:ext cx="1741398" cy="1504782"/>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rgbClr val="1B203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Hexagon 12"/>
          <p:cNvSpPr/>
          <p:nvPr/>
        </p:nvSpPr>
        <p:spPr>
          <a:xfrm rot="5400000">
            <a:off x="4582994" y="563742"/>
            <a:ext cx="974366" cy="841973"/>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rgbClr val="1B203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extBox 17"/>
          <p:cNvSpPr txBox="1"/>
          <p:nvPr/>
        </p:nvSpPr>
        <p:spPr>
          <a:xfrm>
            <a:off x="664741" y="2387682"/>
            <a:ext cx="3297347" cy="1335566"/>
          </a:xfrm>
          <a:prstGeom prst="rect">
            <a:avLst/>
          </a:prstGeom>
          <a:noFill/>
          <a:ln>
            <a:noFill/>
          </a:ln>
        </p:spPr>
        <p:txBody>
          <a:bodyPr wrap="square" lIns="0" tIns="0" rIns="0" bIns="0" rtlCol="0" anchor="ctr" anchorCtr="0">
            <a:noAutofit/>
          </a:bodyPr>
          <a:lstStyle/>
          <a:p>
            <a:r>
              <a:rPr lang="en-US" sz="3600" dirty="0" smtClean="0">
                <a:solidFill>
                  <a:schemeClr val="bg1"/>
                </a:solidFill>
                <a:latin typeface="Source Sans Pro ExtraLight" charset="0"/>
                <a:ea typeface="Source Sans Pro ExtraLight" charset="0"/>
                <a:cs typeface="Source Sans Pro ExtraLight" charset="0"/>
              </a:rPr>
              <a:t>The Bihar Right to Public Grievance </a:t>
            </a:r>
            <a:r>
              <a:rPr lang="en-US" sz="3600" dirty="0" err="1" smtClean="0">
                <a:solidFill>
                  <a:schemeClr val="bg1"/>
                </a:solidFill>
                <a:latin typeface="Source Sans Pro ExtraLight" charset="0"/>
                <a:ea typeface="Source Sans Pro ExtraLight" charset="0"/>
                <a:cs typeface="Source Sans Pro ExtraLight" charset="0"/>
              </a:rPr>
              <a:t>Redressal</a:t>
            </a:r>
            <a:r>
              <a:rPr lang="en-US" sz="3600" dirty="0" smtClean="0">
                <a:solidFill>
                  <a:schemeClr val="bg1"/>
                </a:solidFill>
                <a:latin typeface="Source Sans Pro ExtraLight" charset="0"/>
                <a:ea typeface="Source Sans Pro ExtraLight" charset="0"/>
                <a:cs typeface="Source Sans Pro ExtraLight" charset="0"/>
              </a:rPr>
              <a:t> Act</a:t>
            </a:r>
            <a:endParaRPr lang="en-US" sz="3600" b="1" dirty="0">
              <a:solidFill>
                <a:schemeClr val="bg1"/>
              </a:solidFill>
              <a:latin typeface="Calibri" charset="0"/>
              <a:ea typeface="Calibri" charset="0"/>
              <a:cs typeface="Calibri" charset="0"/>
            </a:endParaRPr>
          </a:p>
        </p:txBody>
      </p:sp>
      <p:sp>
        <p:nvSpPr>
          <p:cNvPr id="20" name="TextBox 19"/>
          <p:cNvSpPr txBox="1"/>
          <p:nvPr/>
        </p:nvSpPr>
        <p:spPr>
          <a:xfrm>
            <a:off x="717385" y="4356835"/>
            <a:ext cx="2464286" cy="1038746"/>
          </a:xfrm>
          <a:prstGeom prst="rect">
            <a:avLst/>
          </a:prstGeom>
          <a:noFill/>
        </p:spPr>
        <p:txBody>
          <a:bodyPr wrap="square" lIns="0" tIns="0" rIns="0" bIns="0" rtlCol="0">
            <a:noAutofit/>
          </a:bodyPr>
          <a:lstStyle/>
          <a:p>
            <a:pPr algn="ctr"/>
            <a:r>
              <a:rPr lang="en-IN" sz="2400" b="1" dirty="0">
                <a:solidFill>
                  <a:schemeClr val="bg1"/>
                </a:solidFill>
                <a:latin typeface="Calibri Light" charset="0"/>
                <a:ea typeface="Calibri Light" charset="0"/>
                <a:cs typeface="Calibri Light" charset="0"/>
              </a:rPr>
              <a:t>Grievance </a:t>
            </a:r>
            <a:r>
              <a:rPr lang="en-IN" sz="2400" b="1" dirty="0" err="1">
                <a:solidFill>
                  <a:schemeClr val="bg1"/>
                </a:solidFill>
                <a:latin typeface="Calibri Light" charset="0"/>
                <a:ea typeface="Calibri Light" charset="0"/>
                <a:cs typeface="Calibri Light" charset="0"/>
              </a:rPr>
              <a:t>Redressal</a:t>
            </a:r>
            <a:r>
              <a:rPr lang="en-IN" sz="2400" b="1" dirty="0">
                <a:solidFill>
                  <a:schemeClr val="bg1"/>
                </a:solidFill>
                <a:latin typeface="Calibri Light" charset="0"/>
                <a:ea typeface="Calibri Light" charset="0"/>
                <a:cs typeface="Calibri Light" charset="0"/>
              </a:rPr>
              <a:t> through </a:t>
            </a:r>
          </a:p>
          <a:p>
            <a:pPr algn="ctr"/>
            <a:r>
              <a:rPr lang="en-IN" sz="2400" b="1" dirty="0">
                <a:solidFill>
                  <a:schemeClr val="bg1"/>
                </a:solidFill>
                <a:latin typeface="Calibri Light" charset="0"/>
                <a:ea typeface="Calibri Light" charset="0"/>
                <a:cs typeface="Calibri Light" charset="0"/>
              </a:rPr>
              <a:t>Good </a:t>
            </a:r>
            <a:r>
              <a:rPr lang="en-IN" sz="2400" b="1" dirty="0" smtClean="0">
                <a:solidFill>
                  <a:schemeClr val="bg1"/>
                </a:solidFill>
                <a:latin typeface="Calibri Light" charset="0"/>
                <a:ea typeface="Calibri Light" charset="0"/>
                <a:cs typeface="Calibri Light" charset="0"/>
              </a:rPr>
              <a:t>Governance</a:t>
            </a:r>
            <a:endParaRPr lang="en-IN" sz="2400" b="1" dirty="0">
              <a:solidFill>
                <a:schemeClr val="bg1"/>
              </a:solidFill>
              <a:latin typeface="Calibri Light" charset="0"/>
              <a:ea typeface="Calibri Light" charset="0"/>
              <a:cs typeface="Calibri Light" charset="0"/>
            </a:endParaRPr>
          </a:p>
        </p:txBody>
      </p:sp>
      <p:sp>
        <p:nvSpPr>
          <p:cNvPr id="12" name="Hexagon 12"/>
          <p:cNvSpPr/>
          <p:nvPr/>
        </p:nvSpPr>
        <p:spPr>
          <a:xfrm rot="5400000">
            <a:off x="5817169" y="1365626"/>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4" name="Hexagon 12"/>
          <p:cNvSpPr/>
          <p:nvPr/>
        </p:nvSpPr>
        <p:spPr>
          <a:xfrm rot="5400000">
            <a:off x="-1683837" y="5476821"/>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5" name="Rectangle 24"/>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TextBox 27"/>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pic>
        <p:nvPicPr>
          <p:cNvPr id="19" name="Picture 18" descr="A close up of a sign&#10;&#10;Description generated with very high confidence">
            <a:extLst>
              <a:ext uri="{FF2B5EF4-FFF2-40B4-BE49-F238E27FC236}">
                <a16:creationId xmlns:a16="http://schemas.microsoft.com/office/drawing/2014/main" xmlns="" id="{46E72ABD-1303-489E-9114-9A05B203A3B1}"/>
              </a:ext>
            </a:extLst>
          </p:cNvPr>
          <p:cNvPicPr/>
          <p:nvPr/>
        </p:nvPicPr>
        <p:blipFill>
          <a:blip r:embed="rId2" cstate="screen">
            <a:extLst>
              <a:ext uri="{28A0092B-C50C-407E-A947-70E740481C1C}">
                <a14:useLocalDpi xmlns:a14="http://schemas.microsoft.com/office/drawing/2010/main"/>
              </a:ext>
            </a:extLst>
          </a:blip>
          <a:srcRect/>
          <a:stretch>
            <a:fillRect/>
          </a:stretch>
        </p:blipFill>
        <p:spPr bwMode="auto">
          <a:xfrm>
            <a:off x="1478910" y="308355"/>
            <a:ext cx="1219134" cy="1114149"/>
          </a:xfrm>
          <a:prstGeom prst="ellipse">
            <a:avLst/>
          </a:prstGeom>
          <a:noFill/>
        </p:spPr>
      </p:pic>
      <p:sp>
        <p:nvSpPr>
          <p:cNvPr id="26" name="TextBox 25"/>
          <p:cNvSpPr txBox="1"/>
          <p:nvPr/>
        </p:nvSpPr>
        <p:spPr>
          <a:xfrm>
            <a:off x="797775" y="1462683"/>
            <a:ext cx="2619214" cy="276999"/>
          </a:xfrm>
          <a:prstGeom prst="rect">
            <a:avLst/>
          </a:prstGeom>
          <a:noFill/>
          <a:ln>
            <a:noFill/>
          </a:ln>
        </p:spPr>
        <p:txBody>
          <a:bodyPr wrap="square" rtlCol="0" anchor="ctr" anchorCtr="1">
            <a:spAutoFit/>
          </a:bodyPr>
          <a:lstStyle/>
          <a:p>
            <a:r>
              <a:rPr lang="en-IN" sz="1200" dirty="0" smtClean="0">
                <a:solidFill>
                  <a:schemeClr val="bg1"/>
                </a:solidFill>
              </a:rPr>
              <a:t>GOVERNMENT OF BIHAR</a:t>
            </a:r>
            <a:endParaRPr lang="en-IN" sz="1200" dirty="0">
              <a:solidFill>
                <a:schemeClr val="bg1"/>
              </a:solidFill>
            </a:endParaRPr>
          </a:p>
        </p:txBody>
      </p:sp>
      <p:sp>
        <p:nvSpPr>
          <p:cNvPr id="27" name="TextBox 26"/>
          <p:cNvSpPr txBox="1"/>
          <p:nvPr/>
        </p:nvSpPr>
        <p:spPr>
          <a:xfrm>
            <a:off x="0" y="5778906"/>
            <a:ext cx="3551733" cy="896750"/>
          </a:xfrm>
          <a:prstGeom prst="rect">
            <a:avLst/>
          </a:prstGeom>
          <a:noFill/>
        </p:spPr>
        <p:txBody>
          <a:bodyPr wrap="square" lIns="0" tIns="0" rIns="0" bIns="0" rtlCol="0">
            <a:noAutofit/>
          </a:bodyPr>
          <a:lstStyle/>
          <a:p>
            <a:pPr algn="ctr"/>
            <a:r>
              <a:rPr lang="en-US" sz="1400" b="1" dirty="0" smtClean="0">
                <a:solidFill>
                  <a:schemeClr val="bg1"/>
                </a:solidFill>
              </a:rPr>
              <a:t>Dr. </a:t>
            </a:r>
            <a:r>
              <a:rPr lang="en-US" sz="1400" b="1" dirty="0" err="1" smtClean="0">
                <a:solidFill>
                  <a:schemeClr val="bg1"/>
                </a:solidFill>
              </a:rPr>
              <a:t>Pratima</a:t>
            </a:r>
            <a:r>
              <a:rPr lang="en-US" sz="1400" b="1" dirty="0" smtClean="0">
                <a:solidFill>
                  <a:schemeClr val="bg1"/>
                </a:solidFill>
              </a:rPr>
              <a:t>, I.A.S.</a:t>
            </a:r>
          </a:p>
          <a:p>
            <a:pPr algn="ctr"/>
            <a:r>
              <a:rPr lang="en-US" sz="1400" dirty="0" smtClean="0">
                <a:solidFill>
                  <a:schemeClr val="bg1"/>
                </a:solidFill>
              </a:rPr>
              <a:t>Additional Mission Director</a:t>
            </a:r>
          </a:p>
          <a:p>
            <a:pPr algn="ctr"/>
            <a:r>
              <a:rPr lang="en-US" sz="1400" dirty="0" smtClean="0">
                <a:solidFill>
                  <a:schemeClr val="bg1"/>
                </a:solidFill>
              </a:rPr>
              <a:t> Bihar </a:t>
            </a:r>
            <a:r>
              <a:rPr lang="en-US" sz="1400" dirty="0" err="1" smtClean="0">
                <a:solidFill>
                  <a:schemeClr val="bg1"/>
                </a:solidFill>
              </a:rPr>
              <a:t>Prashasanik</a:t>
            </a:r>
            <a:r>
              <a:rPr lang="en-US" sz="1400" dirty="0" smtClean="0">
                <a:solidFill>
                  <a:schemeClr val="bg1"/>
                </a:solidFill>
              </a:rPr>
              <a:t> </a:t>
            </a:r>
            <a:r>
              <a:rPr lang="en-US" sz="1400" dirty="0" err="1" smtClean="0">
                <a:solidFill>
                  <a:schemeClr val="bg1"/>
                </a:solidFill>
              </a:rPr>
              <a:t>Sudhar</a:t>
            </a:r>
            <a:r>
              <a:rPr lang="en-US" sz="1400" dirty="0" smtClean="0">
                <a:solidFill>
                  <a:schemeClr val="bg1"/>
                </a:solidFill>
              </a:rPr>
              <a:t> Mission Society General Administration Department, Bihar</a:t>
            </a:r>
            <a:endParaRPr lang="en-US" sz="1200" dirty="0" smtClean="0">
              <a:solidFill>
                <a:schemeClr val="bg1"/>
              </a:solidFill>
            </a:endParaRPr>
          </a:p>
        </p:txBody>
      </p:sp>
      <p:pic>
        <p:nvPicPr>
          <p:cNvPr id="5" name="Picture Placeholder 4"/>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4092174" y="-285922"/>
            <a:ext cx="9861989" cy="8565653"/>
          </a:xfrm>
        </p:spPr>
      </p:pic>
    </p:spTree>
    <p:extLst>
      <p:ext uri="{BB962C8B-B14F-4D97-AF65-F5344CB8AC3E}">
        <p14:creationId xmlns:p14="http://schemas.microsoft.com/office/powerpoint/2010/main" val="351622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7200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 fill="hold"/>
                                        <p:tgtEl>
                                          <p:spTgt spid="15"/>
                                        </p:tgtEl>
                                        <p:attrNameLst>
                                          <p:attrName>ppt_x</p:attrName>
                                        </p:attrNameLst>
                                      </p:cBhvr>
                                      <p:tavLst>
                                        <p:tav tm="0">
                                          <p:val>
                                            <p:strVal val="1+#ppt_w/2"/>
                                          </p:val>
                                        </p:tav>
                                        <p:tav tm="100000">
                                          <p:val>
                                            <p:strVal val="#ppt_x"/>
                                          </p:val>
                                        </p:tav>
                                      </p:tavLst>
                                    </p:anim>
                                    <p:anim calcmode="lin" valueType="num">
                                      <p:cBhvr additive="base">
                                        <p:cTn id="8" dur="2000" fill="hold"/>
                                        <p:tgtEl>
                                          <p:spTgt spid="15"/>
                                        </p:tgtEl>
                                        <p:attrNameLst>
                                          <p:attrName>ppt_y</p:attrName>
                                        </p:attrNameLst>
                                      </p:cBhvr>
                                      <p:tavLst>
                                        <p:tav tm="0">
                                          <p:val>
                                            <p:strVal val="#ppt_y"/>
                                          </p:val>
                                        </p:tav>
                                        <p:tav tm="100000">
                                          <p:val>
                                            <p:strVal val="#ppt_y"/>
                                          </p:val>
                                        </p:tav>
                                      </p:tavLst>
                                    </p:anim>
                                  </p:childTnLst>
                                </p:cTn>
                              </p:par>
                              <p:par>
                                <p:cTn id="9" presetID="8" presetClass="emph" presetSubtype="0" decel="50000" fill="hold" grpId="1" nodeType="withEffect">
                                  <p:stCondLst>
                                    <p:cond delay="0"/>
                                  </p:stCondLst>
                                  <p:childTnLst>
                                    <p:animRot by="-1800000">
                                      <p:cBhvr>
                                        <p:cTn id="10" dur="2000" fill="hold"/>
                                        <p:tgtEl>
                                          <p:spTgt spid="15"/>
                                        </p:tgtEl>
                                        <p:attrNameLst>
                                          <p:attrName>r</p:attrName>
                                        </p:attrNameLst>
                                      </p:cBhvr>
                                    </p:animRot>
                                  </p:childTnLst>
                                </p:cTn>
                              </p:par>
                            </p:childTnLst>
                          </p:cTn>
                        </p:par>
                        <p:par>
                          <p:cTn id="11" fill="hold">
                            <p:stCondLst>
                              <p:cond delay="2000"/>
                            </p:stCondLst>
                            <p:childTnLst>
                              <p:par>
                                <p:cTn id="12" presetID="10" presetClass="entr" presetSubtype="0" fill="hold" grpId="0" nodeType="afterEffect">
                                  <p:stCondLst>
                                    <p:cond delay="20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par>
                          <p:cTn id="15" fill="hold">
                            <p:stCondLst>
                              <p:cond delay="2700"/>
                            </p:stCondLst>
                            <p:childTnLst>
                              <p:par>
                                <p:cTn id="16" presetID="10" presetClass="entr" presetSubtype="0" fill="hold" grpId="0" nodeType="afterEffect">
                                  <p:stCondLst>
                                    <p:cond delay="20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grpId="0" nodeType="withEffect">
                                  <p:stCondLst>
                                    <p:cond delay="14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par>
                          <p:cTn id="22" fill="hold">
                            <p:stCondLst>
                              <p:cond delay="4600"/>
                            </p:stCondLst>
                            <p:childTnLst>
                              <p:par>
                                <p:cTn id="23" presetID="10" presetClass="entr" presetSubtype="0"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5" grpId="0" animBg="1"/>
      <p:bldP spid="15" grpId="1" animBg="1"/>
      <p:bldP spid="18" grpId="0"/>
      <p:bldP spid="20" grpId="0"/>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AutoShape 3"/>
          <p:cNvSpPr>
            <a:spLocks/>
          </p:cNvSpPr>
          <p:nvPr/>
        </p:nvSpPr>
        <p:spPr bwMode="auto">
          <a:xfrm rot="5400000">
            <a:off x="-1039119" y="1039119"/>
            <a:ext cx="4447581" cy="2369344"/>
          </a:xfrm>
          <a:custGeom>
            <a:avLst/>
            <a:gdLst>
              <a:gd name="T0" fmla="*/ 4787107 w 21600"/>
              <a:gd name="T1" fmla="*/ 3159125 h 21600"/>
              <a:gd name="T2" fmla="*/ 4787107 w 21600"/>
              <a:gd name="T3" fmla="*/ 3159125 h 21600"/>
              <a:gd name="T4" fmla="*/ 4787107 w 21600"/>
              <a:gd name="T5" fmla="*/ 3159125 h 21600"/>
              <a:gd name="T6" fmla="*/ 4787107 w 21600"/>
              <a:gd name="T7" fmla="*/ 315912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21599" y="12216"/>
                </a:lnTo>
                <a:lnTo>
                  <a:pt x="21599" y="21600"/>
                </a:lnTo>
                <a:lnTo>
                  <a:pt x="0" y="21600"/>
                </a:lnTo>
                <a:lnTo>
                  <a:pt x="0" y="0"/>
                </a:lnTo>
                <a:close/>
              </a:path>
            </a:pathLst>
          </a:custGeom>
          <a:solidFill>
            <a:schemeClr val="accent3"/>
          </a:solidFill>
          <a:ln>
            <a:noFill/>
          </a:ln>
          <a:effectLst/>
          <a:extLst/>
        </p:spPr>
        <p:txBody>
          <a:bodyPr lIns="19050" tIns="19050" rIns="19050" bIns="19050" anchor="ctr"/>
          <a:lstStyle/>
          <a:p>
            <a:endParaRPr lang="id-ID" sz="675" dirty="0">
              <a:latin typeface="Calibri Light" charset="0"/>
            </a:endParaRPr>
          </a:p>
        </p:txBody>
      </p:sp>
      <p:sp>
        <p:nvSpPr>
          <p:cNvPr id="24580" name="AutoShape 4"/>
          <p:cNvSpPr>
            <a:spLocks/>
          </p:cNvSpPr>
          <p:nvPr/>
        </p:nvSpPr>
        <p:spPr bwMode="auto">
          <a:xfrm rot="5400000" flipH="1">
            <a:off x="-1534062" y="1534215"/>
            <a:ext cx="6858003" cy="3789570"/>
          </a:xfrm>
          <a:custGeom>
            <a:avLst/>
            <a:gdLst>
              <a:gd name="T0" fmla="*/ 6859588 w 21600"/>
              <a:gd name="T1" fmla="*/ 4519613 h 21600"/>
              <a:gd name="T2" fmla="*/ 6859588 w 21600"/>
              <a:gd name="T3" fmla="*/ 4519613 h 21600"/>
              <a:gd name="T4" fmla="*/ 6859588 w 21600"/>
              <a:gd name="T5" fmla="*/ 4519613 h 21600"/>
              <a:gd name="T6" fmla="*/ 6859588 w 21600"/>
              <a:gd name="T7" fmla="*/ 4519613 h 21600"/>
              <a:gd name="T8" fmla="*/ 0 60000 65536"/>
              <a:gd name="T9" fmla="*/ 0 60000 65536"/>
              <a:gd name="T10" fmla="*/ 0 60000 65536"/>
              <a:gd name="T11" fmla="*/ 0 60000 65536"/>
              <a:gd name="connsiteX0" fmla="*/ 96 w 21600"/>
              <a:gd name="connsiteY0" fmla="*/ 0 h 24148"/>
              <a:gd name="connsiteX1" fmla="*/ 21600 w 21600"/>
              <a:gd name="connsiteY1" fmla="*/ 14765 h 24148"/>
              <a:gd name="connsiteX2" fmla="*/ 21600 w 21600"/>
              <a:gd name="connsiteY2" fmla="*/ 24148 h 24148"/>
              <a:gd name="connsiteX3" fmla="*/ 0 w 21600"/>
              <a:gd name="connsiteY3" fmla="*/ 24148 h 24148"/>
              <a:gd name="connsiteX4" fmla="*/ 96 w 21600"/>
              <a:gd name="connsiteY4" fmla="*/ 0 h 24148"/>
              <a:gd name="connsiteX0" fmla="*/ 96 w 21600"/>
              <a:gd name="connsiteY0" fmla="*/ 0 h 24148"/>
              <a:gd name="connsiteX1" fmla="*/ 21600 w 21600"/>
              <a:gd name="connsiteY1" fmla="*/ 16222 h 24148"/>
              <a:gd name="connsiteX2" fmla="*/ 21600 w 21600"/>
              <a:gd name="connsiteY2" fmla="*/ 24148 h 24148"/>
              <a:gd name="connsiteX3" fmla="*/ 0 w 21600"/>
              <a:gd name="connsiteY3" fmla="*/ 24148 h 24148"/>
              <a:gd name="connsiteX4" fmla="*/ 96 w 21600"/>
              <a:gd name="connsiteY4" fmla="*/ 0 h 24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4148">
                <a:moveTo>
                  <a:pt x="96" y="0"/>
                </a:moveTo>
                <a:lnTo>
                  <a:pt x="21600" y="16222"/>
                </a:lnTo>
                <a:lnTo>
                  <a:pt x="21600" y="24148"/>
                </a:lnTo>
                <a:lnTo>
                  <a:pt x="0" y="24148"/>
                </a:lnTo>
                <a:cubicBezTo>
                  <a:pt x="32" y="16099"/>
                  <a:pt x="64" y="8049"/>
                  <a:pt x="96" y="0"/>
                </a:cubicBezTo>
                <a:close/>
              </a:path>
            </a:pathLst>
          </a:custGeom>
          <a:solidFill>
            <a:schemeClr val="accent1"/>
          </a:solidFill>
          <a:ln>
            <a:noFill/>
          </a:ln>
          <a:effectLst/>
          <a:extLst/>
        </p:spPr>
        <p:txBody>
          <a:bodyPr lIns="19050" tIns="19050" rIns="19050" bIns="19050" anchor="ctr"/>
          <a:lstStyle/>
          <a:p>
            <a:endParaRPr lang="id-ID" sz="675" dirty="0">
              <a:latin typeface="Calibri Light" charset="0"/>
            </a:endParaRPr>
          </a:p>
        </p:txBody>
      </p:sp>
      <p:sp>
        <p:nvSpPr>
          <p:cNvPr id="30" name="Hexagon 12"/>
          <p:cNvSpPr/>
          <p:nvPr/>
        </p:nvSpPr>
        <p:spPr>
          <a:xfrm rot="5400000">
            <a:off x="269950" y="3391628"/>
            <a:ext cx="2431899" cy="21767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rgbClr val="1B203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350"/>
          </a:p>
        </p:txBody>
      </p:sp>
      <p:sp>
        <p:nvSpPr>
          <p:cNvPr id="27" name="Hexagon 12"/>
          <p:cNvSpPr/>
          <p:nvPr/>
        </p:nvSpPr>
        <p:spPr>
          <a:xfrm rot="5400000">
            <a:off x="1477925" y="5380764"/>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1" name="Hexagon 12"/>
          <p:cNvSpPr/>
          <p:nvPr/>
        </p:nvSpPr>
        <p:spPr>
          <a:xfrm rot="5400000">
            <a:off x="3580756" y="1260306"/>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2" name="Hexagon 12"/>
          <p:cNvSpPr/>
          <p:nvPr/>
        </p:nvSpPr>
        <p:spPr>
          <a:xfrm rot="5400000">
            <a:off x="5916406" y="2092464"/>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4" name="Hexagon 12"/>
          <p:cNvSpPr/>
          <p:nvPr/>
        </p:nvSpPr>
        <p:spPr>
          <a:xfrm rot="5400000">
            <a:off x="7303286" y="-117695"/>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6" name="Hexagon 12"/>
          <p:cNvSpPr/>
          <p:nvPr/>
        </p:nvSpPr>
        <p:spPr>
          <a:xfrm rot="18000000">
            <a:off x="2500326" y="1043571"/>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3" name="Hexagon 12"/>
          <p:cNvSpPr/>
          <p:nvPr/>
        </p:nvSpPr>
        <p:spPr>
          <a:xfrm rot="10800000">
            <a:off x="5085755" y="-1103397"/>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TextBox 31"/>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sp>
        <p:nvSpPr>
          <p:cNvPr id="46" name="AutoShape 13"/>
          <p:cNvSpPr>
            <a:spLocks/>
          </p:cNvSpPr>
          <p:nvPr/>
        </p:nvSpPr>
        <p:spPr bwMode="auto">
          <a:xfrm>
            <a:off x="2166840" y="1523540"/>
            <a:ext cx="3064146" cy="14005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a:bodyPr>
          <a:lstStyle>
            <a:lvl1pPr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1pPr>
            <a:lvl2pPr marL="742950" indent="-28575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2pPr>
            <a:lvl3pPr marL="11430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3pPr>
            <a:lvl4pPr marL="16002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4pPr>
            <a:lvl5pPr marL="20574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5pPr>
            <a:lvl6pPr marL="25146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6pPr>
            <a:lvl7pPr marL="29718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7pPr>
            <a:lvl8pPr marL="34290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8pPr>
            <a:lvl9pPr marL="38862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9pPr>
          </a:lstStyle>
          <a:p>
            <a:pPr algn="ctr"/>
            <a:r>
              <a:rPr lang="en-IN" sz="3200" b="1" dirty="0" smtClean="0">
                <a:solidFill>
                  <a:schemeClr val="bg1"/>
                </a:solidFill>
                <a:latin typeface="+mj-lt"/>
              </a:rPr>
              <a:t>Anyone!!!</a:t>
            </a:r>
            <a:endParaRPr lang="en-IN" sz="3200" b="1" dirty="0">
              <a:solidFill>
                <a:schemeClr val="bg1"/>
              </a:solidFill>
              <a:latin typeface="+mj-lt"/>
            </a:endParaRPr>
          </a:p>
        </p:txBody>
      </p:sp>
      <p:sp>
        <p:nvSpPr>
          <p:cNvPr id="36" name="TextBox 35">
            <a:extLst>
              <a:ext uri="{FF2B5EF4-FFF2-40B4-BE49-F238E27FC236}">
                <a16:creationId xmlns:a16="http://schemas.microsoft.com/office/drawing/2014/main" xmlns="" id="{816A78EE-916B-42BE-A57E-356A3FCB67A2}"/>
              </a:ext>
            </a:extLst>
          </p:cNvPr>
          <p:cNvSpPr txBox="1"/>
          <p:nvPr/>
        </p:nvSpPr>
        <p:spPr>
          <a:xfrm>
            <a:off x="484717" y="8355"/>
            <a:ext cx="9795164" cy="707886"/>
          </a:xfrm>
          <a:prstGeom prst="rect">
            <a:avLst/>
          </a:prstGeom>
          <a:noFill/>
          <a:ln>
            <a:noFill/>
          </a:ln>
        </p:spPr>
        <p:txBody>
          <a:bodyPr wrap="square" rtlCol="0" anchor="ctr" anchorCtr="1">
            <a:spAutoFit/>
          </a:bodyPr>
          <a:lstStyle/>
          <a:p>
            <a:pPr algn="ctr"/>
            <a:r>
              <a:rPr lang="en-IN" sz="4000" b="1" dirty="0" smtClean="0">
                <a:solidFill>
                  <a:schemeClr val="bg1">
                    <a:lumMod val="95000"/>
                  </a:schemeClr>
                </a:solidFill>
              </a:rPr>
              <a:t>NO WRONG DOOR</a:t>
            </a:r>
            <a:endParaRPr lang="en-IN" sz="4000" b="1" dirty="0">
              <a:solidFill>
                <a:schemeClr val="bg1">
                  <a:lumMod val="95000"/>
                </a:schemeClr>
              </a:solidFill>
            </a:endParaRPr>
          </a:p>
        </p:txBody>
      </p:sp>
      <p:pic>
        <p:nvPicPr>
          <p:cNvPr id="55" name="Picture 54">
            <a:extLst>
              <a:ext uri="{FF2B5EF4-FFF2-40B4-BE49-F238E27FC236}">
                <a16:creationId xmlns:a16="http://schemas.microsoft.com/office/drawing/2014/main" xmlns="" id="{95AD192E-B7FB-4466-8961-40D388F92794}"/>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20454" y="4513333"/>
            <a:ext cx="2043990" cy="1785560"/>
          </a:xfrm>
          <a:prstGeom prst="roundRect">
            <a:avLst/>
          </a:prstGeom>
          <a:solidFill>
            <a:schemeClr val="bg1"/>
          </a:solidFill>
        </p:spPr>
      </p:pic>
      <p:sp>
        <p:nvSpPr>
          <p:cNvPr id="28" name="AutoShape 13"/>
          <p:cNvSpPr>
            <a:spLocks/>
          </p:cNvSpPr>
          <p:nvPr/>
        </p:nvSpPr>
        <p:spPr bwMode="auto">
          <a:xfrm>
            <a:off x="3336512" y="3042951"/>
            <a:ext cx="4707520" cy="14005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a:bodyPr>
          <a:lstStyle>
            <a:lvl1pPr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1pPr>
            <a:lvl2pPr marL="742950" indent="-28575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2pPr>
            <a:lvl3pPr marL="11430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3pPr>
            <a:lvl4pPr marL="16002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4pPr>
            <a:lvl5pPr marL="20574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5pPr>
            <a:lvl6pPr marL="25146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6pPr>
            <a:lvl7pPr marL="29718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7pPr>
            <a:lvl8pPr marL="34290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8pPr>
            <a:lvl9pPr marL="38862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9pPr>
          </a:lstStyle>
          <a:p>
            <a:r>
              <a:rPr lang="en-IN" sz="2000" b="1" dirty="0" smtClean="0">
                <a:solidFill>
                  <a:schemeClr val="bg1"/>
                </a:solidFill>
                <a:latin typeface="+mj-lt"/>
              </a:rPr>
              <a:t>No pre-qualification required for filing a grievance</a:t>
            </a:r>
          </a:p>
          <a:p>
            <a:endParaRPr lang="en-IN" sz="2000" b="1" dirty="0" smtClean="0">
              <a:solidFill>
                <a:schemeClr val="bg1"/>
              </a:solidFill>
              <a:latin typeface="+mj-lt"/>
            </a:endParaRPr>
          </a:p>
        </p:txBody>
      </p:sp>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47849" y="713903"/>
            <a:ext cx="1569654" cy="1569654"/>
          </a:xfrm>
          <a:prstGeom prst="roundRect">
            <a:avLst/>
          </a:prstGeom>
          <a:solidFill>
            <a:schemeClr val="bg1"/>
          </a:solidFill>
        </p:spPr>
      </p:pic>
      <p:sp>
        <p:nvSpPr>
          <p:cNvPr id="20" name="AutoShape 13"/>
          <p:cNvSpPr>
            <a:spLocks/>
          </p:cNvSpPr>
          <p:nvPr/>
        </p:nvSpPr>
        <p:spPr bwMode="auto">
          <a:xfrm>
            <a:off x="2131716" y="730352"/>
            <a:ext cx="4707520" cy="14005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a:bodyPr>
          <a:lstStyle>
            <a:lvl1pPr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1pPr>
            <a:lvl2pPr marL="742950" indent="-28575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2pPr>
            <a:lvl3pPr marL="11430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3pPr>
            <a:lvl4pPr marL="16002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4pPr>
            <a:lvl5pPr marL="20574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5pPr>
            <a:lvl6pPr marL="25146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6pPr>
            <a:lvl7pPr marL="29718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7pPr>
            <a:lvl8pPr marL="34290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8pPr>
            <a:lvl9pPr marL="38862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9pPr>
          </a:lstStyle>
          <a:p>
            <a:r>
              <a:rPr lang="en-IN" sz="2400" b="1" dirty="0" smtClean="0">
                <a:solidFill>
                  <a:srgbClr val="FFFF00"/>
                </a:solidFill>
                <a:latin typeface="+mj-lt"/>
              </a:rPr>
              <a:t>Who can file a complaint?</a:t>
            </a:r>
            <a:endParaRPr lang="en-IN" sz="2400" b="1" dirty="0">
              <a:solidFill>
                <a:srgbClr val="FFFF00"/>
              </a:solidFill>
              <a:latin typeface="+mj-lt"/>
            </a:endParaRPr>
          </a:p>
        </p:txBody>
      </p:sp>
      <p:sp>
        <p:nvSpPr>
          <p:cNvPr id="7" name="Rectangle 6"/>
          <p:cNvSpPr/>
          <p:nvPr/>
        </p:nvSpPr>
        <p:spPr>
          <a:xfrm>
            <a:off x="3784476" y="4809329"/>
            <a:ext cx="4572000" cy="707886"/>
          </a:xfrm>
          <a:prstGeom prst="rect">
            <a:avLst/>
          </a:prstGeom>
        </p:spPr>
        <p:txBody>
          <a:bodyPr>
            <a:spAutoFit/>
          </a:bodyPr>
          <a:lstStyle/>
          <a:p>
            <a:r>
              <a:rPr lang="en-IN" sz="2000" dirty="0">
                <a:solidFill>
                  <a:schemeClr val="bg1"/>
                </a:solidFill>
              </a:rPr>
              <a:t>No one is turned away –  every complaint is registered</a:t>
            </a:r>
          </a:p>
        </p:txBody>
      </p:sp>
    </p:spTree>
    <p:extLst>
      <p:ext uri="{BB962C8B-B14F-4D97-AF65-F5344CB8AC3E}">
        <p14:creationId xmlns:p14="http://schemas.microsoft.com/office/powerpoint/2010/main" val="425574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300"/>
                                  </p:stCondLst>
                                  <p:childTnLst>
                                    <p:set>
                                      <p:cBhvr>
                                        <p:cTn id="6" dur="1" fill="hold">
                                          <p:stCondLst>
                                            <p:cond delay="0"/>
                                          </p:stCondLst>
                                        </p:cTn>
                                        <p:tgtEl>
                                          <p:spTgt spid="24580"/>
                                        </p:tgtEl>
                                        <p:attrNameLst>
                                          <p:attrName>style.visibility</p:attrName>
                                        </p:attrNameLst>
                                      </p:cBhvr>
                                      <p:to>
                                        <p:strVal val="visible"/>
                                      </p:to>
                                    </p:set>
                                    <p:animEffect transition="in" filter="wipe(down)">
                                      <p:cBhvr>
                                        <p:cTn id="7" dur="1000"/>
                                        <p:tgtEl>
                                          <p:spTgt spid="24580"/>
                                        </p:tgtEl>
                                      </p:cBhvr>
                                    </p:animEffect>
                                  </p:childTnLst>
                                </p:cTn>
                              </p:par>
                              <p:par>
                                <p:cTn id="8" presetID="22" presetClass="entr" presetSubtype="4" fill="hold" grpId="0" nodeType="withEffect">
                                  <p:stCondLst>
                                    <p:cond delay="900"/>
                                  </p:stCondLst>
                                  <p:childTnLst>
                                    <p:set>
                                      <p:cBhvr>
                                        <p:cTn id="9" dur="1" fill="hold">
                                          <p:stCondLst>
                                            <p:cond delay="0"/>
                                          </p:stCondLst>
                                        </p:cTn>
                                        <p:tgtEl>
                                          <p:spTgt spid="24579"/>
                                        </p:tgtEl>
                                        <p:attrNameLst>
                                          <p:attrName>style.visibility</p:attrName>
                                        </p:attrNameLst>
                                      </p:cBhvr>
                                      <p:to>
                                        <p:strVal val="visible"/>
                                      </p:to>
                                    </p:set>
                                    <p:animEffect transition="in" filter="wipe(down)">
                                      <p:cBhvr>
                                        <p:cTn id="10" dur="1000"/>
                                        <p:tgtEl>
                                          <p:spTgt spid="24579"/>
                                        </p:tgtEl>
                                      </p:cBhvr>
                                    </p:animEffect>
                                  </p:childTnLst>
                                </p:cTn>
                              </p:par>
                            </p:childTnLst>
                          </p:cTn>
                        </p:par>
                        <p:par>
                          <p:cTn id="11" fill="hold">
                            <p:stCondLst>
                              <p:cond delay="1900"/>
                            </p:stCondLst>
                            <p:childTnLst>
                              <p:par>
                                <p:cTn id="12" presetID="2" presetClass="entr" presetSubtype="1" decel="7200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2000" fill="hold"/>
                                        <p:tgtEl>
                                          <p:spTgt spid="23"/>
                                        </p:tgtEl>
                                        <p:attrNameLst>
                                          <p:attrName>ppt_x</p:attrName>
                                        </p:attrNameLst>
                                      </p:cBhvr>
                                      <p:tavLst>
                                        <p:tav tm="0">
                                          <p:val>
                                            <p:strVal val="#ppt_x"/>
                                          </p:val>
                                        </p:tav>
                                        <p:tav tm="100000">
                                          <p:val>
                                            <p:strVal val="#ppt_x"/>
                                          </p:val>
                                        </p:tav>
                                      </p:tavLst>
                                    </p:anim>
                                    <p:anim calcmode="lin" valueType="num">
                                      <p:cBhvr additive="base">
                                        <p:cTn id="15" dur="2000" fill="hold"/>
                                        <p:tgtEl>
                                          <p:spTgt spid="23"/>
                                        </p:tgtEl>
                                        <p:attrNameLst>
                                          <p:attrName>ppt_y</p:attrName>
                                        </p:attrNameLst>
                                      </p:cBhvr>
                                      <p:tavLst>
                                        <p:tav tm="0">
                                          <p:val>
                                            <p:strVal val="0-#ppt_h/2"/>
                                          </p:val>
                                        </p:tav>
                                        <p:tav tm="100000">
                                          <p:val>
                                            <p:strVal val="#ppt_y"/>
                                          </p:val>
                                        </p:tav>
                                      </p:tavLst>
                                    </p:anim>
                                  </p:childTnLst>
                                </p:cTn>
                              </p:par>
                              <p:par>
                                <p:cTn id="16" presetID="8" presetClass="emph" presetSubtype="0" decel="50000" fill="hold" grpId="1" nodeType="withEffect">
                                  <p:stCondLst>
                                    <p:cond delay="0"/>
                                  </p:stCondLst>
                                  <p:childTnLst>
                                    <p:animRot by="-1800000">
                                      <p:cBhvr>
                                        <p:cTn id="17" dur="2000" fill="hold"/>
                                        <p:tgtEl>
                                          <p:spTgt spid="23"/>
                                        </p:tgtEl>
                                        <p:attrNameLst>
                                          <p:attrName>r</p:attrName>
                                        </p:attrNameLst>
                                      </p:cBhvr>
                                    </p:animRot>
                                  </p:childTnLst>
                                </p:cTn>
                              </p:par>
                            </p:childTnLst>
                          </p:cTn>
                        </p:par>
                        <p:par>
                          <p:cTn id="18" fill="hold">
                            <p:stCondLst>
                              <p:cond delay="3900"/>
                            </p:stCondLst>
                            <p:childTnLst>
                              <p:par>
                                <p:cTn id="19" presetID="10" presetClass="entr" presetSubtype="0"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500"/>
                                        <p:tgtEl>
                                          <p:spTgt spid="55"/>
                                        </p:tgtEl>
                                      </p:cBhvr>
                                    </p:animEffect>
                                  </p:childTnLst>
                                </p:cTn>
                              </p:par>
                            </p:childTnLst>
                          </p:cTn>
                        </p:par>
                        <p:par>
                          <p:cTn id="22" fill="hold">
                            <p:stCondLst>
                              <p:cond delay="4400"/>
                            </p:stCondLst>
                            <p:childTnLst>
                              <p:par>
                                <p:cTn id="23" presetID="10" presetClass="entr" presetSubtype="0"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par>
                          <p:cTn id="26" fill="hold">
                            <p:stCondLst>
                              <p:cond delay="4900"/>
                            </p:stCondLst>
                            <p:childTnLst>
                              <p:par>
                                <p:cTn id="27" presetID="10" presetClass="entr" presetSubtype="0" fill="hold" grpId="0" nodeType="after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childTnLst>
                                </p:cTn>
                              </p:par>
                            </p:childTnLst>
                          </p:cTn>
                        </p:par>
                        <p:par>
                          <p:cTn id="30" fill="hold">
                            <p:stCondLst>
                              <p:cond delay="5400"/>
                            </p:stCondLst>
                            <p:childTnLst>
                              <p:par>
                                <p:cTn id="31" presetID="10" presetClass="entr" presetSubtype="0" fill="hold" grpId="0" nodeType="after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500"/>
                                        <p:tgtEl>
                                          <p:spTgt spid="28"/>
                                        </p:tgtEl>
                                      </p:cBhvr>
                                    </p:animEffect>
                                  </p:childTnLst>
                                </p:cTn>
                              </p:par>
                            </p:childTnLst>
                          </p:cTn>
                        </p:par>
                        <p:par>
                          <p:cTn id="34" fill="hold">
                            <p:stCondLst>
                              <p:cond delay="5900"/>
                            </p:stCondLst>
                            <p:childTnLst>
                              <p:par>
                                <p:cTn id="35" presetID="10" presetClass="entr" presetSubtype="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nimBg="1"/>
      <p:bldP spid="24580" grpId="0" animBg="1"/>
      <p:bldP spid="23" grpId="0" animBg="1"/>
      <p:bldP spid="23" grpId="1" animBg="1"/>
      <p:bldP spid="46" grpId="0"/>
      <p:bldP spid="28" grpId="0"/>
      <p:bldP spid="20"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AutoShape 3"/>
          <p:cNvSpPr>
            <a:spLocks/>
          </p:cNvSpPr>
          <p:nvPr/>
        </p:nvSpPr>
        <p:spPr bwMode="auto">
          <a:xfrm rot="5400000">
            <a:off x="-1039119" y="1039119"/>
            <a:ext cx="4447581" cy="2369344"/>
          </a:xfrm>
          <a:custGeom>
            <a:avLst/>
            <a:gdLst>
              <a:gd name="T0" fmla="*/ 4787107 w 21600"/>
              <a:gd name="T1" fmla="*/ 3159125 h 21600"/>
              <a:gd name="T2" fmla="*/ 4787107 w 21600"/>
              <a:gd name="T3" fmla="*/ 3159125 h 21600"/>
              <a:gd name="T4" fmla="*/ 4787107 w 21600"/>
              <a:gd name="T5" fmla="*/ 3159125 h 21600"/>
              <a:gd name="T6" fmla="*/ 4787107 w 21600"/>
              <a:gd name="T7" fmla="*/ 315912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21599" y="12216"/>
                </a:lnTo>
                <a:lnTo>
                  <a:pt x="21599" y="21600"/>
                </a:lnTo>
                <a:lnTo>
                  <a:pt x="0" y="21600"/>
                </a:lnTo>
                <a:lnTo>
                  <a:pt x="0" y="0"/>
                </a:lnTo>
                <a:close/>
              </a:path>
            </a:pathLst>
          </a:custGeom>
          <a:solidFill>
            <a:schemeClr val="accent3"/>
          </a:solidFill>
          <a:ln>
            <a:noFill/>
          </a:ln>
          <a:effectLst/>
          <a:extLst/>
        </p:spPr>
        <p:txBody>
          <a:bodyPr lIns="19050" tIns="19050" rIns="19050" bIns="19050" anchor="ctr"/>
          <a:lstStyle/>
          <a:p>
            <a:endParaRPr lang="id-ID" sz="675" dirty="0">
              <a:latin typeface="Calibri Light" charset="0"/>
            </a:endParaRPr>
          </a:p>
        </p:txBody>
      </p:sp>
      <p:sp>
        <p:nvSpPr>
          <p:cNvPr id="24580" name="AutoShape 4"/>
          <p:cNvSpPr>
            <a:spLocks/>
          </p:cNvSpPr>
          <p:nvPr/>
        </p:nvSpPr>
        <p:spPr bwMode="auto">
          <a:xfrm rot="5400000" flipH="1">
            <a:off x="-1534062" y="1534215"/>
            <a:ext cx="6858003" cy="3789570"/>
          </a:xfrm>
          <a:custGeom>
            <a:avLst/>
            <a:gdLst>
              <a:gd name="T0" fmla="*/ 6859588 w 21600"/>
              <a:gd name="T1" fmla="*/ 4519613 h 21600"/>
              <a:gd name="T2" fmla="*/ 6859588 w 21600"/>
              <a:gd name="T3" fmla="*/ 4519613 h 21600"/>
              <a:gd name="T4" fmla="*/ 6859588 w 21600"/>
              <a:gd name="T5" fmla="*/ 4519613 h 21600"/>
              <a:gd name="T6" fmla="*/ 6859588 w 21600"/>
              <a:gd name="T7" fmla="*/ 4519613 h 21600"/>
              <a:gd name="T8" fmla="*/ 0 60000 65536"/>
              <a:gd name="T9" fmla="*/ 0 60000 65536"/>
              <a:gd name="T10" fmla="*/ 0 60000 65536"/>
              <a:gd name="T11" fmla="*/ 0 60000 65536"/>
              <a:gd name="connsiteX0" fmla="*/ 96 w 21600"/>
              <a:gd name="connsiteY0" fmla="*/ 0 h 24148"/>
              <a:gd name="connsiteX1" fmla="*/ 21600 w 21600"/>
              <a:gd name="connsiteY1" fmla="*/ 14765 h 24148"/>
              <a:gd name="connsiteX2" fmla="*/ 21600 w 21600"/>
              <a:gd name="connsiteY2" fmla="*/ 24148 h 24148"/>
              <a:gd name="connsiteX3" fmla="*/ 0 w 21600"/>
              <a:gd name="connsiteY3" fmla="*/ 24148 h 24148"/>
              <a:gd name="connsiteX4" fmla="*/ 96 w 21600"/>
              <a:gd name="connsiteY4" fmla="*/ 0 h 24148"/>
              <a:gd name="connsiteX0" fmla="*/ 96 w 21600"/>
              <a:gd name="connsiteY0" fmla="*/ 0 h 24148"/>
              <a:gd name="connsiteX1" fmla="*/ 21600 w 21600"/>
              <a:gd name="connsiteY1" fmla="*/ 16222 h 24148"/>
              <a:gd name="connsiteX2" fmla="*/ 21600 w 21600"/>
              <a:gd name="connsiteY2" fmla="*/ 24148 h 24148"/>
              <a:gd name="connsiteX3" fmla="*/ 0 w 21600"/>
              <a:gd name="connsiteY3" fmla="*/ 24148 h 24148"/>
              <a:gd name="connsiteX4" fmla="*/ 96 w 21600"/>
              <a:gd name="connsiteY4" fmla="*/ 0 h 24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4148">
                <a:moveTo>
                  <a:pt x="96" y="0"/>
                </a:moveTo>
                <a:lnTo>
                  <a:pt x="21600" y="16222"/>
                </a:lnTo>
                <a:lnTo>
                  <a:pt x="21600" y="24148"/>
                </a:lnTo>
                <a:lnTo>
                  <a:pt x="0" y="24148"/>
                </a:lnTo>
                <a:cubicBezTo>
                  <a:pt x="32" y="16099"/>
                  <a:pt x="64" y="8049"/>
                  <a:pt x="96" y="0"/>
                </a:cubicBezTo>
                <a:close/>
              </a:path>
            </a:pathLst>
          </a:custGeom>
          <a:solidFill>
            <a:schemeClr val="accent1"/>
          </a:solidFill>
          <a:ln>
            <a:noFill/>
          </a:ln>
          <a:effectLst/>
          <a:extLst/>
        </p:spPr>
        <p:txBody>
          <a:bodyPr lIns="19050" tIns="19050" rIns="19050" bIns="19050" anchor="ctr"/>
          <a:lstStyle/>
          <a:p>
            <a:endParaRPr lang="id-ID" sz="675" dirty="0">
              <a:latin typeface="Calibri Light" charset="0"/>
            </a:endParaRPr>
          </a:p>
        </p:txBody>
      </p:sp>
      <p:sp>
        <p:nvSpPr>
          <p:cNvPr id="30" name="Hexagon 12"/>
          <p:cNvSpPr/>
          <p:nvPr/>
        </p:nvSpPr>
        <p:spPr>
          <a:xfrm rot="5400000">
            <a:off x="269950" y="3391628"/>
            <a:ext cx="2431899" cy="21767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rgbClr val="1B203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350"/>
          </a:p>
        </p:txBody>
      </p:sp>
      <p:sp>
        <p:nvSpPr>
          <p:cNvPr id="27" name="Hexagon 12"/>
          <p:cNvSpPr/>
          <p:nvPr/>
        </p:nvSpPr>
        <p:spPr>
          <a:xfrm rot="5400000">
            <a:off x="1477925" y="5380764"/>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1" name="Hexagon 12"/>
          <p:cNvSpPr/>
          <p:nvPr/>
        </p:nvSpPr>
        <p:spPr>
          <a:xfrm rot="5400000">
            <a:off x="3580756" y="1260306"/>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2" name="Hexagon 12"/>
          <p:cNvSpPr/>
          <p:nvPr/>
        </p:nvSpPr>
        <p:spPr>
          <a:xfrm rot="5400000">
            <a:off x="5916406" y="2092464"/>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4" name="Hexagon 12"/>
          <p:cNvSpPr/>
          <p:nvPr/>
        </p:nvSpPr>
        <p:spPr>
          <a:xfrm rot="5400000">
            <a:off x="7303286" y="-117695"/>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6" name="Hexagon 12"/>
          <p:cNvSpPr/>
          <p:nvPr/>
        </p:nvSpPr>
        <p:spPr>
          <a:xfrm rot="18000000">
            <a:off x="2500326" y="1043571"/>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3" name="Hexagon 12"/>
          <p:cNvSpPr/>
          <p:nvPr/>
        </p:nvSpPr>
        <p:spPr>
          <a:xfrm rot="10800000">
            <a:off x="5085755" y="-1103397"/>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TextBox 31"/>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sp>
        <p:nvSpPr>
          <p:cNvPr id="36" name="TextBox 35">
            <a:extLst>
              <a:ext uri="{FF2B5EF4-FFF2-40B4-BE49-F238E27FC236}">
                <a16:creationId xmlns:a16="http://schemas.microsoft.com/office/drawing/2014/main" xmlns="" id="{816A78EE-916B-42BE-A57E-356A3FCB67A2}"/>
              </a:ext>
            </a:extLst>
          </p:cNvPr>
          <p:cNvSpPr txBox="1"/>
          <p:nvPr/>
        </p:nvSpPr>
        <p:spPr>
          <a:xfrm>
            <a:off x="484717" y="8355"/>
            <a:ext cx="9795164" cy="707886"/>
          </a:xfrm>
          <a:prstGeom prst="rect">
            <a:avLst/>
          </a:prstGeom>
          <a:noFill/>
          <a:ln>
            <a:noFill/>
          </a:ln>
        </p:spPr>
        <p:txBody>
          <a:bodyPr wrap="square" rtlCol="0" anchor="ctr" anchorCtr="1">
            <a:spAutoFit/>
          </a:bodyPr>
          <a:lstStyle/>
          <a:p>
            <a:pPr algn="ctr"/>
            <a:r>
              <a:rPr lang="en-IN" sz="4000" b="1" dirty="0" smtClean="0">
                <a:solidFill>
                  <a:schemeClr val="bg1">
                    <a:lumMod val="95000"/>
                  </a:schemeClr>
                </a:solidFill>
              </a:rPr>
              <a:t>NO WRONG DOOR</a:t>
            </a:r>
            <a:endParaRPr lang="en-IN" sz="4000" b="1" dirty="0">
              <a:solidFill>
                <a:schemeClr val="bg1">
                  <a:lumMod val="95000"/>
                </a:schemeClr>
              </a:solidFill>
            </a:endParaRPr>
          </a:p>
        </p:txBody>
      </p:sp>
      <p:pic>
        <p:nvPicPr>
          <p:cNvPr id="55" name="Picture 54">
            <a:extLst>
              <a:ext uri="{FF2B5EF4-FFF2-40B4-BE49-F238E27FC236}">
                <a16:creationId xmlns:a16="http://schemas.microsoft.com/office/drawing/2014/main" xmlns="" id="{95AD192E-B7FB-4466-8961-40D388F92794}"/>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20454" y="4513333"/>
            <a:ext cx="2043990" cy="1785560"/>
          </a:xfrm>
          <a:prstGeom prst="roundRect">
            <a:avLst/>
          </a:prstGeom>
          <a:solidFill>
            <a:schemeClr val="bg1"/>
          </a:solidFill>
        </p:spPr>
      </p:pic>
      <p:sp>
        <p:nvSpPr>
          <p:cNvPr id="31" name="AutoShape 13"/>
          <p:cNvSpPr>
            <a:spLocks/>
          </p:cNvSpPr>
          <p:nvPr/>
        </p:nvSpPr>
        <p:spPr bwMode="auto">
          <a:xfrm>
            <a:off x="3038434" y="2988812"/>
            <a:ext cx="4707520" cy="14005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a:bodyPr>
          <a:lstStyle>
            <a:lvl1pPr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1pPr>
            <a:lvl2pPr marL="742950" indent="-28575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2pPr>
            <a:lvl3pPr marL="11430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3pPr>
            <a:lvl4pPr marL="16002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4pPr>
            <a:lvl5pPr marL="20574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5pPr>
            <a:lvl6pPr marL="25146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6pPr>
            <a:lvl7pPr marL="29718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7pPr>
            <a:lvl8pPr marL="34290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8pPr>
            <a:lvl9pPr marL="38862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9pPr>
          </a:lstStyle>
          <a:p>
            <a:endParaRPr lang="en-IN" sz="2000" b="1" dirty="0">
              <a:solidFill>
                <a:schemeClr val="bg1"/>
              </a:solidFill>
              <a:latin typeface="+mj-lt"/>
            </a:endParaRPr>
          </a:p>
        </p:txBody>
      </p:sp>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47849" y="713903"/>
            <a:ext cx="1569654" cy="1569654"/>
          </a:xfrm>
          <a:prstGeom prst="roundRect">
            <a:avLst/>
          </a:prstGeom>
          <a:solidFill>
            <a:schemeClr val="bg1"/>
          </a:solidFill>
        </p:spPr>
      </p:pic>
      <p:sp>
        <p:nvSpPr>
          <p:cNvPr id="25" name="AutoShape 13"/>
          <p:cNvSpPr>
            <a:spLocks/>
          </p:cNvSpPr>
          <p:nvPr/>
        </p:nvSpPr>
        <p:spPr bwMode="auto">
          <a:xfrm>
            <a:off x="2363082" y="988876"/>
            <a:ext cx="4707520" cy="14005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a:bodyPr>
          <a:lstStyle>
            <a:lvl1pPr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1pPr>
            <a:lvl2pPr marL="742950" indent="-28575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2pPr>
            <a:lvl3pPr marL="11430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3pPr>
            <a:lvl4pPr marL="16002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4pPr>
            <a:lvl5pPr marL="20574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5pPr>
            <a:lvl6pPr marL="25146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6pPr>
            <a:lvl7pPr marL="29718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7pPr>
            <a:lvl8pPr marL="34290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8pPr>
            <a:lvl9pPr marL="38862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9pPr>
          </a:lstStyle>
          <a:p>
            <a:r>
              <a:rPr lang="en-IN" sz="2000" b="1" dirty="0" smtClean="0">
                <a:solidFill>
                  <a:srgbClr val="FFFF00"/>
                </a:solidFill>
                <a:latin typeface="+mj-lt"/>
              </a:rPr>
              <a:t>Where to file a grievance? </a:t>
            </a:r>
            <a:endParaRPr lang="en-IN" sz="2000" b="1" dirty="0">
              <a:solidFill>
                <a:srgbClr val="FFFF00"/>
              </a:solidFill>
              <a:latin typeface="+mj-lt"/>
            </a:endParaRPr>
          </a:p>
        </p:txBody>
      </p:sp>
      <p:sp>
        <p:nvSpPr>
          <p:cNvPr id="33" name="AutoShape 13"/>
          <p:cNvSpPr>
            <a:spLocks/>
          </p:cNvSpPr>
          <p:nvPr/>
        </p:nvSpPr>
        <p:spPr bwMode="auto">
          <a:xfrm>
            <a:off x="2377315" y="2010366"/>
            <a:ext cx="4707520" cy="14005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a:bodyPr>
          <a:lstStyle>
            <a:lvl1pPr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1pPr>
            <a:lvl2pPr marL="742950" indent="-28575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2pPr>
            <a:lvl3pPr marL="11430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3pPr>
            <a:lvl4pPr marL="16002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4pPr>
            <a:lvl5pPr marL="20574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5pPr>
            <a:lvl6pPr marL="25146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6pPr>
            <a:lvl7pPr marL="29718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7pPr>
            <a:lvl8pPr marL="34290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8pPr>
            <a:lvl9pPr marL="38862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9pPr>
          </a:lstStyle>
          <a:p>
            <a:r>
              <a:rPr lang="en-IN" sz="2800" b="1" dirty="0" smtClean="0">
                <a:solidFill>
                  <a:schemeClr val="bg1"/>
                </a:solidFill>
                <a:latin typeface="+mj-lt"/>
              </a:rPr>
              <a:t>Multi – modal accessibility!!!</a:t>
            </a:r>
            <a:endParaRPr lang="en-IN" sz="2800" b="1" dirty="0">
              <a:solidFill>
                <a:schemeClr val="bg1"/>
              </a:solidFill>
              <a:latin typeface="+mj-lt"/>
            </a:endParaRPr>
          </a:p>
        </p:txBody>
      </p:sp>
      <p:sp>
        <p:nvSpPr>
          <p:cNvPr id="4" name="Rectangle 3"/>
          <p:cNvSpPr/>
          <p:nvPr/>
        </p:nvSpPr>
        <p:spPr>
          <a:xfrm>
            <a:off x="3487787" y="3303783"/>
            <a:ext cx="4572000" cy="2554545"/>
          </a:xfrm>
          <a:prstGeom prst="rect">
            <a:avLst/>
          </a:prstGeom>
        </p:spPr>
        <p:txBody>
          <a:bodyPr>
            <a:spAutoFit/>
          </a:bodyPr>
          <a:lstStyle/>
          <a:p>
            <a:pPr marL="285750" indent="-285750">
              <a:buFont typeface="Arial" panose="020B0604020202020204" pitchFamily="34" charset="0"/>
              <a:buChar char="•"/>
            </a:pPr>
            <a:r>
              <a:rPr lang="en-IN" sz="2000" dirty="0">
                <a:solidFill>
                  <a:schemeClr val="bg1"/>
                </a:solidFill>
              </a:rPr>
              <a:t>At the Grievance receiving counters established at Sub-Division, District and State HQ </a:t>
            </a:r>
            <a:r>
              <a:rPr lang="en-IN" sz="2000" dirty="0" smtClean="0">
                <a:solidFill>
                  <a:schemeClr val="bg1"/>
                </a:solidFill>
              </a:rPr>
              <a:t>level</a:t>
            </a:r>
          </a:p>
          <a:p>
            <a:pPr marL="285750" indent="-285750">
              <a:buFont typeface="Arial" panose="020B0604020202020204" pitchFamily="34" charset="0"/>
              <a:buChar char="•"/>
            </a:pPr>
            <a:r>
              <a:rPr lang="en-IN" sz="2000" dirty="0" smtClean="0">
                <a:solidFill>
                  <a:schemeClr val="bg1"/>
                </a:solidFill>
              </a:rPr>
              <a:t>Online </a:t>
            </a:r>
          </a:p>
          <a:p>
            <a:pPr marL="285750" indent="-285750">
              <a:buFont typeface="Arial" panose="020B0604020202020204" pitchFamily="34" charset="0"/>
              <a:buChar char="•"/>
            </a:pPr>
            <a:r>
              <a:rPr lang="en-IN" sz="2000" dirty="0" smtClean="0">
                <a:solidFill>
                  <a:schemeClr val="bg1"/>
                </a:solidFill>
              </a:rPr>
              <a:t>Mobile App</a:t>
            </a:r>
          </a:p>
          <a:p>
            <a:pPr marL="285750" indent="-285750">
              <a:buFont typeface="Arial" panose="020B0604020202020204" pitchFamily="34" charset="0"/>
              <a:buChar char="•"/>
            </a:pPr>
            <a:r>
              <a:rPr lang="en-IN" sz="2000" dirty="0" smtClean="0">
                <a:solidFill>
                  <a:schemeClr val="bg1"/>
                </a:solidFill>
              </a:rPr>
              <a:t>Toll free number</a:t>
            </a:r>
          </a:p>
          <a:p>
            <a:pPr marL="285750" indent="-285750">
              <a:buFont typeface="Arial" panose="020B0604020202020204" pitchFamily="34" charset="0"/>
              <a:buChar char="•"/>
            </a:pPr>
            <a:r>
              <a:rPr lang="en-IN" sz="2000" dirty="0" smtClean="0">
                <a:solidFill>
                  <a:schemeClr val="bg1"/>
                </a:solidFill>
              </a:rPr>
              <a:t>Email</a:t>
            </a:r>
          </a:p>
          <a:p>
            <a:pPr marL="285750" indent="-285750">
              <a:buFont typeface="Arial" panose="020B0604020202020204" pitchFamily="34" charset="0"/>
              <a:buChar char="•"/>
            </a:pPr>
            <a:r>
              <a:rPr lang="en-IN" sz="2000" dirty="0" smtClean="0">
                <a:solidFill>
                  <a:schemeClr val="bg1"/>
                </a:solidFill>
              </a:rPr>
              <a:t>Post</a:t>
            </a:r>
            <a:endParaRPr lang="en-IN" sz="2000" dirty="0">
              <a:solidFill>
                <a:schemeClr val="bg1"/>
              </a:solidFill>
            </a:endParaRPr>
          </a:p>
        </p:txBody>
      </p:sp>
      <p:pic>
        <p:nvPicPr>
          <p:cNvPr id="34" name="Picture 33">
            <a:extLst>
              <a:ext uri="{FF2B5EF4-FFF2-40B4-BE49-F238E27FC236}">
                <a16:creationId xmlns="" xmlns:a16="http://schemas.microsoft.com/office/drawing/2014/main" id="{C8E89D0E-3AD4-445B-9F58-B65B3626FDE8}"/>
              </a:ext>
            </a:extLst>
          </p:cNvPr>
          <p:cNvPicPr>
            <a:picLocks noChangeAspect="1"/>
          </p:cNvPicPr>
          <p:nvPr/>
        </p:nvPicPr>
        <p:blipFill>
          <a:blip r:embed="rId5"/>
          <a:stretch>
            <a:fillRect/>
          </a:stretch>
        </p:blipFill>
        <p:spPr>
          <a:xfrm>
            <a:off x="6041200" y="4704285"/>
            <a:ext cx="2738062" cy="1334482"/>
          </a:xfrm>
          <a:prstGeom prst="rect">
            <a:avLst/>
          </a:prstGeom>
          <a:solidFill>
            <a:schemeClr val="tx2"/>
          </a:solidFill>
        </p:spPr>
      </p:pic>
    </p:spTree>
    <p:extLst>
      <p:ext uri="{BB962C8B-B14F-4D97-AF65-F5344CB8AC3E}">
        <p14:creationId xmlns:p14="http://schemas.microsoft.com/office/powerpoint/2010/main" val="392311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300"/>
                                  </p:stCondLst>
                                  <p:childTnLst>
                                    <p:set>
                                      <p:cBhvr>
                                        <p:cTn id="6" dur="1" fill="hold">
                                          <p:stCondLst>
                                            <p:cond delay="0"/>
                                          </p:stCondLst>
                                        </p:cTn>
                                        <p:tgtEl>
                                          <p:spTgt spid="24580"/>
                                        </p:tgtEl>
                                        <p:attrNameLst>
                                          <p:attrName>style.visibility</p:attrName>
                                        </p:attrNameLst>
                                      </p:cBhvr>
                                      <p:to>
                                        <p:strVal val="visible"/>
                                      </p:to>
                                    </p:set>
                                    <p:animEffect transition="in" filter="wipe(down)">
                                      <p:cBhvr>
                                        <p:cTn id="7" dur="1000"/>
                                        <p:tgtEl>
                                          <p:spTgt spid="24580"/>
                                        </p:tgtEl>
                                      </p:cBhvr>
                                    </p:animEffect>
                                  </p:childTnLst>
                                </p:cTn>
                              </p:par>
                              <p:par>
                                <p:cTn id="8" presetID="22" presetClass="entr" presetSubtype="4" fill="hold" grpId="0" nodeType="withEffect">
                                  <p:stCondLst>
                                    <p:cond delay="900"/>
                                  </p:stCondLst>
                                  <p:childTnLst>
                                    <p:set>
                                      <p:cBhvr>
                                        <p:cTn id="9" dur="1" fill="hold">
                                          <p:stCondLst>
                                            <p:cond delay="0"/>
                                          </p:stCondLst>
                                        </p:cTn>
                                        <p:tgtEl>
                                          <p:spTgt spid="24579"/>
                                        </p:tgtEl>
                                        <p:attrNameLst>
                                          <p:attrName>style.visibility</p:attrName>
                                        </p:attrNameLst>
                                      </p:cBhvr>
                                      <p:to>
                                        <p:strVal val="visible"/>
                                      </p:to>
                                    </p:set>
                                    <p:animEffect transition="in" filter="wipe(down)">
                                      <p:cBhvr>
                                        <p:cTn id="10" dur="1000"/>
                                        <p:tgtEl>
                                          <p:spTgt spid="24579"/>
                                        </p:tgtEl>
                                      </p:cBhvr>
                                    </p:animEffect>
                                  </p:childTnLst>
                                </p:cTn>
                              </p:par>
                            </p:childTnLst>
                          </p:cTn>
                        </p:par>
                        <p:par>
                          <p:cTn id="11" fill="hold">
                            <p:stCondLst>
                              <p:cond delay="1900"/>
                            </p:stCondLst>
                            <p:childTnLst>
                              <p:par>
                                <p:cTn id="12" presetID="2" presetClass="entr" presetSubtype="1" decel="7200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2000" fill="hold"/>
                                        <p:tgtEl>
                                          <p:spTgt spid="23"/>
                                        </p:tgtEl>
                                        <p:attrNameLst>
                                          <p:attrName>ppt_x</p:attrName>
                                        </p:attrNameLst>
                                      </p:cBhvr>
                                      <p:tavLst>
                                        <p:tav tm="0">
                                          <p:val>
                                            <p:strVal val="#ppt_x"/>
                                          </p:val>
                                        </p:tav>
                                        <p:tav tm="100000">
                                          <p:val>
                                            <p:strVal val="#ppt_x"/>
                                          </p:val>
                                        </p:tav>
                                      </p:tavLst>
                                    </p:anim>
                                    <p:anim calcmode="lin" valueType="num">
                                      <p:cBhvr additive="base">
                                        <p:cTn id="15" dur="2000" fill="hold"/>
                                        <p:tgtEl>
                                          <p:spTgt spid="23"/>
                                        </p:tgtEl>
                                        <p:attrNameLst>
                                          <p:attrName>ppt_y</p:attrName>
                                        </p:attrNameLst>
                                      </p:cBhvr>
                                      <p:tavLst>
                                        <p:tav tm="0">
                                          <p:val>
                                            <p:strVal val="0-#ppt_h/2"/>
                                          </p:val>
                                        </p:tav>
                                        <p:tav tm="100000">
                                          <p:val>
                                            <p:strVal val="#ppt_y"/>
                                          </p:val>
                                        </p:tav>
                                      </p:tavLst>
                                    </p:anim>
                                  </p:childTnLst>
                                </p:cTn>
                              </p:par>
                              <p:par>
                                <p:cTn id="16" presetID="8" presetClass="emph" presetSubtype="0" decel="50000" fill="hold" grpId="1" nodeType="withEffect">
                                  <p:stCondLst>
                                    <p:cond delay="0"/>
                                  </p:stCondLst>
                                  <p:childTnLst>
                                    <p:animRot by="-1800000">
                                      <p:cBhvr>
                                        <p:cTn id="17" dur="2000" fill="hold"/>
                                        <p:tgtEl>
                                          <p:spTgt spid="23"/>
                                        </p:tgtEl>
                                        <p:attrNameLst>
                                          <p:attrName>r</p:attrName>
                                        </p:attrNameLst>
                                      </p:cBhvr>
                                    </p:animRot>
                                  </p:childTnLst>
                                </p:cTn>
                              </p:par>
                            </p:childTnLst>
                          </p:cTn>
                        </p:par>
                        <p:par>
                          <p:cTn id="18" fill="hold">
                            <p:stCondLst>
                              <p:cond delay="3900"/>
                            </p:stCondLst>
                            <p:childTnLst>
                              <p:par>
                                <p:cTn id="19" presetID="10" presetClass="entr" presetSubtype="0"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500"/>
                                        <p:tgtEl>
                                          <p:spTgt spid="55"/>
                                        </p:tgtEl>
                                      </p:cBhvr>
                                    </p:animEffect>
                                  </p:childTnLst>
                                </p:cTn>
                              </p:par>
                            </p:childTnLst>
                          </p:cTn>
                        </p:par>
                        <p:par>
                          <p:cTn id="22" fill="hold">
                            <p:stCondLst>
                              <p:cond delay="4400"/>
                            </p:stCondLst>
                            <p:childTnLst>
                              <p:par>
                                <p:cTn id="23" presetID="10" presetClass="entr" presetSubtype="0" fill="hold" grpId="0" nodeType="afterEffect" nodePh="1">
                                  <p:stCondLst>
                                    <p:cond delay="0"/>
                                  </p:stCondLst>
                                  <p:endCondLst>
                                    <p:cond evt="begin" delay="0">
                                      <p:tn val="23"/>
                                    </p:cond>
                                  </p:end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childTnLst>
                          </p:cTn>
                        </p:par>
                        <p:par>
                          <p:cTn id="26" fill="hold">
                            <p:stCondLst>
                              <p:cond delay="4900"/>
                            </p:stCondLst>
                            <p:childTnLst>
                              <p:par>
                                <p:cTn id="27" presetID="10" presetClass="entr" presetSubtype="0"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par>
                          <p:cTn id="30" fill="hold">
                            <p:stCondLst>
                              <p:cond delay="5400"/>
                            </p:stCondLst>
                            <p:childTnLst>
                              <p:par>
                                <p:cTn id="31" presetID="10" presetClass="entr" presetSubtype="0" fill="hold" grpId="0" nodeType="after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500"/>
                                        <p:tgtEl>
                                          <p:spTgt spid="33"/>
                                        </p:tgtEl>
                                      </p:cBhvr>
                                    </p:animEffect>
                                  </p:childTnLst>
                                </p:cTn>
                              </p:par>
                            </p:childTnLst>
                          </p:cTn>
                        </p:par>
                        <p:par>
                          <p:cTn id="34" fill="hold">
                            <p:stCondLst>
                              <p:cond delay="5900"/>
                            </p:stCondLst>
                            <p:childTnLst>
                              <p:par>
                                <p:cTn id="35" presetID="10" presetClass="entr" presetSubtype="0" fill="hold" grpId="0"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par>
                          <p:cTn id="38" fill="hold">
                            <p:stCondLst>
                              <p:cond delay="6400"/>
                            </p:stCondLst>
                            <p:childTnLst>
                              <p:par>
                                <p:cTn id="39" presetID="10" presetClass="entr" presetSubtype="0" fill="hold" nodeType="after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fade">
                                      <p:cBhvr>
                                        <p:cTn id="4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nimBg="1"/>
      <p:bldP spid="24580" grpId="0" animBg="1"/>
      <p:bldP spid="23" grpId="0" animBg="1"/>
      <p:bldP spid="23" grpId="1" animBg="1"/>
      <p:bldP spid="31" grpId="0"/>
      <p:bldP spid="25" grpId="0"/>
      <p:bldP spid="3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AutoShape 3"/>
          <p:cNvSpPr>
            <a:spLocks/>
          </p:cNvSpPr>
          <p:nvPr/>
        </p:nvSpPr>
        <p:spPr bwMode="auto">
          <a:xfrm rot="5400000">
            <a:off x="-1039119" y="1039119"/>
            <a:ext cx="4447581" cy="2369344"/>
          </a:xfrm>
          <a:custGeom>
            <a:avLst/>
            <a:gdLst>
              <a:gd name="T0" fmla="*/ 4787107 w 21600"/>
              <a:gd name="T1" fmla="*/ 3159125 h 21600"/>
              <a:gd name="T2" fmla="*/ 4787107 w 21600"/>
              <a:gd name="T3" fmla="*/ 3159125 h 21600"/>
              <a:gd name="T4" fmla="*/ 4787107 w 21600"/>
              <a:gd name="T5" fmla="*/ 3159125 h 21600"/>
              <a:gd name="T6" fmla="*/ 4787107 w 21600"/>
              <a:gd name="T7" fmla="*/ 315912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21599" y="12216"/>
                </a:lnTo>
                <a:lnTo>
                  <a:pt x="21599" y="21600"/>
                </a:lnTo>
                <a:lnTo>
                  <a:pt x="0" y="21600"/>
                </a:lnTo>
                <a:lnTo>
                  <a:pt x="0" y="0"/>
                </a:lnTo>
                <a:close/>
              </a:path>
            </a:pathLst>
          </a:custGeom>
          <a:solidFill>
            <a:schemeClr val="accent3"/>
          </a:solidFill>
          <a:ln>
            <a:noFill/>
          </a:ln>
          <a:effectLst/>
          <a:extLst/>
        </p:spPr>
        <p:txBody>
          <a:bodyPr lIns="19050" tIns="19050" rIns="19050" bIns="19050" anchor="ctr"/>
          <a:lstStyle/>
          <a:p>
            <a:endParaRPr lang="id-ID" sz="675" dirty="0">
              <a:latin typeface="Calibri Light" charset="0"/>
            </a:endParaRPr>
          </a:p>
        </p:txBody>
      </p:sp>
      <p:sp>
        <p:nvSpPr>
          <p:cNvPr id="24580" name="AutoShape 4"/>
          <p:cNvSpPr>
            <a:spLocks/>
          </p:cNvSpPr>
          <p:nvPr/>
        </p:nvSpPr>
        <p:spPr bwMode="auto">
          <a:xfrm rot="5400000" flipH="1">
            <a:off x="-1534062" y="1534215"/>
            <a:ext cx="6858003" cy="3789570"/>
          </a:xfrm>
          <a:custGeom>
            <a:avLst/>
            <a:gdLst>
              <a:gd name="T0" fmla="*/ 6859588 w 21600"/>
              <a:gd name="T1" fmla="*/ 4519613 h 21600"/>
              <a:gd name="T2" fmla="*/ 6859588 w 21600"/>
              <a:gd name="T3" fmla="*/ 4519613 h 21600"/>
              <a:gd name="T4" fmla="*/ 6859588 w 21600"/>
              <a:gd name="T5" fmla="*/ 4519613 h 21600"/>
              <a:gd name="T6" fmla="*/ 6859588 w 21600"/>
              <a:gd name="T7" fmla="*/ 4519613 h 21600"/>
              <a:gd name="T8" fmla="*/ 0 60000 65536"/>
              <a:gd name="T9" fmla="*/ 0 60000 65536"/>
              <a:gd name="T10" fmla="*/ 0 60000 65536"/>
              <a:gd name="T11" fmla="*/ 0 60000 65536"/>
              <a:gd name="connsiteX0" fmla="*/ 96 w 21600"/>
              <a:gd name="connsiteY0" fmla="*/ 0 h 24148"/>
              <a:gd name="connsiteX1" fmla="*/ 21600 w 21600"/>
              <a:gd name="connsiteY1" fmla="*/ 14765 h 24148"/>
              <a:gd name="connsiteX2" fmla="*/ 21600 w 21600"/>
              <a:gd name="connsiteY2" fmla="*/ 24148 h 24148"/>
              <a:gd name="connsiteX3" fmla="*/ 0 w 21600"/>
              <a:gd name="connsiteY3" fmla="*/ 24148 h 24148"/>
              <a:gd name="connsiteX4" fmla="*/ 96 w 21600"/>
              <a:gd name="connsiteY4" fmla="*/ 0 h 24148"/>
              <a:gd name="connsiteX0" fmla="*/ 96 w 21600"/>
              <a:gd name="connsiteY0" fmla="*/ 0 h 24148"/>
              <a:gd name="connsiteX1" fmla="*/ 21600 w 21600"/>
              <a:gd name="connsiteY1" fmla="*/ 16222 h 24148"/>
              <a:gd name="connsiteX2" fmla="*/ 21600 w 21600"/>
              <a:gd name="connsiteY2" fmla="*/ 24148 h 24148"/>
              <a:gd name="connsiteX3" fmla="*/ 0 w 21600"/>
              <a:gd name="connsiteY3" fmla="*/ 24148 h 24148"/>
              <a:gd name="connsiteX4" fmla="*/ 96 w 21600"/>
              <a:gd name="connsiteY4" fmla="*/ 0 h 24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4148">
                <a:moveTo>
                  <a:pt x="96" y="0"/>
                </a:moveTo>
                <a:lnTo>
                  <a:pt x="21600" y="16222"/>
                </a:lnTo>
                <a:lnTo>
                  <a:pt x="21600" y="24148"/>
                </a:lnTo>
                <a:lnTo>
                  <a:pt x="0" y="24148"/>
                </a:lnTo>
                <a:cubicBezTo>
                  <a:pt x="32" y="16099"/>
                  <a:pt x="64" y="8049"/>
                  <a:pt x="96" y="0"/>
                </a:cubicBezTo>
                <a:close/>
              </a:path>
            </a:pathLst>
          </a:custGeom>
          <a:solidFill>
            <a:schemeClr val="accent1"/>
          </a:solidFill>
          <a:ln>
            <a:noFill/>
          </a:ln>
          <a:effectLst/>
          <a:extLst/>
        </p:spPr>
        <p:txBody>
          <a:bodyPr lIns="19050" tIns="19050" rIns="19050" bIns="19050" anchor="ctr"/>
          <a:lstStyle/>
          <a:p>
            <a:endParaRPr lang="id-ID" sz="675" dirty="0">
              <a:latin typeface="Calibri Light" charset="0"/>
            </a:endParaRPr>
          </a:p>
        </p:txBody>
      </p:sp>
      <p:sp>
        <p:nvSpPr>
          <p:cNvPr id="30" name="Hexagon 12"/>
          <p:cNvSpPr/>
          <p:nvPr/>
        </p:nvSpPr>
        <p:spPr>
          <a:xfrm rot="5400000">
            <a:off x="269950" y="3391628"/>
            <a:ext cx="2431899" cy="21767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rgbClr val="1B203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350"/>
          </a:p>
        </p:txBody>
      </p:sp>
      <p:sp>
        <p:nvSpPr>
          <p:cNvPr id="27" name="Hexagon 12"/>
          <p:cNvSpPr/>
          <p:nvPr/>
        </p:nvSpPr>
        <p:spPr>
          <a:xfrm rot="5400000">
            <a:off x="1477925" y="5380764"/>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1" name="Hexagon 12"/>
          <p:cNvSpPr/>
          <p:nvPr/>
        </p:nvSpPr>
        <p:spPr>
          <a:xfrm rot="5400000">
            <a:off x="3580756" y="1260306"/>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2" name="Hexagon 12"/>
          <p:cNvSpPr/>
          <p:nvPr/>
        </p:nvSpPr>
        <p:spPr>
          <a:xfrm rot="5400000">
            <a:off x="5916406" y="2092464"/>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4" name="Hexagon 12"/>
          <p:cNvSpPr/>
          <p:nvPr/>
        </p:nvSpPr>
        <p:spPr>
          <a:xfrm rot="5400000">
            <a:off x="7303286" y="-117695"/>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6" name="Hexagon 12"/>
          <p:cNvSpPr/>
          <p:nvPr/>
        </p:nvSpPr>
        <p:spPr>
          <a:xfrm rot="18000000">
            <a:off x="2500326" y="1043571"/>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3" name="Hexagon 12"/>
          <p:cNvSpPr/>
          <p:nvPr/>
        </p:nvSpPr>
        <p:spPr>
          <a:xfrm rot="10800000">
            <a:off x="5085755" y="-1103397"/>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TextBox 31"/>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sp>
        <p:nvSpPr>
          <p:cNvPr id="36" name="TextBox 35">
            <a:extLst>
              <a:ext uri="{FF2B5EF4-FFF2-40B4-BE49-F238E27FC236}">
                <a16:creationId xmlns:a16="http://schemas.microsoft.com/office/drawing/2014/main" xmlns="" id="{816A78EE-916B-42BE-A57E-356A3FCB67A2}"/>
              </a:ext>
            </a:extLst>
          </p:cNvPr>
          <p:cNvSpPr txBox="1"/>
          <p:nvPr/>
        </p:nvSpPr>
        <p:spPr>
          <a:xfrm>
            <a:off x="-40644" y="13628"/>
            <a:ext cx="9795164" cy="769441"/>
          </a:xfrm>
          <a:prstGeom prst="rect">
            <a:avLst/>
          </a:prstGeom>
          <a:noFill/>
          <a:ln>
            <a:noFill/>
          </a:ln>
        </p:spPr>
        <p:txBody>
          <a:bodyPr wrap="square" rtlCol="0" anchor="ctr" anchorCtr="1">
            <a:spAutoFit/>
          </a:bodyPr>
          <a:lstStyle/>
          <a:p>
            <a:pPr algn="ctr"/>
            <a:r>
              <a:rPr lang="en-IN" sz="4400" b="1" dirty="0" smtClean="0">
                <a:solidFill>
                  <a:schemeClr val="bg1">
                    <a:lumMod val="95000"/>
                  </a:schemeClr>
                </a:solidFill>
              </a:rPr>
              <a:t>ONE STOP SOLUTION</a:t>
            </a:r>
            <a:endParaRPr lang="en-IN" sz="4400" b="1" dirty="0">
              <a:solidFill>
                <a:schemeClr val="bg1">
                  <a:lumMod val="95000"/>
                </a:schemeClr>
              </a:solidFill>
            </a:endParaRPr>
          </a:p>
        </p:txBody>
      </p:sp>
      <p:pic>
        <p:nvPicPr>
          <p:cNvPr id="55" name="Picture 54">
            <a:extLst>
              <a:ext uri="{FF2B5EF4-FFF2-40B4-BE49-F238E27FC236}">
                <a16:creationId xmlns:a16="http://schemas.microsoft.com/office/drawing/2014/main" xmlns="" id="{95AD192E-B7FB-4466-8961-40D388F92794}"/>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82361" y="4261243"/>
            <a:ext cx="2146019" cy="1874689"/>
          </a:xfrm>
          <a:prstGeom prst="roundRect">
            <a:avLst/>
          </a:prstGeom>
          <a:solidFill>
            <a:schemeClr val="bg1"/>
          </a:solidFill>
        </p:spPr>
      </p:pic>
      <p:pic>
        <p:nvPicPr>
          <p:cNvPr id="33" name="Picture 3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27253" y="836493"/>
            <a:ext cx="1176916" cy="1631532"/>
          </a:xfrm>
          <a:prstGeom prst="rect">
            <a:avLst/>
          </a:prstGeom>
        </p:spPr>
      </p:pic>
      <p:sp>
        <p:nvSpPr>
          <p:cNvPr id="4" name="Rectangle 3"/>
          <p:cNvSpPr/>
          <p:nvPr/>
        </p:nvSpPr>
        <p:spPr>
          <a:xfrm>
            <a:off x="3117355" y="3330904"/>
            <a:ext cx="5863288" cy="1200329"/>
          </a:xfrm>
          <a:prstGeom prst="rect">
            <a:avLst/>
          </a:prstGeom>
        </p:spPr>
        <p:txBody>
          <a:bodyPr wrap="square">
            <a:spAutoFit/>
          </a:bodyPr>
          <a:lstStyle/>
          <a:p>
            <a:r>
              <a:rPr lang="en-IN" sz="2400" dirty="0">
                <a:solidFill>
                  <a:schemeClr val="bg1"/>
                </a:solidFill>
              </a:rPr>
              <a:t>All Grievances </a:t>
            </a:r>
            <a:r>
              <a:rPr lang="en-IN" sz="2400" dirty="0" smtClean="0">
                <a:solidFill>
                  <a:schemeClr val="bg1"/>
                </a:solidFill>
              </a:rPr>
              <a:t>related to any </a:t>
            </a:r>
            <a:r>
              <a:rPr lang="en-IN" sz="2400" dirty="0">
                <a:solidFill>
                  <a:schemeClr val="bg1"/>
                </a:solidFill>
              </a:rPr>
              <a:t>relief/benefit sought from any </a:t>
            </a:r>
            <a:r>
              <a:rPr lang="en-IN" sz="2400" dirty="0" smtClean="0">
                <a:solidFill>
                  <a:schemeClr val="bg1"/>
                </a:solidFill>
              </a:rPr>
              <a:t>Department, registered, heard and redressed under </a:t>
            </a:r>
            <a:r>
              <a:rPr lang="en-IN" sz="2400" dirty="0">
                <a:solidFill>
                  <a:schemeClr val="bg1"/>
                </a:solidFill>
              </a:rPr>
              <a:t>one </a:t>
            </a:r>
            <a:r>
              <a:rPr lang="en-IN" sz="2400" dirty="0" smtClean="0">
                <a:solidFill>
                  <a:schemeClr val="bg1"/>
                </a:solidFill>
              </a:rPr>
              <a:t>roof</a:t>
            </a:r>
            <a:endParaRPr lang="en-IN" sz="2400" dirty="0">
              <a:solidFill>
                <a:schemeClr val="bg1"/>
              </a:solidFill>
            </a:endParaRPr>
          </a:p>
        </p:txBody>
      </p:sp>
      <p:sp>
        <p:nvSpPr>
          <p:cNvPr id="6" name="Rectangle 5"/>
          <p:cNvSpPr/>
          <p:nvPr/>
        </p:nvSpPr>
        <p:spPr>
          <a:xfrm>
            <a:off x="3489316" y="4157056"/>
            <a:ext cx="4572000" cy="461665"/>
          </a:xfrm>
          <a:prstGeom prst="rect">
            <a:avLst/>
          </a:prstGeom>
        </p:spPr>
        <p:txBody>
          <a:bodyPr>
            <a:spAutoFit/>
          </a:bodyPr>
          <a:lstStyle/>
          <a:p>
            <a:endParaRPr lang="en-IN" sz="2400" dirty="0">
              <a:solidFill>
                <a:schemeClr val="bg1"/>
              </a:solidFill>
            </a:endParaRPr>
          </a:p>
        </p:txBody>
      </p:sp>
    </p:spTree>
    <p:extLst>
      <p:ext uri="{BB962C8B-B14F-4D97-AF65-F5344CB8AC3E}">
        <p14:creationId xmlns:p14="http://schemas.microsoft.com/office/powerpoint/2010/main" val="332953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300"/>
                                  </p:stCondLst>
                                  <p:childTnLst>
                                    <p:set>
                                      <p:cBhvr>
                                        <p:cTn id="6" dur="1" fill="hold">
                                          <p:stCondLst>
                                            <p:cond delay="0"/>
                                          </p:stCondLst>
                                        </p:cTn>
                                        <p:tgtEl>
                                          <p:spTgt spid="24580"/>
                                        </p:tgtEl>
                                        <p:attrNameLst>
                                          <p:attrName>style.visibility</p:attrName>
                                        </p:attrNameLst>
                                      </p:cBhvr>
                                      <p:to>
                                        <p:strVal val="visible"/>
                                      </p:to>
                                    </p:set>
                                    <p:animEffect transition="in" filter="wipe(down)">
                                      <p:cBhvr>
                                        <p:cTn id="7" dur="1000"/>
                                        <p:tgtEl>
                                          <p:spTgt spid="24580"/>
                                        </p:tgtEl>
                                      </p:cBhvr>
                                    </p:animEffect>
                                  </p:childTnLst>
                                </p:cTn>
                              </p:par>
                              <p:par>
                                <p:cTn id="8" presetID="22" presetClass="entr" presetSubtype="4" fill="hold" grpId="0" nodeType="withEffect">
                                  <p:stCondLst>
                                    <p:cond delay="900"/>
                                  </p:stCondLst>
                                  <p:childTnLst>
                                    <p:set>
                                      <p:cBhvr>
                                        <p:cTn id="9" dur="1" fill="hold">
                                          <p:stCondLst>
                                            <p:cond delay="0"/>
                                          </p:stCondLst>
                                        </p:cTn>
                                        <p:tgtEl>
                                          <p:spTgt spid="24579"/>
                                        </p:tgtEl>
                                        <p:attrNameLst>
                                          <p:attrName>style.visibility</p:attrName>
                                        </p:attrNameLst>
                                      </p:cBhvr>
                                      <p:to>
                                        <p:strVal val="visible"/>
                                      </p:to>
                                    </p:set>
                                    <p:animEffect transition="in" filter="wipe(down)">
                                      <p:cBhvr>
                                        <p:cTn id="10" dur="1000"/>
                                        <p:tgtEl>
                                          <p:spTgt spid="24579"/>
                                        </p:tgtEl>
                                      </p:cBhvr>
                                    </p:animEffect>
                                  </p:childTnLst>
                                </p:cTn>
                              </p:par>
                            </p:childTnLst>
                          </p:cTn>
                        </p:par>
                        <p:par>
                          <p:cTn id="11" fill="hold">
                            <p:stCondLst>
                              <p:cond delay="1900"/>
                            </p:stCondLst>
                            <p:childTnLst>
                              <p:par>
                                <p:cTn id="12" presetID="2" presetClass="entr" presetSubtype="1" decel="7200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2000" fill="hold"/>
                                        <p:tgtEl>
                                          <p:spTgt spid="23"/>
                                        </p:tgtEl>
                                        <p:attrNameLst>
                                          <p:attrName>ppt_x</p:attrName>
                                        </p:attrNameLst>
                                      </p:cBhvr>
                                      <p:tavLst>
                                        <p:tav tm="0">
                                          <p:val>
                                            <p:strVal val="#ppt_x"/>
                                          </p:val>
                                        </p:tav>
                                        <p:tav tm="100000">
                                          <p:val>
                                            <p:strVal val="#ppt_x"/>
                                          </p:val>
                                        </p:tav>
                                      </p:tavLst>
                                    </p:anim>
                                    <p:anim calcmode="lin" valueType="num">
                                      <p:cBhvr additive="base">
                                        <p:cTn id="15" dur="2000" fill="hold"/>
                                        <p:tgtEl>
                                          <p:spTgt spid="23"/>
                                        </p:tgtEl>
                                        <p:attrNameLst>
                                          <p:attrName>ppt_y</p:attrName>
                                        </p:attrNameLst>
                                      </p:cBhvr>
                                      <p:tavLst>
                                        <p:tav tm="0">
                                          <p:val>
                                            <p:strVal val="0-#ppt_h/2"/>
                                          </p:val>
                                        </p:tav>
                                        <p:tav tm="100000">
                                          <p:val>
                                            <p:strVal val="#ppt_y"/>
                                          </p:val>
                                        </p:tav>
                                      </p:tavLst>
                                    </p:anim>
                                  </p:childTnLst>
                                </p:cTn>
                              </p:par>
                              <p:par>
                                <p:cTn id="16" presetID="8" presetClass="emph" presetSubtype="0" decel="50000" fill="hold" grpId="1" nodeType="withEffect">
                                  <p:stCondLst>
                                    <p:cond delay="0"/>
                                  </p:stCondLst>
                                  <p:childTnLst>
                                    <p:animRot by="-1800000">
                                      <p:cBhvr>
                                        <p:cTn id="17" dur="2000" fill="hold"/>
                                        <p:tgtEl>
                                          <p:spTgt spid="23"/>
                                        </p:tgtEl>
                                        <p:attrNameLst>
                                          <p:attrName>r</p:attrName>
                                        </p:attrNameLst>
                                      </p:cBhvr>
                                    </p:animRot>
                                  </p:childTnLst>
                                </p:cTn>
                              </p:par>
                            </p:childTnLst>
                          </p:cTn>
                        </p:par>
                        <p:par>
                          <p:cTn id="18" fill="hold">
                            <p:stCondLst>
                              <p:cond delay="3900"/>
                            </p:stCondLst>
                            <p:childTnLst>
                              <p:par>
                                <p:cTn id="19" presetID="10" presetClass="entr" presetSubtype="0"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500"/>
                                        <p:tgtEl>
                                          <p:spTgt spid="55"/>
                                        </p:tgtEl>
                                      </p:cBhvr>
                                    </p:animEffect>
                                  </p:childTnLst>
                                </p:cTn>
                              </p:par>
                            </p:childTnLst>
                          </p:cTn>
                        </p:par>
                        <p:par>
                          <p:cTn id="22" fill="hold">
                            <p:stCondLst>
                              <p:cond delay="4400"/>
                            </p:stCondLst>
                            <p:childTnLst>
                              <p:par>
                                <p:cTn id="23" presetID="10" presetClass="entr" presetSubtype="0" fill="hold" nodeType="after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childTnLst>
                          </p:cTn>
                        </p:par>
                        <p:par>
                          <p:cTn id="26" fill="hold">
                            <p:stCondLst>
                              <p:cond delay="4900"/>
                            </p:stCondLst>
                            <p:childTnLst>
                              <p:par>
                                <p:cTn id="27" presetID="10" presetClass="entr" presetSubtype="0"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nimBg="1"/>
      <p:bldP spid="24580" grpId="0" animBg="1"/>
      <p:bldP spid="23" grpId="0" animBg="1"/>
      <p:bldP spid="23" grpId="1" animBg="1"/>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AutoShape 3"/>
          <p:cNvSpPr>
            <a:spLocks/>
          </p:cNvSpPr>
          <p:nvPr/>
        </p:nvSpPr>
        <p:spPr bwMode="auto">
          <a:xfrm rot="5400000">
            <a:off x="-1039119" y="1039119"/>
            <a:ext cx="4447581" cy="2369344"/>
          </a:xfrm>
          <a:custGeom>
            <a:avLst/>
            <a:gdLst>
              <a:gd name="T0" fmla="*/ 4787107 w 21600"/>
              <a:gd name="T1" fmla="*/ 3159125 h 21600"/>
              <a:gd name="T2" fmla="*/ 4787107 w 21600"/>
              <a:gd name="T3" fmla="*/ 3159125 h 21600"/>
              <a:gd name="T4" fmla="*/ 4787107 w 21600"/>
              <a:gd name="T5" fmla="*/ 3159125 h 21600"/>
              <a:gd name="T6" fmla="*/ 4787107 w 21600"/>
              <a:gd name="T7" fmla="*/ 315912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21599" y="12216"/>
                </a:lnTo>
                <a:lnTo>
                  <a:pt x="21599" y="21600"/>
                </a:lnTo>
                <a:lnTo>
                  <a:pt x="0" y="21600"/>
                </a:lnTo>
                <a:lnTo>
                  <a:pt x="0" y="0"/>
                </a:lnTo>
                <a:close/>
              </a:path>
            </a:pathLst>
          </a:custGeom>
          <a:solidFill>
            <a:schemeClr val="accent3"/>
          </a:solidFill>
          <a:ln>
            <a:noFill/>
          </a:ln>
          <a:effectLst/>
          <a:extLst/>
        </p:spPr>
        <p:txBody>
          <a:bodyPr lIns="19050" tIns="19050" rIns="19050" bIns="19050" anchor="ctr"/>
          <a:lstStyle/>
          <a:p>
            <a:endParaRPr lang="id-ID" sz="675" dirty="0">
              <a:latin typeface="Calibri Light" charset="0"/>
            </a:endParaRPr>
          </a:p>
        </p:txBody>
      </p:sp>
      <p:sp>
        <p:nvSpPr>
          <p:cNvPr id="24580" name="AutoShape 4"/>
          <p:cNvSpPr>
            <a:spLocks/>
          </p:cNvSpPr>
          <p:nvPr/>
        </p:nvSpPr>
        <p:spPr bwMode="auto">
          <a:xfrm rot="5400000" flipH="1">
            <a:off x="-1534062" y="1534215"/>
            <a:ext cx="6858003" cy="3789570"/>
          </a:xfrm>
          <a:custGeom>
            <a:avLst/>
            <a:gdLst>
              <a:gd name="T0" fmla="*/ 6859588 w 21600"/>
              <a:gd name="T1" fmla="*/ 4519613 h 21600"/>
              <a:gd name="T2" fmla="*/ 6859588 w 21600"/>
              <a:gd name="T3" fmla="*/ 4519613 h 21600"/>
              <a:gd name="T4" fmla="*/ 6859588 w 21600"/>
              <a:gd name="T5" fmla="*/ 4519613 h 21600"/>
              <a:gd name="T6" fmla="*/ 6859588 w 21600"/>
              <a:gd name="T7" fmla="*/ 4519613 h 21600"/>
              <a:gd name="T8" fmla="*/ 0 60000 65536"/>
              <a:gd name="T9" fmla="*/ 0 60000 65536"/>
              <a:gd name="T10" fmla="*/ 0 60000 65536"/>
              <a:gd name="T11" fmla="*/ 0 60000 65536"/>
              <a:gd name="connsiteX0" fmla="*/ 96 w 21600"/>
              <a:gd name="connsiteY0" fmla="*/ 0 h 24148"/>
              <a:gd name="connsiteX1" fmla="*/ 21600 w 21600"/>
              <a:gd name="connsiteY1" fmla="*/ 14765 h 24148"/>
              <a:gd name="connsiteX2" fmla="*/ 21600 w 21600"/>
              <a:gd name="connsiteY2" fmla="*/ 24148 h 24148"/>
              <a:gd name="connsiteX3" fmla="*/ 0 w 21600"/>
              <a:gd name="connsiteY3" fmla="*/ 24148 h 24148"/>
              <a:gd name="connsiteX4" fmla="*/ 96 w 21600"/>
              <a:gd name="connsiteY4" fmla="*/ 0 h 24148"/>
              <a:gd name="connsiteX0" fmla="*/ 96 w 21600"/>
              <a:gd name="connsiteY0" fmla="*/ 0 h 24148"/>
              <a:gd name="connsiteX1" fmla="*/ 21600 w 21600"/>
              <a:gd name="connsiteY1" fmla="*/ 16222 h 24148"/>
              <a:gd name="connsiteX2" fmla="*/ 21600 w 21600"/>
              <a:gd name="connsiteY2" fmla="*/ 24148 h 24148"/>
              <a:gd name="connsiteX3" fmla="*/ 0 w 21600"/>
              <a:gd name="connsiteY3" fmla="*/ 24148 h 24148"/>
              <a:gd name="connsiteX4" fmla="*/ 96 w 21600"/>
              <a:gd name="connsiteY4" fmla="*/ 0 h 24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4148">
                <a:moveTo>
                  <a:pt x="96" y="0"/>
                </a:moveTo>
                <a:lnTo>
                  <a:pt x="21600" y="16222"/>
                </a:lnTo>
                <a:lnTo>
                  <a:pt x="21600" y="24148"/>
                </a:lnTo>
                <a:lnTo>
                  <a:pt x="0" y="24148"/>
                </a:lnTo>
                <a:cubicBezTo>
                  <a:pt x="32" y="16099"/>
                  <a:pt x="64" y="8049"/>
                  <a:pt x="96" y="0"/>
                </a:cubicBezTo>
                <a:close/>
              </a:path>
            </a:pathLst>
          </a:custGeom>
          <a:solidFill>
            <a:schemeClr val="accent1"/>
          </a:solidFill>
          <a:ln>
            <a:noFill/>
          </a:ln>
          <a:effectLst/>
          <a:extLst/>
        </p:spPr>
        <p:txBody>
          <a:bodyPr lIns="19050" tIns="19050" rIns="19050" bIns="19050" anchor="ctr"/>
          <a:lstStyle/>
          <a:p>
            <a:endParaRPr lang="id-ID" sz="675" dirty="0">
              <a:latin typeface="Calibri Light" charset="0"/>
            </a:endParaRPr>
          </a:p>
        </p:txBody>
      </p:sp>
      <p:sp>
        <p:nvSpPr>
          <p:cNvPr id="30" name="Hexagon 12"/>
          <p:cNvSpPr/>
          <p:nvPr/>
        </p:nvSpPr>
        <p:spPr>
          <a:xfrm rot="5400000">
            <a:off x="269950" y="3391628"/>
            <a:ext cx="2431899" cy="21767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rgbClr val="1B203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350"/>
          </a:p>
        </p:txBody>
      </p:sp>
      <p:sp>
        <p:nvSpPr>
          <p:cNvPr id="27" name="Hexagon 12"/>
          <p:cNvSpPr/>
          <p:nvPr/>
        </p:nvSpPr>
        <p:spPr>
          <a:xfrm rot="5400000">
            <a:off x="1477925" y="5380764"/>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1" name="Hexagon 12"/>
          <p:cNvSpPr/>
          <p:nvPr/>
        </p:nvSpPr>
        <p:spPr>
          <a:xfrm rot="5400000">
            <a:off x="3580756" y="1260306"/>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2" name="Hexagon 12"/>
          <p:cNvSpPr/>
          <p:nvPr/>
        </p:nvSpPr>
        <p:spPr>
          <a:xfrm rot="5400000">
            <a:off x="5916406" y="2092464"/>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4" name="Hexagon 12"/>
          <p:cNvSpPr/>
          <p:nvPr/>
        </p:nvSpPr>
        <p:spPr>
          <a:xfrm rot="5400000">
            <a:off x="7303286" y="-117695"/>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6" name="Hexagon 12"/>
          <p:cNvSpPr/>
          <p:nvPr/>
        </p:nvSpPr>
        <p:spPr>
          <a:xfrm rot="18000000">
            <a:off x="2500326" y="1043571"/>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3" name="Hexagon 12"/>
          <p:cNvSpPr/>
          <p:nvPr/>
        </p:nvSpPr>
        <p:spPr>
          <a:xfrm rot="10800000">
            <a:off x="5085755" y="-1103397"/>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TextBox 31"/>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sp>
        <p:nvSpPr>
          <p:cNvPr id="36" name="TextBox 35">
            <a:extLst>
              <a:ext uri="{FF2B5EF4-FFF2-40B4-BE49-F238E27FC236}">
                <a16:creationId xmlns:a16="http://schemas.microsoft.com/office/drawing/2014/main" xmlns="" id="{816A78EE-916B-42BE-A57E-356A3FCB67A2}"/>
              </a:ext>
            </a:extLst>
          </p:cNvPr>
          <p:cNvSpPr txBox="1"/>
          <p:nvPr/>
        </p:nvSpPr>
        <p:spPr>
          <a:xfrm>
            <a:off x="-269244" y="13628"/>
            <a:ext cx="9795164" cy="769441"/>
          </a:xfrm>
          <a:prstGeom prst="rect">
            <a:avLst/>
          </a:prstGeom>
          <a:noFill/>
          <a:ln>
            <a:noFill/>
          </a:ln>
        </p:spPr>
        <p:txBody>
          <a:bodyPr wrap="square" rtlCol="0" anchor="ctr" anchorCtr="1">
            <a:spAutoFit/>
          </a:bodyPr>
          <a:lstStyle/>
          <a:p>
            <a:pPr algn="ctr"/>
            <a:r>
              <a:rPr lang="en-IN" sz="4400" b="1" dirty="0" smtClean="0">
                <a:solidFill>
                  <a:schemeClr val="bg1">
                    <a:lumMod val="95000"/>
                  </a:schemeClr>
                </a:solidFill>
              </a:rPr>
              <a:t>HEARING</a:t>
            </a:r>
            <a:endParaRPr lang="en-IN" sz="4400" b="1" dirty="0">
              <a:solidFill>
                <a:schemeClr val="bg1">
                  <a:lumMod val="95000"/>
                </a:schemeClr>
              </a:solidFill>
            </a:endParaRPr>
          </a:p>
        </p:txBody>
      </p:sp>
      <p:grpSp>
        <p:nvGrpSpPr>
          <p:cNvPr id="8" name="Group 7"/>
          <p:cNvGrpSpPr/>
          <p:nvPr/>
        </p:nvGrpSpPr>
        <p:grpSpPr>
          <a:xfrm>
            <a:off x="4338327" y="3156675"/>
            <a:ext cx="2451604" cy="866648"/>
            <a:chOff x="6486055" y="4776672"/>
            <a:chExt cx="2451604" cy="866648"/>
          </a:xfrm>
        </p:grpSpPr>
        <p:sp>
          <p:nvSpPr>
            <p:cNvPr id="37" name="AutoShape 5"/>
            <p:cNvSpPr>
              <a:spLocks/>
            </p:cNvSpPr>
            <p:nvPr/>
          </p:nvSpPr>
          <p:spPr bwMode="auto">
            <a:xfrm>
              <a:off x="7496852" y="4955098"/>
              <a:ext cx="1440807" cy="5225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fontScale="77500" lnSpcReduction="20000"/>
            </a:bodyPr>
            <a:lstStyle/>
            <a:p>
              <a:pPr defTabSz="257970">
                <a:lnSpc>
                  <a:spcPct val="90000"/>
                </a:lnSpc>
                <a:defRPr/>
              </a:pPr>
              <a:r>
                <a:rPr lang="en-US" b="1" dirty="0" smtClean="0">
                  <a:solidFill>
                    <a:schemeClr val="bg1"/>
                  </a:solidFill>
                  <a:latin typeface="Calibri" charset="0"/>
                  <a:ea typeface="Calibri" charset="0"/>
                  <a:cs typeface="Calibri" charset="0"/>
                  <a:sym typeface="Roboto" charset="0"/>
                </a:rPr>
                <a:t>Reasoned order based on evidence and facts</a:t>
              </a:r>
              <a:endParaRPr lang="en-US" sz="900" b="1" dirty="0">
                <a:solidFill>
                  <a:schemeClr val="bg1"/>
                </a:solidFill>
                <a:latin typeface="Calibri" charset="0"/>
                <a:ea typeface="Calibri" charset="0"/>
                <a:cs typeface="Calibri" charset="0"/>
                <a:sym typeface="Roboto" charset="0"/>
              </a:endParaRPr>
            </a:p>
          </p:txBody>
        </p:sp>
        <p:pic>
          <p:nvPicPr>
            <p:cNvPr id="54" name="Picture 53" descr="A close up of a logo&#10;&#10;Description generated with high confidence">
              <a:extLst>
                <a:ext uri="{FF2B5EF4-FFF2-40B4-BE49-F238E27FC236}">
                  <a16:creationId xmlns:a16="http://schemas.microsoft.com/office/drawing/2014/main" xmlns="" id="{271B3644-6363-4260-AA2F-88A18064BB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86055" y="4776672"/>
              <a:ext cx="866648" cy="866648"/>
            </a:xfrm>
            <a:prstGeom prst="ellipse">
              <a:avLst/>
            </a:prstGeom>
          </p:spPr>
        </p:pic>
      </p:grpSp>
      <p:pic>
        <p:nvPicPr>
          <p:cNvPr id="55" name="Picture 54">
            <a:extLst>
              <a:ext uri="{FF2B5EF4-FFF2-40B4-BE49-F238E27FC236}">
                <a16:creationId xmlns:a16="http://schemas.microsoft.com/office/drawing/2014/main" xmlns="" id="{95AD192E-B7FB-4466-8961-40D388F92794}"/>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22747" y="4413891"/>
            <a:ext cx="2146019" cy="1874689"/>
          </a:xfrm>
          <a:prstGeom prst="roundRect">
            <a:avLst/>
          </a:prstGeom>
          <a:solidFill>
            <a:schemeClr val="bg1"/>
          </a:solidFill>
        </p:spPr>
      </p:pic>
      <p:grpSp>
        <p:nvGrpSpPr>
          <p:cNvPr id="25" name="Group 24"/>
          <p:cNvGrpSpPr/>
          <p:nvPr/>
        </p:nvGrpSpPr>
        <p:grpSpPr>
          <a:xfrm>
            <a:off x="2258802" y="1813931"/>
            <a:ext cx="2786091" cy="876746"/>
            <a:chOff x="3203950" y="4732490"/>
            <a:chExt cx="2786091" cy="876746"/>
          </a:xfrm>
        </p:grpSpPr>
        <p:sp>
          <p:nvSpPr>
            <p:cNvPr id="28" name="AutoShape 9"/>
            <p:cNvSpPr>
              <a:spLocks/>
            </p:cNvSpPr>
            <p:nvPr/>
          </p:nvSpPr>
          <p:spPr bwMode="auto">
            <a:xfrm>
              <a:off x="4290691" y="4955098"/>
              <a:ext cx="1699350" cy="5225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Autofit/>
            </a:bodyPr>
            <a:lstStyle/>
            <a:p>
              <a:pPr defTabSz="257970">
                <a:lnSpc>
                  <a:spcPct val="90000"/>
                </a:lnSpc>
                <a:defRPr/>
              </a:pPr>
              <a:r>
                <a:rPr lang="en-IN" sz="1400" b="1" dirty="0" smtClean="0">
                  <a:solidFill>
                    <a:schemeClr val="bg1"/>
                  </a:solidFill>
                  <a:latin typeface="Calibri" charset="0"/>
                  <a:ea typeface="Calibri" charset="0"/>
                  <a:cs typeface="Calibri" charset="0"/>
                  <a:sym typeface="Roboto" charset="0"/>
                </a:rPr>
                <a:t>Hearing and Decision by an Independent </a:t>
              </a:r>
              <a:r>
                <a:rPr lang="en-IN" sz="1400" b="1" dirty="0">
                  <a:solidFill>
                    <a:schemeClr val="bg1"/>
                  </a:solidFill>
                  <a:latin typeface="Calibri" charset="0"/>
                  <a:ea typeface="Calibri" charset="0"/>
                  <a:cs typeface="Calibri" charset="0"/>
                  <a:sym typeface="Roboto" charset="0"/>
                </a:rPr>
                <a:t>Quasi- Judicial Officer </a:t>
              </a:r>
            </a:p>
          </p:txBody>
        </p:sp>
        <p:pic>
          <p:nvPicPr>
            <p:cNvPr id="31" name="Picture 3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03950" y="4732490"/>
              <a:ext cx="952572" cy="876746"/>
            </a:xfrm>
            <a:prstGeom prst="ellipse">
              <a:avLst/>
            </a:prstGeom>
            <a:solidFill>
              <a:schemeClr val="bg1"/>
            </a:solidFill>
          </p:spPr>
        </p:pic>
      </p:grpSp>
      <p:pic>
        <p:nvPicPr>
          <p:cNvPr id="2" name="Picture 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195353" y="4215232"/>
            <a:ext cx="4085396" cy="2243475"/>
          </a:xfrm>
          <a:prstGeom prst="rect">
            <a:avLst/>
          </a:prstGeom>
        </p:spPr>
      </p:pic>
      <p:grpSp>
        <p:nvGrpSpPr>
          <p:cNvPr id="7" name="Group 6"/>
          <p:cNvGrpSpPr/>
          <p:nvPr/>
        </p:nvGrpSpPr>
        <p:grpSpPr>
          <a:xfrm>
            <a:off x="5626954" y="1761515"/>
            <a:ext cx="2886585" cy="929162"/>
            <a:chOff x="5626954" y="1761515"/>
            <a:chExt cx="2886585" cy="929162"/>
          </a:xfrm>
        </p:grpSpPr>
        <p:sp>
          <p:nvSpPr>
            <p:cNvPr id="34" name="Oval 33">
              <a:extLst>
                <a:ext uri="{FF2B5EF4-FFF2-40B4-BE49-F238E27FC236}">
                  <a16:creationId xmlns="" xmlns:a16="http://schemas.microsoft.com/office/drawing/2014/main" id="{92DC90FF-3B40-4B2D-B527-52F62FDFC280}"/>
                </a:ext>
              </a:extLst>
            </p:cNvPr>
            <p:cNvSpPr/>
            <p:nvPr/>
          </p:nvSpPr>
          <p:spPr>
            <a:xfrm>
              <a:off x="5626954" y="1761515"/>
              <a:ext cx="992403" cy="929162"/>
            </a:xfrm>
            <a:prstGeom prst="ellipse">
              <a:avLst/>
            </a:prstGeom>
            <a:blipFill rotWithShape="1">
              <a:blip r:embed="rId7"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8" name="AutoShape 9"/>
            <p:cNvSpPr>
              <a:spLocks/>
            </p:cNvSpPr>
            <p:nvPr/>
          </p:nvSpPr>
          <p:spPr bwMode="auto">
            <a:xfrm>
              <a:off x="6814189" y="1962524"/>
              <a:ext cx="1699350" cy="5225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Autofit/>
            </a:bodyPr>
            <a:lstStyle/>
            <a:p>
              <a:pPr defTabSz="257970">
                <a:lnSpc>
                  <a:spcPct val="90000"/>
                </a:lnSpc>
                <a:defRPr/>
              </a:pPr>
              <a:r>
                <a:rPr lang="en-IN" sz="1400" b="1" dirty="0" smtClean="0">
                  <a:solidFill>
                    <a:schemeClr val="bg1"/>
                  </a:solidFill>
                  <a:latin typeface="Calibri" charset="0"/>
                  <a:ea typeface="Calibri" charset="0"/>
                  <a:cs typeface="Calibri" charset="0"/>
                  <a:sym typeface="Roboto" charset="0"/>
                </a:rPr>
                <a:t>Power parity: Complainant at par with the Public Authority</a:t>
              </a:r>
              <a:endParaRPr lang="en-IN" sz="1400" b="1" dirty="0">
                <a:solidFill>
                  <a:schemeClr val="bg1"/>
                </a:solidFill>
                <a:latin typeface="Calibri" charset="0"/>
                <a:ea typeface="Calibri" charset="0"/>
                <a:cs typeface="Calibri" charset="0"/>
                <a:sym typeface="Roboto" charset="0"/>
              </a:endParaRPr>
            </a:p>
          </p:txBody>
        </p:sp>
      </p:grpSp>
    </p:spTree>
    <p:extLst>
      <p:ext uri="{BB962C8B-B14F-4D97-AF65-F5344CB8AC3E}">
        <p14:creationId xmlns:p14="http://schemas.microsoft.com/office/powerpoint/2010/main" val="414707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300"/>
                                  </p:stCondLst>
                                  <p:childTnLst>
                                    <p:set>
                                      <p:cBhvr>
                                        <p:cTn id="6" dur="1" fill="hold">
                                          <p:stCondLst>
                                            <p:cond delay="0"/>
                                          </p:stCondLst>
                                        </p:cTn>
                                        <p:tgtEl>
                                          <p:spTgt spid="24580"/>
                                        </p:tgtEl>
                                        <p:attrNameLst>
                                          <p:attrName>style.visibility</p:attrName>
                                        </p:attrNameLst>
                                      </p:cBhvr>
                                      <p:to>
                                        <p:strVal val="visible"/>
                                      </p:to>
                                    </p:set>
                                    <p:animEffect transition="in" filter="wipe(down)">
                                      <p:cBhvr>
                                        <p:cTn id="7" dur="1000"/>
                                        <p:tgtEl>
                                          <p:spTgt spid="24580"/>
                                        </p:tgtEl>
                                      </p:cBhvr>
                                    </p:animEffect>
                                  </p:childTnLst>
                                </p:cTn>
                              </p:par>
                              <p:par>
                                <p:cTn id="8" presetID="22" presetClass="entr" presetSubtype="4" fill="hold" grpId="0" nodeType="withEffect">
                                  <p:stCondLst>
                                    <p:cond delay="900"/>
                                  </p:stCondLst>
                                  <p:childTnLst>
                                    <p:set>
                                      <p:cBhvr>
                                        <p:cTn id="9" dur="1" fill="hold">
                                          <p:stCondLst>
                                            <p:cond delay="0"/>
                                          </p:stCondLst>
                                        </p:cTn>
                                        <p:tgtEl>
                                          <p:spTgt spid="24579"/>
                                        </p:tgtEl>
                                        <p:attrNameLst>
                                          <p:attrName>style.visibility</p:attrName>
                                        </p:attrNameLst>
                                      </p:cBhvr>
                                      <p:to>
                                        <p:strVal val="visible"/>
                                      </p:to>
                                    </p:set>
                                    <p:animEffect transition="in" filter="wipe(down)">
                                      <p:cBhvr>
                                        <p:cTn id="10" dur="1000"/>
                                        <p:tgtEl>
                                          <p:spTgt spid="24579"/>
                                        </p:tgtEl>
                                      </p:cBhvr>
                                    </p:animEffect>
                                  </p:childTnLst>
                                </p:cTn>
                              </p:par>
                            </p:childTnLst>
                          </p:cTn>
                        </p:par>
                        <p:par>
                          <p:cTn id="11" fill="hold">
                            <p:stCondLst>
                              <p:cond delay="1900"/>
                            </p:stCondLst>
                            <p:childTnLst>
                              <p:par>
                                <p:cTn id="12" presetID="2" presetClass="entr" presetSubtype="1" decel="7200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2000" fill="hold"/>
                                        <p:tgtEl>
                                          <p:spTgt spid="23"/>
                                        </p:tgtEl>
                                        <p:attrNameLst>
                                          <p:attrName>ppt_x</p:attrName>
                                        </p:attrNameLst>
                                      </p:cBhvr>
                                      <p:tavLst>
                                        <p:tav tm="0">
                                          <p:val>
                                            <p:strVal val="#ppt_x"/>
                                          </p:val>
                                        </p:tav>
                                        <p:tav tm="100000">
                                          <p:val>
                                            <p:strVal val="#ppt_x"/>
                                          </p:val>
                                        </p:tav>
                                      </p:tavLst>
                                    </p:anim>
                                    <p:anim calcmode="lin" valueType="num">
                                      <p:cBhvr additive="base">
                                        <p:cTn id="15" dur="2000" fill="hold"/>
                                        <p:tgtEl>
                                          <p:spTgt spid="23"/>
                                        </p:tgtEl>
                                        <p:attrNameLst>
                                          <p:attrName>ppt_y</p:attrName>
                                        </p:attrNameLst>
                                      </p:cBhvr>
                                      <p:tavLst>
                                        <p:tav tm="0">
                                          <p:val>
                                            <p:strVal val="0-#ppt_h/2"/>
                                          </p:val>
                                        </p:tav>
                                        <p:tav tm="100000">
                                          <p:val>
                                            <p:strVal val="#ppt_y"/>
                                          </p:val>
                                        </p:tav>
                                      </p:tavLst>
                                    </p:anim>
                                  </p:childTnLst>
                                </p:cTn>
                              </p:par>
                              <p:par>
                                <p:cTn id="16" presetID="8" presetClass="emph" presetSubtype="0" decel="50000" fill="hold" grpId="1" nodeType="withEffect">
                                  <p:stCondLst>
                                    <p:cond delay="0"/>
                                  </p:stCondLst>
                                  <p:childTnLst>
                                    <p:animRot by="-1800000">
                                      <p:cBhvr>
                                        <p:cTn id="17" dur="2000" fill="hold"/>
                                        <p:tgtEl>
                                          <p:spTgt spid="23"/>
                                        </p:tgtEl>
                                        <p:attrNameLst>
                                          <p:attrName>r</p:attrName>
                                        </p:attrNameLst>
                                      </p:cBhvr>
                                    </p:animRot>
                                  </p:childTnLst>
                                </p:cTn>
                              </p:par>
                            </p:childTnLst>
                          </p:cTn>
                        </p:par>
                        <p:par>
                          <p:cTn id="18" fill="hold">
                            <p:stCondLst>
                              <p:cond delay="3900"/>
                            </p:stCondLst>
                            <p:childTnLst>
                              <p:par>
                                <p:cTn id="19" presetID="10" presetClass="entr" presetSubtype="0"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500"/>
                                        <p:tgtEl>
                                          <p:spTgt spid="5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nimBg="1"/>
      <p:bldP spid="24580" grpId="0" animBg="1"/>
      <p:bldP spid="23" grpId="0" animBg="1"/>
      <p:bldP spid="2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2837" y="359431"/>
            <a:ext cx="7670006" cy="484748"/>
          </a:xfrm>
          <a:prstGeom prst="rect">
            <a:avLst/>
          </a:prstGeom>
          <a:noFill/>
          <a:ln>
            <a:noFill/>
          </a:ln>
        </p:spPr>
        <p:txBody>
          <a:bodyPr wrap="square" lIns="0" tIns="0" rIns="0" bIns="0" rtlCol="0" anchor="ctr" anchorCtr="0">
            <a:noAutofit/>
          </a:bodyPr>
          <a:lstStyle/>
          <a:p>
            <a:r>
              <a:rPr lang="en-US" sz="4000" dirty="0" err="1" smtClean="0">
                <a:solidFill>
                  <a:schemeClr val="bg1"/>
                </a:solidFill>
                <a:latin typeface="Source Sans Pro ExtraLight" charset="0"/>
                <a:ea typeface="Calibri" charset="0"/>
                <a:cs typeface="Calibri" charset="0"/>
              </a:rPr>
              <a:t>Redressal</a:t>
            </a:r>
            <a:r>
              <a:rPr lang="en-US" sz="4000" dirty="0" smtClean="0">
                <a:solidFill>
                  <a:schemeClr val="bg1"/>
                </a:solidFill>
                <a:latin typeface="Source Sans Pro ExtraLight" charset="0"/>
                <a:ea typeface="Calibri" charset="0"/>
                <a:cs typeface="Calibri" charset="0"/>
              </a:rPr>
              <a:t> as the Focus</a:t>
            </a:r>
            <a:endParaRPr lang="en-US" sz="4000" b="1" dirty="0">
              <a:solidFill>
                <a:schemeClr val="bg1"/>
              </a:solidFill>
              <a:latin typeface="Calibri" charset="0"/>
              <a:ea typeface="Calibri" charset="0"/>
              <a:cs typeface="Calibri" charset="0"/>
            </a:endParaRPr>
          </a:p>
        </p:txBody>
      </p:sp>
      <p:sp>
        <p:nvSpPr>
          <p:cNvPr id="3" name="Rectangle 2">
            <a:extLst>
              <a:ext uri="{FF2B5EF4-FFF2-40B4-BE49-F238E27FC236}">
                <a16:creationId xmlns:a16="http://schemas.microsoft.com/office/drawing/2014/main" xmlns="" id="{49BDE845-B0AD-44F6-AB55-B94927375C4D}"/>
              </a:ext>
            </a:extLst>
          </p:cNvPr>
          <p:cNvSpPr/>
          <p:nvPr/>
        </p:nvSpPr>
        <p:spPr>
          <a:xfrm>
            <a:off x="94616" y="1385204"/>
            <a:ext cx="8920280" cy="738664"/>
          </a:xfrm>
          <a:prstGeom prst="rect">
            <a:avLst/>
          </a:prstGeom>
          <a:noFill/>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wrap="square">
            <a:spAutoFit/>
          </a:bodyPr>
          <a:lstStyle/>
          <a:p>
            <a:pPr algn="just"/>
            <a:r>
              <a:rPr lang="en-IN" sz="2100" dirty="0"/>
              <a:t>Implementation and monitoring geared </a:t>
            </a:r>
            <a:r>
              <a:rPr lang="en-IN" sz="2100" dirty="0" smtClean="0"/>
              <a:t>towards </a:t>
            </a:r>
            <a:r>
              <a:rPr lang="en-IN" sz="2100" dirty="0"/>
              <a:t>actual </a:t>
            </a:r>
            <a:r>
              <a:rPr lang="en-IN" sz="2100" dirty="0" err="1"/>
              <a:t>redressal</a:t>
            </a:r>
            <a:r>
              <a:rPr lang="en-IN" sz="2100" dirty="0"/>
              <a:t> providing benefit / relief sought not just disposal</a:t>
            </a:r>
          </a:p>
        </p:txBody>
      </p:sp>
      <p:sp>
        <p:nvSpPr>
          <p:cNvPr id="4" name="Rectangle 3"/>
          <p:cNvSpPr/>
          <p:nvPr/>
        </p:nvSpPr>
        <p:spPr>
          <a:xfrm>
            <a:off x="446901" y="2524444"/>
            <a:ext cx="2815588" cy="440410"/>
          </a:xfrm>
          <a:prstGeom prst="rect">
            <a:avLst/>
          </a:prstGeom>
          <a:solidFill>
            <a:schemeClr val="accent1"/>
          </a:solidFill>
        </p:spPr>
        <p:txBody>
          <a:bodyPr wrap="square" lIns="0" tIns="0" rIns="0" bIns="0" anchor="ctr" anchorCtr="0">
            <a:normAutofit/>
          </a:bodyPr>
          <a:lstStyle/>
          <a:p>
            <a:r>
              <a:rPr lang="en-IN" sz="1400" b="1" dirty="0" smtClean="0">
                <a:solidFill>
                  <a:schemeClr val="bg1">
                    <a:lumMod val="95000"/>
                  </a:schemeClr>
                </a:solidFill>
              </a:rPr>
              <a:t> NEUTRAL </a:t>
            </a:r>
            <a:r>
              <a:rPr lang="en-IN" sz="1400" b="1" dirty="0">
                <a:solidFill>
                  <a:schemeClr val="bg1">
                    <a:lumMod val="95000"/>
                  </a:schemeClr>
                </a:solidFill>
              </a:rPr>
              <a:t>VIEW OF THE GRIEVANCE</a:t>
            </a:r>
            <a:endParaRPr lang="en-IN" sz="1400" dirty="0">
              <a:solidFill>
                <a:schemeClr val="bg1">
                  <a:lumMod val="95000"/>
                </a:schemeClr>
              </a:solidFill>
            </a:endParaRPr>
          </a:p>
        </p:txBody>
      </p:sp>
      <p:sp>
        <p:nvSpPr>
          <p:cNvPr id="5" name="Rectangle 4"/>
          <p:cNvSpPr/>
          <p:nvPr/>
        </p:nvSpPr>
        <p:spPr>
          <a:xfrm>
            <a:off x="424324" y="3102986"/>
            <a:ext cx="3809010" cy="803588"/>
          </a:xfrm>
          <a:prstGeom prst="rect">
            <a:avLst/>
          </a:prstGeom>
        </p:spPr>
        <p:txBody>
          <a:bodyPr lIns="0" tIns="0" rIns="0" bIns="0">
            <a:noAutofit/>
          </a:bodyPr>
          <a:lstStyle/>
          <a:p>
            <a:r>
              <a:rPr lang="en-IN" altLang="en-US" sz="1400" dirty="0">
                <a:solidFill>
                  <a:schemeClr val="bg1"/>
                </a:solidFill>
                <a:ea typeface="Al Tarikh" charset="-78"/>
                <a:cs typeface="Al Tarikh" charset="-78"/>
              </a:rPr>
              <a:t>The Public Grievance </a:t>
            </a:r>
            <a:r>
              <a:rPr lang="en-IN" altLang="en-US" sz="1400" dirty="0" err="1">
                <a:solidFill>
                  <a:schemeClr val="bg1"/>
                </a:solidFill>
                <a:ea typeface="Al Tarikh" charset="-78"/>
                <a:cs typeface="Al Tarikh" charset="-78"/>
              </a:rPr>
              <a:t>Redressal</a:t>
            </a:r>
            <a:r>
              <a:rPr lang="en-IN" altLang="en-US" sz="1400" dirty="0">
                <a:solidFill>
                  <a:schemeClr val="bg1"/>
                </a:solidFill>
                <a:ea typeface="Al Tarikh" charset="-78"/>
                <a:cs typeface="Al Tarikh" charset="-78"/>
              </a:rPr>
              <a:t> Officer being an independent authority does not have a vested interest or bias towards one party </a:t>
            </a:r>
            <a:r>
              <a:rPr lang="en-IN" altLang="en-US" sz="1400" dirty="0" smtClean="0">
                <a:solidFill>
                  <a:schemeClr val="bg1"/>
                </a:solidFill>
                <a:ea typeface="Al Tarikh" charset="-78"/>
                <a:cs typeface="Al Tarikh" charset="-78"/>
              </a:rPr>
              <a:t>or </a:t>
            </a:r>
            <a:r>
              <a:rPr lang="en-IN" altLang="en-US" sz="1400" dirty="0">
                <a:solidFill>
                  <a:schemeClr val="bg1"/>
                </a:solidFill>
                <a:ea typeface="Al Tarikh" charset="-78"/>
                <a:cs typeface="Al Tarikh" charset="-78"/>
              </a:rPr>
              <a:t>the other</a:t>
            </a:r>
          </a:p>
        </p:txBody>
      </p:sp>
      <p:sp>
        <p:nvSpPr>
          <p:cNvPr id="6" name="Rectangle 5"/>
          <p:cNvSpPr/>
          <p:nvPr/>
        </p:nvSpPr>
        <p:spPr>
          <a:xfrm>
            <a:off x="4992873" y="2504384"/>
            <a:ext cx="2520118" cy="438950"/>
          </a:xfrm>
          <a:prstGeom prst="rect">
            <a:avLst/>
          </a:prstGeom>
          <a:solidFill>
            <a:schemeClr val="accent1"/>
          </a:solidFill>
        </p:spPr>
        <p:txBody>
          <a:bodyPr wrap="square" lIns="0" tIns="0" rIns="0" bIns="0" anchor="ctr" anchorCtr="0">
            <a:normAutofit/>
          </a:bodyPr>
          <a:lstStyle/>
          <a:p>
            <a:r>
              <a:rPr lang="en-IN" sz="1400" b="1" dirty="0" smtClean="0">
                <a:solidFill>
                  <a:schemeClr val="bg1">
                    <a:lumMod val="95000"/>
                  </a:schemeClr>
                </a:solidFill>
              </a:rPr>
              <a:t> POWER </a:t>
            </a:r>
            <a:r>
              <a:rPr lang="en-IN" sz="1400" b="1" dirty="0">
                <a:solidFill>
                  <a:schemeClr val="bg1">
                    <a:lumMod val="95000"/>
                  </a:schemeClr>
                </a:solidFill>
              </a:rPr>
              <a:t>PARITY</a:t>
            </a:r>
          </a:p>
        </p:txBody>
      </p:sp>
      <p:sp>
        <p:nvSpPr>
          <p:cNvPr id="7" name="Rectangle 6"/>
          <p:cNvSpPr/>
          <p:nvPr/>
        </p:nvSpPr>
        <p:spPr>
          <a:xfrm>
            <a:off x="4554755" y="3102986"/>
            <a:ext cx="4273155" cy="960235"/>
          </a:xfrm>
          <a:prstGeom prst="rect">
            <a:avLst/>
          </a:prstGeom>
        </p:spPr>
        <p:txBody>
          <a:bodyPr wrap="square" lIns="0" tIns="0" rIns="0" bIns="0">
            <a:noAutofit/>
          </a:bodyPr>
          <a:lstStyle/>
          <a:p>
            <a:pPr lvl="1"/>
            <a:r>
              <a:rPr lang="en-IN" sz="1400" dirty="0">
                <a:solidFill>
                  <a:schemeClr val="bg1">
                    <a:lumMod val="95000"/>
                  </a:schemeClr>
                </a:solidFill>
              </a:rPr>
              <a:t>The power asymmetry between the complainant and the Public Authority (PA) is eliminated through the institution of PGRO</a:t>
            </a:r>
          </a:p>
          <a:p>
            <a:pPr marL="171450" indent="-171450">
              <a:buFont typeface="Arial" panose="020B0604020202020204" pitchFamily="34" charset="0"/>
              <a:buChar char="•"/>
            </a:pPr>
            <a:endParaRPr lang="en-IN" sz="900" dirty="0">
              <a:solidFill>
                <a:schemeClr val="bg1"/>
              </a:solidFill>
              <a:ea typeface="Calibri Light" charset="0"/>
              <a:cs typeface="Calibri Light" charset="0"/>
            </a:endParaRPr>
          </a:p>
        </p:txBody>
      </p:sp>
      <p:sp>
        <p:nvSpPr>
          <p:cNvPr id="8" name="Rectangle 7"/>
          <p:cNvSpPr/>
          <p:nvPr/>
        </p:nvSpPr>
        <p:spPr>
          <a:xfrm>
            <a:off x="446901" y="4318215"/>
            <a:ext cx="2957373" cy="401985"/>
          </a:xfrm>
          <a:prstGeom prst="rect">
            <a:avLst/>
          </a:prstGeom>
          <a:solidFill>
            <a:schemeClr val="accent1"/>
          </a:solidFill>
        </p:spPr>
        <p:txBody>
          <a:bodyPr wrap="square" lIns="0" tIns="0" rIns="0" bIns="0" anchor="ctr" anchorCtr="0">
            <a:normAutofit/>
          </a:bodyPr>
          <a:lstStyle/>
          <a:p>
            <a:r>
              <a:rPr lang="en-IN" sz="1400" b="1" dirty="0" smtClean="0">
                <a:solidFill>
                  <a:schemeClr val="bg1">
                    <a:lumMod val="95000"/>
                  </a:schemeClr>
                </a:solidFill>
              </a:rPr>
              <a:t> THE </a:t>
            </a:r>
            <a:r>
              <a:rPr lang="en-IN" sz="1400" b="1" dirty="0">
                <a:solidFill>
                  <a:schemeClr val="bg1">
                    <a:lumMod val="95000"/>
                  </a:schemeClr>
                </a:solidFill>
              </a:rPr>
              <a:t>LAW AND POLICY MANDATE</a:t>
            </a:r>
          </a:p>
        </p:txBody>
      </p:sp>
      <p:sp>
        <p:nvSpPr>
          <p:cNvPr id="9" name="Rectangle 8"/>
          <p:cNvSpPr/>
          <p:nvPr/>
        </p:nvSpPr>
        <p:spPr>
          <a:xfrm>
            <a:off x="424324" y="4833742"/>
            <a:ext cx="4268074" cy="438581"/>
          </a:xfrm>
          <a:prstGeom prst="rect">
            <a:avLst/>
          </a:prstGeom>
        </p:spPr>
        <p:txBody>
          <a:bodyPr wrap="square" lIns="0" tIns="0" rIns="0" bIns="0">
            <a:noAutofit/>
          </a:bodyPr>
          <a:lstStyle/>
          <a:p>
            <a:pPr marL="285750" indent="-285750">
              <a:buFont typeface="Arial" panose="020B0604020202020204" pitchFamily="34" charset="0"/>
              <a:buChar char="•"/>
            </a:pPr>
            <a:r>
              <a:rPr lang="en-IN" sz="1400" dirty="0">
                <a:solidFill>
                  <a:schemeClr val="bg1"/>
                </a:solidFill>
                <a:latin typeface="Calibri Light" charset="0"/>
                <a:ea typeface="Calibri Light" charset="0"/>
                <a:cs typeface="Calibri Light" charset="0"/>
              </a:rPr>
              <a:t>The mandate of both the Law and Policy is to redress the </a:t>
            </a:r>
            <a:r>
              <a:rPr lang="en-IN" sz="1400" dirty="0" err="1">
                <a:solidFill>
                  <a:schemeClr val="bg1"/>
                </a:solidFill>
                <a:latin typeface="Calibri Light" charset="0"/>
                <a:ea typeface="Calibri Light" charset="0"/>
                <a:cs typeface="Calibri Light" charset="0"/>
              </a:rPr>
              <a:t>redressable</a:t>
            </a:r>
            <a:r>
              <a:rPr lang="en-IN" sz="1400" dirty="0">
                <a:solidFill>
                  <a:schemeClr val="bg1"/>
                </a:solidFill>
                <a:latin typeface="Calibri Light" charset="0"/>
                <a:ea typeface="Calibri Light" charset="0"/>
                <a:cs typeface="Calibri Light" charset="0"/>
              </a:rPr>
              <a:t> grievances within the </a:t>
            </a:r>
            <a:r>
              <a:rPr lang="en-IN" sz="1400" dirty="0" err="1">
                <a:solidFill>
                  <a:schemeClr val="bg1"/>
                </a:solidFill>
                <a:latin typeface="Calibri Light" charset="0"/>
                <a:ea typeface="Calibri Light" charset="0"/>
                <a:cs typeface="Calibri Light" charset="0"/>
              </a:rPr>
              <a:t>timelimit</a:t>
            </a:r>
            <a:r>
              <a:rPr lang="en-IN" sz="1400" dirty="0">
                <a:solidFill>
                  <a:schemeClr val="bg1"/>
                </a:solidFill>
                <a:latin typeface="Calibri Light" charset="0"/>
                <a:ea typeface="Calibri Light" charset="0"/>
                <a:cs typeface="Calibri Light" charset="0"/>
              </a:rPr>
              <a:t> of 60 working days and where not </a:t>
            </a:r>
            <a:r>
              <a:rPr lang="en-IN" sz="1400" dirty="0" err="1">
                <a:solidFill>
                  <a:schemeClr val="bg1"/>
                </a:solidFill>
                <a:latin typeface="Calibri Light" charset="0"/>
                <a:ea typeface="Calibri Light" charset="0"/>
                <a:cs typeface="Calibri Light" charset="0"/>
              </a:rPr>
              <a:t>redressable</a:t>
            </a:r>
            <a:r>
              <a:rPr lang="en-IN" sz="1400" dirty="0">
                <a:solidFill>
                  <a:schemeClr val="bg1"/>
                </a:solidFill>
                <a:latin typeface="Calibri Light" charset="0"/>
                <a:ea typeface="Calibri Light" charset="0"/>
                <a:cs typeface="Calibri Light" charset="0"/>
              </a:rPr>
              <a:t> to provide reasons in writing – to both the complainant and the PA – for rejection of grievance. </a:t>
            </a:r>
            <a:endParaRPr lang="en-IN" sz="1400" dirty="0" smtClean="0">
              <a:solidFill>
                <a:schemeClr val="bg1"/>
              </a:solidFill>
              <a:latin typeface="Calibri Light" charset="0"/>
              <a:ea typeface="Calibri Light" charset="0"/>
              <a:cs typeface="Calibri Light" charset="0"/>
            </a:endParaRPr>
          </a:p>
          <a:p>
            <a:pPr marL="285750" indent="-285750">
              <a:buFont typeface="Arial" panose="020B0604020202020204" pitchFamily="34" charset="0"/>
              <a:buChar char="•"/>
            </a:pPr>
            <a:r>
              <a:rPr lang="en-IN" sz="1400" dirty="0" smtClean="0">
                <a:solidFill>
                  <a:schemeClr val="bg1"/>
                </a:solidFill>
                <a:latin typeface="Calibri Light" charset="0"/>
                <a:ea typeface="Calibri Light" charset="0"/>
                <a:cs typeface="Calibri Light" charset="0"/>
              </a:rPr>
              <a:t>In </a:t>
            </a:r>
            <a:r>
              <a:rPr lang="en-IN" sz="1400" dirty="0">
                <a:solidFill>
                  <a:schemeClr val="bg1"/>
                </a:solidFill>
                <a:latin typeface="Calibri Light" charset="0"/>
                <a:ea typeface="Calibri Light" charset="0"/>
                <a:cs typeface="Calibri Light" charset="0"/>
              </a:rPr>
              <a:t>addition, delays in actual </a:t>
            </a:r>
            <a:r>
              <a:rPr lang="en-IN" sz="1400" dirty="0" err="1">
                <a:solidFill>
                  <a:schemeClr val="bg1"/>
                </a:solidFill>
                <a:latin typeface="Calibri Light" charset="0"/>
                <a:ea typeface="Calibri Light" charset="0"/>
                <a:cs typeface="Calibri Light" charset="0"/>
              </a:rPr>
              <a:t>redressal</a:t>
            </a:r>
            <a:r>
              <a:rPr lang="en-IN" sz="1400" dirty="0">
                <a:solidFill>
                  <a:schemeClr val="bg1"/>
                </a:solidFill>
                <a:latin typeface="Calibri Light" charset="0"/>
                <a:ea typeface="Calibri Light" charset="0"/>
                <a:cs typeface="Calibri Light" charset="0"/>
              </a:rPr>
              <a:t> of </a:t>
            </a:r>
            <a:r>
              <a:rPr lang="en-IN" sz="1400" dirty="0" err="1">
                <a:solidFill>
                  <a:schemeClr val="bg1"/>
                </a:solidFill>
                <a:latin typeface="Calibri Light" charset="0"/>
                <a:ea typeface="Calibri Light" charset="0"/>
                <a:cs typeface="Calibri Light" charset="0"/>
              </a:rPr>
              <a:t>redressable</a:t>
            </a:r>
            <a:r>
              <a:rPr lang="en-IN" sz="1400" dirty="0">
                <a:solidFill>
                  <a:schemeClr val="bg1"/>
                </a:solidFill>
                <a:latin typeface="Calibri Light" charset="0"/>
                <a:ea typeface="Calibri Light" charset="0"/>
                <a:cs typeface="Calibri Light" charset="0"/>
              </a:rPr>
              <a:t> grievances also have to be justified with reasons in writing.</a:t>
            </a:r>
          </a:p>
          <a:p>
            <a:endParaRPr lang="en-IN" sz="1400" dirty="0">
              <a:solidFill>
                <a:schemeClr val="bg1"/>
              </a:solidFill>
              <a:latin typeface="Calibri Light" charset="0"/>
              <a:ea typeface="Calibri Light" charset="0"/>
              <a:cs typeface="Calibri Light" charset="0"/>
            </a:endParaRPr>
          </a:p>
        </p:txBody>
      </p:sp>
      <p:sp>
        <p:nvSpPr>
          <p:cNvPr id="10" name="Rectangle 9"/>
          <p:cNvSpPr/>
          <p:nvPr/>
        </p:nvSpPr>
        <p:spPr>
          <a:xfrm>
            <a:off x="4992873" y="4258941"/>
            <a:ext cx="3188499" cy="407565"/>
          </a:xfrm>
          <a:prstGeom prst="rect">
            <a:avLst/>
          </a:prstGeom>
          <a:solidFill>
            <a:schemeClr val="accent1"/>
          </a:solidFill>
        </p:spPr>
        <p:txBody>
          <a:bodyPr wrap="square" lIns="0" tIns="0" rIns="0" bIns="0" anchor="ctr" anchorCtr="0">
            <a:normAutofit/>
          </a:bodyPr>
          <a:lstStyle/>
          <a:p>
            <a:r>
              <a:rPr lang="en-IN" sz="1400" b="1" dirty="0" smtClean="0">
                <a:solidFill>
                  <a:schemeClr val="bg1">
                    <a:lumMod val="95000"/>
                  </a:schemeClr>
                </a:solidFill>
              </a:rPr>
              <a:t> MONITORING </a:t>
            </a:r>
            <a:r>
              <a:rPr lang="en-IN" sz="1400" b="1" dirty="0">
                <a:solidFill>
                  <a:schemeClr val="bg1">
                    <a:lumMod val="95000"/>
                  </a:schemeClr>
                </a:solidFill>
              </a:rPr>
              <a:t>FOR REDRESSAL</a:t>
            </a:r>
          </a:p>
        </p:txBody>
      </p:sp>
      <p:sp>
        <p:nvSpPr>
          <p:cNvPr id="11" name="Rectangle 10"/>
          <p:cNvSpPr/>
          <p:nvPr/>
        </p:nvSpPr>
        <p:spPr>
          <a:xfrm>
            <a:off x="4953719" y="4809999"/>
            <a:ext cx="3874191" cy="1827871"/>
          </a:xfrm>
          <a:prstGeom prst="rect">
            <a:avLst/>
          </a:prstGeom>
        </p:spPr>
        <p:txBody>
          <a:bodyPr wrap="square" lIns="0" tIns="0" rIns="0" bIns="0">
            <a:noAutofit/>
          </a:bodyPr>
          <a:lstStyle/>
          <a:p>
            <a:pPr marL="285750" indent="-285750">
              <a:buFont typeface="Arial" panose="020B0604020202020204" pitchFamily="34" charset="0"/>
              <a:buChar char="•"/>
            </a:pPr>
            <a:r>
              <a:rPr lang="en-IN" sz="1400" dirty="0">
                <a:solidFill>
                  <a:schemeClr val="bg1"/>
                </a:solidFill>
                <a:latin typeface="Calibri Light" charset="0"/>
                <a:ea typeface="Calibri Light" charset="0"/>
                <a:cs typeface="Calibri Light" charset="0"/>
              </a:rPr>
              <a:t>PGRO orders are monitored by BPSMS to ensure that actual </a:t>
            </a:r>
            <a:r>
              <a:rPr lang="en-IN" sz="1400" dirty="0" err="1">
                <a:solidFill>
                  <a:schemeClr val="bg1"/>
                </a:solidFill>
                <a:latin typeface="Calibri Light" charset="0"/>
                <a:ea typeface="Calibri Light" charset="0"/>
                <a:cs typeface="Calibri Light" charset="0"/>
              </a:rPr>
              <a:t>redressals</a:t>
            </a:r>
            <a:r>
              <a:rPr lang="en-IN" sz="1400" dirty="0">
                <a:solidFill>
                  <a:schemeClr val="bg1"/>
                </a:solidFill>
                <a:latin typeface="Calibri Light" charset="0"/>
                <a:ea typeface="Calibri Light" charset="0"/>
                <a:cs typeface="Calibri Light" charset="0"/>
              </a:rPr>
              <a:t> are taking place. </a:t>
            </a:r>
            <a:endParaRPr lang="en-IN" sz="1400" dirty="0" smtClean="0">
              <a:solidFill>
                <a:schemeClr val="bg1"/>
              </a:solidFill>
              <a:latin typeface="Calibri Light" charset="0"/>
              <a:ea typeface="Calibri Light" charset="0"/>
              <a:cs typeface="Calibri Light" charset="0"/>
            </a:endParaRPr>
          </a:p>
          <a:p>
            <a:pPr marL="285750" indent="-285750">
              <a:buFont typeface="Arial" panose="020B0604020202020204" pitchFamily="34" charset="0"/>
              <a:buChar char="•"/>
            </a:pPr>
            <a:r>
              <a:rPr lang="en-IN" sz="1400" dirty="0" smtClean="0">
                <a:solidFill>
                  <a:schemeClr val="bg1"/>
                </a:solidFill>
                <a:latin typeface="Calibri Light" charset="0"/>
                <a:ea typeface="Calibri Light" charset="0"/>
                <a:cs typeface="Calibri Light" charset="0"/>
              </a:rPr>
              <a:t>Based </a:t>
            </a:r>
            <a:r>
              <a:rPr lang="en-IN" sz="1400" dirty="0">
                <a:solidFill>
                  <a:schemeClr val="bg1"/>
                </a:solidFill>
                <a:latin typeface="Calibri Light" charset="0"/>
                <a:ea typeface="Calibri Light" charset="0"/>
                <a:cs typeface="Calibri Light" charset="0"/>
              </a:rPr>
              <a:t>on feedback and learning, currently the PGROs are being instructed to confirm that their orders for </a:t>
            </a:r>
            <a:r>
              <a:rPr lang="en-IN" sz="1400" dirty="0" err="1">
                <a:solidFill>
                  <a:schemeClr val="bg1"/>
                </a:solidFill>
                <a:latin typeface="Calibri Light" charset="0"/>
                <a:ea typeface="Calibri Light" charset="0"/>
                <a:cs typeface="Calibri Light" charset="0"/>
              </a:rPr>
              <a:t>redressal</a:t>
            </a:r>
            <a:r>
              <a:rPr lang="en-IN" sz="1400" dirty="0">
                <a:solidFill>
                  <a:schemeClr val="bg1"/>
                </a:solidFill>
                <a:latin typeface="Calibri Light" charset="0"/>
                <a:ea typeface="Calibri Light" charset="0"/>
                <a:cs typeface="Calibri Light" charset="0"/>
              </a:rPr>
              <a:t> have actually being complied with by the Public Authority. </a:t>
            </a:r>
            <a:endParaRPr lang="en-IN" sz="1400" dirty="0" smtClean="0">
              <a:solidFill>
                <a:schemeClr val="bg1"/>
              </a:solidFill>
              <a:latin typeface="Calibri Light" charset="0"/>
              <a:ea typeface="Calibri Light" charset="0"/>
              <a:cs typeface="Calibri Light" charset="0"/>
            </a:endParaRPr>
          </a:p>
          <a:p>
            <a:pPr marL="285750" indent="-285750">
              <a:buFont typeface="Arial" panose="020B0604020202020204" pitchFamily="34" charset="0"/>
              <a:buChar char="•"/>
            </a:pPr>
            <a:r>
              <a:rPr lang="en-IN" sz="1400" dirty="0" smtClean="0">
                <a:solidFill>
                  <a:schemeClr val="bg1"/>
                </a:solidFill>
                <a:latin typeface="Calibri Light" charset="0"/>
                <a:ea typeface="Calibri Light" charset="0"/>
                <a:cs typeface="Calibri Light" charset="0"/>
              </a:rPr>
              <a:t>Additionally</a:t>
            </a:r>
            <a:r>
              <a:rPr lang="en-IN" sz="1400" dirty="0">
                <a:solidFill>
                  <a:schemeClr val="bg1"/>
                </a:solidFill>
                <a:latin typeface="Calibri Light" charset="0"/>
                <a:ea typeface="Calibri Light" charset="0"/>
                <a:cs typeface="Calibri Light" charset="0"/>
              </a:rPr>
              <a:t>, citizen satisfaction is captured at the time of final orders.</a:t>
            </a:r>
          </a:p>
        </p:txBody>
      </p:sp>
    </p:spTree>
    <p:extLst>
      <p:ext uri="{BB962C8B-B14F-4D97-AF65-F5344CB8AC3E}">
        <p14:creationId xmlns:p14="http://schemas.microsoft.com/office/powerpoint/2010/main" val="359601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p:bldP spid="6" grpId="0" animBg="1"/>
      <p:bldP spid="7" grpId="0"/>
      <p:bldP spid="8" grpId="0" animBg="1"/>
      <p:bldP spid="9" grpId="0"/>
      <p:bldP spid="10" grpId="0" animBg="1"/>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Hexagon 12"/>
          <p:cNvSpPr/>
          <p:nvPr/>
        </p:nvSpPr>
        <p:spPr>
          <a:xfrm rot="5400000">
            <a:off x="3590241" y="1208782"/>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solidFill>
                <a:schemeClr val="bg1"/>
              </a:solidFill>
            </a:endParaRPr>
          </a:p>
        </p:txBody>
      </p:sp>
      <p:sp>
        <p:nvSpPr>
          <p:cNvPr id="27" name="Hexagon 12"/>
          <p:cNvSpPr/>
          <p:nvPr/>
        </p:nvSpPr>
        <p:spPr>
          <a:xfrm rot="5400000">
            <a:off x="5916406" y="2092464"/>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solidFill>
                <a:schemeClr val="bg1"/>
              </a:solidFill>
            </a:endParaRPr>
          </a:p>
        </p:txBody>
      </p:sp>
      <p:sp>
        <p:nvSpPr>
          <p:cNvPr id="28" name="Hexagon 12"/>
          <p:cNvSpPr/>
          <p:nvPr/>
        </p:nvSpPr>
        <p:spPr>
          <a:xfrm rot="9000000">
            <a:off x="-547187" y="4151085"/>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Hexagon 12"/>
          <p:cNvSpPr/>
          <p:nvPr/>
        </p:nvSpPr>
        <p:spPr>
          <a:xfrm rot="5400000">
            <a:off x="7216071" y="-102097"/>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 name="Rectangle 3"/>
          <p:cNvSpPr/>
          <p:nvPr/>
        </p:nvSpPr>
        <p:spPr>
          <a:xfrm>
            <a:off x="3863709" y="2470450"/>
            <a:ext cx="4450695" cy="803588"/>
          </a:xfrm>
          <a:prstGeom prst="rect">
            <a:avLst/>
          </a:prstGeom>
        </p:spPr>
        <p:txBody>
          <a:bodyPr lIns="0" tIns="0" rIns="0" bIns="0">
            <a:noAutofit/>
          </a:bodyPr>
          <a:lstStyle/>
          <a:p>
            <a:r>
              <a:rPr lang="en-IN" altLang="en-US" sz="1400" dirty="0" smtClean="0">
                <a:solidFill>
                  <a:schemeClr val="bg1"/>
                </a:solidFill>
                <a:latin typeface="Al Tarikh" charset="-78"/>
                <a:ea typeface="Al Tarikh" charset="-78"/>
                <a:cs typeface="Al Tarikh" charset="-78"/>
              </a:rPr>
              <a:t>citizen empowerment through a legal right to </a:t>
            </a:r>
            <a:r>
              <a:rPr lang="en-IN" altLang="en-US" sz="1400" dirty="0" err="1" smtClean="0">
                <a:solidFill>
                  <a:schemeClr val="bg1"/>
                </a:solidFill>
                <a:latin typeface="Al Tarikh" charset="-78"/>
                <a:ea typeface="Al Tarikh" charset="-78"/>
                <a:cs typeface="Al Tarikh" charset="-78"/>
              </a:rPr>
              <a:t>redressal</a:t>
            </a:r>
            <a:endParaRPr lang="en-IN" altLang="en-US" sz="1400" dirty="0">
              <a:solidFill>
                <a:schemeClr val="bg1"/>
              </a:solidFill>
              <a:latin typeface="Al Tarikh" charset="-78"/>
              <a:ea typeface="Al Tarikh" charset="-78"/>
              <a:cs typeface="Al Tarikh" charset="-78"/>
            </a:endParaRPr>
          </a:p>
        </p:txBody>
      </p:sp>
      <p:sp>
        <p:nvSpPr>
          <p:cNvPr id="5" name="Rectangle 4"/>
          <p:cNvSpPr/>
          <p:nvPr/>
        </p:nvSpPr>
        <p:spPr>
          <a:xfrm>
            <a:off x="3978225" y="3295690"/>
            <a:ext cx="4990077" cy="438581"/>
          </a:xfrm>
          <a:prstGeom prst="rect">
            <a:avLst/>
          </a:prstGeom>
        </p:spPr>
        <p:txBody>
          <a:bodyPr wrap="square" lIns="0" tIns="0" rIns="0" bIns="0">
            <a:noAutofit/>
          </a:bodyPr>
          <a:lstStyle/>
          <a:p>
            <a:pPr lvl="1"/>
            <a:r>
              <a:rPr lang="en-IN" sz="1600" dirty="0" smtClean="0">
                <a:solidFill>
                  <a:schemeClr val="bg1">
                    <a:lumMod val="95000"/>
                  </a:schemeClr>
                </a:solidFill>
              </a:rPr>
              <a:t>Ensuring power parity and time bound </a:t>
            </a:r>
            <a:r>
              <a:rPr lang="en-IN" sz="1600" dirty="0" err="1" smtClean="0">
                <a:solidFill>
                  <a:schemeClr val="bg1">
                    <a:lumMod val="95000"/>
                  </a:schemeClr>
                </a:solidFill>
              </a:rPr>
              <a:t>redressal</a:t>
            </a:r>
            <a:endParaRPr lang="en-IN" sz="1600" dirty="0">
              <a:solidFill>
                <a:schemeClr val="bg1"/>
              </a:solidFill>
              <a:latin typeface="Calibri Light" charset="0"/>
              <a:ea typeface="Calibri Light" charset="0"/>
              <a:cs typeface="Calibri Light" charset="0"/>
            </a:endParaRPr>
          </a:p>
        </p:txBody>
      </p:sp>
      <p:sp>
        <p:nvSpPr>
          <p:cNvPr id="6" name="Rectangle 5"/>
          <p:cNvSpPr/>
          <p:nvPr/>
        </p:nvSpPr>
        <p:spPr>
          <a:xfrm>
            <a:off x="4843760" y="3927638"/>
            <a:ext cx="4268074" cy="438581"/>
          </a:xfrm>
          <a:prstGeom prst="rect">
            <a:avLst/>
          </a:prstGeom>
        </p:spPr>
        <p:txBody>
          <a:bodyPr wrap="square" lIns="0" tIns="0" rIns="0" bIns="0">
            <a:noAutofit/>
          </a:bodyPr>
          <a:lstStyle/>
          <a:p>
            <a:r>
              <a:rPr lang="en-IN" sz="1600" dirty="0" err="1" smtClean="0">
                <a:solidFill>
                  <a:schemeClr val="bg1"/>
                </a:solidFill>
                <a:latin typeface="Calibri Light" charset="0"/>
                <a:ea typeface="Calibri Light" charset="0"/>
                <a:cs typeface="Calibri Light" charset="0"/>
              </a:rPr>
              <a:t>Timebound</a:t>
            </a:r>
            <a:r>
              <a:rPr lang="en-IN" sz="1600" dirty="0" smtClean="0">
                <a:solidFill>
                  <a:schemeClr val="bg1"/>
                </a:solidFill>
                <a:latin typeface="Calibri Light" charset="0"/>
                <a:ea typeface="Calibri Light" charset="0"/>
                <a:cs typeface="Calibri Light" charset="0"/>
              </a:rPr>
              <a:t> </a:t>
            </a:r>
            <a:r>
              <a:rPr lang="en-IN" sz="1600" dirty="0" err="1" smtClean="0">
                <a:solidFill>
                  <a:schemeClr val="bg1"/>
                </a:solidFill>
                <a:latin typeface="Calibri Light" charset="0"/>
                <a:ea typeface="Calibri Light" charset="0"/>
                <a:cs typeface="Calibri Light" charset="0"/>
              </a:rPr>
              <a:t>redressal</a:t>
            </a:r>
            <a:r>
              <a:rPr lang="en-IN" sz="1600" dirty="0" smtClean="0">
                <a:solidFill>
                  <a:schemeClr val="bg1"/>
                </a:solidFill>
                <a:latin typeface="Calibri Light" charset="0"/>
                <a:ea typeface="Calibri Light" charset="0"/>
                <a:cs typeface="Calibri Light" charset="0"/>
              </a:rPr>
              <a:t> with about 90% complainants registering their satisfaction at the time of final order</a:t>
            </a:r>
            <a:endParaRPr lang="en-IN" sz="1600" dirty="0">
              <a:solidFill>
                <a:schemeClr val="bg1"/>
              </a:solidFill>
              <a:latin typeface="Calibri Light" charset="0"/>
              <a:ea typeface="Calibri Light" charset="0"/>
              <a:cs typeface="Calibri Light" charset="0"/>
            </a:endParaRPr>
          </a:p>
        </p:txBody>
      </p:sp>
      <p:sp>
        <p:nvSpPr>
          <p:cNvPr id="9" name="Freeform 9"/>
          <p:cNvSpPr>
            <a:spLocks/>
          </p:cNvSpPr>
          <p:nvPr/>
        </p:nvSpPr>
        <p:spPr bwMode="auto">
          <a:xfrm>
            <a:off x="733892" y="2214684"/>
            <a:ext cx="632699" cy="983711"/>
          </a:xfrm>
          <a:custGeom>
            <a:avLst/>
            <a:gdLst>
              <a:gd name="T0" fmla="*/ 0 w 433"/>
              <a:gd name="T1" fmla="*/ 595 h 595"/>
              <a:gd name="T2" fmla="*/ 433 w 433"/>
              <a:gd name="T3" fmla="*/ 450 h 595"/>
              <a:gd name="T4" fmla="*/ 433 w 433"/>
              <a:gd name="T5" fmla="*/ 0 h 595"/>
              <a:gd name="T6" fmla="*/ 0 w 433"/>
              <a:gd name="T7" fmla="*/ 321 h 595"/>
              <a:gd name="T8" fmla="*/ 0 w 433"/>
              <a:gd name="T9" fmla="*/ 595 h 595"/>
            </a:gdLst>
            <a:ahLst/>
            <a:cxnLst>
              <a:cxn ang="0">
                <a:pos x="T0" y="T1"/>
              </a:cxn>
              <a:cxn ang="0">
                <a:pos x="T2" y="T3"/>
              </a:cxn>
              <a:cxn ang="0">
                <a:pos x="T4" y="T5"/>
              </a:cxn>
              <a:cxn ang="0">
                <a:pos x="T6" y="T7"/>
              </a:cxn>
              <a:cxn ang="0">
                <a:pos x="T8" y="T9"/>
              </a:cxn>
            </a:cxnLst>
            <a:rect l="0" t="0" r="r" b="b"/>
            <a:pathLst>
              <a:path w="433" h="595">
                <a:moveTo>
                  <a:pt x="0" y="595"/>
                </a:moveTo>
                <a:lnTo>
                  <a:pt x="433" y="450"/>
                </a:lnTo>
                <a:lnTo>
                  <a:pt x="433" y="0"/>
                </a:lnTo>
                <a:lnTo>
                  <a:pt x="0" y="321"/>
                </a:lnTo>
                <a:lnTo>
                  <a:pt x="0" y="595"/>
                </a:lnTo>
                <a:close/>
              </a:path>
            </a:pathLst>
          </a:custGeom>
          <a:solidFill>
            <a:schemeClr val="tx2">
              <a:lumMod val="75000"/>
            </a:schemeClr>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0" name="Freeform 10"/>
          <p:cNvSpPr>
            <a:spLocks/>
          </p:cNvSpPr>
          <p:nvPr/>
        </p:nvSpPr>
        <p:spPr bwMode="auto">
          <a:xfrm>
            <a:off x="733892" y="2991588"/>
            <a:ext cx="632699" cy="877900"/>
          </a:xfrm>
          <a:custGeom>
            <a:avLst/>
            <a:gdLst>
              <a:gd name="T0" fmla="*/ 0 w 433"/>
              <a:gd name="T1" fmla="*/ 418 h 531"/>
              <a:gd name="T2" fmla="*/ 433 w 433"/>
              <a:gd name="T3" fmla="*/ 531 h 531"/>
              <a:gd name="T4" fmla="*/ 433 w 433"/>
              <a:gd name="T5" fmla="*/ 0 h 531"/>
              <a:gd name="T6" fmla="*/ 0 w 433"/>
              <a:gd name="T7" fmla="*/ 145 h 531"/>
              <a:gd name="T8" fmla="*/ 0 w 433"/>
              <a:gd name="T9" fmla="*/ 418 h 531"/>
            </a:gdLst>
            <a:ahLst/>
            <a:cxnLst>
              <a:cxn ang="0">
                <a:pos x="T0" y="T1"/>
              </a:cxn>
              <a:cxn ang="0">
                <a:pos x="T2" y="T3"/>
              </a:cxn>
              <a:cxn ang="0">
                <a:pos x="T4" y="T5"/>
              </a:cxn>
              <a:cxn ang="0">
                <a:pos x="T6" y="T7"/>
              </a:cxn>
              <a:cxn ang="0">
                <a:pos x="T8" y="T9"/>
              </a:cxn>
            </a:cxnLst>
            <a:rect l="0" t="0" r="r" b="b"/>
            <a:pathLst>
              <a:path w="433" h="531">
                <a:moveTo>
                  <a:pt x="0" y="418"/>
                </a:moveTo>
                <a:lnTo>
                  <a:pt x="433" y="531"/>
                </a:lnTo>
                <a:lnTo>
                  <a:pt x="433" y="0"/>
                </a:lnTo>
                <a:lnTo>
                  <a:pt x="0" y="145"/>
                </a:lnTo>
                <a:lnTo>
                  <a:pt x="0" y="418"/>
                </a:lnTo>
                <a:close/>
              </a:path>
            </a:pathLst>
          </a:custGeom>
          <a:solidFill>
            <a:schemeClr val="accent1">
              <a:lumMod val="75000"/>
            </a:schemeClr>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1" name="Freeform 10"/>
          <p:cNvSpPr>
            <a:spLocks/>
          </p:cNvSpPr>
          <p:nvPr/>
        </p:nvSpPr>
        <p:spPr bwMode="auto">
          <a:xfrm>
            <a:off x="733892" y="3715586"/>
            <a:ext cx="632699" cy="983711"/>
          </a:xfrm>
          <a:custGeom>
            <a:avLst/>
            <a:gdLst>
              <a:gd name="T0" fmla="*/ 0 w 433"/>
              <a:gd name="T1" fmla="*/ 274 h 595"/>
              <a:gd name="T2" fmla="*/ 433 w 433"/>
              <a:gd name="T3" fmla="*/ 595 h 595"/>
              <a:gd name="T4" fmla="*/ 433 w 433"/>
              <a:gd name="T5" fmla="*/ 113 h 595"/>
              <a:gd name="T6" fmla="*/ 0 w 433"/>
              <a:gd name="T7" fmla="*/ 0 h 595"/>
              <a:gd name="T8" fmla="*/ 0 w 433"/>
              <a:gd name="T9" fmla="*/ 274 h 595"/>
            </a:gdLst>
            <a:ahLst/>
            <a:cxnLst>
              <a:cxn ang="0">
                <a:pos x="T0" y="T1"/>
              </a:cxn>
              <a:cxn ang="0">
                <a:pos x="T2" y="T3"/>
              </a:cxn>
              <a:cxn ang="0">
                <a:pos x="T4" y="T5"/>
              </a:cxn>
              <a:cxn ang="0">
                <a:pos x="T6" y="T7"/>
              </a:cxn>
              <a:cxn ang="0">
                <a:pos x="T8" y="T9"/>
              </a:cxn>
            </a:cxnLst>
            <a:rect l="0" t="0" r="r" b="b"/>
            <a:pathLst>
              <a:path w="433" h="595">
                <a:moveTo>
                  <a:pt x="0" y="274"/>
                </a:moveTo>
                <a:lnTo>
                  <a:pt x="433" y="595"/>
                </a:lnTo>
                <a:lnTo>
                  <a:pt x="433" y="113"/>
                </a:lnTo>
                <a:lnTo>
                  <a:pt x="0" y="0"/>
                </a:lnTo>
                <a:lnTo>
                  <a:pt x="0" y="274"/>
                </a:lnTo>
                <a:close/>
              </a:path>
            </a:pathLst>
          </a:custGeom>
          <a:solidFill>
            <a:schemeClr val="accent2">
              <a:lumMod val="75000"/>
            </a:schemeClr>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2" name="Freeform 11"/>
          <p:cNvSpPr>
            <a:spLocks/>
          </p:cNvSpPr>
          <p:nvPr/>
        </p:nvSpPr>
        <p:spPr bwMode="auto">
          <a:xfrm>
            <a:off x="733892" y="4201512"/>
            <a:ext cx="632699" cy="1248239"/>
          </a:xfrm>
          <a:custGeom>
            <a:avLst/>
            <a:gdLst>
              <a:gd name="T0" fmla="*/ 0 w 433"/>
              <a:gd name="T1" fmla="*/ 273 h 755"/>
              <a:gd name="T2" fmla="*/ 433 w 433"/>
              <a:gd name="T3" fmla="*/ 755 h 755"/>
              <a:gd name="T4" fmla="*/ 433 w 433"/>
              <a:gd name="T5" fmla="*/ 321 h 755"/>
              <a:gd name="T6" fmla="*/ 0 w 433"/>
              <a:gd name="T7" fmla="*/ 0 h 755"/>
              <a:gd name="T8" fmla="*/ 0 w 433"/>
              <a:gd name="T9" fmla="*/ 273 h 755"/>
            </a:gdLst>
            <a:ahLst/>
            <a:cxnLst>
              <a:cxn ang="0">
                <a:pos x="T0" y="T1"/>
              </a:cxn>
              <a:cxn ang="0">
                <a:pos x="T2" y="T3"/>
              </a:cxn>
              <a:cxn ang="0">
                <a:pos x="T4" y="T5"/>
              </a:cxn>
              <a:cxn ang="0">
                <a:pos x="T6" y="T7"/>
              </a:cxn>
              <a:cxn ang="0">
                <a:pos x="T8" y="T9"/>
              </a:cxn>
            </a:cxnLst>
            <a:rect l="0" t="0" r="r" b="b"/>
            <a:pathLst>
              <a:path w="433" h="755">
                <a:moveTo>
                  <a:pt x="0" y="273"/>
                </a:moveTo>
                <a:lnTo>
                  <a:pt x="433" y="755"/>
                </a:lnTo>
                <a:lnTo>
                  <a:pt x="433" y="321"/>
                </a:lnTo>
                <a:lnTo>
                  <a:pt x="0" y="0"/>
                </a:lnTo>
                <a:lnTo>
                  <a:pt x="0" y="273"/>
                </a:lnTo>
                <a:close/>
              </a:path>
            </a:pathLst>
          </a:custGeom>
          <a:solidFill>
            <a:schemeClr val="accent3">
              <a:lumMod val="75000"/>
            </a:schemeClr>
          </a:solidFill>
          <a:ln>
            <a:noFill/>
          </a:ln>
        </p:spPr>
        <p:txBody>
          <a:bodyPr vert="horz" wrap="square" lIns="51428" tIns="25715" rIns="51428" bIns="25715" numCol="1" anchor="t" anchorCtr="0" compatLnSpc="1">
            <a:prstTxWarp prst="textNoShape">
              <a:avLst/>
            </a:prstTxWarp>
            <a:normAutofit/>
          </a:bodyPr>
          <a:lstStyle/>
          <a:p>
            <a:endParaRPr lang="id-ID" sz="1350" dirty="0">
              <a:solidFill>
                <a:schemeClr val="accent5"/>
              </a:solidFill>
              <a:latin typeface="Calibri" charset="0"/>
            </a:endParaRPr>
          </a:p>
        </p:txBody>
      </p:sp>
      <p:sp>
        <p:nvSpPr>
          <p:cNvPr id="13" name="Rectangle 12"/>
          <p:cNvSpPr>
            <a:spLocks noChangeArrowheads="1"/>
          </p:cNvSpPr>
          <p:nvPr/>
        </p:nvSpPr>
        <p:spPr bwMode="auto">
          <a:xfrm>
            <a:off x="0" y="2745393"/>
            <a:ext cx="702837" cy="453004"/>
          </a:xfrm>
          <a:prstGeom prst="rect">
            <a:avLst/>
          </a:prstGeom>
          <a:solidFill>
            <a:schemeClr val="tx2"/>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4" name="Rectangle 13"/>
          <p:cNvSpPr>
            <a:spLocks noChangeArrowheads="1"/>
          </p:cNvSpPr>
          <p:nvPr/>
        </p:nvSpPr>
        <p:spPr bwMode="auto">
          <a:xfrm>
            <a:off x="0" y="3231317"/>
            <a:ext cx="702837" cy="451350"/>
          </a:xfrm>
          <a:prstGeom prst="rect">
            <a:avLst/>
          </a:prstGeom>
          <a:solidFill>
            <a:schemeClr val="accent1"/>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5" name="Rectangle 14"/>
          <p:cNvSpPr>
            <a:spLocks noChangeArrowheads="1"/>
          </p:cNvSpPr>
          <p:nvPr/>
        </p:nvSpPr>
        <p:spPr bwMode="auto">
          <a:xfrm>
            <a:off x="0" y="3715586"/>
            <a:ext cx="702837" cy="453004"/>
          </a:xfrm>
          <a:prstGeom prst="rect">
            <a:avLst/>
          </a:prstGeom>
          <a:solidFill>
            <a:schemeClr val="accent2"/>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6" name="Rectangle 15"/>
          <p:cNvSpPr>
            <a:spLocks noChangeArrowheads="1"/>
          </p:cNvSpPr>
          <p:nvPr/>
        </p:nvSpPr>
        <p:spPr bwMode="auto">
          <a:xfrm>
            <a:off x="0" y="4201511"/>
            <a:ext cx="702837" cy="451350"/>
          </a:xfrm>
          <a:prstGeom prst="rect">
            <a:avLst/>
          </a:prstGeom>
          <a:solidFill>
            <a:schemeClr val="accent3"/>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grpSp>
        <p:nvGrpSpPr>
          <p:cNvPr id="2" name="Group 1"/>
          <p:cNvGrpSpPr/>
          <p:nvPr/>
        </p:nvGrpSpPr>
        <p:grpSpPr>
          <a:xfrm>
            <a:off x="1398420" y="2214684"/>
            <a:ext cx="2201007" cy="743983"/>
            <a:chOff x="1644428" y="1786571"/>
            <a:chExt cx="2625320" cy="991977"/>
          </a:xfrm>
        </p:grpSpPr>
        <p:sp>
          <p:nvSpPr>
            <p:cNvPr id="17" name="Freeform 13"/>
            <p:cNvSpPr>
              <a:spLocks/>
            </p:cNvSpPr>
            <p:nvPr/>
          </p:nvSpPr>
          <p:spPr bwMode="auto">
            <a:xfrm>
              <a:off x="1644428" y="1786571"/>
              <a:ext cx="2625320" cy="991977"/>
            </a:xfrm>
            <a:custGeom>
              <a:avLst/>
              <a:gdLst>
                <a:gd name="T0" fmla="*/ 0 w 2053"/>
                <a:gd name="T1" fmla="*/ 450 h 450"/>
                <a:gd name="T2" fmla="*/ 0 w 2053"/>
                <a:gd name="T3" fmla="*/ 0 h 450"/>
                <a:gd name="T4" fmla="*/ 1893 w 2053"/>
                <a:gd name="T5" fmla="*/ 0 h 450"/>
                <a:gd name="T6" fmla="*/ 2053 w 2053"/>
                <a:gd name="T7" fmla="*/ 225 h 450"/>
                <a:gd name="T8" fmla="*/ 1893 w 2053"/>
                <a:gd name="T9" fmla="*/ 450 h 450"/>
                <a:gd name="T10" fmla="*/ 0 w 2053"/>
                <a:gd name="T11" fmla="*/ 450 h 450"/>
              </a:gdLst>
              <a:ahLst/>
              <a:cxnLst>
                <a:cxn ang="0">
                  <a:pos x="T0" y="T1"/>
                </a:cxn>
                <a:cxn ang="0">
                  <a:pos x="T2" y="T3"/>
                </a:cxn>
                <a:cxn ang="0">
                  <a:pos x="T4" y="T5"/>
                </a:cxn>
                <a:cxn ang="0">
                  <a:pos x="T6" y="T7"/>
                </a:cxn>
                <a:cxn ang="0">
                  <a:pos x="T8" y="T9"/>
                </a:cxn>
                <a:cxn ang="0">
                  <a:pos x="T10" y="T11"/>
                </a:cxn>
              </a:cxnLst>
              <a:rect l="0" t="0" r="r" b="b"/>
              <a:pathLst>
                <a:path w="2053" h="450">
                  <a:moveTo>
                    <a:pt x="0" y="450"/>
                  </a:moveTo>
                  <a:lnTo>
                    <a:pt x="0" y="0"/>
                  </a:lnTo>
                  <a:lnTo>
                    <a:pt x="1893" y="0"/>
                  </a:lnTo>
                  <a:lnTo>
                    <a:pt x="2053" y="225"/>
                  </a:lnTo>
                  <a:lnTo>
                    <a:pt x="1893" y="450"/>
                  </a:lnTo>
                  <a:lnTo>
                    <a:pt x="0" y="450"/>
                  </a:lnTo>
                  <a:close/>
                </a:path>
              </a:pathLst>
            </a:custGeom>
            <a:solidFill>
              <a:schemeClr val="tx2"/>
            </a:solidFill>
            <a:ln>
              <a:noFill/>
            </a:ln>
          </p:spPr>
          <p:txBody>
            <a:bodyPr vert="horz" wrap="square" lIns="51428" tIns="25715" rIns="51428" bIns="25715" numCol="1" anchor="t" anchorCtr="0" compatLnSpc="1">
              <a:prstTxWarp prst="textNoShape">
                <a:avLst/>
              </a:prstTxWarp>
              <a:normAutofit/>
            </a:bodyPr>
            <a:lstStyle/>
            <a:p>
              <a:endParaRPr lang="id-ID" sz="1200" dirty="0">
                <a:latin typeface="Calibri" charset="0"/>
              </a:endParaRPr>
            </a:p>
          </p:txBody>
        </p:sp>
        <p:sp>
          <p:nvSpPr>
            <p:cNvPr id="21" name="Rectangle 20"/>
            <p:cNvSpPr/>
            <p:nvPr/>
          </p:nvSpPr>
          <p:spPr>
            <a:xfrm>
              <a:off x="1882921" y="1786572"/>
              <a:ext cx="2229740" cy="991976"/>
            </a:xfrm>
            <a:prstGeom prst="rect">
              <a:avLst/>
            </a:prstGeom>
          </p:spPr>
          <p:txBody>
            <a:bodyPr wrap="square" lIns="0" tIns="0" rIns="0" bIns="0" anchor="ctr" anchorCtr="0">
              <a:normAutofit/>
            </a:bodyPr>
            <a:lstStyle/>
            <a:p>
              <a:r>
                <a:rPr lang="en-IN" sz="1400" b="1" dirty="0" smtClean="0">
                  <a:solidFill>
                    <a:schemeClr val="bg1">
                      <a:lumMod val="95000"/>
                    </a:schemeClr>
                  </a:solidFill>
                </a:rPr>
                <a:t>Fundamental </a:t>
              </a:r>
              <a:r>
                <a:rPr lang="en-IN" sz="1400" b="1" dirty="0">
                  <a:solidFill>
                    <a:schemeClr val="bg1">
                      <a:lumMod val="95000"/>
                    </a:schemeClr>
                  </a:solidFill>
                </a:rPr>
                <a:t>Rethinking</a:t>
              </a:r>
              <a:endParaRPr lang="en-IN" sz="1400" dirty="0">
                <a:solidFill>
                  <a:schemeClr val="bg1">
                    <a:lumMod val="95000"/>
                  </a:schemeClr>
                </a:solidFill>
              </a:endParaRPr>
            </a:p>
          </p:txBody>
        </p:sp>
      </p:grpSp>
      <p:grpSp>
        <p:nvGrpSpPr>
          <p:cNvPr id="3" name="Group 2"/>
          <p:cNvGrpSpPr/>
          <p:nvPr/>
        </p:nvGrpSpPr>
        <p:grpSpPr>
          <a:xfrm>
            <a:off x="1398421" y="2991588"/>
            <a:ext cx="2746186" cy="877900"/>
            <a:chOff x="1644428" y="2822443"/>
            <a:chExt cx="3275598" cy="1170533"/>
          </a:xfrm>
        </p:grpSpPr>
        <p:sp>
          <p:nvSpPr>
            <p:cNvPr id="18" name="Freeform 14"/>
            <p:cNvSpPr>
              <a:spLocks/>
            </p:cNvSpPr>
            <p:nvPr/>
          </p:nvSpPr>
          <p:spPr bwMode="auto">
            <a:xfrm>
              <a:off x="1644428" y="2822443"/>
              <a:ext cx="3275598" cy="1170533"/>
            </a:xfrm>
            <a:custGeom>
              <a:avLst/>
              <a:gdLst>
                <a:gd name="T0" fmla="*/ 0 w 2053"/>
                <a:gd name="T1" fmla="*/ 0 h 531"/>
                <a:gd name="T2" fmla="*/ 0 w 2053"/>
                <a:gd name="T3" fmla="*/ 531 h 531"/>
                <a:gd name="T4" fmla="*/ 1893 w 2053"/>
                <a:gd name="T5" fmla="*/ 531 h 531"/>
                <a:gd name="T6" fmla="*/ 2053 w 2053"/>
                <a:gd name="T7" fmla="*/ 273 h 531"/>
                <a:gd name="T8" fmla="*/ 1893 w 2053"/>
                <a:gd name="T9" fmla="*/ 0 h 531"/>
                <a:gd name="T10" fmla="*/ 0 w 2053"/>
                <a:gd name="T11" fmla="*/ 0 h 531"/>
              </a:gdLst>
              <a:ahLst/>
              <a:cxnLst>
                <a:cxn ang="0">
                  <a:pos x="T0" y="T1"/>
                </a:cxn>
                <a:cxn ang="0">
                  <a:pos x="T2" y="T3"/>
                </a:cxn>
                <a:cxn ang="0">
                  <a:pos x="T4" y="T5"/>
                </a:cxn>
                <a:cxn ang="0">
                  <a:pos x="T6" y="T7"/>
                </a:cxn>
                <a:cxn ang="0">
                  <a:pos x="T8" y="T9"/>
                </a:cxn>
                <a:cxn ang="0">
                  <a:pos x="T10" y="T11"/>
                </a:cxn>
              </a:cxnLst>
              <a:rect l="0" t="0" r="r" b="b"/>
              <a:pathLst>
                <a:path w="2053" h="531">
                  <a:moveTo>
                    <a:pt x="0" y="0"/>
                  </a:moveTo>
                  <a:lnTo>
                    <a:pt x="0" y="531"/>
                  </a:lnTo>
                  <a:lnTo>
                    <a:pt x="1893" y="531"/>
                  </a:lnTo>
                  <a:lnTo>
                    <a:pt x="2053" y="273"/>
                  </a:lnTo>
                  <a:lnTo>
                    <a:pt x="1893" y="0"/>
                  </a:lnTo>
                  <a:lnTo>
                    <a:pt x="0" y="0"/>
                  </a:lnTo>
                  <a:close/>
                </a:path>
              </a:pathLst>
            </a:custGeom>
            <a:solidFill>
              <a:schemeClr val="accent1"/>
            </a:solidFill>
            <a:ln>
              <a:noFill/>
            </a:ln>
          </p:spPr>
          <p:txBody>
            <a:bodyPr vert="horz" wrap="square" lIns="51428" tIns="25715" rIns="51428" bIns="25715" numCol="1" anchor="t" anchorCtr="0" compatLnSpc="1">
              <a:prstTxWarp prst="textNoShape">
                <a:avLst/>
              </a:prstTxWarp>
              <a:normAutofit/>
            </a:bodyPr>
            <a:lstStyle/>
            <a:p>
              <a:endParaRPr lang="id-ID" sz="1400" dirty="0">
                <a:latin typeface="Calibri" charset="0"/>
              </a:endParaRPr>
            </a:p>
          </p:txBody>
        </p:sp>
        <p:sp>
          <p:nvSpPr>
            <p:cNvPr id="22" name="Rectangle 21"/>
            <p:cNvSpPr/>
            <p:nvPr/>
          </p:nvSpPr>
          <p:spPr>
            <a:xfrm>
              <a:off x="1905736" y="2822443"/>
              <a:ext cx="3005948" cy="1170533"/>
            </a:xfrm>
            <a:prstGeom prst="rect">
              <a:avLst/>
            </a:prstGeom>
          </p:spPr>
          <p:txBody>
            <a:bodyPr wrap="square" lIns="0" tIns="0" rIns="0" bIns="0" anchor="ctr" anchorCtr="0">
              <a:normAutofit/>
            </a:bodyPr>
            <a:lstStyle/>
            <a:p>
              <a:r>
                <a:rPr lang="en-IN" sz="1400" b="1" dirty="0" smtClean="0">
                  <a:solidFill>
                    <a:schemeClr val="bg1">
                      <a:lumMod val="95000"/>
                    </a:schemeClr>
                  </a:solidFill>
                </a:rPr>
                <a:t>Radical </a:t>
              </a:r>
              <a:r>
                <a:rPr lang="en-IN" sz="1400" b="1" dirty="0">
                  <a:solidFill>
                    <a:schemeClr val="bg1">
                      <a:lumMod val="95000"/>
                    </a:schemeClr>
                  </a:solidFill>
                </a:rPr>
                <a:t>Redesign</a:t>
              </a:r>
            </a:p>
          </p:txBody>
        </p:sp>
      </p:grpSp>
      <p:grpSp>
        <p:nvGrpSpPr>
          <p:cNvPr id="33" name="Group 32"/>
          <p:cNvGrpSpPr/>
          <p:nvPr/>
        </p:nvGrpSpPr>
        <p:grpSpPr>
          <a:xfrm>
            <a:off x="1398421" y="3869488"/>
            <a:ext cx="3214548" cy="829809"/>
            <a:chOff x="1644428" y="3992977"/>
            <a:chExt cx="3834252" cy="1106412"/>
          </a:xfrm>
        </p:grpSpPr>
        <p:sp>
          <p:nvSpPr>
            <p:cNvPr id="19" name="Freeform 18"/>
            <p:cNvSpPr>
              <a:spLocks/>
            </p:cNvSpPr>
            <p:nvPr/>
          </p:nvSpPr>
          <p:spPr bwMode="auto">
            <a:xfrm>
              <a:off x="1644428" y="4036872"/>
              <a:ext cx="3803182" cy="1062517"/>
            </a:xfrm>
            <a:custGeom>
              <a:avLst/>
              <a:gdLst>
                <a:gd name="T0" fmla="*/ 0 w 2053"/>
                <a:gd name="T1" fmla="*/ 482 h 482"/>
                <a:gd name="T2" fmla="*/ 0 w 2053"/>
                <a:gd name="T3" fmla="*/ 0 h 482"/>
                <a:gd name="T4" fmla="*/ 1893 w 2053"/>
                <a:gd name="T5" fmla="*/ 0 h 482"/>
                <a:gd name="T6" fmla="*/ 2053 w 2053"/>
                <a:gd name="T7" fmla="*/ 241 h 482"/>
                <a:gd name="T8" fmla="*/ 1893 w 2053"/>
                <a:gd name="T9" fmla="*/ 482 h 482"/>
                <a:gd name="T10" fmla="*/ 0 w 2053"/>
                <a:gd name="T11" fmla="*/ 482 h 482"/>
              </a:gdLst>
              <a:ahLst/>
              <a:cxnLst>
                <a:cxn ang="0">
                  <a:pos x="T0" y="T1"/>
                </a:cxn>
                <a:cxn ang="0">
                  <a:pos x="T2" y="T3"/>
                </a:cxn>
                <a:cxn ang="0">
                  <a:pos x="T4" y="T5"/>
                </a:cxn>
                <a:cxn ang="0">
                  <a:pos x="T6" y="T7"/>
                </a:cxn>
                <a:cxn ang="0">
                  <a:pos x="T8" y="T9"/>
                </a:cxn>
                <a:cxn ang="0">
                  <a:pos x="T10" y="T11"/>
                </a:cxn>
              </a:cxnLst>
              <a:rect l="0" t="0" r="r" b="b"/>
              <a:pathLst>
                <a:path w="2053" h="482">
                  <a:moveTo>
                    <a:pt x="0" y="482"/>
                  </a:moveTo>
                  <a:lnTo>
                    <a:pt x="0" y="0"/>
                  </a:lnTo>
                  <a:lnTo>
                    <a:pt x="1893" y="0"/>
                  </a:lnTo>
                  <a:lnTo>
                    <a:pt x="2053" y="241"/>
                  </a:lnTo>
                  <a:lnTo>
                    <a:pt x="1893" y="482"/>
                  </a:lnTo>
                  <a:lnTo>
                    <a:pt x="0" y="482"/>
                  </a:lnTo>
                  <a:close/>
                </a:path>
              </a:pathLst>
            </a:custGeom>
            <a:solidFill>
              <a:schemeClr val="accent2"/>
            </a:solidFill>
            <a:ln>
              <a:noFill/>
            </a:ln>
          </p:spPr>
          <p:txBody>
            <a:bodyPr vert="horz" wrap="square" lIns="51428" tIns="25715" rIns="51428" bIns="25715" numCol="1" anchor="t" anchorCtr="0" compatLnSpc="1">
              <a:prstTxWarp prst="textNoShape">
                <a:avLst/>
              </a:prstTxWarp>
              <a:normAutofit/>
            </a:bodyPr>
            <a:lstStyle/>
            <a:p>
              <a:endParaRPr lang="id-ID" sz="1400" dirty="0">
                <a:latin typeface="Calibri" charset="0"/>
              </a:endParaRPr>
            </a:p>
          </p:txBody>
        </p:sp>
        <p:sp>
          <p:nvSpPr>
            <p:cNvPr id="23" name="Rectangle 22"/>
            <p:cNvSpPr/>
            <p:nvPr/>
          </p:nvSpPr>
          <p:spPr>
            <a:xfrm>
              <a:off x="1951181" y="3992977"/>
              <a:ext cx="3527499" cy="1106412"/>
            </a:xfrm>
            <a:prstGeom prst="rect">
              <a:avLst/>
            </a:prstGeom>
          </p:spPr>
          <p:txBody>
            <a:bodyPr wrap="square" lIns="0" tIns="0" rIns="0" bIns="0" anchor="ctr" anchorCtr="0">
              <a:normAutofit/>
            </a:bodyPr>
            <a:lstStyle/>
            <a:p>
              <a:r>
                <a:rPr lang="en-IN" sz="1400" b="1" dirty="0">
                  <a:solidFill>
                    <a:schemeClr val="bg1">
                      <a:lumMod val="95000"/>
                    </a:schemeClr>
                  </a:solidFill>
                </a:rPr>
                <a:t>Dramatic improvements</a:t>
              </a:r>
            </a:p>
          </p:txBody>
        </p:sp>
      </p:grpSp>
      <p:grpSp>
        <p:nvGrpSpPr>
          <p:cNvPr id="34" name="Group 33"/>
          <p:cNvGrpSpPr/>
          <p:nvPr/>
        </p:nvGrpSpPr>
        <p:grpSpPr>
          <a:xfrm>
            <a:off x="1398421" y="4732220"/>
            <a:ext cx="3558808" cy="717531"/>
            <a:chOff x="1644427" y="5143287"/>
            <a:chExt cx="4244879" cy="956708"/>
          </a:xfrm>
        </p:grpSpPr>
        <p:sp>
          <p:nvSpPr>
            <p:cNvPr id="20" name="Freeform 18"/>
            <p:cNvSpPr>
              <a:spLocks/>
            </p:cNvSpPr>
            <p:nvPr/>
          </p:nvSpPr>
          <p:spPr bwMode="auto">
            <a:xfrm>
              <a:off x="1644427" y="5143287"/>
              <a:ext cx="4244879" cy="956708"/>
            </a:xfrm>
            <a:custGeom>
              <a:avLst/>
              <a:gdLst>
                <a:gd name="T0" fmla="*/ 0 w 2053"/>
                <a:gd name="T1" fmla="*/ 0 h 434"/>
                <a:gd name="T2" fmla="*/ 0 w 2053"/>
                <a:gd name="T3" fmla="*/ 434 h 434"/>
                <a:gd name="T4" fmla="*/ 1893 w 2053"/>
                <a:gd name="T5" fmla="*/ 434 h 434"/>
                <a:gd name="T6" fmla="*/ 2053 w 2053"/>
                <a:gd name="T7" fmla="*/ 225 h 434"/>
                <a:gd name="T8" fmla="*/ 1893 w 2053"/>
                <a:gd name="T9" fmla="*/ 0 h 434"/>
                <a:gd name="T10" fmla="*/ 0 w 2053"/>
                <a:gd name="T11" fmla="*/ 0 h 434"/>
              </a:gdLst>
              <a:ahLst/>
              <a:cxnLst>
                <a:cxn ang="0">
                  <a:pos x="T0" y="T1"/>
                </a:cxn>
                <a:cxn ang="0">
                  <a:pos x="T2" y="T3"/>
                </a:cxn>
                <a:cxn ang="0">
                  <a:pos x="T4" y="T5"/>
                </a:cxn>
                <a:cxn ang="0">
                  <a:pos x="T6" y="T7"/>
                </a:cxn>
                <a:cxn ang="0">
                  <a:pos x="T8" y="T9"/>
                </a:cxn>
                <a:cxn ang="0">
                  <a:pos x="T10" y="T11"/>
                </a:cxn>
              </a:cxnLst>
              <a:rect l="0" t="0" r="r" b="b"/>
              <a:pathLst>
                <a:path w="2053" h="434">
                  <a:moveTo>
                    <a:pt x="0" y="0"/>
                  </a:moveTo>
                  <a:lnTo>
                    <a:pt x="0" y="434"/>
                  </a:lnTo>
                  <a:lnTo>
                    <a:pt x="1893" y="434"/>
                  </a:lnTo>
                  <a:lnTo>
                    <a:pt x="2053" y="225"/>
                  </a:lnTo>
                  <a:lnTo>
                    <a:pt x="1893" y="0"/>
                  </a:lnTo>
                  <a:lnTo>
                    <a:pt x="0" y="0"/>
                  </a:lnTo>
                  <a:close/>
                </a:path>
              </a:pathLst>
            </a:custGeom>
            <a:solidFill>
              <a:schemeClr val="accent3"/>
            </a:solidFill>
            <a:ln>
              <a:noFill/>
            </a:ln>
          </p:spPr>
          <p:txBody>
            <a:bodyPr vert="horz" wrap="square" lIns="51428" tIns="25715" rIns="51428" bIns="25715" numCol="1" anchor="t" anchorCtr="0" compatLnSpc="1">
              <a:prstTxWarp prst="textNoShape">
                <a:avLst/>
              </a:prstTxWarp>
              <a:normAutofit/>
            </a:bodyPr>
            <a:lstStyle/>
            <a:p>
              <a:endParaRPr lang="id-ID" sz="1400" dirty="0">
                <a:latin typeface="Calibri" charset="0"/>
              </a:endParaRPr>
            </a:p>
          </p:txBody>
        </p:sp>
        <p:sp>
          <p:nvSpPr>
            <p:cNvPr id="24" name="Rectangle 23"/>
            <p:cNvSpPr/>
            <p:nvPr/>
          </p:nvSpPr>
          <p:spPr>
            <a:xfrm>
              <a:off x="1962543" y="5143287"/>
              <a:ext cx="3803181" cy="956707"/>
            </a:xfrm>
            <a:prstGeom prst="rect">
              <a:avLst/>
            </a:prstGeom>
          </p:spPr>
          <p:txBody>
            <a:bodyPr wrap="square" lIns="0" tIns="0" rIns="0" bIns="0" anchor="ctr" anchorCtr="0">
              <a:normAutofit/>
            </a:bodyPr>
            <a:lstStyle/>
            <a:p>
              <a:r>
                <a:rPr lang="en-IN" sz="1400" b="1" dirty="0" smtClean="0"/>
                <a:t>Business </a:t>
              </a:r>
              <a:r>
                <a:rPr lang="en-IN" sz="1400" b="1" dirty="0"/>
                <a:t>Processes</a:t>
              </a:r>
            </a:p>
          </p:txBody>
        </p:sp>
      </p:grpSp>
      <p:sp>
        <p:nvSpPr>
          <p:cNvPr id="25" name="TextBox 24"/>
          <p:cNvSpPr txBox="1"/>
          <p:nvPr/>
        </p:nvSpPr>
        <p:spPr>
          <a:xfrm>
            <a:off x="692740" y="533205"/>
            <a:ext cx="7670006" cy="484748"/>
          </a:xfrm>
          <a:prstGeom prst="rect">
            <a:avLst/>
          </a:prstGeom>
          <a:noFill/>
          <a:ln>
            <a:noFill/>
          </a:ln>
        </p:spPr>
        <p:txBody>
          <a:bodyPr wrap="square" lIns="0" tIns="0" rIns="0" bIns="0" rtlCol="0" anchor="ctr" anchorCtr="0">
            <a:noAutofit/>
          </a:bodyPr>
          <a:lstStyle/>
          <a:p>
            <a:r>
              <a:rPr lang="en-US" sz="4000" dirty="0" smtClean="0">
                <a:solidFill>
                  <a:schemeClr val="bg1"/>
                </a:solidFill>
                <a:latin typeface="Source Sans Pro ExtraLight" charset="0"/>
                <a:ea typeface="Calibri" charset="0"/>
                <a:cs typeface="Calibri" charset="0"/>
              </a:rPr>
              <a:t>Business Process Re-engineering</a:t>
            </a:r>
            <a:endParaRPr lang="en-US" sz="4000" b="1" dirty="0">
              <a:solidFill>
                <a:schemeClr val="bg1"/>
              </a:solidFill>
              <a:latin typeface="Calibri" charset="0"/>
              <a:ea typeface="Calibri" charset="0"/>
              <a:cs typeface="Calibri" charset="0"/>
            </a:endParaRPr>
          </a:p>
        </p:txBody>
      </p:sp>
      <p:sp>
        <p:nvSpPr>
          <p:cNvPr id="30" name="Hexagon 12"/>
          <p:cNvSpPr/>
          <p:nvPr/>
        </p:nvSpPr>
        <p:spPr>
          <a:xfrm rot="9000000">
            <a:off x="3924711" y="-2277432"/>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0" name="Rectangle 59"/>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1" name="TextBox 60"/>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sp>
        <p:nvSpPr>
          <p:cNvPr id="36" name="Rectangle 35"/>
          <p:cNvSpPr/>
          <p:nvPr/>
        </p:nvSpPr>
        <p:spPr>
          <a:xfrm>
            <a:off x="5187460" y="4789237"/>
            <a:ext cx="3874191" cy="438581"/>
          </a:xfrm>
          <a:prstGeom prst="rect">
            <a:avLst/>
          </a:prstGeom>
        </p:spPr>
        <p:txBody>
          <a:bodyPr wrap="square" lIns="0" tIns="0" rIns="0" bIns="0">
            <a:noAutofit/>
          </a:bodyPr>
          <a:lstStyle/>
          <a:p>
            <a:r>
              <a:rPr lang="en-IN" sz="1600" dirty="0" smtClean="0">
                <a:solidFill>
                  <a:schemeClr val="bg1"/>
                </a:solidFill>
                <a:latin typeface="Calibri Light" charset="0"/>
                <a:ea typeface="Calibri Light" charset="0"/>
                <a:cs typeface="Calibri Light" charset="0"/>
              </a:rPr>
              <a:t>Processes re-engineered to ensure maximum citizen satisfaction by no </a:t>
            </a:r>
            <a:r>
              <a:rPr lang="en-IN" sz="1600" dirty="0">
                <a:solidFill>
                  <a:schemeClr val="bg1"/>
                </a:solidFill>
                <a:latin typeface="Calibri Light" charset="0"/>
                <a:ea typeface="Calibri Light" charset="0"/>
                <a:cs typeface="Calibri Light" charset="0"/>
              </a:rPr>
              <a:t>wrong door and one </a:t>
            </a:r>
            <a:r>
              <a:rPr lang="en-IN" sz="1600" dirty="0" smtClean="0">
                <a:solidFill>
                  <a:schemeClr val="bg1"/>
                </a:solidFill>
                <a:latin typeface="Calibri Light" charset="0"/>
                <a:ea typeface="Calibri Light" charset="0"/>
                <a:cs typeface="Calibri Light" charset="0"/>
              </a:rPr>
              <a:t>stop </a:t>
            </a:r>
            <a:r>
              <a:rPr lang="en-IN" sz="1600" dirty="0">
                <a:solidFill>
                  <a:schemeClr val="bg1"/>
                </a:solidFill>
                <a:latin typeface="Calibri Light" charset="0"/>
                <a:ea typeface="Calibri Light" charset="0"/>
                <a:cs typeface="Calibri Light" charset="0"/>
              </a:rPr>
              <a:t>solution</a:t>
            </a:r>
          </a:p>
        </p:txBody>
      </p:sp>
      <p:sp>
        <p:nvSpPr>
          <p:cNvPr id="35" name="AutoShape 13"/>
          <p:cNvSpPr>
            <a:spLocks/>
          </p:cNvSpPr>
          <p:nvPr/>
        </p:nvSpPr>
        <p:spPr bwMode="auto">
          <a:xfrm>
            <a:off x="3431041" y="848521"/>
            <a:ext cx="4707520" cy="14005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a:bodyPr>
          <a:lstStyle>
            <a:lvl1pPr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1pPr>
            <a:lvl2pPr marL="742950" indent="-28575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2pPr>
            <a:lvl3pPr marL="11430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3pPr>
            <a:lvl4pPr marL="16002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4pPr>
            <a:lvl5pPr marL="20574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5pPr>
            <a:lvl6pPr marL="25146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6pPr>
            <a:lvl7pPr marL="29718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7pPr>
            <a:lvl8pPr marL="34290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8pPr>
            <a:lvl9pPr marL="38862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9pPr>
          </a:lstStyle>
          <a:p>
            <a:r>
              <a:rPr lang="en-IN" sz="2800" b="1" dirty="0" smtClean="0">
                <a:solidFill>
                  <a:schemeClr val="bg1"/>
                </a:solidFill>
                <a:latin typeface="+mj-lt"/>
              </a:rPr>
              <a:t>Citizen as the focus!</a:t>
            </a:r>
            <a:endParaRPr lang="en-IN" sz="2800" b="1" dirty="0">
              <a:solidFill>
                <a:schemeClr val="bg1"/>
              </a:solidFill>
              <a:latin typeface="+mj-lt"/>
            </a:endParaRPr>
          </a:p>
        </p:txBody>
      </p:sp>
    </p:spTree>
    <p:extLst>
      <p:ext uri="{BB962C8B-B14F-4D97-AF65-F5344CB8AC3E}">
        <p14:creationId xmlns:p14="http://schemas.microsoft.com/office/powerpoint/2010/main" val="348643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7200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2000" fill="hold"/>
                                        <p:tgtEl>
                                          <p:spTgt spid="28"/>
                                        </p:tgtEl>
                                        <p:attrNameLst>
                                          <p:attrName>ppt_x</p:attrName>
                                        </p:attrNameLst>
                                      </p:cBhvr>
                                      <p:tavLst>
                                        <p:tav tm="0">
                                          <p:val>
                                            <p:strVal val="#ppt_x"/>
                                          </p:val>
                                        </p:tav>
                                        <p:tav tm="100000">
                                          <p:val>
                                            <p:strVal val="#ppt_x"/>
                                          </p:val>
                                        </p:tav>
                                      </p:tavLst>
                                    </p:anim>
                                    <p:anim calcmode="lin" valueType="num">
                                      <p:cBhvr additive="base">
                                        <p:cTn id="8" dur="2000" fill="hold"/>
                                        <p:tgtEl>
                                          <p:spTgt spid="28"/>
                                        </p:tgtEl>
                                        <p:attrNameLst>
                                          <p:attrName>ppt_y</p:attrName>
                                        </p:attrNameLst>
                                      </p:cBhvr>
                                      <p:tavLst>
                                        <p:tav tm="0">
                                          <p:val>
                                            <p:strVal val="1+#ppt_h/2"/>
                                          </p:val>
                                        </p:tav>
                                        <p:tav tm="100000">
                                          <p:val>
                                            <p:strVal val="#ppt_y"/>
                                          </p:val>
                                        </p:tav>
                                      </p:tavLst>
                                    </p:anim>
                                  </p:childTnLst>
                                </p:cTn>
                              </p:par>
                              <p:par>
                                <p:cTn id="9" presetID="8" presetClass="emph" presetSubtype="0" decel="50000" fill="hold" grpId="1" nodeType="withEffect">
                                  <p:stCondLst>
                                    <p:cond delay="0"/>
                                  </p:stCondLst>
                                  <p:childTnLst>
                                    <p:animRot by="1800000">
                                      <p:cBhvr>
                                        <p:cTn id="10" dur="2000" fill="hold"/>
                                        <p:tgtEl>
                                          <p:spTgt spid="28"/>
                                        </p:tgtEl>
                                        <p:attrNameLst>
                                          <p:attrName>r</p:attrName>
                                        </p:attrNameLst>
                                      </p:cBhvr>
                                    </p:animRot>
                                  </p:childTnLst>
                                </p:cTn>
                              </p:par>
                              <p:par>
                                <p:cTn id="11" presetID="2" presetClass="entr" presetSubtype="1" decel="7200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2000" fill="hold"/>
                                        <p:tgtEl>
                                          <p:spTgt spid="30"/>
                                        </p:tgtEl>
                                        <p:attrNameLst>
                                          <p:attrName>ppt_x</p:attrName>
                                        </p:attrNameLst>
                                      </p:cBhvr>
                                      <p:tavLst>
                                        <p:tav tm="0">
                                          <p:val>
                                            <p:strVal val="#ppt_x"/>
                                          </p:val>
                                        </p:tav>
                                        <p:tav tm="100000">
                                          <p:val>
                                            <p:strVal val="#ppt_x"/>
                                          </p:val>
                                        </p:tav>
                                      </p:tavLst>
                                    </p:anim>
                                    <p:anim calcmode="lin" valueType="num">
                                      <p:cBhvr additive="base">
                                        <p:cTn id="14" dur="2000" fill="hold"/>
                                        <p:tgtEl>
                                          <p:spTgt spid="30"/>
                                        </p:tgtEl>
                                        <p:attrNameLst>
                                          <p:attrName>ppt_y</p:attrName>
                                        </p:attrNameLst>
                                      </p:cBhvr>
                                      <p:tavLst>
                                        <p:tav tm="0">
                                          <p:val>
                                            <p:strVal val="0-#ppt_h/2"/>
                                          </p:val>
                                        </p:tav>
                                        <p:tav tm="100000">
                                          <p:val>
                                            <p:strVal val="#ppt_y"/>
                                          </p:val>
                                        </p:tav>
                                      </p:tavLst>
                                    </p:anim>
                                  </p:childTnLst>
                                </p:cTn>
                              </p:par>
                              <p:par>
                                <p:cTn id="15" presetID="8" presetClass="emph" presetSubtype="0" decel="50000" fill="hold" grpId="1" nodeType="withEffect">
                                  <p:stCondLst>
                                    <p:cond delay="0"/>
                                  </p:stCondLst>
                                  <p:childTnLst>
                                    <p:animRot by="1800000">
                                      <p:cBhvr>
                                        <p:cTn id="16" dur="2000" fill="hold"/>
                                        <p:tgtEl>
                                          <p:spTgt spid="30"/>
                                        </p:tgtEl>
                                        <p:attrNameLst>
                                          <p:attrName>r</p:attrName>
                                        </p:attrNameLst>
                                      </p:cBhvr>
                                    </p:animRot>
                                  </p:childTnLst>
                                </p:cTn>
                              </p:par>
                            </p:childTnLst>
                          </p:cTn>
                        </p:par>
                        <p:par>
                          <p:cTn id="17" fill="hold">
                            <p:stCondLst>
                              <p:cond delay="2000"/>
                            </p:stCondLst>
                            <p:childTnLst>
                              <p:par>
                                <p:cTn id="18" presetID="10" presetClass="entr" presetSubtype="0" fill="hold" grpId="0" nodeType="afterEffect">
                                  <p:stCondLst>
                                    <p:cond delay="10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par>
                          <p:cTn id="21" fill="hold">
                            <p:stCondLst>
                              <p:cond delay="2600"/>
                            </p:stCondLst>
                            <p:childTnLst>
                              <p:par>
                                <p:cTn id="22" presetID="10" presetClass="entr" presetSubtype="0" fill="hold" grpId="0" nodeType="after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par>
                                <p:cTn id="30" presetID="22" presetClass="entr" presetSubtype="8" fill="hold" grpId="0" nodeType="withEffect">
                                  <p:stCondLst>
                                    <p:cond delay="40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750"/>
                                        <p:tgtEl>
                                          <p:spTgt spid="9"/>
                                        </p:tgtEl>
                                      </p:cBhvr>
                                    </p:animEffect>
                                  </p:childTnLst>
                                </p:cTn>
                              </p:par>
                              <p:par>
                                <p:cTn id="33" presetID="22" presetClass="entr" presetSubtype="8" fill="hold" nodeType="withEffect">
                                  <p:stCondLst>
                                    <p:cond delay="100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750"/>
                                        <p:tgtEl>
                                          <p:spTgt spid="2"/>
                                        </p:tgtEl>
                                      </p:cBhvr>
                                    </p:animEffect>
                                  </p:childTnLst>
                                </p:cTn>
                              </p:par>
                            </p:childTnLst>
                          </p:cTn>
                        </p:par>
                        <p:par>
                          <p:cTn id="36" fill="hold">
                            <p:stCondLst>
                              <p:cond delay="1750"/>
                            </p:stCondLst>
                            <p:childTnLst>
                              <p:par>
                                <p:cTn id="37" presetID="10" presetClass="entr" presetSubtype="0" fill="hold" grpId="0"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par>
                                <p:cTn id="45" presetID="22" presetClass="entr" presetSubtype="8" fill="hold" grpId="0" nodeType="withEffect">
                                  <p:stCondLst>
                                    <p:cond delay="40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750"/>
                                        <p:tgtEl>
                                          <p:spTgt spid="10"/>
                                        </p:tgtEl>
                                      </p:cBhvr>
                                    </p:animEffect>
                                  </p:childTnLst>
                                </p:cTn>
                              </p:par>
                              <p:par>
                                <p:cTn id="48" presetID="22" presetClass="entr" presetSubtype="8" fill="hold" nodeType="withEffect">
                                  <p:stCondLst>
                                    <p:cond delay="1000"/>
                                  </p:stCondLst>
                                  <p:childTnLst>
                                    <p:set>
                                      <p:cBhvr>
                                        <p:cTn id="49" dur="1" fill="hold">
                                          <p:stCondLst>
                                            <p:cond delay="0"/>
                                          </p:stCondLst>
                                        </p:cTn>
                                        <p:tgtEl>
                                          <p:spTgt spid="3"/>
                                        </p:tgtEl>
                                        <p:attrNameLst>
                                          <p:attrName>style.visibility</p:attrName>
                                        </p:attrNameLst>
                                      </p:cBhvr>
                                      <p:to>
                                        <p:strVal val="visible"/>
                                      </p:to>
                                    </p:set>
                                    <p:animEffect transition="in" filter="wipe(left)">
                                      <p:cBhvr>
                                        <p:cTn id="50" dur="750"/>
                                        <p:tgtEl>
                                          <p:spTgt spid="3"/>
                                        </p:tgtEl>
                                      </p:cBhvr>
                                    </p:animEffect>
                                  </p:childTnLst>
                                </p:cTn>
                              </p:par>
                            </p:childTnLst>
                          </p:cTn>
                        </p:par>
                        <p:par>
                          <p:cTn id="51" fill="hold">
                            <p:stCondLst>
                              <p:cond delay="1750"/>
                            </p:stCondLst>
                            <p:childTnLst>
                              <p:par>
                                <p:cTn id="52" presetID="10" presetClass="entr" presetSubtype="0" fill="hold" grpId="0" nodeType="after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fade">
                                      <p:cBhvr>
                                        <p:cTn id="54" dur="500"/>
                                        <p:tgtEl>
                                          <p:spTgt spid="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left)">
                                      <p:cBhvr>
                                        <p:cTn id="59" dur="500"/>
                                        <p:tgtEl>
                                          <p:spTgt spid="15"/>
                                        </p:tgtEl>
                                      </p:cBhvr>
                                    </p:animEffect>
                                  </p:childTnLst>
                                </p:cTn>
                              </p:par>
                              <p:par>
                                <p:cTn id="60" presetID="22" presetClass="entr" presetSubtype="8" fill="hold" grpId="0" nodeType="withEffect">
                                  <p:stCondLst>
                                    <p:cond delay="400"/>
                                  </p:stCondLst>
                                  <p:childTnLst>
                                    <p:set>
                                      <p:cBhvr>
                                        <p:cTn id="61" dur="1" fill="hold">
                                          <p:stCondLst>
                                            <p:cond delay="0"/>
                                          </p:stCondLst>
                                        </p:cTn>
                                        <p:tgtEl>
                                          <p:spTgt spid="11"/>
                                        </p:tgtEl>
                                        <p:attrNameLst>
                                          <p:attrName>style.visibility</p:attrName>
                                        </p:attrNameLst>
                                      </p:cBhvr>
                                      <p:to>
                                        <p:strVal val="visible"/>
                                      </p:to>
                                    </p:set>
                                    <p:animEffect transition="in" filter="wipe(left)">
                                      <p:cBhvr>
                                        <p:cTn id="62" dur="750"/>
                                        <p:tgtEl>
                                          <p:spTgt spid="11"/>
                                        </p:tgtEl>
                                      </p:cBhvr>
                                    </p:animEffect>
                                  </p:childTnLst>
                                </p:cTn>
                              </p:par>
                              <p:par>
                                <p:cTn id="63" presetID="22" presetClass="entr" presetSubtype="8" fill="hold" nodeType="withEffect">
                                  <p:stCondLst>
                                    <p:cond delay="1000"/>
                                  </p:stCondLst>
                                  <p:childTnLst>
                                    <p:set>
                                      <p:cBhvr>
                                        <p:cTn id="64" dur="1" fill="hold">
                                          <p:stCondLst>
                                            <p:cond delay="0"/>
                                          </p:stCondLst>
                                        </p:cTn>
                                        <p:tgtEl>
                                          <p:spTgt spid="33"/>
                                        </p:tgtEl>
                                        <p:attrNameLst>
                                          <p:attrName>style.visibility</p:attrName>
                                        </p:attrNameLst>
                                      </p:cBhvr>
                                      <p:to>
                                        <p:strVal val="visible"/>
                                      </p:to>
                                    </p:set>
                                    <p:animEffect transition="in" filter="wipe(left)">
                                      <p:cBhvr>
                                        <p:cTn id="65" dur="750"/>
                                        <p:tgtEl>
                                          <p:spTgt spid="33"/>
                                        </p:tgtEl>
                                      </p:cBhvr>
                                    </p:animEffect>
                                  </p:childTnLst>
                                </p:cTn>
                              </p:par>
                            </p:childTnLst>
                          </p:cTn>
                        </p:par>
                        <p:par>
                          <p:cTn id="66" fill="hold">
                            <p:stCondLst>
                              <p:cond delay="1750"/>
                            </p:stCondLst>
                            <p:childTnLst>
                              <p:par>
                                <p:cTn id="67" presetID="10" presetClass="entr" presetSubtype="0" fill="hold" grpId="0" nodeType="after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fade">
                                      <p:cBhvr>
                                        <p:cTn id="69" dur="500"/>
                                        <p:tgtEl>
                                          <p:spTgt spid="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wipe(left)">
                                      <p:cBhvr>
                                        <p:cTn id="74" dur="500"/>
                                        <p:tgtEl>
                                          <p:spTgt spid="16"/>
                                        </p:tgtEl>
                                      </p:cBhvr>
                                    </p:animEffect>
                                  </p:childTnLst>
                                </p:cTn>
                              </p:par>
                              <p:par>
                                <p:cTn id="75" presetID="22" presetClass="entr" presetSubtype="8" fill="hold" grpId="0" nodeType="withEffect">
                                  <p:stCondLst>
                                    <p:cond delay="400"/>
                                  </p:stCondLst>
                                  <p:childTnLst>
                                    <p:set>
                                      <p:cBhvr>
                                        <p:cTn id="76" dur="1" fill="hold">
                                          <p:stCondLst>
                                            <p:cond delay="0"/>
                                          </p:stCondLst>
                                        </p:cTn>
                                        <p:tgtEl>
                                          <p:spTgt spid="12"/>
                                        </p:tgtEl>
                                        <p:attrNameLst>
                                          <p:attrName>style.visibility</p:attrName>
                                        </p:attrNameLst>
                                      </p:cBhvr>
                                      <p:to>
                                        <p:strVal val="visible"/>
                                      </p:to>
                                    </p:set>
                                    <p:animEffect transition="in" filter="wipe(left)">
                                      <p:cBhvr>
                                        <p:cTn id="77" dur="750"/>
                                        <p:tgtEl>
                                          <p:spTgt spid="12"/>
                                        </p:tgtEl>
                                      </p:cBhvr>
                                    </p:animEffect>
                                  </p:childTnLst>
                                </p:cTn>
                              </p:par>
                              <p:par>
                                <p:cTn id="78" presetID="22" presetClass="entr" presetSubtype="8" fill="hold" nodeType="withEffect">
                                  <p:stCondLst>
                                    <p:cond delay="1000"/>
                                  </p:stCondLst>
                                  <p:childTnLst>
                                    <p:set>
                                      <p:cBhvr>
                                        <p:cTn id="79" dur="1" fill="hold">
                                          <p:stCondLst>
                                            <p:cond delay="0"/>
                                          </p:stCondLst>
                                        </p:cTn>
                                        <p:tgtEl>
                                          <p:spTgt spid="34"/>
                                        </p:tgtEl>
                                        <p:attrNameLst>
                                          <p:attrName>style.visibility</p:attrName>
                                        </p:attrNameLst>
                                      </p:cBhvr>
                                      <p:to>
                                        <p:strVal val="visible"/>
                                      </p:to>
                                    </p:set>
                                    <p:animEffect transition="in" filter="wipe(left)">
                                      <p:cBhvr>
                                        <p:cTn id="80" dur="750"/>
                                        <p:tgtEl>
                                          <p:spTgt spid="34"/>
                                        </p:tgtEl>
                                      </p:cBhvr>
                                    </p:animEffect>
                                  </p:childTnLst>
                                </p:cTn>
                              </p:par>
                            </p:childTnLst>
                          </p:cTn>
                        </p:par>
                        <p:par>
                          <p:cTn id="81" fill="hold">
                            <p:stCondLst>
                              <p:cond delay="1750"/>
                            </p:stCondLst>
                            <p:childTnLst>
                              <p:par>
                                <p:cTn id="82" presetID="10" presetClass="entr" presetSubtype="0" fill="hold" grpId="0" nodeType="afterEffect">
                                  <p:stCondLst>
                                    <p:cond delay="0"/>
                                  </p:stCondLst>
                                  <p:childTnLst>
                                    <p:set>
                                      <p:cBhvr>
                                        <p:cTn id="83" dur="1" fill="hold">
                                          <p:stCondLst>
                                            <p:cond delay="0"/>
                                          </p:stCondLst>
                                        </p:cTn>
                                        <p:tgtEl>
                                          <p:spTgt spid="36"/>
                                        </p:tgtEl>
                                        <p:attrNameLst>
                                          <p:attrName>style.visibility</p:attrName>
                                        </p:attrNameLst>
                                      </p:cBhvr>
                                      <p:to>
                                        <p:strVal val="visible"/>
                                      </p:to>
                                    </p:set>
                                    <p:animEffect transition="in" filter="fade">
                                      <p:cBhvr>
                                        <p:cTn id="8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4" grpId="0"/>
      <p:bldP spid="5" grpId="0"/>
      <p:bldP spid="6" grpId="0"/>
      <p:bldP spid="9" grpId="0" animBg="1"/>
      <p:bldP spid="10" grpId="0" animBg="1"/>
      <p:bldP spid="11" grpId="0" animBg="1"/>
      <p:bldP spid="12" grpId="0" animBg="1"/>
      <p:bldP spid="13" grpId="0" animBg="1"/>
      <p:bldP spid="14" grpId="0" animBg="1"/>
      <p:bldP spid="15" grpId="0" animBg="1"/>
      <p:bldP spid="16" grpId="0" animBg="1"/>
      <p:bldP spid="25" grpId="0"/>
      <p:bldP spid="30" grpId="0" animBg="1"/>
      <p:bldP spid="30" grpId="1" animBg="1"/>
      <p:bldP spid="36" grpId="0"/>
      <p:bldP spid="3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5400" b="1" dirty="0">
                <a:solidFill>
                  <a:schemeClr val="bg1"/>
                </a:solidFill>
              </a:rPr>
              <a:t>DIGITAL </a:t>
            </a:r>
            <a:r>
              <a:rPr lang="en-IN" sz="5400" b="1" dirty="0" smtClean="0">
                <a:solidFill>
                  <a:schemeClr val="bg1"/>
                </a:solidFill>
              </a:rPr>
              <a:t>GOVERNANCE</a:t>
            </a:r>
            <a:endParaRPr lang="en-IN" sz="5400" b="1" dirty="0">
              <a:solidFill>
                <a:schemeClr val="bg1"/>
              </a:solidFill>
            </a:endParaRPr>
          </a:p>
        </p:txBody>
      </p:sp>
    </p:spTree>
    <p:extLst>
      <p:ext uri="{BB962C8B-B14F-4D97-AF65-F5344CB8AC3E}">
        <p14:creationId xmlns:p14="http://schemas.microsoft.com/office/powerpoint/2010/main" val="12769481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816A78EE-916B-42BE-A57E-356A3FCB67A2}"/>
              </a:ext>
            </a:extLst>
          </p:cNvPr>
          <p:cNvSpPr txBox="1"/>
          <p:nvPr/>
        </p:nvSpPr>
        <p:spPr>
          <a:xfrm>
            <a:off x="797635" y="525201"/>
            <a:ext cx="7346373" cy="600164"/>
          </a:xfrm>
          <a:prstGeom prst="rect">
            <a:avLst/>
          </a:prstGeom>
          <a:noFill/>
          <a:ln>
            <a:noFill/>
          </a:ln>
        </p:spPr>
        <p:txBody>
          <a:bodyPr wrap="square" rtlCol="0" anchor="ctr" anchorCtr="1">
            <a:spAutoFit/>
          </a:bodyPr>
          <a:lstStyle/>
          <a:p>
            <a:pPr algn="ctr"/>
            <a:r>
              <a:rPr lang="en-IN" sz="3300" b="1" dirty="0">
                <a:solidFill>
                  <a:schemeClr val="bg1"/>
                </a:solidFill>
              </a:rPr>
              <a:t>REDRESSAL PROCESS</a:t>
            </a:r>
          </a:p>
        </p:txBody>
      </p:sp>
      <p:graphicFrame>
        <p:nvGraphicFramePr>
          <p:cNvPr id="12" name="Diagram 11">
            <a:extLst>
              <a:ext uri="{FF2B5EF4-FFF2-40B4-BE49-F238E27FC236}">
                <a16:creationId xmlns="" xmlns:a16="http://schemas.microsoft.com/office/drawing/2014/main" id="{DBD45630-4415-4054-BA75-8892529D0F7B}"/>
              </a:ext>
            </a:extLst>
          </p:cNvPr>
          <p:cNvGraphicFramePr/>
          <p:nvPr>
            <p:extLst>
              <p:ext uri="{D42A27DB-BD31-4B8C-83A1-F6EECF244321}">
                <p14:modId xmlns:p14="http://schemas.microsoft.com/office/powerpoint/2010/main" val="650777712"/>
              </p:ext>
            </p:extLst>
          </p:nvPr>
        </p:nvGraphicFramePr>
        <p:xfrm>
          <a:off x="1865702" y="1337710"/>
          <a:ext cx="6096000" cy="1309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6" name="Diagram 15">
            <a:extLst>
              <a:ext uri="{FF2B5EF4-FFF2-40B4-BE49-F238E27FC236}">
                <a16:creationId xmlns="" xmlns:a16="http://schemas.microsoft.com/office/drawing/2014/main" id="{E6C4145E-A3F0-4730-8ABD-37ACC1ADC502}"/>
              </a:ext>
            </a:extLst>
          </p:cNvPr>
          <p:cNvGraphicFramePr/>
          <p:nvPr>
            <p:extLst>
              <p:ext uri="{D42A27DB-BD31-4B8C-83A1-F6EECF244321}">
                <p14:modId xmlns:p14="http://schemas.microsoft.com/office/powerpoint/2010/main" val="1596758715"/>
              </p:ext>
            </p:extLst>
          </p:nvPr>
        </p:nvGraphicFramePr>
        <p:xfrm>
          <a:off x="1936832" y="3113809"/>
          <a:ext cx="6096000" cy="13098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7" name="Diagram 16">
            <a:extLst>
              <a:ext uri="{FF2B5EF4-FFF2-40B4-BE49-F238E27FC236}">
                <a16:creationId xmlns="" xmlns:a16="http://schemas.microsoft.com/office/drawing/2014/main" id="{0B7006C9-FC8D-4A61-A1F7-DBA2D284FB6A}"/>
              </a:ext>
            </a:extLst>
          </p:cNvPr>
          <p:cNvGraphicFramePr/>
          <p:nvPr>
            <p:extLst>
              <p:ext uri="{D42A27DB-BD31-4B8C-83A1-F6EECF244321}">
                <p14:modId xmlns:p14="http://schemas.microsoft.com/office/powerpoint/2010/main" val="2449975129"/>
              </p:ext>
            </p:extLst>
          </p:nvPr>
        </p:nvGraphicFramePr>
        <p:xfrm>
          <a:off x="1936832" y="4596245"/>
          <a:ext cx="6096000" cy="130983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8" name="Arrow: Down 13">
            <a:extLst>
              <a:ext uri="{FF2B5EF4-FFF2-40B4-BE49-F238E27FC236}">
                <a16:creationId xmlns="" xmlns:a16="http://schemas.microsoft.com/office/drawing/2014/main" id="{68D19FA5-8AAB-485B-9E3E-0A5173662F98}"/>
              </a:ext>
            </a:extLst>
          </p:cNvPr>
          <p:cNvSpPr/>
          <p:nvPr/>
        </p:nvSpPr>
        <p:spPr>
          <a:xfrm>
            <a:off x="7096987" y="2717088"/>
            <a:ext cx="301337" cy="296267"/>
          </a:xfrm>
          <a:prstGeom prst="downArrow">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
        <p:nvSpPr>
          <p:cNvPr id="19" name="TextBox 18">
            <a:extLst>
              <a:ext uri="{FF2B5EF4-FFF2-40B4-BE49-F238E27FC236}">
                <a16:creationId xmlns="" xmlns:a16="http://schemas.microsoft.com/office/drawing/2014/main" id="{947FA88D-F766-41E0-B5CA-5BC7B68391C5}"/>
              </a:ext>
            </a:extLst>
          </p:cNvPr>
          <p:cNvSpPr txBox="1"/>
          <p:nvPr/>
        </p:nvSpPr>
        <p:spPr>
          <a:xfrm>
            <a:off x="199160" y="3093027"/>
            <a:ext cx="1366806" cy="830997"/>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IN" sz="1200" dirty="0"/>
              <a:t>Process ends if complainant satisfied or does not go on appeal</a:t>
            </a:r>
          </a:p>
        </p:txBody>
      </p:sp>
      <p:sp>
        <p:nvSpPr>
          <p:cNvPr id="23" name="TextBox 22">
            <a:extLst>
              <a:ext uri="{FF2B5EF4-FFF2-40B4-BE49-F238E27FC236}">
                <a16:creationId xmlns="" xmlns:a16="http://schemas.microsoft.com/office/drawing/2014/main" id="{D89F3540-DE3B-4296-8BA3-2A758114C067}"/>
              </a:ext>
            </a:extLst>
          </p:cNvPr>
          <p:cNvSpPr txBox="1"/>
          <p:nvPr/>
        </p:nvSpPr>
        <p:spPr>
          <a:xfrm>
            <a:off x="199160" y="4076849"/>
            <a:ext cx="1366806" cy="461665"/>
          </a:xfrm>
          <a:prstGeom prst="rect">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IN" sz="1200" dirty="0"/>
              <a:t>Complainant goes on first appeal</a:t>
            </a:r>
          </a:p>
        </p:txBody>
      </p:sp>
      <p:cxnSp>
        <p:nvCxnSpPr>
          <p:cNvPr id="24" name="Connector: Elbow 19">
            <a:extLst>
              <a:ext uri="{FF2B5EF4-FFF2-40B4-BE49-F238E27FC236}">
                <a16:creationId xmlns="" xmlns:a16="http://schemas.microsoft.com/office/drawing/2014/main" id="{18D59D5F-5809-4749-9C75-ED6606D95069}"/>
              </a:ext>
            </a:extLst>
          </p:cNvPr>
          <p:cNvCxnSpPr>
            <a:endCxn id="19" idx="3"/>
          </p:cNvCxnSpPr>
          <p:nvPr/>
        </p:nvCxnSpPr>
        <p:spPr>
          <a:xfrm rot="10800000">
            <a:off x="1565966" y="3508527"/>
            <a:ext cx="599472" cy="26020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nector: Elbow 21">
            <a:extLst>
              <a:ext uri="{FF2B5EF4-FFF2-40B4-BE49-F238E27FC236}">
                <a16:creationId xmlns="" xmlns:a16="http://schemas.microsoft.com/office/drawing/2014/main" id="{874E1773-3299-4DF7-995B-F6BE97EE7B3C}"/>
              </a:ext>
            </a:extLst>
          </p:cNvPr>
          <p:cNvCxnSpPr>
            <a:endCxn id="23" idx="3"/>
          </p:cNvCxnSpPr>
          <p:nvPr/>
        </p:nvCxnSpPr>
        <p:spPr>
          <a:xfrm rot="10800000" flipV="1">
            <a:off x="1565966" y="3956046"/>
            <a:ext cx="599472" cy="3516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or: Elbow 23">
            <a:extLst>
              <a:ext uri="{FF2B5EF4-FFF2-40B4-BE49-F238E27FC236}">
                <a16:creationId xmlns="" xmlns:a16="http://schemas.microsoft.com/office/drawing/2014/main" id="{52CB977A-A814-49B5-9683-05388D51B515}"/>
              </a:ext>
            </a:extLst>
          </p:cNvPr>
          <p:cNvCxnSpPr>
            <a:cxnSpLocks/>
            <a:stCxn id="23" idx="2"/>
          </p:cNvCxnSpPr>
          <p:nvPr/>
        </p:nvCxnSpPr>
        <p:spPr>
          <a:xfrm rot="16200000" flipH="1">
            <a:off x="1043704" y="4377372"/>
            <a:ext cx="731988" cy="105427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 xmlns:a16="http://schemas.microsoft.com/office/drawing/2014/main" id="{D785A116-FFA2-4656-9718-825A0310C676}"/>
              </a:ext>
            </a:extLst>
          </p:cNvPr>
          <p:cNvSpPr txBox="1"/>
          <p:nvPr/>
        </p:nvSpPr>
        <p:spPr>
          <a:xfrm>
            <a:off x="7207168" y="5952837"/>
            <a:ext cx="1723666" cy="646331"/>
          </a:xfrm>
          <a:prstGeom prst="rect">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IN" sz="1200" dirty="0"/>
              <a:t>If complainant not satisfied goes on second appeal</a:t>
            </a:r>
          </a:p>
        </p:txBody>
      </p:sp>
      <p:sp>
        <p:nvSpPr>
          <p:cNvPr id="28" name="TextBox 27">
            <a:extLst>
              <a:ext uri="{FF2B5EF4-FFF2-40B4-BE49-F238E27FC236}">
                <a16:creationId xmlns="" xmlns:a16="http://schemas.microsoft.com/office/drawing/2014/main" id="{FAEC961D-E139-4879-BA29-37539C800486}"/>
              </a:ext>
            </a:extLst>
          </p:cNvPr>
          <p:cNvSpPr txBox="1"/>
          <p:nvPr/>
        </p:nvSpPr>
        <p:spPr>
          <a:xfrm>
            <a:off x="57817" y="5673730"/>
            <a:ext cx="1879016" cy="830997"/>
          </a:xfrm>
          <a:prstGeom prst="rect">
            <a:avLst/>
          </a:prstGeom>
          <a:solidFill>
            <a:schemeClr val="bg1">
              <a:lumMod val="50000"/>
            </a:schemeClr>
          </a:solidFill>
          <a:ln>
            <a:noFill/>
          </a:ln>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en-IN" sz="1200" dirty="0"/>
              <a:t>Note: If PA/PGRO not satisfied with 2</a:t>
            </a:r>
            <a:r>
              <a:rPr lang="en-IN" sz="1200" baseline="30000" dirty="0"/>
              <a:t>nd</a:t>
            </a:r>
            <a:r>
              <a:rPr lang="en-IN" sz="1200" dirty="0"/>
              <a:t> Appellate order, they can file a revision petition</a:t>
            </a:r>
          </a:p>
        </p:txBody>
      </p:sp>
      <p:cxnSp>
        <p:nvCxnSpPr>
          <p:cNvPr id="29" name="Straight Connector 28">
            <a:extLst>
              <a:ext uri="{FF2B5EF4-FFF2-40B4-BE49-F238E27FC236}">
                <a16:creationId xmlns="" xmlns:a16="http://schemas.microsoft.com/office/drawing/2014/main" id="{699F0E55-E586-4A18-BAD0-238D3749D2F9}"/>
              </a:ext>
            </a:extLst>
          </p:cNvPr>
          <p:cNvCxnSpPr>
            <a:stCxn id="27" idx="1"/>
          </p:cNvCxnSpPr>
          <p:nvPr/>
        </p:nvCxnSpPr>
        <p:spPr>
          <a:xfrm flipH="1">
            <a:off x="2814869" y="6276003"/>
            <a:ext cx="439229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 xmlns:a16="http://schemas.microsoft.com/office/drawing/2014/main" id="{312A7F8D-FB5D-45AF-AA44-AFC298C3E7D1}"/>
              </a:ext>
            </a:extLst>
          </p:cNvPr>
          <p:cNvCxnSpPr>
            <a:cxnSpLocks/>
          </p:cNvCxnSpPr>
          <p:nvPr/>
        </p:nvCxnSpPr>
        <p:spPr>
          <a:xfrm flipV="1">
            <a:off x="2814869" y="5765800"/>
            <a:ext cx="0" cy="5102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053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10"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par>
                                <p:cTn id="43" presetID="10" presetClass="entr" presetSubtype="0"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500"/>
                                        <p:tgtEl>
                                          <p:spTgt spid="2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Graphic spid="16" grpId="0">
        <p:bldAsOne/>
      </p:bldGraphic>
      <p:bldGraphic spid="17" grpId="0">
        <p:bldAsOne/>
      </p:bldGraphic>
      <p:bldP spid="18" grpId="0" animBg="1"/>
      <p:bldP spid="19" grpId="0" animBg="1"/>
      <p:bldP spid="23" grpId="0" animBg="1"/>
      <p:bldP spid="27" grpId="0" animBg="1"/>
      <p:bldP spid="2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816A78EE-916B-42BE-A57E-356A3FCB67A2}"/>
              </a:ext>
            </a:extLst>
          </p:cNvPr>
          <p:cNvSpPr txBox="1"/>
          <p:nvPr/>
        </p:nvSpPr>
        <p:spPr>
          <a:xfrm>
            <a:off x="853816" y="2947324"/>
            <a:ext cx="7346373" cy="1015663"/>
          </a:xfrm>
          <a:prstGeom prst="rect">
            <a:avLst/>
          </a:prstGeom>
          <a:noFill/>
          <a:ln>
            <a:solidFill>
              <a:schemeClr val="bg2"/>
            </a:solidFill>
          </a:ln>
        </p:spPr>
        <p:txBody>
          <a:bodyPr wrap="square" rtlCol="0" anchor="ctr" anchorCtr="1">
            <a:spAutoFit/>
          </a:bodyPr>
          <a:lstStyle/>
          <a:p>
            <a:pPr algn="ctr"/>
            <a:r>
              <a:rPr lang="en-IN" sz="3000" b="1" dirty="0">
                <a:solidFill>
                  <a:schemeClr val="bg1"/>
                </a:solidFill>
              </a:rPr>
              <a:t>DIGITAL PROCESS STEPS FOR REGISTRATION, HEARING AND ORDERS</a:t>
            </a:r>
          </a:p>
        </p:txBody>
      </p:sp>
    </p:spTree>
    <p:extLst>
      <p:ext uri="{BB962C8B-B14F-4D97-AF65-F5344CB8AC3E}">
        <p14:creationId xmlns:p14="http://schemas.microsoft.com/office/powerpoint/2010/main" val="36685150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816A78EE-916B-42BE-A57E-356A3FCB67A2}"/>
              </a:ext>
            </a:extLst>
          </p:cNvPr>
          <p:cNvSpPr txBox="1"/>
          <p:nvPr/>
        </p:nvSpPr>
        <p:spPr>
          <a:xfrm>
            <a:off x="784608" y="483654"/>
            <a:ext cx="7346373" cy="600164"/>
          </a:xfrm>
          <a:prstGeom prst="rect">
            <a:avLst/>
          </a:prstGeom>
          <a:noFill/>
          <a:ln>
            <a:noFill/>
          </a:ln>
        </p:spPr>
        <p:txBody>
          <a:bodyPr wrap="square" rtlCol="0" anchor="ctr" anchorCtr="1">
            <a:spAutoFit/>
          </a:bodyPr>
          <a:lstStyle/>
          <a:p>
            <a:pPr algn="ctr"/>
            <a:r>
              <a:rPr lang="en-IN" sz="3300" b="1" dirty="0" smtClean="0">
                <a:solidFill>
                  <a:schemeClr val="bg1"/>
                </a:solidFill>
              </a:rPr>
              <a:t>REGISTRATION</a:t>
            </a:r>
            <a:endParaRPr lang="en-IN" sz="3300" b="1" dirty="0">
              <a:solidFill>
                <a:schemeClr val="bg1"/>
              </a:solidFill>
            </a:endParaRPr>
          </a:p>
        </p:txBody>
      </p:sp>
      <p:sp>
        <p:nvSpPr>
          <p:cNvPr id="4" name="TextBox 3"/>
          <p:cNvSpPr txBox="1"/>
          <p:nvPr/>
        </p:nvSpPr>
        <p:spPr>
          <a:xfrm>
            <a:off x="797635" y="1306105"/>
            <a:ext cx="2231756" cy="323165"/>
          </a:xfrm>
          <a:prstGeom prst="rect">
            <a:avLst/>
          </a:prstGeom>
          <a:noFill/>
          <a:ln>
            <a:noFill/>
          </a:ln>
        </p:spPr>
        <p:txBody>
          <a:bodyPr wrap="square" rtlCol="0" anchor="ctr" anchorCtr="1">
            <a:spAutoFit/>
          </a:bodyPr>
          <a:lstStyle/>
          <a:p>
            <a:r>
              <a:rPr lang="en-IN" sz="1500" b="1" dirty="0">
                <a:solidFill>
                  <a:schemeClr val="bg1"/>
                </a:solidFill>
              </a:rPr>
              <a:t>Physical access</a:t>
            </a:r>
          </a:p>
        </p:txBody>
      </p:sp>
      <p:sp>
        <p:nvSpPr>
          <p:cNvPr id="14" name="TextBox 13"/>
          <p:cNvSpPr txBox="1"/>
          <p:nvPr/>
        </p:nvSpPr>
        <p:spPr>
          <a:xfrm>
            <a:off x="784608" y="4188237"/>
            <a:ext cx="2231756" cy="323165"/>
          </a:xfrm>
          <a:prstGeom prst="rect">
            <a:avLst/>
          </a:prstGeom>
          <a:noFill/>
          <a:ln>
            <a:noFill/>
          </a:ln>
        </p:spPr>
        <p:txBody>
          <a:bodyPr wrap="square" rtlCol="0" anchor="ctr" anchorCtr="1">
            <a:spAutoFit/>
          </a:bodyPr>
          <a:lstStyle/>
          <a:p>
            <a:r>
              <a:rPr lang="en-IN" sz="1500" b="1" dirty="0">
                <a:solidFill>
                  <a:schemeClr val="bg1"/>
                </a:solidFill>
              </a:rPr>
              <a:t>Digital access</a:t>
            </a: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70821" y="2935897"/>
            <a:ext cx="1714500" cy="1714500"/>
          </a:xfrm>
          <a:prstGeom prst="rect">
            <a:avLst/>
          </a:prstGeom>
        </p:spPr>
      </p:pic>
      <p:sp>
        <p:nvSpPr>
          <p:cNvPr id="20" name="Curved Down Arrow 19"/>
          <p:cNvSpPr/>
          <p:nvPr/>
        </p:nvSpPr>
        <p:spPr>
          <a:xfrm>
            <a:off x="3524915" y="1909678"/>
            <a:ext cx="1929539" cy="763082"/>
          </a:xfrm>
          <a:prstGeom prst="curved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solidFill>
                <a:schemeClr val="tx1"/>
              </a:solidFill>
            </a:endParaRPr>
          </a:p>
        </p:txBody>
      </p:sp>
      <p:sp>
        <p:nvSpPr>
          <p:cNvPr id="21" name="Curved Up Arrow 20"/>
          <p:cNvSpPr/>
          <p:nvPr/>
        </p:nvSpPr>
        <p:spPr>
          <a:xfrm>
            <a:off x="3630488" y="4966741"/>
            <a:ext cx="1972149" cy="743919"/>
          </a:xfrm>
          <a:prstGeom prst="curvedUp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solidFill>
                <a:schemeClr val="tx1"/>
              </a:solidFill>
            </a:endParaRPr>
          </a:p>
        </p:txBody>
      </p:sp>
      <p:sp>
        <p:nvSpPr>
          <p:cNvPr id="3" name="Hexagon 2"/>
          <p:cNvSpPr/>
          <p:nvPr/>
        </p:nvSpPr>
        <p:spPr>
          <a:xfrm>
            <a:off x="393400" y="1690151"/>
            <a:ext cx="3014173" cy="2294977"/>
          </a:xfrm>
          <a:prstGeom prst="hexagon">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q"/>
            </a:pPr>
            <a:r>
              <a:rPr lang="en-IN" sz="1600" dirty="0"/>
              <a:t>At the Grievance receiving counters established at Sub-Division, District and State HQ level</a:t>
            </a:r>
          </a:p>
          <a:p>
            <a:pPr marL="285750" indent="-285750" algn="ctr">
              <a:buFont typeface="Wingdings" panose="05000000000000000000" pitchFamily="2" charset="2"/>
              <a:buChar char="q"/>
            </a:pPr>
            <a:endParaRPr lang="en-IN" sz="1600" dirty="0"/>
          </a:p>
          <a:p>
            <a:pPr marL="285750" indent="-285750" algn="ctr">
              <a:buFont typeface="Wingdings" panose="05000000000000000000" pitchFamily="2" charset="2"/>
              <a:buChar char="q"/>
            </a:pPr>
            <a:r>
              <a:rPr lang="en-IN" sz="1600" dirty="0" smtClean="0"/>
              <a:t>Post</a:t>
            </a:r>
            <a:endParaRPr lang="en-IN" sz="1600" dirty="0"/>
          </a:p>
        </p:txBody>
      </p:sp>
      <p:sp>
        <p:nvSpPr>
          <p:cNvPr id="16" name="Hexagon 15"/>
          <p:cNvSpPr/>
          <p:nvPr/>
        </p:nvSpPr>
        <p:spPr>
          <a:xfrm>
            <a:off x="510742" y="4511402"/>
            <a:ext cx="3014173" cy="2321428"/>
          </a:xfrm>
          <a:prstGeom prst="hexagon">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buFont typeface="Wingdings" panose="05000000000000000000" pitchFamily="2" charset="2"/>
              <a:buChar char="q"/>
              <a:defRPr/>
            </a:pPr>
            <a:r>
              <a:rPr lang="en-IN" sz="1100" b="1" kern="0" dirty="0">
                <a:solidFill>
                  <a:schemeClr val="bg1"/>
                </a:solidFill>
                <a:latin typeface="Trebuchet"/>
              </a:rPr>
              <a:t>Online through </a:t>
            </a:r>
            <a:r>
              <a:rPr lang="en-IN" sz="1100" b="1" kern="0" dirty="0" err="1">
                <a:solidFill>
                  <a:schemeClr val="bg1"/>
                </a:solidFill>
                <a:latin typeface="Trebuchet"/>
              </a:rPr>
              <a:t>webportal</a:t>
            </a:r>
            <a:r>
              <a:rPr lang="en-IN" sz="1100" b="1" kern="0" dirty="0">
                <a:solidFill>
                  <a:schemeClr val="bg1"/>
                </a:solidFill>
                <a:latin typeface="Trebuchet"/>
              </a:rPr>
              <a:t> http://lokshikayat.bihar.gov.in </a:t>
            </a:r>
          </a:p>
          <a:p>
            <a:pPr>
              <a:defRPr/>
            </a:pPr>
            <a:endParaRPr lang="en-IN" sz="1100" b="1" kern="0" dirty="0">
              <a:solidFill>
                <a:schemeClr val="bg1"/>
              </a:solidFill>
              <a:latin typeface="Trebuchet"/>
            </a:endParaRPr>
          </a:p>
          <a:p>
            <a:pPr marL="214313" indent="-214313">
              <a:buFont typeface="Wingdings" panose="05000000000000000000" pitchFamily="2" charset="2"/>
              <a:buChar char="q"/>
              <a:defRPr/>
            </a:pPr>
            <a:r>
              <a:rPr lang="en-IN" sz="1100" b="1" kern="0" dirty="0">
                <a:solidFill>
                  <a:schemeClr val="bg1"/>
                </a:solidFill>
                <a:latin typeface="Trebuchet"/>
              </a:rPr>
              <a:t>Toll Free no. 1800 345 6284</a:t>
            </a:r>
          </a:p>
          <a:p>
            <a:pPr>
              <a:defRPr/>
            </a:pPr>
            <a:endParaRPr lang="en-IN" sz="1100" b="1" kern="0" dirty="0">
              <a:solidFill>
                <a:schemeClr val="bg1"/>
              </a:solidFill>
              <a:latin typeface="Trebuchet"/>
            </a:endParaRPr>
          </a:p>
          <a:p>
            <a:pPr marL="214313" indent="-214313">
              <a:buFont typeface="Wingdings" panose="05000000000000000000" pitchFamily="2" charset="2"/>
              <a:buChar char="q"/>
              <a:defRPr/>
            </a:pPr>
            <a:r>
              <a:rPr lang="en-IN" sz="1100" b="1" kern="0" dirty="0">
                <a:solidFill>
                  <a:schemeClr val="bg1"/>
                </a:solidFill>
                <a:latin typeface="Trebuchet"/>
              </a:rPr>
              <a:t>Mobile App ‘Jan </a:t>
            </a:r>
            <a:r>
              <a:rPr lang="en-IN" sz="1100" b="1" kern="0" dirty="0" err="1">
                <a:solidFill>
                  <a:schemeClr val="bg1"/>
                </a:solidFill>
                <a:latin typeface="Trebuchet"/>
              </a:rPr>
              <a:t>Samadhan</a:t>
            </a:r>
            <a:r>
              <a:rPr lang="en-IN" sz="1100" b="1" kern="0" dirty="0">
                <a:solidFill>
                  <a:schemeClr val="bg1"/>
                </a:solidFill>
                <a:latin typeface="Trebuchet"/>
              </a:rPr>
              <a:t>’</a:t>
            </a:r>
          </a:p>
          <a:p>
            <a:pPr marL="214313" indent="-214313">
              <a:buFont typeface="Wingdings" panose="05000000000000000000" pitchFamily="2" charset="2"/>
              <a:buChar char="q"/>
              <a:defRPr/>
            </a:pPr>
            <a:endParaRPr lang="en-IN" sz="1100" b="1" kern="0" dirty="0">
              <a:solidFill>
                <a:schemeClr val="bg1"/>
              </a:solidFill>
              <a:latin typeface="Trebuchet"/>
            </a:endParaRPr>
          </a:p>
          <a:p>
            <a:pPr marL="214313" indent="-214313">
              <a:buFont typeface="Wingdings" panose="05000000000000000000" pitchFamily="2" charset="2"/>
              <a:buChar char="q"/>
              <a:defRPr/>
            </a:pPr>
            <a:r>
              <a:rPr lang="en-IN" sz="1100" b="1" kern="0" dirty="0">
                <a:solidFill>
                  <a:schemeClr val="bg1"/>
                </a:solidFill>
                <a:latin typeface="Trebuchet"/>
              </a:rPr>
              <a:t>Email: info-lokshikayat-bih@gov.in</a:t>
            </a:r>
          </a:p>
        </p:txBody>
      </p:sp>
      <p:sp>
        <p:nvSpPr>
          <p:cNvPr id="6" name="Hexagon 5"/>
          <p:cNvSpPr/>
          <p:nvPr/>
        </p:nvSpPr>
        <p:spPr>
          <a:xfrm>
            <a:off x="6559640" y="3038948"/>
            <a:ext cx="1895431" cy="1508398"/>
          </a:xfrm>
          <a:prstGeom prst="hexagon">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IN" dirty="0"/>
              <a:t>All complaints </a:t>
            </a:r>
            <a:r>
              <a:rPr lang="en-IN" dirty="0" smtClean="0"/>
              <a:t>digitized</a:t>
            </a:r>
            <a:endParaRPr lang="en-IN" dirty="0"/>
          </a:p>
        </p:txBody>
      </p:sp>
    </p:spTree>
    <p:extLst>
      <p:ext uri="{BB962C8B-B14F-4D97-AF65-F5344CB8AC3E}">
        <p14:creationId xmlns:p14="http://schemas.microsoft.com/office/powerpoint/2010/main" val="1742730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par>
                                <p:cTn id="27" presetID="10"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20" grpId="0" animBg="1"/>
      <p:bldP spid="21" grpId="0" animBg="1"/>
      <p:bldP spid="3" grpId="0" animBg="1"/>
      <p:bldP spid="16"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62">
            <a:extLst>
              <a:ext uri="{FF2B5EF4-FFF2-40B4-BE49-F238E27FC236}">
                <a16:creationId xmlns="" xmlns:a16="http://schemas.microsoft.com/office/drawing/2014/main" id="{7C0354FC-220C-4DA6-A639-2A71AEF93E5F}"/>
              </a:ext>
            </a:extLst>
          </p:cNvPr>
          <p:cNvSpPr/>
          <p:nvPr/>
        </p:nvSpPr>
        <p:spPr>
          <a:xfrm>
            <a:off x="2281175" y="3817227"/>
            <a:ext cx="747543" cy="74754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직사각형 189">
            <a:extLst>
              <a:ext uri="{FF2B5EF4-FFF2-40B4-BE49-F238E27FC236}">
                <a16:creationId xmlns="" xmlns:a16="http://schemas.microsoft.com/office/drawing/2014/main" id="{E44D507A-FE60-4513-B03C-7D2546A3028C}"/>
              </a:ext>
            </a:extLst>
          </p:cNvPr>
          <p:cNvSpPr/>
          <p:nvPr/>
        </p:nvSpPr>
        <p:spPr>
          <a:xfrm>
            <a:off x="-2336450" y="5403319"/>
            <a:ext cx="3859773" cy="410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nvGrpSpPr>
          <p:cNvPr id="4" name="Group 52">
            <a:extLst>
              <a:ext uri="{FF2B5EF4-FFF2-40B4-BE49-F238E27FC236}">
                <a16:creationId xmlns="" xmlns:a16="http://schemas.microsoft.com/office/drawing/2014/main" id="{91252AE6-185F-4B46-9FD9-7005C58F71A1}"/>
              </a:ext>
            </a:extLst>
          </p:cNvPr>
          <p:cNvGrpSpPr/>
          <p:nvPr/>
        </p:nvGrpSpPr>
        <p:grpSpPr>
          <a:xfrm>
            <a:off x="3561377" y="4313468"/>
            <a:ext cx="1762866" cy="906122"/>
            <a:chOff x="3652514" y="5085764"/>
            <a:chExt cx="2137451" cy="906122"/>
          </a:xfrm>
        </p:grpSpPr>
        <p:sp>
          <p:nvSpPr>
            <p:cNvPr id="5" name="TextBox 4">
              <a:extLst>
                <a:ext uri="{FF2B5EF4-FFF2-40B4-BE49-F238E27FC236}">
                  <a16:creationId xmlns="" xmlns:a16="http://schemas.microsoft.com/office/drawing/2014/main" id="{A27876C0-9E04-4812-8EAC-75C8F2F78833}"/>
                </a:ext>
              </a:extLst>
            </p:cNvPr>
            <p:cNvSpPr txBox="1"/>
            <p:nvPr/>
          </p:nvSpPr>
          <p:spPr>
            <a:xfrm>
              <a:off x="3652514" y="5253222"/>
              <a:ext cx="2137451" cy="738664"/>
            </a:xfrm>
            <a:prstGeom prst="rect">
              <a:avLst/>
            </a:prstGeom>
            <a:noFill/>
          </p:spPr>
          <p:txBody>
            <a:bodyPr wrap="square" lIns="0" tIns="0" rIns="0" bIns="0" rtlCol="0">
              <a:spAutoFit/>
            </a:bodyPr>
            <a:lstStyle/>
            <a:p>
              <a:pPr lvl="0" algn="ctr"/>
              <a:r>
                <a:rPr lang="en-IN" sz="1600" dirty="0">
                  <a:solidFill>
                    <a:schemeClr val="bg1"/>
                  </a:solidFill>
                </a:rPr>
                <a:t>BRPGRA </a:t>
              </a:r>
              <a:r>
                <a:rPr lang="en-IN" sz="1600" dirty="0" smtClean="0">
                  <a:solidFill>
                    <a:schemeClr val="bg1"/>
                  </a:solidFill>
                </a:rPr>
                <a:t>implementation started</a:t>
              </a:r>
              <a:endParaRPr lang="en-IN" sz="1600" dirty="0">
                <a:solidFill>
                  <a:schemeClr val="bg1"/>
                </a:solidFill>
              </a:endParaRPr>
            </a:p>
          </p:txBody>
        </p:sp>
        <p:sp>
          <p:nvSpPr>
            <p:cNvPr id="6" name="TextBox 5">
              <a:extLst>
                <a:ext uri="{FF2B5EF4-FFF2-40B4-BE49-F238E27FC236}">
                  <a16:creationId xmlns="" xmlns:a16="http://schemas.microsoft.com/office/drawing/2014/main" id="{038D9E67-B343-4251-89D7-17171B5CDD56}"/>
                </a:ext>
              </a:extLst>
            </p:cNvPr>
            <p:cNvSpPr txBox="1"/>
            <p:nvPr/>
          </p:nvSpPr>
          <p:spPr>
            <a:xfrm>
              <a:off x="3818902" y="5085764"/>
              <a:ext cx="1484248" cy="276999"/>
            </a:xfrm>
            <a:prstGeom prst="rect">
              <a:avLst/>
            </a:prstGeom>
            <a:noFill/>
          </p:spPr>
          <p:txBody>
            <a:bodyPr wrap="square" lIns="0" tIns="0" rIns="0" bIns="0" rtlCol="0">
              <a:spAutoFit/>
            </a:bodyPr>
            <a:lstStyle/>
            <a:p>
              <a:pPr algn="ctr"/>
              <a:endParaRPr lang="en-US" altLang="ko-KR" sz="1800" b="1" dirty="0">
                <a:solidFill>
                  <a:schemeClr val="bg1"/>
                </a:solidFill>
              </a:endParaRPr>
            </a:p>
          </p:txBody>
        </p:sp>
      </p:grpSp>
      <p:grpSp>
        <p:nvGrpSpPr>
          <p:cNvPr id="7" name="Group 53">
            <a:extLst>
              <a:ext uri="{FF2B5EF4-FFF2-40B4-BE49-F238E27FC236}">
                <a16:creationId xmlns="" xmlns:a16="http://schemas.microsoft.com/office/drawing/2014/main" id="{C85C9225-E985-46D0-A650-A746E2DC3C3B}"/>
              </a:ext>
            </a:extLst>
          </p:cNvPr>
          <p:cNvGrpSpPr/>
          <p:nvPr/>
        </p:nvGrpSpPr>
        <p:grpSpPr>
          <a:xfrm>
            <a:off x="1935739" y="4097243"/>
            <a:ext cx="1762867" cy="1620799"/>
            <a:chOff x="3680225" y="4029949"/>
            <a:chExt cx="2137452" cy="1620799"/>
          </a:xfrm>
        </p:grpSpPr>
        <p:sp>
          <p:nvSpPr>
            <p:cNvPr id="8" name="TextBox 7">
              <a:extLst>
                <a:ext uri="{FF2B5EF4-FFF2-40B4-BE49-F238E27FC236}">
                  <a16:creationId xmlns="" xmlns:a16="http://schemas.microsoft.com/office/drawing/2014/main" id="{2207E31D-A2EB-4FF2-9501-24FB27312179}"/>
                </a:ext>
              </a:extLst>
            </p:cNvPr>
            <p:cNvSpPr txBox="1"/>
            <p:nvPr/>
          </p:nvSpPr>
          <p:spPr>
            <a:xfrm>
              <a:off x="3680225" y="5158305"/>
              <a:ext cx="2137452" cy="492443"/>
            </a:xfrm>
            <a:prstGeom prst="rect">
              <a:avLst/>
            </a:prstGeom>
            <a:noFill/>
          </p:spPr>
          <p:txBody>
            <a:bodyPr wrap="square" lIns="0" tIns="0" rIns="0" bIns="0" rtlCol="0">
              <a:spAutoFit/>
            </a:bodyPr>
            <a:lstStyle/>
            <a:p>
              <a:pPr lvl="0" algn="ctr"/>
              <a:r>
                <a:rPr lang="en-IN" sz="1600" dirty="0">
                  <a:solidFill>
                    <a:schemeClr val="bg1"/>
                  </a:solidFill>
                </a:rPr>
                <a:t>BRPGRA </a:t>
              </a:r>
            </a:p>
            <a:p>
              <a:pPr lvl="0" algn="ctr"/>
              <a:r>
                <a:rPr lang="en-IN" sz="1600" dirty="0">
                  <a:solidFill>
                    <a:schemeClr val="bg1"/>
                  </a:solidFill>
                </a:rPr>
                <a:t>p</a:t>
              </a:r>
              <a:r>
                <a:rPr lang="en-IN" sz="1600" dirty="0" smtClean="0">
                  <a:solidFill>
                    <a:schemeClr val="bg1"/>
                  </a:solidFill>
                </a:rPr>
                <a:t>assed in legislature</a:t>
              </a:r>
              <a:endParaRPr lang="en-IN" sz="1600" dirty="0">
                <a:solidFill>
                  <a:schemeClr val="bg1"/>
                </a:solidFill>
              </a:endParaRPr>
            </a:p>
          </p:txBody>
        </p:sp>
        <p:sp>
          <p:nvSpPr>
            <p:cNvPr id="9" name="TextBox 8">
              <a:extLst>
                <a:ext uri="{FF2B5EF4-FFF2-40B4-BE49-F238E27FC236}">
                  <a16:creationId xmlns="" xmlns:a16="http://schemas.microsoft.com/office/drawing/2014/main" id="{1D8D3E9D-3E57-46B9-A0F5-F7C09FA2C83B}"/>
                </a:ext>
              </a:extLst>
            </p:cNvPr>
            <p:cNvSpPr txBox="1"/>
            <p:nvPr/>
          </p:nvSpPr>
          <p:spPr>
            <a:xfrm>
              <a:off x="4305035" y="4029949"/>
              <a:ext cx="668288" cy="246221"/>
            </a:xfrm>
            <a:prstGeom prst="rect">
              <a:avLst/>
            </a:prstGeom>
            <a:noFill/>
          </p:spPr>
          <p:txBody>
            <a:bodyPr wrap="square" lIns="0" tIns="0" rIns="0" bIns="0" rtlCol="0">
              <a:spAutoFit/>
            </a:bodyPr>
            <a:lstStyle/>
            <a:p>
              <a:r>
                <a:rPr lang="en-US" altLang="ko-KR" sz="1600" b="1" dirty="0">
                  <a:solidFill>
                    <a:schemeClr val="bg1"/>
                  </a:solidFill>
                </a:rPr>
                <a:t>2015</a:t>
              </a:r>
              <a:endParaRPr lang="en-US" altLang="ko-KR" sz="1400" b="1" dirty="0">
                <a:solidFill>
                  <a:schemeClr val="bg1"/>
                </a:solidFill>
              </a:endParaRPr>
            </a:p>
          </p:txBody>
        </p:sp>
      </p:grpSp>
      <p:sp>
        <p:nvSpPr>
          <p:cNvPr id="10" name="TextBox 9">
            <a:extLst>
              <a:ext uri="{FF2B5EF4-FFF2-40B4-BE49-F238E27FC236}">
                <a16:creationId xmlns="" xmlns:a16="http://schemas.microsoft.com/office/drawing/2014/main" id="{7BB0FEDB-5B67-48FF-ACE4-6FE16FABA9AC}"/>
              </a:ext>
            </a:extLst>
          </p:cNvPr>
          <p:cNvSpPr txBox="1"/>
          <p:nvPr/>
        </p:nvSpPr>
        <p:spPr>
          <a:xfrm>
            <a:off x="5518625" y="3766097"/>
            <a:ext cx="1618065" cy="984885"/>
          </a:xfrm>
          <a:prstGeom prst="rect">
            <a:avLst/>
          </a:prstGeom>
          <a:noFill/>
        </p:spPr>
        <p:txBody>
          <a:bodyPr wrap="square" lIns="0" tIns="0" rIns="0" bIns="0" rtlCol="0">
            <a:spAutoFit/>
          </a:bodyPr>
          <a:lstStyle/>
          <a:p>
            <a:pPr algn="ctr"/>
            <a:r>
              <a:rPr lang="en-US" altLang="ko-KR" sz="1600" dirty="0">
                <a:solidFill>
                  <a:schemeClr val="bg1"/>
                </a:solidFill>
                <a:cs typeface="Arial" pitchFamily="34" charset="0"/>
              </a:rPr>
              <a:t>1.68 </a:t>
            </a:r>
            <a:r>
              <a:rPr lang="en-IN" altLang="ko-KR" sz="1600" dirty="0" smtClean="0">
                <a:solidFill>
                  <a:schemeClr val="bg1"/>
                </a:solidFill>
                <a:cs typeface="Arial" pitchFamily="34" charset="0"/>
              </a:rPr>
              <a:t>lakh grievances registered and </a:t>
            </a:r>
            <a:r>
              <a:rPr lang="en-US" altLang="ko-KR" sz="1600" dirty="0" smtClean="0">
                <a:solidFill>
                  <a:schemeClr val="bg1"/>
                </a:solidFill>
                <a:cs typeface="Arial" pitchFamily="34" charset="0"/>
              </a:rPr>
              <a:t>1.44 </a:t>
            </a:r>
            <a:r>
              <a:rPr lang="en-IN" altLang="ko-KR" sz="1600" dirty="0" smtClean="0">
                <a:solidFill>
                  <a:schemeClr val="bg1"/>
                </a:solidFill>
                <a:cs typeface="Arial" pitchFamily="34" charset="0"/>
              </a:rPr>
              <a:t>lakh disposed</a:t>
            </a:r>
            <a:endParaRPr lang="en-US" altLang="ko-KR" sz="1600" dirty="0">
              <a:solidFill>
                <a:schemeClr val="bg1"/>
              </a:solidFill>
              <a:cs typeface="Arial" pitchFamily="34" charset="0"/>
            </a:endParaRPr>
          </a:p>
        </p:txBody>
      </p:sp>
      <p:sp>
        <p:nvSpPr>
          <p:cNvPr id="11" name="TextBox 10">
            <a:extLst>
              <a:ext uri="{FF2B5EF4-FFF2-40B4-BE49-F238E27FC236}">
                <a16:creationId xmlns="" xmlns:a16="http://schemas.microsoft.com/office/drawing/2014/main" id="{46D5C663-27B0-463F-9CA1-6C42EC338C13}"/>
              </a:ext>
            </a:extLst>
          </p:cNvPr>
          <p:cNvSpPr txBox="1"/>
          <p:nvPr/>
        </p:nvSpPr>
        <p:spPr>
          <a:xfrm>
            <a:off x="7209125" y="3016704"/>
            <a:ext cx="1785035" cy="738664"/>
          </a:xfrm>
          <a:prstGeom prst="rect">
            <a:avLst/>
          </a:prstGeom>
          <a:noFill/>
        </p:spPr>
        <p:txBody>
          <a:bodyPr wrap="square" lIns="0" tIns="0" rIns="0" bIns="0" rtlCol="0">
            <a:spAutoFit/>
          </a:bodyPr>
          <a:lstStyle/>
          <a:p>
            <a:pPr algn="ctr"/>
            <a:r>
              <a:rPr lang="en-US" altLang="ko-KR" sz="1600" dirty="0" smtClean="0">
                <a:solidFill>
                  <a:schemeClr val="bg1"/>
                </a:solidFill>
                <a:cs typeface="Arial" pitchFamily="34" charset="0"/>
              </a:rPr>
              <a:t>3.8 </a:t>
            </a:r>
            <a:r>
              <a:rPr lang="en-IN" altLang="ko-KR" sz="1600" dirty="0">
                <a:solidFill>
                  <a:schemeClr val="bg1"/>
                </a:solidFill>
                <a:cs typeface="Arial" pitchFamily="34" charset="0"/>
              </a:rPr>
              <a:t>lakh grievances registered and </a:t>
            </a:r>
            <a:r>
              <a:rPr lang="en-US" altLang="ko-KR" sz="1600" dirty="0" smtClean="0">
                <a:solidFill>
                  <a:schemeClr val="bg1"/>
                </a:solidFill>
                <a:cs typeface="Arial" pitchFamily="34" charset="0"/>
              </a:rPr>
              <a:t>3.4 </a:t>
            </a:r>
            <a:r>
              <a:rPr lang="en-IN" altLang="ko-KR" sz="1600" dirty="0" smtClean="0">
                <a:solidFill>
                  <a:schemeClr val="bg1"/>
                </a:solidFill>
                <a:cs typeface="Arial" pitchFamily="34" charset="0"/>
              </a:rPr>
              <a:t>lakh disposed</a:t>
            </a:r>
            <a:endParaRPr lang="en-US" altLang="ko-KR" sz="1600" dirty="0">
              <a:solidFill>
                <a:schemeClr val="bg1"/>
              </a:solidFill>
              <a:cs typeface="Arial" pitchFamily="34" charset="0"/>
            </a:endParaRPr>
          </a:p>
        </p:txBody>
      </p:sp>
      <p:sp>
        <p:nvSpPr>
          <p:cNvPr id="12" name="Oval 63">
            <a:extLst>
              <a:ext uri="{FF2B5EF4-FFF2-40B4-BE49-F238E27FC236}">
                <a16:creationId xmlns="" xmlns:a16="http://schemas.microsoft.com/office/drawing/2014/main" id="{A2694526-888D-44DA-87B5-B21360D4C197}"/>
              </a:ext>
            </a:extLst>
          </p:cNvPr>
          <p:cNvSpPr/>
          <p:nvPr/>
        </p:nvSpPr>
        <p:spPr>
          <a:xfrm>
            <a:off x="4069039" y="3082384"/>
            <a:ext cx="747543" cy="74754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Oval 64">
            <a:extLst>
              <a:ext uri="{FF2B5EF4-FFF2-40B4-BE49-F238E27FC236}">
                <a16:creationId xmlns="" xmlns:a16="http://schemas.microsoft.com/office/drawing/2014/main" id="{46767F22-AD8C-4423-8ABE-8E1457626D1B}"/>
              </a:ext>
            </a:extLst>
          </p:cNvPr>
          <p:cNvSpPr/>
          <p:nvPr/>
        </p:nvSpPr>
        <p:spPr>
          <a:xfrm>
            <a:off x="5793044" y="2301521"/>
            <a:ext cx="747543" cy="74754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Oval 65">
            <a:extLst>
              <a:ext uri="{FF2B5EF4-FFF2-40B4-BE49-F238E27FC236}">
                <a16:creationId xmlns="" xmlns:a16="http://schemas.microsoft.com/office/drawing/2014/main" id="{9F2369A9-925E-4BA0-B1DB-CF6C3F1D045A}"/>
              </a:ext>
            </a:extLst>
          </p:cNvPr>
          <p:cNvSpPr/>
          <p:nvPr/>
        </p:nvSpPr>
        <p:spPr>
          <a:xfrm>
            <a:off x="7622784" y="1546926"/>
            <a:ext cx="747543" cy="74754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 name="평행 사변형 211">
            <a:extLst>
              <a:ext uri="{FF2B5EF4-FFF2-40B4-BE49-F238E27FC236}">
                <a16:creationId xmlns="" xmlns:a16="http://schemas.microsoft.com/office/drawing/2014/main" id="{47BC5045-4336-4960-9784-C206D62902A5}"/>
              </a:ext>
            </a:extLst>
          </p:cNvPr>
          <p:cNvSpPr/>
          <p:nvPr/>
        </p:nvSpPr>
        <p:spPr>
          <a:xfrm rot="16200000" flipH="1">
            <a:off x="1141887" y="5035151"/>
            <a:ext cx="1160004" cy="397131"/>
          </a:xfrm>
          <a:prstGeom prst="parallelogram">
            <a:avLst>
              <a:gd name="adj" fmla="val 103225"/>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6" name="평행 사변형 212">
            <a:extLst>
              <a:ext uri="{FF2B5EF4-FFF2-40B4-BE49-F238E27FC236}">
                <a16:creationId xmlns="" xmlns:a16="http://schemas.microsoft.com/office/drawing/2014/main" id="{4132EC2C-BE19-4948-9ECE-9D6FD2650C72}"/>
              </a:ext>
            </a:extLst>
          </p:cNvPr>
          <p:cNvSpPr/>
          <p:nvPr/>
        </p:nvSpPr>
        <p:spPr>
          <a:xfrm>
            <a:off x="1523323" y="4653714"/>
            <a:ext cx="2160000" cy="410400"/>
          </a:xfrm>
          <a:prstGeom prst="parallelogram">
            <a:avLst>
              <a:gd name="adj" fmla="val 9628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7" name="평행 사변형 213">
            <a:extLst>
              <a:ext uri="{FF2B5EF4-FFF2-40B4-BE49-F238E27FC236}">
                <a16:creationId xmlns="" xmlns:a16="http://schemas.microsoft.com/office/drawing/2014/main" id="{EDDFA573-4982-4FBA-8853-49D6E6D82412}"/>
              </a:ext>
            </a:extLst>
          </p:cNvPr>
          <p:cNvSpPr/>
          <p:nvPr/>
        </p:nvSpPr>
        <p:spPr>
          <a:xfrm rot="16200000" flipH="1">
            <a:off x="2904788" y="4286671"/>
            <a:ext cx="1160004" cy="397131"/>
          </a:xfrm>
          <a:prstGeom prst="parallelogram">
            <a:avLst>
              <a:gd name="adj" fmla="val 103225"/>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8" name="평행 사변형 214">
            <a:extLst>
              <a:ext uri="{FF2B5EF4-FFF2-40B4-BE49-F238E27FC236}">
                <a16:creationId xmlns="" xmlns:a16="http://schemas.microsoft.com/office/drawing/2014/main" id="{E4CAF999-2839-4F3E-A9FD-4BA9F1F82ADA}"/>
              </a:ext>
            </a:extLst>
          </p:cNvPr>
          <p:cNvSpPr/>
          <p:nvPr/>
        </p:nvSpPr>
        <p:spPr>
          <a:xfrm>
            <a:off x="3286224" y="3905234"/>
            <a:ext cx="2160000" cy="410400"/>
          </a:xfrm>
          <a:prstGeom prst="parallelogram">
            <a:avLst>
              <a:gd name="adj" fmla="val 9628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9" name="평행 사변형 215">
            <a:extLst>
              <a:ext uri="{FF2B5EF4-FFF2-40B4-BE49-F238E27FC236}">
                <a16:creationId xmlns="" xmlns:a16="http://schemas.microsoft.com/office/drawing/2014/main" id="{94D6F253-DF11-4DE3-8606-E0C6D3423011}"/>
              </a:ext>
            </a:extLst>
          </p:cNvPr>
          <p:cNvSpPr/>
          <p:nvPr/>
        </p:nvSpPr>
        <p:spPr>
          <a:xfrm rot="16200000" flipH="1">
            <a:off x="4667689" y="3538191"/>
            <a:ext cx="1160004" cy="397131"/>
          </a:xfrm>
          <a:prstGeom prst="parallelogram">
            <a:avLst>
              <a:gd name="adj" fmla="val 103225"/>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20" name="평행 사변형 216">
            <a:extLst>
              <a:ext uri="{FF2B5EF4-FFF2-40B4-BE49-F238E27FC236}">
                <a16:creationId xmlns="" xmlns:a16="http://schemas.microsoft.com/office/drawing/2014/main" id="{6B419410-BB5C-418B-9025-71C31DEDB8EC}"/>
              </a:ext>
            </a:extLst>
          </p:cNvPr>
          <p:cNvSpPr/>
          <p:nvPr/>
        </p:nvSpPr>
        <p:spPr>
          <a:xfrm>
            <a:off x="5049125" y="3156754"/>
            <a:ext cx="2160000" cy="410400"/>
          </a:xfrm>
          <a:prstGeom prst="parallelogram">
            <a:avLst>
              <a:gd name="adj" fmla="val 9628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21" name="평행 사변형 217">
            <a:extLst>
              <a:ext uri="{FF2B5EF4-FFF2-40B4-BE49-F238E27FC236}">
                <a16:creationId xmlns="" xmlns:a16="http://schemas.microsoft.com/office/drawing/2014/main" id="{73B281CA-6A35-4C5D-8B8C-4146386F9199}"/>
              </a:ext>
            </a:extLst>
          </p:cNvPr>
          <p:cNvSpPr/>
          <p:nvPr/>
        </p:nvSpPr>
        <p:spPr>
          <a:xfrm rot="16200000" flipH="1">
            <a:off x="6430590" y="2789711"/>
            <a:ext cx="1160004" cy="397131"/>
          </a:xfrm>
          <a:prstGeom prst="parallelogram">
            <a:avLst>
              <a:gd name="adj" fmla="val 103225"/>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22" name="평행 사변형 218">
            <a:extLst>
              <a:ext uri="{FF2B5EF4-FFF2-40B4-BE49-F238E27FC236}">
                <a16:creationId xmlns="" xmlns:a16="http://schemas.microsoft.com/office/drawing/2014/main" id="{465F16A6-36B8-4FA8-98D7-EA8D3C603311}"/>
              </a:ext>
            </a:extLst>
          </p:cNvPr>
          <p:cNvSpPr/>
          <p:nvPr/>
        </p:nvSpPr>
        <p:spPr>
          <a:xfrm>
            <a:off x="6812026" y="2408274"/>
            <a:ext cx="2160000" cy="410400"/>
          </a:xfrm>
          <a:prstGeom prst="parallelogram">
            <a:avLst>
              <a:gd name="adj" fmla="val 9628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23" name="TextBox 22">
            <a:extLst>
              <a:ext uri="{FF2B5EF4-FFF2-40B4-BE49-F238E27FC236}">
                <a16:creationId xmlns="" xmlns:a16="http://schemas.microsoft.com/office/drawing/2014/main" id="{B1F1D5C3-BC15-49EB-86A7-3AC0D25248BA}"/>
              </a:ext>
            </a:extLst>
          </p:cNvPr>
          <p:cNvSpPr txBox="1"/>
          <p:nvPr/>
        </p:nvSpPr>
        <p:spPr>
          <a:xfrm>
            <a:off x="4215425" y="3338229"/>
            <a:ext cx="551172" cy="246221"/>
          </a:xfrm>
          <a:prstGeom prst="rect">
            <a:avLst/>
          </a:prstGeom>
          <a:noFill/>
        </p:spPr>
        <p:txBody>
          <a:bodyPr wrap="square" lIns="0" tIns="0" rIns="0" bIns="0" rtlCol="0">
            <a:spAutoFit/>
          </a:bodyPr>
          <a:lstStyle/>
          <a:p>
            <a:r>
              <a:rPr lang="en-US" altLang="ko-KR" sz="1600" b="1" dirty="0">
                <a:solidFill>
                  <a:schemeClr val="bg1"/>
                </a:solidFill>
              </a:rPr>
              <a:t>2016</a:t>
            </a:r>
            <a:endParaRPr lang="en-US" altLang="ko-KR" sz="1400" b="1" dirty="0">
              <a:solidFill>
                <a:schemeClr val="bg1"/>
              </a:solidFill>
            </a:endParaRPr>
          </a:p>
        </p:txBody>
      </p:sp>
      <p:sp>
        <p:nvSpPr>
          <p:cNvPr id="24" name="TextBox 23">
            <a:extLst>
              <a:ext uri="{FF2B5EF4-FFF2-40B4-BE49-F238E27FC236}">
                <a16:creationId xmlns="" xmlns:a16="http://schemas.microsoft.com/office/drawing/2014/main" id="{F213B999-9781-45F9-9D9F-2BEB7D58CABD}"/>
              </a:ext>
            </a:extLst>
          </p:cNvPr>
          <p:cNvSpPr txBox="1"/>
          <p:nvPr/>
        </p:nvSpPr>
        <p:spPr>
          <a:xfrm>
            <a:off x="5954906" y="2549375"/>
            <a:ext cx="551172" cy="246221"/>
          </a:xfrm>
          <a:prstGeom prst="rect">
            <a:avLst/>
          </a:prstGeom>
          <a:noFill/>
        </p:spPr>
        <p:txBody>
          <a:bodyPr wrap="square" lIns="0" tIns="0" rIns="0" bIns="0" rtlCol="0">
            <a:spAutoFit/>
          </a:bodyPr>
          <a:lstStyle/>
          <a:p>
            <a:r>
              <a:rPr lang="en-US" altLang="ko-KR" sz="1600" b="1" dirty="0">
                <a:solidFill>
                  <a:schemeClr val="bg1"/>
                </a:solidFill>
              </a:rPr>
              <a:t>2017</a:t>
            </a:r>
            <a:endParaRPr lang="en-US" altLang="ko-KR" sz="1400" b="1" dirty="0">
              <a:solidFill>
                <a:schemeClr val="bg1"/>
              </a:solidFill>
            </a:endParaRPr>
          </a:p>
        </p:txBody>
      </p:sp>
      <p:sp>
        <p:nvSpPr>
          <p:cNvPr id="25" name="TextBox 24">
            <a:extLst>
              <a:ext uri="{FF2B5EF4-FFF2-40B4-BE49-F238E27FC236}">
                <a16:creationId xmlns="" xmlns:a16="http://schemas.microsoft.com/office/drawing/2014/main" id="{2747F338-55CB-495F-9FE6-9F96FAF7A84F}"/>
              </a:ext>
            </a:extLst>
          </p:cNvPr>
          <p:cNvSpPr txBox="1"/>
          <p:nvPr/>
        </p:nvSpPr>
        <p:spPr>
          <a:xfrm>
            <a:off x="7779644" y="1801091"/>
            <a:ext cx="623180" cy="246221"/>
          </a:xfrm>
          <a:prstGeom prst="rect">
            <a:avLst/>
          </a:prstGeom>
          <a:noFill/>
        </p:spPr>
        <p:txBody>
          <a:bodyPr wrap="square" lIns="0" tIns="0" rIns="0" bIns="0" rtlCol="0">
            <a:spAutoFit/>
          </a:bodyPr>
          <a:lstStyle/>
          <a:p>
            <a:r>
              <a:rPr lang="en-US" altLang="ko-KR" sz="1600" b="1" dirty="0">
                <a:solidFill>
                  <a:schemeClr val="bg1"/>
                </a:solidFill>
              </a:rPr>
              <a:t>2018</a:t>
            </a:r>
            <a:r>
              <a:rPr lang="hi-in" altLang="ko-KR" sz="1600" dirty="0">
                <a:solidFill>
                  <a:schemeClr val="bg1"/>
                </a:solidFill>
                <a:cs typeface="Arial" pitchFamily="34" charset="0"/>
              </a:rPr>
              <a:t> </a:t>
            </a:r>
            <a:endParaRPr lang="en-US" altLang="ko-KR" sz="1600" b="1" dirty="0">
              <a:solidFill>
                <a:schemeClr val="bg1"/>
              </a:solidFill>
            </a:endParaRPr>
          </a:p>
        </p:txBody>
      </p:sp>
      <p:sp>
        <p:nvSpPr>
          <p:cNvPr id="26" name="TextBox 25"/>
          <p:cNvSpPr txBox="1"/>
          <p:nvPr/>
        </p:nvSpPr>
        <p:spPr>
          <a:xfrm>
            <a:off x="620907" y="682958"/>
            <a:ext cx="7300579" cy="415499"/>
          </a:xfrm>
          <a:prstGeom prst="rect">
            <a:avLst/>
          </a:prstGeom>
          <a:noFill/>
          <a:ln>
            <a:noFill/>
          </a:ln>
        </p:spPr>
        <p:txBody>
          <a:bodyPr wrap="square" lIns="0" tIns="0" rIns="0" bIns="0" rtlCol="0" anchor="ctr" anchorCtr="0">
            <a:noAutofit/>
          </a:bodyPr>
          <a:lstStyle/>
          <a:p>
            <a:r>
              <a:rPr lang="en-US" sz="4000" dirty="0" smtClean="0">
                <a:solidFill>
                  <a:schemeClr val="bg1"/>
                </a:solidFill>
                <a:latin typeface="Source Sans Pro ExtraLight" charset="0"/>
                <a:ea typeface="Source Sans Pro ExtraLight" charset="0"/>
                <a:cs typeface="Source Sans Pro ExtraLight" charset="0"/>
              </a:rPr>
              <a:t>Journey so far</a:t>
            </a:r>
            <a:endParaRPr lang="en-US" sz="4000" b="1" dirty="0">
              <a:solidFill>
                <a:schemeClr val="bg1"/>
              </a:solidFill>
              <a:latin typeface="Calibri" charset="0"/>
              <a:ea typeface="Calibri" charset="0"/>
              <a:cs typeface="Calibri" charset="0"/>
            </a:endParaRPr>
          </a:p>
        </p:txBody>
      </p:sp>
    </p:spTree>
    <p:extLst>
      <p:ext uri="{BB962C8B-B14F-4D97-AF65-F5344CB8AC3E}">
        <p14:creationId xmlns:p14="http://schemas.microsoft.com/office/powerpoint/2010/main" val="3545437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11778" y="464790"/>
            <a:ext cx="7772400" cy="424187"/>
          </a:xfrm>
        </p:spPr>
        <p:txBody>
          <a:bodyPr>
            <a:noAutofit/>
          </a:bodyPr>
          <a:lstStyle/>
          <a:p>
            <a:pPr algn="ctr"/>
            <a:r>
              <a:rPr lang="en-US" sz="2100" b="1" dirty="0">
                <a:solidFill>
                  <a:schemeClr val="bg1"/>
                </a:solidFill>
                <a:latin typeface="Arial" charset="0"/>
                <a:ea typeface="Arial" charset="0"/>
                <a:cs typeface="Arial" charset="0"/>
              </a:rPr>
              <a:t>Registration of a complaint – </a:t>
            </a:r>
            <a:r>
              <a:rPr lang="en-US" sz="2100" b="1" dirty="0" smtClean="0">
                <a:solidFill>
                  <a:schemeClr val="bg1"/>
                </a:solidFill>
                <a:latin typeface="Arial" charset="0"/>
                <a:ea typeface="Arial" charset="0"/>
                <a:cs typeface="Arial" charset="0"/>
              </a:rPr>
              <a:t>at Counter</a:t>
            </a:r>
            <a:endParaRPr lang="en-US" sz="2100" b="1" dirty="0">
              <a:solidFill>
                <a:schemeClr val="bg1"/>
              </a:solidFill>
            </a:endParaRPr>
          </a:p>
        </p:txBody>
      </p:sp>
      <p:pic>
        <p:nvPicPr>
          <p:cNvPr id="4" name="Picture 3">
            <a:extLst>
              <a:ext uri="{FF2B5EF4-FFF2-40B4-BE49-F238E27FC236}">
                <a16:creationId xmlns="" xmlns:a16="http://schemas.microsoft.com/office/drawing/2014/main" id="{1DAAE7C6-E94B-4628-9FF8-AE4A635F0FE2}"/>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176645" y="1272886"/>
            <a:ext cx="8188037" cy="4582391"/>
          </a:xfrm>
          <a:prstGeom prst="rect">
            <a:avLst/>
          </a:prstGeom>
          <a:noFill/>
          <a:ln w="9525">
            <a:noFill/>
            <a:miter lim="800000"/>
            <a:headEnd/>
            <a:tailEnd/>
          </a:ln>
        </p:spPr>
      </p:pic>
      <p:sp>
        <p:nvSpPr>
          <p:cNvPr id="2" name="Right Brace 1">
            <a:extLst>
              <a:ext uri="{FF2B5EF4-FFF2-40B4-BE49-F238E27FC236}">
                <a16:creationId xmlns="" xmlns:a16="http://schemas.microsoft.com/office/drawing/2014/main" id="{DECD3C73-389E-4160-956B-42139DB8AD39}"/>
              </a:ext>
            </a:extLst>
          </p:cNvPr>
          <p:cNvSpPr/>
          <p:nvPr/>
        </p:nvSpPr>
        <p:spPr>
          <a:xfrm>
            <a:off x="6785263" y="4244686"/>
            <a:ext cx="1132610" cy="1620982"/>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350"/>
          </a:p>
        </p:txBody>
      </p:sp>
      <p:sp>
        <p:nvSpPr>
          <p:cNvPr id="5" name="TextBox 4">
            <a:extLst>
              <a:ext uri="{FF2B5EF4-FFF2-40B4-BE49-F238E27FC236}">
                <a16:creationId xmlns="" xmlns:a16="http://schemas.microsoft.com/office/drawing/2014/main" id="{175A18F2-CB95-406E-8D2C-88500478229B}"/>
              </a:ext>
            </a:extLst>
          </p:cNvPr>
          <p:cNvSpPr txBox="1"/>
          <p:nvPr/>
        </p:nvSpPr>
        <p:spPr>
          <a:xfrm>
            <a:off x="7917873" y="4588318"/>
            <a:ext cx="1132610" cy="923330"/>
          </a:xfrm>
          <a:prstGeom prst="rect">
            <a:avLst/>
          </a:prstGeom>
          <a:solidFill>
            <a:schemeClr val="accent1">
              <a:lumMod val="60000"/>
              <a:lumOff val="40000"/>
            </a:schemeClr>
          </a:solidFill>
          <a:ln>
            <a:solidFill>
              <a:schemeClr val="bg2"/>
            </a:solidFill>
          </a:ln>
        </p:spPr>
        <p:txBody>
          <a:bodyPr wrap="square" rtlCol="0" anchor="ctr" anchorCtr="1">
            <a:spAutoFit/>
          </a:bodyPr>
          <a:lstStyle/>
          <a:p>
            <a:r>
              <a:rPr lang="en-IN" sz="1350" b="1" dirty="0"/>
              <a:t>General Details about the Complainant</a:t>
            </a:r>
          </a:p>
        </p:txBody>
      </p:sp>
      <p:cxnSp>
        <p:nvCxnSpPr>
          <p:cNvPr id="9" name="Straight Arrow Connector 8">
            <a:extLst>
              <a:ext uri="{FF2B5EF4-FFF2-40B4-BE49-F238E27FC236}">
                <a16:creationId xmlns="" xmlns:a16="http://schemas.microsoft.com/office/drawing/2014/main" id="{6C373E5C-A5F6-494A-BE1D-30B4D2DF9D2B}"/>
              </a:ext>
            </a:extLst>
          </p:cNvPr>
          <p:cNvCxnSpPr/>
          <p:nvPr/>
        </p:nvCxnSpPr>
        <p:spPr>
          <a:xfrm flipH="1" flipV="1">
            <a:off x="3782291" y="3818659"/>
            <a:ext cx="207818" cy="426027"/>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 xmlns:a16="http://schemas.microsoft.com/office/drawing/2014/main" id="{B85E8DF2-899A-4440-949E-17C77B0BBAC7}"/>
              </a:ext>
            </a:extLst>
          </p:cNvPr>
          <p:cNvCxnSpPr>
            <a:cxnSpLocks/>
          </p:cNvCxnSpPr>
          <p:nvPr/>
        </p:nvCxnSpPr>
        <p:spPr>
          <a:xfrm flipV="1">
            <a:off x="4623954" y="3735532"/>
            <a:ext cx="0" cy="509153"/>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 xmlns:a16="http://schemas.microsoft.com/office/drawing/2014/main" id="{27F23B4B-6A11-4D20-81E1-64B25FD065DC}"/>
              </a:ext>
            </a:extLst>
          </p:cNvPr>
          <p:cNvCxnSpPr>
            <a:cxnSpLocks/>
          </p:cNvCxnSpPr>
          <p:nvPr/>
        </p:nvCxnSpPr>
        <p:spPr>
          <a:xfrm flipV="1">
            <a:off x="5247409" y="3735532"/>
            <a:ext cx="187037" cy="509154"/>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 xmlns:a16="http://schemas.microsoft.com/office/drawing/2014/main" id="{3CD2BE98-B019-41E8-943F-AAD81BD38098}"/>
              </a:ext>
            </a:extLst>
          </p:cNvPr>
          <p:cNvSpPr txBox="1"/>
          <p:nvPr/>
        </p:nvSpPr>
        <p:spPr>
          <a:xfrm>
            <a:off x="3148447" y="3474939"/>
            <a:ext cx="1059869" cy="276999"/>
          </a:xfrm>
          <a:prstGeom prst="rect">
            <a:avLst/>
          </a:prstGeom>
          <a:noFill/>
          <a:ln>
            <a:solidFill>
              <a:schemeClr val="bg2"/>
            </a:solidFill>
          </a:ln>
        </p:spPr>
        <p:txBody>
          <a:bodyPr wrap="square" rtlCol="0" anchor="ctr" anchorCtr="1">
            <a:spAutoFit/>
          </a:bodyPr>
          <a:lstStyle/>
          <a:p>
            <a:r>
              <a:rPr lang="en-IN" sz="1200" b="1" dirty="0">
                <a:solidFill>
                  <a:srgbClr val="FF0000"/>
                </a:solidFill>
              </a:rPr>
              <a:t>Individual</a:t>
            </a:r>
          </a:p>
        </p:txBody>
      </p:sp>
      <p:sp>
        <p:nvSpPr>
          <p:cNvPr id="15" name="TextBox 14">
            <a:extLst>
              <a:ext uri="{FF2B5EF4-FFF2-40B4-BE49-F238E27FC236}">
                <a16:creationId xmlns="" xmlns:a16="http://schemas.microsoft.com/office/drawing/2014/main" id="{8300EDBD-AEC5-40A0-BC78-D011929BAC9E}"/>
              </a:ext>
            </a:extLst>
          </p:cNvPr>
          <p:cNvSpPr txBox="1"/>
          <p:nvPr/>
        </p:nvSpPr>
        <p:spPr>
          <a:xfrm>
            <a:off x="4094020" y="3464549"/>
            <a:ext cx="1059869" cy="276999"/>
          </a:xfrm>
          <a:prstGeom prst="rect">
            <a:avLst/>
          </a:prstGeom>
          <a:noFill/>
          <a:ln>
            <a:solidFill>
              <a:schemeClr val="bg2"/>
            </a:solidFill>
          </a:ln>
        </p:spPr>
        <p:txBody>
          <a:bodyPr wrap="square" rtlCol="0" anchor="ctr" anchorCtr="1">
            <a:spAutoFit/>
          </a:bodyPr>
          <a:lstStyle/>
          <a:p>
            <a:r>
              <a:rPr lang="en-IN" sz="1200" b="1" dirty="0">
                <a:solidFill>
                  <a:srgbClr val="FF0000"/>
                </a:solidFill>
              </a:rPr>
              <a:t>Group</a:t>
            </a:r>
          </a:p>
        </p:txBody>
      </p:sp>
      <p:sp>
        <p:nvSpPr>
          <p:cNvPr id="16" name="TextBox 15">
            <a:extLst>
              <a:ext uri="{FF2B5EF4-FFF2-40B4-BE49-F238E27FC236}">
                <a16:creationId xmlns="" xmlns:a16="http://schemas.microsoft.com/office/drawing/2014/main" id="{DE4A86DB-320A-400D-9A9B-EE0C041FA02F}"/>
              </a:ext>
            </a:extLst>
          </p:cNvPr>
          <p:cNvSpPr txBox="1"/>
          <p:nvPr/>
        </p:nvSpPr>
        <p:spPr>
          <a:xfrm>
            <a:off x="4966855" y="3464549"/>
            <a:ext cx="1059869" cy="276999"/>
          </a:xfrm>
          <a:prstGeom prst="rect">
            <a:avLst/>
          </a:prstGeom>
          <a:noFill/>
          <a:ln>
            <a:solidFill>
              <a:schemeClr val="bg2"/>
            </a:solidFill>
          </a:ln>
        </p:spPr>
        <p:txBody>
          <a:bodyPr wrap="square" rtlCol="0" anchor="ctr" anchorCtr="1">
            <a:spAutoFit/>
          </a:bodyPr>
          <a:lstStyle/>
          <a:p>
            <a:r>
              <a:rPr lang="en-IN" sz="1200" b="1" dirty="0">
                <a:solidFill>
                  <a:srgbClr val="FF0000"/>
                </a:solidFill>
              </a:rPr>
              <a:t>Organisation</a:t>
            </a:r>
          </a:p>
        </p:txBody>
      </p:sp>
    </p:spTree>
    <p:extLst>
      <p:ext uri="{BB962C8B-B14F-4D97-AF65-F5344CB8AC3E}">
        <p14:creationId xmlns:p14="http://schemas.microsoft.com/office/powerpoint/2010/main" val="2953410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4" grpId="0" animBg="1"/>
      <p:bldP spid="15"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p:nvPr/>
        </p:nvPicPr>
        <p:blipFill rotWithShape="1">
          <a:blip r:embed="rId2" cstate="screen">
            <a:extLst>
              <a:ext uri="{28A0092B-C50C-407E-A947-70E740481C1C}">
                <a14:useLocalDpi xmlns:a14="http://schemas.microsoft.com/office/drawing/2010/main"/>
              </a:ext>
            </a:extLst>
          </a:blip>
          <a:srcRect/>
          <a:stretch/>
        </p:blipFill>
        <p:spPr bwMode="auto">
          <a:xfrm>
            <a:off x="823480" y="1102637"/>
            <a:ext cx="6992962" cy="4861188"/>
          </a:xfrm>
          <a:prstGeom prst="rect">
            <a:avLst/>
          </a:prstGeom>
          <a:noFill/>
          <a:ln w="9525">
            <a:noFill/>
            <a:miter lim="800000"/>
            <a:headEnd/>
            <a:tailEnd/>
          </a:ln>
        </p:spPr>
      </p:pic>
      <p:sp>
        <p:nvSpPr>
          <p:cNvPr id="3" name="Title 2"/>
          <p:cNvSpPr>
            <a:spLocks noGrp="1"/>
          </p:cNvSpPr>
          <p:nvPr>
            <p:ph type="title"/>
          </p:nvPr>
        </p:nvSpPr>
        <p:spPr>
          <a:xfrm>
            <a:off x="823480" y="446492"/>
            <a:ext cx="7772400" cy="424187"/>
          </a:xfrm>
        </p:spPr>
        <p:txBody>
          <a:bodyPr>
            <a:noAutofit/>
          </a:bodyPr>
          <a:lstStyle/>
          <a:p>
            <a:pPr algn="ctr"/>
            <a:r>
              <a:rPr lang="en-US" sz="1800" b="1" dirty="0">
                <a:solidFill>
                  <a:schemeClr val="bg1"/>
                </a:solidFill>
                <a:latin typeface="Arial" charset="0"/>
                <a:ea typeface="Arial" charset="0"/>
                <a:cs typeface="Arial" charset="0"/>
              </a:rPr>
              <a:t>Registration of a complaint – </a:t>
            </a:r>
            <a:r>
              <a:rPr lang="en-US" sz="1800" b="1" dirty="0" smtClean="0">
                <a:solidFill>
                  <a:schemeClr val="bg1"/>
                </a:solidFill>
                <a:latin typeface="Arial" charset="0"/>
                <a:ea typeface="Arial" charset="0"/>
                <a:cs typeface="Arial" charset="0"/>
              </a:rPr>
              <a:t>at Counter</a:t>
            </a:r>
            <a:endParaRPr lang="en-US" sz="1800" b="1" dirty="0">
              <a:solidFill>
                <a:schemeClr val="bg1"/>
              </a:solidFill>
              <a:latin typeface="Arial" charset="0"/>
              <a:ea typeface="Arial" charset="0"/>
              <a:cs typeface="Arial" charset="0"/>
            </a:endParaRPr>
          </a:p>
        </p:txBody>
      </p:sp>
      <p:sp>
        <p:nvSpPr>
          <p:cNvPr id="2" name="Oval 1">
            <a:extLst>
              <a:ext uri="{FF2B5EF4-FFF2-40B4-BE49-F238E27FC236}">
                <a16:creationId xmlns="" xmlns:a16="http://schemas.microsoft.com/office/drawing/2014/main" id="{5F728EAC-26D5-4FA8-AE66-C6238CB9C7CA}"/>
              </a:ext>
            </a:extLst>
          </p:cNvPr>
          <p:cNvSpPr/>
          <p:nvPr/>
        </p:nvSpPr>
        <p:spPr>
          <a:xfrm>
            <a:off x="1162050" y="2437828"/>
            <a:ext cx="1343025" cy="424187"/>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6" name="TextBox 5">
            <a:extLst>
              <a:ext uri="{FF2B5EF4-FFF2-40B4-BE49-F238E27FC236}">
                <a16:creationId xmlns="" xmlns:a16="http://schemas.microsoft.com/office/drawing/2014/main" id="{2AE125D8-0728-4B7E-9228-B8F9B77D63B1}"/>
              </a:ext>
            </a:extLst>
          </p:cNvPr>
          <p:cNvSpPr txBox="1"/>
          <p:nvPr/>
        </p:nvSpPr>
        <p:spPr>
          <a:xfrm>
            <a:off x="219075" y="2254046"/>
            <a:ext cx="857250" cy="830997"/>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200" b="1" dirty="0"/>
              <a:t>Brief detail of the complaint</a:t>
            </a:r>
          </a:p>
        </p:txBody>
      </p:sp>
      <p:sp>
        <p:nvSpPr>
          <p:cNvPr id="7" name="Oval 6">
            <a:extLst>
              <a:ext uri="{FF2B5EF4-FFF2-40B4-BE49-F238E27FC236}">
                <a16:creationId xmlns="" xmlns:a16="http://schemas.microsoft.com/office/drawing/2014/main" id="{AAB790AC-74D0-47EB-B5CE-883CF0E5B747}"/>
              </a:ext>
            </a:extLst>
          </p:cNvPr>
          <p:cNvSpPr/>
          <p:nvPr/>
        </p:nvSpPr>
        <p:spPr>
          <a:xfrm>
            <a:off x="1076325" y="3795199"/>
            <a:ext cx="1781175" cy="914401"/>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8" name="TextBox 7">
            <a:extLst>
              <a:ext uri="{FF2B5EF4-FFF2-40B4-BE49-F238E27FC236}">
                <a16:creationId xmlns="" xmlns:a16="http://schemas.microsoft.com/office/drawing/2014/main" id="{E05DA690-0F25-427C-9E8C-BB8D45E42B7E}"/>
              </a:ext>
            </a:extLst>
          </p:cNvPr>
          <p:cNvSpPr txBox="1"/>
          <p:nvPr/>
        </p:nvSpPr>
        <p:spPr>
          <a:xfrm>
            <a:off x="272761" y="3422655"/>
            <a:ext cx="972416" cy="1061829"/>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900" b="1" dirty="0"/>
              <a:t>Has the complaint been filed previously. If yes whether received a decision on the same</a:t>
            </a:r>
          </a:p>
        </p:txBody>
      </p:sp>
      <p:sp>
        <p:nvSpPr>
          <p:cNvPr id="9" name="Oval 8">
            <a:extLst>
              <a:ext uri="{FF2B5EF4-FFF2-40B4-BE49-F238E27FC236}">
                <a16:creationId xmlns="" xmlns:a16="http://schemas.microsoft.com/office/drawing/2014/main" id="{1D552FBA-6A0B-4ADE-86CE-55B39D7DAF3A}"/>
              </a:ext>
            </a:extLst>
          </p:cNvPr>
          <p:cNvSpPr/>
          <p:nvPr/>
        </p:nvSpPr>
        <p:spPr>
          <a:xfrm>
            <a:off x="2021681" y="1630183"/>
            <a:ext cx="966788" cy="284343"/>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10" name="TextBox 9">
            <a:extLst>
              <a:ext uri="{FF2B5EF4-FFF2-40B4-BE49-F238E27FC236}">
                <a16:creationId xmlns="" xmlns:a16="http://schemas.microsoft.com/office/drawing/2014/main" id="{2FDC0F6A-52DD-4FE2-B272-B19D50FD11B5}"/>
              </a:ext>
            </a:extLst>
          </p:cNvPr>
          <p:cNvSpPr txBox="1"/>
          <p:nvPr/>
        </p:nvSpPr>
        <p:spPr>
          <a:xfrm>
            <a:off x="2021681" y="1263083"/>
            <a:ext cx="966788" cy="276999"/>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200" b="1" dirty="0"/>
              <a:t>Department</a:t>
            </a:r>
          </a:p>
        </p:txBody>
      </p:sp>
      <p:sp>
        <p:nvSpPr>
          <p:cNvPr id="11" name="Oval 10">
            <a:extLst>
              <a:ext uri="{FF2B5EF4-FFF2-40B4-BE49-F238E27FC236}">
                <a16:creationId xmlns="" xmlns:a16="http://schemas.microsoft.com/office/drawing/2014/main" id="{CF9275CB-313E-4952-AB6E-6E84A3BAC6B1}"/>
              </a:ext>
            </a:extLst>
          </p:cNvPr>
          <p:cNvSpPr/>
          <p:nvPr/>
        </p:nvSpPr>
        <p:spPr>
          <a:xfrm>
            <a:off x="3117056" y="1630184"/>
            <a:ext cx="966788" cy="284343"/>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12" name="TextBox 11">
            <a:extLst>
              <a:ext uri="{FF2B5EF4-FFF2-40B4-BE49-F238E27FC236}">
                <a16:creationId xmlns="" xmlns:a16="http://schemas.microsoft.com/office/drawing/2014/main" id="{3C09A5D2-DCDE-404A-BBD2-A342F3AA924F}"/>
              </a:ext>
            </a:extLst>
          </p:cNvPr>
          <p:cNvSpPr txBox="1"/>
          <p:nvPr/>
        </p:nvSpPr>
        <p:spPr>
          <a:xfrm>
            <a:off x="3117056" y="1170751"/>
            <a:ext cx="1095375" cy="461665"/>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200" b="1" dirty="0"/>
              <a:t>Benefit/ Relief Sought</a:t>
            </a:r>
          </a:p>
        </p:txBody>
      </p:sp>
      <p:sp>
        <p:nvSpPr>
          <p:cNvPr id="13" name="Oval 12">
            <a:extLst>
              <a:ext uri="{FF2B5EF4-FFF2-40B4-BE49-F238E27FC236}">
                <a16:creationId xmlns="" xmlns:a16="http://schemas.microsoft.com/office/drawing/2014/main" id="{F219C688-EC07-4DCB-AE18-AC5570D07410}"/>
              </a:ext>
            </a:extLst>
          </p:cNvPr>
          <p:cNvSpPr/>
          <p:nvPr/>
        </p:nvSpPr>
        <p:spPr>
          <a:xfrm>
            <a:off x="4080228" y="1557051"/>
            <a:ext cx="1540669" cy="619125"/>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14" name="TextBox 13">
            <a:extLst>
              <a:ext uri="{FF2B5EF4-FFF2-40B4-BE49-F238E27FC236}">
                <a16:creationId xmlns="" xmlns:a16="http://schemas.microsoft.com/office/drawing/2014/main" id="{A7732056-C528-49F6-9A69-716C021756E6}"/>
              </a:ext>
            </a:extLst>
          </p:cNvPr>
          <p:cNvSpPr txBox="1"/>
          <p:nvPr/>
        </p:nvSpPr>
        <p:spPr>
          <a:xfrm>
            <a:off x="4442547" y="1170751"/>
            <a:ext cx="966788" cy="461665"/>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200" b="1" dirty="0"/>
              <a:t>Officer </a:t>
            </a:r>
            <a:r>
              <a:rPr lang="en-IN" sz="1200" b="1" dirty="0" err="1"/>
              <a:t>Incharge</a:t>
            </a:r>
            <a:endParaRPr lang="en-IN" sz="1200" b="1" dirty="0"/>
          </a:p>
        </p:txBody>
      </p:sp>
      <p:sp>
        <p:nvSpPr>
          <p:cNvPr id="15" name="Oval 14">
            <a:extLst>
              <a:ext uri="{FF2B5EF4-FFF2-40B4-BE49-F238E27FC236}">
                <a16:creationId xmlns="" xmlns:a16="http://schemas.microsoft.com/office/drawing/2014/main" id="{57A80048-4F65-42B0-8A23-CED0585F5F3F}"/>
              </a:ext>
            </a:extLst>
          </p:cNvPr>
          <p:cNvSpPr/>
          <p:nvPr/>
        </p:nvSpPr>
        <p:spPr>
          <a:xfrm>
            <a:off x="5552001" y="1524000"/>
            <a:ext cx="669890" cy="557917"/>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16" name="TextBox 15">
            <a:extLst>
              <a:ext uri="{FF2B5EF4-FFF2-40B4-BE49-F238E27FC236}">
                <a16:creationId xmlns="" xmlns:a16="http://schemas.microsoft.com/office/drawing/2014/main" id="{1B63E2C3-9894-4C63-9C12-CD35F63A662D}"/>
              </a:ext>
            </a:extLst>
          </p:cNvPr>
          <p:cNvSpPr txBox="1"/>
          <p:nvPr/>
        </p:nvSpPr>
        <p:spPr>
          <a:xfrm>
            <a:off x="5639450" y="1203404"/>
            <a:ext cx="966788" cy="276999"/>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200" b="1" dirty="0"/>
              <a:t>Office</a:t>
            </a:r>
          </a:p>
        </p:txBody>
      </p:sp>
    </p:spTree>
    <p:extLst>
      <p:ext uri="{BB962C8B-B14F-4D97-AF65-F5344CB8AC3E}">
        <p14:creationId xmlns:p14="http://schemas.microsoft.com/office/powerpoint/2010/main" val="4132536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rotWithShape="1">
          <a:blip r:embed="rId2" cstate="screen">
            <a:extLst>
              <a:ext uri="{28A0092B-C50C-407E-A947-70E740481C1C}">
                <a14:useLocalDpi xmlns:a14="http://schemas.microsoft.com/office/drawing/2010/main"/>
              </a:ext>
            </a:extLst>
          </a:blip>
          <a:srcRect/>
          <a:stretch/>
        </p:blipFill>
        <p:spPr bwMode="auto">
          <a:xfrm>
            <a:off x="577620" y="1549400"/>
            <a:ext cx="7944080" cy="4628198"/>
          </a:xfrm>
          <a:prstGeom prst="rect">
            <a:avLst/>
          </a:prstGeom>
          <a:noFill/>
          <a:ln w="9525">
            <a:noFill/>
            <a:miter lim="800000"/>
            <a:headEnd/>
            <a:tailEnd/>
          </a:ln>
        </p:spPr>
      </p:pic>
      <p:sp>
        <p:nvSpPr>
          <p:cNvPr id="3" name="Title 2"/>
          <p:cNvSpPr>
            <a:spLocks noGrp="1"/>
          </p:cNvSpPr>
          <p:nvPr>
            <p:ph type="title"/>
          </p:nvPr>
        </p:nvSpPr>
        <p:spPr>
          <a:xfrm>
            <a:off x="735036" y="568471"/>
            <a:ext cx="7772400" cy="424187"/>
          </a:xfrm>
        </p:spPr>
        <p:txBody>
          <a:bodyPr>
            <a:noAutofit/>
          </a:bodyPr>
          <a:lstStyle/>
          <a:p>
            <a:pPr algn="ctr"/>
            <a:r>
              <a:rPr lang="en-US" sz="2100" b="1" dirty="0">
                <a:solidFill>
                  <a:schemeClr val="bg1"/>
                </a:solidFill>
                <a:latin typeface="Arial" charset="0"/>
                <a:ea typeface="Arial" charset="0"/>
                <a:cs typeface="Arial" charset="0"/>
              </a:rPr>
              <a:t>Registration of a complaint – Preview of complaint filed</a:t>
            </a:r>
          </a:p>
        </p:txBody>
      </p:sp>
      <p:sp>
        <p:nvSpPr>
          <p:cNvPr id="5" name="Oval 4">
            <a:extLst>
              <a:ext uri="{FF2B5EF4-FFF2-40B4-BE49-F238E27FC236}">
                <a16:creationId xmlns="" xmlns:a16="http://schemas.microsoft.com/office/drawing/2014/main" id="{301C3394-338E-4F28-BECC-F068C1D31837}"/>
              </a:ext>
            </a:extLst>
          </p:cNvPr>
          <p:cNvSpPr/>
          <p:nvPr/>
        </p:nvSpPr>
        <p:spPr>
          <a:xfrm>
            <a:off x="4128984" y="1862212"/>
            <a:ext cx="966788" cy="284343"/>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6" name="TextBox 5">
            <a:extLst>
              <a:ext uri="{FF2B5EF4-FFF2-40B4-BE49-F238E27FC236}">
                <a16:creationId xmlns="" xmlns:a16="http://schemas.microsoft.com/office/drawing/2014/main" id="{E2DB45B2-4411-4FE2-A26B-230DC04F4F6C}"/>
              </a:ext>
            </a:extLst>
          </p:cNvPr>
          <p:cNvSpPr txBox="1"/>
          <p:nvPr/>
        </p:nvSpPr>
        <p:spPr>
          <a:xfrm>
            <a:off x="3196882" y="1379751"/>
            <a:ext cx="2848708"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2100" b="1" dirty="0"/>
              <a:t>Register the  complaint</a:t>
            </a:r>
          </a:p>
        </p:txBody>
      </p:sp>
    </p:spTree>
    <p:extLst>
      <p:ext uri="{BB962C8B-B14F-4D97-AF65-F5344CB8AC3E}">
        <p14:creationId xmlns:p14="http://schemas.microsoft.com/office/powerpoint/2010/main" val="938219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980" y="764907"/>
            <a:ext cx="8493369" cy="424187"/>
          </a:xfrm>
        </p:spPr>
        <p:txBody>
          <a:bodyPr>
            <a:noAutofit/>
          </a:bodyPr>
          <a:lstStyle/>
          <a:p>
            <a:pPr algn="ctr"/>
            <a:r>
              <a:rPr lang="en-US" sz="2100" b="1" dirty="0">
                <a:solidFill>
                  <a:schemeClr val="bg1"/>
                </a:solidFill>
                <a:latin typeface="Arial" charset="0"/>
                <a:ea typeface="Arial" charset="0"/>
                <a:cs typeface="Arial" charset="0"/>
              </a:rPr>
              <a:t>Registration of a complaint – Uploading of supporting documents</a:t>
            </a:r>
          </a:p>
        </p:txBody>
      </p:sp>
      <p:pic>
        <p:nvPicPr>
          <p:cNvPr id="5" name="Picture 4">
            <a:extLst>
              <a:ext uri="{FF2B5EF4-FFF2-40B4-BE49-F238E27FC236}">
                <a16:creationId xmlns="" xmlns:a16="http://schemas.microsoft.com/office/drawing/2014/main" id="{2E5E7DC1-33C7-4C60-ABF5-56DC99158714}"/>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251980" y="1439142"/>
            <a:ext cx="8559512" cy="4177145"/>
          </a:xfrm>
          <a:prstGeom prst="rect">
            <a:avLst/>
          </a:prstGeom>
          <a:noFill/>
          <a:ln w="9525">
            <a:noFill/>
            <a:miter lim="800000"/>
            <a:headEnd/>
            <a:tailEnd/>
          </a:ln>
        </p:spPr>
      </p:pic>
      <p:sp>
        <p:nvSpPr>
          <p:cNvPr id="6" name="Oval 5">
            <a:extLst>
              <a:ext uri="{FF2B5EF4-FFF2-40B4-BE49-F238E27FC236}">
                <a16:creationId xmlns="" xmlns:a16="http://schemas.microsoft.com/office/drawing/2014/main" id="{AA2D1EA6-042C-4735-87E2-F82B4386689C}"/>
              </a:ext>
            </a:extLst>
          </p:cNvPr>
          <p:cNvSpPr/>
          <p:nvPr/>
        </p:nvSpPr>
        <p:spPr>
          <a:xfrm>
            <a:off x="2356571" y="3070513"/>
            <a:ext cx="4530004" cy="914401"/>
          </a:xfrm>
          <a:prstGeom prst="ellipse">
            <a:avLst/>
          </a:prstGeom>
          <a:noFill/>
          <a:ln w="3175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7" name="TextBox 6">
            <a:extLst>
              <a:ext uri="{FF2B5EF4-FFF2-40B4-BE49-F238E27FC236}">
                <a16:creationId xmlns="" xmlns:a16="http://schemas.microsoft.com/office/drawing/2014/main" id="{90326EE2-0127-431F-AD73-0AE8F2A01B5C}"/>
              </a:ext>
            </a:extLst>
          </p:cNvPr>
          <p:cNvSpPr txBox="1"/>
          <p:nvPr/>
        </p:nvSpPr>
        <p:spPr>
          <a:xfrm>
            <a:off x="3458345" y="3146422"/>
            <a:ext cx="2146782"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b="1" dirty="0"/>
              <a:t>Upload Documents</a:t>
            </a:r>
          </a:p>
        </p:txBody>
      </p:sp>
    </p:spTree>
    <p:extLst>
      <p:ext uri="{BB962C8B-B14F-4D97-AF65-F5344CB8AC3E}">
        <p14:creationId xmlns:p14="http://schemas.microsoft.com/office/powerpoint/2010/main" val="373491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p:nvPr/>
        </p:nvPicPr>
        <p:blipFill rotWithShape="1">
          <a:blip r:embed="rId2" cstate="screen">
            <a:extLst>
              <a:ext uri="{28A0092B-C50C-407E-A947-70E740481C1C}">
                <a14:useLocalDpi xmlns:a14="http://schemas.microsoft.com/office/drawing/2010/main"/>
              </a:ext>
            </a:extLst>
          </a:blip>
          <a:srcRect/>
          <a:stretch/>
        </p:blipFill>
        <p:spPr bwMode="auto">
          <a:xfrm>
            <a:off x="1743075" y="1326573"/>
            <a:ext cx="5924550" cy="4604327"/>
          </a:xfrm>
          <a:prstGeom prst="rect">
            <a:avLst/>
          </a:prstGeom>
          <a:noFill/>
          <a:ln w="9525">
            <a:noFill/>
            <a:miter lim="800000"/>
            <a:headEnd/>
            <a:tailEnd/>
          </a:ln>
        </p:spPr>
      </p:pic>
      <p:sp>
        <p:nvSpPr>
          <p:cNvPr id="3" name="Title 2"/>
          <p:cNvSpPr>
            <a:spLocks noGrp="1"/>
          </p:cNvSpPr>
          <p:nvPr>
            <p:ph type="title"/>
          </p:nvPr>
        </p:nvSpPr>
        <p:spPr>
          <a:xfrm>
            <a:off x="848887" y="574876"/>
            <a:ext cx="7772400" cy="424187"/>
          </a:xfrm>
        </p:spPr>
        <p:txBody>
          <a:bodyPr>
            <a:noAutofit/>
          </a:bodyPr>
          <a:lstStyle/>
          <a:p>
            <a:pPr algn="ctr"/>
            <a:r>
              <a:rPr lang="en-US" sz="2400" b="1" dirty="0">
                <a:solidFill>
                  <a:schemeClr val="bg1"/>
                </a:solidFill>
                <a:latin typeface="Arial" charset="0"/>
                <a:ea typeface="Arial" charset="0"/>
                <a:cs typeface="Arial" charset="0"/>
              </a:rPr>
              <a:t>Acknowledgement slip of the Complainant</a:t>
            </a:r>
          </a:p>
        </p:txBody>
      </p:sp>
      <p:cxnSp>
        <p:nvCxnSpPr>
          <p:cNvPr id="6" name="Straight Arrow Connector 5">
            <a:extLst>
              <a:ext uri="{FF2B5EF4-FFF2-40B4-BE49-F238E27FC236}">
                <a16:creationId xmlns="" xmlns:a16="http://schemas.microsoft.com/office/drawing/2014/main" id="{63AA392F-B10E-4B11-BE32-ADB531161149}"/>
              </a:ext>
            </a:extLst>
          </p:cNvPr>
          <p:cNvCxnSpPr>
            <a:cxnSpLocks/>
            <a:stCxn id="9" idx="3"/>
          </p:cNvCxnSpPr>
          <p:nvPr/>
        </p:nvCxnSpPr>
        <p:spPr>
          <a:xfrm>
            <a:off x="1546303" y="3143251"/>
            <a:ext cx="806372"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 xmlns:a16="http://schemas.microsoft.com/office/drawing/2014/main" id="{B578CF96-3A7D-40BF-808C-51FF7A7F15E4}"/>
              </a:ext>
            </a:extLst>
          </p:cNvPr>
          <p:cNvSpPr txBox="1"/>
          <p:nvPr/>
        </p:nvSpPr>
        <p:spPr>
          <a:xfrm>
            <a:off x="-928" y="2912418"/>
            <a:ext cx="1547231" cy="461665"/>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200" b="1" dirty="0"/>
              <a:t>Complaint ID</a:t>
            </a:r>
          </a:p>
          <a:p>
            <a:r>
              <a:rPr lang="en-IN" sz="1200" b="1" i="1" dirty="0"/>
              <a:t>(18 digit unique ID</a:t>
            </a:r>
            <a:r>
              <a:rPr lang="en-IN" sz="1200" b="1" i="1" dirty="0" smtClean="0"/>
              <a:t>)</a:t>
            </a:r>
          </a:p>
        </p:txBody>
      </p:sp>
      <p:sp>
        <p:nvSpPr>
          <p:cNvPr id="10" name="TextBox 9">
            <a:extLst>
              <a:ext uri="{FF2B5EF4-FFF2-40B4-BE49-F238E27FC236}">
                <a16:creationId xmlns="" xmlns:a16="http://schemas.microsoft.com/office/drawing/2014/main" id="{880C07DD-80B1-462E-B1D8-03FC7DB5F98A}"/>
              </a:ext>
            </a:extLst>
          </p:cNvPr>
          <p:cNvSpPr txBox="1"/>
          <p:nvPr/>
        </p:nvSpPr>
        <p:spPr>
          <a:xfrm>
            <a:off x="7930375" y="2912416"/>
            <a:ext cx="1081141" cy="461665"/>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200" b="1" dirty="0"/>
              <a:t>Complaint filing date</a:t>
            </a:r>
            <a:endParaRPr lang="en-IN" sz="1200" b="1" i="1" dirty="0"/>
          </a:p>
        </p:txBody>
      </p:sp>
      <p:cxnSp>
        <p:nvCxnSpPr>
          <p:cNvPr id="12" name="Straight Arrow Connector 11">
            <a:extLst>
              <a:ext uri="{FF2B5EF4-FFF2-40B4-BE49-F238E27FC236}">
                <a16:creationId xmlns="" xmlns:a16="http://schemas.microsoft.com/office/drawing/2014/main" id="{05818C0D-B7BC-4F70-B304-DFADAF5EE18B}"/>
              </a:ext>
            </a:extLst>
          </p:cNvPr>
          <p:cNvCxnSpPr>
            <a:stCxn id="10" idx="1"/>
          </p:cNvCxnSpPr>
          <p:nvPr/>
        </p:nvCxnSpPr>
        <p:spPr>
          <a:xfrm flipH="1">
            <a:off x="7153277" y="3143249"/>
            <a:ext cx="777098"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 xmlns:a16="http://schemas.microsoft.com/office/drawing/2014/main" id="{85EB9776-9DDD-4028-91FD-95133146D19D}"/>
              </a:ext>
            </a:extLst>
          </p:cNvPr>
          <p:cNvCxnSpPr>
            <a:cxnSpLocks/>
          </p:cNvCxnSpPr>
          <p:nvPr/>
        </p:nvCxnSpPr>
        <p:spPr>
          <a:xfrm flipV="1">
            <a:off x="1404124" y="3790950"/>
            <a:ext cx="843776" cy="2788"/>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 xmlns:a16="http://schemas.microsoft.com/office/drawing/2014/main" id="{738A09CB-0111-4A14-B9CE-404272810C4E}"/>
              </a:ext>
            </a:extLst>
          </p:cNvPr>
          <p:cNvSpPr txBox="1"/>
          <p:nvPr/>
        </p:nvSpPr>
        <p:spPr>
          <a:xfrm>
            <a:off x="-928" y="3560117"/>
            <a:ext cx="1405053" cy="461665"/>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200" b="1" dirty="0"/>
              <a:t>Date of the Hearing</a:t>
            </a:r>
            <a:endParaRPr lang="en-IN" sz="1200" b="1" i="1" dirty="0"/>
          </a:p>
        </p:txBody>
      </p:sp>
      <p:cxnSp>
        <p:nvCxnSpPr>
          <p:cNvPr id="15" name="Straight Arrow Connector 14">
            <a:extLst>
              <a:ext uri="{FF2B5EF4-FFF2-40B4-BE49-F238E27FC236}">
                <a16:creationId xmlns="" xmlns:a16="http://schemas.microsoft.com/office/drawing/2014/main" id="{0A1CAA19-3731-421A-962B-21ADF70FDD9F}"/>
              </a:ext>
            </a:extLst>
          </p:cNvPr>
          <p:cNvCxnSpPr>
            <a:cxnSpLocks/>
            <a:stCxn id="16" idx="3"/>
          </p:cNvCxnSpPr>
          <p:nvPr/>
        </p:nvCxnSpPr>
        <p:spPr>
          <a:xfrm flipV="1">
            <a:off x="1404124" y="4617224"/>
            <a:ext cx="843776" cy="1"/>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 xmlns:a16="http://schemas.microsoft.com/office/drawing/2014/main" id="{E0355507-1174-42CF-AA02-95F8AAB601D2}"/>
              </a:ext>
            </a:extLst>
          </p:cNvPr>
          <p:cNvSpPr txBox="1"/>
          <p:nvPr/>
        </p:nvSpPr>
        <p:spPr>
          <a:xfrm>
            <a:off x="109104" y="4386392"/>
            <a:ext cx="1295020" cy="461665"/>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200" b="1" dirty="0"/>
              <a:t>Location: DPGRO, Nalanda</a:t>
            </a:r>
            <a:endParaRPr lang="en-IN" sz="1200" b="1" i="1" dirty="0"/>
          </a:p>
        </p:txBody>
      </p:sp>
      <p:sp>
        <p:nvSpPr>
          <p:cNvPr id="17" name="TextBox 16">
            <a:extLst>
              <a:ext uri="{FF2B5EF4-FFF2-40B4-BE49-F238E27FC236}">
                <a16:creationId xmlns="" xmlns:a16="http://schemas.microsoft.com/office/drawing/2014/main" id="{B578CF96-3A7D-40BF-808C-51FF7A7F15E4}"/>
              </a:ext>
            </a:extLst>
          </p:cNvPr>
          <p:cNvSpPr txBox="1"/>
          <p:nvPr/>
        </p:nvSpPr>
        <p:spPr>
          <a:xfrm>
            <a:off x="3101343" y="6065175"/>
            <a:ext cx="3208014" cy="584775"/>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600" b="1" dirty="0"/>
              <a:t>Complaint </a:t>
            </a:r>
            <a:r>
              <a:rPr lang="en-IN" sz="1600" b="1" dirty="0" smtClean="0"/>
              <a:t>ID is the reference for all future information requirements</a:t>
            </a:r>
            <a:endParaRPr lang="en-IN" sz="1600" b="1" i="1" dirty="0" smtClean="0"/>
          </a:p>
        </p:txBody>
      </p:sp>
    </p:spTree>
    <p:extLst>
      <p:ext uri="{BB962C8B-B14F-4D97-AF65-F5344CB8AC3E}">
        <p14:creationId xmlns:p14="http://schemas.microsoft.com/office/powerpoint/2010/main" val="1502921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4" grpId="0" animBg="1"/>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3480" y="548320"/>
            <a:ext cx="7772400" cy="424187"/>
          </a:xfrm>
        </p:spPr>
        <p:txBody>
          <a:bodyPr>
            <a:normAutofit/>
          </a:bodyPr>
          <a:lstStyle/>
          <a:p>
            <a:pPr algn="ctr"/>
            <a:r>
              <a:rPr lang="en-US" sz="2100" b="1" dirty="0">
                <a:solidFill>
                  <a:schemeClr val="bg1"/>
                </a:solidFill>
                <a:latin typeface="Arial" charset="0"/>
                <a:ea typeface="Arial" charset="0"/>
                <a:cs typeface="Arial" charset="0"/>
              </a:rPr>
              <a:t>Processing of Complaint – </a:t>
            </a:r>
            <a:r>
              <a:rPr lang="en-US" sz="2100" b="1" dirty="0" smtClean="0">
                <a:solidFill>
                  <a:schemeClr val="bg1"/>
                </a:solidFill>
                <a:latin typeface="Arial" charset="0"/>
                <a:ea typeface="Arial" charset="0"/>
                <a:cs typeface="Arial" charset="0"/>
              </a:rPr>
              <a:t>by PGRO</a:t>
            </a:r>
            <a:endParaRPr lang="en-US" sz="2100" b="1" dirty="0">
              <a:solidFill>
                <a:schemeClr val="bg1"/>
              </a:solidFill>
              <a:latin typeface="Arial" charset="0"/>
              <a:ea typeface="Arial" charset="0"/>
              <a:cs typeface="Arial" charset="0"/>
            </a:endParaRPr>
          </a:p>
        </p:txBody>
      </p:sp>
      <p:pic>
        <p:nvPicPr>
          <p:cNvPr id="5" name="Picture 4">
            <a:extLst>
              <a:ext uri="{FF2B5EF4-FFF2-40B4-BE49-F238E27FC236}">
                <a16:creationId xmlns="" xmlns:a16="http://schemas.microsoft.com/office/drawing/2014/main" id="{6A4421D4-D0DD-424D-B585-13665F8BC54D}"/>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585788" y="1252105"/>
            <a:ext cx="8621857" cy="4248151"/>
          </a:xfrm>
          <a:prstGeom prst="rect">
            <a:avLst/>
          </a:prstGeom>
          <a:noFill/>
          <a:ln w="9525">
            <a:noFill/>
            <a:miter lim="800000"/>
            <a:headEnd/>
            <a:tailEnd/>
          </a:ln>
        </p:spPr>
      </p:pic>
      <p:sp>
        <p:nvSpPr>
          <p:cNvPr id="2" name="Left Brace 1">
            <a:extLst>
              <a:ext uri="{FF2B5EF4-FFF2-40B4-BE49-F238E27FC236}">
                <a16:creationId xmlns="" xmlns:a16="http://schemas.microsoft.com/office/drawing/2014/main" id="{B6DFD375-466F-46AA-9C4C-3B0B6834C53A}"/>
              </a:ext>
            </a:extLst>
          </p:cNvPr>
          <p:cNvSpPr/>
          <p:nvPr/>
        </p:nvSpPr>
        <p:spPr>
          <a:xfrm>
            <a:off x="900113" y="4303627"/>
            <a:ext cx="200025" cy="628650"/>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350"/>
          </a:p>
        </p:txBody>
      </p:sp>
      <p:sp>
        <p:nvSpPr>
          <p:cNvPr id="6" name="Left Brace 5">
            <a:extLst>
              <a:ext uri="{FF2B5EF4-FFF2-40B4-BE49-F238E27FC236}">
                <a16:creationId xmlns="" xmlns:a16="http://schemas.microsoft.com/office/drawing/2014/main" id="{D099D05C-6E07-4A7E-AE2C-2C783B436324}"/>
              </a:ext>
            </a:extLst>
          </p:cNvPr>
          <p:cNvSpPr/>
          <p:nvPr/>
        </p:nvSpPr>
        <p:spPr>
          <a:xfrm>
            <a:off x="900113" y="4977245"/>
            <a:ext cx="200025" cy="628650"/>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350"/>
          </a:p>
        </p:txBody>
      </p:sp>
      <p:sp>
        <p:nvSpPr>
          <p:cNvPr id="7" name="TextBox 6">
            <a:extLst>
              <a:ext uri="{FF2B5EF4-FFF2-40B4-BE49-F238E27FC236}">
                <a16:creationId xmlns="" xmlns:a16="http://schemas.microsoft.com/office/drawing/2014/main" id="{86E86BC2-DCD0-427A-9105-5FF46AF68D69}"/>
              </a:ext>
            </a:extLst>
          </p:cNvPr>
          <p:cNvSpPr txBox="1"/>
          <p:nvPr/>
        </p:nvSpPr>
        <p:spPr>
          <a:xfrm>
            <a:off x="52388" y="4217501"/>
            <a:ext cx="847725" cy="738664"/>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050" b="1" dirty="0"/>
              <a:t>Transferred from another PGRO</a:t>
            </a:r>
            <a:endParaRPr lang="en-IN" sz="1050" b="1" i="1" dirty="0"/>
          </a:p>
        </p:txBody>
      </p:sp>
      <p:sp>
        <p:nvSpPr>
          <p:cNvPr id="8" name="TextBox 7">
            <a:extLst>
              <a:ext uri="{FF2B5EF4-FFF2-40B4-BE49-F238E27FC236}">
                <a16:creationId xmlns="" xmlns:a16="http://schemas.microsoft.com/office/drawing/2014/main" id="{04E37EE4-A7D3-4D4F-A827-7B80CF8D0787}"/>
              </a:ext>
            </a:extLst>
          </p:cNvPr>
          <p:cNvSpPr txBox="1"/>
          <p:nvPr/>
        </p:nvSpPr>
        <p:spPr>
          <a:xfrm>
            <a:off x="52388" y="5086523"/>
            <a:ext cx="771091"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050" b="1" dirty="0"/>
              <a:t>Filled by Operator</a:t>
            </a:r>
            <a:endParaRPr lang="en-IN" sz="1050" b="1" i="1" dirty="0"/>
          </a:p>
        </p:txBody>
      </p:sp>
      <p:sp>
        <p:nvSpPr>
          <p:cNvPr id="10" name="TextBox 9">
            <a:extLst>
              <a:ext uri="{FF2B5EF4-FFF2-40B4-BE49-F238E27FC236}">
                <a16:creationId xmlns="" xmlns:a16="http://schemas.microsoft.com/office/drawing/2014/main" id="{9E80A3A7-D9D5-43F1-A0A3-98F6936FDEEA}"/>
              </a:ext>
            </a:extLst>
          </p:cNvPr>
          <p:cNvSpPr txBox="1"/>
          <p:nvPr/>
        </p:nvSpPr>
        <p:spPr>
          <a:xfrm>
            <a:off x="5934076" y="3023584"/>
            <a:ext cx="775854"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900" b="1" dirty="0"/>
              <a:t>Hearing Date</a:t>
            </a:r>
            <a:endParaRPr lang="en-IN" sz="900" b="1" i="1" dirty="0"/>
          </a:p>
        </p:txBody>
      </p:sp>
      <p:sp>
        <p:nvSpPr>
          <p:cNvPr id="11" name="TextBox 10">
            <a:extLst>
              <a:ext uri="{FF2B5EF4-FFF2-40B4-BE49-F238E27FC236}">
                <a16:creationId xmlns="" xmlns:a16="http://schemas.microsoft.com/office/drawing/2014/main" id="{C07A8E25-5C4E-412D-8BC2-876BAA502737}"/>
              </a:ext>
            </a:extLst>
          </p:cNvPr>
          <p:cNvSpPr txBox="1"/>
          <p:nvPr/>
        </p:nvSpPr>
        <p:spPr>
          <a:xfrm>
            <a:off x="6709930" y="2975960"/>
            <a:ext cx="995795" cy="50783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a:t>Date: Completion of 60 days</a:t>
            </a:r>
          </a:p>
        </p:txBody>
      </p:sp>
      <p:sp>
        <p:nvSpPr>
          <p:cNvPr id="12" name="Oval 11">
            <a:extLst>
              <a:ext uri="{FF2B5EF4-FFF2-40B4-BE49-F238E27FC236}">
                <a16:creationId xmlns="" xmlns:a16="http://schemas.microsoft.com/office/drawing/2014/main" id="{38CCDB1C-282D-476F-8B33-8D6FBD3D7B17}"/>
              </a:ext>
            </a:extLst>
          </p:cNvPr>
          <p:cNvSpPr/>
          <p:nvPr/>
        </p:nvSpPr>
        <p:spPr>
          <a:xfrm>
            <a:off x="5838609" y="3933323"/>
            <a:ext cx="871321" cy="284343"/>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13" name="Oval 12">
            <a:extLst>
              <a:ext uri="{FF2B5EF4-FFF2-40B4-BE49-F238E27FC236}">
                <a16:creationId xmlns="" xmlns:a16="http://schemas.microsoft.com/office/drawing/2014/main" id="{5BBFF8A0-DD61-4E30-9915-8C20928840D2}"/>
              </a:ext>
            </a:extLst>
          </p:cNvPr>
          <p:cNvSpPr/>
          <p:nvPr/>
        </p:nvSpPr>
        <p:spPr>
          <a:xfrm>
            <a:off x="6602342" y="3871417"/>
            <a:ext cx="995795" cy="346249"/>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5" name="Straight Arrow Connector 14">
            <a:extLst>
              <a:ext uri="{FF2B5EF4-FFF2-40B4-BE49-F238E27FC236}">
                <a16:creationId xmlns="" xmlns:a16="http://schemas.microsoft.com/office/drawing/2014/main" id="{9C7E739F-3C3C-45FE-9FB4-AEA66D268ACE}"/>
              </a:ext>
            </a:extLst>
          </p:cNvPr>
          <p:cNvCxnSpPr/>
          <p:nvPr/>
        </p:nvCxnSpPr>
        <p:spPr>
          <a:xfrm>
            <a:off x="6200775" y="3312126"/>
            <a:ext cx="0" cy="621197"/>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 xmlns:a16="http://schemas.microsoft.com/office/drawing/2014/main" id="{2E805CB8-15F4-43E1-A452-D852FC95715D}"/>
              </a:ext>
            </a:extLst>
          </p:cNvPr>
          <p:cNvCxnSpPr/>
          <p:nvPr/>
        </p:nvCxnSpPr>
        <p:spPr>
          <a:xfrm>
            <a:off x="7191375" y="3429000"/>
            <a:ext cx="0" cy="442417"/>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 xmlns:a16="http://schemas.microsoft.com/office/drawing/2014/main" id="{DE900525-E2C3-4A8B-8A76-CB7FCB3A496F}"/>
              </a:ext>
            </a:extLst>
          </p:cNvPr>
          <p:cNvSpPr txBox="1"/>
          <p:nvPr/>
        </p:nvSpPr>
        <p:spPr>
          <a:xfrm>
            <a:off x="4855153" y="2991661"/>
            <a:ext cx="995795" cy="507831"/>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900" b="1" dirty="0"/>
              <a:t>Officer </a:t>
            </a:r>
            <a:r>
              <a:rPr lang="en-IN" sz="900" b="1" dirty="0" err="1"/>
              <a:t>Incharge</a:t>
            </a:r>
            <a:r>
              <a:rPr lang="en-IN" sz="900" b="1" dirty="0"/>
              <a:t> /Public Authority</a:t>
            </a:r>
            <a:endParaRPr lang="en-IN" sz="900" b="1" i="1" dirty="0"/>
          </a:p>
        </p:txBody>
      </p:sp>
      <p:sp>
        <p:nvSpPr>
          <p:cNvPr id="19" name="Oval 18">
            <a:extLst>
              <a:ext uri="{FF2B5EF4-FFF2-40B4-BE49-F238E27FC236}">
                <a16:creationId xmlns="" xmlns:a16="http://schemas.microsoft.com/office/drawing/2014/main" id="{4ECB8062-6173-46EF-A61A-FA3A0400CC28}"/>
              </a:ext>
            </a:extLst>
          </p:cNvPr>
          <p:cNvSpPr/>
          <p:nvPr/>
        </p:nvSpPr>
        <p:spPr>
          <a:xfrm>
            <a:off x="4866410" y="3895222"/>
            <a:ext cx="995795" cy="346249"/>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0" name="Straight Arrow Connector 19">
            <a:extLst>
              <a:ext uri="{FF2B5EF4-FFF2-40B4-BE49-F238E27FC236}">
                <a16:creationId xmlns="" xmlns:a16="http://schemas.microsoft.com/office/drawing/2014/main" id="{66FE2317-1F01-4924-8A88-134B72BEC626}"/>
              </a:ext>
            </a:extLst>
          </p:cNvPr>
          <p:cNvCxnSpPr>
            <a:cxnSpLocks/>
          </p:cNvCxnSpPr>
          <p:nvPr/>
        </p:nvCxnSpPr>
        <p:spPr>
          <a:xfrm>
            <a:off x="5353050" y="3429000"/>
            <a:ext cx="1" cy="466223"/>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 xmlns:a16="http://schemas.microsoft.com/office/drawing/2014/main" id="{CEC4853B-545C-4E6A-8BD0-C30C7B8ACC53}"/>
              </a:ext>
            </a:extLst>
          </p:cNvPr>
          <p:cNvSpPr txBox="1"/>
          <p:nvPr/>
        </p:nvSpPr>
        <p:spPr>
          <a:xfrm>
            <a:off x="4067175" y="3171429"/>
            <a:ext cx="800317" cy="230832"/>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900" b="1" dirty="0"/>
              <a:t>Department</a:t>
            </a:r>
            <a:endParaRPr lang="en-IN" sz="900" b="1" i="1" dirty="0"/>
          </a:p>
        </p:txBody>
      </p:sp>
      <p:sp>
        <p:nvSpPr>
          <p:cNvPr id="23" name="Oval 22">
            <a:extLst>
              <a:ext uri="{FF2B5EF4-FFF2-40B4-BE49-F238E27FC236}">
                <a16:creationId xmlns="" xmlns:a16="http://schemas.microsoft.com/office/drawing/2014/main" id="{DBA65B9F-B8D9-4D5E-8795-AC90DE42DD5F}"/>
              </a:ext>
            </a:extLst>
          </p:cNvPr>
          <p:cNvSpPr/>
          <p:nvPr/>
        </p:nvSpPr>
        <p:spPr>
          <a:xfrm>
            <a:off x="3921055" y="3864468"/>
            <a:ext cx="995795" cy="346249"/>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4" name="Straight Arrow Connector 23">
            <a:extLst>
              <a:ext uri="{FF2B5EF4-FFF2-40B4-BE49-F238E27FC236}">
                <a16:creationId xmlns="" xmlns:a16="http://schemas.microsoft.com/office/drawing/2014/main" id="{20592370-F04B-494C-AAEE-7AC1FAB0753C}"/>
              </a:ext>
            </a:extLst>
          </p:cNvPr>
          <p:cNvCxnSpPr>
            <a:cxnSpLocks/>
          </p:cNvCxnSpPr>
          <p:nvPr/>
        </p:nvCxnSpPr>
        <p:spPr>
          <a:xfrm>
            <a:off x="4407694" y="3398245"/>
            <a:ext cx="1" cy="466223"/>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 xmlns:a16="http://schemas.microsoft.com/office/drawing/2014/main" id="{14E8C178-029C-4653-92DB-C7651D1917A0}"/>
              </a:ext>
            </a:extLst>
          </p:cNvPr>
          <p:cNvSpPr txBox="1"/>
          <p:nvPr/>
        </p:nvSpPr>
        <p:spPr>
          <a:xfrm>
            <a:off x="3057525" y="3083130"/>
            <a:ext cx="800317"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900" b="1" dirty="0"/>
              <a:t>Name of the complainant</a:t>
            </a:r>
            <a:endParaRPr lang="en-IN" sz="900" b="1" i="1" dirty="0"/>
          </a:p>
        </p:txBody>
      </p:sp>
      <p:sp>
        <p:nvSpPr>
          <p:cNvPr id="30" name="Oval 29">
            <a:extLst>
              <a:ext uri="{FF2B5EF4-FFF2-40B4-BE49-F238E27FC236}">
                <a16:creationId xmlns="" xmlns:a16="http://schemas.microsoft.com/office/drawing/2014/main" id="{2BC9F520-C5A1-44F4-9AEB-DBFCDD6F8CF1}"/>
              </a:ext>
            </a:extLst>
          </p:cNvPr>
          <p:cNvSpPr/>
          <p:nvPr/>
        </p:nvSpPr>
        <p:spPr>
          <a:xfrm>
            <a:off x="2911405" y="3845418"/>
            <a:ext cx="995795" cy="346249"/>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31" name="Straight Arrow Connector 30">
            <a:extLst>
              <a:ext uri="{FF2B5EF4-FFF2-40B4-BE49-F238E27FC236}">
                <a16:creationId xmlns="" xmlns:a16="http://schemas.microsoft.com/office/drawing/2014/main" id="{E455B3D7-89A8-4028-80DF-2AF3C4D00F0E}"/>
              </a:ext>
            </a:extLst>
          </p:cNvPr>
          <p:cNvCxnSpPr>
            <a:cxnSpLocks/>
          </p:cNvCxnSpPr>
          <p:nvPr/>
        </p:nvCxnSpPr>
        <p:spPr>
          <a:xfrm>
            <a:off x="3398044" y="3379195"/>
            <a:ext cx="1" cy="466223"/>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 xmlns:a16="http://schemas.microsoft.com/office/drawing/2014/main" id="{79172F5B-584B-49A2-9D21-CE48ECB79C4B}"/>
              </a:ext>
            </a:extLst>
          </p:cNvPr>
          <p:cNvSpPr txBox="1"/>
          <p:nvPr/>
        </p:nvSpPr>
        <p:spPr>
          <a:xfrm>
            <a:off x="2009775" y="3121229"/>
            <a:ext cx="800317"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900" b="1" dirty="0"/>
              <a:t>Complaint ID</a:t>
            </a:r>
            <a:endParaRPr lang="en-IN" sz="900" b="1" i="1" dirty="0"/>
          </a:p>
        </p:txBody>
      </p:sp>
      <p:sp>
        <p:nvSpPr>
          <p:cNvPr id="33" name="Oval 32">
            <a:extLst>
              <a:ext uri="{FF2B5EF4-FFF2-40B4-BE49-F238E27FC236}">
                <a16:creationId xmlns="" xmlns:a16="http://schemas.microsoft.com/office/drawing/2014/main" id="{7B122E72-6E71-4FA9-A7FC-1820273C45A7}"/>
              </a:ext>
            </a:extLst>
          </p:cNvPr>
          <p:cNvSpPr/>
          <p:nvPr/>
        </p:nvSpPr>
        <p:spPr>
          <a:xfrm>
            <a:off x="1863655" y="3883518"/>
            <a:ext cx="995795" cy="346249"/>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34" name="Straight Arrow Connector 33">
            <a:extLst>
              <a:ext uri="{FF2B5EF4-FFF2-40B4-BE49-F238E27FC236}">
                <a16:creationId xmlns="" xmlns:a16="http://schemas.microsoft.com/office/drawing/2014/main" id="{9114FCEE-228C-4D18-BF2B-419E70EF359D}"/>
              </a:ext>
            </a:extLst>
          </p:cNvPr>
          <p:cNvCxnSpPr>
            <a:cxnSpLocks/>
          </p:cNvCxnSpPr>
          <p:nvPr/>
        </p:nvCxnSpPr>
        <p:spPr>
          <a:xfrm>
            <a:off x="2350294" y="3417295"/>
            <a:ext cx="1" cy="466223"/>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 xmlns:a16="http://schemas.microsoft.com/office/drawing/2014/main" id="{715FA9AD-0CE5-4CC2-BA96-435CDFAEADDC}"/>
              </a:ext>
            </a:extLst>
          </p:cNvPr>
          <p:cNvSpPr txBox="1"/>
          <p:nvPr/>
        </p:nvSpPr>
        <p:spPr>
          <a:xfrm>
            <a:off x="1095808" y="2929055"/>
            <a:ext cx="800317" cy="50783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a:t>Date of Complaint filing</a:t>
            </a:r>
          </a:p>
        </p:txBody>
      </p:sp>
      <p:sp>
        <p:nvSpPr>
          <p:cNvPr id="36" name="Oval 35">
            <a:extLst>
              <a:ext uri="{FF2B5EF4-FFF2-40B4-BE49-F238E27FC236}">
                <a16:creationId xmlns="" xmlns:a16="http://schemas.microsoft.com/office/drawing/2014/main" id="{D14AF2C3-F161-4AE3-B4C4-A50B5D6773F9}"/>
              </a:ext>
            </a:extLst>
          </p:cNvPr>
          <p:cNvSpPr/>
          <p:nvPr/>
        </p:nvSpPr>
        <p:spPr>
          <a:xfrm>
            <a:off x="1006405" y="3873993"/>
            <a:ext cx="995795" cy="346249"/>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37" name="Straight Arrow Connector 36">
            <a:extLst>
              <a:ext uri="{FF2B5EF4-FFF2-40B4-BE49-F238E27FC236}">
                <a16:creationId xmlns="" xmlns:a16="http://schemas.microsoft.com/office/drawing/2014/main" id="{4905AA7A-4991-4E4E-BE81-FEE41E21C531}"/>
              </a:ext>
            </a:extLst>
          </p:cNvPr>
          <p:cNvCxnSpPr>
            <a:cxnSpLocks/>
          </p:cNvCxnSpPr>
          <p:nvPr/>
        </p:nvCxnSpPr>
        <p:spPr>
          <a:xfrm>
            <a:off x="1493044" y="3407770"/>
            <a:ext cx="1" cy="466223"/>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593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500"/>
                                        <p:tgtEl>
                                          <p:spTgt spid="3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par>
                                <p:cTn id="14" presetID="10" presetClass="entr" presetSubtype="0"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par>
                                <p:cTn id="20" presetID="10" presetClass="entr" presetSubtype="0"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par>
                                <p:cTn id="32" presetID="10"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par>
                                <p:cTn id="56" presetID="10" presetClass="entr" presetSubtype="0" fill="hold"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500"/>
                                        <p:tgtEl>
                                          <p:spTgt spid="1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500"/>
                                        <p:tgtEl>
                                          <p:spTgt spid="1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500"/>
                                        <p:tgtEl>
                                          <p:spTgt spid="13"/>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500"/>
                                        <p:tgtEl>
                                          <p:spTgt spid="11"/>
                                        </p:tgtEl>
                                      </p:cBhvr>
                                    </p:animEffect>
                                  </p:childTnLst>
                                </p:cTn>
                              </p:par>
                              <p:par>
                                <p:cTn id="68" presetID="10" presetClass="entr" presetSubtype="0" fill="hold" nodeType="with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fade">
                                      <p:cBhvr>
                                        <p:cTn id="70" dur="500"/>
                                        <p:tgtEl>
                                          <p:spTgt spid="1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7"/>
                                        </p:tgtEl>
                                        <p:attrNameLst>
                                          <p:attrName>style.visibility</p:attrName>
                                        </p:attrNameLst>
                                      </p:cBhvr>
                                      <p:to>
                                        <p:strVal val="visible"/>
                                      </p:to>
                                    </p:set>
                                    <p:animEffect transition="in" filter="fade">
                                      <p:cBhvr>
                                        <p:cTn id="73" dur="500"/>
                                        <p:tgtEl>
                                          <p:spTgt spid="7"/>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
                                        </p:tgtEl>
                                        <p:attrNameLst>
                                          <p:attrName>style.visibility</p:attrName>
                                        </p:attrNameLst>
                                      </p:cBhvr>
                                      <p:to>
                                        <p:strVal val="visible"/>
                                      </p:to>
                                    </p:set>
                                    <p:animEffect transition="in" filter="fade">
                                      <p:cBhvr>
                                        <p:cTn id="76" dur="500"/>
                                        <p:tgtEl>
                                          <p:spTgt spid="2"/>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fade">
                                      <p:cBhvr>
                                        <p:cTn id="79" dur="500"/>
                                        <p:tgtEl>
                                          <p:spTgt spid="8"/>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6"/>
                                        </p:tgtEl>
                                        <p:attrNameLst>
                                          <p:attrName>style.visibility</p:attrName>
                                        </p:attrNameLst>
                                      </p:cBhvr>
                                      <p:to>
                                        <p:strVal val="visible"/>
                                      </p:to>
                                    </p:set>
                                    <p:animEffect transition="in" filter="fade">
                                      <p:cBhvr>
                                        <p:cTn id="8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10" grpId="0" animBg="1"/>
      <p:bldP spid="11" grpId="0" animBg="1"/>
      <p:bldP spid="12" grpId="0" animBg="1"/>
      <p:bldP spid="13" grpId="0" animBg="1"/>
      <p:bldP spid="18" grpId="0" animBg="1"/>
      <p:bldP spid="19" grpId="0" animBg="1"/>
      <p:bldP spid="22" grpId="0" animBg="1"/>
      <p:bldP spid="23" grpId="0" animBg="1"/>
      <p:bldP spid="29" grpId="0" animBg="1"/>
      <p:bldP spid="30" grpId="0" animBg="1"/>
      <p:bldP spid="32" grpId="0" animBg="1"/>
      <p:bldP spid="33" grpId="0" animBg="1"/>
      <p:bldP spid="35" grpId="0" animBg="1"/>
      <p:bldP spid="3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3480" y="642891"/>
            <a:ext cx="7772400" cy="424187"/>
          </a:xfrm>
        </p:spPr>
        <p:txBody>
          <a:bodyPr>
            <a:normAutofit/>
          </a:bodyPr>
          <a:lstStyle/>
          <a:p>
            <a:pPr algn="ctr"/>
            <a:r>
              <a:rPr lang="en-US" sz="2100" b="1" dirty="0">
                <a:solidFill>
                  <a:schemeClr val="bg1"/>
                </a:solidFill>
                <a:latin typeface="Arial" charset="0"/>
                <a:ea typeface="Arial" charset="0"/>
                <a:cs typeface="Arial" charset="0"/>
              </a:rPr>
              <a:t>Processing of Compliant – Details of the Complaint filed</a:t>
            </a:r>
          </a:p>
        </p:txBody>
      </p:sp>
      <p:pic>
        <p:nvPicPr>
          <p:cNvPr id="4" name="Picture 3">
            <a:extLst>
              <a:ext uri="{FF2B5EF4-FFF2-40B4-BE49-F238E27FC236}">
                <a16:creationId xmlns="" xmlns:a16="http://schemas.microsoft.com/office/drawing/2014/main" id="{9F9D73E5-8985-49F4-889B-565A241B07EF}"/>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213014" y="1345623"/>
            <a:ext cx="8717973" cy="4499264"/>
          </a:xfrm>
          <a:prstGeom prst="rect">
            <a:avLst/>
          </a:prstGeom>
          <a:noFill/>
          <a:ln w="9525">
            <a:noFill/>
            <a:miter lim="800000"/>
            <a:headEnd/>
            <a:tailEnd/>
          </a:ln>
        </p:spPr>
      </p:pic>
      <p:sp>
        <p:nvSpPr>
          <p:cNvPr id="6" name="TextBox 5">
            <a:extLst>
              <a:ext uri="{FF2B5EF4-FFF2-40B4-BE49-F238E27FC236}">
                <a16:creationId xmlns="" xmlns:a16="http://schemas.microsoft.com/office/drawing/2014/main" id="{B5196332-D735-4621-935D-62B3511D11AE}"/>
              </a:ext>
            </a:extLst>
          </p:cNvPr>
          <p:cNvSpPr txBox="1"/>
          <p:nvPr/>
        </p:nvSpPr>
        <p:spPr>
          <a:xfrm>
            <a:off x="3155805" y="1902713"/>
            <a:ext cx="2579980"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b="1" dirty="0"/>
              <a:t>Details of the Complaint</a:t>
            </a:r>
          </a:p>
        </p:txBody>
      </p:sp>
      <p:sp>
        <p:nvSpPr>
          <p:cNvPr id="7" name="Oval 6">
            <a:extLst>
              <a:ext uri="{FF2B5EF4-FFF2-40B4-BE49-F238E27FC236}">
                <a16:creationId xmlns="" xmlns:a16="http://schemas.microsoft.com/office/drawing/2014/main" id="{6E5688D6-22A4-425F-A348-CDBFEDE5ED60}"/>
              </a:ext>
            </a:extLst>
          </p:cNvPr>
          <p:cNvSpPr/>
          <p:nvPr/>
        </p:nvSpPr>
        <p:spPr>
          <a:xfrm>
            <a:off x="3959154" y="2483343"/>
            <a:ext cx="1117671"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8" name="Straight Arrow Connector 7">
            <a:extLst>
              <a:ext uri="{FF2B5EF4-FFF2-40B4-BE49-F238E27FC236}">
                <a16:creationId xmlns="" xmlns:a16="http://schemas.microsoft.com/office/drawing/2014/main" id="{FDEB7848-B051-4A89-A20E-32B72EA91124}"/>
              </a:ext>
            </a:extLst>
          </p:cNvPr>
          <p:cNvCxnSpPr>
            <a:cxnSpLocks/>
            <a:stCxn id="6" idx="2"/>
          </p:cNvCxnSpPr>
          <p:nvPr/>
        </p:nvCxnSpPr>
        <p:spPr>
          <a:xfrm>
            <a:off x="4445795" y="2272045"/>
            <a:ext cx="0" cy="21129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393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00929" y="458509"/>
            <a:ext cx="7772400" cy="424187"/>
          </a:xfrm>
        </p:spPr>
        <p:txBody>
          <a:bodyPr>
            <a:normAutofit fontScale="90000"/>
          </a:bodyPr>
          <a:lstStyle/>
          <a:p>
            <a:pPr algn="ctr"/>
            <a:r>
              <a:rPr lang="en-US" sz="2100" b="1" dirty="0">
                <a:solidFill>
                  <a:schemeClr val="bg1"/>
                </a:solidFill>
                <a:latin typeface="Arial" charset="0"/>
                <a:ea typeface="Arial" charset="0"/>
                <a:cs typeface="Arial" charset="0"/>
              </a:rPr>
              <a:t>Processing of Compliant – </a:t>
            </a:r>
            <a:r>
              <a:rPr lang="en-US" sz="2100" b="1" dirty="0" smtClean="0">
                <a:solidFill>
                  <a:schemeClr val="bg1"/>
                </a:solidFill>
                <a:latin typeface="Arial" charset="0"/>
                <a:ea typeface="Arial" charset="0"/>
                <a:cs typeface="Arial" charset="0"/>
              </a:rPr>
              <a:t>Transfer, Categorization, </a:t>
            </a:r>
            <a:r>
              <a:rPr lang="en-US" sz="2100" b="1" dirty="0">
                <a:solidFill>
                  <a:schemeClr val="bg1"/>
                </a:solidFill>
                <a:latin typeface="Arial" charset="0"/>
                <a:ea typeface="Arial" charset="0"/>
                <a:cs typeface="Arial" charset="0"/>
              </a:rPr>
              <a:t>Notice and Hearing Date</a:t>
            </a:r>
          </a:p>
        </p:txBody>
      </p:sp>
      <p:pic>
        <p:nvPicPr>
          <p:cNvPr id="5" name="Picture 4">
            <a:extLst>
              <a:ext uri="{FF2B5EF4-FFF2-40B4-BE49-F238E27FC236}">
                <a16:creationId xmlns="" xmlns:a16="http://schemas.microsoft.com/office/drawing/2014/main" id="{5E6D70E5-9A8C-444F-B109-6AEAE3D93268}"/>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823480" y="1252105"/>
            <a:ext cx="7415645" cy="4572000"/>
          </a:xfrm>
          <a:prstGeom prst="rect">
            <a:avLst/>
          </a:prstGeom>
          <a:noFill/>
          <a:ln w="9525">
            <a:noFill/>
            <a:miter lim="800000"/>
            <a:headEnd/>
            <a:tailEnd/>
          </a:ln>
        </p:spPr>
      </p:pic>
      <p:sp>
        <p:nvSpPr>
          <p:cNvPr id="6" name="TextBox 5">
            <a:extLst>
              <a:ext uri="{FF2B5EF4-FFF2-40B4-BE49-F238E27FC236}">
                <a16:creationId xmlns="" xmlns:a16="http://schemas.microsoft.com/office/drawing/2014/main" id="{B1EA25E9-209F-4BFB-9DC8-FEBFB0EDE2E1}"/>
              </a:ext>
            </a:extLst>
          </p:cNvPr>
          <p:cNvSpPr txBox="1"/>
          <p:nvPr/>
        </p:nvSpPr>
        <p:spPr>
          <a:xfrm>
            <a:off x="152833" y="2488275"/>
            <a:ext cx="898268" cy="50783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a:t>To be transferred to another PGRO</a:t>
            </a:r>
          </a:p>
        </p:txBody>
      </p:sp>
      <p:sp>
        <p:nvSpPr>
          <p:cNvPr id="7" name="Oval 6">
            <a:extLst>
              <a:ext uri="{FF2B5EF4-FFF2-40B4-BE49-F238E27FC236}">
                <a16:creationId xmlns="" xmlns:a16="http://schemas.microsoft.com/office/drawing/2014/main" id="{888C4BAE-0A4C-442D-B5DD-4A3A5D5998AA}"/>
              </a:ext>
            </a:extLst>
          </p:cNvPr>
          <p:cNvSpPr/>
          <p:nvPr/>
        </p:nvSpPr>
        <p:spPr>
          <a:xfrm>
            <a:off x="1758879" y="2569068"/>
            <a:ext cx="2489271"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9" name="Straight Arrow Connector 8">
            <a:extLst>
              <a:ext uri="{FF2B5EF4-FFF2-40B4-BE49-F238E27FC236}">
                <a16:creationId xmlns="" xmlns:a16="http://schemas.microsoft.com/office/drawing/2014/main" id="{0BAA5C1F-7D31-45B2-A5FD-CC7C09DF0E10}"/>
              </a:ext>
            </a:extLst>
          </p:cNvPr>
          <p:cNvCxnSpPr/>
          <p:nvPr/>
        </p:nvCxnSpPr>
        <p:spPr>
          <a:xfrm>
            <a:off x="1076325" y="2742191"/>
            <a:ext cx="68255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 xmlns:a16="http://schemas.microsoft.com/office/drawing/2014/main" id="{5BA79E75-531D-4129-B1AF-EE1593774F2B}"/>
              </a:ext>
            </a:extLst>
          </p:cNvPr>
          <p:cNvSpPr txBox="1"/>
          <p:nvPr/>
        </p:nvSpPr>
        <p:spPr>
          <a:xfrm>
            <a:off x="4089154" y="3798710"/>
            <a:ext cx="995950" cy="50783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a:t>Notice to be issued for Hearing</a:t>
            </a:r>
          </a:p>
        </p:txBody>
      </p:sp>
      <p:sp>
        <p:nvSpPr>
          <p:cNvPr id="20" name="Oval 19">
            <a:extLst>
              <a:ext uri="{FF2B5EF4-FFF2-40B4-BE49-F238E27FC236}">
                <a16:creationId xmlns="" xmlns:a16="http://schemas.microsoft.com/office/drawing/2014/main" id="{DBED6D7D-EA62-4ABA-9451-685FBB7373A8}"/>
              </a:ext>
            </a:extLst>
          </p:cNvPr>
          <p:cNvSpPr/>
          <p:nvPr/>
        </p:nvSpPr>
        <p:spPr>
          <a:xfrm>
            <a:off x="1873179" y="3879503"/>
            <a:ext cx="1565346"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3" name="Straight Arrow Connector 22">
            <a:extLst>
              <a:ext uri="{FF2B5EF4-FFF2-40B4-BE49-F238E27FC236}">
                <a16:creationId xmlns="" xmlns:a16="http://schemas.microsoft.com/office/drawing/2014/main" id="{4200E5EF-4308-466E-AEAB-8A98B337EC64}"/>
              </a:ext>
            </a:extLst>
          </p:cNvPr>
          <p:cNvCxnSpPr/>
          <p:nvPr/>
        </p:nvCxnSpPr>
        <p:spPr>
          <a:xfrm>
            <a:off x="3438525" y="4052627"/>
            <a:ext cx="64207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 xmlns:a16="http://schemas.microsoft.com/office/drawing/2014/main" id="{073AA4FC-CC4E-4EBC-8B7F-8F519CEB8799}"/>
              </a:ext>
            </a:extLst>
          </p:cNvPr>
          <p:cNvSpPr txBox="1"/>
          <p:nvPr/>
        </p:nvSpPr>
        <p:spPr>
          <a:xfrm>
            <a:off x="500934" y="4326690"/>
            <a:ext cx="735358"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a:t>Date of Hearing</a:t>
            </a:r>
          </a:p>
        </p:txBody>
      </p:sp>
      <p:sp>
        <p:nvSpPr>
          <p:cNvPr id="31" name="Oval 30">
            <a:extLst>
              <a:ext uri="{FF2B5EF4-FFF2-40B4-BE49-F238E27FC236}">
                <a16:creationId xmlns="" xmlns:a16="http://schemas.microsoft.com/office/drawing/2014/main" id="{3207DA68-6343-4E99-8009-459ADA21E2B1}"/>
              </a:ext>
            </a:extLst>
          </p:cNvPr>
          <p:cNvSpPr/>
          <p:nvPr/>
        </p:nvSpPr>
        <p:spPr>
          <a:xfrm>
            <a:off x="1758879" y="4326268"/>
            <a:ext cx="1155771"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32" name="Straight Arrow Connector 31">
            <a:extLst>
              <a:ext uri="{FF2B5EF4-FFF2-40B4-BE49-F238E27FC236}">
                <a16:creationId xmlns="" xmlns:a16="http://schemas.microsoft.com/office/drawing/2014/main" id="{D81A1B61-0536-4FDD-A34F-E09D69D895BD}"/>
              </a:ext>
            </a:extLst>
          </p:cNvPr>
          <p:cNvCxnSpPr>
            <a:cxnSpLocks/>
          </p:cNvCxnSpPr>
          <p:nvPr/>
        </p:nvCxnSpPr>
        <p:spPr>
          <a:xfrm>
            <a:off x="1236292" y="4510590"/>
            <a:ext cx="52258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 xmlns:a16="http://schemas.microsoft.com/office/drawing/2014/main" id="{9F592849-BFF0-432A-9003-9923D44A3FA7}"/>
              </a:ext>
            </a:extLst>
          </p:cNvPr>
          <p:cNvSpPr txBox="1"/>
          <p:nvPr/>
        </p:nvSpPr>
        <p:spPr>
          <a:xfrm>
            <a:off x="169451" y="4648587"/>
            <a:ext cx="995950" cy="50783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a:t>Department to which complaint is related</a:t>
            </a:r>
          </a:p>
        </p:txBody>
      </p:sp>
      <p:sp>
        <p:nvSpPr>
          <p:cNvPr id="35" name="Oval 34">
            <a:extLst>
              <a:ext uri="{FF2B5EF4-FFF2-40B4-BE49-F238E27FC236}">
                <a16:creationId xmlns="" xmlns:a16="http://schemas.microsoft.com/office/drawing/2014/main" id="{3CC00F19-EF02-4F48-B5D4-8DE49A0749C5}"/>
              </a:ext>
            </a:extLst>
          </p:cNvPr>
          <p:cNvSpPr/>
          <p:nvPr/>
        </p:nvSpPr>
        <p:spPr>
          <a:xfrm>
            <a:off x="1873179" y="4717703"/>
            <a:ext cx="1565346"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36" name="Straight Arrow Connector 35">
            <a:extLst>
              <a:ext uri="{FF2B5EF4-FFF2-40B4-BE49-F238E27FC236}">
                <a16:creationId xmlns="" xmlns:a16="http://schemas.microsoft.com/office/drawing/2014/main" id="{7D1D597A-066B-49AE-84A7-135CD82F2AFE}"/>
              </a:ext>
            </a:extLst>
          </p:cNvPr>
          <p:cNvCxnSpPr>
            <a:cxnSpLocks/>
          </p:cNvCxnSpPr>
          <p:nvPr/>
        </p:nvCxnSpPr>
        <p:spPr>
          <a:xfrm>
            <a:off x="1165401" y="4892500"/>
            <a:ext cx="70777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 xmlns:a16="http://schemas.microsoft.com/office/drawing/2014/main" id="{484A031B-CA51-473A-8A5A-944EDCBFCE0C}"/>
              </a:ext>
            </a:extLst>
          </p:cNvPr>
          <p:cNvSpPr txBox="1"/>
          <p:nvPr/>
        </p:nvSpPr>
        <p:spPr>
          <a:xfrm>
            <a:off x="6556129" y="4687110"/>
            <a:ext cx="995950"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a:t>Benefit / Relief Sought</a:t>
            </a:r>
          </a:p>
        </p:txBody>
      </p:sp>
      <p:sp>
        <p:nvSpPr>
          <p:cNvPr id="38" name="Oval 37">
            <a:extLst>
              <a:ext uri="{FF2B5EF4-FFF2-40B4-BE49-F238E27FC236}">
                <a16:creationId xmlns="" xmlns:a16="http://schemas.microsoft.com/office/drawing/2014/main" id="{0727E198-B588-42EA-8EE8-2943D0B7A30F}"/>
              </a:ext>
            </a:extLst>
          </p:cNvPr>
          <p:cNvSpPr/>
          <p:nvPr/>
        </p:nvSpPr>
        <p:spPr>
          <a:xfrm>
            <a:off x="4340154" y="4698653"/>
            <a:ext cx="1565346"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39" name="Straight Arrow Connector 38">
            <a:extLst>
              <a:ext uri="{FF2B5EF4-FFF2-40B4-BE49-F238E27FC236}">
                <a16:creationId xmlns="" xmlns:a16="http://schemas.microsoft.com/office/drawing/2014/main" id="{EC005D59-4A3B-4F51-8BD7-09F0BAA80203}"/>
              </a:ext>
            </a:extLst>
          </p:cNvPr>
          <p:cNvCxnSpPr/>
          <p:nvPr/>
        </p:nvCxnSpPr>
        <p:spPr>
          <a:xfrm>
            <a:off x="5905500" y="4871777"/>
            <a:ext cx="64207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 xmlns:a16="http://schemas.microsoft.com/office/drawing/2014/main" id="{C3C22E53-980B-4718-9F9E-D8095D924564}"/>
              </a:ext>
            </a:extLst>
          </p:cNvPr>
          <p:cNvSpPr txBox="1"/>
          <p:nvPr/>
        </p:nvSpPr>
        <p:spPr>
          <a:xfrm>
            <a:off x="5917954" y="5299285"/>
            <a:ext cx="995950" cy="2308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a:t>Issue Notice</a:t>
            </a:r>
          </a:p>
        </p:txBody>
      </p:sp>
      <p:sp>
        <p:nvSpPr>
          <p:cNvPr id="41" name="Oval 40">
            <a:extLst>
              <a:ext uri="{FF2B5EF4-FFF2-40B4-BE49-F238E27FC236}">
                <a16:creationId xmlns="" xmlns:a16="http://schemas.microsoft.com/office/drawing/2014/main" id="{96F1669B-1DF1-4B70-B3DD-D01A1C031AB9}"/>
              </a:ext>
            </a:extLst>
          </p:cNvPr>
          <p:cNvSpPr/>
          <p:nvPr/>
        </p:nvSpPr>
        <p:spPr>
          <a:xfrm>
            <a:off x="3701979" y="5241578"/>
            <a:ext cx="1565346"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42" name="Straight Arrow Connector 41">
            <a:extLst>
              <a:ext uri="{FF2B5EF4-FFF2-40B4-BE49-F238E27FC236}">
                <a16:creationId xmlns="" xmlns:a16="http://schemas.microsoft.com/office/drawing/2014/main" id="{FE0945F2-450D-49EF-801B-2D942D2EB5DE}"/>
              </a:ext>
            </a:extLst>
          </p:cNvPr>
          <p:cNvCxnSpPr/>
          <p:nvPr/>
        </p:nvCxnSpPr>
        <p:spPr>
          <a:xfrm>
            <a:off x="5267325" y="5414702"/>
            <a:ext cx="64207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5310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par>
                                <p:cTn id="35" presetID="10"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par>
                                <p:cTn id="44" presetID="10" presetClass="entr" presetSubtype="0" fill="hold"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fade">
                                      <p:cBhvr>
                                        <p:cTn id="46" dur="500"/>
                                        <p:tgtEl>
                                          <p:spTgt spid="3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fade">
                                      <p:cBhvr>
                                        <p:cTn id="49" dur="500"/>
                                        <p:tgtEl>
                                          <p:spTgt spid="3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par>
                                <p:cTn id="53" presetID="10" presetClass="entr" presetSubtype="0" fill="hold" nodeType="with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fade">
                                      <p:cBhvr>
                                        <p:cTn id="5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9" grpId="0" animBg="1"/>
      <p:bldP spid="20" grpId="0" animBg="1"/>
      <p:bldP spid="30" grpId="0" animBg="1"/>
      <p:bldP spid="31" grpId="0" animBg="1"/>
      <p:bldP spid="34" grpId="0" animBg="1"/>
      <p:bldP spid="35" grpId="0" animBg="1"/>
      <p:bldP spid="37" grpId="0" animBg="1"/>
      <p:bldP spid="38" grpId="0" animBg="1"/>
      <p:bldP spid="40" grpId="0" animBg="1"/>
      <p:bldP spid="4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screen">
            <a:extLst>
              <a:ext uri="{28A0092B-C50C-407E-A947-70E740481C1C}">
                <a14:useLocalDpi xmlns:a14="http://schemas.microsoft.com/office/drawing/2010/main"/>
              </a:ext>
            </a:extLst>
          </a:blip>
          <a:srcRect/>
          <a:stretch/>
        </p:blipFill>
        <p:spPr bwMode="auto">
          <a:xfrm>
            <a:off x="571500" y="1346200"/>
            <a:ext cx="8242300" cy="5041900"/>
          </a:xfrm>
          <a:prstGeom prst="rect">
            <a:avLst/>
          </a:prstGeom>
          <a:noFill/>
          <a:ln w="9525">
            <a:noFill/>
            <a:miter lim="800000"/>
            <a:headEnd/>
            <a:tailEnd/>
          </a:ln>
        </p:spPr>
      </p:pic>
      <p:sp>
        <p:nvSpPr>
          <p:cNvPr id="3" name="TextBox 2">
            <a:extLst>
              <a:ext uri="{FF2B5EF4-FFF2-40B4-BE49-F238E27FC236}">
                <a16:creationId xmlns="" xmlns:a16="http://schemas.microsoft.com/office/drawing/2014/main" id="{484A031B-CA51-473A-8A5A-944EDCBFCE0C}"/>
              </a:ext>
            </a:extLst>
          </p:cNvPr>
          <p:cNvSpPr txBox="1"/>
          <p:nvPr/>
        </p:nvSpPr>
        <p:spPr>
          <a:xfrm>
            <a:off x="7432429" y="3633010"/>
            <a:ext cx="995950"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Sub-Division PGRO</a:t>
            </a:r>
            <a:endParaRPr lang="en-IN" sz="900" b="1" dirty="0"/>
          </a:p>
        </p:txBody>
      </p:sp>
      <p:sp>
        <p:nvSpPr>
          <p:cNvPr id="4" name="Oval 3">
            <a:extLst>
              <a:ext uri="{FF2B5EF4-FFF2-40B4-BE49-F238E27FC236}">
                <a16:creationId xmlns="" xmlns:a16="http://schemas.microsoft.com/office/drawing/2014/main" id="{0727E198-B588-42EA-8EE8-2943D0B7A30F}"/>
              </a:ext>
            </a:extLst>
          </p:cNvPr>
          <p:cNvSpPr/>
          <p:nvPr/>
        </p:nvSpPr>
        <p:spPr>
          <a:xfrm>
            <a:off x="5216454" y="3644553"/>
            <a:ext cx="1565346"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5" name="Straight Arrow Connector 4">
            <a:extLst>
              <a:ext uri="{FF2B5EF4-FFF2-40B4-BE49-F238E27FC236}">
                <a16:creationId xmlns="" xmlns:a16="http://schemas.microsoft.com/office/drawing/2014/main" id="{EC005D59-4A3B-4F51-8BD7-09F0BAA80203}"/>
              </a:ext>
            </a:extLst>
          </p:cNvPr>
          <p:cNvCxnSpPr/>
          <p:nvPr/>
        </p:nvCxnSpPr>
        <p:spPr>
          <a:xfrm>
            <a:off x="6781800" y="3817677"/>
            <a:ext cx="64207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 xmlns:a16="http://schemas.microsoft.com/office/drawing/2014/main" id="{484A031B-CA51-473A-8A5A-944EDCBFCE0C}"/>
              </a:ext>
            </a:extLst>
          </p:cNvPr>
          <p:cNvSpPr txBox="1"/>
          <p:nvPr/>
        </p:nvSpPr>
        <p:spPr>
          <a:xfrm>
            <a:off x="431483" y="3624591"/>
            <a:ext cx="995950"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Department PGRO</a:t>
            </a:r>
            <a:endParaRPr lang="en-IN" sz="900" b="1" dirty="0"/>
          </a:p>
        </p:txBody>
      </p:sp>
      <p:sp>
        <p:nvSpPr>
          <p:cNvPr id="7" name="Oval 6">
            <a:extLst>
              <a:ext uri="{FF2B5EF4-FFF2-40B4-BE49-F238E27FC236}">
                <a16:creationId xmlns="" xmlns:a16="http://schemas.microsoft.com/office/drawing/2014/main" id="{0727E198-B588-42EA-8EE8-2943D0B7A30F}"/>
              </a:ext>
            </a:extLst>
          </p:cNvPr>
          <p:cNvSpPr/>
          <p:nvPr/>
        </p:nvSpPr>
        <p:spPr>
          <a:xfrm>
            <a:off x="1812854" y="3632666"/>
            <a:ext cx="841446"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8" name="Straight Arrow Connector 7">
            <a:extLst>
              <a:ext uri="{FF2B5EF4-FFF2-40B4-BE49-F238E27FC236}">
                <a16:creationId xmlns="" xmlns:a16="http://schemas.microsoft.com/office/drawing/2014/main" id="{EC005D59-4A3B-4F51-8BD7-09F0BAA80203}"/>
              </a:ext>
            </a:extLst>
          </p:cNvPr>
          <p:cNvCxnSpPr/>
          <p:nvPr/>
        </p:nvCxnSpPr>
        <p:spPr>
          <a:xfrm flipH="1">
            <a:off x="1438473" y="3805790"/>
            <a:ext cx="37438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 xmlns:a16="http://schemas.microsoft.com/office/drawing/2014/main" id="{484A031B-CA51-473A-8A5A-944EDCBFCE0C}"/>
              </a:ext>
            </a:extLst>
          </p:cNvPr>
          <p:cNvSpPr txBox="1"/>
          <p:nvPr/>
        </p:nvSpPr>
        <p:spPr>
          <a:xfrm>
            <a:off x="3589627" y="2889540"/>
            <a:ext cx="995950" cy="2308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District PGRO</a:t>
            </a:r>
            <a:endParaRPr lang="en-IN" sz="900" b="1" dirty="0"/>
          </a:p>
        </p:txBody>
      </p:sp>
      <p:sp>
        <p:nvSpPr>
          <p:cNvPr id="13" name="Oval 12">
            <a:extLst>
              <a:ext uri="{FF2B5EF4-FFF2-40B4-BE49-F238E27FC236}">
                <a16:creationId xmlns="" xmlns:a16="http://schemas.microsoft.com/office/drawing/2014/main" id="{0727E198-B588-42EA-8EE8-2943D0B7A30F}"/>
              </a:ext>
            </a:extLst>
          </p:cNvPr>
          <p:cNvSpPr/>
          <p:nvPr/>
        </p:nvSpPr>
        <p:spPr>
          <a:xfrm>
            <a:off x="3304929" y="3604946"/>
            <a:ext cx="1565346"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4" name="Straight Arrow Connector 13">
            <a:extLst>
              <a:ext uri="{FF2B5EF4-FFF2-40B4-BE49-F238E27FC236}">
                <a16:creationId xmlns="" xmlns:a16="http://schemas.microsoft.com/office/drawing/2014/main" id="{EC005D59-4A3B-4F51-8BD7-09F0BAA80203}"/>
              </a:ext>
            </a:extLst>
          </p:cNvPr>
          <p:cNvCxnSpPr/>
          <p:nvPr/>
        </p:nvCxnSpPr>
        <p:spPr>
          <a:xfrm flipV="1">
            <a:off x="4087602" y="3200400"/>
            <a:ext cx="0" cy="3937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Title 2"/>
          <p:cNvSpPr txBox="1">
            <a:spLocks/>
          </p:cNvSpPr>
          <p:nvPr/>
        </p:nvSpPr>
        <p:spPr>
          <a:xfrm>
            <a:off x="700929" y="458509"/>
            <a:ext cx="7772400" cy="424187"/>
          </a:xfrm>
          <a:prstGeom prst="rect">
            <a:avLst/>
          </a:prstGeom>
        </p:spPr>
        <p:txBody>
          <a:bodyPr>
            <a:no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20000"/>
              </a:lnSpc>
              <a:spcAft>
                <a:spcPts val="600"/>
              </a:spcAft>
            </a:pPr>
            <a:r>
              <a:rPr lang="en-US" sz="1800" b="1" dirty="0" smtClean="0">
                <a:solidFill>
                  <a:schemeClr val="bg1"/>
                </a:solidFill>
                <a:latin typeface="Arial" charset="0"/>
                <a:ea typeface="Arial" charset="0"/>
                <a:cs typeface="Arial" charset="0"/>
              </a:rPr>
              <a:t>NO WRONG DOOR – Transfer to appropriate PGRO</a:t>
            </a:r>
          </a:p>
          <a:p>
            <a:pPr algn="ctr">
              <a:lnSpc>
                <a:spcPct val="120000"/>
              </a:lnSpc>
              <a:spcAft>
                <a:spcPts val="600"/>
              </a:spcAft>
            </a:pPr>
            <a:r>
              <a:rPr lang="en-US" sz="1800" b="1" dirty="0" smtClean="0">
                <a:solidFill>
                  <a:schemeClr val="bg1"/>
                </a:solidFill>
                <a:latin typeface="Arial" charset="0"/>
                <a:ea typeface="Arial" charset="0"/>
                <a:cs typeface="Arial" charset="0"/>
              </a:rPr>
              <a:t>Jurisdiction defined for all PGROs</a:t>
            </a:r>
          </a:p>
        </p:txBody>
      </p:sp>
    </p:spTree>
    <p:extLst>
      <p:ext uri="{BB962C8B-B14F-4D97-AF65-F5344CB8AC3E}">
        <p14:creationId xmlns:p14="http://schemas.microsoft.com/office/powerpoint/2010/main" val="60715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par>
                                <p:cTn id="26" presetID="10"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12"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2"/>
          <p:cNvSpPr txBox="1">
            <a:spLocks/>
          </p:cNvSpPr>
          <p:nvPr/>
        </p:nvSpPr>
        <p:spPr>
          <a:xfrm>
            <a:off x="700929" y="670602"/>
            <a:ext cx="7772400" cy="424187"/>
          </a:xfrm>
          <a:prstGeom prst="rect">
            <a:avLst/>
          </a:prstGeom>
        </p:spPr>
        <p:txBody>
          <a:bodyPr>
            <a:normAutofit fontScale="97500"/>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2100" b="1" dirty="0">
                <a:solidFill>
                  <a:schemeClr val="bg1"/>
                </a:solidFill>
                <a:latin typeface="Arial" charset="0"/>
                <a:ea typeface="Arial" charset="0"/>
                <a:cs typeface="Arial" charset="0"/>
              </a:rPr>
              <a:t>NO WRONG </a:t>
            </a:r>
            <a:r>
              <a:rPr lang="en-US" sz="2100" b="1" dirty="0" smtClean="0">
                <a:solidFill>
                  <a:schemeClr val="bg1"/>
                </a:solidFill>
                <a:latin typeface="Arial" charset="0"/>
                <a:ea typeface="Arial" charset="0"/>
                <a:cs typeface="Arial" charset="0"/>
              </a:rPr>
              <a:t>DOOR – Transfer to </a:t>
            </a:r>
            <a:r>
              <a:rPr lang="en-US" sz="2100" b="1" dirty="0">
                <a:solidFill>
                  <a:schemeClr val="bg1"/>
                </a:solidFill>
                <a:latin typeface="Arial" charset="0"/>
                <a:ea typeface="Arial" charset="0"/>
                <a:cs typeface="Arial" charset="0"/>
              </a:rPr>
              <a:t>appropriate </a:t>
            </a:r>
            <a:r>
              <a:rPr lang="en-US" sz="2100" b="1" dirty="0" smtClean="0">
                <a:solidFill>
                  <a:schemeClr val="bg1"/>
                </a:solidFill>
                <a:latin typeface="Arial" charset="0"/>
                <a:ea typeface="Arial" charset="0"/>
                <a:cs typeface="Arial" charset="0"/>
              </a:rPr>
              <a:t>PGRO</a:t>
            </a:r>
            <a:endParaRPr lang="en-US" sz="2100" b="1" dirty="0">
              <a:solidFill>
                <a:schemeClr val="bg1"/>
              </a:solidFill>
              <a:latin typeface="Arial" charset="0"/>
              <a:ea typeface="Arial" charset="0"/>
              <a:cs typeface="Arial" charset="0"/>
            </a:endParaRPr>
          </a:p>
        </p:txBody>
      </p:sp>
      <p:pic>
        <p:nvPicPr>
          <p:cNvPr id="20" name="Picture 19"/>
          <p:cNvPicPr/>
          <p:nvPr/>
        </p:nvPicPr>
        <p:blipFill rotWithShape="1">
          <a:blip r:embed="rId2" cstate="screen">
            <a:extLst>
              <a:ext uri="{28A0092B-C50C-407E-A947-70E740481C1C}">
                <a14:useLocalDpi xmlns:a14="http://schemas.microsoft.com/office/drawing/2010/main"/>
              </a:ext>
            </a:extLst>
          </a:blip>
          <a:srcRect/>
          <a:stretch/>
        </p:blipFill>
        <p:spPr bwMode="auto">
          <a:xfrm>
            <a:off x="561229" y="1358899"/>
            <a:ext cx="8051800" cy="5143501"/>
          </a:xfrm>
          <a:prstGeom prst="rect">
            <a:avLst/>
          </a:prstGeom>
          <a:noFill/>
          <a:ln w="9525">
            <a:noFill/>
            <a:miter lim="800000"/>
            <a:headEnd/>
            <a:tailEnd/>
          </a:ln>
        </p:spPr>
      </p:pic>
      <p:sp>
        <p:nvSpPr>
          <p:cNvPr id="21" name="TextBox 20">
            <a:extLst>
              <a:ext uri="{FF2B5EF4-FFF2-40B4-BE49-F238E27FC236}">
                <a16:creationId xmlns="" xmlns:a16="http://schemas.microsoft.com/office/drawing/2014/main" id="{484A031B-CA51-473A-8A5A-944EDCBFCE0C}"/>
              </a:ext>
            </a:extLst>
          </p:cNvPr>
          <p:cNvSpPr txBox="1"/>
          <p:nvPr/>
        </p:nvSpPr>
        <p:spPr>
          <a:xfrm>
            <a:off x="152400" y="2845611"/>
            <a:ext cx="995950"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Reason for transfer</a:t>
            </a:r>
            <a:endParaRPr lang="en-IN" sz="900" b="1" dirty="0"/>
          </a:p>
        </p:txBody>
      </p:sp>
      <p:sp>
        <p:nvSpPr>
          <p:cNvPr id="22" name="Oval 21">
            <a:extLst>
              <a:ext uri="{FF2B5EF4-FFF2-40B4-BE49-F238E27FC236}">
                <a16:creationId xmlns="" xmlns:a16="http://schemas.microsoft.com/office/drawing/2014/main" id="{0727E198-B588-42EA-8EE8-2943D0B7A30F}"/>
              </a:ext>
            </a:extLst>
          </p:cNvPr>
          <p:cNvSpPr/>
          <p:nvPr/>
        </p:nvSpPr>
        <p:spPr>
          <a:xfrm>
            <a:off x="1752600" y="2869853"/>
            <a:ext cx="1054100"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3" name="Straight Arrow Connector 22">
            <a:extLst>
              <a:ext uri="{FF2B5EF4-FFF2-40B4-BE49-F238E27FC236}">
                <a16:creationId xmlns="" xmlns:a16="http://schemas.microsoft.com/office/drawing/2014/main" id="{EC005D59-4A3B-4F51-8BD7-09F0BAA80203}"/>
              </a:ext>
            </a:extLst>
          </p:cNvPr>
          <p:cNvCxnSpPr/>
          <p:nvPr/>
        </p:nvCxnSpPr>
        <p:spPr>
          <a:xfrm flipH="1">
            <a:off x="1206500" y="3030277"/>
            <a:ext cx="5461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 xmlns:a16="http://schemas.microsoft.com/office/drawing/2014/main" id="{484A031B-CA51-473A-8A5A-944EDCBFCE0C}"/>
              </a:ext>
            </a:extLst>
          </p:cNvPr>
          <p:cNvSpPr txBox="1"/>
          <p:nvPr/>
        </p:nvSpPr>
        <p:spPr>
          <a:xfrm>
            <a:off x="0" y="3351749"/>
            <a:ext cx="995950" cy="2308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Note</a:t>
            </a:r>
            <a:endParaRPr lang="en-IN" sz="900" b="1" dirty="0"/>
          </a:p>
        </p:txBody>
      </p:sp>
      <p:sp>
        <p:nvSpPr>
          <p:cNvPr id="28" name="Oval 27">
            <a:extLst>
              <a:ext uri="{FF2B5EF4-FFF2-40B4-BE49-F238E27FC236}">
                <a16:creationId xmlns="" xmlns:a16="http://schemas.microsoft.com/office/drawing/2014/main" id="{0727E198-B588-42EA-8EE8-2943D0B7A30F}"/>
              </a:ext>
            </a:extLst>
          </p:cNvPr>
          <p:cNvSpPr/>
          <p:nvPr/>
        </p:nvSpPr>
        <p:spPr>
          <a:xfrm>
            <a:off x="1600200" y="3306741"/>
            <a:ext cx="1054100"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9" name="Straight Arrow Connector 28">
            <a:extLst>
              <a:ext uri="{FF2B5EF4-FFF2-40B4-BE49-F238E27FC236}">
                <a16:creationId xmlns="" xmlns:a16="http://schemas.microsoft.com/office/drawing/2014/main" id="{EC005D59-4A3B-4F51-8BD7-09F0BAA80203}"/>
              </a:ext>
            </a:extLst>
          </p:cNvPr>
          <p:cNvCxnSpPr/>
          <p:nvPr/>
        </p:nvCxnSpPr>
        <p:spPr>
          <a:xfrm flipH="1">
            <a:off x="1054100" y="3467165"/>
            <a:ext cx="5461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 xmlns:a16="http://schemas.microsoft.com/office/drawing/2014/main" id="{484A031B-CA51-473A-8A5A-944EDCBFCE0C}"/>
              </a:ext>
            </a:extLst>
          </p:cNvPr>
          <p:cNvSpPr txBox="1"/>
          <p:nvPr/>
        </p:nvSpPr>
        <p:spPr>
          <a:xfrm>
            <a:off x="6018879" y="5149054"/>
            <a:ext cx="995950" cy="2308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Transfer</a:t>
            </a:r>
            <a:endParaRPr lang="en-IN" sz="900" b="1" dirty="0"/>
          </a:p>
        </p:txBody>
      </p:sp>
      <p:sp>
        <p:nvSpPr>
          <p:cNvPr id="31" name="Oval 30">
            <a:extLst>
              <a:ext uri="{FF2B5EF4-FFF2-40B4-BE49-F238E27FC236}">
                <a16:creationId xmlns="" xmlns:a16="http://schemas.microsoft.com/office/drawing/2014/main" id="{0727E198-B588-42EA-8EE8-2943D0B7A30F}"/>
              </a:ext>
            </a:extLst>
          </p:cNvPr>
          <p:cNvSpPr/>
          <p:nvPr/>
        </p:nvSpPr>
        <p:spPr>
          <a:xfrm>
            <a:off x="3802904" y="5091347"/>
            <a:ext cx="1565346"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32" name="Straight Arrow Connector 31">
            <a:extLst>
              <a:ext uri="{FF2B5EF4-FFF2-40B4-BE49-F238E27FC236}">
                <a16:creationId xmlns="" xmlns:a16="http://schemas.microsoft.com/office/drawing/2014/main" id="{EC005D59-4A3B-4F51-8BD7-09F0BAA80203}"/>
              </a:ext>
            </a:extLst>
          </p:cNvPr>
          <p:cNvCxnSpPr/>
          <p:nvPr/>
        </p:nvCxnSpPr>
        <p:spPr>
          <a:xfrm>
            <a:off x="5368250" y="5264471"/>
            <a:ext cx="64207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97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par>
                                <p:cTn id="17" presetID="10"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7" grpId="0" animBg="1"/>
      <p:bldP spid="28" grpId="0" animBg="1"/>
      <p:bldP spid="30" grpId="0" animBg="1"/>
      <p:bldP spid="3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375" y="672925"/>
            <a:ext cx="4129738" cy="553998"/>
          </a:xfrm>
          <a:prstGeom prst="rect">
            <a:avLst/>
          </a:prstGeom>
          <a:noFill/>
          <a:ln>
            <a:noFill/>
          </a:ln>
        </p:spPr>
        <p:txBody>
          <a:bodyPr wrap="square" rtlCol="0" anchor="ctr" anchorCtr="1">
            <a:spAutoFit/>
          </a:bodyPr>
          <a:lstStyle/>
          <a:p>
            <a:r>
              <a:rPr lang="en-IN" sz="3000" b="1" dirty="0" smtClean="0">
                <a:solidFill>
                  <a:schemeClr val="bg1"/>
                </a:solidFill>
              </a:rPr>
              <a:t>PRESENTATION OUTLINE</a:t>
            </a:r>
            <a:endParaRPr lang="en-IN" sz="3000" b="1" dirty="0">
              <a:solidFill>
                <a:schemeClr val="bg1"/>
              </a:solidFill>
            </a:endParaRPr>
          </a:p>
        </p:txBody>
      </p:sp>
      <p:sp>
        <p:nvSpPr>
          <p:cNvPr id="3" name="TextBox 2"/>
          <p:cNvSpPr txBox="1"/>
          <p:nvPr/>
        </p:nvSpPr>
        <p:spPr>
          <a:xfrm>
            <a:off x="-20079" y="1829587"/>
            <a:ext cx="2667646" cy="369332"/>
          </a:xfrm>
          <a:prstGeom prst="rect">
            <a:avLst/>
          </a:prstGeom>
          <a:noFill/>
          <a:ln>
            <a:noFill/>
          </a:ln>
        </p:spPr>
        <p:txBody>
          <a:bodyPr wrap="square" rtlCol="0" anchor="ctr" anchorCtr="1">
            <a:spAutoFit/>
          </a:bodyPr>
          <a:lstStyle/>
          <a:p>
            <a:r>
              <a:rPr lang="en-IN" b="1" dirty="0" smtClean="0">
                <a:solidFill>
                  <a:srgbClr val="FFFF00"/>
                </a:solidFill>
              </a:rPr>
              <a:t>Introduction</a:t>
            </a:r>
            <a:endParaRPr lang="en-IN" b="1" dirty="0">
              <a:solidFill>
                <a:srgbClr val="FFFF00"/>
              </a:solidFill>
            </a:endParaRPr>
          </a:p>
        </p:txBody>
      </p:sp>
      <p:sp>
        <p:nvSpPr>
          <p:cNvPr id="4" name="TextBox 3"/>
          <p:cNvSpPr txBox="1"/>
          <p:nvPr/>
        </p:nvSpPr>
        <p:spPr>
          <a:xfrm>
            <a:off x="226663" y="2360579"/>
            <a:ext cx="3010546" cy="784830"/>
          </a:xfrm>
          <a:prstGeom prst="rect">
            <a:avLst/>
          </a:prstGeom>
          <a:noFill/>
          <a:ln>
            <a:noFill/>
          </a:ln>
        </p:spPr>
        <p:txBody>
          <a:bodyPr wrap="square" rtlCol="0" anchor="ctr" anchorCtr="1">
            <a:spAutoFit/>
          </a:bodyPr>
          <a:lstStyle/>
          <a:p>
            <a:pPr marL="214313" indent="-214313">
              <a:buFont typeface="Arial" panose="020B0604020202020204" pitchFamily="34" charset="0"/>
              <a:buChar char="•"/>
            </a:pPr>
            <a:r>
              <a:rPr lang="en-IN" sz="1500" dirty="0">
                <a:solidFill>
                  <a:schemeClr val="bg1"/>
                </a:solidFill>
              </a:rPr>
              <a:t>Features </a:t>
            </a:r>
          </a:p>
          <a:p>
            <a:pPr marL="214313" indent="-214313">
              <a:buFont typeface="Arial" panose="020B0604020202020204" pitchFamily="34" charset="0"/>
              <a:buChar char="•"/>
            </a:pPr>
            <a:r>
              <a:rPr lang="en-IN" sz="1500" dirty="0" smtClean="0">
                <a:solidFill>
                  <a:schemeClr val="bg1"/>
                </a:solidFill>
              </a:rPr>
              <a:t>Legal </a:t>
            </a:r>
            <a:r>
              <a:rPr lang="en-IN" sz="1500" dirty="0">
                <a:solidFill>
                  <a:schemeClr val="bg1"/>
                </a:solidFill>
              </a:rPr>
              <a:t>Right</a:t>
            </a:r>
          </a:p>
          <a:p>
            <a:pPr marL="214313" indent="-214313">
              <a:buFont typeface="Arial" panose="020B0604020202020204" pitchFamily="34" charset="0"/>
              <a:buChar char="•"/>
            </a:pPr>
            <a:r>
              <a:rPr lang="en-IN" sz="1500" dirty="0" err="1">
                <a:solidFill>
                  <a:schemeClr val="bg1"/>
                </a:solidFill>
              </a:rPr>
              <a:t>Redressal</a:t>
            </a:r>
            <a:r>
              <a:rPr lang="en-IN" sz="1500" dirty="0">
                <a:solidFill>
                  <a:schemeClr val="bg1"/>
                </a:solidFill>
              </a:rPr>
              <a:t> as the </a:t>
            </a:r>
            <a:r>
              <a:rPr lang="en-IN" sz="1500" dirty="0" smtClean="0">
                <a:solidFill>
                  <a:schemeClr val="bg1"/>
                </a:solidFill>
              </a:rPr>
              <a:t>focus</a:t>
            </a:r>
            <a:endParaRPr lang="en-IN" sz="1500" dirty="0">
              <a:solidFill>
                <a:schemeClr val="bg1"/>
              </a:solidFill>
            </a:endParaRPr>
          </a:p>
        </p:txBody>
      </p:sp>
      <p:sp>
        <p:nvSpPr>
          <p:cNvPr id="5" name="TextBox 4"/>
          <p:cNvSpPr txBox="1"/>
          <p:nvPr/>
        </p:nvSpPr>
        <p:spPr>
          <a:xfrm>
            <a:off x="226663" y="3505377"/>
            <a:ext cx="2667646" cy="369332"/>
          </a:xfrm>
          <a:prstGeom prst="rect">
            <a:avLst/>
          </a:prstGeom>
          <a:noFill/>
          <a:ln>
            <a:noFill/>
          </a:ln>
        </p:spPr>
        <p:txBody>
          <a:bodyPr wrap="square" rtlCol="0" anchor="ctr" anchorCtr="1">
            <a:spAutoFit/>
          </a:bodyPr>
          <a:lstStyle/>
          <a:p>
            <a:r>
              <a:rPr lang="en-IN" b="1" dirty="0">
                <a:solidFill>
                  <a:srgbClr val="FFFF00"/>
                </a:solidFill>
              </a:rPr>
              <a:t>Digital Governance</a:t>
            </a:r>
          </a:p>
        </p:txBody>
      </p:sp>
      <p:sp>
        <p:nvSpPr>
          <p:cNvPr id="6" name="TextBox 5"/>
          <p:cNvSpPr txBox="1"/>
          <p:nvPr/>
        </p:nvSpPr>
        <p:spPr>
          <a:xfrm>
            <a:off x="-191529" y="4030614"/>
            <a:ext cx="3010546" cy="784830"/>
          </a:xfrm>
          <a:prstGeom prst="rect">
            <a:avLst/>
          </a:prstGeom>
          <a:noFill/>
          <a:ln>
            <a:noFill/>
          </a:ln>
        </p:spPr>
        <p:txBody>
          <a:bodyPr wrap="square" rtlCol="0" anchor="ctr" anchorCtr="1">
            <a:spAutoFit/>
          </a:bodyPr>
          <a:lstStyle/>
          <a:p>
            <a:pPr marL="214313" indent="-214313">
              <a:buFont typeface="Arial" panose="020B0604020202020204" pitchFamily="34" charset="0"/>
              <a:buChar char="•"/>
            </a:pPr>
            <a:r>
              <a:rPr lang="en-IN" sz="1500" dirty="0" smtClean="0">
                <a:solidFill>
                  <a:schemeClr val="bg1"/>
                </a:solidFill>
              </a:rPr>
              <a:t>Access</a:t>
            </a:r>
            <a:endParaRPr lang="en-IN" sz="1500" dirty="0">
              <a:solidFill>
                <a:schemeClr val="bg1"/>
              </a:solidFill>
            </a:endParaRPr>
          </a:p>
          <a:p>
            <a:pPr marL="214313" indent="-214313">
              <a:buFont typeface="Arial" panose="020B0604020202020204" pitchFamily="34" charset="0"/>
              <a:buChar char="•"/>
            </a:pPr>
            <a:r>
              <a:rPr lang="en-IN" sz="1500" dirty="0">
                <a:solidFill>
                  <a:schemeClr val="bg1"/>
                </a:solidFill>
              </a:rPr>
              <a:t>Process</a:t>
            </a:r>
          </a:p>
          <a:p>
            <a:pPr marL="214313" indent="-214313">
              <a:buFont typeface="Arial" panose="020B0604020202020204" pitchFamily="34" charset="0"/>
              <a:buChar char="•"/>
            </a:pPr>
            <a:r>
              <a:rPr lang="en-IN" sz="1500" dirty="0">
                <a:solidFill>
                  <a:schemeClr val="bg1"/>
                </a:solidFill>
              </a:rPr>
              <a:t>Monitoring </a:t>
            </a:r>
          </a:p>
        </p:txBody>
      </p:sp>
      <p:sp>
        <p:nvSpPr>
          <p:cNvPr id="9" name="TextBox 8"/>
          <p:cNvSpPr txBox="1"/>
          <p:nvPr/>
        </p:nvSpPr>
        <p:spPr>
          <a:xfrm>
            <a:off x="3694455" y="3496297"/>
            <a:ext cx="3901699" cy="369332"/>
          </a:xfrm>
          <a:prstGeom prst="rect">
            <a:avLst/>
          </a:prstGeom>
          <a:noFill/>
          <a:ln>
            <a:noFill/>
          </a:ln>
        </p:spPr>
        <p:txBody>
          <a:bodyPr wrap="square" rtlCol="0" anchor="ctr" anchorCtr="1">
            <a:spAutoFit/>
          </a:bodyPr>
          <a:lstStyle/>
          <a:p>
            <a:r>
              <a:rPr lang="en-IN" b="1" dirty="0">
                <a:solidFill>
                  <a:srgbClr val="FFFF00"/>
                </a:solidFill>
              </a:rPr>
              <a:t>Conclusion</a:t>
            </a:r>
          </a:p>
        </p:txBody>
      </p:sp>
      <p:sp>
        <p:nvSpPr>
          <p:cNvPr id="10" name="TextBox 9"/>
          <p:cNvSpPr txBox="1"/>
          <p:nvPr/>
        </p:nvSpPr>
        <p:spPr>
          <a:xfrm>
            <a:off x="5145818" y="3970506"/>
            <a:ext cx="3901699" cy="553998"/>
          </a:xfrm>
          <a:prstGeom prst="rect">
            <a:avLst/>
          </a:prstGeom>
          <a:noFill/>
          <a:ln>
            <a:noFill/>
          </a:ln>
        </p:spPr>
        <p:txBody>
          <a:bodyPr wrap="square" rtlCol="0" anchor="ctr" anchorCtr="1">
            <a:spAutoFit/>
          </a:bodyPr>
          <a:lstStyle/>
          <a:p>
            <a:pPr marL="214313" indent="-214313">
              <a:buFont typeface="Arial" panose="020B0604020202020204" pitchFamily="34" charset="0"/>
              <a:buChar char="•"/>
            </a:pPr>
            <a:r>
              <a:rPr lang="en-IN" sz="1500" dirty="0">
                <a:solidFill>
                  <a:schemeClr val="bg1"/>
                </a:solidFill>
              </a:rPr>
              <a:t>Right to Grievance </a:t>
            </a:r>
            <a:r>
              <a:rPr lang="en-IN" sz="1500" dirty="0" err="1">
                <a:solidFill>
                  <a:schemeClr val="bg1"/>
                </a:solidFill>
              </a:rPr>
              <a:t>Redressal</a:t>
            </a:r>
            <a:r>
              <a:rPr lang="en-IN" sz="1500" dirty="0">
                <a:solidFill>
                  <a:schemeClr val="bg1"/>
                </a:solidFill>
              </a:rPr>
              <a:t> and </a:t>
            </a:r>
            <a:r>
              <a:rPr lang="en-IN" sz="1500" dirty="0" smtClean="0">
                <a:solidFill>
                  <a:schemeClr val="bg1"/>
                </a:solidFill>
              </a:rPr>
              <a:t>Systematic Reforms</a:t>
            </a:r>
            <a:endParaRPr lang="en-IN" sz="1500" dirty="0">
              <a:solidFill>
                <a:schemeClr val="bg1"/>
              </a:solidFill>
            </a:endParaRPr>
          </a:p>
        </p:txBody>
      </p:sp>
      <p:sp>
        <p:nvSpPr>
          <p:cNvPr id="11" name="Rectangle 10"/>
          <p:cNvSpPr/>
          <p:nvPr/>
        </p:nvSpPr>
        <p:spPr>
          <a:xfrm>
            <a:off x="564540" y="5056896"/>
            <a:ext cx="2528962" cy="369332"/>
          </a:xfrm>
          <a:prstGeom prst="rect">
            <a:avLst/>
          </a:prstGeom>
        </p:spPr>
        <p:txBody>
          <a:bodyPr wrap="none">
            <a:spAutoFit/>
          </a:bodyPr>
          <a:lstStyle/>
          <a:p>
            <a:r>
              <a:rPr lang="en-IN" b="1" dirty="0" smtClean="0">
                <a:solidFill>
                  <a:srgbClr val="FFFF00"/>
                </a:solidFill>
              </a:rPr>
              <a:t>Monitoring &amp; Evaluation</a:t>
            </a:r>
            <a:endParaRPr lang="en-IN" b="1" dirty="0">
              <a:solidFill>
                <a:srgbClr val="FFFF00"/>
              </a:solidFill>
            </a:endParaRPr>
          </a:p>
        </p:txBody>
      </p:sp>
      <p:sp>
        <p:nvSpPr>
          <p:cNvPr id="12" name="TextBox 11"/>
          <p:cNvSpPr txBox="1"/>
          <p:nvPr/>
        </p:nvSpPr>
        <p:spPr>
          <a:xfrm>
            <a:off x="3764500" y="1880969"/>
            <a:ext cx="3901699" cy="369332"/>
          </a:xfrm>
          <a:prstGeom prst="rect">
            <a:avLst/>
          </a:prstGeom>
          <a:noFill/>
          <a:ln>
            <a:noFill/>
          </a:ln>
        </p:spPr>
        <p:txBody>
          <a:bodyPr wrap="square" rtlCol="0" anchor="ctr" anchorCtr="1">
            <a:spAutoFit/>
          </a:bodyPr>
          <a:lstStyle/>
          <a:p>
            <a:r>
              <a:rPr lang="en-IN" b="1" dirty="0" smtClean="0">
                <a:solidFill>
                  <a:srgbClr val="FFFF00"/>
                </a:solidFill>
              </a:rPr>
              <a:t>Achievements</a:t>
            </a:r>
            <a:endParaRPr lang="en-IN" b="1" dirty="0">
              <a:solidFill>
                <a:srgbClr val="FFFF00"/>
              </a:solidFill>
            </a:endParaRPr>
          </a:p>
        </p:txBody>
      </p:sp>
      <p:sp>
        <p:nvSpPr>
          <p:cNvPr id="13" name="TextBox 12"/>
          <p:cNvSpPr txBox="1"/>
          <p:nvPr/>
        </p:nvSpPr>
        <p:spPr>
          <a:xfrm>
            <a:off x="4389463" y="2279816"/>
            <a:ext cx="3901699" cy="784830"/>
          </a:xfrm>
          <a:prstGeom prst="rect">
            <a:avLst/>
          </a:prstGeom>
          <a:noFill/>
          <a:ln>
            <a:noFill/>
          </a:ln>
        </p:spPr>
        <p:txBody>
          <a:bodyPr wrap="square" rtlCol="0" anchor="ctr" anchorCtr="1">
            <a:spAutoFit/>
          </a:bodyPr>
          <a:lstStyle/>
          <a:p>
            <a:pPr marL="214313" indent="-214313">
              <a:buFont typeface="Arial" panose="020B0604020202020204" pitchFamily="34" charset="0"/>
              <a:buChar char="•"/>
            </a:pPr>
            <a:r>
              <a:rPr lang="en-IN" sz="1500" dirty="0" smtClean="0">
                <a:solidFill>
                  <a:schemeClr val="bg1"/>
                </a:solidFill>
              </a:rPr>
              <a:t>Performance Indicators</a:t>
            </a:r>
          </a:p>
          <a:p>
            <a:pPr marL="214313" indent="-214313">
              <a:buFont typeface="Arial" panose="020B0604020202020204" pitchFamily="34" charset="0"/>
              <a:buChar char="•"/>
            </a:pPr>
            <a:r>
              <a:rPr lang="en-IN" sz="1500" dirty="0" smtClean="0">
                <a:solidFill>
                  <a:schemeClr val="bg1"/>
                </a:solidFill>
              </a:rPr>
              <a:t>Analytics</a:t>
            </a:r>
          </a:p>
          <a:p>
            <a:pPr marL="214313" indent="-214313">
              <a:buFont typeface="Arial" panose="020B0604020202020204" pitchFamily="34" charset="0"/>
              <a:buChar char="•"/>
            </a:pPr>
            <a:r>
              <a:rPr lang="en-IN" sz="1500" dirty="0" smtClean="0">
                <a:solidFill>
                  <a:schemeClr val="bg1"/>
                </a:solidFill>
              </a:rPr>
              <a:t>Few successful </a:t>
            </a:r>
            <a:r>
              <a:rPr lang="en-IN" sz="1500" dirty="0" err="1" smtClean="0">
                <a:solidFill>
                  <a:schemeClr val="bg1"/>
                </a:solidFill>
              </a:rPr>
              <a:t>redressals</a:t>
            </a:r>
            <a:endParaRPr lang="en-IN" sz="1500" dirty="0">
              <a:solidFill>
                <a:schemeClr val="bg1"/>
              </a:solidFill>
            </a:endParaRPr>
          </a:p>
        </p:txBody>
      </p:sp>
      <p:sp>
        <p:nvSpPr>
          <p:cNvPr id="16" name="TextBox 15"/>
          <p:cNvSpPr txBox="1"/>
          <p:nvPr/>
        </p:nvSpPr>
        <p:spPr>
          <a:xfrm>
            <a:off x="564540" y="5433694"/>
            <a:ext cx="3365070" cy="553998"/>
          </a:xfrm>
          <a:prstGeom prst="rect">
            <a:avLst/>
          </a:prstGeom>
          <a:noFill/>
          <a:ln>
            <a:noFill/>
          </a:ln>
        </p:spPr>
        <p:txBody>
          <a:bodyPr wrap="square" rtlCol="0" anchor="ctr" anchorCtr="1">
            <a:spAutoFit/>
          </a:bodyPr>
          <a:lstStyle/>
          <a:p>
            <a:pPr marL="214313" indent="-214313">
              <a:buFont typeface="Arial" panose="020B0604020202020204" pitchFamily="34" charset="0"/>
              <a:buChar char="•"/>
            </a:pPr>
            <a:r>
              <a:rPr lang="en-IN" sz="1500" dirty="0" smtClean="0">
                <a:solidFill>
                  <a:schemeClr val="bg1"/>
                </a:solidFill>
              </a:rPr>
              <a:t>Basis of continuous improvements</a:t>
            </a:r>
          </a:p>
          <a:p>
            <a:pPr marL="214313" indent="-214313">
              <a:buFont typeface="Arial" panose="020B0604020202020204" pitchFamily="34" charset="0"/>
              <a:buChar char="•"/>
            </a:pPr>
            <a:r>
              <a:rPr lang="en-IN" sz="1500" dirty="0" smtClean="0">
                <a:solidFill>
                  <a:schemeClr val="bg1"/>
                </a:solidFill>
              </a:rPr>
              <a:t>Improvements made</a:t>
            </a:r>
            <a:endParaRPr lang="en-IN" sz="1500" dirty="0">
              <a:solidFill>
                <a:schemeClr val="bg1"/>
              </a:solidFill>
            </a:endParaRPr>
          </a:p>
        </p:txBody>
      </p:sp>
    </p:spTree>
    <p:extLst>
      <p:ext uri="{BB962C8B-B14F-4D97-AF65-F5344CB8AC3E}">
        <p14:creationId xmlns:p14="http://schemas.microsoft.com/office/powerpoint/2010/main" val="395979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9" grpId="0"/>
      <p:bldP spid="10" grpId="0"/>
      <p:bldP spid="11" grpId="0"/>
      <p:bldP spid="12" grpId="0"/>
      <p:bldP spid="13"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76400" y="1219199"/>
            <a:ext cx="5524500" cy="5352531"/>
          </a:xfrm>
          <a:prstGeom prst="rect">
            <a:avLst/>
          </a:prstGeom>
        </p:spPr>
      </p:pic>
      <p:sp>
        <p:nvSpPr>
          <p:cNvPr id="3" name="Title 2"/>
          <p:cNvSpPr txBox="1">
            <a:spLocks/>
          </p:cNvSpPr>
          <p:nvPr/>
        </p:nvSpPr>
        <p:spPr>
          <a:xfrm>
            <a:off x="700929" y="668104"/>
            <a:ext cx="7772400" cy="424187"/>
          </a:xfrm>
          <a:prstGeom prst="rect">
            <a:avLst/>
          </a:prstGeom>
        </p:spPr>
        <p:txBody>
          <a:bodyPr>
            <a:normAutofit fontScale="97500"/>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2100" b="1" dirty="0">
                <a:solidFill>
                  <a:schemeClr val="bg1"/>
                </a:solidFill>
                <a:latin typeface="Arial" charset="0"/>
                <a:ea typeface="Arial" charset="0"/>
                <a:cs typeface="Arial" charset="0"/>
              </a:rPr>
              <a:t>NO WRONG </a:t>
            </a:r>
            <a:r>
              <a:rPr lang="en-US" sz="2100" b="1" dirty="0" smtClean="0">
                <a:solidFill>
                  <a:schemeClr val="bg1"/>
                </a:solidFill>
                <a:latin typeface="Arial" charset="0"/>
                <a:ea typeface="Arial" charset="0"/>
                <a:cs typeface="Arial" charset="0"/>
              </a:rPr>
              <a:t>DOOR – Transfer to appropriate PGRO </a:t>
            </a:r>
            <a:endParaRPr lang="en-US" sz="2100" b="1" dirty="0">
              <a:solidFill>
                <a:schemeClr val="bg1"/>
              </a:solidFill>
              <a:latin typeface="Arial" charset="0"/>
              <a:ea typeface="Arial" charset="0"/>
              <a:cs typeface="Arial" charset="0"/>
            </a:endParaRPr>
          </a:p>
        </p:txBody>
      </p:sp>
      <p:sp>
        <p:nvSpPr>
          <p:cNvPr id="4" name="TextBox 3">
            <a:extLst>
              <a:ext uri="{FF2B5EF4-FFF2-40B4-BE49-F238E27FC236}">
                <a16:creationId xmlns="" xmlns:a16="http://schemas.microsoft.com/office/drawing/2014/main" id="{484A031B-CA51-473A-8A5A-944EDCBFCE0C}"/>
              </a:ext>
            </a:extLst>
          </p:cNvPr>
          <p:cNvSpPr txBox="1"/>
          <p:nvPr/>
        </p:nvSpPr>
        <p:spPr>
          <a:xfrm>
            <a:off x="6636749" y="4388170"/>
            <a:ext cx="1259789" cy="2308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Digitally signed</a:t>
            </a:r>
            <a:endParaRPr lang="en-IN" sz="900" b="1" dirty="0"/>
          </a:p>
        </p:txBody>
      </p:sp>
      <p:sp>
        <p:nvSpPr>
          <p:cNvPr id="5" name="Oval 4">
            <a:extLst>
              <a:ext uri="{FF2B5EF4-FFF2-40B4-BE49-F238E27FC236}">
                <a16:creationId xmlns="" xmlns:a16="http://schemas.microsoft.com/office/drawing/2014/main" id="{0727E198-B588-42EA-8EE8-2943D0B7A30F}"/>
              </a:ext>
            </a:extLst>
          </p:cNvPr>
          <p:cNvSpPr/>
          <p:nvPr/>
        </p:nvSpPr>
        <p:spPr>
          <a:xfrm>
            <a:off x="3988974" y="4215047"/>
            <a:ext cx="1980025" cy="598253"/>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6" name="Straight Arrow Connector 5">
            <a:extLst>
              <a:ext uri="{FF2B5EF4-FFF2-40B4-BE49-F238E27FC236}">
                <a16:creationId xmlns="" xmlns:a16="http://schemas.microsoft.com/office/drawing/2014/main" id="{EC005D59-4A3B-4F51-8BD7-09F0BAA80203}"/>
              </a:ext>
            </a:extLst>
          </p:cNvPr>
          <p:cNvCxnSpPr/>
          <p:nvPr/>
        </p:nvCxnSpPr>
        <p:spPr>
          <a:xfrm>
            <a:off x="5986121" y="4503587"/>
            <a:ext cx="81216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 xmlns:a16="http://schemas.microsoft.com/office/drawing/2014/main" id="{484A031B-CA51-473A-8A5A-944EDCBFCE0C}"/>
              </a:ext>
            </a:extLst>
          </p:cNvPr>
          <p:cNvSpPr txBox="1"/>
          <p:nvPr/>
        </p:nvSpPr>
        <p:spPr>
          <a:xfrm>
            <a:off x="1345883" y="1866842"/>
            <a:ext cx="995950" cy="64633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From</a:t>
            </a:r>
          </a:p>
          <a:p>
            <a:pPr algn="ctr"/>
            <a:r>
              <a:rPr lang="en-IN" sz="900" b="1" dirty="0" smtClean="0"/>
              <a:t>Sub-Division PGRO, Gaya </a:t>
            </a:r>
            <a:r>
              <a:rPr lang="en-IN" sz="900" b="1" dirty="0" err="1" smtClean="0"/>
              <a:t>Sadar</a:t>
            </a:r>
            <a:endParaRPr lang="en-IN" sz="900" b="1" dirty="0"/>
          </a:p>
        </p:txBody>
      </p:sp>
      <p:sp>
        <p:nvSpPr>
          <p:cNvPr id="10" name="Oval 9">
            <a:extLst>
              <a:ext uri="{FF2B5EF4-FFF2-40B4-BE49-F238E27FC236}">
                <a16:creationId xmlns="" xmlns:a16="http://schemas.microsoft.com/office/drawing/2014/main" id="{0727E198-B588-42EA-8EE8-2943D0B7A30F}"/>
              </a:ext>
            </a:extLst>
          </p:cNvPr>
          <p:cNvSpPr/>
          <p:nvPr/>
        </p:nvSpPr>
        <p:spPr>
          <a:xfrm>
            <a:off x="2672350" y="2032065"/>
            <a:ext cx="2178121"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1" name="Straight Arrow Connector 10">
            <a:extLst>
              <a:ext uri="{FF2B5EF4-FFF2-40B4-BE49-F238E27FC236}">
                <a16:creationId xmlns="" xmlns:a16="http://schemas.microsoft.com/office/drawing/2014/main" id="{EC005D59-4A3B-4F51-8BD7-09F0BAA80203}"/>
              </a:ext>
            </a:extLst>
          </p:cNvPr>
          <p:cNvCxnSpPr/>
          <p:nvPr/>
        </p:nvCxnSpPr>
        <p:spPr>
          <a:xfrm flipH="1">
            <a:off x="2352873" y="2186540"/>
            <a:ext cx="37438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 xmlns:a16="http://schemas.microsoft.com/office/drawing/2014/main" id="{484A031B-CA51-473A-8A5A-944EDCBFCE0C}"/>
              </a:ext>
            </a:extLst>
          </p:cNvPr>
          <p:cNvSpPr txBox="1"/>
          <p:nvPr/>
        </p:nvSpPr>
        <p:spPr>
          <a:xfrm>
            <a:off x="1178425" y="2728118"/>
            <a:ext cx="995950" cy="50783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To</a:t>
            </a:r>
          </a:p>
          <a:p>
            <a:pPr algn="ctr"/>
            <a:r>
              <a:rPr lang="en-IN" sz="900" b="1" dirty="0" smtClean="0"/>
              <a:t>District PGRO, </a:t>
            </a:r>
            <a:r>
              <a:rPr lang="en-IN" sz="900" b="1" dirty="0" err="1" smtClean="0"/>
              <a:t>Samastipur</a:t>
            </a:r>
            <a:endParaRPr lang="en-IN" sz="900" b="1" dirty="0"/>
          </a:p>
        </p:txBody>
      </p:sp>
      <p:sp>
        <p:nvSpPr>
          <p:cNvPr id="13" name="Oval 12">
            <a:extLst>
              <a:ext uri="{FF2B5EF4-FFF2-40B4-BE49-F238E27FC236}">
                <a16:creationId xmlns="" xmlns:a16="http://schemas.microsoft.com/office/drawing/2014/main" id="{0727E198-B588-42EA-8EE8-2943D0B7A30F}"/>
              </a:ext>
            </a:extLst>
          </p:cNvPr>
          <p:cNvSpPr/>
          <p:nvPr/>
        </p:nvSpPr>
        <p:spPr>
          <a:xfrm>
            <a:off x="2672350" y="2436110"/>
            <a:ext cx="2090150"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4" name="Straight Arrow Connector 13">
            <a:extLst>
              <a:ext uri="{FF2B5EF4-FFF2-40B4-BE49-F238E27FC236}">
                <a16:creationId xmlns="" xmlns:a16="http://schemas.microsoft.com/office/drawing/2014/main" id="{EC005D59-4A3B-4F51-8BD7-09F0BAA80203}"/>
              </a:ext>
            </a:extLst>
          </p:cNvPr>
          <p:cNvCxnSpPr>
            <a:endCxn id="12" idx="3"/>
          </p:cNvCxnSpPr>
          <p:nvPr/>
        </p:nvCxnSpPr>
        <p:spPr>
          <a:xfrm flipH="1">
            <a:off x="2174375" y="2609234"/>
            <a:ext cx="497976" cy="3728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81175" y="1227363"/>
            <a:ext cx="486935" cy="550787"/>
          </a:xfrm>
          <a:prstGeom prst="rect">
            <a:avLst/>
          </a:prstGeom>
        </p:spPr>
      </p:pic>
      <p:pic>
        <p:nvPicPr>
          <p:cNvPr id="18" name="Picture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50079" y="1294987"/>
            <a:ext cx="521843" cy="423997"/>
          </a:xfrm>
          <a:prstGeom prst="rect">
            <a:avLst/>
          </a:prstGeom>
        </p:spPr>
      </p:pic>
    </p:spTree>
    <p:extLst>
      <p:ext uri="{BB962C8B-B14F-4D97-AF65-F5344CB8AC3E}">
        <p14:creationId xmlns:p14="http://schemas.microsoft.com/office/powerpoint/2010/main" val="3869525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0" grpId="0" animBg="1"/>
      <p:bldP spid="12"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3480" y="675756"/>
            <a:ext cx="7772400" cy="424187"/>
          </a:xfrm>
        </p:spPr>
        <p:txBody>
          <a:bodyPr>
            <a:normAutofit/>
          </a:bodyPr>
          <a:lstStyle/>
          <a:p>
            <a:pPr algn="ctr"/>
            <a:r>
              <a:rPr lang="en-US" sz="2000" b="1" dirty="0">
                <a:solidFill>
                  <a:schemeClr val="bg1"/>
                </a:solidFill>
              </a:rPr>
              <a:t>Processing of Compliant </a:t>
            </a:r>
            <a:r>
              <a:rPr lang="en-US" sz="2000" b="1" dirty="0" smtClean="0">
                <a:solidFill>
                  <a:schemeClr val="bg1"/>
                </a:solidFill>
              </a:rPr>
              <a:t>–Notice to Public Authority</a:t>
            </a:r>
            <a:endParaRPr lang="en-US" sz="2000" b="1" dirty="0">
              <a:solidFill>
                <a:schemeClr val="bg1"/>
              </a:solidFill>
            </a:endParaRPr>
          </a:p>
        </p:txBody>
      </p:sp>
      <p:pic>
        <p:nvPicPr>
          <p:cNvPr id="4" name="Picture 3">
            <a:extLst>
              <a:ext uri="{FF2B5EF4-FFF2-40B4-BE49-F238E27FC236}">
                <a16:creationId xmlns="" xmlns:a16="http://schemas.microsoft.com/office/drawing/2014/main" id="{7976E46F-0E45-4567-90FE-E7D74B20D2D6}"/>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251980" y="1418359"/>
            <a:ext cx="8673812" cy="4384964"/>
          </a:xfrm>
          <a:prstGeom prst="rect">
            <a:avLst/>
          </a:prstGeom>
          <a:noFill/>
          <a:ln w="9525">
            <a:noFill/>
            <a:miter lim="800000"/>
            <a:headEnd/>
            <a:tailEnd/>
          </a:ln>
        </p:spPr>
      </p:pic>
      <p:sp>
        <p:nvSpPr>
          <p:cNvPr id="6" name="Left Brace 5">
            <a:extLst>
              <a:ext uri="{FF2B5EF4-FFF2-40B4-BE49-F238E27FC236}">
                <a16:creationId xmlns="" xmlns:a16="http://schemas.microsoft.com/office/drawing/2014/main" id="{E3AD9241-EA28-4FEA-A188-CB8496979D4D}"/>
              </a:ext>
            </a:extLst>
          </p:cNvPr>
          <p:cNvSpPr/>
          <p:nvPr/>
        </p:nvSpPr>
        <p:spPr>
          <a:xfrm>
            <a:off x="1809750" y="2560552"/>
            <a:ext cx="166688" cy="142089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350"/>
          </a:p>
        </p:txBody>
      </p:sp>
      <p:sp>
        <p:nvSpPr>
          <p:cNvPr id="7" name="TextBox 6">
            <a:extLst>
              <a:ext uri="{FF2B5EF4-FFF2-40B4-BE49-F238E27FC236}">
                <a16:creationId xmlns="" xmlns:a16="http://schemas.microsoft.com/office/drawing/2014/main" id="{5974D358-A1C4-4B1A-BA2B-F116DF1BFDE3}"/>
              </a:ext>
            </a:extLst>
          </p:cNvPr>
          <p:cNvSpPr txBox="1"/>
          <p:nvPr/>
        </p:nvSpPr>
        <p:spPr>
          <a:xfrm>
            <a:off x="683046" y="3023582"/>
            <a:ext cx="1016733" cy="461665"/>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1200" b="1" dirty="0"/>
              <a:t>Public Authorities</a:t>
            </a:r>
            <a:endParaRPr lang="en-IN" sz="1200" b="1" i="1" dirty="0"/>
          </a:p>
        </p:txBody>
      </p:sp>
      <p:sp>
        <p:nvSpPr>
          <p:cNvPr id="8" name="TextBox 7">
            <a:extLst>
              <a:ext uri="{FF2B5EF4-FFF2-40B4-BE49-F238E27FC236}">
                <a16:creationId xmlns="" xmlns:a16="http://schemas.microsoft.com/office/drawing/2014/main" id="{C6184CE5-EF47-41FD-85C9-469E6CD59E49}"/>
              </a:ext>
            </a:extLst>
          </p:cNvPr>
          <p:cNvSpPr txBox="1"/>
          <p:nvPr/>
        </p:nvSpPr>
        <p:spPr>
          <a:xfrm>
            <a:off x="251980" y="1997206"/>
            <a:ext cx="995950" cy="461665"/>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200" b="1" dirty="0"/>
              <a:t>Home Department</a:t>
            </a:r>
          </a:p>
        </p:txBody>
      </p:sp>
      <p:sp>
        <p:nvSpPr>
          <p:cNvPr id="9" name="Oval 8">
            <a:extLst>
              <a:ext uri="{FF2B5EF4-FFF2-40B4-BE49-F238E27FC236}">
                <a16:creationId xmlns="" xmlns:a16="http://schemas.microsoft.com/office/drawing/2014/main" id="{478FD1D7-3E67-4A73-93F2-41552DE0849E}"/>
              </a:ext>
            </a:extLst>
          </p:cNvPr>
          <p:cNvSpPr/>
          <p:nvPr/>
        </p:nvSpPr>
        <p:spPr>
          <a:xfrm>
            <a:off x="1955708" y="2043238"/>
            <a:ext cx="1565346"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0" name="Straight Arrow Connector 9">
            <a:extLst>
              <a:ext uri="{FF2B5EF4-FFF2-40B4-BE49-F238E27FC236}">
                <a16:creationId xmlns="" xmlns:a16="http://schemas.microsoft.com/office/drawing/2014/main" id="{9F95FF80-9A18-49DE-847B-0E9CF34E34B0}"/>
              </a:ext>
            </a:extLst>
          </p:cNvPr>
          <p:cNvCxnSpPr>
            <a:cxnSpLocks/>
          </p:cNvCxnSpPr>
          <p:nvPr/>
        </p:nvCxnSpPr>
        <p:spPr>
          <a:xfrm>
            <a:off x="1247930" y="2218035"/>
            <a:ext cx="70777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 xmlns:a16="http://schemas.microsoft.com/office/drawing/2014/main" id="{B6631DC7-AFC1-4E01-846D-D4983FC53367}"/>
              </a:ext>
            </a:extLst>
          </p:cNvPr>
          <p:cNvSpPr txBox="1"/>
          <p:nvPr/>
        </p:nvSpPr>
        <p:spPr>
          <a:xfrm>
            <a:off x="6594229" y="1800863"/>
            <a:ext cx="995950" cy="830997"/>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200" b="1" dirty="0"/>
              <a:t>Land Dispute / Breach of Peace</a:t>
            </a:r>
          </a:p>
        </p:txBody>
      </p:sp>
      <p:sp>
        <p:nvSpPr>
          <p:cNvPr id="12" name="Oval 11">
            <a:extLst>
              <a:ext uri="{FF2B5EF4-FFF2-40B4-BE49-F238E27FC236}">
                <a16:creationId xmlns="" xmlns:a16="http://schemas.microsoft.com/office/drawing/2014/main" id="{AA009973-8F56-488B-BE36-8BD977D225C6}"/>
              </a:ext>
            </a:extLst>
          </p:cNvPr>
          <p:cNvSpPr/>
          <p:nvPr/>
        </p:nvSpPr>
        <p:spPr>
          <a:xfrm>
            <a:off x="4378254" y="2043238"/>
            <a:ext cx="1565346"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3" name="Straight Arrow Connector 12">
            <a:extLst>
              <a:ext uri="{FF2B5EF4-FFF2-40B4-BE49-F238E27FC236}">
                <a16:creationId xmlns="" xmlns:a16="http://schemas.microsoft.com/office/drawing/2014/main" id="{62654773-25F2-4D8A-B749-FB2A18FBA37E}"/>
              </a:ext>
            </a:extLst>
          </p:cNvPr>
          <p:cNvCxnSpPr/>
          <p:nvPr/>
        </p:nvCxnSpPr>
        <p:spPr>
          <a:xfrm>
            <a:off x="5943600" y="2216362"/>
            <a:ext cx="64207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 xmlns:a16="http://schemas.microsoft.com/office/drawing/2014/main" id="{AAE0616B-F9F6-45D5-A0F6-2543F02CB7D0}"/>
              </a:ext>
            </a:extLst>
          </p:cNvPr>
          <p:cNvSpPr txBox="1"/>
          <p:nvPr/>
        </p:nvSpPr>
        <p:spPr>
          <a:xfrm>
            <a:off x="5917954" y="4276077"/>
            <a:ext cx="995950" cy="276999"/>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200" b="1" dirty="0"/>
              <a:t>Issue Notice</a:t>
            </a:r>
          </a:p>
        </p:txBody>
      </p:sp>
      <p:sp>
        <p:nvSpPr>
          <p:cNvPr id="15" name="Oval 14">
            <a:extLst>
              <a:ext uri="{FF2B5EF4-FFF2-40B4-BE49-F238E27FC236}">
                <a16:creationId xmlns="" xmlns:a16="http://schemas.microsoft.com/office/drawing/2014/main" id="{D513BC19-141B-4B6D-976A-12CE8FA25F1D}"/>
              </a:ext>
            </a:extLst>
          </p:cNvPr>
          <p:cNvSpPr/>
          <p:nvPr/>
        </p:nvSpPr>
        <p:spPr>
          <a:xfrm>
            <a:off x="3701979" y="4241453"/>
            <a:ext cx="1565346"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6" name="Straight Arrow Connector 15">
            <a:extLst>
              <a:ext uri="{FF2B5EF4-FFF2-40B4-BE49-F238E27FC236}">
                <a16:creationId xmlns="" xmlns:a16="http://schemas.microsoft.com/office/drawing/2014/main" id="{C6B58DAB-46A0-4498-85E1-F23DD8695C12}"/>
              </a:ext>
            </a:extLst>
          </p:cNvPr>
          <p:cNvCxnSpPr/>
          <p:nvPr/>
        </p:nvCxnSpPr>
        <p:spPr>
          <a:xfrm>
            <a:off x="5267325" y="4414577"/>
            <a:ext cx="64207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0456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2" grpId="0" animBg="1"/>
      <p:bldP spid="14"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41152" y="1154050"/>
            <a:ext cx="6489700" cy="5542804"/>
          </a:xfrm>
          <a:prstGeom prst="rect">
            <a:avLst/>
          </a:prstGeom>
        </p:spPr>
      </p:pic>
      <p:sp>
        <p:nvSpPr>
          <p:cNvPr id="3" name="Title 2"/>
          <p:cNvSpPr>
            <a:spLocks noGrp="1"/>
          </p:cNvSpPr>
          <p:nvPr>
            <p:ph type="title"/>
          </p:nvPr>
        </p:nvSpPr>
        <p:spPr>
          <a:xfrm>
            <a:off x="685800" y="603903"/>
            <a:ext cx="7772400" cy="424187"/>
          </a:xfrm>
        </p:spPr>
        <p:txBody>
          <a:bodyPr>
            <a:noAutofit/>
          </a:bodyPr>
          <a:lstStyle/>
          <a:p>
            <a:pPr algn="ctr"/>
            <a:r>
              <a:rPr lang="en-US" sz="2400" b="1" dirty="0" smtClean="0">
                <a:solidFill>
                  <a:schemeClr val="bg1"/>
                </a:solidFill>
                <a:latin typeface="Arial" charset="0"/>
                <a:ea typeface="Arial" charset="0"/>
                <a:cs typeface="Arial" charset="0"/>
              </a:rPr>
              <a:t>Digitally signed Notice </a:t>
            </a:r>
            <a:r>
              <a:rPr lang="en-US" sz="2400" b="1" dirty="0">
                <a:solidFill>
                  <a:schemeClr val="bg1"/>
                </a:solidFill>
                <a:latin typeface="Arial" charset="0"/>
                <a:ea typeface="Arial" charset="0"/>
                <a:cs typeface="Arial" charset="0"/>
              </a:rPr>
              <a:t>issued to the concerned Public Authority</a:t>
            </a:r>
          </a:p>
        </p:txBody>
      </p:sp>
      <p:sp>
        <p:nvSpPr>
          <p:cNvPr id="7" name="TextBox 6">
            <a:extLst>
              <a:ext uri="{FF2B5EF4-FFF2-40B4-BE49-F238E27FC236}">
                <a16:creationId xmlns="" xmlns:a16="http://schemas.microsoft.com/office/drawing/2014/main" id="{3AEFE00C-1973-4057-ACCE-294208BB7D6D}"/>
              </a:ext>
            </a:extLst>
          </p:cNvPr>
          <p:cNvSpPr txBox="1"/>
          <p:nvPr/>
        </p:nvSpPr>
        <p:spPr>
          <a:xfrm>
            <a:off x="6623772" y="2106598"/>
            <a:ext cx="2214160" cy="50783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350" b="1" dirty="0"/>
              <a:t>Date and Time of the hearing</a:t>
            </a:r>
          </a:p>
        </p:txBody>
      </p:sp>
      <p:sp>
        <p:nvSpPr>
          <p:cNvPr id="8" name="Oval 7">
            <a:extLst>
              <a:ext uri="{FF2B5EF4-FFF2-40B4-BE49-F238E27FC236}">
                <a16:creationId xmlns="" xmlns:a16="http://schemas.microsoft.com/office/drawing/2014/main" id="{7D71E1EF-AC7D-478A-867C-3F123F255BC8}"/>
              </a:ext>
            </a:extLst>
          </p:cNvPr>
          <p:cNvSpPr/>
          <p:nvPr/>
        </p:nvSpPr>
        <p:spPr>
          <a:xfrm>
            <a:off x="2065786" y="3752327"/>
            <a:ext cx="2722114" cy="346249"/>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1" name="Straight Arrow Connector 10">
            <a:extLst>
              <a:ext uri="{FF2B5EF4-FFF2-40B4-BE49-F238E27FC236}">
                <a16:creationId xmlns="" xmlns:a16="http://schemas.microsoft.com/office/drawing/2014/main" id="{19FEE6F9-47BE-495A-8B3D-AA6EAACD5923}"/>
              </a:ext>
            </a:extLst>
          </p:cNvPr>
          <p:cNvCxnSpPr/>
          <p:nvPr/>
        </p:nvCxnSpPr>
        <p:spPr>
          <a:xfrm flipH="1">
            <a:off x="4787901" y="2614429"/>
            <a:ext cx="2806699" cy="13480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83668" y="2106598"/>
            <a:ext cx="2143568" cy="300082"/>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US" sz="1350" b="1" dirty="0"/>
              <a:t>Details of the Complaint</a:t>
            </a:r>
          </a:p>
        </p:txBody>
      </p:sp>
    </p:spTree>
    <p:extLst>
      <p:ext uri="{BB962C8B-B14F-4D97-AF65-F5344CB8AC3E}">
        <p14:creationId xmlns:p14="http://schemas.microsoft.com/office/powerpoint/2010/main" val="1630259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5715" y="1030514"/>
            <a:ext cx="7678057" cy="5357586"/>
          </a:xfrm>
          <a:prstGeom prst="rect">
            <a:avLst/>
          </a:prstGeom>
        </p:spPr>
      </p:pic>
      <p:sp>
        <p:nvSpPr>
          <p:cNvPr id="3" name="Rectangle 2"/>
          <p:cNvSpPr/>
          <p:nvPr/>
        </p:nvSpPr>
        <p:spPr>
          <a:xfrm>
            <a:off x="2402114" y="467249"/>
            <a:ext cx="4572000" cy="400110"/>
          </a:xfrm>
          <a:prstGeom prst="rect">
            <a:avLst/>
          </a:prstGeom>
        </p:spPr>
        <p:txBody>
          <a:bodyPr>
            <a:spAutoFit/>
          </a:bodyPr>
          <a:lstStyle/>
          <a:p>
            <a:pPr algn="ctr"/>
            <a:r>
              <a:rPr lang="en-US" sz="2000" b="1" dirty="0">
                <a:solidFill>
                  <a:schemeClr val="bg1"/>
                </a:solidFill>
                <a:latin typeface="Arial" charset="0"/>
                <a:ea typeface="Arial" charset="0"/>
                <a:cs typeface="Arial" charset="0"/>
              </a:rPr>
              <a:t>Digitally signed </a:t>
            </a:r>
            <a:r>
              <a:rPr lang="en-US" sz="2000" b="1" dirty="0" smtClean="0">
                <a:solidFill>
                  <a:schemeClr val="bg1"/>
                </a:solidFill>
                <a:latin typeface="Arial" charset="0"/>
                <a:ea typeface="Arial" charset="0"/>
                <a:cs typeface="Arial" charset="0"/>
              </a:rPr>
              <a:t>Summon</a:t>
            </a:r>
            <a:endParaRPr lang="en-IN" sz="2000" dirty="0"/>
          </a:p>
        </p:txBody>
      </p:sp>
    </p:spTree>
    <p:extLst>
      <p:ext uri="{BB962C8B-B14F-4D97-AF65-F5344CB8AC3E}">
        <p14:creationId xmlns:p14="http://schemas.microsoft.com/office/powerpoint/2010/main" val="40076422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screen">
            <a:extLst>
              <a:ext uri="{28A0092B-C50C-407E-A947-70E740481C1C}">
                <a14:useLocalDpi xmlns:a14="http://schemas.microsoft.com/office/drawing/2010/main"/>
              </a:ext>
            </a:extLst>
          </a:blip>
          <a:srcRect/>
          <a:stretch/>
        </p:blipFill>
        <p:spPr bwMode="auto">
          <a:xfrm>
            <a:off x="112923" y="1344058"/>
            <a:ext cx="8887858" cy="4395730"/>
          </a:xfrm>
          <a:prstGeom prst="rect">
            <a:avLst/>
          </a:prstGeom>
          <a:noFill/>
          <a:ln w="9525">
            <a:noFill/>
            <a:miter lim="800000"/>
            <a:headEnd/>
            <a:tailEnd/>
          </a:ln>
        </p:spPr>
      </p:pic>
      <p:sp>
        <p:nvSpPr>
          <p:cNvPr id="3" name="Title 2"/>
          <p:cNvSpPr txBox="1">
            <a:spLocks/>
          </p:cNvSpPr>
          <p:nvPr/>
        </p:nvSpPr>
        <p:spPr>
          <a:xfrm>
            <a:off x="590750" y="694661"/>
            <a:ext cx="7772400" cy="424187"/>
          </a:xfrm>
          <a:prstGeom prst="rect">
            <a:avLst/>
          </a:prstGeom>
        </p:spPr>
        <p:txBody>
          <a:bodyPr>
            <a:norm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2100" b="1" dirty="0" smtClean="0">
                <a:solidFill>
                  <a:schemeClr val="bg1"/>
                </a:solidFill>
                <a:latin typeface="Arial" charset="0"/>
                <a:ea typeface="Arial" charset="0"/>
                <a:cs typeface="Arial" charset="0"/>
              </a:rPr>
              <a:t>Cause list</a:t>
            </a:r>
            <a:endParaRPr lang="en-US" sz="2100" b="1" dirty="0">
              <a:solidFill>
                <a:schemeClr val="bg1"/>
              </a:solidFill>
              <a:latin typeface="Arial" charset="0"/>
              <a:ea typeface="Arial" charset="0"/>
              <a:cs typeface="Arial" charset="0"/>
            </a:endParaRPr>
          </a:p>
        </p:txBody>
      </p:sp>
      <p:sp>
        <p:nvSpPr>
          <p:cNvPr id="4" name="TextBox 3">
            <a:extLst>
              <a:ext uri="{FF2B5EF4-FFF2-40B4-BE49-F238E27FC236}">
                <a16:creationId xmlns="" xmlns:a16="http://schemas.microsoft.com/office/drawing/2014/main" id="{EB265112-1214-4B59-A6D7-2FDC61CA99B5}"/>
              </a:ext>
            </a:extLst>
          </p:cNvPr>
          <p:cNvSpPr txBox="1"/>
          <p:nvPr/>
        </p:nvSpPr>
        <p:spPr>
          <a:xfrm>
            <a:off x="689690" y="3304761"/>
            <a:ext cx="1183402"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Date of Complaint</a:t>
            </a:r>
            <a:endParaRPr lang="en-IN" sz="1050" b="1" dirty="0"/>
          </a:p>
        </p:txBody>
      </p:sp>
      <p:sp>
        <p:nvSpPr>
          <p:cNvPr id="5" name="Oval 4">
            <a:extLst>
              <a:ext uri="{FF2B5EF4-FFF2-40B4-BE49-F238E27FC236}">
                <a16:creationId xmlns="" xmlns:a16="http://schemas.microsoft.com/office/drawing/2014/main" id="{9F6C4A5A-3109-421C-B243-785165CC8DAA}"/>
              </a:ext>
            </a:extLst>
          </p:cNvPr>
          <p:cNvSpPr/>
          <p:nvPr/>
        </p:nvSpPr>
        <p:spPr>
          <a:xfrm>
            <a:off x="808730" y="4014933"/>
            <a:ext cx="821766" cy="546050"/>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6" name="Straight Arrow Connector 5">
            <a:extLst>
              <a:ext uri="{FF2B5EF4-FFF2-40B4-BE49-F238E27FC236}">
                <a16:creationId xmlns="" xmlns:a16="http://schemas.microsoft.com/office/drawing/2014/main" id="{1FA35D5C-4CA9-49D8-BD74-88DB46287A98}"/>
              </a:ext>
            </a:extLst>
          </p:cNvPr>
          <p:cNvCxnSpPr>
            <a:cxnSpLocks/>
          </p:cNvCxnSpPr>
          <p:nvPr/>
        </p:nvCxnSpPr>
        <p:spPr>
          <a:xfrm>
            <a:off x="1281391" y="3720261"/>
            <a:ext cx="0" cy="29467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 xmlns:a16="http://schemas.microsoft.com/office/drawing/2014/main" id="{CEC4853B-545C-4E6A-8BD0-C30C7B8ACC53}"/>
              </a:ext>
            </a:extLst>
          </p:cNvPr>
          <p:cNvSpPr txBox="1"/>
          <p:nvPr/>
        </p:nvSpPr>
        <p:spPr>
          <a:xfrm>
            <a:off x="4792021" y="3304761"/>
            <a:ext cx="800317" cy="230832"/>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900" b="1" dirty="0"/>
              <a:t>Department</a:t>
            </a:r>
            <a:endParaRPr lang="en-IN" sz="900" b="1" i="1" dirty="0"/>
          </a:p>
        </p:txBody>
      </p:sp>
      <p:sp>
        <p:nvSpPr>
          <p:cNvPr id="9" name="Oval 8">
            <a:extLst>
              <a:ext uri="{FF2B5EF4-FFF2-40B4-BE49-F238E27FC236}">
                <a16:creationId xmlns="" xmlns:a16="http://schemas.microsoft.com/office/drawing/2014/main" id="{DBA65B9F-B8D9-4D5E-8795-AC90DE42DD5F}"/>
              </a:ext>
            </a:extLst>
          </p:cNvPr>
          <p:cNvSpPr/>
          <p:nvPr/>
        </p:nvSpPr>
        <p:spPr>
          <a:xfrm>
            <a:off x="4645901" y="3997800"/>
            <a:ext cx="995795" cy="346249"/>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0" name="Straight Arrow Connector 9">
            <a:extLst>
              <a:ext uri="{FF2B5EF4-FFF2-40B4-BE49-F238E27FC236}">
                <a16:creationId xmlns="" xmlns:a16="http://schemas.microsoft.com/office/drawing/2014/main" id="{20592370-F04B-494C-AAEE-7AC1FAB0753C}"/>
              </a:ext>
            </a:extLst>
          </p:cNvPr>
          <p:cNvCxnSpPr>
            <a:cxnSpLocks/>
          </p:cNvCxnSpPr>
          <p:nvPr/>
        </p:nvCxnSpPr>
        <p:spPr>
          <a:xfrm>
            <a:off x="5132540" y="3531577"/>
            <a:ext cx="1" cy="466223"/>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 xmlns:a16="http://schemas.microsoft.com/office/drawing/2014/main" id="{14E8C178-029C-4653-92DB-C7651D1917A0}"/>
              </a:ext>
            </a:extLst>
          </p:cNvPr>
          <p:cNvSpPr txBox="1"/>
          <p:nvPr/>
        </p:nvSpPr>
        <p:spPr>
          <a:xfrm>
            <a:off x="2870739" y="3252645"/>
            <a:ext cx="800317"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900" b="1" dirty="0"/>
              <a:t>Name of the complainant</a:t>
            </a:r>
            <a:endParaRPr lang="en-IN" sz="900" b="1" i="1" dirty="0"/>
          </a:p>
        </p:txBody>
      </p:sp>
      <p:sp>
        <p:nvSpPr>
          <p:cNvPr id="12" name="Oval 11">
            <a:extLst>
              <a:ext uri="{FF2B5EF4-FFF2-40B4-BE49-F238E27FC236}">
                <a16:creationId xmlns="" xmlns:a16="http://schemas.microsoft.com/office/drawing/2014/main" id="{2BC9F520-C5A1-44F4-9AEB-DBFCDD6F8CF1}"/>
              </a:ext>
            </a:extLst>
          </p:cNvPr>
          <p:cNvSpPr/>
          <p:nvPr/>
        </p:nvSpPr>
        <p:spPr>
          <a:xfrm>
            <a:off x="2724619" y="4014933"/>
            <a:ext cx="995795" cy="346249"/>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3" name="Straight Arrow Connector 12">
            <a:extLst>
              <a:ext uri="{FF2B5EF4-FFF2-40B4-BE49-F238E27FC236}">
                <a16:creationId xmlns="" xmlns:a16="http://schemas.microsoft.com/office/drawing/2014/main" id="{E455B3D7-89A8-4028-80DF-2AF3C4D00F0E}"/>
              </a:ext>
            </a:extLst>
          </p:cNvPr>
          <p:cNvCxnSpPr>
            <a:cxnSpLocks/>
          </p:cNvCxnSpPr>
          <p:nvPr/>
        </p:nvCxnSpPr>
        <p:spPr>
          <a:xfrm>
            <a:off x="3206965" y="3621977"/>
            <a:ext cx="4294" cy="392956"/>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 xmlns:a16="http://schemas.microsoft.com/office/drawing/2014/main" id="{CEC4853B-545C-4E6A-8BD0-C30C7B8ACC53}"/>
              </a:ext>
            </a:extLst>
          </p:cNvPr>
          <p:cNvSpPr txBox="1"/>
          <p:nvPr/>
        </p:nvSpPr>
        <p:spPr>
          <a:xfrm>
            <a:off x="5887379" y="3212430"/>
            <a:ext cx="800317" cy="507831"/>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900" b="1" dirty="0" smtClean="0"/>
              <a:t>Name of Public Authority</a:t>
            </a:r>
            <a:endParaRPr lang="en-IN" sz="900" b="1" i="1" dirty="0"/>
          </a:p>
        </p:txBody>
      </p:sp>
      <p:sp>
        <p:nvSpPr>
          <p:cNvPr id="15" name="Oval 14">
            <a:extLst>
              <a:ext uri="{FF2B5EF4-FFF2-40B4-BE49-F238E27FC236}">
                <a16:creationId xmlns="" xmlns:a16="http://schemas.microsoft.com/office/drawing/2014/main" id="{DBA65B9F-B8D9-4D5E-8795-AC90DE42DD5F}"/>
              </a:ext>
            </a:extLst>
          </p:cNvPr>
          <p:cNvSpPr/>
          <p:nvPr/>
        </p:nvSpPr>
        <p:spPr>
          <a:xfrm>
            <a:off x="5741259" y="4010917"/>
            <a:ext cx="995795" cy="346249"/>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6" name="Straight Arrow Connector 15">
            <a:extLst>
              <a:ext uri="{FF2B5EF4-FFF2-40B4-BE49-F238E27FC236}">
                <a16:creationId xmlns="" xmlns:a16="http://schemas.microsoft.com/office/drawing/2014/main" id="{20592370-F04B-494C-AAEE-7AC1FAB0753C}"/>
              </a:ext>
            </a:extLst>
          </p:cNvPr>
          <p:cNvCxnSpPr>
            <a:cxnSpLocks/>
          </p:cNvCxnSpPr>
          <p:nvPr/>
        </p:nvCxnSpPr>
        <p:spPr>
          <a:xfrm>
            <a:off x="6227898" y="3720259"/>
            <a:ext cx="1" cy="290658"/>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 xmlns:a16="http://schemas.microsoft.com/office/drawing/2014/main" id="{CEC4853B-545C-4E6A-8BD0-C30C7B8ACC53}"/>
              </a:ext>
            </a:extLst>
          </p:cNvPr>
          <p:cNvSpPr txBox="1"/>
          <p:nvPr/>
        </p:nvSpPr>
        <p:spPr>
          <a:xfrm>
            <a:off x="7346341" y="3252646"/>
            <a:ext cx="800317" cy="507831"/>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900" b="1" dirty="0" smtClean="0"/>
              <a:t>Date and Time of hearing</a:t>
            </a:r>
            <a:endParaRPr lang="en-IN" sz="900" b="1" dirty="0"/>
          </a:p>
        </p:txBody>
      </p:sp>
      <p:sp>
        <p:nvSpPr>
          <p:cNvPr id="19" name="Oval 18">
            <a:extLst>
              <a:ext uri="{FF2B5EF4-FFF2-40B4-BE49-F238E27FC236}">
                <a16:creationId xmlns="" xmlns:a16="http://schemas.microsoft.com/office/drawing/2014/main" id="{DBA65B9F-B8D9-4D5E-8795-AC90DE42DD5F}"/>
              </a:ext>
            </a:extLst>
          </p:cNvPr>
          <p:cNvSpPr/>
          <p:nvPr/>
        </p:nvSpPr>
        <p:spPr>
          <a:xfrm>
            <a:off x="7200221" y="4084184"/>
            <a:ext cx="995795" cy="346249"/>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0" name="Straight Arrow Connector 19">
            <a:extLst>
              <a:ext uri="{FF2B5EF4-FFF2-40B4-BE49-F238E27FC236}">
                <a16:creationId xmlns="" xmlns:a16="http://schemas.microsoft.com/office/drawing/2014/main" id="{20592370-F04B-494C-AAEE-7AC1FAB0753C}"/>
              </a:ext>
            </a:extLst>
          </p:cNvPr>
          <p:cNvCxnSpPr>
            <a:cxnSpLocks/>
          </p:cNvCxnSpPr>
          <p:nvPr/>
        </p:nvCxnSpPr>
        <p:spPr>
          <a:xfrm>
            <a:off x="7686860" y="3760477"/>
            <a:ext cx="1" cy="323707"/>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 xmlns:a16="http://schemas.microsoft.com/office/drawing/2014/main" id="{14E8C178-029C-4653-92DB-C7651D1917A0}"/>
              </a:ext>
            </a:extLst>
          </p:cNvPr>
          <p:cNvSpPr txBox="1"/>
          <p:nvPr/>
        </p:nvSpPr>
        <p:spPr>
          <a:xfrm>
            <a:off x="1698645" y="3358828"/>
            <a:ext cx="1001759" cy="230832"/>
          </a:xfrm>
          <a:prstGeom prst="rect">
            <a:avLst/>
          </a:prstGeom>
          <a:solidFill>
            <a:schemeClr val="accent1">
              <a:lumMod val="40000"/>
              <a:lumOff val="60000"/>
            </a:schemeClr>
          </a:solidFill>
          <a:ln>
            <a:solidFill>
              <a:schemeClr val="bg2"/>
            </a:solidFill>
          </a:ln>
        </p:spPr>
        <p:txBody>
          <a:bodyPr wrap="square" rtlCol="0" anchor="ctr" anchorCtr="1">
            <a:spAutoFit/>
          </a:bodyPr>
          <a:lstStyle/>
          <a:p>
            <a:r>
              <a:rPr lang="en-IN" sz="900" b="1" dirty="0" smtClean="0"/>
              <a:t>Complaint ID</a:t>
            </a:r>
            <a:endParaRPr lang="en-IN" sz="900" b="1" i="1" dirty="0"/>
          </a:p>
        </p:txBody>
      </p:sp>
      <p:sp>
        <p:nvSpPr>
          <p:cNvPr id="27" name="Oval 26">
            <a:extLst>
              <a:ext uri="{FF2B5EF4-FFF2-40B4-BE49-F238E27FC236}">
                <a16:creationId xmlns="" xmlns:a16="http://schemas.microsoft.com/office/drawing/2014/main" id="{2BC9F520-C5A1-44F4-9AEB-DBFCDD6F8CF1}"/>
              </a:ext>
            </a:extLst>
          </p:cNvPr>
          <p:cNvSpPr/>
          <p:nvPr/>
        </p:nvSpPr>
        <p:spPr>
          <a:xfrm>
            <a:off x="1552525" y="4014934"/>
            <a:ext cx="1246439" cy="415499"/>
          </a:xfrm>
          <a:prstGeom prst="ellipse">
            <a:avLst/>
          </a:prstGeom>
          <a:noFill/>
          <a:ln w="254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8" name="Straight Arrow Connector 27">
            <a:extLst>
              <a:ext uri="{FF2B5EF4-FFF2-40B4-BE49-F238E27FC236}">
                <a16:creationId xmlns="" xmlns:a16="http://schemas.microsoft.com/office/drawing/2014/main" id="{E455B3D7-89A8-4028-80DF-2AF3C4D00F0E}"/>
              </a:ext>
            </a:extLst>
          </p:cNvPr>
          <p:cNvCxnSpPr>
            <a:cxnSpLocks/>
          </p:cNvCxnSpPr>
          <p:nvPr/>
        </p:nvCxnSpPr>
        <p:spPr>
          <a:xfrm>
            <a:off x="2187029" y="3658910"/>
            <a:ext cx="5375" cy="356024"/>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435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par>
                                <p:cTn id="56" presetID="10" presetClass="entr" presetSubtype="0" fill="hold" nodeType="with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fade">
                                      <p:cBhvr>
                                        <p:cTn id="5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9" grpId="0" animBg="1"/>
      <p:bldP spid="11" grpId="0" animBg="1"/>
      <p:bldP spid="12" grpId="0" animBg="1"/>
      <p:bldP spid="14" grpId="0" animBg="1"/>
      <p:bldP spid="15" grpId="0" animBg="1"/>
      <p:bldP spid="18" grpId="0" animBg="1"/>
      <p:bldP spid="19" grpId="0" animBg="1"/>
      <p:bldP spid="26" grpId="0" animBg="1"/>
      <p:bldP spid="2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0750" y="482568"/>
            <a:ext cx="7772400" cy="424187"/>
          </a:xfrm>
        </p:spPr>
        <p:txBody>
          <a:bodyPr>
            <a:normAutofit/>
          </a:bodyPr>
          <a:lstStyle/>
          <a:p>
            <a:pPr algn="ctr"/>
            <a:r>
              <a:rPr lang="en-US" sz="2100" b="1" dirty="0">
                <a:solidFill>
                  <a:schemeClr val="bg1"/>
                </a:solidFill>
                <a:latin typeface="Arial" charset="0"/>
                <a:ea typeface="Arial" charset="0"/>
                <a:cs typeface="Arial" charset="0"/>
              </a:rPr>
              <a:t>Orders: PGRO Dashboard with details of Cases for hearings</a:t>
            </a:r>
          </a:p>
        </p:txBody>
      </p:sp>
      <p:pic>
        <p:nvPicPr>
          <p:cNvPr id="7" name="Picture 6">
            <a:extLst>
              <a:ext uri="{FF2B5EF4-FFF2-40B4-BE49-F238E27FC236}">
                <a16:creationId xmlns="" xmlns:a16="http://schemas.microsoft.com/office/drawing/2014/main" id="{27F5FADC-3115-40B8-883D-69292E2D58C6}"/>
              </a:ext>
            </a:extLst>
          </p:cNvPr>
          <p:cNvPicPr/>
          <p:nvPr/>
        </p:nvPicPr>
        <p:blipFill rotWithShape="1">
          <a:blip r:embed="rId2" cstate="screen">
            <a:extLst>
              <a:ext uri="{28A0092B-C50C-407E-A947-70E740481C1C}">
                <a14:useLocalDpi xmlns:a14="http://schemas.microsoft.com/office/drawing/2010/main"/>
              </a:ext>
            </a:extLst>
          </a:blip>
          <a:srcRect t="4454" b="4925"/>
          <a:stretch/>
        </p:blipFill>
        <p:spPr bwMode="auto">
          <a:xfrm>
            <a:off x="467590" y="1252105"/>
            <a:ext cx="7852931" cy="4499264"/>
          </a:xfrm>
          <a:prstGeom prst="rect">
            <a:avLst/>
          </a:prstGeom>
          <a:noFill/>
          <a:ln w="9525">
            <a:noFill/>
            <a:miter lim="800000"/>
            <a:headEnd/>
            <a:tailEnd/>
          </a:ln>
        </p:spPr>
      </p:pic>
      <p:sp>
        <p:nvSpPr>
          <p:cNvPr id="4" name="TextBox 3">
            <a:extLst>
              <a:ext uri="{FF2B5EF4-FFF2-40B4-BE49-F238E27FC236}">
                <a16:creationId xmlns="" xmlns:a16="http://schemas.microsoft.com/office/drawing/2014/main" id="{BDEA8274-B71F-4297-B68A-E077910148F4}"/>
              </a:ext>
            </a:extLst>
          </p:cNvPr>
          <p:cNvSpPr txBox="1"/>
          <p:nvPr/>
        </p:nvSpPr>
        <p:spPr>
          <a:xfrm>
            <a:off x="908486" y="3066609"/>
            <a:ext cx="1183406"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No. of cases for hearings</a:t>
            </a:r>
          </a:p>
        </p:txBody>
      </p:sp>
      <p:sp>
        <p:nvSpPr>
          <p:cNvPr id="5" name="Oval 4">
            <a:extLst>
              <a:ext uri="{FF2B5EF4-FFF2-40B4-BE49-F238E27FC236}">
                <a16:creationId xmlns="" xmlns:a16="http://schemas.microsoft.com/office/drawing/2014/main" id="{7812B6C5-C349-4ECB-B9E3-A1BF4092BA76}"/>
              </a:ext>
            </a:extLst>
          </p:cNvPr>
          <p:cNvSpPr/>
          <p:nvPr/>
        </p:nvSpPr>
        <p:spPr>
          <a:xfrm>
            <a:off x="654627" y="4057651"/>
            <a:ext cx="1859974" cy="228714"/>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6" name="Straight Arrow Connector 5">
            <a:extLst>
              <a:ext uri="{FF2B5EF4-FFF2-40B4-BE49-F238E27FC236}">
                <a16:creationId xmlns="" xmlns:a16="http://schemas.microsoft.com/office/drawing/2014/main" id="{78826E51-FA09-4513-9A3D-1BC918440285}"/>
              </a:ext>
            </a:extLst>
          </p:cNvPr>
          <p:cNvCxnSpPr>
            <a:cxnSpLocks/>
          </p:cNvCxnSpPr>
          <p:nvPr/>
        </p:nvCxnSpPr>
        <p:spPr>
          <a:xfrm>
            <a:off x="1500189" y="3501737"/>
            <a:ext cx="1" cy="5734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 xmlns:a16="http://schemas.microsoft.com/office/drawing/2014/main" id="{260EA617-3747-45E1-8610-7891E4AEB0D8}"/>
              </a:ext>
            </a:extLst>
          </p:cNvPr>
          <p:cNvSpPr txBox="1"/>
          <p:nvPr/>
        </p:nvSpPr>
        <p:spPr>
          <a:xfrm>
            <a:off x="94578" y="4467499"/>
            <a:ext cx="99595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Notice Issued</a:t>
            </a:r>
          </a:p>
        </p:txBody>
      </p:sp>
      <p:sp>
        <p:nvSpPr>
          <p:cNvPr id="10" name="Oval 9">
            <a:extLst>
              <a:ext uri="{FF2B5EF4-FFF2-40B4-BE49-F238E27FC236}">
                <a16:creationId xmlns="" xmlns:a16="http://schemas.microsoft.com/office/drawing/2014/main" id="{B95A8FE3-7337-4AAD-A27A-EAEC0921582E}"/>
              </a:ext>
            </a:extLst>
          </p:cNvPr>
          <p:cNvSpPr/>
          <p:nvPr/>
        </p:nvSpPr>
        <p:spPr>
          <a:xfrm>
            <a:off x="717516" y="4286366"/>
            <a:ext cx="1565346" cy="134967"/>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25" name="TextBox 24">
            <a:extLst>
              <a:ext uri="{FF2B5EF4-FFF2-40B4-BE49-F238E27FC236}">
                <a16:creationId xmlns="" xmlns:a16="http://schemas.microsoft.com/office/drawing/2014/main" id="{EB265112-1214-4B59-A6D7-2FDC61CA99B5}"/>
              </a:ext>
            </a:extLst>
          </p:cNvPr>
          <p:cNvSpPr txBox="1"/>
          <p:nvPr/>
        </p:nvSpPr>
        <p:spPr>
          <a:xfrm>
            <a:off x="4688813" y="3512510"/>
            <a:ext cx="1183402"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err="1"/>
              <a:t>Timelimit</a:t>
            </a:r>
            <a:r>
              <a:rPr lang="en-IN" sz="1050" b="1" dirty="0"/>
              <a:t> completed</a:t>
            </a:r>
          </a:p>
        </p:txBody>
      </p:sp>
      <p:sp>
        <p:nvSpPr>
          <p:cNvPr id="26" name="Oval 25">
            <a:extLst>
              <a:ext uri="{FF2B5EF4-FFF2-40B4-BE49-F238E27FC236}">
                <a16:creationId xmlns="" xmlns:a16="http://schemas.microsoft.com/office/drawing/2014/main" id="{9F6C4A5A-3109-421C-B243-785165CC8DAA}"/>
              </a:ext>
            </a:extLst>
          </p:cNvPr>
          <p:cNvSpPr/>
          <p:nvPr/>
        </p:nvSpPr>
        <p:spPr>
          <a:xfrm>
            <a:off x="4807853" y="4222682"/>
            <a:ext cx="917538" cy="228714"/>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7" name="Straight Arrow Connector 26">
            <a:extLst>
              <a:ext uri="{FF2B5EF4-FFF2-40B4-BE49-F238E27FC236}">
                <a16:creationId xmlns="" xmlns:a16="http://schemas.microsoft.com/office/drawing/2014/main" id="{1FA35D5C-4CA9-49D8-BD74-88DB46287A98}"/>
              </a:ext>
            </a:extLst>
          </p:cNvPr>
          <p:cNvCxnSpPr>
            <a:cxnSpLocks/>
          </p:cNvCxnSpPr>
          <p:nvPr/>
        </p:nvCxnSpPr>
        <p:spPr>
          <a:xfrm>
            <a:off x="5280514" y="3877971"/>
            <a:ext cx="0" cy="34471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 xmlns:a16="http://schemas.microsoft.com/office/drawing/2014/main" id="{67C53053-F963-4D7A-B898-821A69EBB53A}"/>
              </a:ext>
            </a:extLst>
          </p:cNvPr>
          <p:cNvSpPr txBox="1"/>
          <p:nvPr/>
        </p:nvSpPr>
        <p:spPr>
          <a:xfrm>
            <a:off x="5919677" y="3633807"/>
            <a:ext cx="1064361"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Extended cases</a:t>
            </a:r>
          </a:p>
        </p:txBody>
      </p:sp>
      <p:sp>
        <p:nvSpPr>
          <p:cNvPr id="29" name="Oval 28">
            <a:extLst>
              <a:ext uri="{FF2B5EF4-FFF2-40B4-BE49-F238E27FC236}">
                <a16:creationId xmlns="" xmlns:a16="http://schemas.microsoft.com/office/drawing/2014/main" id="{FBBA61C4-A579-4C8C-8A68-B54449BFA0CE}"/>
              </a:ext>
            </a:extLst>
          </p:cNvPr>
          <p:cNvSpPr/>
          <p:nvPr/>
        </p:nvSpPr>
        <p:spPr>
          <a:xfrm>
            <a:off x="5919677" y="4233073"/>
            <a:ext cx="917538" cy="228714"/>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30" name="Straight Arrow Connector 29">
            <a:extLst>
              <a:ext uri="{FF2B5EF4-FFF2-40B4-BE49-F238E27FC236}">
                <a16:creationId xmlns="" xmlns:a16="http://schemas.microsoft.com/office/drawing/2014/main" id="{9ECC8255-5F2C-4665-A36C-FBE42A26E067}"/>
              </a:ext>
            </a:extLst>
          </p:cNvPr>
          <p:cNvCxnSpPr>
            <a:cxnSpLocks/>
          </p:cNvCxnSpPr>
          <p:nvPr/>
        </p:nvCxnSpPr>
        <p:spPr>
          <a:xfrm>
            <a:off x="6392337" y="3888362"/>
            <a:ext cx="0" cy="34471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10" idx="2"/>
          </p:cNvCxnSpPr>
          <p:nvPr/>
        </p:nvCxnSpPr>
        <p:spPr>
          <a:xfrm flipH="1">
            <a:off x="379267" y="4353849"/>
            <a:ext cx="338249" cy="13099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0830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par>
                                <p:cTn id="17" presetID="10"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par>
                                <p:cTn id="35" presetID="10"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0" grpId="0" animBg="1"/>
      <p:bldP spid="25" grpId="0" animBg="1"/>
      <p:bldP spid="26" grpId="0" animBg="1"/>
      <p:bldP spid="28" grpId="0" animBg="1"/>
      <p:bldP spid="2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3743" y="486457"/>
            <a:ext cx="7772400" cy="424187"/>
          </a:xfrm>
        </p:spPr>
        <p:txBody>
          <a:bodyPr>
            <a:noAutofit/>
          </a:bodyPr>
          <a:lstStyle/>
          <a:p>
            <a:pPr algn="ctr"/>
            <a:r>
              <a:rPr lang="en-US" sz="2400" b="1" dirty="0">
                <a:solidFill>
                  <a:schemeClr val="bg1"/>
                </a:solidFill>
                <a:latin typeface="Arial" charset="0"/>
                <a:ea typeface="Arial" charset="0"/>
                <a:cs typeface="Arial" charset="0"/>
              </a:rPr>
              <a:t>Orders</a:t>
            </a:r>
          </a:p>
        </p:txBody>
      </p:sp>
      <p:pic>
        <p:nvPicPr>
          <p:cNvPr id="4" name="Picture 3">
            <a:extLst>
              <a:ext uri="{FF2B5EF4-FFF2-40B4-BE49-F238E27FC236}">
                <a16:creationId xmlns="" xmlns:a16="http://schemas.microsoft.com/office/drawing/2014/main" id="{45956D5F-EA99-4DC0-9001-DEA3E5A84494}"/>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83127" y="1676292"/>
            <a:ext cx="4790209" cy="3896591"/>
          </a:xfrm>
          <a:prstGeom prst="rect">
            <a:avLst/>
          </a:prstGeom>
          <a:noFill/>
          <a:ln w="9525">
            <a:noFill/>
            <a:miter lim="800000"/>
            <a:headEnd/>
            <a:tailEnd/>
          </a:ln>
        </p:spPr>
      </p:pic>
      <p:pic>
        <p:nvPicPr>
          <p:cNvPr id="5" name="Picture 4">
            <a:extLst>
              <a:ext uri="{FF2B5EF4-FFF2-40B4-BE49-F238E27FC236}">
                <a16:creationId xmlns="" xmlns:a16="http://schemas.microsoft.com/office/drawing/2014/main" id="{BD9DFDA1-D644-473E-9FC2-02C7E05A3473}"/>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4353792" y="1370680"/>
            <a:ext cx="4790209" cy="4116640"/>
          </a:xfrm>
          <a:prstGeom prst="rect">
            <a:avLst/>
          </a:prstGeom>
          <a:noFill/>
          <a:ln w="9525">
            <a:noFill/>
            <a:miter lim="800000"/>
            <a:headEnd/>
            <a:tailEnd/>
          </a:ln>
        </p:spPr>
      </p:pic>
      <p:sp>
        <p:nvSpPr>
          <p:cNvPr id="6" name="TextBox 5">
            <a:extLst>
              <a:ext uri="{FF2B5EF4-FFF2-40B4-BE49-F238E27FC236}">
                <a16:creationId xmlns="" xmlns:a16="http://schemas.microsoft.com/office/drawing/2014/main" id="{66839894-0B1F-43DF-B2F3-7BD256331958}"/>
              </a:ext>
            </a:extLst>
          </p:cNvPr>
          <p:cNvSpPr txBox="1"/>
          <p:nvPr/>
        </p:nvSpPr>
        <p:spPr>
          <a:xfrm>
            <a:off x="512222" y="2329376"/>
            <a:ext cx="1269352"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Complaint ID</a:t>
            </a:r>
          </a:p>
        </p:txBody>
      </p:sp>
      <p:sp>
        <p:nvSpPr>
          <p:cNvPr id="7" name="Oval 6">
            <a:extLst>
              <a:ext uri="{FF2B5EF4-FFF2-40B4-BE49-F238E27FC236}">
                <a16:creationId xmlns="" xmlns:a16="http://schemas.microsoft.com/office/drawing/2014/main" id="{EE9AF308-CB7E-4CBD-9B97-8897A8BC76EE}"/>
              </a:ext>
            </a:extLst>
          </p:cNvPr>
          <p:cNvSpPr/>
          <p:nvPr/>
        </p:nvSpPr>
        <p:spPr>
          <a:xfrm>
            <a:off x="187037" y="2956214"/>
            <a:ext cx="1995055" cy="290945"/>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8" name="Straight Arrow Connector 7">
            <a:extLst>
              <a:ext uri="{FF2B5EF4-FFF2-40B4-BE49-F238E27FC236}">
                <a16:creationId xmlns="" xmlns:a16="http://schemas.microsoft.com/office/drawing/2014/main" id="{F1142B9D-D640-45D7-930C-15A5218D0C57}"/>
              </a:ext>
            </a:extLst>
          </p:cNvPr>
          <p:cNvCxnSpPr>
            <a:cxnSpLocks/>
          </p:cNvCxnSpPr>
          <p:nvPr/>
        </p:nvCxnSpPr>
        <p:spPr>
          <a:xfrm>
            <a:off x="1146898" y="2571751"/>
            <a:ext cx="0" cy="4021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 xmlns:a16="http://schemas.microsoft.com/office/drawing/2014/main" id="{A491B33C-FD51-46C1-A7DC-5B656997EE46}"/>
              </a:ext>
            </a:extLst>
          </p:cNvPr>
          <p:cNvSpPr txBox="1"/>
          <p:nvPr/>
        </p:nvSpPr>
        <p:spPr>
          <a:xfrm>
            <a:off x="1743907" y="1864121"/>
            <a:ext cx="1269352"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Details of Complaint</a:t>
            </a:r>
          </a:p>
        </p:txBody>
      </p:sp>
      <p:sp>
        <p:nvSpPr>
          <p:cNvPr id="11" name="Oval 10">
            <a:extLst>
              <a:ext uri="{FF2B5EF4-FFF2-40B4-BE49-F238E27FC236}">
                <a16:creationId xmlns="" xmlns:a16="http://schemas.microsoft.com/office/drawing/2014/main" id="{502C3F54-7500-44E1-AF7D-C26C4B02162D}"/>
              </a:ext>
            </a:extLst>
          </p:cNvPr>
          <p:cNvSpPr/>
          <p:nvPr/>
        </p:nvSpPr>
        <p:spPr>
          <a:xfrm>
            <a:off x="1418722" y="2571750"/>
            <a:ext cx="1995055" cy="290945"/>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2" name="Straight Arrow Connector 11">
            <a:extLst>
              <a:ext uri="{FF2B5EF4-FFF2-40B4-BE49-F238E27FC236}">
                <a16:creationId xmlns="" xmlns:a16="http://schemas.microsoft.com/office/drawing/2014/main" id="{DF05D4C1-A732-4C1A-8678-8C895338C3C3}"/>
              </a:ext>
            </a:extLst>
          </p:cNvPr>
          <p:cNvCxnSpPr>
            <a:cxnSpLocks/>
          </p:cNvCxnSpPr>
          <p:nvPr/>
        </p:nvCxnSpPr>
        <p:spPr>
          <a:xfrm>
            <a:off x="2378583" y="2187286"/>
            <a:ext cx="0" cy="4021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 xmlns:a16="http://schemas.microsoft.com/office/drawing/2014/main" id="{EC5A5D4B-0D76-4BCE-A27E-1BFAD09E2BA0}"/>
              </a:ext>
            </a:extLst>
          </p:cNvPr>
          <p:cNvSpPr txBox="1"/>
          <p:nvPr/>
        </p:nvSpPr>
        <p:spPr>
          <a:xfrm>
            <a:off x="4563845" y="1577348"/>
            <a:ext cx="1402101"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Date of Hearing </a:t>
            </a:r>
          </a:p>
        </p:txBody>
      </p:sp>
      <p:sp>
        <p:nvSpPr>
          <p:cNvPr id="14" name="Oval 13">
            <a:extLst>
              <a:ext uri="{FF2B5EF4-FFF2-40B4-BE49-F238E27FC236}">
                <a16:creationId xmlns="" xmlns:a16="http://schemas.microsoft.com/office/drawing/2014/main" id="{A4D660FD-73B3-469D-BEDB-E628D5D655ED}"/>
              </a:ext>
            </a:extLst>
          </p:cNvPr>
          <p:cNvSpPr/>
          <p:nvPr/>
        </p:nvSpPr>
        <p:spPr>
          <a:xfrm>
            <a:off x="4238660" y="2204186"/>
            <a:ext cx="2203698" cy="290945"/>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5" name="Straight Arrow Connector 14">
            <a:extLst>
              <a:ext uri="{FF2B5EF4-FFF2-40B4-BE49-F238E27FC236}">
                <a16:creationId xmlns="" xmlns:a16="http://schemas.microsoft.com/office/drawing/2014/main" id="{E8A8667D-E3F5-43A7-B51F-F26DFEFE3A88}"/>
              </a:ext>
            </a:extLst>
          </p:cNvPr>
          <p:cNvCxnSpPr>
            <a:cxnSpLocks/>
          </p:cNvCxnSpPr>
          <p:nvPr/>
        </p:nvCxnSpPr>
        <p:spPr>
          <a:xfrm>
            <a:off x="5198522" y="1819723"/>
            <a:ext cx="0" cy="4021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 xmlns:a16="http://schemas.microsoft.com/office/drawing/2014/main" id="{66383176-69A8-4FF8-9B5B-99C9FE9059A3}"/>
              </a:ext>
            </a:extLst>
          </p:cNvPr>
          <p:cNvSpPr txBox="1"/>
          <p:nvPr/>
        </p:nvSpPr>
        <p:spPr>
          <a:xfrm>
            <a:off x="4255911" y="3420813"/>
            <a:ext cx="1269352"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Type of Order: Interim / Final</a:t>
            </a:r>
          </a:p>
        </p:txBody>
      </p:sp>
      <p:sp>
        <p:nvSpPr>
          <p:cNvPr id="18" name="Oval 17">
            <a:extLst>
              <a:ext uri="{FF2B5EF4-FFF2-40B4-BE49-F238E27FC236}">
                <a16:creationId xmlns="" xmlns:a16="http://schemas.microsoft.com/office/drawing/2014/main" id="{5C7424FB-3965-4FE0-A3A0-E514172A345B}"/>
              </a:ext>
            </a:extLst>
          </p:cNvPr>
          <p:cNvSpPr/>
          <p:nvPr/>
        </p:nvSpPr>
        <p:spPr>
          <a:xfrm>
            <a:off x="3893060" y="2787389"/>
            <a:ext cx="1995055" cy="641611"/>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21" name="TextBox 20">
            <a:extLst>
              <a:ext uri="{FF2B5EF4-FFF2-40B4-BE49-F238E27FC236}">
                <a16:creationId xmlns="" xmlns:a16="http://schemas.microsoft.com/office/drawing/2014/main" id="{A2772326-0129-4A5A-850A-D18082781837}"/>
              </a:ext>
            </a:extLst>
          </p:cNvPr>
          <p:cNvSpPr txBox="1"/>
          <p:nvPr/>
        </p:nvSpPr>
        <p:spPr>
          <a:xfrm>
            <a:off x="4353792" y="3895920"/>
            <a:ext cx="1269352"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Attendance of the Complainant</a:t>
            </a:r>
          </a:p>
        </p:txBody>
      </p:sp>
      <p:sp>
        <p:nvSpPr>
          <p:cNvPr id="22" name="Oval 21">
            <a:extLst>
              <a:ext uri="{FF2B5EF4-FFF2-40B4-BE49-F238E27FC236}">
                <a16:creationId xmlns="" xmlns:a16="http://schemas.microsoft.com/office/drawing/2014/main" id="{DF9855EF-ADE6-4666-90CD-DCEFADEFFE94}"/>
              </a:ext>
            </a:extLst>
          </p:cNvPr>
          <p:cNvSpPr/>
          <p:nvPr/>
        </p:nvSpPr>
        <p:spPr>
          <a:xfrm>
            <a:off x="5575347" y="3602241"/>
            <a:ext cx="995866" cy="548384"/>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27" name="TextBox 26">
            <a:extLst>
              <a:ext uri="{FF2B5EF4-FFF2-40B4-BE49-F238E27FC236}">
                <a16:creationId xmlns="" xmlns:a16="http://schemas.microsoft.com/office/drawing/2014/main" id="{DBF4977C-4B2C-4148-BC38-1B9DDC6E47E9}"/>
              </a:ext>
            </a:extLst>
          </p:cNvPr>
          <p:cNvSpPr txBox="1"/>
          <p:nvPr/>
        </p:nvSpPr>
        <p:spPr>
          <a:xfrm>
            <a:off x="7791522" y="2752495"/>
            <a:ext cx="1269352" cy="57708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Attendance of the Public Authority/ Representative</a:t>
            </a:r>
          </a:p>
        </p:txBody>
      </p:sp>
      <p:sp>
        <p:nvSpPr>
          <p:cNvPr id="28" name="Oval 27">
            <a:extLst>
              <a:ext uri="{FF2B5EF4-FFF2-40B4-BE49-F238E27FC236}">
                <a16:creationId xmlns="" xmlns:a16="http://schemas.microsoft.com/office/drawing/2014/main" id="{096D10A4-A5E4-4415-AA7E-D10519BEB46F}"/>
              </a:ext>
            </a:extLst>
          </p:cNvPr>
          <p:cNvSpPr/>
          <p:nvPr/>
        </p:nvSpPr>
        <p:spPr>
          <a:xfrm>
            <a:off x="6961909" y="3571511"/>
            <a:ext cx="1995055" cy="839430"/>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9" name="Straight Arrow Connector 28">
            <a:extLst>
              <a:ext uri="{FF2B5EF4-FFF2-40B4-BE49-F238E27FC236}">
                <a16:creationId xmlns="" xmlns:a16="http://schemas.microsoft.com/office/drawing/2014/main" id="{F22D1D5B-4933-4D1F-9B45-30EE96A9E2D9}"/>
              </a:ext>
            </a:extLst>
          </p:cNvPr>
          <p:cNvCxnSpPr>
            <a:cxnSpLocks/>
          </p:cNvCxnSpPr>
          <p:nvPr/>
        </p:nvCxnSpPr>
        <p:spPr>
          <a:xfrm>
            <a:off x="8763434" y="3348631"/>
            <a:ext cx="0" cy="3844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 xmlns:a16="http://schemas.microsoft.com/office/drawing/2014/main" id="{4979FDDF-0B34-4538-8D31-DA19903DE13E}"/>
              </a:ext>
            </a:extLst>
          </p:cNvPr>
          <p:cNvSpPr txBox="1"/>
          <p:nvPr/>
        </p:nvSpPr>
        <p:spPr>
          <a:xfrm>
            <a:off x="6458569" y="4611224"/>
            <a:ext cx="1269352"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Order details to be entered</a:t>
            </a:r>
          </a:p>
        </p:txBody>
      </p:sp>
    </p:spTree>
    <p:extLst>
      <p:ext uri="{BB962C8B-B14F-4D97-AF65-F5344CB8AC3E}">
        <p14:creationId xmlns:p14="http://schemas.microsoft.com/office/powerpoint/2010/main" val="1920539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par>
                                <p:cTn id="47" presetID="10" presetClass="entr" presetSubtype="0"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500"/>
                                        <p:tgtEl>
                                          <p:spTgt spid="29"/>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3" grpId="0" animBg="1"/>
      <p:bldP spid="14" grpId="0" animBg="1"/>
      <p:bldP spid="17" grpId="0" animBg="1"/>
      <p:bldP spid="18" grpId="0" animBg="1"/>
      <p:bldP spid="21" grpId="0" animBg="1"/>
      <p:bldP spid="22" grpId="0" animBg="1"/>
      <p:bldP spid="27" grpId="0" animBg="1"/>
      <p:bldP spid="28" grpId="0" animBg="1"/>
      <p:bldP spid="3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8653" y="1076927"/>
            <a:ext cx="7828370" cy="5543210"/>
          </a:xfrm>
          <a:prstGeom prst="rect">
            <a:avLst/>
          </a:prstGeom>
        </p:spPr>
      </p:pic>
      <p:sp>
        <p:nvSpPr>
          <p:cNvPr id="3" name="Title 2"/>
          <p:cNvSpPr>
            <a:spLocks noGrp="1"/>
          </p:cNvSpPr>
          <p:nvPr>
            <p:ph type="title"/>
          </p:nvPr>
        </p:nvSpPr>
        <p:spPr>
          <a:xfrm>
            <a:off x="744623" y="495422"/>
            <a:ext cx="7772400" cy="424187"/>
          </a:xfrm>
        </p:spPr>
        <p:txBody>
          <a:bodyPr>
            <a:normAutofit/>
          </a:bodyPr>
          <a:lstStyle/>
          <a:p>
            <a:pPr algn="ctr"/>
            <a:r>
              <a:rPr lang="en-US" sz="2100" b="1" dirty="0">
                <a:solidFill>
                  <a:schemeClr val="bg1"/>
                </a:solidFill>
                <a:latin typeface="Arial" charset="0"/>
                <a:ea typeface="Arial" charset="0"/>
                <a:cs typeface="Arial" charset="0"/>
              </a:rPr>
              <a:t>Orders: Interim</a:t>
            </a:r>
          </a:p>
        </p:txBody>
      </p:sp>
      <p:sp>
        <p:nvSpPr>
          <p:cNvPr id="2" name="Right Brace 1">
            <a:extLst>
              <a:ext uri="{FF2B5EF4-FFF2-40B4-BE49-F238E27FC236}">
                <a16:creationId xmlns="" xmlns:a16="http://schemas.microsoft.com/office/drawing/2014/main" id="{03765F3F-7557-43DD-B54B-50C9F1DB93DB}"/>
              </a:ext>
            </a:extLst>
          </p:cNvPr>
          <p:cNvSpPr/>
          <p:nvPr/>
        </p:nvSpPr>
        <p:spPr>
          <a:xfrm rot="5400000">
            <a:off x="4977867" y="3284043"/>
            <a:ext cx="439341" cy="3778123"/>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350"/>
          </a:p>
        </p:txBody>
      </p:sp>
      <p:sp>
        <p:nvSpPr>
          <p:cNvPr id="8" name="TextBox 7">
            <a:extLst>
              <a:ext uri="{FF2B5EF4-FFF2-40B4-BE49-F238E27FC236}">
                <a16:creationId xmlns="" xmlns:a16="http://schemas.microsoft.com/office/drawing/2014/main" id="{EDCA0347-F932-4ACF-A2FF-0A66D395DAE0}"/>
              </a:ext>
            </a:extLst>
          </p:cNvPr>
          <p:cNvSpPr txBox="1"/>
          <p:nvPr/>
        </p:nvSpPr>
        <p:spPr>
          <a:xfrm>
            <a:off x="3697568" y="5381233"/>
            <a:ext cx="2774266"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Details of the Interim Order</a:t>
            </a:r>
          </a:p>
        </p:txBody>
      </p:sp>
      <p:sp>
        <p:nvSpPr>
          <p:cNvPr id="9" name="TextBox 8">
            <a:extLst>
              <a:ext uri="{FF2B5EF4-FFF2-40B4-BE49-F238E27FC236}">
                <a16:creationId xmlns="" xmlns:a16="http://schemas.microsoft.com/office/drawing/2014/main" id="{53A1E099-4E19-4C26-AB22-99E840ABB91F}"/>
              </a:ext>
            </a:extLst>
          </p:cNvPr>
          <p:cNvSpPr txBox="1"/>
          <p:nvPr/>
        </p:nvSpPr>
        <p:spPr>
          <a:xfrm>
            <a:off x="1948092" y="4495483"/>
            <a:ext cx="1084928" cy="57708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Type of Order and Date of Hearing </a:t>
            </a:r>
          </a:p>
        </p:txBody>
      </p:sp>
      <p:sp>
        <p:nvSpPr>
          <p:cNvPr id="10" name="Oval 9">
            <a:extLst>
              <a:ext uri="{FF2B5EF4-FFF2-40B4-BE49-F238E27FC236}">
                <a16:creationId xmlns="" xmlns:a16="http://schemas.microsoft.com/office/drawing/2014/main" id="{F1B4CA0E-054C-4B76-8402-EED6AE0123E6}"/>
              </a:ext>
            </a:extLst>
          </p:cNvPr>
          <p:cNvSpPr/>
          <p:nvPr/>
        </p:nvSpPr>
        <p:spPr>
          <a:xfrm>
            <a:off x="1907448" y="3635809"/>
            <a:ext cx="915470" cy="486767"/>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1" name="Straight Arrow Connector 10">
            <a:extLst>
              <a:ext uri="{FF2B5EF4-FFF2-40B4-BE49-F238E27FC236}">
                <a16:creationId xmlns="" xmlns:a16="http://schemas.microsoft.com/office/drawing/2014/main" id="{6EE655F8-468F-4A1D-9F3F-6500C8FBB1F4}"/>
              </a:ext>
            </a:extLst>
          </p:cNvPr>
          <p:cNvCxnSpPr>
            <a:cxnSpLocks/>
          </p:cNvCxnSpPr>
          <p:nvPr/>
        </p:nvCxnSpPr>
        <p:spPr>
          <a:xfrm>
            <a:off x="2369425" y="4138580"/>
            <a:ext cx="0" cy="4021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114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56426" y="473382"/>
            <a:ext cx="7772400" cy="424187"/>
          </a:xfrm>
        </p:spPr>
        <p:txBody>
          <a:bodyPr>
            <a:normAutofit/>
          </a:bodyPr>
          <a:lstStyle/>
          <a:p>
            <a:pPr algn="ctr"/>
            <a:r>
              <a:rPr lang="en-US" sz="2100" b="1" dirty="0">
                <a:solidFill>
                  <a:schemeClr val="bg1"/>
                </a:solidFill>
                <a:latin typeface="Arial" charset="0"/>
                <a:ea typeface="Arial" charset="0"/>
                <a:cs typeface="Arial" charset="0"/>
              </a:rPr>
              <a:t>Orders: Final</a:t>
            </a:r>
          </a:p>
        </p:txBody>
      </p:sp>
      <p:pic>
        <p:nvPicPr>
          <p:cNvPr id="5" name="Picture 4">
            <a:extLst>
              <a:ext uri="{FF2B5EF4-FFF2-40B4-BE49-F238E27FC236}">
                <a16:creationId xmlns="" xmlns:a16="http://schemas.microsoft.com/office/drawing/2014/main" id="{EC4FA5BE-DB0E-475F-A13B-CA0B713176D9}"/>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90921" y="1226128"/>
            <a:ext cx="5008418" cy="4634345"/>
          </a:xfrm>
          <a:prstGeom prst="rect">
            <a:avLst/>
          </a:prstGeom>
          <a:noFill/>
          <a:ln w="9525">
            <a:noFill/>
            <a:miter lim="800000"/>
            <a:headEnd/>
            <a:tailEnd/>
          </a:ln>
        </p:spPr>
      </p:pic>
      <p:pic>
        <p:nvPicPr>
          <p:cNvPr id="8" name="Picture 7">
            <a:extLst>
              <a:ext uri="{FF2B5EF4-FFF2-40B4-BE49-F238E27FC236}">
                <a16:creationId xmlns="" xmlns:a16="http://schemas.microsoft.com/office/drawing/2014/main" id="{7B92284D-D147-404B-B9F0-22DA630EB7CD}"/>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4642626" y="1305683"/>
            <a:ext cx="4409967" cy="4125191"/>
          </a:xfrm>
          <a:prstGeom prst="rect">
            <a:avLst/>
          </a:prstGeom>
          <a:noFill/>
          <a:ln w="9525">
            <a:noFill/>
            <a:miter lim="800000"/>
            <a:headEnd/>
            <a:tailEnd/>
          </a:ln>
        </p:spPr>
      </p:pic>
      <p:sp>
        <p:nvSpPr>
          <p:cNvPr id="2" name="Right Brace 1">
            <a:extLst>
              <a:ext uri="{FF2B5EF4-FFF2-40B4-BE49-F238E27FC236}">
                <a16:creationId xmlns="" xmlns:a16="http://schemas.microsoft.com/office/drawing/2014/main" id="{D52C4547-5EE2-464B-97B5-EAA4B7646C15}"/>
              </a:ext>
            </a:extLst>
          </p:cNvPr>
          <p:cNvSpPr/>
          <p:nvPr/>
        </p:nvSpPr>
        <p:spPr>
          <a:xfrm>
            <a:off x="1596629" y="1950244"/>
            <a:ext cx="257175" cy="675085"/>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350"/>
          </a:p>
        </p:txBody>
      </p:sp>
      <p:sp>
        <p:nvSpPr>
          <p:cNvPr id="6" name="TextBox 5">
            <a:extLst>
              <a:ext uri="{FF2B5EF4-FFF2-40B4-BE49-F238E27FC236}">
                <a16:creationId xmlns="" xmlns:a16="http://schemas.microsoft.com/office/drawing/2014/main" id="{287A7AF4-932F-436C-B01F-3D916DC0581C}"/>
              </a:ext>
            </a:extLst>
          </p:cNvPr>
          <p:cNvSpPr txBox="1"/>
          <p:nvPr/>
        </p:nvSpPr>
        <p:spPr>
          <a:xfrm>
            <a:off x="1853804" y="2080037"/>
            <a:ext cx="2150593"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Support from Public Authority provided or not</a:t>
            </a:r>
          </a:p>
        </p:txBody>
      </p:sp>
      <p:sp>
        <p:nvSpPr>
          <p:cNvPr id="7" name="TextBox 6">
            <a:extLst>
              <a:ext uri="{FF2B5EF4-FFF2-40B4-BE49-F238E27FC236}">
                <a16:creationId xmlns="" xmlns:a16="http://schemas.microsoft.com/office/drawing/2014/main" id="{720F30FA-B13F-4388-BC3D-807CB9B0F670}"/>
              </a:ext>
            </a:extLst>
          </p:cNvPr>
          <p:cNvSpPr txBox="1"/>
          <p:nvPr/>
        </p:nvSpPr>
        <p:spPr>
          <a:xfrm>
            <a:off x="961953" y="3340240"/>
            <a:ext cx="1269352"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Documents Uploaded</a:t>
            </a:r>
          </a:p>
        </p:txBody>
      </p:sp>
      <p:sp>
        <p:nvSpPr>
          <p:cNvPr id="9" name="Oval 8">
            <a:extLst>
              <a:ext uri="{FF2B5EF4-FFF2-40B4-BE49-F238E27FC236}">
                <a16:creationId xmlns="" xmlns:a16="http://schemas.microsoft.com/office/drawing/2014/main" id="{5F39BAED-8726-4CEF-BAAD-B92A221C3EC1}"/>
              </a:ext>
            </a:extLst>
          </p:cNvPr>
          <p:cNvSpPr/>
          <p:nvPr/>
        </p:nvSpPr>
        <p:spPr>
          <a:xfrm>
            <a:off x="371719" y="4061655"/>
            <a:ext cx="2382194" cy="290945"/>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0" name="Straight Arrow Connector 9">
            <a:extLst>
              <a:ext uri="{FF2B5EF4-FFF2-40B4-BE49-F238E27FC236}">
                <a16:creationId xmlns="" xmlns:a16="http://schemas.microsoft.com/office/drawing/2014/main" id="{7D2074C5-CCB8-44E5-9484-BDA031840908}"/>
              </a:ext>
            </a:extLst>
          </p:cNvPr>
          <p:cNvCxnSpPr>
            <a:cxnSpLocks/>
          </p:cNvCxnSpPr>
          <p:nvPr/>
        </p:nvCxnSpPr>
        <p:spPr>
          <a:xfrm>
            <a:off x="1596629" y="3744196"/>
            <a:ext cx="0" cy="31745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 xmlns:a16="http://schemas.microsoft.com/office/drawing/2014/main" id="{AC6BAAC4-DD48-492F-9824-35D77FF7C5F0}"/>
              </a:ext>
            </a:extLst>
          </p:cNvPr>
          <p:cNvSpPr txBox="1"/>
          <p:nvPr/>
        </p:nvSpPr>
        <p:spPr>
          <a:xfrm>
            <a:off x="4504231" y="1220195"/>
            <a:ext cx="1742506" cy="738664"/>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Category of the final order:</a:t>
            </a:r>
          </a:p>
          <a:p>
            <a:pPr marL="214313" indent="-214313">
              <a:buFont typeface="Arial" panose="020B0604020202020204" pitchFamily="34" charset="0"/>
              <a:buChar char="•"/>
            </a:pPr>
            <a:r>
              <a:rPr lang="en-IN" sz="1050" b="1" dirty="0"/>
              <a:t>Accepted (Redressed)</a:t>
            </a:r>
          </a:p>
          <a:p>
            <a:pPr marL="214313" indent="-214313">
              <a:buFont typeface="Arial" panose="020B0604020202020204" pitchFamily="34" charset="0"/>
              <a:buChar char="•"/>
            </a:pPr>
            <a:r>
              <a:rPr lang="en-IN" sz="1050" b="1" dirty="0"/>
              <a:t>Alternative Remedy</a:t>
            </a:r>
          </a:p>
          <a:p>
            <a:pPr marL="214313" indent="-214313">
              <a:buFont typeface="Arial" panose="020B0604020202020204" pitchFamily="34" charset="0"/>
              <a:buChar char="•"/>
            </a:pPr>
            <a:r>
              <a:rPr lang="en-IN" sz="1050" b="1" dirty="0"/>
              <a:t>Rejected</a:t>
            </a:r>
          </a:p>
        </p:txBody>
      </p:sp>
      <p:sp>
        <p:nvSpPr>
          <p:cNvPr id="12" name="Oval 11">
            <a:extLst>
              <a:ext uri="{FF2B5EF4-FFF2-40B4-BE49-F238E27FC236}">
                <a16:creationId xmlns="" xmlns:a16="http://schemas.microsoft.com/office/drawing/2014/main" id="{1A500C2C-C4F4-4E09-A1EA-7E9476E553ED}"/>
              </a:ext>
            </a:extLst>
          </p:cNvPr>
          <p:cNvSpPr/>
          <p:nvPr/>
        </p:nvSpPr>
        <p:spPr>
          <a:xfrm>
            <a:off x="4165417" y="2479856"/>
            <a:ext cx="2382194" cy="290945"/>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3" name="Straight Arrow Connector 12">
            <a:extLst>
              <a:ext uri="{FF2B5EF4-FFF2-40B4-BE49-F238E27FC236}">
                <a16:creationId xmlns="" xmlns:a16="http://schemas.microsoft.com/office/drawing/2014/main" id="{4E2F2102-CBFA-4112-81D9-8BAF691F8081}"/>
              </a:ext>
            </a:extLst>
          </p:cNvPr>
          <p:cNvCxnSpPr>
            <a:cxnSpLocks/>
          </p:cNvCxnSpPr>
          <p:nvPr/>
        </p:nvCxnSpPr>
        <p:spPr>
          <a:xfrm>
            <a:off x="5390327" y="1950244"/>
            <a:ext cx="0" cy="5296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 xmlns:a16="http://schemas.microsoft.com/office/drawing/2014/main" id="{CCCF42F3-6B02-4470-804F-AD73012BCC86}"/>
              </a:ext>
            </a:extLst>
          </p:cNvPr>
          <p:cNvSpPr txBox="1"/>
          <p:nvPr/>
        </p:nvSpPr>
        <p:spPr>
          <a:xfrm>
            <a:off x="7032751" y="1644938"/>
            <a:ext cx="1742506"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Complainant Satisfied with the Order or not</a:t>
            </a:r>
          </a:p>
        </p:txBody>
      </p:sp>
      <p:sp>
        <p:nvSpPr>
          <p:cNvPr id="18" name="Oval 17">
            <a:extLst>
              <a:ext uri="{FF2B5EF4-FFF2-40B4-BE49-F238E27FC236}">
                <a16:creationId xmlns="" xmlns:a16="http://schemas.microsoft.com/office/drawing/2014/main" id="{D366355A-993E-4A44-B58C-7F205D6F1E9F}"/>
              </a:ext>
            </a:extLst>
          </p:cNvPr>
          <p:cNvSpPr/>
          <p:nvPr/>
        </p:nvSpPr>
        <p:spPr>
          <a:xfrm>
            <a:off x="6680029" y="2497715"/>
            <a:ext cx="2382194" cy="290945"/>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9" name="Straight Arrow Connector 18">
            <a:extLst>
              <a:ext uri="{FF2B5EF4-FFF2-40B4-BE49-F238E27FC236}">
                <a16:creationId xmlns="" xmlns:a16="http://schemas.microsoft.com/office/drawing/2014/main" id="{8A01EDF7-F10A-411A-9320-52D1BEDEACF6}"/>
              </a:ext>
            </a:extLst>
          </p:cNvPr>
          <p:cNvCxnSpPr>
            <a:cxnSpLocks/>
          </p:cNvCxnSpPr>
          <p:nvPr/>
        </p:nvCxnSpPr>
        <p:spPr>
          <a:xfrm>
            <a:off x="7904939" y="1968103"/>
            <a:ext cx="0" cy="5296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 xmlns:a16="http://schemas.microsoft.com/office/drawing/2014/main" id="{CE4BB87C-C41B-426F-BDF9-33AA549604B7}"/>
              </a:ext>
            </a:extLst>
          </p:cNvPr>
          <p:cNvSpPr txBox="1"/>
          <p:nvPr/>
        </p:nvSpPr>
        <p:spPr>
          <a:xfrm>
            <a:off x="6730793" y="4647523"/>
            <a:ext cx="1559736"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Appellate Authority</a:t>
            </a:r>
          </a:p>
        </p:txBody>
      </p:sp>
      <p:sp>
        <p:nvSpPr>
          <p:cNvPr id="21" name="Oval 20">
            <a:extLst>
              <a:ext uri="{FF2B5EF4-FFF2-40B4-BE49-F238E27FC236}">
                <a16:creationId xmlns="" xmlns:a16="http://schemas.microsoft.com/office/drawing/2014/main" id="{D7195315-3D5A-4B85-AA00-BC16189B2092}"/>
              </a:ext>
            </a:extLst>
          </p:cNvPr>
          <p:cNvSpPr/>
          <p:nvPr/>
        </p:nvSpPr>
        <p:spPr>
          <a:xfrm>
            <a:off x="5349831" y="3835220"/>
            <a:ext cx="3422451" cy="290945"/>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5" name="Straight Arrow Connector 24">
            <a:extLst>
              <a:ext uri="{FF2B5EF4-FFF2-40B4-BE49-F238E27FC236}">
                <a16:creationId xmlns="" xmlns:a16="http://schemas.microsoft.com/office/drawing/2014/main" id="{61A6C1B6-E20F-439A-9C9C-F80D53B3515C}"/>
              </a:ext>
            </a:extLst>
          </p:cNvPr>
          <p:cNvCxnSpPr>
            <a:endCxn id="20" idx="0"/>
          </p:cNvCxnSpPr>
          <p:nvPr/>
        </p:nvCxnSpPr>
        <p:spPr>
          <a:xfrm>
            <a:off x="7510661" y="4126165"/>
            <a:ext cx="0" cy="5213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6427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0"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9" grpId="0" animBg="1"/>
      <p:bldP spid="11" grpId="0" animBg="1"/>
      <p:bldP spid="12" grpId="0" animBg="1"/>
      <p:bldP spid="17" grpId="0" animBg="1"/>
      <p:bldP spid="18" grpId="0" animBg="1"/>
      <p:bldP spid="20" grpId="0" animBg="1"/>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0242" y="1248767"/>
            <a:ext cx="7881258" cy="5334000"/>
          </a:xfrm>
          <a:prstGeom prst="rect">
            <a:avLst/>
          </a:prstGeom>
        </p:spPr>
      </p:pic>
      <p:sp>
        <p:nvSpPr>
          <p:cNvPr id="4" name="Right Brace 3">
            <a:extLst>
              <a:ext uri="{FF2B5EF4-FFF2-40B4-BE49-F238E27FC236}">
                <a16:creationId xmlns="" xmlns:a16="http://schemas.microsoft.com/office/drawing/2014/main" id="{0BD0CA80-567B-4CC5-A62F-266C8E1B1A5A}"/>
              </a:ext>
            </a:extLst>
          </p:cNvPr>
          <p:cNvSpPr/>
          <p:nvPr/>
        </p:nvSpPr>
        <p:spPr>
          <a:xfrm rot="5400000">
            <a:off x="4117336" y="3587153"/>
            <a:ext cx="439341" cy="5405542"/>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350"/>
          </a:p>
        </p:txBody>
      </p:sp>
      <p:sp>
        <p:nvSpPr>
          <p:cNvPr id="5" name="TextBox 4">
            <a:extLst>
              <a:ext uri="{FF2B5EF4-FFF2-40B4-BE49-F238E27FC236}">
                <a16:creationId xmlns="" xmlns:a16="http://schemas.microsoft.com/office/drawing/2014/main" id="{586311CA-1053-4CC2-9C4C-4203BD9D7751}"/>
              </a:ext>
            </a:extLst>
          </p:cNvPr>
          <p:cNvSpPr txBox="1"/>
          <p:nvPr/>
        </p:nvSpPr>
        <p:spPr>
          <a:xfrm>
            <a:off x="2082511" y="6545355"/>
            <a:ext cx="3969276"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Details of the </a:t>
            </a:r>
            <a:r>
              <a:rPr lang="en-IN" sz="1050" b="1" dirty="0" smtClean="0"/>
              <a:t>First Appellate Authority</a:t>
            </a:r>
            <a:endParaRPr lang="en-IN" sz="1050" b="1" dirty="0"/>
          </a:p>
        </p:txBody>
      </p:sp>
      <p:sp>
        <p:nvSpPr>
          <p:cNvPr id="8" name="Oval 7">
            <a:extLst>
              <a:ext uri="{FF2B5EF4-FFF2-40B4-BE49-F238E27FC236}">
                <a16:creationId xmlns="" xmlns:a16="http://schemas.microsoft.com/office/drawing/2014/main" id="{B566B379-A890-489F-BE53-AF05469C43F5}"/>
              </a:ext>
            </a:extLst>
          </p:cNvPr>
          <p:cNvSpPr/>
          <p:nvPr/>
        </p:nvSpPr>
        <p:spPr>
          <a:xfrm>
            <a:off x="1483650" y="2349347"/>
            <a:ext cx="2405303" cy="486767"/>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3" name="Title 2"/>
          <p:cNvSpPr>
            <a:spLocks noGrp="1"/>
          </p:cNvSpPr>
          <p:nvPr>
            <p:ph type="title"/>
          </p:nvPr>
        </p:nvSpPr>
        <p:spPr>
          <a:xfrm>
            <a:off x="823480" y="570350"/>
            <a:ext cx="7772400" cy="461914"/>
          </a:xfrm>
        </p:spPr>
        <p:txBody>
          <a:bodyPr>
            <a:normAutofit/>
          </a:bodyPr>
          <a:lstStyle/>
          <a:p>
            <a:pPr algn="ctr"/>
            <a:r>
              <a:rPr lang="en-US" sz="2100" b="1" dirty="0" smtClean="0">
                <a:solidFill>
                  <a:schemeClr val="bg1"/>
                </a:solidFill>
                <a:latin typeface="Arial" charset="0"/>
                <a:ea typeface="Arial" charset="0"/>
                <a:cs typeface="Arial" charset="0"/>
              </a:rPr>
              <a:t>Final Order</a:t>
            </a:r>
            <a:endParaRPr lang="en-US" sz="2100" b="1" dirty="0">
              <a:solidFill>
                <a:schemeClr val="bg1"/>
              </a:solidFill>
              <a:latin typeface="Arial" charset="0"/>
              <a:ea typeface="Arial" charset="0"/>
              <a:cs typeface="Arial" charset="0"/>
            </a:endParaRPr>
          </a:p>
        </p:txBody>
      </p:sp>
      <p:sp>
        <p:nvSpPr>
          <p:cNvPr id="26" name="TextBox 25">
            <a:extLst>
              <a:ext uri="{FF2B5EF4-FFF2-40B4-BE49-F238E27FC236}">
                <a16:creationId xmlns="" xmlns:a16="http://schemas.microsoft.com/office/drawing/2014/main" id="{B1EA25E9-209F-4BFB-9DC8-FEBFB0EDE2E1}"/>
              </a:ext>
            </a:extLst>
          </p:cNvPr>
          <p:cNvSpPr txBox="1"/>
          <p:nvPr/>
        </p:nvSpPr>
        <p:spPr>
          <a:xfrm>
            <a:off x="591077" y="2400710"/>
            <a:ext cx="898268"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Name of the PGRO</a:t>
            </a:r>
            <a:endParaRPr lang="en-IN" sz="900" b="1" dirty="0"/>
          </a:p>
        </p:txBody>
      </p:sp>
      <p:sp>
        <p:nvSpPr>
          <p:cNvPr id="27" name="Oval 26">
            <a:extLst>
              <a:ext uri="{FF2B5EF4-FFF2-40B4-BE49-F238E27FC236}">
                <a16:creationId xmlns="" xmlns:a16="http://schemas.microsoft.com/office/drawing/2014/main" id="{B566B379-A890-489F-BE53-AF05469C43F5}"/>
              </a:ext>
            </a:extLst>
          </p:cNvPr>
          <p:cNvSpPr/>
          <p:nvPr/>
        </p:nvSpPr>
        <p:spPr>
          <a:xfrm>
            <a:off x="1281159" y="2805802"/>
            <a:ext cx="2405303" cy="486767"/>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28" name="TextBox 27">
            <a:extLst>
              <a:ext uri="{FF2B5EF4-FFF2-40B4-BE49-F238E27FC236}">
                <a16:creationId xmlns="" xmlns:a16="http://schemas.microsoft.com/office/drawing/2014/main" id="{B1EA25E9-209F-4BFB-9DC8-FEBFB0EDE2E1}"/>
              </a:ext>
            </a:extLst>
          </p:cNvPr>
          <p:cNvSpPr txBox="1"/>
          <p:nvPr/>
        </p:nvSpPr>
        <p:spPr>
          <a:xfrm>
            <a:off x="388586" y="2857165"/>
            <a:ext cx="898268"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Name of the Complainant</a:t>
            </a:r>
            <a:endParaRPr lang="en-IN" sz="900" b="1" dirty="0"/>
          </a:p>
        </p:txBody>
      </p:sp>
      <p:sp>
        <p:nvSpPr>
          <p:cNvPr id="29" name="Oval 28">
            <a:extLst>
              <a:ext uri="{FF2B5EF4-FFF2-40B4-BE49-F238E27FC236}">
                <a16:creationId xmlns="" xmlns:a16="http://schemas.microsoft.com/office/drawing/2014/main" id="{B566B379-A890-489F-BE53-AF05469C43F5}"/>
              </a:ext>
            </a:extLst>
          </p:cNvPr>
          <p:cNvSpPr/>
          <p:nvPr/>
        </p:nvSpPr>
        <p:spPr>
          <a:xfrm>
            <a:off x="1281159" y="3505640"/>
            <a:ext cx="2918308" cy="486767"/>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30" name="TextBox 29">
            <a:extLst>
              <a:ext uri="{FF2B5EF4-FFF2-40B4-BE49-F238E27FC236}">
                <a16:creationId xmlns="" xmlns:a16="http://schemas.microsoft.com/office/drawing/2014/main" id="{B1EA25E9-209F-4BFB-9DC8-FEBFB0EDE2E1}"/>
              </a:ext>
            </a:extLst>
          </p:cNvPr>
          <p:cNvSpPr txBox="1"/>
          <p:nvPr/>
        </p:nvSpPr>
        <p:spPr>
          <a:xfrm>
            <a:off x="388585" y="3557003"/>
            <a:ext cx="1089851"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Complaint Id and Date</a:t>
            </a:r>
            <a:endParaRPr lang="en-IN" sz="900" b="1" dirty="0"/>
          </a:p>
        </p:txBody>
      </p:sp>
      <p:sp>
        <p:nvSpPr>
          <p:cNvPr id="31" name="Oval 30">
            <a:extLst>
              <a:ext uri="{FF2B5EF4-FFF2-40B4-BE49-F238E27FC236}">
                <a16:creationId xmlns="" xmlns:a16="http://schemas.microsoft.com/office/drawing/2014/main" id="{B566B379-A890-489F-BE53-AF05469C43F5}"/>
              </a:ext>
            </a:extLst>
          </p:cNvPr>
          <p:cNvSpPr/>
          <p:nvPr/>
        </p:nvSpPr>
        <p:spPr>
          <a:xfrm>
            <a:off x="945528" y="4025125"/>
            <a:ext cx="2405303" cy="486767"/>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32" name="TextBox 31">
            <a:extLst>
              <a:ext uri="{FF2B5EF4-FFF2-40B4-BE49-F238E27FC236}">
                <a16:creationId xmlns="" xmlns:a16="http://schemas.microsoft.com/office/drawing/2014/main" id="{B1EA25E9-209F-4BFB-9DC8-FEBFB0EDE2E1}"/>
              </a:ext>
            </a:extLst>
          </p:cNvPr>
          <p:cNvSpPr txBox="1"/>
          <p:nvPr/>
        </p:nvSpPr>
        <p:spPr>
          <a:xfrm>
            <a:off x="52955" y="4076488"/>
            <a:ext cx="898268"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Nature of Grievance</a:t>
            </a:r>
            <a:endParaRPr lang="en-IN" sz="900" b="1" dirty="0"/>
          </a:p>
        </p:txBody>
      </p:sp>
      <p:sp>
        <p:nvSpPr>
          <p:cNvPr id="33" name="Oval 32">
            <a:extLst>
              <a:ext uri="{FF2B5EF4-FFF2-40B4-BE49-F238E27FC236}">
                <a16:creationId xmlns="" xmlns:a16="http://schemas.microsoft.com/office/drawing/2014/main" id="{B566B379-A890-489F-BE53-AF05469C43F5}"/>
              </a:ext>
            </a:extLst>
          </p:cNvPr>
          <p:cNvSpPr/>
          <p:nvPr/>
        </p:nvSpPr>
        <p:spPr>
          <a:xfrm>
            <a:off x="986473" y="4466990"/>
            <a:ext cx="2405303" cy="486767"/>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34" name="TextBox 33">
            <a:extLst>
              <a:ext uri="{FF2B5EF4-FFF2-40B4-BE49-F238E27FC236}">
                <a16:creationId xmlns="" xmlns:a16="http://schemas.microsoft.com/office/drawing/2014/main" id="{B1EA25E9-209F-4BFB-9DC8-FEBFB0EDE2E1}"/>
              </a:ext>
            </a:extLst>
          </p:cNvPr>
          <p:cNvSpPr txBox="1"/>
          <p:nvPr/>
        </p:nvSpPr>
        <p:spPr>
          <a:xfrm>
            <a:off x="93900" y="4518353"/>
            <a:ext cx="898268" cy="369332"/>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900" b="1" dirty="0" smtClean="0"/>
              <a:t>Dates of Hearings</a:t>
            </a:r>
            <a:endParaRPr lang="en-IN" sz="900" b="1" dirty="0"/>
          </a:p>
        </p:txBody>
      </p:sp>
    </p:spTree>
    <p:extLst>
      <p:ext uri="{BB962C8B-B14F-4D97-AF65-F5344CB8AC3E}">
        <p14:creationId xmlns:p14="http://schemas.microsoft.com/office/powerpoint/2010/main" val="941338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500"/>
                                        <p:tgtEl>
                                          <p:spTgt spid="3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26" grpId="0" animBg="1"/>
      <p:bldP spid="27" grpId="0" animBg="1"/>
      <p:bldP spid="28" grpId="0" animBg="1"/>
      <p:bldP spid="29" grpId="0" animBg="1"/>
      <p:bldP spid="30" grpId="0" animBg="1"/>
      <p:bldP spid="31" grpId="0" animBg="1"/>
      <p:bldP spid="32" grpId="0" animBg="1"/>
      <p:bldP spid="33" grpId="0" animBg="1"/>
      <p:bldP spid="3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5400" b="1" dirty="0" smtClean="0">
                <a:solidFill>
                  <a:schemeClr val="bg1"/>
                </a:solidFill>
              </a:rPr>
              <a:t>INTRODUCTION</a:t>
            </a:r>
            <a:endParaRPr lang="en-IN" sz="5400" b="1" dirty="0">
              <a:solidFill>
                <a:schemeClr val="bg1"/>
              </a:solidFill>
            </a:endParaRPr>
          </a:p>
        </p:txBody>
      </p:sp>
    </p:spTree>
    <p:extLst>
      <p:ext uri="{BB962C8B-B14F-4D97-AF65-F5344CB8AC3E}">
        <p14:creationId xmlns:p14="http://schemas.microsoft.com/office/powerpoint/2010/main" val="26144980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l="12084" t="18965" r="40555" b="18710"/>
          <a:stretch/>
        </p:blipFill>
        <p:spPr>
          <a:xfrm>
            <a:off x="88900" y="711200"/>
            <a:ext cx="4330700" cy="3086100"/>
          </a:xfrm>
          <a:prstGeom prst="rect">
            <a:avLst/>
          </a:prstGeom>
        </p:spPr>
      </p:pic>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l="14892" t="22894" r="28202"/>
          <a:stretch/>
        </p:blipFill>
        <p:spPr>
          <a:xfrm>
            <a:off x="76200" y="3797301"/>
            <a:ext cx="4330700" cy="3060700"/>
          </a:xfrm>
          <a:prstGeom prst="rect">
            <a:avLst/>
          </a:prstGeom>
        </p:spPr>
      </p:pic>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32300" y="2186814"/>
            <a:ext cx="4438650" cy="4210050"/>
          </a:xfrm>
          <a:prstGeom prst="rect">
            <a:avLst/>
          </a:prstGeom>
        </p:spPr>
      </p:pic>
      <p:sp>
        <p:nvSpPr>
          <p:cNvPr id="10" name="Title 2"/>
          <p:cNvSpPr txBox="1">
            <a:spLocks/>
          </p:cNvSpPr>
          <p:nvPr/>
        </p:nvSpPr>
        <p:spPr>
          <a:xfrm>
            <a:off x="2765425" y="1199000"/>
            <a:ext cx="7772400" cy="461914"/>
          </a:xfrm>
          <a:prstGeom prst="rect">
            <a:avLst/>
          </a:prstGeom>
        </p:spPr>
        <p:txBody>
          <a:bodyPr>
            <a:norm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2100" b="1" dirty="0" smtClean="0">
                <a:solidFill>
                  <a:schemeClr val="bg1"/>
                </a:solidFill>
                <a:latin typeface="Arial" charset="0"/>
                <a:ea typeface="Arial" charset="0"/>
                <a:cs typeface="Arial" charset="0"/>
              </a:rPr>
              <a:t>Final Order</a:t>
            </a:r>
            <a:endParaRPr lang="en-US" sz="2100" b="1" dirty="0">
              <a:solidFill>
                <a:schemeClr val="bg1"/>
              </a:solidFill>
              <a:latin typeface="Arial" charset="0"/>
              <a:ea typeface="Arial" charset="0"/>
              <a:cs typeface="Arial" charset="0"/>
            </a:endParaRPr>
          </a:p>
        </p:txBody>
      </p:sp>
      <p:sp>
        <p:nvSpPr>
          <p:cNvPr id="13" name="Right Brace 12">
            <a:extLst>
              <a:ext uri="{FF2B5EF4-FFF2-40B4-BE49-F238E27FC236}">
                <a16:creationId xmlns="" xmlns:a16="http://schemas.microsoft.com/office/drawing/2014/main" id="{0BD0CA80-567B-4CC5-A62F-266C8E1B1A5A}"/>
              </a:ext>
            </a:extLst>
          </p:cNvPr>
          <p:cNvSpPr/>
          <p:nvPr/>
        </p:nvSpPr>
        <p:spPr>
          <a:xfrm rot="10800000">
            <a:off x="741957" y="3416192"/>
            <a:ext cx="439341" cy="325612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350"/>
          </a:p>
        </p:txBody>
      </p:sp>
      <p:sp>
        <p:nvSpPr>
          <p:cNvPr id="15" name="TextBox 14">
            <a:extLst>
              <a:ext uri="{FF2B5EF4-FFF2-40B4-BE49-F238E27FC236}">
                <a16:creationId xmlns="" xmlns:a16="http://schemas.microsoft.com/office/drawing/2014/main" id="{AC6BAAC4-DD48-492F-9824-35D77FF7C5F0}"/>
              </a:ext>
            </a:extLst>
          </p:cNvPr>
          <p:cNvSpPr txBox="1"/>
          <p:nvPr/>
        </p:nvSpPr>
        <p:spPr>
          <a:xfrm>
            <a:off x="88900" y="4836503"/>
            <a:ext cx="812800"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Reasoned Order</a:t>
            </a:r>
            <a:endParaRPr lang="en-IN" sz="1050" b="1" dirty="0"/>
          </a:p>
        </p:txBody>
      </p:sp>
    </p:spTree>
    <p:extLst>
      <p:ext uri="{BB962C8B-B14F-4D97-AF65-F5344CB8AC3E}">
        <p14:creationId xmlns:p14="http://schemas.microsoft.com/office/powerpoint/2010/main" val="185633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941" y="692833"/>
            <a:ext cx="8838119" cy="531776"/>
          </a:xfrm>
        </p:spPr>
        <p:txBody>
          <a:bodyPr>
            <a:noAutofit/>
          </a:bodyPr>
          <a:lstStyle/>
          <a:p>
            <a:pPr algn="ctr"/>
            <a:r>
              <a:rPr lang="en-US" sz="2100" b="1" dirty="0" smtClean="0">
                <a:solidFill>
                  <a:schemeClr val="bg1"/>
                </a:solidFill>
                <a:latin typeface="Arial" charset="0"/>
                <a:ea typeface="Arial" charset="0"/>
                <a:cs typeface="Arial" charset="0"/>
              </a:rPr>
              <a:t>Document Repository </a:t>
            </a:r>
            <a:r>
              <a:rPr lang="en-US" sz="2100" b="1" dirty="0">
                <a:solidFill>
                  <a:schemeClr val="bg1"/>
                </a:solidFill>
                <a:latin typeface="Arial" charset="0"/>
                <a:ea typeface="Arial" charset="0"/>
                <a:cs typeface="Arial" charset="0"/>
              </a:rPr>
              <a:t>– All documents relating to a complaint stored online</a:t>
            </a:r>
          </a:p>
        </p:txBody>
      </p:sp>
      <p:pic>
        <p:nvPicPr>
          <p:cNvPr id="4" name="Picture 3">
            <a:extLst>
              <a:ext uri="{FF2B5EF4-FFF2-40B4-BE49-F238E27FC236}">
                <a16:creationId xmlns="" xmlns:a16="http://schemas.microsoft.com/office/drawing/2014/main" id="{0C1576B3-DD68-4AFC-8BED-5C304C5E8804}"/>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915743" y="1579420"/>
            <a:ext cx="7539152" cy="4106407"/>
          </a:xfrm>
          <a:prstGeom prst="rect">
            <a:avLst/>
          </a:prstGeom>
          <a:noFill/>
          <a:ln w="9525">
            <a:noFill/>
            <a:miter lim="800000"/>
            <a:headEnd/>
            <a:tailEnd/>
          </a:ln>
        </p:spPr>
      </p:pic>
      <p:sp>
        <p:nvSpPr>
          <p:cNvPr id="6" name="TextBox 5">
            <a:extLst>
              <a:ext uri="{FF2B5EF4-FFF2-40B4-BE49-F238E27FC236}">
                <a16:creationId xmlns="" xmlns:a16="http://schemas.microsoft.com/office/drawing/2014/main" id="{9F2F5615-7A61-4B8F-A1DE-575A573AC656}"/>
              </a:ext>
            </a:extLst>
          </p:cNvPr>
          <p:cNvSpPr txBox="1"/>
          <p:nvPr/>
        </p:nvSpPr>
        <p:spPr>
          <a:xfrm>
            <a:off x="4768628" y="2748652"/>
            <a:ext cx="1336668"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Search based on Complaint ID</a:t>
            </a:r>
          </a:p>
        </p:txBody>
      </p:sp>
      <p:sp>
        <p:nvSpPr>
          <p:cNvPr id="7" name="Oval 6">
            <a:extLst>
              <a:ext uri="{FF2B5EF4-FFF2-40B4-BE49-F238E27FC236}">
                <a16:creationId xmlns="" xmlns:a16="http://schemas.microsoft.com/office/drawing/2014/main" id="{F34E14BA-F092-4B69-8A14-6D385C807D06}"/>
              </a:ext>
            </a:extLst>
          </p:cNvPr>
          <p:cNvSpPr/>
          <p:nvPr/>
        </p:nvSpPr>
        <p:spPr>
          <a:xfrm>
            <a:off x="1583378" y="3069142"/>
            <a:ext cx="2898018" cy="627282"/>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0" name="Straight Arrow Connector 9">
            <a:extLst>
              <a:ext uri="{FF2B5EF4-FFF2-40B4-BE49-F238E27FC236}">
                <a16:creationId xmlns="" xmlns:a16="http://schemas.microsoft.com/office/drawing/2014/main" id="{565A81E3-DD44-4D1E-84A7-CBCFCF891CDB}"/>
              </a:ext>
            </a:extLst>
          </p:cNvPr>
          <p:cNvCxnSpPr>
            <a:endCxn id="18" idx="7"/>
          </p:cNvCxnSpPr>
          <p:nvPr/>
        </p:nvCxnSpPr>
        <p:spPr>
          <a:xfrm flipH="1">
            <a:off x="5835731" y="3365756"/>
            <a:ext cx="499184" cy="3409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 xmlns:a16="http://schemas.microsoft.com/office/drawing/2014/main" id="{FEC4A50E-EBBF-4347-A5C7-5E3A60DB7C75}"/>
              </a:ext>
            </a:extLst>
          </p:cNvPr>
          <p:cNvSpPr txBox="1"/>
          <p:nvPr/>
        </p:nvSpPr>
        <p:spPr>
          <a:xfrm>
            <a:off x="6026233" y="3129028"/>
            <a:ext cx="1336668"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At Sub Division level</a:t>
            </a:r>
          </a:p>
        </p:txBody>
      </p:sp>
      <p:sp>
        <p:nvSpPr>
          <p:cNvPr id="18" name="Oval 17">
            <a:extLst>
              <a:ext uri="{FF2B5EF4-FFF2-40B4-BE49-F238E27FC236}">
                <a16:creationId xmlns="" xmlns:a16="http://schemas.microsoft.com/office/drawing/2014/main" id="{F7126E11-1E3B-4787-A971-AD4AF2D6E4C6}"/>
              </a:ext>
            </a:extLst>
          </p:cNvPr>
          <p:cNvSpPr/>
          <p:nvPr/>
        </p:nvSpPr>
        <p:spPr>
          <a:xfrm>
            <a:off x="4873017" y="3632623"/>
            <a:ext cx="1127890" cy="505694"/>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2" name="Straight Arrow Connector 21">
            <a:extLst>
              <a:ext uri="{FF2B5EF4-FFF2-40B4-BE49-F238E27FC236}">
                <a16:creationId xmlns="" xmlns:a16="http://schemas.microsoft.com/office/drawing/2014/main" id="{6FFCF21E-7DDF-4156-9D03-A770AD7605DB}"/>
              </a:ext>
            </a:extLst>
          </p:cNvPr>
          <p:cNvCxnSpPr>
            <a:cxnSpLocks/>
            <a:endCxn id="7" idx="7"/>
          </p:cNvCxnSpPr>
          <p:nvPr/>
        </p:nvCxnSpPr>
        <p:spPr>
          <a:xfrm flipH="1">
            <a:off x="4056991" y="2948421"/>
            <a:ext cx="729586" cy="2125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 xmlns:a16="http://schemas.microsoft.com/office/drawing/2014/main" id="{586311CA-1053-4CC2-9C4C-4203BD9D7751}"/>
              </a:ext>
            </a:extLst>
          </p:cNvPr>
          <p:cNvSpPr txBox="1"/>
          <p:nvPr/>
        </p:nvSpPr>
        <p:spPr>
          <a:xfrm>
            <a:off x="2206697" y="5846900"/>
            <a:ext cx="4890284" cy="523220"/>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400" b="1" dirty="0" smtClean="0"/>
              <a:t>The Appellate Authorities need not seek LCR related to any appeal filed as all the documents available online</a:t>
            </a:r>
            <a:endParaRPr lang="en-IN" sz="1400" b="1" dirty="0"/>
          </a:p>
        </p:txBody>
      </p:sp>
      <p:sp>
        <p:nvSpPr>
          <p:cNvPr id="21" name="TextBox 20">
            <a:extLst>
              <a:ext uri="{FF2B5EF4-FFF2-40B4-BE49-F238E27FC236}">
                <a16:creationId xmlns="" xmlns:a16="http://schemas.microsoft.com/office/drawing/2014/main" id="{CD9C4C22-F0BE-4BB3-82E9-BA5C3C613A58}"/>
              </a:ext>
            </a:extLst>
          </p:cNvPr>
          <p:cNvSpPr txBox="1"/>
          <p:nvPr/>
        </p:nvSpPr>
        <p:spPr>
          <a:xfrm>
            <a:off x="738041" y="2713530"/>
            <a:ext cx="750086"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At District level</a:t>
            </a:r>
          </a:p>
        </p:txBody>
      </p:sp>
      <p:sp>
        <p:nvSpPr>
          <p:cNvPr id="23" name="Oval 22">
            <a:extLst>
              <a:ext uri="{FF2B5EF4-FFF2-40B4-BE49-F238E27FC236}">
                <a16:creationId xmlns="" xmlns:a16="http://schemas.microsoft.com/office/drawing/2014/main" id="{FFC512BF-432A-42A4-919D-C229589F63F1}"/>
              </a:ext>
            </a:extLst>
          </p:cNvPr>
          <p:cNvSpPr/>
          <p:nvPr/>
        </p:nvSpPr>
        <p:spPr>
          <a:xfrm>
            <a:off x="796620" y="3576874"/>
            <a:ext cx="632928" cy="556012"/>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7" name="Straight Arrow Connector 26">
            <a:extLst>
              <a:ext uri="{FF2B5EF4-FFF2-40B4-BE49-F238E27FC236}">
                <a16:creationId xmlns="" xmlns:a16="http://schemas.microsoft.com/office/drawing/2014/main" id="{6A6DB53F-BD26-4645-ABFC-0764E379421C}"/>
              </a:ext>
            </a:extLst>
          </p:cNvPr>
          <p:cNvCxnSpPr>
            <a:cxnSpLocks/>
          </p:cNvCxnSpPr>
          <p:nvPr/>
        </p:nvCxnSpPr>
        <p:spPr>
          <a:xfrm>
            <a:off x="1113084" y="3117486"/>
            <a:ext cx="0" cy="4593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931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941" y="692833"/>
            <a:ext cx="8838119" cy="531776"/>
          </a:xfrm>
        </p:spPr>
        <p:txBody>
          <a:bodyPr>
            <a:noAutofit/>
          </a:bodyPr>
          <a:lstStyle/>
          <a:p>
            <a:pPr algn="ctr"/>
            <a:r>
              <a:rPr lang="en-US" sz="2100" b="1" dirty="0" smtClean="0">
                <a:solidFill>
                  <a:schemeClr val="bg1"/>
                </a:solidFill>
                <a:latin typeface="Arial" charset="0"/>
                <a:ea typeface="Arial" charset="0"/>
                <a:cs typeface="Arial" charset="0"/>
              </a:rPr>
              <a:t>Document Repository </a:t>
            </a:r>
            <a:r>
              <a:rPr lang="en-US" sz="2100" b="1" dirty="0">
                <a:solidFill>
                  <a:schemeClr val="bg1"/>
                </a:solidFill>
                <a:latin typeface="Arial" charset="0"/>
                <a:ea typeface="Arial" charset="0"/>
                <a:cs typeface="Arial" charset="0"/>
              </a:rPr>
              <a:t>– All documents relating to a complaint stored online</a:t>
            </a:r>
          </a:p>
        </p:txBody>
      </p:sp>
      <p:pic>
        <p:nvPicPr>
          <p:cNvPr id="20" name="Picture 19"/>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9291" y="1698893"/>
            <a:ext cx="7513198" cy="4329373"/>
          </a:xfrm>
          <a:prstGeom prst="rect">
            <a:avLst/>
          </a:prstGeom>
          <a:noFill/>
          <a:ln w="9525">
            <a:noFill/>
            <a:miter lim="800000"/>
            <a:headEnd/>
            <a:tailEnd/>
          </a:ln>
        </p:spPr>
      </p:pic>
      <p:sp>
        <p:nvSpPr>
          <p:cNvPr id="21" name="TextBox 20">
            <a:extLst>
              <a:ext uri="{FF2B5EF4-FFF2-40B4-BE49-F238E27FC236}">
                <a16:creationId xmlns="" xmlns:a16="http://schemas.microsoft.com/office/drawing/2014/main" id="{F0AE82E3-54BD-41C9-AF9E-9006F8481488}"/>
              </a:ext>
            </a:extLst>
          </p:cNvPr>
          <p:cNvSpPr txBox="1"/>
          <p:nvPr/>
        </p:nvSpPr>
        <p:spPr>
          <a:xfrm>
            <a:off x="3561067" y="2026935"/>
            <a:ext cx="2814331"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Uploaded Document</a:t>
            </a:r>
          </a:p>
        </p:txBody>
      </p:sp>
      <p:sp>
        <p:nvSpPr>
          <p:cNvPr id="23" name="Oval 22">
            <a:extLst>
              <a:ext uri="{FF2B5EF4-FFF2-40B4-BE49-F238E27FC236}">
                <a16:creationId xmlns="" xmlns:a16="http://schemas.microsoft.com/office/drawing/2014/main" id="{A3D74C68-416B-43F8-8F0D-A58BDD957B10}"/>
              </a:ext>
            </a:extLst>
          </p:cNvPr>
          <p:cNvSpPr/>
          <p:nvPr/>
        </p:nvSpPr>
        <p:spPr>
          <a:xfrm>
            <a:off x="3619646" y="2809488"/>
            <a:ext cx="2374753" cy="556012"/>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27" name="Straight Arrow Connector 26">
            <a:extLst>
              <a:ext uri="{FF2B5EF4-FFF2-40B4-BE49-F238E27FC236}">
                <a16:creationId xmlns="" xmlns:a16="http://schemas.microsoft.com/office/drawing/2014/main" id="{9953BD0E-DB76-46D0-AB1A-0AB7B09C9B75}"/>
              </a:ext>
            </a:extLst>
          </p:cNvPr>
          <p:cNvCxnSpPr>
            <a:cxnSpLocks/>
          </p:cNvCxnSpPr>
          <p:nvPr/>
        </p:nvCxnSpPr>
        <p:spPr>
          <a:xfrm>
            <a:off x="4839222" y="2350100"/>
            <a:ext cx="0" cy="4593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28" name="Picture 27"/>
          <p:cNvPicPr/>
          <p:nvPr/>
        </p:nvPicPr>
        <p:blipFill>
          <a:blip r:embed="rId3" cstate="screen">
            <a:extLst>
              <a:ext uri="{28A0092B-C50C-407E-A947-70E740481C1C}">
                <a14:useLocalDpi xmlns:a14="http://schemas.microsoft.com/office/drawing/2010/main"/>
              </a:ext>
            </a:extLst>
          </a:blip>
          <a:srcRect/>
          <a:stretch>
            <a:fillRect/>
          </a:stretch>
        </p:blipFill>
        <p:spPr bwMode="auto">
          <a:xfrm>
            <a:off x="3513033" y="3587820"/>
            <a:ext cx="3802167" cy="2440445"/>
          </a:xfrm>
          <a:prstGeom prst="rect">
            <a:avLst/>
          </a:prstGeom>
          <a:noFill/>
          <a:ln w="9525">
            <a:noFill/>
            <a:miter lim="800000"/>
            <a:headEnd/>
            <a:tailEnd/>
          </a:ln>
        </p:spPr>
      </p:pic>
      <p:cxnSp>
        <p:nvCxnSpPr>
          <p:cNvPr id="29" name="Straight Arrow Connector 28">
            <a:extLst>
              <a:ext uri="{FF2B5EF4-FFF2-40B4-BE49-F238E27FC236}">
                <a16:creationId xmlns="" xmlns:a16="http://schemas.microsoft.com/office/drawing/2014/main" id="{9953BD0E-DB76-46D0-AB1A-0AB7B09C9B75}"/>
              </a:ext>
            </a:extLst>
          </p:cNvPr>
          <p:cNvCxnSpPr>
            <a:cxnSpLocks/>
          </p:cNvCxnSpPr>
          <p:nvPr/>
        </p:nvCxnSpPr>
        <p:spPr>
          <a:xfrm>
            <a:off x="4043355" y="3158384"/>
            <a:ext cx="0" cy="4593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0197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225779" y="1061157"/>
            <a:ext cx="8681154" cy="5204176"/>
          </a:xfrm>
          <a:prstGeom prst="rect">
            <a:avLst/>
          </a:prstGeom>
          <a:noFill/>
          <a:ln w="9525">
            <a:noFill/>
            <a:miter lim="800000"/>
            <a:headEnd/>
            <a:tailEnd/>
          </a:ln>
        </p:spPr>
      </p:pic>
      <p:pic>
        <p:nvPicPr>
          <p:cNvPr id="3" name="Picture 2"/>
          <p:cNvPicPr/>
          <p:nvPr/>
        </p:nvPicPr>
        <p:blipFill>
          <a:blip r:embed="rId3" cstate="screen">
            <a:extLst>
              <a:ext uri="{28A0092B-C50C-407E-A947-70E740481C1C}">
                <a14:useLocalDpi xmlns:a14="http://schemas.microsoft.com/office/drawing/2010/main"/>
              </a:ext>
            </a:extLst>
          </a:blip>
          <a:srcRect/>
          <a:stretch>
            <a:fillRect/>
          </a:stretch>
        </p:blipFill>
        <p:spPr bwMode="auto">
          <a:xfrm>
            <a:off x="3403600" y="3333115"/>
            <a:ext cx="5424311" cy="2932218"/>
          </a:xfrm>
          <a:prstGeom prst="rect">
            <a:avLst/>
          </a:prstGeom>
          <a:noFill/>
          <a:ln w="9525">
            <a:noFill/>
            <a:miter lim="800000"/>
            <a:headEnd/>
            <a:tailEnd/>
          </a:ln>
        </p:spPr>
      </p:pic>
      <p:cxnSp>
        <p:nvCxnSpPr>
          <p:cNvPr id="4" name="Straight Arrow Connector 3">
            <a:extLst>
              <a:ext uri="{FF2B5EF4-FFF2-40B4-BE49-F238E27FC236}">
                <a16:creationId xmlns="" xmlns:a16="http://schemas.microsoft.com/office/drawing/2014/main" id="{9953BD0E-DB76-46D0-AB1A-0AB7B09C9B75}"/>
              </a:ext>
            </a:extLst>
          </p:cNvPr>
          <p:cNvCxnSpPr>
            <a:cxnSpLocks/>
          </p:cNvCxnSpPr>
          <p:nvPr/>
        </p:nvCxnSpPr>
        <p:spPr>
          <a:xfrm>
            <a:off x="4022710" y="2873727"/>
            <a:ext cx="0" cy="4593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 name="Title 2"/>
          <p:cNvSpPr txBox="1">
            <a:spLocks/>
          </p:cNvSpPr>
          <p:nvPr/>
        </p:nvSpPr>
        <p:spPr>
          <a:xfrm>
            <a:off x="147296" y="299687"/>
            <a:ext cx="8838119" cy="531776"/>
          </a:xfrm>
          <a:prstGeom prst="rect">
            <a:avLst/>
          </a:prstGeom>
        </p:spPr>
        <p:txBody>
          <a:bodyPr>
            <a:no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2100" b="1" smtClean="0">
                <a:solidFill>
                  <a:schemeClr val="bg1"/>
                </a:solidFill>
                <a:latin typeface="Arial" charset="0"/>
                <a:ea typeface="Arial" charset="0"/>
                <a:cs typeface="Arial" charset="0"/>
              </a:rPr>
              <a:t>Document Repository – All documents relating to a complaint stored online</a:t>
            </a:r>
            <a:endParaRPr lang="en-US" sz="2100"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13671040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399361" y="1295606"/>
            <a:ext cx="8248880" cy="4719603"/>
          </a:xfrm>
          <a:prstGeom prst="rect">
            <a:avLst/>
          </a:prstGeom>
          <a:noFill/>
          <a:ln w="9525">
            <a:noFill/>
            <a:miter lim="800000"/>
            <a:headEnd/>
            <a:tailEnd/>
          </a:ln>
        </p:spPr>
      </p:pic>
      <p:pic>
        <p:nvPicPr>
          <p:cNvPr id="3" name="Picture 2"/>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00400" y="3311693"/>
            <a:ext cx="5943600" cy="3341370"/>
          </a:xfrm>
          <a:prstGeom prst="rect">
            <a:avLst/>
          </a:prstGeom>
          <a:noFill/>
          <a:ln w="9525">
            <a:noFill/>
            <a:miter lim="800000"/>
            <a:headEnd/>
            <a:tailEnd/>
          </a:ln>
        </p:spPr>
      </p:pic>
      <p:cxnSp>
        <p:nvCxnSpPr>
          <p:cNvPr id="4" name="Straight Arrow Connector 3">
            <a:extLst>
              <a:ext uri="{FF2B5EF4-FFF2-40B4-BE49-F238E27FC236}">
                <a16:creationId xmlns="" xmlns:a16="http://schemas.microsoft.com/office/drawing/2014/main" id="{9953BD0E-DB76-46D0-AB1A-0AB7B09C9B75}"/>
              </a:ext>
            </a:extLst>
          </p:cNvPr>
          <p:cNvCxnSpPr>
            <a:cxnSpLocks/>
          </p:cNvCxnSpPr>
          <p:nvPr/>
        </p:nvCxnSpPr>
        <p:spPr>
          <a:xfrm>
            <a:off x="3923558" y="2873727"/>
            <a:ext cx="0" cy="4593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 name="Title 2"/>
          <p:cNvSpPr txBox="1">
            <a:spLocks/>
          </p:cNvSpPr>
          <p:nvPr/>
        </p:nvSpPr>
        <p:spPr>
          <a:xfrm>
            <a:off x="152941" y="391864"/>
            <a:ext cx="8838119" cy="531776"/>
          </a:xfrm>
          <a:prstGeom prst="rect">
            <a:avLst/>
          </a:prstGeom>
        </p:spPr>
        <p:txBody>
          <a:bodyPr>
            <a:no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2100" b="1" smtClean="0">
                <a:solidFill>
                  <a:schemeClr val="bg1"/>
                </a:solidFill>
                <a:latin typeface="Arial" charset="0"/>
                <a:ea typeface="Arial" charset="0"/>
                <a:cs typeface="Arial" charset="0"/>
              </a:rPr>
              <a:t>Document Repository – All documents relating to a complaint stored online</a:t>
            </a:r>
            <a:endParaRPr lang="en-US" sz="2100"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155436697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488455" y="669454"/>
            <a:ext cx="7772400" cy="531776"/>
          </a:xfrm>
          <a:prstGeom prst="rect">
            <a:avLst/>
          </a:prstGeom>
        </p:spPr>
        <p:txBody>
          <a:bodyPr>
            <a:norm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2400" b="1" dirty="0" smtClean="0">
                <a:solidFill>
                  <a:schemeClr val="bg1"/>
                </a:solidFill>
                <a:latin typeface="Arial" charset="0"/>
                <a:ea typeface="Arial" charset="0"/>
                <a:cs typeface="Arial" charset="0"/>
              </a:rPr>
              <a:t>Appeals </a:t>
            </a:r>
            <a:endParaRPr lang="en-US" sz="2400" b="1" dirty="0">
              <a:solidFill>
                <a:schemeClr val="bg1"/>
              </a:solidFill>
              <a:latin typeface="Arial" charset="0"/>
              <a:ea typeface="Arial" charset="0"/>
              <a:cs typeface="Arial" charset="0"/>
            </a:endParaRPr>
          </a:p>
        </p:txBody>
      </p:sp>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76268" y="1301651"/>
            <a:ext cx="8616863" cy="4076240"/>
          </a:xfrm>
          <a:prstGeom prst="rect">
            <a:avLst/>
          </a:prstGeom>
        </p:spPr>
      </p:pic>
      <p:sp>
        <p:nvSpPr>
          <p:cNvPr id="4" name="TextBox 3">
            <a:extLst>
              <a:ext uri="{FF2B5EF4-FFF2-40B4-BE49-F238E27FC236}">
                <a16:creationId xmlns="" xmlns:a16="http://schemas.microsoft.com/office/drawing/2014/main" id="{9F2F5615-7A61-4B8F-A1DE-575A573AC656}"/>
              </a:ext>
            </a:extLst>
          </p:cNvPr>
          <p:cNvSpPr txBox="1"/>
          <p:nvPr/>
        </p:nvSpPr>
        <p:spPr>
          <a:xfrm>
            <a:off x="7634689" y="2393696"/>
            <a:ext cx="1084928"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Online filing of Appeals</a:t>
            </a:r>
            <a:endParaRPr lang="en-IN" sz="1050" b="1" dirty="0"/>
          </a:p>
        </p:txBody>
      </p:sp>
      <p:sp>
        <p:nvSpPr>
          <p:cNvPr id="5" name="Oval 4">
            <a:extLst>
              <a:ext uri="{FF2B5EF4-FFF2-40B4-BE49-F238E27FC236}">
                <a16:creationId xmlns="" xmlns:a16="http://schemas.microsoft.com/office/drawing/2014/main" id="{F34E14BA-F092-4B69-8A14-6D385C807D06}"/>
              </a:ext>
            </a:extLst>
          </p:cNvPr>
          <p:cNvSpPr/>
          <p:nvPr/>
        </p:nvSpPr>
        <p:spPr>
          <a:xfrm>
            <a:off x="7561175" y="2927484"/>
            <a:ext cx="1308628" cy="662247"/>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sp>
        <p:nvSpPr>
          <p:cNvPr id="6" name="TextBox 5">
            <a:extLst>
              <a:ext uri="{FF2B5EF4-FFF2-40B4-BE49-F238E27FC236}">
                <a16:creationId xmlns="" xmlns:a16="http://schemas.microsoft.com/office/drawing/2014/main" id="{586311CA-1053-4CC2-9C4C-4203BD9D7751}"/>
              </a:ext>
            </a:extLst>
          </p:cNvPr>
          <p:cNvSpPr txBox="1"/>
          <p:nvPr/>
        </p:nvSpPr>
        <p:spPr>
          <a:xfrm>
            <a:off x="1741889" y="5619223"/>
            <a:ext cx="5892800" cy="830997"/>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600" b="1" dirty="0" smtClean="0"/>
              <a:t>The processes of registration, notice, hearing and order follow the same steps as those for a complaint and as with a complaint all information and documents are digitized.</a:t>
            </a:r>
            <a:endParaRPr lang="en-IN" sz="1600" b="1" dirty="0"/>
          </a:p>
        </p:txBody>
      </p:sp>
    </p:spTree>
    <p:extLst>
      <p:ext uri="{BB962C8B-B14F-4D97-AF65-F5344CB8AC3E}">
        <p14:creationId xmlns:p14="http://schemas.microsoft.com/office/powerpoint/2010/main" val="13299223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816A78EE-916B-42BE-A57E-356A3FCB67A2}"/>
              </a:ext>
            </a:extLst>
          </p:cNvPr>
          <p:cNvSpPr txBox="1"/>
          <p:nvPr/>
        </p:nvSpPr>
        <p:spPr>
          <a:xfrm>
            <a:off x="853816" y="3178156"/>
            <a:ext cx="7346373" cy="553998"/>
          </a:xfrm>
          <a:prstGeom prst="rect">
            <a:avLst/>
          </a:prstGeom>
          <a:noFill/>
          <a:ln>
            <a:solidFill>
              <a:schemeClr val="bg2"/>
            </a:solidFill>
          </a:ln>
        </p:spPr>
        <p:txBody>
          <a:bodyPr wrap="square" rtlCol="0" anchor="ctr" anchorCtr="1">
            <a:spAutoFit/>
          </a:bodyPr>
          <a:lstStyle/>
          <a:p>
            <a:pPr algn="ctr"/>
            <a:r>
              <a:rPr lang="en-IN" sz="3000" b="1" dirty="0" smtClean="0">
                <a:solidFill>
                  <a:schemeClr val="bg1"/>
                </a:solidFill>
              </a:rPr>
              <a:t>DIGITAL MONITORING</a:t>
            </a:r>
            <a:endParaRPr lang="en-IN" sz="3000" b="1" dirty="0">
              <a:solidFill>
                <a:schemeClr val="bg1"/>
              </a:solidFill>
            </a:endParaRPr>
          </a:p>
        </p:txBody>
      </p:sp>
    </p:spTree>
    <p:extLst>
      <p:ext uri="{BB962C8B-B14F-4D97-AF65-F5344CB8AC3E}">
        <p14:creationId xmlns:p14="http://schemas.microsoft.com/office/powerpoint/2010/main" val="3620727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49643" y="771089"/>
            <a:ext cx="7772400" cy="429707"/>
          </a:xfrm>
        </p:spPr>
        <p:txBody>
          <a:bodyPr>
            <a:noAutofit/>
          </a:bodyPr>
          <a:lstStyle/>
          <a:p>
            <a:pPr algn="ctr"/>
            <a:r>
              <a:rPr lang="en-US" sz="2400" b="1" dirty="0">
                <a:solidFill>
                  <a:schemeClr val="bg1"/>
                </a:solidFill>
                <a:latin typeface="Arial" charset="0"/>
                <a:ea typeface="Arial" charset="0"/>
                <a:cs typeface="Arial" charset="0"/>
              </a:rPr>
              <a:t>Monitoring – PGRO Dashboard</a:t>
            </a:r>
          </a:p>
        </p:txBody>
      </p:sp>
      <p:pic>
        <p:nvPicPr>
          <p:cNvPr id="4" name="Picture 3">
            <a:extLst>
              <a:ext uri="{FF2B5EF4-FFF2-40B4-BE49-F238E27FC236}">
                <a16:creationId xmlns="" xmlns:a16="http://schemas.microsoft.com/office/drawing/2014/main" id="{D7BFFF0E-B847-4A83-AEDE-806BA69FB6DA}"/>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228601" y="1491095"/>
            <a:ext cx="8582891" cy="4218710"/>
          </a:xfrm>
          <a:prstGeom prst="rect">
            <a:avLst/>
          </a:prstGeom>
          <a:noFill/>
          <a:ln w="9525">
            <a:noFill/>
            <a:miter lim="800000"/>
            <a:headEnd/>
            <a:tailEnd/>
          </a:ln>
        </p:spPr>
      </p:pic>
      <p:sp>
        <p:nvSpPr>
          <p:cNvPr id="5" name="TextBox 4">
            <a:extLst>
              <a:ext uri="{FF2B5EF4-FFF2-40B4-BE49-F238E27FC236}">
                <a16:creationId xmlns="" xmlns:a16="http://schemas.microsoft.com/office/drawing/2014/main" id="{ACB4DAAB-634B-4B2B-ABD4-B439E89A959B}"/>
              </a:ext>
            </a:extLst>
          </p:cNvPr>
          <p:cNvSpPr txBox="1"/>
          <p:nvPr/>
        </p:nvSpPr>
        <p:spPr>
          <a:xfrm>
            <a:off x="410098" y="3918860"/>
            <a:ext cx="1084928"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Cases to be initiated</a:t>
            </a:r>
          </a:p>
        </p:txBody>
      </p:sp>
      <p:sp>
        <p:nvSpPr>
          <p:cNvPr id="12" name="TextBox 11">
            <a:extLst>
              <a:ext uri="{FF2B5EF4-FFF2-40B4-BE49-F238E27FC236}">
                <a16:creationId xmlns="" xmlns:a16="http://schemas.microsoft.com/office/drawing/2014/main" id="{F23F8360-9886-4E2D-9DAE-7BC3A35D2518}"/>
              </a:ext>
            </a:extLst>
          </p:cNvPr>
          <p:cNvSpPr txBox="1"/>
          <p:nvPr/>
        </p:nvSpPr>
        <p:spPr>
          <a:xfrm>
            <a:off x="410098" y="4624657"/>
            <a:ext cx="1084928" cy="57708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Cases pending for more than 45 days</a:t>
            </a:r>
          </a:p>
        </p:txBody>
      </p:sp>
      <p:sp>
        <p:nvSpPr>
          <p:cNvPr id="13" name="TextBox 12">
            <a:extLst>
              <a:ext uri="{FF2B5EF4-FFF2-40B4-BE49-F238E27FC236}">
                <a16:creationId xmlns="" xmlns:a16="http://schemas.microsoft.com/office/drawing/2014/main" id="{40ED821D-5EE9-4C79-B7E5-67EEBA6D0AD7}"/>
              </a:ext>
            </a:extLst>
          </p:cNvPr>
          <p:cNvSpPr txBox="1"/>
          <p:nvPr/>
        </p:nvSpPr>
        <p:spPr>
          <a:xfrm>
            <a:off x="2547396" y="3892310"/>
            <a:ext cx="1084928"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Cases pending for hearings</a:t>
            </a:r>
          </a:p>
        </p:txBody>
      </p:sp>
      <p:sp>
        <p:nvSpPr>
          <p:cNvPr id="14" name="TextBox 13">
            <a:extLst>
              <a:ext uri="{FF2B5EF4-FFF2-40B4-BE49-F238E27FC236}">
                <a16:creationId xmlns="" xmlns:a16="http://schemas.microsoft.com/office/drawing/2014/main" id="{3AEEAC7F-62E6-49DC-94E5-084CFC25EBC6}"/>
              </a:ext>
            </a:extLst>
          </p:cNvPr>
          <p:cNvSpPr txBox="1"/>
          <p:nvPr/>
        </p:nvSpPr>
        <p:spPr>
          <a:xfrm>
            <a:off x="2493553" y="4593926"/>
            <a:ext cx="1084928" cy="57708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Cases pending for more than 60 days</a:t>
            </a:r>
          </a:p>
        </p:txBody>
      </p:sp>
      <p:sp>
        <p:nvSpPr>
          <p:cNvPr id="15" name="TextBox 14">
            <a:extLst>
              <a:ext uri="{FF2B5EF4-FFF2-40B4-BE49-F238E27FC236}">
                <a16:creationId xmlns="" xmlns:a16="http://schemas.microsoft.com/office/drawing/2014/main" id="{F9688972-BF37-4AC5-9C71-31CE2A04F606}"/>
              </a:ext>
            </a:extLst>
          </p:cNvPr>
          <p:cNvSpPr txBox="1"/>
          <p:nvPr/>
        </p:nvSpPr>
        <p:spPr>
          <a:xfrm>
            <a:off x="4490607" y="3892310"/>
            <a:ext cx="1084928"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Total Cases pending</a:t>
            </a:r>
          </a:p>
        </p:txBody>
      </p:sp>
      <p:sp>
        <p:nvSpPr>
          <p:cNvPr id="16" name="TextBox 15">
            <a:extLst>
              <a:ext uri="{FF2B5EF4-FFF2-40B4-BE49-F238E27FC236}">
                <a16:creationId xmlns="" xmlns:a16="http://schemas.microsoft.com/office/drawing/2014/main" id="{7943120C-7C99-42F5-BED1-4F4567DEC3B3}"/>
              </a:ext>
            </a:extLst>
          </p:cNvPr>
          <p:cNvSpPr txBox="1"/>
          <p:nvPr/>
        </p:nvSpPr>
        <p:spPr>
          <a:xfrm>
            <a:off x="4490607" y="4674717"/>
            <a:ext cx="1084928"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Cases extended for hearings</a:t>
            </a:r>
          </a:p>
        </p:txBody>
      </p:sp>
      <p:sp>
        <p:nvSpPr>
          <p:cNvPr id="17" name="TextBox 16">
            <a:extLst>
              <a:ext uri="{FF2B5EF4-FFF2-40B4-BE49-F238E27FC236}">
                <a16:creationId xmlns="" xmlns:a16="http://schemas.microsoft.com/office/drawing/2014/main" id="{4B97FC93-4529-43D3-A955-551406FC197A}"/>
              </a:ext>
            </a:extLst>
          </p:cNvPr>
          <p:cNvSpPr txBox="1"/>
          <p:nvPr/>
        </p:nvSpPr>
        <p:spPr>
          <a:xfrm>
            <a:off x="6433818" y="3811519"/>
            <a:ext cx="1084928" cy="57708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Cases pending for more than 30 days</a:t>
            </a:r>
          </a:p>
        </p:txBody>
      </p:sp>
      <p:sp>
        <p:nvSpPr>
          <p:cNvPr id="18" name="TextBox 17">
            <a:extLst>
              <a:ext uri="{FF2B5EF4-FFF2-40B4-BE49-F238E27FC236}">
                <a16:creationId xmlns="" xmlns:a16="http://schemas.microsoft.com/office/drawing/2014/main" id="{54479338-05A8-4B95-AED8-BE1B802ADAA4}"/>
              </a:ext>
            </a:extLst>
          </p:cNvPr>
          <p:cNvSpPr txBox="1"/>
          <p:nvPr/>
        </p:nvSpPr>
        <p:spPr>
          <a:xfrm>
            <a:off x="6595663" y="4743393"/>
            <a:ext cx="761238"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Cause List</a:t>
            </a:r>
          </a:p>
        </p:txBody>
      </p:sp>
    </p:spTree>
    <p:extLst>
      <p:ext uri="{BB962C8B-B14F-4D97-AF65-F5344CB8AC3E}">
        <p14:creationId xmlns:p14="http://schemas.microsoft.com/office/powerpoint/2010/main" val="3461489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13" grpId="0" animBg="1"/>
      <p:bldP spid="14" grpId="0" animBg="1"/>
      <p:bldP spid="15" grpId="0" animBg="1"/>
      <p:bldP spid="16" grpId="0" animBg="1"/>
      <p:bldP spid="17" grpId="0" animBg="1"/>
      <p:bldP spid="1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0100" y="947089"/>
            <a:ext cx="7772400" cy="429707"/>
          </a:xfrm>
        </p:spPr>
        <p:txBody>
          <a:bodyPr>
            <a:noAutofit/>
          </a:bodyPr>
          <a:lstStyle/>
          <a:p>
            <a:pPr algn="ctr"/>
            <a:r>
              <a:rPr lang="en-US" sz="2100" b="1" dirty="0">
                <a:solidFill>
                  <a:srgbClr val="0070C0"/>
                </a:solidFill>
                <a:latin typeface="Arial" charset="0"/>
                <a:ea typeface="Arial" charset="0"/>
                <a:cs typeface="Arial" charset="0"/>
              </a:rPr>
              <a:t>Monitoring – BPSMS</a:t>
            </a:r>
          </a:p>
        </p:txBody>
      </p:sp>
      <p:pic>
        <p:nvPicPr>
          <p:cNvPr id="4" name="Picture 3"/>
          <p:cNvPicPr/>
          <p:nvPr/>
        </p:nvPicPr>
        <p:blipFill rotWithShape="1">
          <a:blip r:embed="rId2" cstate="screen">
            <a:extLst>
              <a:ext uri="{28A0092B-C50C-407E-A947-70E740481C1C}">
                <a14:useLocalDpi xmlns:a14="http://schemas.microsoft.com/office/drawing/2010/main"/>
              </a:ext>
            </a:extLst>
          </a:blip>
          <a:srcRect/>
          <a:stretch/>
        </p:blipFill>
        <p:spPr bwMode="auto">
          <a:xfrm>
            <a:off x="101600" y="1517015"/>
            <a:ext cx="8915400" cy="4896485"/>
          </a:xfrm>
          <a:prstGeom prst="rect">
            <a:avLst/>
          </a:prstGeom>
          <a:noFill/>
          <a:ln w="9525">
            <a:noFill/>
            <a:miter lim="800000"/>
            <a:headEnd/>
            <a:tailEnd/>
          </a:ln>
        </p:spPr>
      </p:pic>
      <p:sp>
        <p:nvSpPr>
          <p:cNvPr id="5" name="TextBox 4">
            <a:extLst>
              <a:ext uri="{FF2B5EF4-FFF2-40B4-BE49-F238E27FC236}">
                <a16:creationId xmlns="" xmlns:a16="http://schemas.microsoft.com/office/drawing/2014/main" id="{A80FF02D-C28C-47AF-92FD-0AC5702DF7ED}"/>
              </a:ext>
            </a:extLst>
          </p:cNvPr>
          <p:cNvSpPr txBox="1"/>
          <p:nvPr/>
        </p:nvSpPr>
        <p:spPr>
          <a:xfrm>
            <a:off x="1138723" y="4366886"/>
            <a:ext cx="800100" cy="57708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Cases to be initiated</a:t>
            </a:r>
          </a:p>
        </p:txBody>
      </p:sp>
      <p:sp>
        <p:nvSpPr>
          <p:cNvPr id="6" name="TextBox 5">
            <a:extLst>
              <a:ext uri="{FF2B5EF4-FFF2-40B4-BE49-F238E27FC236}">
                <a16:creationId xmlns="" xmlns:a16="http://schemas.microsoft.com/office/drawing/2014/main" id="{B23B2CF0-870E-4E41-BD05-32A9DEAE0F7E}"/>
              </a:ext>
            </a:extLst>
          </p:cNvPr>
          <p:cNvSpPr txBox="1"/>
          <p:nvPr/>
        </p:nvSpPr>
        <p:spPr>
          <a:xfrm>
            <a:off x="2834640" y="4366886"/>
            <a:ext cx="843476" cy="57708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Cases pending for hearings</a:t>
            </a:r>
          </a:p>
        </p:txBody>
      </p:sp>
      <p:sp>
        <p:nvSpPr>
          <p:cNvPr id="7" name="TextBox 6">
            <a:extLst>
              <a:ext uri="{FF2B5EF4-FFF2-40B4-BE49-F238E27FC236}">
                <a16:creationId xmlns="" xmlns:a16="http://schemas.microsoft.com/office/drawing/2014/main" id="{F9688972-BF37-4AC5-9C71-31CE2A04F606}"/>
              </a:ext>
            </a:extLst>
          </p:cNvPr>
          <p:cNvSpPr txBox="1"/>
          <p:nvPr/>
        </p:nvSpPr>
        <p:spPr>
          <a:xfrm>
            <a:off x="4573933" y="4366886"/>
            <a:ext cx="782927" cy="57708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Total Cases pending</a:t>
            </a:r>
          </a:p>
        </p:txBody>
      </p:sp>
      <p:sp>
        <p:nvSpPr>
          <p:cNvPr id="8" name="TextBox 7">
            <a:extLst>
              <a:ext uri="{FF2B5EF4-FFF2-40B4-BE49-F238E27FC236}">
                <a16:creationId xmlns="" xmlns:a16="http://schemas.microsoft.com/office/drawing/2014/main" id="{AAFA2323-2A09-4460-9AC4-3FD5BB4D1B52}"/>
              </a:ext>
            </a:extLst>
          </p:cNvPr>
          <p:cNvSpPr txBox="1"/>
          <p:nvPr/>
        </p:nvSpPr>
        <p:spPr>
          <a:xfrm>
            <a:off x="6252677" y="4296007"/>
            <a:ext cx="826304" cy="738664"/>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Cases pending for more than 30 days</a:t>
            </a:r>
          </a:p>
        </p:txBody>
      </p:sp>
      <p:sp>
        <p:nvSpPr>
          <p:cNvPr id="9" name="TextBox 8">
            <a:extLst>
              <a:ext uri="{FF2B5EF4-FFF2-40B4-BE49-F238E27FC236}">
                <a16:creationId xmlns="" xmlns:a16="http://schemas.microsoft.com/office/drawing/2014/main" id="{1A704C7A-E32F-48D5-B6C9-496E8C1774AE}"/>
              </a:ext>
            </a:extLst>
          </p:cNvPr>
          <p:cNvSpPr txBox="1"/>
          <p:nvPr/>
        </p:nvSpPr>
        <p:spPr>
          <a:xfrm>
            <a:off x="1129714" y="5208084"/>
            <a:ext cx="920066" cy="738664"/>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Cases pending for more than 45 days</a:t>
            </a:r>
          </a:p>
        </p:txBody>
      </p:sp>
      <p:sp>
        <p:nvSpPr>
          <p:cNvPr id="10" name="TextBox 9">
            <a:extLst>
              <a:ext uri="{FF2B5EF4-FFF2-40B4-BE49-F238E27FC236}">
                <a16:creationId xmlns="" xmlns:a16="http://schemas.microsoft.com/office/drawing/2014/main" id="{8715D2AB-493E-4B3A-8C30-2CD59DE42E17}"/>
              </a:ext>
            </a:extLst>
          </p:cNvPr>
          <p:cNvSpPr txBox="1"/>
          <p:nvPr/>
        </p:nvSpPr>
        <p:spPr>
          <a:xfrm>
            <a:off x="2796345" y="5227367"/>
            <a:ext cx="920066" cy="738664"/>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Cases pending for more than 60 days</a:t>
            </a:r>
          </a:p>
        </p:txBody>
      </p:sp>
      <p:sp>
        <p:nvSpPr>
          <p:cNvPr id="11" name="TextBox 10">
            <a:extLst>
              <a:ext uri="{FF2B5EF4-FFF2-40B4-BE49-F238E27FC236}">
                <a16:creationId xmlns="" xmlns:a16="http://schemas.microsoft.com/office/drawing/2014/main" id="{D39BCE85-FF16-4F68-B8F4-A424B887CB5A}"/>
              </a:ext>
            </a:extLst>
          </p:cNvPr>
          <p:cNvSpPr txBox="1"/>
          <p:nvPr/>
        </p:nvSpPr>
        <p:spPr>
          <a:xfrm>
            <a:off x="1185406" y="2798179"/>
            <a:ext cx="902478" cy="577081"/>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At </a:t>
            </a:r>
            <a:r>
              <a:rPr lang="en-IN" sz="1050" b="1" dirty="0" smtClean="0"/>
              <a:t>Department level</a:t>
            </a:r>
            <a:endParaRPr lang="en-IN" sz="1050" b="1" dirty="0"/>
          </a:p>
        </p:txBody>
      </p:sp>
      <p:sp>
        <p:nvSpPr>
          <p:cNvPr id="12" name="Oval 11">
            <a:extLst>
              <a:ext uri="{FF2B5EF4-FFF2-40B4-BE49-F238E27FC236}">
                <a16:creationId xmlns="" xmlns:a16="http://schemas.microsoft.com/office/drawing/2014/main" id="{DE7F61FD-DE5A-4A9F-A328-2E923F85A6AE}"/>
              </a:ext>
            </a:extLst>
          </p:cNvPr>
          <p:cNvSpPr/>
          <p:nvPr/>
        </p:nvSpPr>
        <p:spPr>
          <a:xfrm>
            <a:off x="1320181" y="3810225"/>
            <a:ext cx="632928" cy="556012"/>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3" name="Straight Arrow Connector 12">
            <a:extLst>
              <a:ext uri="{FF2B5EF4-FFF2-40B4-BE49-F238E27FC236}">
                <a16:creationId xmlns="" xmlns:a16="http://schemas.microsoft.com/office/drawing/2014/main" id="{32038C28-5AF8-4FB6-A9E2-84455FB65C9D}"/>
              </a:ext>
            </a:extLst>
          </p:cNvPr>
          <p:cNvCxnSpPr>
            <a:cxnSpLocks/>
          </p:cNvCxnSpPr>
          <p:nvPr/>
        </p:nvCxnSpPr>
        <p:spPr>
          <a:xfrm>
            <a:off x="1636645" y="3350837"/>
            <a:ext cx="0" cy="4593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883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0100" y="947089"/>
            <a:ext cx="7772400" cy="429707"/>
          </a:xfrm>
        </p:spPr>
        <p:txBody>
          <a:bodyPr>
            <a:noAutofit/>
          </a:bodyPr>
          <a:lstStyle/>
          <a:p>
            <a:pPr algn="ctr"/>
            <a:r>
              <a:rPr lang="en-US" sz="2100" b="1" dirty="0">
                <a:solidFill>
                  <a:srgbClr val="0070C0"/>
                </a:solidFill>
                <a:latin typeface="Arial" charset="0"/>
                <a:ea typeface="Arial" charset="0"/>
                <a:cs typeface="Arial" charset="0"/>
              </a:rPr>
              <a:t>Monitoring – BPSMS</a:t>
            </a:r>
          </a:p>
        </p:txBody>
      </p:sp>
      <p:pic>
        <p:nvPicPr>
          <p:cNvPr id="5" name="Picture 4"/>
          <p:cNvPicPr/>
          <p:nvPr/>
        </p:nvPicPr>
        <p:blipFill rotWithShape="1">
          <a:blip r:embed="rId2" cstate="screen">
            <a:extLst>
              <a:ext uri="{28A0092B-C50C-407E-A947-70E740481C1C}">
                <a14:useLocalDpi xmlns:a14="http://schemas.microsoft.com/office/drawing/2010/main"/>
              </a:ext>
            </a:extLst>
          </a:blip>
          <a:srcRect/>
          <a:stretch/>
        </p:blipFill>
        <p:spPr bwMode="auto">
          <a:xfrm>
            <a:off x="0" y="1517015"/>
            <a:ext cx="9144000" cy="4718685"/>
          </a:xfrm>
          <a:prstGeom prst="rect">
            <a:avLst/>
          </a:prstGeom>
          <a:noFill/>
          <a:ln w="9525">
            <a:noFill/>
            <a:miter lim="800000"/>
            <a:headEnd/>
            <a:tailEnd/>
          </a:ln>
        </p:spPr>
      </p:pic>
      <p:sp>
        <p:nvSpPr>
          <p:cNvPr id="6" name="TextBox 5">
            <a:extLst>
              <a:ext uri="{FF2B5EF4-FFF2-40B4-BE49-F238E27FC236}">
                <a16:creationId xmlns="" xmlns:a16="http://schemas.microsoft.com/office/drawing/2014/main" id="{D39BCE85-FF16-4F68-B8F4-A424B887CB5A}"/>
              </a:ext>
            </a:extLst>
          </p:cNvPr>
          <p:cNvSpPr txBox="1"/>
          <p:nvPr/>
        </p:nvSpPr>
        <p:spPr>
          <a:xfrm>
            <a:off x="1177230" y="2475897"/>
            <a:ext cx="750086"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At District level</a:t>
            </a:r>
          </a:p>
        </p:txBody>
      </p:sp>
      <p:sp>
        <p:nvSpPr>
          <p:cNvPr id="7" name="Oval 6">
            <a:extLst>
              <a:ext uri="{FF2B5EF4-FFF2-40B4-BE49-F238E27FC236}">
                <a16:creationId xmlns="" xmlns:a16="http://schemas.microsoft.com/office/drawing/2014/main" id="{DE7F61FD-DE5A-4A9F-A328-2E923F85A6AE}"/>
              </a:ext>
            </a:extLst>
          </p:cNvPr>
          <p:cNvSpPr/>
          <p:nvPr/>
        </p:nvSpPr>
        <p:spPr>
          <a:xfrm>
            <a:off x="1235809" y="3339241"/>
            <a:ext cx="632928" cy="556012"/>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8" name="Straight Arrow Connector 7">
            <a:extLst>
              <a:ext uri="{FF2B5EF4-FFF2-40B4-BE49-F238E27FC236}">
                <a16:creationId xmlns="" xmlns:a16="http://schemas.microsoft.com/office/drawing/2014/main" id="{32038C28-5AF8-4FB6-A9E2-84455FB65C9D}"/>
              </a:ext>
            </a:extLst>
          </p:cNvPr>
          <p:cNvCxnSpPr>
            <a:cxnSpLocks/>
          </p:cNvCxnSpPr>
          <p:nvPr/>
        </p:nvCxnSpPr>
        <p:spPr>
          <a:xfrm>
            <a:off x="1552273" y="2879853"/>
            <a:ext cx="0" cy="4593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 xmlns:a16="http://schemas.microsoft.com/office/drawing/2014/main" id="{4526B4B4-C6DB-40EB-A370-ADFC3DA3814D}"/>
              </a:ext>
            </a:extLst>
          </p:cNvPr>
          <p:cNvSpPr txBox="1"/>
          <p:nvPr/>
        </p:nvSpPr>
        <p:spPr>
          <a:xfrm>
            <a:off x="4579672" y="2563138"/>
            <a:ext cx="1084928"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a:t>At Sub Division level</a:t>
            </a:r>
          </a:p>
        </p:txBody>
      </p:sp>
      <p:sp>
        <p:nvSpPr>
          <p:cNvPr id="10" name="Oval 9">
            <a:extLst>
              <a:ext uri="{FF2B5EF4-FFF2-40B4-BE49-F238E27FC236}">
                <a16:creationId xmlns="" xmlns:a16="http://schemas.microsoft.com/office/drawing/2014/main" id="{3F8367C3-5A5F-4BD5-8570-E51629F37F99}"/>
              </a:ext>
            </a:extLst>
          </p:cNvPr>
          <p:cNvSpPr/>
          <p:nvPr/>
        </p:nvSpPr>
        <p:spPr>
          <a:xfrm>
            <a:off x="4600903" y="3418255"/>
            <a:ext cx="915470" cy="392415"/>
          </a:xfrm>
          <a:prstGeom prst="ellipse">
            <a:avLst/>
          </a:prstGeom>
          <a:noFill/>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sz="1350" dirty="0"/>
          </a:p>
        </p:txBody>
      </p:sp>
      <p:cxnSp>
        <p:nvCxnSpPr>
          <p:cNvPr id="11" name="Straight Arrow Connector 10">
            <a:extLst>
              <a:ext uri="{FF2B5EF4-FFF2-40B4-BE49-F238E27FC236}">
                <a16:creationId xmlns="" xmlns:a16="http://schemas.microsoft.com/office/drawing/2014/main" id="{ADA53089-EABB-414F-B104-6BDF01593254}"/>
              </a:ext>
            </a:extLst>
          </p:cNvPr>
          <p:cNvCxnSpPr>
            <a:cxnSpLocks/>
            <a:stCxn id="9" idx="2"/>
          </p:cNvCxnSpPr>
          <p:nvPr/>
        </p:nvCxnSpPr>
        <p:spPr>
          <a:xfrm>
            <a:off x="5122136" y="2978636"/>
            <a:ext cx="0" cy="43961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 xmlns:a16="http://schemas.microsoft.com/office/drawing/2014/main" id="{A80FF02D-C28C-47AF-92FD-0AC5702DF7ED}"/>
              </a:ext>
            </a:extLst>
          </p:cNvPr>
          <p:cNvSpPr txBox="1"/>
          <p:nvPr/>
        </p:nvSpPr>
        <p:spPr>
          <a:xfrm>
            <a:off x="1282566" y="3933795"/>
            <a:ext cx="800100" cy="400110"/>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00" b="1" dirty="0"/>
              <a:t>Cases to be initiated</a:t>
            </a:r>
          </a:p>
        </p:txBody>
      </p:sp>
      <p:sp>
        <p:nvSpPr>
          <p:cNvPr id="13" name="TextBox 12">
            <a:extLst>
              <a:ext uri="{FF2B5EF4-FFF2-40B4-BE49-F238E27FC236}">
                <a16:creationId xmlns="" xmlns:a16="http://schemas.microsoft.com/office/drawing/2014/main" id="{08A856C3-498D-45F9-9F31-CA729422BA17}"/>
              </a:ext>
            </a:extLst>
          </p:cNvPr>
          <p:cNvSpPr txBox="1"/>
          <p:nvPr/>
        </p:nvSpPr>
        <p:spPr>
          <a:xfrm>
            <a:off x="1282566" y="4646095"/>
            <a:ext cx="800100" cy="400110"/>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00" b="1" dirty="0"/>
              <a:t>Total Cases pending</a:t>
            </a:r>
          </a:p>
        </p:txBody>
      </p:sp>
      <p:sp>
        <p:nvSpPr>
          <p:cNvPr id="14" name="TextBox 13">
            <a:extLst>
              <a:ext uri="{FF2B5EF4-FFF2-40B4-BE49-F238E27FC236}">
                <a16:creationId xmlns="" xmlns:a16="http://schemas.microsoft.com/office/drawing/2014/main" id="{1A704C7A-E32F-48D5-B6C9-496E8C1774AE}"/>
              </a:ext>
            </a:extLst>
          </p:cNvPr>
          <p:cNvSpPr txBox="1"/>
          <p:nvPr/>
        </p:nvSpPr>
        <p:spPr>
          <a:xfrm>
            <a:off x="1282565" y="5231231"/>
            <a:ext cx="812171" cy="70788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00" b="1" dirty="0"/>
              <a:t>Cases pending for more than 45 days</a:t>
            </a:r>
          </a:p>
        </p:txBody>
      </p:sp>
      <p:sp>
        <p:nvSpPr>
          <p:cNvPr id="15" name="TextBox 14">
            <a:extLst>
              <a:ext uri="{FF2B5EF4-FFF2-40B4-BE49-F238E27FC236}">
                <a16:creationId xmlns="" xmlns:a16="http://schemas.microsoft.com/office/drawing/2014/main" id="{B23B2CF0-870E-4E41-BD05-32A9DEAE0F7E}"/>
              </a:ext>
            </a:extLst>
          </p:cNvPr>
          <p:cNvSpPr txBox="1"/>
          <p:nvPr/>
        </p:nvSpPr>
        <p:spPr>
          <a:xfrm>
            <a:off x="2836410" y="3876357"/>
            <a:ext cx="796819" cy="5539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00" b="1" dirty="0"/>
              <a:t>Cases pending for hearings</a:t>
            </a:r>
          </a:p>
        </p:txBody>
      </p:sp>
      <p:sp>
        <p:nvSpPr>
          <p:cNvPr id="16" name="TextBox 15">
            <a:extLst>
              <a:ext uri="{FF2B5EF4-FFF2-40B4-BE49-F238E27FC236}">
                <a16:creationId xmlns="" xmlns:a16="http://schemas.microsoft.com/office/drawing/2014/main" id="{AAFA2323-2A09-4460-9AC4-3FD5BB4D1B52}"/>
              </a:ext>
            </a:extLst>
          </p:cNvPr>
          <p:cNvSpPr txBox="1"/>
          <p:nvPr/>
        </p:nvSpPr>
        <p:spPr>
          <a:xfrm>
            <a:off x="2836410" y="4499110"/>
            <a:ext cx="798859" cy="70788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00" b="1" dirty="0"/>
              <a:t>Cases pending for more than 30 days</a:t>
            </a:r>
          </a:p>
        </p:txBody>
      </p:sp>
      <p:sp>
        <p:nvSpPr>
          <p:cNvPr id="17" name="TextBox 16">
            <a:extLst>
              <a:ext uri="{FF2B5EF4-FFF2-40B4-BE49-F238E27FC236}">
                <a16:creationId xmlns="" xmlns:a16="http://schemas.microsoft.com/office/drawing/2014/main" id="{8715D2AB-493E-4B3A-8C30-2CD59DE42E17}"/>
              </a:ext>
            </a:extLst>
          </p:cNvPr>
          <p:cNvSpPr txBox="1"/>
          <p:nvPr/>
        </p:nvSpPr>
        <p:spPr>
          <a:xfrm>
            <a:off x="2836410" y="5231231"/>
            <a:ext cx="798858" cy="70788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00" b="1" dirty="0"/>
              <a:t>Cases pending for more than 60 days</a:t>
            </a:r>
          </a:p>
        </p:txBody>
      </p:sp>
      <p:sp>
        <p:nvSpPr>
          <p:cNvPr id="18" name="TextBox 17">
            <a:extLst>
              <a:ext uri="{FF2B5EF4-FFF2-40B4-BE49-F238E27FC236}">
                <a16:creationId xmlns="" xmlns:a16="http://schemas.microsoft.com/office/drawing/2014/main" id="{586311CA-1053-4CC2-9C4C-4203BD9D7751}"/>
              </a:ext>
            </a:extLst>
          </p:cNvPr>
          <p:cNvSpPr txBox="1"/>
          <p:nvPr/>
        </p:nvSpPr>
        <p:spPr>
          <a:xfrm>
            <a:off x="0" y="6404035"/>
            <a:ext cx="9144000" cy="338554"/>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600" b="1" dirty="0" smtClean="0"/>
              <a:t>Similar dashboards for District Magistrate, Divisional Commissioner and Department</a:t>
            </a:r>
            <a:endParaRPr lang="en-IN" sz="1600" b="1" dirty="0"/>
          </a:p>
        </p:txBody>
      </p:sp>
    </p:spTree>
    <p:extLst>
      <p:ext uri="{BB962C8B-B14F-4D97-AF65-F5344CB8AC3E}">
        <p14:creationId xmlns:p14="http://schemas.microsoft.com/office/powerpoint/2010/main" val="185854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2" grpId="0" animBg="1"/>
      <p:bldP spid="13" grpId="0" animBg="1"/>
      <p:bldP spid="14" grpId="0" animBg="1"/>
      <p:bldP spid="15" grpId="0" animBg="1"/>
      <p:bldP spid="16" grpId="0" animBg="1"/>
      <p:bldP spid="17"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sosceles Triangle 5"/>
          <p:cNvSpPr/>
          <p:nvPr/>
        </p:nvSpPr>
        <p:spPr>
          <a:xfrm>
            <a:off x="283369" y="1676400"/>
            <a:ext cx="4310634" cy="3716064"/>
          </a:xfrm>
          <a:prstGeom prst="triangle">
            <a:avLst/>
          </a:prstGeom>
          <a:gradFill>
            <a:gsLst>
              <a:gs pos="0">
                <a:schemeClr val="tx1">
                  <a:lumMod val="65000"/>
                  <a:lumOff val="35000"/>
                </a:schemeClr>
              </a:gs>
              <a:gs pos="83000">
                <a:schemeClr val="bg1">
                  <a:lumMod val="65000"/>
                </a:schemeClr>
              </a:gs>
              <a:gs pos="38000">
                <a:schemeClr val="bg1">
                  <a:lumMod val="75000"/>
                </a:schemeClr>
              </a:gs>
              <a:gs pos="100000">
                <a:schemeClr val="bg1">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TextBox 142"/>
          <p:cNvSpPr txBox="1"/>
          <p:nvPr/>
        </p:nvSpPr>
        <p:spPr>
          <a:xfrm>
            <a:off x="4669223" y="518487"/>
            <a:ext cx="3968768" cy="2169825"/>
          </a:xfrm>
          <a:prstGeom prst="rect">
            <a:avLst/>
          </a:prstGeom>
          <a:noFill/>
        </p:spPr>
        <p:txBody>
          <a:bodyPr wrap="square" rtlCol="0">
            <a:spAutoFit/>
          </a:bodyPr>
          <a:lstStyle/>
          <a:p>
            <a:pPr algn="r"/>
            <a:r>
              <a:rPr lang="en-US" sz="4500" b="1" dirty="0">
                <a:solidFill>
                  <a:schemeClr val="accent6"/>
                </a:solidFill>
              </a:rPr>
              <a:t>CITIZEN CENTRIC GOVERANCE</a:t>
            </a:r>
          </a:p>
        </p:txBody>
      </p:sp>
      <p:grpSp>
        <p:nvGrpSpPr>
          <p:cNvPr id="5" name="Group 4"/>
          <p:cNvGrpSpPr/>
          <p:nvPr/>
        </p:nvGrpSpPr>
        <p:grpSpPr>
          <a:xfrm>
            <a:off x="415519" y="4592848"/>
            <a:ext cx="4045773" cy="949145"/>
            <a:chOff x="554025" y="4980797"/>
            <a:chExt cx="5394364" cy="1265526"/>
          </a:xfrm>
        </p:grpSpPr>
        <p:pic>
          <p:nvPicPr>
            <p:cNvPr id="11" name="Picture 75"/>
            <p:cNvPicPr>
              <a:picLocks noChangeAspect="1"/>
            </p:cNvPicPr>
            <p:nvPr/>
          </p:nvPicPr>
          <p:blipFill rotWithShape="1">
            <a:blip r:embed="rId2" cstate="screen">
              <a:extLst>
                <a:ext uri="{28A0092B-C50C-407E-A947-70E740481C1C}">
                  <a14:useLocalDpi xmlns:a14="http://schemas.microsoft.com/office/drawing/2010/main"/>
                </a:ext>
              </a:extLst>
            </a:blip>
            <a:srcRect t="-268"/>
            <a:stretch/>
          </p:blipFill>
          <p:spPr>
            <a:xfrm>
              <a:off x="554025" y="5755017"/>
              <a:ext cx="4873319" cy="491306"/>
            </a:xfrm>
            <a:prstGeom prst="rect">
              <a:avLst/>
            </a:prstGeom>
          </p:spPr>
        </p:pic>
        <p:grpSp>
          <p:nvGrpSpPr>
            <p:cNvPr id="2" name="Grupare 1"/>
            <p:cNvGrpSpPr/>
            <p:nvPr/>
          </p:nvGrpSpPr>
          <p:grpSpPr>
            <a:xfrm>
              <a:off x="554026" y="4980797"/>
              <a:ext cx="5394363" cy="781840"/>
              <a:chOff x="554026" y="4980797"/>
              <a:chExt cx="5394363" cy="781840"/>
            </a:xfrm>
          </p:grpSpPr>
          <p:sp>
            <p:nvSpPr>
              <p:cNvPr id="8" name="Flowchart: Manual Operation 7"/>
              <p:cNvSpPr/>
              <p:nvPr/>
            </p:nvSpPr>
            <p:spPr>
              <a:xfrm flipV="1">
                <a:off x="554026" y="4980797"/>
                <a:ext cx="5394363" cy="78184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36"/>
                  <a:gd name="connsiteX1" fmla="*/ 10000 w 10000"/>
                  <a:gd name="connsiteY1" fmla="*/ 0 h 10036"/>
                  <a:gd name="connsiteX2" fmla="*/ 8000 w 10000"/>
                  <a:gd name="connsiteY2" fmla="*/ 10000 h 10036"/>
                  <a:gd name="connsiteX3" fmla="*/ 1357 w 10000"/>
                  <a:gd name="connsiteY3" fmla="*/ 10036 h 10036"/>
                  <a:gd name="connsiteX4" fmla="*/ 0 w 10000"/>
                  <a:gd name="connsiteY4" fmla="*/ 0 h 10036"/>
                  <a:gd name="connsiteX0" fmla="*/ 0 w 10696"/>
                  <a:gd name="connsiteY0" fmla="*/ 0 h 10072"/>
                  <a:gd name="connsiteX1" fmla="*/ 10696 w 10696"/>
                  <a:gd name="connsiteY1" fmla="*/ 36 h 10072"/>
                  <a:gd name="connsiteX2" fmla="*/ 8696 w 10696"/>
                  <a:gd name="connsiteY2" fmla="*/ 10036 h 10072"/>
                  <a:gd name="connsiteX3" fmla="*/ 2053 w 10696"/>
                  <a:gd name="connsiteY3" fmla="*/ 10072 h 10072"/>
                  <a:gd name="connsiteX4" fmla="*/ 0 w 10696"/>
                  <a:gd name="connsiteY4" fmla="*/ 0 h 10072"/>
                  <a:gd name="connsiteX0" fmla="*/ 0 w 12779"/>
                  <a:gd name="connsiteY0" fmla="*/ 0 h 10144"/>
                  <a:gd name="connsiteX1" fmla="*/ 10696 w 12779"/>
                  <a:gd name="connsiteY1" fmla="*/ 36 h 10144"/>
                  <a:gd name="connsiteX2" fmla="*/ 12779 w 12779"/>
                  <a:gd name="connsiteY2" fmla="*/ 10144 h 10144"/>
                  <a:gd name="connsiteX3" fmla="*/ 2053 w 12779"/>
                  <a:gd name="connsiteY3" fmla="*/ 10072 h 10144"/>
                  <a:gd name="connsiteX4" fmla="*/ 0 w 12779"/>
                  <a:gd name="connsiteY4" fmla="*/ 0 h 10144"/>
                  <a:gd name="connsiteX0" fmla="*/ 0 w 14858"/>
                  <a:gd name="connsiteY0" fmla="*/ 0 h 10144"/>
                  <a:gd name="connsiteX1" fmla="*/ 14858 w 14858"/>
                  <a:gd name="connsiteY1" fmla="*/ 0 h 10144"/>
                  <a:gd name="connsiteX2" fmla="*/ 12779 w 14858"/>
                  <a:gd name="connsiteY2" fmla="*/ 10144 h 10144"/>
                  <a:gd name="connsiteX3" fmla="*/ 2053 w 14858"/>
                  <a:gd name="connsiteY3" fmla="*/ 10072 h 10144"/>
                  <a:gd name="connsiteX4" fmla="*/ 0 w 14858"/>
                  <a:gd name="connsiteY4" fmla="*/ 0 h 10144"/>
                  <a:gd name="connsiteX0" fmla="*/ 0 w 14858"/>
                  <a:gd name="connsiteY0" fmla="*/ 0 h 10113"/>
                  <a:gd name="connsiteX1" fmla="*/ 14858 w 14858"/>
                  <a:gd name="connsiteY1" fmla="*/ 0 h 10113"/>
                  <a:gd name="connsiteX2" fmla="*/ 13646 w 14858"/>
                  <a:gd name="connsiteY2" fmla="*/ 10113 h 10113"/>
                  <a:gd name="connsiteX3" fmla="*/ 2053 w 14858"/>
                  <a:gd name="connsiteY3" fmla="*/ 10072 h 10113"/>
                  <a:gd name="connsiteX4" fmla="*/ 0 w 14858"/>
                  <a:gd name="connsiteY4" fmla="*/ 0 h 10113"/>
                  <a:gd name="connsiteX0" fmla="*/ 0 w 14858"/>
                  <a:gd name="connsiteY0" fmla="*/ 0 h 10113"/>
                  <a:gd name="connsiteX1" fmla="*/ 14858 w 14858"/>
                  <a:gd name="connsiteY1" fmla="*/ 0 h 10113"/>
                  <a:gd name="connsiteX2" fmla="*/ 13646 w 14858"/>
                  <a:gd name="connsiteY2" fmla="*/ 10113 h 10113"/>
                  <a:gd name="connsiteX3" fmla="*/ 1213 w 14858"/>
                  <a:gd name="connsiteY3" fmla="*/ 10103 h 10113"/>
                  <a:gd name="connsiteX4" fmla="*/ 0 w 14858"/>
                  <a:gd name="connsiteY4" fmla="*/ 0 h 10113"/>
                  <a:gd name="connsiteX0" fmla="*/ 0 w 14871"/>
                  <a:gd name="connsiteY0" fmla="*/ 92 h 10113"/>
                  <a:gd name="connsiteX1" fmla="*/ 14871 w 14871"/>
                  <a:gd name="connsiteY1" fmla="*/ 0 h 10113"/>
                  <a:gd name="connsiteX2" fmla="*/ 13659 w 14871"/>
                  <a:gd name="connsiteY2" fmla="*/ 10113 h 10113"/>
                  <a:gd name="connsiteX3" fmla="*/ 1226 w 14871"/>
                  <a:gd name="connsiteY3" fmla="*/ 10103 h 10113"/>
                  <a:gd name="connsiteX4" fmla="*/ 0 w 14871"/>
                  <a:gd name="connsiteY4" fmla="*/ 92 h 10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71" h="10113">
                    <a:moveTo>
                      <a:pt x="0" y="92"/>
                    </a:moveTo>
                    <a:lnTo>
                      <a:pt x="14871" y="0"/>
                    </a:lnTo>
                    <a:lnTo>
                      <a:pt x="13659" y="10113"/>
                    </a:lnTo>
                    <a:lnTo>
                      <a:pt x="1226" y="10103"/>
                    </a:lnTo>
                    <a:lnTo>
                      <a:pt x="0" y="92"/>
                    </a:lnTo>
                    <a:close/>
                  </a:path>
                </a:pathLst>
              </a:custGeom>
              <a:gradFill flip="none" rotWithShape="1">
                <a:gsLst>
                  <a:gs pos="15000">
                    <a:schemeClr val="accent6">
                      <a:lumMod val="65000"/>
                      <a:lumOff val="35000"/>
                    </a:schemeClr>
                  </a:gs>
                  <a:gs pos="0">
                    <a:schemeClr val="accent6">
                      <a:lumMod val="65000"/>
                    </a:schemeClr>
                  </a:gs>
                  <a:gs pos="83000">
                    <a:srgbClr val="BF2717">
                      <a:lumMod val="64000"/>
                      <a:lumOff val="36000"/>
                    </a:srgbClr>
                  </a:gs>
                  <a:gs pos="38000">
                    <a:schemeClr val="accent6">
                      <a:lumMod val="66000"/>
                    </a:schemeClr>
                  </a:gs>
                  <a:gs pos="100000">
                    <a:schemeClr val="accent6">
                      <a:lumMod val="68000"/>
                    </a:schemeClr>
                  </a:gs>
                </a:gsLst>
                <a:lin ang="0" scaled="1"/>
                <a:tileRect/>
              </a:gradFill>
              <a:ln>
                <a:noFill/>
              </a:ln>
            </p:spPr>
            <p:txBody>
              <a:bodyPr vert="horz" wrap="square" lIns="68580" tIns="34290" rIns="68580" bIns="34290" numCol="1" anchor="t" anchorCtr="0" compatLnSpc="1">
                <a:prstTxWarp prst="textNoShape">
                  <a:avLst/>
                </a:prstTxWarp>
                <a:normAutofit/>
              </a:bodyPr>
              <a:lstStyle/>
              <a:p>
                <a:endParaRPr lang="en-US" sz="1350"/>
              </a:p>
            </p:txBody>
          </p:sp>
          <p:sp>
            <p:nvSpPr>
              <p:cNvPr id="19" name="TextBox 100"/>
              <p:cNvSpPr txBox="1"/>
              <p:nvPr/>
            </p:nvSpPr>
            <p:spPr>
              <a:xfrm>
                <a:off x="2594818" y="5256569"/>
                <a:ext cx="1431075" cy="400111"/>
              </a:xfrm>
              <a:prstGeom prst="rect">
                <a:avLst/>
              </a:prstGeom>
              <a:noFill/>
            </p:spPr>
            <p:txBody>
              <a:bodyPr wrap="square" rtlCol="0">
                <a:noAutofit/>
              </a:bodyPr>
              <a:lstStyle/>
              <a:p>
                <a:pPr algn="ctr"/>
                <a:r>
                  <a:rPr lang="en-US" sz="1000" b="1" dirty="0">
                    <a:solidFill>
                      <a:schemeClr val="bg1"/>
                    </a:solidFill>
                  </a:rPr>
                  <a:t>INFORMATION</a:t>
                </a:r>
              </a:p>
            </p:txBody>
          </p:sp>
        </p:grpSp>
      </p:grpSp>
      <p:grpSp>
        <p:nvGrpSpPr>
          <p:cNvPr id="7" name="Group 6"/>
          <p:cNvGrpSpPr/>
          <p:nvPr/>
        </p:nvGrpSpPr>
        <p:grpSpPr>
          <a:xfrm>
            <a:off x="937825" y="3572325"/>
            <a:ext cx="3001222" cy="1048590"/>
            <a:chOff x="1250433" y="3620100"/>
            <a:chExt cx="4001629" cy="1398120"/>
          </a:xfrm>
        </p:grpSpPr>
        <p:pic>
          <p:nvPicPr>
            <p:cNvPr id="12" name="Picture 75"/>
            <p:cNvPicPr>
              <a:picLocks noChangeAspect="1"/>
            </p:cNvPicPr>
            <p:nvPr/>
          </p:nvPicPr>
          <p:blipFill rotWithShape="1">
            <a:blip r:embed="rId3" cstate="screen">
              <a:extLst>
                <a:ext uri="{28A0092B-C50C-407E-A947-70E740481C1C}">
                  <a14:useLocalDpi xmlns:a14="http://schemas.microsoft.com/office/drawing/2010/main"/>
                </a:ext>
              </a:extLst>
            </a:blip>
            <a:srcRect t="-268"/>
            <a:stretch/>
          </p:blipFill>
          <p:spPr>
            <a:xfrm>
              <a:off x="1251272" y="4526914"/>
              <a:ext cx="2522534" cy="491306"/>
            </a:xfrm>
            <a:prstGeom prst="rect">
              <a:avLst/>
            </a:prstGeom>
          </p:spPr>
        </p:pic>
        <p:grpSp>
          <p:nvGrpSpPr>
            <p:cNvPr id="3" name="Grupare 2"/>
            <p:cNvGrpSpPr/>
            <p:nvPr/>
          </p:nvGrpSpPr>
          <p:grpSpPr>
            <a:xfrm>
              <a:off x="1250433" y="3620100"/>
              <a:ext cx="4001629" cy="919514"/>
              <a:chOff x="1250433" y="3620100"/>
              <a:chExt cx="4001629" cy="919514"/>
            </a:xfrm>
          </p:grpSpPr>
          <p:sp>
            <p:nvSpPr>
              <p:cNvPr id="9" name="Flowchart: Manual Operation 7"/>
              <p:cNvSpPr/>
              <p:nvPr/>
            </p:nvSpPr>
            <p:spPr>
              <a:xfrm flipV="1">
                <a:off x="1250433" y="3620100"/>
                <a:ext cx="4001629" cy="919514"/>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36"/>
                  <a:gd name="connsiteX1" fmla="*/ 10000 w 10000"/>
                  <a:gd name="connsiteY1" fmla="*/ 0 h 10036"/>
                  <a:gd name="connsiteX2" fmla="*/ 8000 w 10000"/>
                  <a:gd name="connsiteY2" fmla="*/ 10000 h 10036"/>
                  <a:gd name="connsiteX3" fmla="*/ 1357 w 10000"/>
                  <a:gd name="connsiteY3" fmla="*/ 10036 h 10036"/>
                  <a:gd name="connsiteX4" fmla="*/ 0 w 10000"/>
                  <a:gd name="connsiteY4" fmla="*/ 0 h 10036"/>
                  <a:gd name="connsiteX0" fmla="*/ 0 w 10696"/>
                  <a:gd name="connsiteY0" fmla="*/ 0 h 10072"/>
                  <a:gd name="connsiteX1" fmla="*/ 10696 w 10696"/>
                  <a:gd name="connsiteY1" fmla="*/ 36 h 10072"/>
                  <a:gd name="connsiteX2" fmla="*/ 8696 w 10696"/>
                  <a:gd name="connsiteY2" fmla="*/ 10036 h 10072"/>
                  <a:gd name="connsiteX3" fmla="*/ 2053 w 10696"/>
                  <a:gd name="connsiteY3" fmla="*/ 10072 h 10072"/>
                  <a:gd name="connsiteX4" fmla="*/ 0 w 10696"/>
                  <a:gd name="connsiteY4" fmla="*/ 0 h 10072"/>
                  <a:gd name="connsiteX0" fmla="*/ 0 w 12779"/>
                  <a:gd name="connsiteY0" fmla="*/ 0 h 10144"/>
                  <a:gd name="connsiteX1" fmla="*/ 10696 w 12779"/>
                  <a:gd name="connsiteY1" fmla="*/ 36 h 10144"/>
                  <a:gd name="connsiteX2" fmla="*/ 12779 w 12779"/>
                  <a:gd name="connsiteY2" fmla="*/ 10144 h 10144"/>
                  <a:gd name="connsiteX3" fmla="*/ 2053 w 12779"/>
                  <a:gd name="connsiteY3" fmla="*/ 10072 h 10144"/>
                  <a:gd name="connsiteX4" fmla="*/ 0 w 12779"/>
                  <a:gd name="connsiteY4" fmla="*/ 0 h 10144"/>
                  <a:gd name="connsiteX0" fmla="*/ 0 w 14858"/>
                  <a:gd name="connsiteY0" fmla="*/ 0 h 10144"/>
                  <a:gd name="connsiteX1" fmla="*/ 14858 w 14858"/>
                  <a:gd name="connsiteY1" fmla="*/ 0 h 10144"/>
                  <a:gd name="connsiteX2" fmla="*/ 12779 w 14858"/>
                  <a:gd name="connsiteY2" fmla="*/ 10144 h 10144"/>
                  <a:gd name="connsiteX3" fmla="*/ 2053 w 14858"/>
                  <a:gd name="connsiteY3" fmla="*/ 10072 h 10144"/>
                  <a:gd name="connsiteX4" fmla="*/ 0 w 14858"/>
                  <a:gd name="connsiteY4" fmla="*/ 0 h 10144"/>
                  <a:gd name="connsiteX0" fmla="*/ 0 w 14762"/>
                  <a:gd name="connsiteY0" fmla="*/ 0 h 10144"/>
                  <a:gd name="connsiteX1" fmla="*/ 14762 w 14762"/>
                  <a:gd name="connsiteY1" fmla="*/ 26 h 10144"/>
                  <a:gd name="connsiteX2" fmla="*/ 12779 w 14762"/>
                  <a:gd name="connsiteY2" fmla="*/ 10144 h 10144"/>
                  <a:gd name="connsiteX3" fmla="*/ 2053 w 14762"/>
                  <a:gd name="connsiteY3" fmla="*/ 10072 h 10144"/>
                  <a:gd name="connsiteX4" fmla="*/ 0 w 14762"/>
                  <a:gd name="connsiteY4" fmla="*/ 0 h 10144"/>
                  <a:gd name="connsiteX0" fmla="*/ 0 w 14683"/>
                  <a:gd name="connsiteY0" fmla="*/ 0 h 10144"/>
                  <a:gd name="connsiteX1" fmla="*/ 14683 w 14683"/>
                  <a:gd name="connsiteY1" fmla="*/ 26 h 10144"/>
                  <a:gd name="connsiteX2" fmla="*/ 12700 w 14683"/>
                  <a:gd name="connsiteY2" fmla="*/ 10144 h 10144"/>
                  <a:gd name="connsiteX3" fmla="*/ 1974 w 14683"/>
                  <a:gd name="connsiteY3" fmla="*/ 10072 h 10144"/>
                  <a:gd name="connsiteX4" fmla="*/ 0 w 14683"/>
                  <a:gd name="connsiteY4" fmla="*/ 0 h 1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3" h="10144">
                    <a:moveTo>
                      <a:pt x="0" y="0"/>
                    </a:moveTo>
                    <a:lnTo>
                      <a:pt x="14683" y="26"/>
                    </a:lnTo>
                    <a:lnTo>
                      <a:pt x="12700" y="10144"/>
                    </a:lnTo>
                    <a:lnTo>
                      <a:pt x="1974" y="10072"/>
                    </a:lnTo>
                    <a:lnTo>
                      <a:pt x="0" y="0"/>
                    </a:lnTo>
                    <a:close/>
                  </a:path>
                </a:pathLst>
              </a:custGeom>
              <a:gradFill flip="none" rotWithShape="1">
                <a:gsLst>
                  <a:gs pos="15000">
                    <a:schemeClr val="accent1">
                      <a:lumMod val="67000"/>
                      <a:lumOff val="33000"/>
                    </a:schemeClr>
                  </a:gs>
                  <a:gs pos="0">
                    <a:schemeClr val="accent1">
                      <a:lumMod val="76000"/>
                    </a:schemeClr>
                  </a:gs>
                  <a:gs pos="83000">
                    <a:schemeClr val="accent1">
                      <a:lumMod val="88000"/>
                      <a:lumOff val="12000"/>
                    </a:schemeClr>
                  </a:gs>
                  <a:gs pos="38000">
                    <a:schemeClr val="accent1">
                      <a:lumMod val="85000"/>
                    </a:schemeClr>
                  </a:gs>
                  <a:gs pos="100000">
                    <a:schemeClr val="accent1">
                      <a:lumMod val="70000"/>
                    </a:schemeClr>
                  </a:gs>
                </a:gsLst>
                <a:lin ang="0" scaled="1"/>
                <a:tileRect/>
              </a:gradFill>
              <a:ln>
                <a:noFill/>
              </a:ln>
            </p:spPr>
            <p:txBody>
              <a:bodyPr vert="horz" wrap="square" lIns="68580" tIns="34290" rIns="68580" bIns="34290" numCol="1" anchor="t" anchorCtr="0" compatLnSpc="1">
                <a:prstTxWarp prst="textNoShape">
                  <a:avLst/>
                </a:prstTxWarp>
                <a:normAutofit/>
              </a:bodyPr>
              <a:lstStyle/>
              <a:p>
                <a:endParaRPr lang="en-US" sz="1350"/>
              </a:p>
            </p:txBody>
          </p:sp>
          <p:sp>
            <p:nvSpPr>
              <p:cNvPr id="20" name="TextBox 100"/>
              <p:cNvSpPr txBox="1"/>
              <p:nvPr/>
            </p:nvSpPr>
            <p:spPr>
              <a:xfrm>
                <a:off x="2612672" y="3827064"/>
                <a:ext cx="1277071" cy="400110"/>
              </a:xfrm>
              <a:prstGeom prst="rect">
                <a:avLst/>
              </a:prstGeom>
              <a:noFill/>
            </p:spPr>
            <p:txBody>
              <a:bodyPr wrap="square" rtlCol="0">
                <a:noAutofit/>
              </a:bodyPr>
              <a:lstStyle/>
              <a:p>
                <a:pPr algn="ctr"/>
                <a:r>
                  <a:rPr lang="en-US" sz="1000" b="1" dirty="0">
                    <a:solidFill>
                      <a:schemeClr val="bg1"/>
                    </a:solidFill>
                  </a:rPr>
                  <a:t>PUBLIC SERVICES</a:t>
                </a:r>
              </a:p>
            </p:txBody>
          </p:sp>
        </p:grpSp>
      </p:grpSp>
      <p:grpSp>
        <p:nvGrpSpPr>
          <p:cNvPr id="45" name="Group 44"/>
          <p:cNvGrpSpPr/>
          <p:nvPr/>
        </p:nvGrpSpPr>
        <p:grpSpPr>
          <a:xfrm>
            <a:off x="1483519" y="2747116"/>
            <a:ext cx="1893717" cy="941072"/>
            <a:chOff x="1978025" y="2519821"/>
            <a:chExt cx="2524956" cy="1254762"/>
          </a:xfrm>
        </p:grpSpPr>
        <p:pic>
          <p:nvPicPr>
            <p:cNvPr id="13" name="Picture 75"/>
            <p:cNvPicPr>
              <a:picLocks noChangeAspect="1"/>
            </p:cNvPicPr>
            <p:nvPr/>
          </p:nvPicPr>
          <p:blipFill rotWithShape="1">
            <a:blip r:embed="rId4" cstate="screen">
              <a:extLst>
                <a:ext uri="{28A0092B-C50C-407E-A947-70E740481C1C}">
                  <a14:useLocalDpi xmlns:a14="http://schemas.microsoft.com/office/drawing/2010/main"/>
                </a:ext>
              </a:extLst>
            </a:blip>
            <a:srcRect t="-268"/>
            <a:stretch/>
          </p:blipFill>
          <p:spPr>
            <a:xfrm>
              <a:off x="2000250" y="3283277"/>
              <a:ext cx="1662458" cy="491306"/>
            </a:xfrm>
            <a:prstGeom prst="rect">
              <a:avLst/>
            </a:prstGeom>
          </p:spPr>
        </p:pic>
        <p:grpSp>
          <p:nvGrpSpPr>
            <p:cNvPr id="4" name="Grupare 3"/>
            <p:cNvGrpSpPr/>
            <p:nvPr/>
          </p:nvGrpSpPr>
          <p:grpSpPr>
            <a:xfrm>
              <a:off x="1978025" y="2519821"/>
              <a:ext cx="2524956" cy="778051"/>
              <a:chOff x="1978025" y="2519821"/>
              <a:chExt cx="2524956" cy="778051"/>
            </a:xfrm>
          </p:grpSpPr>
          <p:sp>
            <p:nvSpPr>
              <p:cNvPr id="10" name="Flowchart: Manual Operation 7"/>
              <p:cNvSpPr/>
              <p:nvPr/>
            </p:nvSpPr>
            <p:spPr>
              <a:xfrm flipV="1">
                <a:off x="1978025" y="2519821"/>
                <a:ext cx="2524956" cy="778051"/>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36"/>
                  <a:gd name="connsiteX1" fmla="*/ 10000 w 10000"/>
                  <a:gd name="connsiteY1" fmla="*/ 0 h 10036"/>
                  <a:gd name="connsiteX2" fmla="*/ 8000 w 10000"/>
                  <a:gd name="connsiteY2" fmla="*/ 10000 h 10036"/>
                  <a:gd name="connsiteX3" fmla="*/ 1357 w 10000"/>
                  <a:gd name="connsiteY3" fmla="*/ 10036 h 10036"/>
                  <a:gd name="connsiteX4" fmla="*/ 0 w 10000"/>
                  <a:gd name="connsiteY4" fmla="*/ 0 h 10036"/>
                  <a:gd name="connsiteX0" fmla="*/ 0 w 10696"/>
                  <a:gd name="connsiteY0" fmla="*/ 0 h 10072"/>
                  <a:gd name="connsiteX1" fmla="*/ 10696 w 10696"/>
                  <a:gd name="connsiteY1" fmla="*/ 36 h 10072"/>
                  <a:gd name="connsiteX2" fmla="*/ 8696 w 10696"/>
                  <a:gd name="connsiteY2" fmla="*/ 10036 h 10072"/>
                  <a:gd name="connsiteX3" fmla="*/ 2053 w 10696"/>
                  <a:gd name="connsiteY3" fmla="*/ 10072 h 10072"/>
                  <a:gd name="connsiteX4" fmla="*/ 0 w 10696"/>
                  <a:gd name="connsiteY4" fmla="*/ 0 h 10072"/>
                  <a:gd name="connsiteX0" fmla="*/ 0 w 12779"/>
                  <a:gd name="connsiteY0" fmla="*/ 0 h 10144"/>
                  <a:gd name="connsiteX1" fmla="*/ 10696 w 12779"/>
                  <a:gd name="connsiteY1" fmla="*/ 36 h 10144"/>
                  <a:gd name="connsiteX2" fmla="*/ 12779 w 12779"/>
                  <a:gd name="connsiteY2" fmla="*/ 10144 h 10144"/>
                  <a:gd name="connsiteX3" fmla="*/ 2053 w 12779"/>
                  <a:gd name="connsiteY3" fmla="*/ 10072 h 10144"/>
                  <a:gd name="connsiteX4" fmla="*/ 0 w 12779"/>
                  <a:gd name="connsiteY4" fmla="*/ 0 h 10144"/>
                  <a:gd name="connsiteX0" fmla="*/ 0 w 14858"/>
                  <a:gd name="connsiteY0" fmla="*/ 0 h 10144"/>
                  <a:gd name="connsiteX1" fmla="*/ 14858 w 14858"/>
                  <a:gd name="connsiteY1" fmla="*/ 0 h 10144"/>
                  <a:gd name="connsiteX2" fmla="*/ 12779 w 14858"/>
                  <a:gd name="connsiteY2" fmla="*/ 10144 h 10144"/>
                  <a:gd name="connsiteX3" fmla="*/ 2053 w 14858"/>
                  <a:gd name="connsiteY3" fmla="*/ 10072 h 10144"/>
                  <a:gd name="connsiteX4" fmla="*/ 0 w 14858"/>
                  <a:gd name="connsiteY4" fmla="*/ 0 h 10144"/>
                  <a:gd name="connsiteX0" fmla="*/ 0 w 14762"/>
                  <a:gd name="connsiteY0" fmla="*/ 0 h 10144"/>
                  <a:gd name="connsiteX1" fmla="*/ 14762 w 14762"/>
                  <a:gd name="connsiteY1" fmla="*/ 26 h 10144"/>
                  <a:gd name="connsiteX2" fmla="*/ 12779 w 14762"/>
                  <a:gd name="connsiteY2" fmla="*/ 10144 h 10144"/>
                  <a:gd name="connsiteX3" fmla="*/ 2053 w 14762"/>
                  <a:gd name="connsiteY3" fmla="*/ 10072 h 10144"/>
                  <a:gd name="connsiteX4" fmla="*/ 0 w 14762"/>
                  <a:gd name="connsiteY4" fmla="*/ 0 h 10144"/>
                  <a:gd name="connsiteX0" fmla="*/ 0 w 15608"/>
                  <a:gd name="connsiteY0" fmla="*/ 0 h 10144"/>
                  <a:gd name="connsiteX1" fmla="*/ 15608 w 15608"/>
                  <a:gd name="connsiteY1" fmla="*/ 26 h 10144"/>
                  <a:gd name="connsiteX2" fmla="*/ 13625 w 15608"/>
                  <a:gd name="connsiteY2" fmla="*/ 10144 h 10144"/>
                  <a:gd name="connsiteX3" fmla="*/ 2899 w 15608"/>
                  <a:gd name="connsiteY3" fmla="*/ 10072 h 10144"/>
                  <a:gd name="connsiteX4" fmla="*/ 0 w 15608"/>
                  <a:gd name="connsiteY4" fmla="*/ 0 h 10144"/>
                  <a:gd name="connsiteX0" fmla="*/ 0 w 16413"/>
                  <a:gd name="connsiteY0" fmla="*/ 0 h 10144"/>
                  <a:gd name="connsiteX1" fmla="*/ 16413 w 16413"/>
                  <a:gd name="connsiteY1" fmla="*/ 67 h 10144"/>
                  <a:gd name="connsiteX2" fmla="*/ 13625 w 16413"/>
                  <a:gd name="connsiteY2" fmla="*/ 10144 h 10144"/>
                  <a:gd name="connsiteX3" fmla="*/ 2899 w 16413"/>
                  <a:gd name="connsiteY3" fmla="*/ 10072 h 10144"/>
                  <a:gd name="connsiteX4" fmla="*/ 0 w 16413"/>
                  <a:gd name="connsiteY4" fmla="*/ 0 h 1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3" h="10144">
                    <a:moveTo>
                      <a:pt x="0" y="0"/>
                    </a:moveTo>
                    <a:lnTo>
                      <a:pt x="16413" y="67"/>
                    </a:lnTo>
                    <a:lnTo>
                      <a:pt x="13625" y="10144"/>
                    </a:lnTo>
                    <a:lnTo>
                      <a:pt x="2899" y="10072"/>
                    </a:lnTo>
                    <a:lnTo>
                      <a:pt x="0" y="0"/>
                    </a:lnTo>
                    <a:close/>
                  </a:path>
                </a:pathLst>
              </a:custGeom>
              <a:gradFill flip="none" rotWithShape="1">
                <a:gsLst>
                  <a:gs pos="16000">
                    <a:schemeClr val="accent4">
                      <a:lumMod val="80000"/>
                      <a:lumOff val="20000"/>
                    </a:schemeClr>
                  </a:gs>
                  <a:gs pos="0">
                    <a:schemeClr val="accent4">
                      <a:lumMod val="56000"/>
                    </a:schemeClr>
                  </a:gs>
                  <a:gs pos="83000">
                    <a:schemeClr val="accent4">
                      <a:lumMod val="77000"/>
                      <a:lumOff val="23000"/>
                    </a:schemeClr>
                  </a:gs>
                  <a:gs pos="38000">
                    <a:schemeClr val="accent4">
                      <a:lumMod val="74000"/>
                    </a:schemeClr>
                  </a:gs>
                  <a:gs pos="100000">
                    <a:schemeClr val="accent4">
                      <a:lumMod val="77000"/>
                    </a:schemeClr>
                  </a:gs>
                </a:gsLst>
                <a:lin ang="0" scaled="1"/>
                <a:tileRect/>
              </a:gradFill>
              <a:ln>
                <a:noFill/>
              </a:ln>
            </p:spPr>
            <p:txBody>
              <a:bodyPr vert="horz" wrap="square" lIns="68580" tIns="34290" rIns="68580" bIns="34290" numCol="1" anchor="t" anchorCtr="0" compatLnSpc="1">
                <a:prstTxWarp prst="textNoShape">
                  <a:avLst/>
                </a:prstTxWarp>
                <a:normAutofit/>
              </a:bodyPr>
              <a:lstStyle/>
              <a:p>
                <a:endParaRPr lang="en-US" sz="1350"/>
              </a:p>
            </p:txBody>
          </p:sp>
          <p:sp>
            <p:nvSpPr>
              <p:cNvPr id="21" name="TextBox 100"/>
              <p:cNvSpPr txBox="1"/>
              <p:nvPr/>
            </p:nvSpPr>
            <p:spPr>
              <a:xfrm>
                <a:off x="2623130" y="2685632"/>
                <a:ext cx="1277070" cy="400110"/>
              </a:xfrm>
              <a:prstGeom prst="rect">
                <a:avLst/>
              </a:prstGeom>
              <a:noFill/>
            </p:spPr>
            <p:txBody>
              <a:bodyPr wrap="square" rtlCol="0">
                <a:noAutofit/>
              </a:bodyPr>
              <a:lstStyle/>
              <a:p>
                <a:pPr algn="ctr"/>
                <a:r>
                  <a:rPr lang="en-US" sz="1000" b="1" dirty="0">
                    <a:solidFill>
                      <a:schemeClr val="tx2"/>
                    </a:solidFill>
                  </a:rPr>
                  <a:t>GRIEVANCE REDRESSAL</a:t>
                </a:r>
              </a:p>
            </p:txBody>
          </p:sp>
        </p:grpSp>
      </p:grpSp>
      <p:grpSp>
        <p:nvGrpSpPr>
          <p:cNvPr id="24" name="Group 110"/>
          <p:cNvGrpSpPr/>
          <p:nvPr/>
        </p:nvGrpSpPr>
        <p:grpSpPr>
          <a:xfrm>
            <a:off x="4724964" y="4127195"/>
            <a:ext cx="1236112" cy="1041972"/>
            <a:chOff x="4554845" y="5185540"/>
            <a:chExt cx="1648149" cy="1389296"/>
          </a:xfrm>
        </p:grpSpPr>
        <p:sp>
          <p:nvSpPr>
            <p:cNvPr id="25" name="TextBox 92"/>
            <p:cNvSpPr txBox="1"/>
            <p:nvPr/>
          </p:nvSpPr>
          <p:spPr>
            <a:xfrm>
              <a:off x="4554845" y="5620729"/>
              <a:ext cx="1648149" cy="954107"/>
            </a:xfrm>
            <a:prstGeom prst="rect">
              <a:avLst/>
            </a:prstGeom>
            <a:noFill/>
          </p:spPr>
          <p:txBody>
            <a:bodyPr wrap="square" rtlCol="0">
              <a:normAutofit/>
            </a:bodyPr>
            <a:lstStyle/>
            <a:p>
              <a:r>
                <a:rPr lang="en-US" sz="1050" dirty="0">
                  <a:solidFill>
                    <a:schemeClr val="accent6"/>
                  </a:solidFill>
                </a:rPr>
                <a:t>THE RIGHT TO INFORMATION ACT 2005</a:t>
              </a:r>
            </a:p>
          </p:txBody>
        </p:sp>
        <p:sp>
          <p:nvSpPr>
            <p:cNvPr id="26" name="TextBox 100"/>
            <p:cNvSpPr txBox="1"/>
            <p:nvPr/>
          </p:nvSpPr>
          <p:spPr>
            <a:xfrm>
              <a:off x="4554845" y="5185540"/>
              <a:ext cx="1277070" cy="400110"/>
            </a:xfrm>
            <a:prstGeom prst="rect">
              <a:avLst/>
            </a:prstGeom>
            <a:noFill/>
          </p:spPr>
          <p:txBody>
            <a:bodyPr wrap="square" rtlCol="0">
              <a:normAutofit lnSpcReduction="10000"/>
            </a:bodyPr>
            <a:lstStyle/>
            <a:p>
              <a:r>
                <a:rPr lang="en-US" sz="1500" b="1" dirty="0">
                  <a:solidFill>
                    <a:schemeClr val="accent6"/>
                  </a:solidFill>
                </a:rPr>
                <a:t>RTI 2005</a:t>
              </a:r>
            </a:p>
          </p:txBody>
        </p:sp>
      </p:grpSp>
      <p:grpSp>
        <p:nvGrpSpPr>
          <p:cNvPr id="30" name="Group 110"/>
          <p:cNvGrpSpPr/>
          <p:nvPr/>
        </p:nvGrpSpPr>
        <p:grpSpPr>
          <a:xfrm>
            <a:off x="6176162" y="4110723"/>
            <a:ext cx="1236112" cy="1041972"/>
            <a:chOff x="4554845" y="5185540"/>
            <a:chExt cx="1648149" cy="1389296"/>
          </a:xfrm>
        </p:grpSpPr>
        <p:sp>
          <p:nvSpPr>
            <p:cNvPr id="36" name="TextBox 92"/>
            <p:cNvSpPr txBox="1"/>
            <p:nvPr/>
          </p:nvSpPr>
          <p:spPr>
            <a:xfrm>
              <a:off x="4554845" y="5620729"/>
              <a:ext cx="1648149" cy="954107"/>
            </a:xfrm>
            <a:prstGeom prst="rect">
              <a:avLst/>
            </a:prstGeom>
            <a:noFill/>
          </p:spPr>
          <p:txBody>
            <a:bodyPr wrap="square" rtlCol="0">
              <a:normAutofit/>
            </a:bodyPr>
            <a:lstStyle/>
            <a:p>
              <a:r>
                <a:rPr lang="en-US" sz="1050" dirty="0">
                  <a:solidFill>
                    <a:schemeClr val="accent1"/>
                  </a:solidFill>
                </a:rPr>
                <a:t>BIHAR RIGHT TO PUBLIC SERVICES ACT 2011</a:t>
              </a:r>
            </a:p>
          </p:txBody>
        </p:sp>
        <p:sp>
          <p:nvSpPr>
            <p:cNvPr id="37" name="TextBox 100"/>
            <p:cNvSpPr txBox="1"/>
            <p:nvPr/>
          </p:nvSpPr>
          <p:spPr>
            <a:xfrm>
              <a:off x="4554845" y="5185540"/>
              <a:ext cx="1277070" cy="400110"/>
            </a:xfrm>
            <a:prstGeom prst="rect">
              <a:avLst/>
            </a:prstGeom>
            <a:noFill/>
          </p:spPr>
          <p:txBody>
            <a:bodyPr wrap="square" rtlCol="0">
              <a:normAutofit fontScale="92500" lnSpcReduction="10000"/>
            </a:bodyPr>
            <a:lstStyle/>
            <a:p>
              <a:r>
                <a:rPr lang="en-US" sz="1500" b="1" dirty="0">
                  <a:solidFill>
                    <a:schemeClr val="accent1"/>
                  </a:solidFill>
                </a:rPr>
                <a:t>RTPS 2011</a:t>
              </a:r>
            </a:p>
          </p:txBody>
        </p:sp>
      </p:grpSp>
      <p:grpSp>
        <p:nvGrpSpPr>
          <p:cNvPr id="39" name="Group 110"/>
          <p:cNvGrpSpPr/>
          <p:nvPr/>
        </p:nvGrpSpPr>
        <p:grpSpPr>
          <a:xfrm>
            <a:off x="7627359" y="4081705"/>
            <a:ext cx="1236112" cy="1041972"/>
            <a:chOff x="4554845" y="5185540"/>
            <a:chExt cx="1648149" cy="1389296"/>
          </a:xfrm>
        </p:grpSpPr>
        <p:sp>
          <p:nvSpPr>
            <p:cNvPr id="41" name="TextBox 92"/>
            <p:cNvSpPr txBox="1"/>
            <p:nvPr/>
          </p:nvSpPr>
          <p:spPr>
            <a:xfrm>
              <a:off x="4554845" y="5620729"/>
              <a:ext cx="1648149" cy="954107"/>
            </a:xfrm>
            <a:prstGeom prst="rect">
              <a:avLst/>
            </a:prstGeom>
            <a:noFill/>
          </p:spPr>
          <p:txBody>
            <a:bodyPr wrap="square" rtlCol="0">
              <a:normAutofit fontScale="92500" lnSpcReduction="20000"/>
            </a:bodyPr>
            <a:lstStyle/>
            <a:p>
              <a:r>
                <a:rPr lang="en-US" sz="1050" dirty="0">
                  <a:solidFill>
                    <a:schemeClr val="accent4"/>
                  </a:solidFill>
                </a:rPr>
                <a:t>The BIHAR RIGHT TO PUBLIC GRIEVANCE REDRESSAL ACT 2015</a:t>
              </a:r>
            </a:p>
          </p:txBody>
        </p:sp>
        <p:sp>
          <p:nvSpPr>
            <p:cNvPr id="42" name="TextBox 100"/>
            <p:cNvSpPr txBox="1"/>
            <p:nvPr/>
          </p:nvSpPr>
          <p:spPr>
            <a:xfrm>
              <a:off x="4554845" y="5185540"/>
              <a:ext cx="1464000" cy="400111"/>
            </a:xfrm>
            <a:prstGeom prst="rect">
              <a:avLst/>
            </a:prstGeom>
            <a:noFill/>
          </p:spPr>
          <p:txBody>
            <a:bodyPr wrap="square" rtlCol="0">
              <a:noAutofit/>
            </a:bodyPr>
            <a:lstStyle/>
            <a:p>
              <a:r>
                <a:rPr lang="en-US" sz="1200" b="1" dirty="0">
                  <a:solidFill>
                    <a:schemeClr val="accent4"/>
                  </a:solidFill>
                </a:rPr>
                <a:t>BRPGRA 2015</a:t>
              </a:r>
            </a:p>
          </p:txBody>
        </p:sp>
      </p:grpSp>
      <p:sp>
        <p:nvSpPr>
          <p:cNvPr id="43" name="line 156"/>
          <p:cNvSpPr/>
          <p:nvPr/>
        </p:nvSpPr>
        <p:spPr>
          <a:xfrm>
            <a:off x="6030464" y="3582679"/>
            <a:ext cx="33326" cy="15927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line157"/>
          <p:cNvSpPr/>
          <p:nvPr/>
        </p:nvSpPr>
        <p:spPr>
          <a:xfrm>
            <a:off x="7445480" y="3582679"/>
            <a:ext cx="33326" cy="15927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6" name="Picture 45"/>
          <p:cNvPicPr>
            <a:picLocks noChangeAspect="1"/>
          </p:cNvPicPr>
          <p:nvPr/>
        </p:nvPicPr>
        <p:blipFill>
          <a:blip r:embed="rId5" cstate="screen">
            <a:duotone>
              <a:prstClr val="black"/>
              <a:schemeClr val="accent6">
                <a:tint val="45000"/>
                <a:satMod val="400000"/>
              </a:schemeClr>
            </a:duotone>
            <a:extLst>
              <a:ext uri="{BEBA8EAE-BF5A-486C-A8C5-ECC9F3942E4B}">
                <a14:imgProps xmlns:a14="http://schemas.microsoft.com/office/drawing/2010/main">
                  <a14:imgLayer r:embed="rId6">
                    <a14:imgEffect>
                      <a14:colorTemperature colorTemp="4700"/>
                    </a14:imgEffect>
                    <a14:imgEffect>
                      <a14:saturation sat="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4745619" y="3606270"/>
            <a:ext cx="443447" cy="448019"/>
          </a:xfrm>
          <a:prstGeom prst="rect">
            <a:avLst/>
          </a:prstGeom>
          <a:effectLst>
            <a:outerShdw dist="38100" dir="5400000" algn="t" rotWithShape="0">
              <a:prstClr val="black">
                <a:alpha val="40000"/>
              </a:prstClr>
            </a:outerShdw>
          </a:effectLst>
        </p:spPr>
      </p:pic>
      <p:pic>
        <p:nvPicPr>
          <p:cNvPr id="47" name="Picture 46"/>
          <p:cNvPicPr>
            <a:picLocks noChangeAspect="1"/>
          </p:cNvPicPr>
          <p:nvPr/>
        </p:nvPicPr>
        <p:blipFill>
          <a:blip r:embed="rId7" cstate="screen">
            <a:duotone>
              <a:prstClr val="black"/>
              <a:schemeClr val="accent4">
                <a:tint val="45000"/>
                <a:satMod val="400000"/>
              </a:schemeClr>
            </a:duotone>
            <a:extLst>
              <a:ext uri="{BEBA8EAE-BF5A-486C-A8C5-ECC9F3942E4B}">
                <a14:imgProps xmlns:a14="http://schemas.microsoft.com/office/drawing/2010/main">
                  <a14:imgLayer r:embed="rId8">
                    <a14:imgEffect>
                      <a14:saturation sat="33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7629860" y="3643842"/>
            <a:ext cx="463572" cy="372873"/>
          </a:xfrm>
          <a:prstGeom prst="rect">
            <a:avLst/>
          </a:prstGeom>
          <a:effectLst>
            <a:outerShdw dist="38100" dir="5400000" algn="t" rotWithShape="0">
              <a:prstClr val="black">
                <a:alpha val="40000"/>
              </a:prstClr>
            </a:outerShdw>
          </a:effectLst>
        </p:spPr>
      </p:pic>
      <p:pic>
        <p:nvPicPr>
          <p:cNvPr id="48" name="Picture 47"/>
          <p:cNvPicPr>
            <a:picLocks noChangeAspect="1"/>
          </p:cNvPicPr>
          <p:nvPr/>
        </p:nvPicPr>
        <p:blipFill>
          <a:blip r:embed="rId9"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6210160" y="3622270"/>
            <a:ext cx="443447" cy="416018"/>
          </a:xfrm>
          <a:prstGeom prst="rect">
            <a:avLst/>
          </a:prstGeom>
          <a:effectLst>
            <a:outerShdw dist="25400" dir="5400000" algn="t" rotWithShape="0">
              <a:prstClr val="black">
                <a:alpha val="40000"/>
              </a:prstClr>
            </a:outerShdw>
          </a:effectLst>
        </p:spPr>
      </p:pic>
      <p:pic>
        <p:nvPicPr>
          <p:cNvPr id="38" name="Picture 3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220262" y="2093192"/>
            <a:ext cx="443447" cy="557738"/>
          </a:xfrm>
          <a:prstGeom prst="rect">
            <a:avLst/>
          </a:prstGeom>
          <a:effectLst>
            <a:outerShdw dist="38100" dir="5400000" algn="t" rotWithShape="0">
              <a:prstClr val="black">
                <a:alpha val="40000"/>
              </a:prstClr>
            </a:outerShdw>
          </a:effectLst>
        </p:spPr>
      </p:pic>
      <p:sp>
        <p:nvSpPr>
          <p:cNvPr id="35" name="TextBox 142"/>
          <p:cNvSpPr txBox="1"/>
          <p:nvPr/>
        </p:nvSpPr>
        <p:spPr>
          <a:xfrm>
            <a:off x="592983" y="1028900"/>
            <a:ext cx="3968768" cy="507831"/>
          </a:xfrm>
          <a:prstGeom prst="rect">
            <a:avLst/>
          </a:prstGeom>
          <a:noFill/>
        </p:spPr>
        <p:txBody>
          <a:bodyPr wrap="square" rtlCol="0">
            <a:spAutoFit/>
          </a:bodyPr>
          <a:lstStyle/>
          <a:p>
            <a:r>
              <a:rPr lang="en-US" sz="2700" b="1" dirty="0">
                <a:solidFill>
                  <a:schemeClr val="accent6"/>
                </a:solidFill>
              </a:rPr>
              <a:t>CITIZEN EMPOWERMENT</a:t>
            </a:r>
          </a:p>
        </p:txBody>
      </p:sp>
    </p:spTree>
    <p:extLst>
      <p:ext uri="{BB962C8B-B14F-4D97-AF65-F5344CB8AC3E}">
        <p14:creationId xmlns:p14="http://schemas.microsoft.com/office/powerpoint/2010/main" val="1773247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16" presetClass="entr" presetSubtype="42"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barn(outHorizontal)">
                                      <p:cBhvr>
                                        <p:cTn id="11" dur="500"/>
                                        <p:tgtEl>
                                          <p:spTgt spid="4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par>
                                <p:cTn id="16" presetID="10"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par>
                          <p:cTn id="24" fill="hold">
                            <p:stCondLst>
                              <p:cond delay="500"/>
                            </p:stCondLst>
                            <p:childTnLst>
                              <p:par>
                                <p:cTn id="25" presetID="16" presetClass="entr" presetSubtype="42" fill="hold" grpId="0" nodeType="after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barn(outHorizontal)">
                                      <p:cBhvr>
                                        <p:cTn id="27" dur="500"/>
                                        <p:tgtEl>
                                          <p:spTgt spid="44"/>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par>
                                <p:cTn id="32" presetID="10" presetClass="entr" presetSubtype="0" fill="hold"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wipe(left)">
                                      <p:cBhvr>
                                        <p:cTn id="39" dur="500"/>
                                        <p:tgtEl>
                                          <p:spTgt spid="45"/>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fade">
                                      <p:cBhvr>
                                        <p:cTn id="43" dur="500"/>
                                        <p:tgtEl>
                                          <p:spTgt spid="47"/>
                                        </p:tgtEl>
                                      </p:cBhvr>
                                    </p:animEffect>
                                  </p:childTnLst>
                                </p:cTn>
                              </p:par>
                              <p:par>
                                <p:cTn id="44" presetID="10" presetClass="entr" presetSubtype="0" fill="hold"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fade">
                                      <p:cBhvr>
                                        <p:cTn id="46" dur="500"/>
                                        <p:tgtEl>
                                          <p:spTgt spid="39"/>
                                        </p:tgtEl>
                                      </p:cBhvr>
                                    </p:animEffect>
                                  </p:childTnLst>
                                </p:cTn>
                              </p:par>
                            </p:childTnLst>
                          </p:cTn>
                        </p:par>
                        <p:par>
                          <p:cTn id="47" fill="hold">
                            <p:stCondLst>
                              <p:cond delay="1000"/>
                            </p:stCondLst>
                            <p:childTnLst>
                              <p:par>
                                <p:cTn id="48" presetID="53" presetClass="entr" presetSubtype="16" fill="hold" nodeType="afterEffect">
                                  <p:stCondLst>
                                    <p:cond delay="0"/>
                                  </p:stCondLst>
                                  <p:childTnLst>
                                    <p:set>
                                      <p:cBhvr>
                                        <p:cTn id="49" dur="1" fill="hold">
                                          <p:stCondLst>
                                            <p:cond delay="0"/>
                                          </p:stCondLst>
                                        </p:cTn>
                                        <p:tgtEl>
                                          <p:spTgt spid="38"/>
                                        </p:tgtEl>
                                        <p:attrNameLst>
                                          <p:attrName>style.visibility</p:attrName>
                                        </p:attrNameLst>
                                      </p:cBhvr>
                                      <p:to>
                                        <p:strVal val="visible"/>
                                      </p:to>
                                    </p:set>
                                    <p:anim calcmode="lin" valueType="num">
                                      <p:cBhvr>
                                        <p:cTn id="50" dur="500" fill="hold"/>
                                        <p:tgtEl>
                                          <p:spTgt spid="38"/>
                                        </p:tgtEl>
                                        <p:attrNameLst>
                                          <p:attrName>ppt_w</p:attrName>
                                        </p:attrNameLst>
                                      </p:cBhvr>
                                      <p:tavLst>
                                        <p:tav tm="0">
                                          <p:val>
                                            <p:fltVal val="0"/>
                                          </p:val>
                                        </p:tav>
                                        <p:tav tm="100000">
                                          <p:val>
                                            <p:strVal val="#ppt_w"/>
                                          </p:val>
                                        </p:tav>
                                      </p:tavLst>
                                    </p:anim>
                                    <p:anim calcmode="lin" valueType="num">
                                      <p:cBhvr>
                                        <p:cTn id="51" dur="500" fill="hold"/>
                                        <p:tgtEl>
                                          <p:spTgt spid="38"/>
                                        </p:tgtEl>
                                        <p:attrNameLst>
                                          <p:attrName>ppt_h</p:attrName>
                                        </p:attrNameLst>
                                      </p:cBhvr>
                                      <p:tavLst>
                                        <p:tav tm="0">
                                          <p:val>
                                            <p:fltVal val="0"/>
                                          </p:val>
                                        </p:tav>
                                        <p:tav tm="100000">
                                          <p:val>
                                            <p:strVal val="#ppt_h"/>
                                          </p:val>
                                        </p:tav>
                                      </p:tavLst>
                                    </p:anim>
                                    <p:animEffect transition="in" filter="fade">
                                      <p:cBhvr>
                                        <p:cTn id="52" dur="500"/>
                                        <p:tgtEl>
                                          <p:spTgt spid="38"/>
                                        </p:tgtEl>
                                      </p:cBhvr>
                                    </p:animEffect>
                                  </p:childTnLst>
                                </p:cTn>
                              </p:par>
                            </p:childTnLst>
                          </p:cTn>
                        </p:par>
                        <p:par>
                          <p:cTn id="53" fill="hold">
                            <p:stCondLst>
                              <p:cond delay="1500"/>
                            </p:stCondLst>
                            <p:childTnLst>
                              <p:par>
                                <p:cTn id="54" presetID="5" presetClass="entr" presetSubtype="10" fill="hold" grpId="0" nodeType="after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checkerboard(across)">
                                      <p:cBhvr>
                                        <p:cTn id="5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3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4546" y="447057"/>
            <a:ext cx="7772400" cy="531776"/>
          </a:xfrm>
        </p:spPr>
        <p:txBody>
          <a:bodyPr>
            <a:normAutofit/>
          </a:bodyPr>
          <a:lstStyle/>
          <a:p>
            <a:pPr algn="ctr"/>
            <a:r>
              <a:rPr lang="en-US" sz="2400" b="1" dirty="0" smtClean="0">
                <a:solidFill>
                  <a:schemeClr val="bg1"/>
                </a:solidFill>
                <a:latin typeface="Arial" charset="0"/>
                <a:ea typeface="Arial" charset="0"/>
                <a:cs typeface="Arial" charset="0"/>
              </a:rPr>
              <a:t>MIS - Reports</a:t>
            </a:r>
            <a:r>
              <a:rPr lang="en-US" sz="2100" dirty="0" smtClean="0">
                <a:solidFill>
                  <a:schemeClr val="bg1"/>
                </a:solidFill>
              </a:rPr>
              <a:t> </a:t>
            </a:r>
            <a:endParaRPr lang="en-US" sz="2100" dirty="0">
              <a:solidFill>
                <a:schemeClr val="bg1"/>
              </a:solidFill>
            </a:endParaRPr>
          </a:p>
        </p:txBody>
      </p:sp>
      <p:pic>
        <p:nvPicPr>
          <p:cNvPr id="19" name="Picture 18"/>
          <p:cNvPicPr/>
          <p:nvPr/>
        </p:nvPicPr>
        <p:blipFill>
          <a:blip r:embed="rId2" cstate="print"/>
          <a:srcRect/>
          <a:stretch>
            <a:fillRect/>
          </a:stretch>
        </p:blipFill>
        <p:spPr bwMode="auto">
          <a:xfrm>
            <a:off x="201700" y="913492"/>
            <a:ext cx="8512642" cy="5817814"/>
          </a:xfrm>
          <a:prstGeom prst="rect">
            <a:avLst/>
          </a:prstGeom>
          <a:noFill/>
          <a:ln w="9525">
            <a:noFill/>
            <a:miter lim="800000"/>
            <a:headEnd/>
            <a:tailEnd/>
          </a:ln>
        </p:spPr>
      </p:pic>
      <p:sp>
        <p:nvSpPr>
          <p:cNvPr id="23" name="TextBox 22">
            <a:extLst>
              <a:ext uri="{FF2B5EF4-FFF2-40B4-BE49-F238E27FC236}">
                <a16:creationId xmlns="" xmlns:a16="http://schemas.microsoft.com/office/drawing/2014/main" id="{F3BA40A4-DE15-4C27-92AC-3551EF14BF0B}"/>
              </a:ext>
            </a:extLst>
          </p:cNvPr>
          <p:cNvSpPr txBox="1"/>
          <p:nvPr/>
        </p:nvSpPr>
        <p:spPr>
          <a:xfrm>
            <a:off x="4284436" y="2595924"/>
            <a:ext cx="269390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err="1" smtClean="0"/>
              <a:t>Officewise</a:t>
            </a:r>
            <a:r>
              <a:rPr lang="en-IN" sz="1050" b="1" dirty="0" smtClean="0"/>
              <a:t> report on complaints received</a:t>
            </a:r>
            <a:endParaRPr lang="en-IN" sz="1050" b="1" dirty="0"/>
          </a:p>
        </p:txBody>
      </p:sp>
      <p:sp>
        <p:nvSpPr>
          <p:cNvPr id="24" name="TextBox 23">
            <a:extLst>
              <a:ext uri="{FF2B5EF4-FFF2-40B4-BE49-F238E27FC236}">
                <a16:creationId xmlns="" xmlns:a16="http://schemas.microsoft.com/office/drawing/2014/main" id="{F3BA40A4-DE15-4C27-92AC-3551EF14BF0B}"/>
              </a:ext>
            </a:extLst>
          </p:cNvPr>
          <p:cNvSpPr txBox="1"/>
          <p:nvPr/>
        </p:nvSpPr>
        <p:spPr>
          <a:xfrm>
            <a:off x="4284436" y="2875282"/>
            <a:ext cx="269390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err="1" smtClean="0"/>
              <a:t>Officewise</a:t>
            </a:r>
            <a:r>
              <a:rPr lang="en-IN" sz="1050" b="1" dirty="0" smtClean="0"/>
              <a:t> report on First Appeals received</a:t>
            </a:r>
            <a:endParaRPr lang="en-IN" sz="1050" b="1" dirty="0"/>
          </a:p>
        </p:txBody>
      </p:sp>
      <p:sp>
        <p:nvSpPr>
          <p:cNvPr id="25" name="TextBox 24">
            <a:extLst>
              <a:ext uri="{FF2B5EF4-FFF2-40B4-BE49-F238E27FC236}">
                <a16:creationId xmlns="" xmlns:a16="http://schemas.microsoft.com/office/drawing/2014/main" id="{F3BA40A4-DE15-4C27-92AC-3551EF14BF0B}"/>
              </a:ext>
            </a:extLst>
          </p:cNvPr>
          <p:cNvSpPr txBox="1"/>
          <p:nvPr/>
        </p:nvSpPr>
        <p:spPr>
          <a:xfrm>
            <a:off x="4284436" y="3129198"/>
            <a:ext cx="338732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err="1" smtClean="0"/>
              <a:t>Officewise</a:t>
            </a:r>
            <a:r>
              <a:rPr lang="en-IN" sz="1050" b="1" dirty="0" smtClean="0"/>
              <a:t> report on Revision Petitions received</a:t>
            </a:r>
            <a:endParaRPr lang="en-IN" sz="1050" b="1" dirty="0"/>
          </a:p>
        </p:txBody>
      </p:sp>
      <p:sp>
        <p:nvSpPr>
          <p:cNvPr id="26" name="TextBox 25">
            <a:extLst>
              <a:ext uri="{FF2B5EF4-FFF2-40B4-BE49-F238E27FC236}">
                <a16:creationId xmlns="" xmlns:a16="http://schemas.microsoft.com/office/drawing/2014/main" id="{F3BA40A4-DE15-4C27-92AC-3551EF14BF0B}"/>
              </a:ext>
            </a:extLst>
          </p:cNvPr>
          <p:cNvSpPr txBox="1"/>
          <p:nvPr/>
        </p:nvSpPr>
        <p:spPr>
          <a:xfrm>
            <a:off x="4284436" y="3408556"/>
            <a:ext cx="338732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Status of complaints filed based on nature of complaints</a:t>
            </a:r>
            <a:endParaRPr lang="en-IN" sz="1050" b="1" dirty="0"/>
          </a:p>
        </p:txBody>
      </p:sp>
      <p:sp>
        <p:nvSpPr>
          <p:cNvPr id="27" name="TextBox 26">
            <a:extLst>
              <a:ext uri="{FF2B5EF4-FFF2-40B4-BE49-F238E27FC236}">
                <a16:creationId xmlns="" xmlns:a16="http://schemas.microsoft.com/office/drawing/2014/main" id="{F3BA40A4-DE15-4C27-92AC-3551EF14BF0B}"/>
              </a:ext>
            </a:extLst>
          </p:cNvPr>
          <p:cNvSpPr txBox="1"/>
          <p:nvPr/>
        </p:nvSpPr>
        <p:spPr>
          <a:xfrm>
            <a:off x="4284436" y="3741237"/>
            <a:ext cx="338732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Report on Pending for compliance cases </a:t>
            </a:r>
            <a:endParaRPr lang="en-IN" sz="1050" b="1" dirty="0"/>
          </a:p>
        </p:txBody>
      </p:sp>
      <p:sp>
        <p:nvSpPr>
          <p:cNvPr id="28" name="TextBox 27">
            <a:extLst>
              <a:ext uri="{FF2B5EF4-FFF2-40B4-BE49-F238E27FC236}">
                <a16:creationId xmlns="" xmlns:a16="http://schemas.microsoft.com/office/drawing/2014/main" id="{F3BA40A4-DE15-4C27-92AC-3551EF14BF0B}"/>
              </a:ext>
            </a:extLst>
          </p:cNvPr>
          <p:cNvSpPr txBox="1"/>
          <p:nvPr/>
        </p:nvSpPr>
        <p:spPr>
          <a:xfrm>
            <a:off x="4287900" y="4052662"/>
            <a:ext cx="338732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Report on 2</a:t>
            </a:r>
            <a:r>
              <a:rPr lang="en-IN" sz="1050" b="1" baseline="30000" dirty="0" smtClean="0"/>
              <a:t>nd</a:t>
            </a:r>
            <a:r>
              <a:rPr lang="en-IN" sz="1050" b="1" dirty="0" smtClean="0"/>
              <a:t> Appeals filed against first appeal orders</a:t>
            </a:r>
            <a:endParaRPr lang="en-IN" sz="1050" b="1" dirty="0"/>
          </a:p>
        </p:txBody>
      </p:sp>
      <p:sp>
        <p:nvSpPr>
          <p:cNvPr id="29" name="TextBox 28">
            <a:extLst>
              <a:ext uri="{FF2B5EF4-FFF2-40B4-BE49-F238E27FC236}">
                <a16:creationId xmlns="" xmlns:a16="http://schemas.microsoft.com/office/drawing/2014/main" id="{F3BA40A4-DE15-4C27-92AC-3551EF14BF0B}"/>
              </a:ext>
            </a:extLst>
          </p:cNvPr>
          <p:cNvSpPr txBox="1"/>
          <p:nvPr/>
        </p:nvSpPr>
        <p:spPr>
          <a:xfrm>
            <a:off x="4303140" y="4350697"/>
            <a:ext cx="338732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Feedback report</a:t>
            </a:r>
            <a:endParaRPr lang="en-IN" sz="1050" b="1" dirty="0"/>
          </a:p>
        </p:txBody>
      </p:sp>
      <p:sp>
        <p:nvSpPr>
          <p:cNvPr id="30" name="TextBox 29">
            <a:extLst>
              <a:ext uri="{FF2B5EF4-FFF2-40B4-BE49-F238E27FC236}">
                <a16:creationId xmlns="" xmlns:a16="http://schemas.microsoft.com/office/drawing/2014/main" id="{F3BA40A4-DE15-4C27-92AC-3551EF14BF0B}"/>
              </a:ext>
            </a:extLst>
          </p:cNvPr>
          <p:cNvSpPr txBox="1"/>
          <p:nvPr/>
        </p:nvSpPr>
        <p:spPr>
          <a:xfrm>
            <a:off x="4284436" y="4617957"/>
            <a:ext cx="338732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PGRO and Operator login report</a:t>
            </a:r>
            <a:endParaRPr lang="en-IN" sz="1050" b="1" dirty="0"/>
          </a:p>
        </p:txBody>
      </p:sp>
      <p:sp>
        <p:nvSpPr>
          <p:cNvPr id="31" name="TextBox 30">
            <a:extLst>
              <a:ext uri="{FF2B5EF4-FFF2-40B4-BE49-F238E27FC236}">
                <a16:creationId xmlns="" xmlns:a16="http://schemas.microsoft.com/office/drawing/2014/main" id="{F3BA40A4-DE15-4C27-92AC-3551EF14BF0B}"/>
              </a:ext>
            </a:extLst>
          </p:cNvPr>
          <p:cNvSpPr txBox="1"/>
          <p:nvPr/>
        </p:nvSpPr>
        <p:spPr>
          <a:xfrm>
            <a:off x="4284436" y="4860565"/>
            <a:ext cx="338732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Cases pending beyond </a:t>
            </a:r>
            <a:r>
              <a:rPr lang="en-IN" sz="1050" b="1" dirty="0" err="1" smtClean="0"/>
              <a:t>timelimit</a:t>
            </a:r>
            <a:endParaRPr lang="en-IN" sz="1050" b="1" dirty="0"/>
          </a:p>
        </p:txBody>
      </p:sp>
      <p:sp>
        <p:nvSpPr>
          <p:cNvPr id="32" name="TextBox 31">
            <a:extLst>
              <a:ext uri="{FF2B5EF4-FFF2-40B4-BE49-F238E27FC236}">
                <a16:creationId xmlns="" xmlns:a16="http://schemas.microsoft.com/office/drawing/2014/main" id="{F3BA40A4-DE15-4C27-92AC-3551EF14BF0B}"/>
              </a:ext>
            </a:extLst>
          </p:cNvPr>
          <p:cNvSpPr txBox="1"/>
          <p:nvPr/>
        </p:nvSpPr>
        <p:spPr>
          <a:xfrm>
            <a:off x="4287900" y="5112766"/>
            <a:ext cx="338732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District wise report on complaints per lakh population</a:t>
            </a:r>
            <a:endParaRPr lang="en-IN" sz="1050" b="1" dirty="0"/>
          </a:p>
        </p:txBody>
      </p:sp>
      <p:sp>
        <p:nvSpPr>
          <p:cNvPr id="33" name="TextBox 32">
            <a:extLst>
              <a:ext uri="{FF2B5EF4-FFF2-40B4-BE49-F238E27FC236}">
                <a16:creationId xmlns="" xmlns:a16="http://schemas.microsoft.com/office/drawing/2014/main" id="{F3BA40A4-DE15-4C27-92AC-3551EF14BF0B}"/>
              </a:ext>
            </a:extLst>
          </p:cNvPr>
          <p:cNvSpPr txBox="1"/>
          <p:nvPr/>
        </p:nvSpPr>
        <p:spPr>
          <a:xfrm>
            <a:off x="4303140" y="5385666"/>
            <a:ext cx="4249047"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District wise/Office wise Report on complaints disposed within </a:t>
            </a:r>
            <a:r>
              <a:rPr lang="en-IN" sz="1050" b="1" dirty="0" err="1" smtClean="0"/>
              <a:t>timelimit</a:t>
            </a:r>
            <a:r>
              <a:rPr lang="en-IN" sz="1050" b="1" dirty="0" smtClean="0"/>
              <a:t> </a:t>
            </a:r>
            <a:endParaRPr lang="en-IN" sz="1050" b="1" dirty="0"/>
          </a:p>
        </p:txBody>
      </p:sp>
      <p:sp>
        <p:nvSpPr>
          <p:cNvPr id="34" name="TextBox 33">
            <a:extLst>
              <a:ext uri="{FF2B5EF4-FFF2-40B4-BE49-F238E27FC236}">
                <a16:creationId xmlns="" xmlns:a16="http://schemas.microsoft.com/office/drawing/2014/main" id="{F3BA40A4-DE15-4C27-92AC-3551EF14BF0B}"/>
              </a:ext>
            </a:extLst>
          </p:cNvPr>
          <p:cNvSpPr txBox="1"/>
          <p:nvPr/>
        </p:nvSpPr>
        <p:spPr>
          <a:xfrm>
            <a:off x="4291364" y="5776819"/>
            <a:ext cx="4245582"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District wise/Office wise Report on appeals disposed within </a:t>
            </a:r>
            <a:r>
              <a:rPr lang="en-IN" sz="1050" b="1" dirty="0" err="1" smtClean="0"/>
              <a:t>timelimit</a:t>
            </a:r>
            <a:r>
              <a:rPr lang="en-IN" sz="1050" b="1" dirty="0" smtClean="0"/>
              <a:t> </a:t>
            </a:r>
            <a:endParaRPr lang="en-IN" sz="1050" b="1" dirty="0"/>
          </a:p>
        </p:txBody>
      </p:sp>
      <p:sp>
        <p:nvSpPr>
          <p:cNvPr id="35" name="TextBox 34">
            <a:extLst>
              <a:ext uri="{FF2B5EF4-FFF2-40B4-BE49-F238E27FC236}">
                <a16:creationId xmlns="" xmlns:a16="http://schemas.microsoft.com/office/drawing/2014/main" id="{F3BA40A4-DE15-4C27-92AC-3551EF14BF0B}"/>
              </a:ext>
            </a:extLst>
          </p:cNvPr>
          <p:cNvSpPr txBox="1"/>
          <p:nvPr/>
        </p:nvSpPr>
        <p:spPr>
          <a:xfrm>
            <a:off x="4303140" y="6176348"/>
            <a:ext cx="4233806"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District wise/Office wise Report on appeals disposed after </a:t>
            </a:r>
            <a:r>
              <a:rPr lang="en-IN" sz="1050" b="1" dirty="0" err="1" smtClean="0"/>
              <a:t>timelimit</a:t>
            </a:r>
            <a:r>
              <a:rPr lang="en-IN" sz="1050" b="1" dirty="0" smtClean="0"/>
              <a:t> </a:t>
            </a:r>
            <a:endParaRPr lang="en-IN" sz="1050" b="1" dirty="0"/>
          </a:p>
        </p:txBody>
      </p:sp>
    </p:spTree>
    <p:extLst>
      <p:ext uri="{BB962C8B-B14F-4D97-AF65-F5344CB8AC3E}">
        <p14:creationId xmlns:p14="http://schemas.microsoft.com/office/powerpoint/2010/main" val="3707328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arn(inVertical)">
                                      <p:cBhvr>
                                        <p:cTn id="10" dur="500"/>
                                        <p:tgtEl>
                                          <p:spTgt spid="2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barn(inVertical)">
                                      <p:cBhvr>
                                        <p:cTn id="16" dur="500"/>
                                        <p:tgtEl>
                                          <p:spTgt spid="2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barn(inVertical)">
                                      <p:cBhvr>
                                        <p:cTn id="19" dur="500"/>
                                        <p:tgtEl>
                                          <p:spTgt spid="2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barn(inVertical)">
                                      <p:cBhvr>
                                        <p:cTn id="22" dur="500"/>
                                        <p:tgtEl>
                                          <p:spTgt spid="28"/>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barn(inVertical)">
                                      <p:cBhvr>
                                        <p:cTn id="25" dur="500"/>
                                        <p:tgtEl>
                                          <p:spTgt spid="29"/>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barn(inVertical)">
                                      <p:cBhvr>
                                        <p:cTn id="28" dur="500"/>
                                        <p:tgtEl>
                                          <p:spTgt spid="30"/>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barn(inVertical)">
                                      <p:cBhvr>
                                        <p:cTn id="31" dur="500"/>
                                        <p:tgtEl>
                                          <p:spTgt spid="31"/>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barn(inVertical)">
                                      <p:cBhvr>
                                        <p:cTn id="34" dur="500"/>
                                        <p:tgtEl>
                                          <p:spTgt spid="32"/>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barn(inVertical)">
                                      <p:cBhvr>
                                        <p:cTn id="37" dur="500"/>
                                        <p:tgtEl>
                                          <p:spTgt spid="33"/>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barn(inVertical)">
                                      <p:cBhvr>
                                        <p:cTn id="40" dur="500"/>
                                        <p:tgtEl>
                                          <p:spTgt spid="34"/>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barn(inVertical)">
                                      <p:cBhvr>
                                        <p:cTn id="4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p:nvPr/>
        </p:nvPicPr>
        <p:blipFill>
          <a:blip r:embed="rId2" cstate="print"/>
          <a:srcRect/>
          <a:stretch>
            <a:fillRect/>
          </a:stretch>
        </p:blipFill>
        <p:spPr bwMode="auto">
          <a:xfrm>
            <a:off x="201700" y="913492"/>
            <a:ext cx="8512642" cy="5817814"/>
          </a:xfrm>
          <a:prstGeom prst="rect">
            <a:avLst/>
          </a:prstGeom>
          <a:noFill/>
          <a:ln w="9525">
            <a:noFill/>
            <a:miter lim="800000"/>
            <a:headEnd/>
            <a:tailEnd/>
          </a:ln>
        </p:spPr>
      </p:pic>
      <p:sp>
        <p:nvSpPr>
          <p:cNvPr id="3" name="Title 2"/>
          <p:cNvSpPr>
            <a:spLocks noGrp="1"/>
          </p:cNvSpPr>
          <p:nvPr>
            <p:ph type="title"/>
          </p:nvPr>
        </p:nvSpPr>
        <p:spPr>
          <a:xfrm>
            <a:off x="841664" y="395806"/>
            <a:ext cx="7772400" cy="531776"/>
          </a:xfrm>
        </p:spPr>
        <p:txBody>
          <a:bodyPr>
            <a:normAutofit/>
          </a:bodyPr>
          <a:lstStyle/>
          <a:p>
            <a:pPr algn="ctr"/>
            <a:r>
              <a:rPr lang="en-US" sz="2400" b="1" dirty="0" smtClean="0">
                <a:solidFill>
                  <a:schemeClr val="bg1"/>
                </a:solidFill>
                <a:latin typeface="Arial" charset="0"/>
                <a:ea typeface="Arial" charset="0"/>
                <a:cs typeface="Arial" charset="0"/>
              </a:rPr>
              <a:t>MIS - Reports</a:t>
            </a:r>
            <a:r>
              <a:rPr lang="en-US" sz="2100" dirty="0" smtClean="0">
                <a:solidFill>
                  <a:schemeClr val="bg1"/>
                </a:solidFill>
              </a:rPr>
              <a:t> </a:t>
            </a:r>
            <a:endParaRPr lang="en-US" sz="2100" dirty="0">
              <a:solidFill>
                <a:schemeClr val="bg1"/>
              </a:solidFill>
            </a:endParaRPr>
          </a:p>
        </p:txBody>
      </p:sp>
      <p:sp>
        <p:nvSpPr>
          <p:cNvPr id="23" name="TextBox 22">
            <a:extLst>
              <a:ext uri="{FF2B5EF4-FFF2-40B4-BE49-F238E27FC236}">
                <a16:creationId xmlns="" xmlns:a16="http://schemas.microsoft.com/office/drawing/2014/main" id="{F3BA40A4-DE15-4C27-92AC-3551EF14BF0B}"/>
              </a:ext>
            </a:extLst>
          </p:cNvPr>
          <p:cNvSpPr txBox="1"/>
          <p:nvPr/>
        </p:nvSpPr>
        <p:spPr>
          <a:xfrm>
            <a:off x="1651887" y="3017301"/>
            <a:ext cx="269390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err="1" smtClean="0"/>
              <a:t>Officewise</a:t>
            </a:r>
            <a:r>
              <a:rPr lang="en-IN" sz="1050" b="1" dirty="0" smtClean="0"/>
              <a:t> report on 2</a:t>
            </a:r>
            <a:r>
              <a:rPr lang="en-IN" sz="1050" b="1" baseline="30000" dirty="0" smtClean="0"/>
              <a:t>nd</a:t>
            </a:r>
            <a:r>
              <a:rPr lang="en-IN" sz="1050" b="1" dirty="0" smtClean="0"/>
              <a:t> appeals received</a:t>
            </a:r>
            <a:endParaRPr lang="en-IN" sz="1050" b="1" dirty="0"/>
          </a:p>
        </p:txBody>
      </p:sp>
      <p:sp>
        <p:nvSpPr>
          <p:cNvPr id="26" name="TextBox 25">
            <a:extLst>
              <a:ext uri="{FF2B5EF4-FFF2-40B4-BE49-F238E27FC236}">
                <a16:creationId xmlns="" xmlns:a16="http://schemas.microsoft.com/office/drawing/2014/main" id="{F3BA40A4-DE15-4C27-92AC-3551EF14BF0B}"/>
              </a:ext>
            </a:extLst>
          </p:cNvPr>
          <p:cNvSpPr txBox="1"/>
          <p:nvPr/>
        </p:nvSpPr>
        <p:spPr>
          <a:xfrm>
            <a:off x="958467" y="2600764"/>
            <a:ext cx="3387320"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Department wise Status of complaints filed based on nature of complaints</a:t>
            </a:r>
            <a:endParaRPr lang="en-IN" sz="1050" b="1" dirty="0"/>
          </a:p>
        </p:txBody>
      </p:sp>
      <p:sp>
        <p:nvSpPr>
          <p:cNvPr id="33" name="TextBox 32">
            <a:extLst>
              <a:ext uri="{FF2B5EF4-FFF2-40B4-BE49-F238E27FC236}">
                <a16:creationId xmlns="" xmlns:a16="http://schemas.microsoft.com/office/drawing/2014/main" id="{F3BA40A4-DE15-4C27-92AC-3551EF14BF0B}"/>
              </a:ext>
            </a:extLst>
          </p:cNvPr>
          <p:cNvSpPr txBox="1"/>
          <p:nvPr/>
        </p:nvSpPr>
        <p:spPr>
          <a:xfrm>
            <a:off x="193038" y="5128556"/>
            <a:ext cx="4179249"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Report on cases extended for </a:t>
            </a:r>
            <a:r>
              <a:rPr lang="en-IN" sz="1050" b="1" dirty="0" err="1" smtClean="0"/>
              <a:t>redressal</a:t>
            </a:r>
            <a:endParaRPr lang="en-IN" sz="1050" b="1" dirty="0"/>
          </a:p>
        </p:txBody>
      </p:sp>
      <p:sp>
        <p:nvSpPr>
          <p:cNvPr id="35" name="TextBox 34">
            <a:extLst>
              <a:ext uri="{FF2B5EF4-FFF2-40B4-BE49-F238E27FC236}">
                <a16:creationId xmlns="" xmlns:a16="http://schemas.microsoft.com/office/drawing/2014/main" id="{F3BA40A4-DE15-4C27-92AC-3551EF14BF0B}"/>
              </a:ext>
            </a:extLst>
          </p:cNvPr>
          <p:cNvSpPr txBox="1"/>
          <p:nvPr/>
        </p:nvSpPr>
        <p:spPr>
          <a:xfrm>
            <a:off x="193038" y="5756330"/>
            <a:ext cx="4152749"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District wise / Office wise report on complaints disposed beyond </a:t>
            </a:r>
            <a:r>
              <a:rPr lang="en-IN" sz="1050" b="1" dirty="0" err="1" smtClean="0"/>
              <a:t>timelimit</a:t>
            </a:r>
            <a:endParaRPr lang="en-IN" sz="1050" b="1" dirty="0"/>
          </a:p>
        </p:txBody>
      </p:sp>
      <p:sp>
        <p:nvSpPr>
          <p:cNvPr id="18" name="TextBox 17">
            <a:extLst>
              <a:ext uri="{FF2B5EF4-FFF2-40B4-BE49-F238E27FC236}">
                <a16:creationId xmlns="" xmlns:a16="http://schemas.microsoft.com/office/drawing/2014/main" id="{F3BA40A4-DE15-4C27-92AC-3551EF14BF0B}"/>
              </a:ext>
            </a:extLst>
          </p:cNvPr>
          <p:cNvSpPr txBox="1"/>
          <p:nvPr/>
        </p:nvSpPr>
        <p:spPr>
          <a:xfrm>
            <a:off x="1651887" y="3275189"/>
            <a:ext cx="269390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Report on attendance of Public Authorities</a:t>
            </a:r>
            <a:endParaRPr lang="en-IN" sz="1050" b="1" dirty="0"/>
          </a:p>
        </p:txBody>
      </p:sp>
      <p:sp>
        <p:nvSpPr>
          <p:cNvPr id="19" name="TextBox 18">
            <a:extLst>
              <a:ext uri="{FF2B5EF4-FFF2-40B4-BE49-F238E27FC236}">
                <a16:creationId xmlns="" xmlns:a16="http://schemas.microsoft.com/office/drawing/2014/main" id="{F3BA40A4-DE15-4C27-92AC-3551EF14BF0B}"/>
              </a:ext>
            </a:extLst>
          </p:cNvPr>
          <p:cNvSpPr txBox="1"/>
          <p:nvPr/>
        </p:nvSpPr>
        <p:spPr>
          <a:xfrm>
            <a:off x="1651887" y="3520912"/>
            <a:ext cx="269390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Extended cases for hearing</a:t>
            </a:r>
            <a:endParaRPr lang="en-IN" sz="1050" b="1" dirty="0"/>
          </a:p>
        </p:txBody>
      </p:sp>
      <p:sp>
        <p:nvSpPr>
          <p:cNvPr id="20" name="TextBox 19">
            <a:extLst>
              <a:ext uri="{FF2B5EF4-FFF2-40B4-BE49-F238E27FC236}">
                <a16:creationId xmlns="" xmlns:a16="http://schemas.microsoft.com/office/drawing/2014/main" id="{F3BA40A4-DE15-4C27-92AC-3551EF14BF0B}"/>
              </a:ext>
            </a:extLst>
          </p:cNvPr>
          <p:cNvSpPr txBox="1"/>
          <p:nvPr/>
        </p:nvSpPr>
        <p:spPr>
          <a:xfrm>
            <a:off x="201700" y="3758060"/>
            <a:ext cx="4152749"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Top 20 schemes/programmes/services registering highest number of grievances</a:t>
            </a:r>
            <a:endParaRPr lang="en-IN" sz="1050" b="1" dirty="0"/>
          </a:p>
        </p:txBody>
      </p:sp>
      <p:sp>
        <p:nvSpPr>
          <p:cNvPr id="21" name="TextBox 20">
            <a:extLst>
              <a:ext uri="{FF2B5EF4-FFF2-40B4-BE49-F238E27FC236}">
                <a16:creationId xmlns="" xmlns:a16="http://schemas.microsoft.com/office/drawing/2014/main" id="{F3BA40A4-DE15-4C27-92AC-3551EF14BF0B}"/>
              </a:ext>
            </a:extLst>
          </p:cNvPr>
          <p:cNvSpPr txBox="1"/>
          <p:nvPr/>
        </p:nvSpPr>
        <p:spPr>
          <a:xfrm>
            <a:off x="201700" y="4134712"/>
            <a:ext cx="4152750" cy="254349"/>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Report on 1st Appeals filed against orders issued by PGROs</a:t>
            </a:r>
            <a:endParaRPr lang="en-IN" sz="1050" b="1" dirty="0"/>
          </a:p>
        </p:txBody>
      </p:sp>
      <p:sp>
        <p:nvSpPr>
          <p:cNvPr id="22" name="TextBox 21">
            <a:extLst>
              <a:ext uri="{FF2B5EF4-FFF2-40B4-BE49-F238E27FC236}">
                <a16:creationId xmlns="" xmlns:a16="http://schemas.microsoft.com/office/drawing/2014/main" id="{F3BA40A4-DE15-4C27-92AC-3551EF14BF0B}"/>
              </a:ext>
            </a:extLst>
          </p:cNvPr>
          <p:cNvSpPr txBox="1"/>
          <p:nvPr/>
        </p:nvSpPr>
        <p:spPr>
          <a:xfrm>
            <a:off x="967130" y="4404575"/>
            <a:ext cx="338732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Report on penalty and disciplinary action</a:t>
            </a:r>
            <a:endParaRPr lang="en-IN" sz="1050" b="1" dirty="0"/>
          </a:p>
        </p:txBody>
      </p:sp>
      <p:sp>
        <p:nvSpPr>
          <p:cNvPr id="36" name="TextBox 35">
            <a:extLst>
              <a:ext uri="{FF2B5EF4-FFF2-40B4-BE49-F238E27FC236}">
                <a16:creationId xmlns="" xmlns:a16="http://schemas.microsoft.com/office/drawing/2014/main" id="{F3BA40A4-DE15-4C27-92AC-3551EF14BF0B}"/>
              </a:ext>
            </a:extLst>
          </p:cNvPr>
          <p:cNvSpPr txBox="1"/>
          <p:nvPr/>
        </p:nvSpPr>
        <p:spPr>
          <a:xfrm>
            <a:off x="958467" y="4652399"/>
            <a:ext cx="338732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Office wise report on final orders passed</a:t>
            </a:r>
            <a:endParaRPr lang="en-IN" sz="1050" b="1" dirty="0"/>
          </a:p>
        </p:txBody>
      </p:sp>
      <p:sp>
        <p:nvSpPr>
          <p:cNvPr id="37" name="TextBox 36">
            <a:extLst>
              <a:ext uri="{FF2B5EF4-FFF2-40B4-BE49-F238E27FC236}">
                <a16:creationId xmlns="" xmlns:a16="http://schemas.microsoft.com/office/drawing/2014/main" id="{F3BA40A4-DE15-4C27-92AC-3551EF14BF0B}"/>
              </a:ext>
            </a:extLst>
          </p:cNvPr>
          <p:cNvSpPr txBox="1"/>
          <p:nvPr/>
        </p:nvSpPr>
        <p:spPr>
          <a:xfrm>
            <a:off x="409090" y="4896465"/>
            <a:ext cx="3945360" cy="253916"/>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Report on weekly meeting held at SHO level with Circle Officers</a:t>
            </a:r>
            <a:endParaRPr lang="en-IN" sz="1050" b="1" dirty="0"/>
          </a:p>
        </p:txBody>
      </p:sp>
      <p:sp>
        <p:nvSpPr>
          <p:cNvPr id="38" name="TextBox 37">
            <a:extLst>
              <a:ext uri="{FF2B5EF4-FFF2-40B4-BE49-F238E27FC236}">
                <a16:creationId xmlns="" xmlns:a16="http://schemas.microsoft.com/office/drawing/2014/main" id="{F3BA40A4-DE15-4C27-92AC-3551EF14BF0B}"/>
              </a:ext>
            </a:extLst>
          </p:cNvPr>
          <p:cNvSpPr txBox="1"/>
          <p:nvPr/>
        </p:nvSpPr>
        <p:spPr>
          <a:xfrm>
            <a:off x="193038" y="5365885"/>
            <a:ext cx="4167960" cy="415498"/>
          </a:xfrm>
          <a:prstGeom prst="rect">
            <a:avLst/>
          </a:prstGeom>
          <a:solidFill>
            <a:schemeClr val="accent1">
              <a:lumMod val="40000"/>
              <a:lumOff val="60000"/>
            </a:schemeClr>
          </a:solidFill>
          <a:ln>
            <a:solidFill>
              <a:schemeClr val="bg2"/>
            </a:solidFill>
          </a:ln>
        </p:spPr>
        <p:txBody>
          <a:bodyPr wrap="square" rtlCol="0" anchor="ctr" anchorCtr="1">
            <a:spAutoFit/>
          </a:bodyPr>
          <a:lstStyle/>
          <a:p>
            <a:pPr algn="ctr"/>
            <a:r>
              <a:rPr lang="en-IN" sz="1050" b="1" dirty="0" smtClean="0"/>
              <a:t>Department and Nature of complaint wise report on schemes/programmes and services on which complaints can be filed</a:t>
            </a:r>
            <a:endParaRPr lang="en-IN" sz="1050" b="1" dirty="0"/>
          </a:p>
        </p:txBody>
      </p:sp>
    </p:spTree>
    <p:extLst>
      <p:ext uri="{BB962C8B-B14F-4D97-AF65-F5344CB8AC3E}">
        <p14:creationId xmlns:p14="http://schemas.microsoft.com/office/powerpoint/2010/main" val="967319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barn(inVertical)">
                                      <p:cBhvr>
                                        <p:cTn id="13" dur="500"/>
                                        <p:tgtEl>
                                          <p:spTgt spid="3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barn(inVertical)">
                                      <p:cBhvr>
                                        <p:cTn id="16" dur="500"/>
                                        <p:tgtEl>
                                          <p:spTgt spid="35"/>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inVertical)">
                                      <p:cBhvr>
                                        <p:cTn id="31" dur="500"/>
                                        <p:tgtEl>
                                          <p:spTgt spid="2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inVertical)">
                                      <p:cBhvr>
                                        <p:cTn id="34" dur="500"/>
                                        <p:tgtEl>
                                          <p:spTgt spid="36"/>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barn(inVertical)">
                                      <p:cBhvr>
                                        <p:cTn id="37" dur="500"/>
                                        <p:tgtEl>
                                          <p:spTgt spid="37"/>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barn(inVertical)">
                                      <p:cBhvr>
                                        <p:cTn id="4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animBg="1"/>
      <p:bldP spid="33" grpId="0" animBg="1"/>
      <p:bldP spid="35" grpId="0" animBg="1"/>
      <p:bldP spid="18" grpId="0" animBg="1"/>
      <p:bldP spid="19" grpId="0" animBg="1"/>
      <p:bldP spid="20" grpId="0" animBg="1"/>
      <p:bldP spid="21" grpId="0" animBg="1"/>
      <p:bldP spid="22" grpId="0" animBg="1"/>
      <p:bldP spid="36" grpId="0" animBg="1"/>
      <p:bldP spid="37" grpId="0" animBg="1"/>
      <p:bldP spid="3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5400" b="1" dirty="0" smtClean="0">
                <a:solidFill>
                  <a:schemeClr val="bg1"/>
                </a:solidFill>
              </a:rPr>
              <a:t>MONITORING &amp; EVALUATION</a:t>
            </a:r>
            <a:endParaRPr lang="en-IN" sz="5400" b="1" dirty="0">
              <a:solidFill>
                <a:schemeClr val="bg1"/>
              </a:solidFill>
            </a:endParaRPr>
          </a:p>
        </p:txBody>
      </p:sp>
    </p:spTree>
    <p:extLst>
      <p:ext uri="{BB962C8B-B14F-4D97-AF65-F5344CB8AC3E}">
        <p14:creationId xmlns:p14="http://schemas.microsoft.com/office/powerpoint/2010/main" val="35494470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Hexagon 12"/>
          <p:cNvSpPr/>
          <p:nvPr/>
        </p:nvSpPr>
        <p:spPr>
          <a:xfrm rot="5400000">
            <a:off x="3580756" y="1260306"/>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solidFill>
                <a:schemeClr val="bg1"/>
              </a:solidFill>
            </a:endParaRPr>
          </a:p>
        </p:txBody>
      </p:sp>
      <p:sp>
        <p:nvSpPr>
          <p:cNvPr id="27" name="Hexagon 12"/>
          <p:cNvSpPr/>
          <p:nvPr/>
        </p:nvSpPr>
        <p:spPr>
          <a:xfrm rot="5400000">
            <a:off x="5916406" y="2092464"/>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solidFill>
                <a:schemeClr val="bg1"/>
              </a:solidFill>
            </a:endParaRPr>
          </a:p>
        </p:txBody>
      </p:sp>
      <p:sp>
        <p:nvSpPr>
          <p:cNvPr id="28" name="Hexagon 12"/>
          <p:cNvSpPr/>
          <p:nvPr/>
        </p:nvSpPr>
        <p:spPr>
          <a:xfrm rot="9000000">
            <a:off x="-547187" y="4151085"/>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Hexagon 12"/>
          <p:cNvSpPr/>
          <p:nvPr/>
        </p:nvSpPr>
        <p:spPr>
          <a:xfrm rot="5400000">
            <a:off x="7216071" y="-102097"/>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 name="Rectangle 3"/>
          <p:cNvSpPr/>
          <p:nvPr/>
        </p:nvSpPr>
        <p:spPr>
          <a:xfrm>
            <a:off x="4115419" y="2139423"/>
            <a:ext cx="4461030" cy="712752"/>
          </a:xfrm>
          <a:prstGeom prst="rect">
            <a:avLst/>
          </a:prstGeom>
        </p:spPr>
        <p:txBody>
          <a:bodyPr lIns="0" tIns="0" rIns="0" bIns="0">
            <a:noAutofit/>
          </a:bodyPr>
          <a:lstStyle/>
          <a:p>
            <a:r>
              <a:rPr lang="en-US" altLang="en-US" sz="1400" dirty="0">
                <a:solidFill>
                  <a:schemeClr val="bg1"/>
                </a:solidFill>
                <a:ea typeface="Al Tarikh" charset="-78"/>
                <a:cs typeface="Al Tarikh" charset="-78"/>
              </a:rPr>
              <a:t>Periodic field visits by </a:t>
            </a:r>
            <a:r>
              <a:rPr lang="en-US" altLang="en-US" sz="1400" dirty="0" smtClean="0">
                <a:solidFill>
                  <a:schemeClr val="bg1"/>
                </a:solidFill>
                <a:ea typeface="Al Tarikh" charset="-78"/>
                <a:cs typeface="Al Tarikh" charset="-78"/>
              </a:rPr>
              <a:t>the </a:t>
            </a:r>
            <a:r>
              <a:rPr lang="en-US" altLang="en-US" sz="1400" dirty="0" err="1" smtClean="0">
                <a:solidFill>
                  <a:schemeClr val="bg1"/>
                </a:solidFill>
                <a:ea typeface="Al Tarikh" charset="-78"/>
                <a:cs typeface="Al Tarikh" charset="-78"/>
              </a:rPr>
              <a:t>Hon’ble</a:t>
            </a:r>
            <a:r>
              <a:rPr lang="en-US" altLang="en-US" sz="1400" dirty="0" smtClean="0">
                <a:solidFill>
                  <a:schemeClr val="bg1"/>
                </a:solidFill>
                <a:ea typeface="Al Tarikh" charset="-78"/>
                <a:cs typeface="Al Tarikh" charset="-78"/>
              </a:rPr>
              <a:t> </a:t>
            </a:r>
            <a:r>
              <a:rPr lang="en-US" altLang="en-US" sz="1400" dirty="0">
                <a:solidFill>
                  <a:schemeClr val="bg1"/>
                </a:solidFill>
                <a:ea typeface="Al Tarikh" charset="-78"/>
                <a:cs typeface="Al Tarikh" charset="-78"/>
              </a:rPr>
              <a:t>Chief Minister to all 38 districts of </a:t>
            </a:r>
            <a:r>
              <a:rPr lang="en-US" altLang="en-US" sz="1400" dirty="0" smtClean="0">
                <a:solidFill>
                  <a:schemeClr val="bg1"/>
                </a:solidFill>
                <a:ea typeface="Al Tarikh" charset="-78"/>
                <a:cs typeface="Al Tarikh" charset="-78"/>
              </a:rPr>
              <a:t>Bihar; Daily </a:t>
            </a:r>
            <a:r>
              <a:rPr lang="en-US" altLang="en-US" sz="1400" dirty="0">
                <a:solidFill>
                  <a:schemeClr val="bg1"/>
                </a:solidFill>
                <a:ea typeface="Al Tarikh" charset="-78"/>
                <a:cs typeface="Al Tarikh" charset="-78"/>
              </a:rPr>
              <a:t>review of orders issued on to ensure the Act, Rules and Guidelines are being </a:t>
            </a:r>
            <a:r>
              <a:rPr lang="en-US" altLang="en-US" sz="1400" dirty="0" smtClean="0">
                <a:solidFill>
                  <a:schemeClr val="bg1"/>
                </a:solidFill>
                <a:ea typeface="Al Tarikh" charset="-78"/>
                <a:cs typeface="Al Tarikh" charset="-78"/>
              </a:rPr>
              <a:t>followed</a:t>
            </a:r>
            <a:endParaRPr lang="en-US" altLang="en-US" sz="1400" dirty="0">
              <a:solidFill>
                <a:schemeClr val="bg1"/>
              </a:solidFill>
              <a:ea typeface="Al Tarikh" charset="-78"/>
              <a:cs typeface="Al Tarikh" charset="-78"/>
            </a:endParaRPr>
          </a:p>
        </p:txBody>
      </p:sp>
      <p:sp>
        <p:nvSpPr>
          <p:cNvPr id="5" name="Rectangle 4"/>
          <p:cNvSpPr/>
          <p:nvPr/>
        </p:nvSpPr>
        <p:spPr>
          <a:xfrm>
            <a:off x="4518579" y="3226403"/>
            <a:ext cx="3888423" cy="438581"/>
          </a:xfrm>
          <a:prstGeom prst="rect">
            <a:avLst/>
          </a:prstGeom>
        </p:spPr>
        <p:txBody>
          <a:bodyPr wrap="square" lIns="0" tIns="0" rIns="0" bIns="0">
            <a:noAutofit/>
          </a:bodyPr>
          <a:lstStyle/>
          <a:p>
            <a:r>
              <a:rPr lang="en-IN" sz="1400" dirty="0">
                <a:solidFill>
                  <a:schemeClr val="bg1"/>
                </a:solidFill>
                <a:ea typeface="Calibri Light" charset="0"/>
                <a:cs typeface="Calibri Light" charset="0"/>
              </a:rPr>
              <a:t>Regular review meetings/trainings held for capacity building knowledge/best practices dissemination </a:t>
            </a:r>
          </a:p>
        </p:txBody>
      </p:sp>
      <p:sp>
        <p:nvSpPr>
          <p:cNvPr id="6" name="Rectangle 5"/>
          <p:cNvSpPr/>
          <p:nvPr/>
        </p:nvSpPr>
        <p:spPr>
          <a:xfrm>
            <a:off x="4875761" y="4154226"/>
            <a:ext cx="3874191" cy="438581"/>
          </a:xfrm>
          <a:prstGeom prst="rect">
            <a:avLst/>
          </a:prstGeom>
        </p:spPr>
        <p:txBody>
          <a:bodyPr wrap="square" lIns="0" tIns="0" rIns="0" bIns="0">
            <a:normAutofit/>
          </a:bodyPr>
          <a:lstStyle/>
          <a:p>
            <a:r>
              <a:rPr lang="en-IN" sz="1400" dirty="0">
                <a:solidFill>
                  <a:schemeClr val="bg1"/>
                </a:solidFill>
                <a:ea typeface="Calibri Light" charset="0"/>
                <a:cs typeface="Calibri Light" charset="0"/>
              </a:rPr>
              <a:t>DFID supported Technical Assistance Team (IPE GLOBAL LTD.)</a:t>
            </a:r>
          </a:p>
        </p:txBody>
      </p:sp>
      <p:sp>
        <p:nvSpPr>
          <p:cNvPr id="7" name="Rectangle 6"/>
          <p:cNvSpPr/>
          <p:nvPr/>
        </p:nvSpPr>
        <p:spPr>
          <a:xfrm>
            <a:off x="5271916" y="4873033"/>
            <a:ext cx="3618083" cy="438581"/>
          </a:xfrm>
          <a:prstGeom prst="rect">
            <a:avLst/>
          </a:prstGeom>
        </p:spPr>
        <p:txBody>
          <a:bodyPr wrap="square" lIns="0" tIns="0" rIns="0" bIns="0">
            <a:normAutofit/>
          </a:bodyPr>
          <a:lstStyle/>
          <a:p>
            <a:r>
              <a:rPr lang="en-US" sz="1400" dirty="0" smtClean="0">
                <a:solidFill>
                  <a:schemeClr val="bg1"/>
                </a:solidFill>
                <a:ea typeface="Calibri Light" charset="0"/>
                <a:cs typeface="Calibri Light" charset="0"/>
              </a:rPr>
              <a:t>Third party evaluation through ASCI, Hyderabad under progress</a:t>
            </a:r>
            <a:endParaRPr lang="en-US" sz="1400" dirty="0">
              <a:solidFill>
                <a:schemeClr val="bg1"/>
              </a:solidFill>
              <a:ea typeface="Calibri Light" charset="0"/>
              <a:cs typeface="Calibri Light" charset="0"/>
            </a:endParaRPr>
          </a:p>
        </p:txBody>
      </p:sp>
      <p:sp>
        <p:nvSpPr>
          <p:cNvPr id="9" name="Freeform 9"/>
          <p:cNvSpPr>
            <a:spLocks/>
          </p:cNvSpPr>
          <p:nvPr/>
        </p:nvSpPr>
        <p:spPr bwMode="auto">
          <a:xfrm>
            <a:off x="733892" y="2197179"/>
            <a:ext cx="632699" cy="983711"/>
          </a:xfrm>
          <a:custGeom>
            <a:avLst/>
            <a:gdLst>
              <a:gd name="T0" fmla="*/ 0 w 433"/>
              <a:gd name="T1" fmla="*/ 595 h 595"/>
              <a:gd name="T2" fmla="*/ 433 w 433"/>
              <a:gd name="T3" fmla="*/ 450 h 595"/>
              <a:gd name="T4" fmla="*/ 433 w 433"/>
              <a:gd name="T5" fmla="*/ 0 h 595"/>
              <a:gd name="T6" fmla="*/ 0 w 433"/>
              <a:gd name="T7" fmla="*/ 321 h 595"/>
              <a:gd name="T8" fmla="*/ 0 w 433"/>
              <a:gd name="T9" fmla="*/ 595 h 595"/>
            </a:gdLst>
            <a:ahLst/>
            <a:cxnLst>
              <a:cxn ang="0">
                <a:pos x="T0" y="T1"/>
              </a:cxn>
              <a:cxn ang="0">
                <a:pos x="T2" y="T3"/>
              </a:cxn>
              <a:cxn ang="0">
                <a:pos x="T4" y="T5"/>
              </a:cxn>
              <a:cxn ang="0">
                <a:pos x="T6" y="T7"/>
              </a:cxn>
              <a:cxn ang="0">
                <a:pos x="T8" y="T9"/>
              </a:cxn>
            </a:cxnLst>
            <a:rect l="0" t="0" r="r" b="b"/>
            <a:pathLst>
              <a:path w="433" h="595">
                <a:moveTo>
                  <a:pt x="0" y="595"/>
                </a:moveTo>
                <a:lnTo>
                  <a:pt x="433" y="450"/>
                </a:lnTo>
                <a:lnTo>
                  <a:pt x="433" y="0"/>
                </a:lnTo>
                <a:lnTo>
                  <a:pt x="0" y="321"/>
                </a:lnTo>
                <a:lnTo>
                  <a:pt x="0" y="595"/>
                </a:lnTo>
                <a:close/>
              </a:path>
            </a:pathLst>
          </a:custGeom>
          <a:solidFill>
            <a:schemeClr val="tx2">
              <a:lumMod val="75000"/>
            </a:schemeClr>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0" name="Freeform 10"/>
          <p:cNvSpPr>
            <a:spLocks/>
          </p:cNvSpPr>
          <p:nvPr/>
        </p:nvSpPr>
        <p:spPr bwMode="auto">
          <a:xfrm>
            <a:off x="733892" y="2974083"/>
            <a:ext cx="632699" cy="877900"/>
          </a:xfrm>
          <a:custGeom>
            <a:avLst/>
            <a:gdLst>
              <a:gd name="T0" fmla="*/ 0 w 433"/>
              <a:gd name="T1" fmla="*/ 418 h 531"/>
              <a:gd name="T2" fmla="*/ 433 w 433"/>
              <a:gd name="T3" fmla="*/ 531 h 531"/>
              <a:gd name="T4" fmla="*/ 433 w 433"/>
              <a:gd name="T5" fmla="*/ 0 h 531"/>
              <a:gd name="T6" fmla="*/ 0 w 433"/>
              <a:gd name="T7" fmla="*/ 145 h 531"/>
              <a:gd name="T8" fmla="*/ 0 w 433"/>
              <a:gd name="T9" fmla="*/ 418 h 531"/>
            </a:gdLst>
            <a:ahLst/>
            <a:cxnLst>
              <a:cxn ang="0">
                <a:pos x="T0" y="T1"/>
              </a:cxn>
              <a:cxn ang="0">
                <a:pos x="T2" y="T3"/>
              </a:cxn>
              <a:cxn ang="0">
                <a:pos x="T4" y="T5"/>
              </a:cxn>
              <a:cxn ang="0">
                <a:pos x="T6" y="T7"/>
              </a:cxn>
              <a:cxn ang="0">
                <a:pos x="T8" y="T9"/>
              </a:cxn>
            </a:cxnLst>
            <a:rect l="0" t="0" r="r" b="b"/>
            <a:pathLst>
              <a:path w="433" h="531">
                <a:moveTo>
                  <a:pt x="0" y="418"/>
                </a:moveTo>
                <a:lnTo>
                  <a:pt x="433" y="531"/>
                </a:lnTo>
                <a:lnTo>
                  <a:pt x="433" y="0"/>
                </a:lnTo>
                <a:lnTo>
                  <a:pt x="0" y="145"/>
                </a:lnTo>
                <a:lnTo>
                  <a:pt x="0" y="418"/>
                </a:lnTo>
                <a:close/>
              </a:path>
            </a:pathLst>
          </a:custGeom>
          <a:solidFill>
            <a:schemeClr val="accent1">
              <a:lumMod val="75000"/>
            </a:schemeClr>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1" name="Freeform 10"/>
          <p:cNvSpPr>
            <a:spLocks/>
          </p:cNvSpPr>
          <p:nvPr/>
        </p:nvSpPr>
        <p:spPr bwMode="auto">
          <a:xfrm>
            <a:off x="733892" y="3698081"/>
            <a:ext cx="632699" cy="983711"/>
          </a:xfrm>
          <a:custGeom>
            <a:avLst/>
            <a:gdLst>
              <a:gd name="T0" fmla="*/ 0 w 433"/>
              <a:gd name="T1" fmla="*/ 274 h 595"/>
              <a:gd name="T2" fmla="*/ 433 w 433"/>
              <a:gd name="T3" fmla="*/ 595 h 595"/>
              <a:gd name="T4" fmla="*/ 433 w 433"/>
              <a:gd name="T5" fmla="*/ 113 h 595"/>
              <a:gd name="T6" fmla="*/ 0 w 433"/>
              <a:gd name="T7" fmla="*/ 0 h 595"/>
              <a:gd name="T8" fmla="*/ 0 w 433"/>
              <a:gd name="T9" fmla="*/ 274 h 595"/>
            </a:gdLst>
            <a:ahLst/>
            <a:cxnLst>
              <a:cxn ang="0">
                <a:pos x="T0" y="T1"/>
              </a:cxn>
              <a:cxn ang="0">
                <a:pos x="T2" y="T3"/>
              </a:cxn>
              <a:cxn ang="0">
                <a:pos x="T4" y="T5"/>
              </a:cxn>
              <a:cxn ang="0">
                <a:pos x="T6" y="T7"/>
              </a:cxn>
              <a:cxn ang="0">
                <a:pos x="T8" y="T9"/>
              </a:cxn>
            </a:cxnLst>
            <a:rect l="0" t="0" r="r" b="b"/>
            <a:pathLst>
              <a:path w="433" h="595">
                <a:moveTo>
                  <a:pt x="0" y="274"/>
                </a:moveTo>
                <a:lnTo>
                  <a:pt x="433" y="595"/>
                </a:lnTo>
                <a:lnTo>
                  <a:pt x="433" y="113"/>
                </a:lnTo>
                <a:lnTo>
                  <a:pt x="0" y="0"/>
                </a:lnTo>
                <a:lnTo>
                  <a:pt x="0" y="274"/>
                </a:lnTo>
                <a:close/>
              </a:path>
            </a:pathLst>
          </a:custGeom>
          <a:solidFill>
            <a:schemeClr val="accent2">
              <a:lumMod val="75000"/>
            </a:schemeClr>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2" name="Freeform 11"/>
          <p:cNvSpPr>
            <a:spLocks/>
          </p:cNvSpPr>
          <p:nvPr/>
        </p:nvSpPr>
        <p:spPr bwMode="auto">
          <a:xfrm>
            <a:off x="733892" y="4184007"/>
            <a:ext cx="632699" cy="1248239"/>
          </a:xfrm>
          <a:custGeom>
            <a:avLst/>
            <a:gdLst>
              <a:gd name="T0" fmla="*/ 0 w 433"/>
              <a:gd name="T1" fmla="*/ 273 h 755"/>
              <a:gd name="T2" fmla="*/ 433 w 433"/>
              <a:gd name="T3" fmla="*/ 755 h 755"/>
              <a:gd name="T4" fmla="*/ 433 w 433"/>
              <a:gd name="T5" fmla="*/ 321 h 755"/>
              <a:gd name="T6" fmla="*/ 0 w 433"/>
              <a:gd name="T7" fmla="*/ 0 h 755"/>
              <a:gd name="T8" fmla="*/ 0 w 433"/>
              <a:gd name="T9" fmla="*/ 273 h 755"/>
            </a:gdLst>
            <a:ahLst/>
            <a:cxnLst>
              <a:cxn ang="0">
                <a:pos x="T0" y="T1"/>
              </a:cxn>
              <a:cxn ang="0">
                <a:pos x="T2" y="T3"/>
              </a:cxn>
              <a:cxn ang="0">
                <a:pos x="T4" y="T5"/>
              </a:cxn>
              <a:cxn ang="0">
                <a:pos x="T6" y="T7"/>
              </a:cxn>
              <a:cxn ang="0">
                <a:pos x="T8" y="T9"/>
              </a:cxn>
            </a:cxnLst>
            <a:rect l="0" t="0" r="r" b="b"/>
            <a:pathLst>
              <a:path w="433" h="755">
                <a:moveTo>
                  <a:pt x="0" y="273"/>
                </a:moveTo>
                <a:lnTo>
                  <a:pt x="433" y="755"/>
                </a:lnTo>
                <a:lnTo>
                  <a:pt x="433" y="321"/>
                </a:lnTo>
                <a:lnTo>
                  <a:pt x="0" y="0"/>
                </a:lnTo>
                <a:lnTo>
                  <a:pt x="0" y="273"/>
                </a:lnTo>
                <a:close/>
              </a:path>
            </a:pathLst>
          </a:custGeom>
          <a:solidFill>
            <a:schemeClr val="accent3">
              <a:lumMod val="75000"/>
            </a:schemeClr>
          </a:solidFill>
          <a:ln>
            <a:noFill/>
          </a:ln>
        </p:spPr>
        <p:txBody>
          <a:bodyPr vert="horz" wrap="square" lIns="51428" tIns="25715" rIns="51428" bIns="25715" numCol="1" anchor="t" anchorCtr="0" compatLnSpc="1">
            <a:prstTxWarp prst="textNoShape">
              <a:avLst/>
            </a:prstTxWarp>
            <a:normAutofit/>
          </a:bodyPr>
          <a:lstStyle/>
          <a:p>
            <a:endParaRPr lang="id-ID" sz="1350" dirty="0">
              <a:solidFill>
                <a:schemeClr val="accent5"/>
              </a:solidFill>
              <a:latin typeface="Calibri" charset="0"/>
            </a:endParaRPr>
          </a:p>
        </p:txBody>
      </p:sp>
      <p:sp>
        <p:nvSpPr>
          <p:cNvPr id="13" name="Rectangle 12"/>
          <p:cNvSpPr>
            <a:spLocks noChangeArrowheads="1"/>
          </p:cNvSpPr>
          <p:nvPr/>
        </p:nvSpPr>
        <p:spPr bwMode="auto">
          <a:xfrm>
            <a:off x="0" y="2727888"/>
            <a:ext cx="702837" cy="453004"/>
          </a:xfrm>
          <a:prstGeom prst="rect">
            <a:avLst/>
          </a:prstGeom>
          <a:solidFill>
            <a:schemeClr val="tx2"/>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4" name="Rectangle 13"/>
          <p:cNvSpPr>
            <a:spLocks noChangeArrowheads="1"/>
          </p:cNvSpPr>
          <p:nvPr/>
        </p:nvSpPr>
        <p:spPr bwMode="auto">
          <a:xfrm>
            <a:off x="0" y="3213812"/>
            <a:ext cx="702837" cy="451350"/>
          </a:xfrm>
          <a:prstGeom prst="rect">
            <a:avLst/>
          </a:prstGeom>
          <a:solidFill>
            <a:schemeClr val="accent1"/>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5" name="Rectangle 14"/>
          <p:cNvSpPr>
            <a:spLocks noChangeArrowheads="1"/>
          </p:cNvSpPr>
          <p:nvPr/>
        </p:nvSpPr>
        <p:spPr bwMode="auto">
          <a:xfrm>
            <a:off x="0" y="3698081"/>
            <a:ext cx="702837" cy="453004"/>
          </a:xfrm>
          <a:prstGeom prst="rect">
            <a:avLst/>
          </a:prstGeom>
          <a:solidFill>
            <a:schemeClr val="accent2"/>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6" name="Rectangle 15"/>
          <p:cNvSpPr>
            <a:spLocks noChangeArrowheads="1"/>
          </p:cNvSpPr>
          <p:nvPr/>
        </p:nvSpPr>
        <p:spPr bwMode="auto">
          <a:xfrm>
            <a:off x="0" y="4184006"/>
            <a:ext cx="702837" cy="451350"/>
          </a:xfrm>
          <a:prstGeom prst="rect">
            <a:avLst/>
          </a:prstGeom>
          <a:solidFill>
            <a:schemeClr val="accent3"/>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grpSp>
        <p:nvGrpSpPr>
          <p:cNvPr id="2" name="Group 1"/>
          <p:cNvGrpSpPr/>
          <p:nvPr/>
        </p:nvGrpSpPr>
        <p:grpSpPr>
          <a:xfrm>
            <a:off x="1398420" y="2197179"/>
            <a:ext cx="2201007" cy="743983"/>
            <a:chOff x="1644428" y="1786571"/>
            <a:chExt cx="2625320" cy="991977"/>
          </a:xfrm>
        </p:grpSpPr>
        <p:sp>
          <p:nvSpPr>
            <p:cNvPr id="17" name="Freeform 13"/>
            <p:cNvSpPr>
              <a:spLocks/>
            </p:cNvSpPr>
            <p:nvPr/>
          </p:nvSpPr>
          <p:spPr bwMode="auto">
            <a:xfrm>
              <a:off x="1644428" y="1786571"/>
              <a:ext cx="2625320" cy="991977"/>
            </a:xfrm>
            <a:custGeom>
              <a:avLst/>
              <a:gdLst>
                <a:gd name="T0" fmla="*/ 0 w 2053"/>
                <a:gd name="T1" fmla="*/ 450 h 450"/>
                <a:gd name="T2" fmla="*/ 0 w 2053"/>
                <a:gd name="T3" fmla="*/ 0 h 450"/>
                <a:gd name="T4" fmla="*/ 1893 w 2053"/>
                <a:gd name="T5" fmla="*/ 0 h 450"/>
                <a:gd name="T6" fmla="*/ 2053 w 2053"/>
                <a:gd name="T7" fmla="*/ 225 h 450"/>
                <a:gd name="T8" fmla="*/ 1893 w 2053"/>
                <a:gd name="T9" fmla="*/ 450 h 450"/>
                <a:gd name="T10" fmla="*/ 0 w 2053"/>
                <a:gd name="T11" fmla="*/ 450 h 450"/>
              </a:gdLst>
              <a:ahLst/>
              <a:cxnLst>
                <a:cxn ang="0">
                  <a:pos x="T0" y="T1"/>
                </a:cxn>
                <a:cxn ang="0">
                  <a:pos x="T2" y="T3"/>
                </a:cxn>
                <a:cxn ang="0">
                  <a:pos x="T4" y="T5"/>
                </a:cxn>
                <a:cxn ang="0">
                  <a:pos x="T6" y="T7"/>
                </a:cxn>
                <a:cxn ang="0">
                  <a:pos x="T8" y="T9"/>
                </a:cxn>
                <a:cxn ang="0">
                  <a:pos x="T10" y="T11"/>
                </a:cxn>
              </a:cxnLst>
              <a:rect l="0" t="0" r="r" b="b"/>
              <a:pathLst>
                <a:path w="2053" h="450">
                  <a:moveTo>
                    <a:pt x="0" y="450"/>
                  </a:moveTo>
                  <a:lnTo>
                    <a:pt x="0" y="0"/>
                  </a:lnTo>
                  <a:lnTo>
                    <a:pt x="1893" y="0"/>
                  </a:lnTo>
                  <a:lnTo>
                    <a:pt x="2053" y="225"/>
                  </a:lnTo>
                  <a:lnTo>
                    <a:pt x="1893" y="450"/>
                  </a:lnTo>
                  <a:lnTo>
                    <a:pt x="0" y="450"/>
                  </a:lnTo>
                  <a:close/>
                </a:path>
              </a:pathLst>
            </a:custGeom>
            <a:solidFill>
              <a:schemeClr val="tx2"/>
            </a:solidFill>
            <a:ln>
              <a:noFill/>
            </a:ln>
          </p:spPr>
          <p:txBody>
            <a:bodyPr vert="horz" wrap="square" lIns="51428" tIns="25715" rIns="51428" bIns="25715" numCol="1" anchor="t" anchorCtr="0" compatLnSpc="1">
              <a:prstTxWarp prst="textNoShape">
                <a:avLst/>
              </a:prstTxWarp>
              <a:normAutofit/>
            </a:bodyPr>
            <a:lstStyle/>
            <a:p>
              <a:endParaRPr lang="id-ID" sz="1200" dirty="0">
                <a:latin typeface="Calibri" charset="0"/>
              </a:endParaRPr>
            </a:p>
          </p:txBody>
        </p:sp>
        <p:sp>
          <p:nvSpPr>
            <p:cNvPr id="21" name="Rectangle 20"/>
            <p:cNvSpPr/>
            <p:nvPr/>
          </p:nvSpPr>
          <p:spPr>
            <a:xfrm>
              <a:off x="1757947" y="1786572"/>
              <a:ext cx="2229740" cy="991976"/>
            </a:xfrm>
            <a:prstGeom prst="rect">
              <a:avLst/>
            </a:prstGeom>
          </p:spPr>
          <p:txBody>
            <a:bodyPr wrap="square" lIns="0" tIns="0" rIns="0" bIns="0" anchor="ctr" anchorCtr="0">
              <a:normAutofit/>
            </a:bodyPr>
            <a:lstStyle/>
            <a:p>
              <a:pPr algn="ctr"/>
              <a:r>
                <a:rPr lang="en-IN" sz="1600" b="1" dirty="0" smtClean="0">
                  <a:solidFill>
                    <a:schemeClr val="bg1"/>
                  </a:solidFill>
                  <a:latin typeface="Calibri" charset="0"/>
                </a:rPr>
                <a:t>Reviews</a:t>
              </a:r>
              <a:endParaRPr lang="id-ID" sz="1600" b="1" dirty="0">
                <a:solidFill>
                  <a:schemeClr val="bg1"/>
                </a:solidFill>
                <a:latin typeface="Calibri" charset="0"/>
              </a:endParaRPr>
            </a:p>
          </p:txBody>
        </p:sp>
      </p:grpSp>
      <p:grpSp>
        <p:nvGrpSpPr>
          <p:cNvPr id="3" name="Group 2"/>
          <p:cNvGrpSpPr/>
          <p:nvPr/>
        </p:nvGrpSpPr>
        <p:grpSpPr>
          <a:xfrm>
            <a:off x="1398421" y="2974083"/>
            <a:ext cx="2746186" cy="877900"/>
            <a:chOff x="1644428" y="2822443"/>
            <a:chExt cx="3275598" cy="1170533"/>
          </a:xfrm>
        </p:grpSpPr>
        <p:sp>
          <p:nvSpPr>
            <p:cNvPr id="18" name="Freeform 14"/>
            <p:cNvSpPr>
              <a:spLocks/>
            </p:cNvSpPr>
            <p:nvPr/>
          </p:nvSpPr>
          <p:spPr bwMode="auto">
            <a:xfrm>
              <a:off x="1644428" y="2822443"/>
              <a:ext cx="3275598" cy="1170533"/>
            </a:xfrm>
            <a:custGeom>
              <a:avLst/>
              <a:gdLst>
                <a:gd name="T0" fmla="*/ 0 w 2053"/>
                <a:gd name="T1" fmla="*/ 0 h 531"/>
                <a:gd name="T2" fmla="*/ 0 w 2053"/>
                <a:gd name="T3" fmla="*/ 531 h 531"/>
                <a:gd name="T4" fmla="*/ 1893 w 2053"/>
                <a:gd name="T5" fmla="*/ 531 h 531"/>
                <a:gd name="T6" fmla="*/ 2053 w 2053"/>
                <a:gd name="T7" fmla="*/ 273 h 531"/>
                <a:gd name="T8" fmla="*/ 1893 w 2053"/>
                <a:gd name="T9" fmla="*/ 0 h 531"/>
                <a:gd name="T10" fmla="*/ 0 w 2053"/>
                <a:gd name="T11" fmla="*/ 0 h 531"/>
              </a:gdLst>
              <a:ahLst/>
              <a:cxnLst>
                <a:cxn ang="0">
                  <a:pos x="T0" y="T1"/>
                </a:cxn>
                <a:cxn ang="0">
                  <a:pos x="T2" y="T3"/>
                </a:cxn>
                <a:cxn ang="0">
                  <a:pos x="T4" y="T5"/>
                </a:cxn>
                <a:cxn ang="0">
                  <a:pos x="T6" y="T7"/>
                </a:cxn>
                <a:cxn ang="0">
                  <a:pos x="T8" y="T9"/>
                </a:cxn>
                <a:cxn ang="0">
                  <a:pos x="T10" y="T11"/>
                </a:cxn>
              </a:cxnLst>
              <a:rect l="0" t="0" r="r" b="b"/>
              <a:pathLst>
                <a:path w="2053" h="531">
                  <a:moveTo>
                    <a:pt x="0" y="0"/>
                  </a:moveTo>
                  <a:lnTo>
                    <a:pt x="0" y="531"/>
                  </a:lnTo>
                  <a:lnTo>
                    <a:pt x="1893" y="531"/>
                  </a:lnTo>
                  <a:lnTo>
                    <a:pt x="2053" y="273"/>
                  </a:lnTo>
                  <a:lnTo>
                    <a:pt x="1893" y="0"/>
                  </a:lnTo>
                  <a:lnTo>
                    <a:pt x="0" y="0"/>
                  </a:lnTo>
                  <a:close/>
                </a:path>
              </a:pathLst>
            </a:custGeom>
            <a:solidFill>
              <a:schemeClr val="accent1"/>
            </a:solidFill>
            <a:ln>
              <a:noFill/>
            </a:ln>
          </p:spPr>
          <p:txBody>
            <a:bodyPr vert="horz" wrap="square" lIns="51428" tIns="25715" rIns="51428" bIns="25715" numCol="1" anchor="t" anchorCtr="0" compatLnSpc="1">
              <a:prstTxWarp prst="textNoShape">
                <a:avLst/>
              </a:prstTxWarp>
              <a:normAutofit/>
            </a:bodyPr>
            <a:lstStyle/>
            <a:p>
              <a:endParaRPr lang="id-ID" sz="1600" dirty="0">
                <a:latin typeface="Calibri" charset="0"/>
              </a:endParaRPr>
            </a:p>
          </p:txBody>
        </p:sp>
        <p:sp>
          <p:nvSpPr>
            <p:cNvPr id="22" name="Rectangle 21"/>
            <p:cNvSpPr/>
            <p:nvPr/>
          </p:nvSpPr>
          <p:spPr>
            <a:xfrm>
              <a:off x="1644428" y="2822443"/>
              <a:ext cx="3005949" cy="1170533"/>
            </a:xfrm>
            <a:prstGeom prst="rect">
              <a:avLst/>
            </a:prstGeom>
          </p:spPr>
          <p:txBody>
            <a:bodyPr wrap="square" lIns="0" tIns="0" rIns="0" bIns="0" anchor="ctr" anchorCtr="0">
              <a:normAutofit/>
            </a:bodyPr>
            <a:lstStyle/>
            <a:p>
              <a:pPr algn="ctr"/>
              <a:r>
                <a:rPr lang="en-IN" sz="1600" b="1" dirty="0" smtClean="0">
                  <a:solidFill>
                    <a:schemeClr val="bg1"/>
                  </a:solidFill>
                  <a:latin typeface="Calibri" charset="0"/>
                </a:rPr>
                <a:t>          Knowledge sharing</a:t>
              </a:r>
              <a:endParaRPr lang="id-ID" sz="1600" b="1" dirty="0">
                <a:solidFill>
                  <a:schemeClr val="bg1"/>
                </a:solidFill>
                <a:latin typeface="Calibri" charset="0"/>
              </a:endParaRPr>
            </a:p>
          </p:txBody>
        </p:sp>
      </p:grpSp>
      <p:grpSp>
        <p:nvGrpSpPr>
          <p:cNvPr id="33" name="Group 32"/>
          <p:cNvGrpSpPr/>
          <p:nvPr/>
        </p:nvGrpSpPr>
        <p:grpSpPr>
          <a:xfrm>
            <a:off x="1398421" y="3851983"/>
            <a:ext cx="3188500" cy="829809"/>
            <a:chOff x="1644428" y="3992977"/>
            <a:chExt cx="3803182" cy="1106412"/>
          </a:xfrm>
        </p:grpSpPr>
        <p:sp>
          <p:nvSpPr>
            <p:cNvPr id="19" name="Freeform 18"/>
            <p:cNvSpPr>
              <a:spLocks/>
            </p:cNvSpPr>
            <p:nvPr/>
          </p:nvSpPr>
          <p:spPr bwMode="auto">
            <a:xfrm>
              <a:off x="1644428" y="4036872"/>
              <a:ext cx="3803182" cy="1062517"/>
            </a:xfrm>
            <a:custGeom>
              <a:avLst/>
              <a:gdLst>
                <a:gd name="T0" fmla="*/ 0 w 2053"/>
                <a:gd name="T1" fmla="*/ 482 h 482"/>
                <a:gd name="T2" fmla="*/ 0 w 2053"/>
                <a:gd name="T3" fmla="*/ 0 h 482"/>
                <a:gd name="T4" fmla="*/ 1893 w 2053"/>
                <a:gd name="T5" fmla="*/ 0 h 482"/>
                <a:gd name="T6" fmla="*/ 2053 w 2053"/>
                <a:gd name="T7" fmla="*/ 241 h 482"/>
                <a:gd name="T8" fmla="*/ 1893 w 2053"/>
                <a:gd name="T9" fmla="*/ 482 h 482"/>
                <a:gd name="T10" fmla="*/ 0 w 2053"/>
                <a:gd name="T11" fmla="*/ 482 h 482"/>
              </a:gdLst>
              <a:ahLst/>
              <a:cxnLst>
                <a:cxn ang="0">
                  <a:pos x="T0" y="T1"/>
                </a:cxn>
                <a:cxn ang="0">
                  <a:pos x="T2" y="T3"/>
                </a:cxn>
                <a:cxn ang="0">
                  <a:pos x="T4" y="T5"/>
                </a:cxn>
                <a:cxn ang="0">
                  <a:pos x="T6" y="T7"/>
                </a:cxn>
                <a:cxn ang="0">
                  <a:pos x="T8" y="T9"/>
                </a:cxn>
                <a:cxn ang="0">
                  <a:pos x="T10" y="T11"/>
                </a:cxn>
              </a:cxnLst>
              <a:rect l="0" t="0" r="r" b="b"/>
              <a:pathLst>
                <a:path w="2053" h="482">
                  <a:moveTo>
                    <a:pt x="0" y="482"/>
                  </a:moveTo>
                  <a:lnTo>
                    <a:pt x="0" y="0"/>
                  </a:lnTo>
                  <a:lnTo>
                    <a:pt x="1893" y="0"/>
                  </a:lnTo>
                  <a:lnTo>
                    <a:pt x="2053" y="241"/>
                  </a:lnTo>
                  <a:lnTo>
                    <a:pt x="1893" y="482"/>
                  </a:lnTo>
                  <a:lnTo>
                    <a:pt x="0" y="482"/>
                  </a:lnTo>
                  <a:close/>
                </a:path>
              </a:pathLst>
            </a:custGeom>
            <a:solidFill>
              <a:schemeClr val="accent2"/>
            </a:solidFill>
            <a:ln>
              <a:noFill/>
            </a:ln>
          </p:spPr>
          <p:txBody>
            <a:bodyPr vert="horz" wrap="square" lIns="51428" tIns="25715" rIns="51428" bIns="25715" numCol="1" anchor="t" anchorCtr="0" compatLnSpc="1">
              <a:prstTxWarp prst="textNoShape">
                <a:avLst/>
              </a:prstTxWarp>
              <a:normAutofit/>
            </a:bodyPr>
            <a:lstStyle/>
            <a:p>
              <a:endParaRPr lang="id-ID" sz="1600" dirty="0">
                <a:latin typeface="Calibri" charset="0"/>
              </a:endParaRPr>
            </a:p>
          </p:txBody>
        </p:sp>
        <p:sp>
          <p:nvSpPr>
            <p:cNvPr id="23" name="Rectangle 22"/>
            <p:cNvSpPr/>
            <p:nvPr/>
          </p:nvSpPr>
          <p:spPr>
            <a:xfrm>
              <a:off x="1644428" y="3992977"/>
              <a:ext cx="3527499" cy="1106412"/>
            </a:xfrm>
            <a:prstGeom prst="rect">
              <a:avLst/>
            </a:prstGeom>
          </p:spPr>
          <p:txBody>
            <a:bodyPr wrap="square" lIns="0" tIns="0" rIns="0" bIns="0" anchor="ctr" anchorCtr="0">
              <a:normAutofit/>
            </a:bodyPr>
            <a:lstStyle/>
            <a:p>
              <a:pPr algn="ctr"/>
              <a:r>
                <a:rPr lang="en-IN" sz="1600" b="1" dirty="0" smtClean="0">
                  <a:solidFill>
                    <a:schemeClr val="bg1"/>
                  </a:solidFill>
                  <a:latin typeface="Calibri" charset="0"/>
                </a:rPr>
                <a:t>              </a:t>
              </a:r>
              <a:r>
                <a:rPr lang="id-ID" sz="1600" b="1" dirty="0" smtClean="0">
                  <a:solidFill>
                    <a:schemeClr val="bg1"/>
                  </a:solidFill>
                  <a:latin typeface="Calibri" charset="0"/>
                </a:rPr>
                <a:t>Independent </a:t>
              </a:r>
              <a:r>
                <a:rPr lang="id-ID" sz="1600" b="1" dirty="0">
                  <a:solidFill>
                    <a:schemeClr val="bg1"/>
                  </a:solidFill>
                  <a:latin typeface="Calibri" charset="0"/>
                </a:rPr>
                <a:t>Assessments </a:t>
              </a:r>
            </a:p>
          </p:txBody>
        </p:sp>
      </p:grpSp>
      <p:grpSp>
        <p:nvGrpSpPr>
          <p:cNvPr id="34" name="Group 33"/>
          <p:cNvGrpSpPr/>
          <p:nvPr/>
        </p:nvGrpSpPr>
        <p:grpSpPr>
          <a:xfrm>
            <a:off x="1398421" y="4714715"/>
            <a:ext cx="3558808" cy="717531"/>
            <a:chOff x="1644427" y="5143287"/>
            <a:chExt cx="4244879" cy="956708"/>
          </a:xfrm>
        </p:grpSpPr>
        <p:sp>
          <p:nvSpPr>
            <p:cNvPr id="20" name="Freeform 18"/>
            <p:cNvSpPr>
              <a:spLocks/>
            </p:cNvSpPr>
            <p:nvPr/>
          </p:nvSpPr>
          <p:spPr bwMode="auto">
            <a:xfrm>
              <a:off x="1644427" y="5143287"/>
              <a:ext cx="4244879" cy="956708"/>
            </a:xfrm>
            <a:custGeom>
              <a:avLst/>
              <a:gdLst>
                <a:gd name="T0" fmla="*/ 0 w 2053"/>
                <a:gd name="T1" fmla="*/ 0 h 434"/>
                <a:gd name="T2" fmla="*/ 0 w 2053"/>
                <a:gd name="T3" fmla="*/ 434 h 434"/>
                <a:gd name="T4" fmla="*/ 1893 w 2053"/>
                <a:gd name="T5" fmla="*/ 434 h 434"/>
                <a:gd name="T6" fmla="*/ 2053 w 2053"/>
                <a:gd name="T7" fmla="*/ 225 h 434"/>
                <a:gd name="T8" fmla="*/ 1893 w 2053"/>
                <a:gd name="T9" fmla="*/ 0 h 434"/>
                <a:gd name="T10" fmla="*/ 0 w 2053"/>
                <a:gd name="T11" fmla="*/ 0 h 434"/>
              </a:gdLst>
              <a:ahLst/>
              <a:cxnLst>
                <a:cxn ang="0">
                  <a:pos x="T0" y="T1"/>
                </a:cxn>
                <a:cxn ang="0">
                  <a:pos x="T2" y="T3"/>
                </a:cxn>
                <a:cxn ang="0">
                  <a:pos x="T4" y="T5"/>
                </a:cxn>
                <a:cxn ang="0">
                  <a:pos x="T6" y="T7"/>
                </a:cxn>
                <a:cxn ang="0">
                  <a:pos x="T8" y="T9"/>
                </a:cxn>
                <a:cxn ang="0">
                  <a:pos x="T10" y="T11"/>
                </a:cxn>
              </a:cxnLst>
              <a:rect l="0" t="0" r="r" b="b"/>
              <a:pathLst>
                <a:path w="2053" h="434">
                  <a:moveTo>
                    <a:pt x="0" y="0"/>
                  </a:moveTo>
                  <a:lnTo>
                    <a:pt x="0" y="434"/>
                  </a:lnTo>
                  <a:lnTo>
                    <a:pt x="1893" y="434"/>
                  </a:lnTo>
                  <a:lnTo>
                    <a:pt x="2053" y="225"/>
                  </a:lnTo>
                  <a:lnTo>
                    <a:pt x="1893" y="0"/>
                  </a:lnTo>
                  <a:lnTo>
                    <a:pt x="0" y="0"/>
                  </a:lnTo>
                  <a:close/>
                </a:path>
              </a:pathLst>
            </a:custGeom>
            <a:solidFill>
              <a:schemeClr val="accent3"/>
            </a:solidFill>
            <a:ln>
              <a:noFill/>
            </a:ln>
          </p:spPr>
          <p:txBody>
            <a:bodyPr vert="horz" wrap="square" lIns="51428" tIns="25715" rIns="51428" bIns="25715" numCol="1" anchor="t" anchorCtr="0" compatLnSpc="1">
              <a:prstTxWarp prst="textNoShape">
                <a:avLst/>
              </a:prstTxWarp>
              <a:normAutofit/>
            </a:bodyPr>
            <a:lstStyle/>
            <a:p>
              <a:endParaRPr lang="id-ID" sz="1600" dirty="0">
                <a:latin typeface="Calibri" charset="0"/>
              </a:endParaRPr>
            </a:p>
          </p:txBody>
        </p:sp>
        <p:sp>
          <p:nvSpPr>
            <p:cNvPr id="24" name="Rectangle 23"/>
            <p:cNvSpPr/>
            <p:nvPr/>
          </p:nvSpPr>
          <p:spPr>
            <a:xfrm>
              <a:off x="1644428" y="5143287"/>
              <a:ext cx="3803181" cy="956707"/>
            </a:xfrm>
            <a:prstGeom prst="rect">
              <a:avLst/>
            </a:prstGeom>
          </p:spPr>
          <p:txBody>
            <a:bodyPr wrap="square" lIns="0" tIns="0" rIns="0" bIns="0" anchor="ctr" anchorCtr="0">
              <a:normAutofit/>
            </a:bodyPr>
            <a:lstStyle/>
            <a:p>
              <a:pPr algn="ctr"/>
              <a:r>
                <a:rPr lang="en-IN" sz="1600" b="1" dirty="0" smtClean="0">
                  <a:latin typeface="Calibri" charset="0"/>
                </a:rPr>
                <a:t> </a:t>
              </a:r>
              <a:r>
                <a:rPr lang="id-ID" sz="1600" b="1" dirty="0" smtClean="0">
                  <a:latin typeface="Calibri" charset="0"/>
                </a:rPr>
                <a:t>Third </a:t>
              </a:r>
              <a:r>
                <a:rPr lang="id-ID" sz="1600" b="1" dirty="0">
                  <a:latin typeface="Calibri" charset="0"/>
                </a:rPr>
                <a:t>Party Evaluation</a:t>
              </a:r>
            </a:p>
          </p:txBody>
        </p:sp>
      </p:grpSp>
      <p:sp>
        <p:nvSpPr>
          <p:cNvPr id="25" name="TextBox 24"/>
          <p:cNvSpPr txBox="1"/>
          <p:nvPr/>
        </p:nvSpPr>
        <p:spPr>
          <a:xfrm>
            <a:off x="736997" y="719741"/>
            <a:ext cx="7670006" cy="484748"/>
          </a:xfrm>
          <a:prstGeom prst="rect">
            <a:avLst/>
          </a:prstGeom>
          <a:noFill/>
          <a:ln>
            <a:noFill/>
          </a:ln>
        </p:spPr>
        <p:txBody>
          <a:bodyPr wrap="square" lIns="0" tIns="0" rIns="0" bIns="0" rtlCol="0" anchor="ctr" anchorCtr="0">
            <a:noAutofit/>
          </a:bodyPr>
          <a:lstStyle/>
          <a:p>
            <a:r>
              <a:rPr lang="en-US" sz="4000" dirty="0" smtClean="0">
                <a:solidFill>
                  <a:schemeClr val="bg1"/>
                </a:solidFill>
                <a:latin typeface="Source Sans Pro ExtraLight" charset="0"/>
                <a:ea typeface="Calibri" charset="0"/>
                <a:cs typeface="Calibri" charset="0"/>
              </a:rPr>
              <a:t>Continuous Improvements</a:t>
            </a:r>
            <a:endParaRPr lang="en-US" sz="4000" b="1" dirty="0">
              <a:solidFill>
                <a:schemeClr val="bg1"/>
              </a:solidFill>
              <a:latin typeface="Calibri" charset="0"/>
              <a:ea typeface="Calibri" charset="0"/>
              <a:cs typeface="Calibri" charset="0"/>
            </a:endParaRPr>
          </a:p>
        </p:txBody>
      </p:sp>
      <p:sp>
        <p:nvSpPr>
          <p:cNvPr id="30" name="Hexagon 12"/>
          <p:cNvSpPr/>
          <p:nvPr/>
        </p:nvSpPr>
        <p:spPr>
          <a:xfrm rot="9000000">
            <a:off x="3924711" y="-2277432"/>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0" name="Rectangle 59"/>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1" name="TextBox 60"/>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sp>
        <p:nvSpPr>
          <p:cNvPr id="40" name="Rectangle 41"/>
          <p:cNvSpPr>
            <a:spLocks/>
          </p:cNvSpPr>
          <p:nvPr/>
        </p:nvSpPr>
        <p:spPr bwMode="auto">
          <a:xfrm>
            <a:off x="3918539" y="1468301"/>
            <a:ext cx="1867660" cy="323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noAutofit/>
          </a:bodyPr>
          <a:lstStyle/>
          <a:p>
            <a:pPr algn="ctr"/>
            <a:r>
              <a:rPr lang="en-US" sz="2800" dirty="0" smtClean="0">
                <a:solidFill>
                  <a:schemeClr val="bg1"/>
                </a:solidFill>
                <a:latin typeface="Calibri" charset="0"/>
                <a:ea typeface="Calibri" charset="0"/>
                <a:cs typeface="Calibri" charset="0"/>
              </a:rPr>
              <a:t>Based on</a:t>
            </a:r>
            <a:endParaRPr lang="en-US" dirty="0">
              <a:solidFill>
                <a:schemeClr val="bg1"/>
              </a:solidFill>
              <a:latin typeface="Calibri" charset="0"/>
              <a:ea typeface="Calibri" charset="0"/>
              <a:cs typeface="Calibri" charset="0"/>
            </a:endParaRPr>
          </a:p>
        </p:txBody>
      </p:sp>
    </p:spTree>
    <p:extLst>
      <p:ext uri="{BB962C8B-B14F-4D97-AF65-F5344CB8AC3E}">
        <p14:creationId xmlns:p14="http://schemas.microsoft.com/office/powerpoint/2010/main" val="1867520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7200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2000" fill="hold"/>
                                        <p:tgtEl>
                                          <p:spTgt spid="28"/>
                                        </p:tgtEl>
                                        <p:attrNameLst>
                                          <p:attrName>ppt_x</p:attrName>
                                        </p:attrNameLst>
                                      </p:cBhvr>
                                      <p:tavLst>
                                        <p:tav tm="0">
                                          <p:val>
                                            <p:strVal val="#ppt_x"/>
                                          </p:val>
                                        </p:tav>
                                        <p:tav tm="100000">
                                          <p:val>
                                            <p:strVal val="#ppt_x"/>
                                          </p:val>
                                        </p:tav>
                                      </p:tavLst>
                                    </p:anim>
                                    <p:anim calcmode="lin" valueType="num">
                                      <p:cBhvr additive="base">
                                        <p:cTn id="8" dur="2000" fill="hold"/>
                                        <p:tgtEl>
                                          <p:spTgt spid="28"/>
                                        </p:tgtEl>
                                        <p:attrNameLst>
                                          <p:attrName>ppt_y</p:attrName>
                                        </p:attrNameLst>
                                      </p:cBhvr>
                                      <p:tavLst>
                                        <p:tav tm="0">
                                          <p:val>
                                            <p:strVal val="1+#ppt_h/2"/>
                                          </p:val>
                                        </p:tav>
                                        <p:tav tm="100000">
                                          <p:val>
                                            <p:strVal val="#ppt_y"/>
                                          </p:val>
                                        </p:tav>
                                      </p:tavLst>
                                    </p:anim>
                                  </p:childTnLst>
                                </p:cTn>
                              </p:par>
                              <p:par>
                                <p:cTn id="9" presetID="8" presetClass="emph" presetSubtype="0" decel="50000" fill="hold" grpId="1" nodeType="withEffect">
                                  <p:stCondLst>
                                    <p:cond delay="0"/>
                                  </p:stCondLst>
                                  <p:childTnLst>
                                    <p:animRot by="1800000">
                                      <p:cBhvr>
                                        <p:cTn id="10" dur="2000" fill="hold"/>
                                        <p:tgtEl>
                                          <p:spTgt spid="28"/>
                                        </p:tgtEl>
                                        <p:attrNameLst>
                                          <p:attrName>r</p:attrName>
                                        </p:attrNameLst>
                                      </p:cBhvr>
                                    </p:animRot>
                                  </p:childTnLst>
                                </p:cTn>
                              </p:par>
                              <p:par>
                                <p:cTn id="11" presetID="2" presetClass="entr" presetSubtype="1" decel="7200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2000" fill="hold"/>
                                        <p:tgtEl>
                                          <p:spTgt spid="30"/>
                                        </p:tgtEl>
                                        <p:attrNameLst>
                                          <p:attrName>ppt_x</p:attrName>
                                        </p:attrNameLst>
                                      </p:cBhvr>
                                      <p:tavLst>
                                        <p:tav tm="0">
                                          <p:val>
                                            <p:strVal val="#ppt_x"/>
                                          </p:val>
                                        </p:tav>
                                        <p:tav tm="100000">
                                          <p:val>
                                            <p:strVal val="#ppt_x"/>
                                          </p:val>
                                        </p:tav>
                                      </p:tavLst>
                                    </p:anim>
                                    <p:anim calcmode="lin" valueType="num">
                                      <p:cBhvr additive="base">
                                        <p:cTn id="14" dur="2000" fill="hold"/>
                                        <p:tgtEl>
                                          <p:spTgt spid="30"/>
                                        </p:tgtEl>
                                        <p:attrNameLst>
                                          <p:attrName>ppt_y</p:attrName>
                                        </p:attrNameLst>
                                      </p:cBhvr>
                                      <p:tavLst>
                                        <p:tav tm="0">
                                          <p:val>
                                            <p:strVal val="0-#ppt_h/2"/>
                                          </p:val>
                                        </p:tav>
                                        <p:tav tm="100000">
                                          <p:val>
                                            <p:strVal val="#ppt_y"/>
                                          </p:val>
                                        </p:tav>
                                      </p:tavLst>
                                    </p:anim>
                                  </p:childTnLst>
                                </p:cTn>
                              </p:par>
                              <p:par>
                                <p:cTn id="15" presetID="8" presetClass="emph" presetSubtype="0" decel="50000" fill="hold" grpId="1" nodeType="withEffect">
                                  <p:stCondLst>
                                    <p:cond delay="0"/>
                                  </p:stCondLst>
                                  <p:childTnLst>
                                    <p:animRot by="1800000">
                                      <p:cBhvr>
                                        <p:cTn id="16" dur="2000" fill="hold"/>
                                        <p:tgtEl>
                                          <p:spTgt spid="30"/>
                                        </p:tgtEl>
                                        <p:attrNameLst>
                                          <p:attrName>r</p:attrName>
                                        </p:attrNameLst>
                                      </p:cBhvr>
                                    </p:animRot>
                                  </p:childTnLst>
                                </p:cTn>
                              </p:par>
                            </p:childTnLst>
                          </p:cTn>
                        </p:par>
                        <p:par>
                          <p:cTn id="17" fill="hold">
                            <p:stCondLst>
                              <p:cond delay="2000"/>
                            </p:stCondLst>
                            <p:childTnLst>
                              <p:par>
                                <p:cTn id="18" presetID="10" presetClass="entr" presetSubtype="0" fill="hold" grpId="0" nodeType="afterEffect">
                                  <p:stCondLst>
                                    <p:cond delay="10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par>
                          <p:cTn id="21" fill="hold">
                            <p:stCondLst>
                              <p:cond delay="2600"/>
                            </p:stCondLst>
                            <p:childTnLst>
                              <p:par>
                                <p:cTn id="22" presetID="10" presetClass="entr" presetSubtype="0" fill="hold" grpId="0" nodeType="after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fade">
                                      <p:cBhvr>
                                        <p:cTn id="24" dur="500"/>
                                        <p:tgtEl>
                                          <p:spTgt spid="4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par>
                                <p:cTn id="30" presetID="22" presetClass="entr" presetSubtype="8" fill="hold" grpId="0" nodeType="withEffect">
                                  <p:stCondLst>
                                    <p:cond delay="40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750"/>
                                        <p:tgtEl>
                                          <p:spTgt spid="9"/>
                                        </p:tgtEl>
                                      </p:cBhvr>
                                    </p:animEffect>
                                  </p:childTnLst>
                                </p:cTn>
                              </p:par>
                              <p:par>
                                <p:cTn id="33" presetID="22" presetClass="entr" presetSubtype="8" fill="hold" nodeType="withEffect">
                                  <p:stCondLst>
                                    <p:cond delay="100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750"/>
                                        <p:tgtEl>
                                          <p:spTgt spid="2"/>
                                        </p:tgtEl>
                                      </p:cBhvr>
                                    </p:animEffect>
                                  </p:childTnLst>
                                </p:cTn>
                              </p:par>
                            </p:childTnLst>
                          </p:cTn>
                        </p:par>
                        <p:par>
                          <p:cTn id="36" fill="hold">
                            <p:stCondLst>
                              <p:cond delay="1750"/>
                            </p:stCondLst>
                            <p:childTnLst>
                              <p:par>
                                <p:cTn id="37" presetID="10" presetClass="entr" presetSubtype="0" fill="hold" grpId="0"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par>
                                <p:cTn id="45" presetID="22" presetClass="entr" presetSubtype="8" fill="hold" grpId="0" nodeType="withEffect">
                                  <p:stCondLst>
                                    <p:cond delay="40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750"/>
                                        <p:tgtEl>
                                          <p:spTgt spid="10"/>
                                        </p:tgtEl>
                                      </p:cBhvr>
                                    </p:animEffect>
                                  </p:childTnLst>
                                </p:cTn>
                              </p:par>
                              <p:par>
                                <p:cTn id="48" presetID="22" presetClass="entr" presetSubtype="8" fill="hold" nodeType="withEffect">
                                  <p:stCondLst>
                                    <p:cond delay="1000"/>
                                  </p:stCondLst>
                                  <p:childTnLst>
                                    <p:set>
                                      <p:cBhvr>
                                        <p:cTn id="49" dur="1" fill="hold">
                                          <p:stCondLst>
                                            <p:cond delay="0"/>
                                          </p:stCondLst>
                                        </p:cTn>
                                        <p:tgtEl>
                                          <p:spTgt spid="3"/>
                                        </p:tgtEl>
                                        <p:attrNameLst>
                                          <p:attrName>style.visibility</p:attrName>
                                        </p:attrNameLst>
                                      </p:cBhvr>
                                      <p:to>
                                        <p:strVal val="visible"/>
                                      </p:to>
                                    </p:set>
                                    <p:animEffect transition="in" filter="wipe(left)">
                                      <p:cBhvr>
                                        <p:cTn id="50" dur="750"/>
                                        <p:tgtEl>
                                          <p:spTgt spid="3"/>
                                        </p:tgtEl>
                                      </p:cBhvr>
                                    </p:animEffect>
                                  </p:childTnLst>
                                </p:cTn>
                              </p:par>
                            </p:childTnLst>
                          </p:cTn>
                        </p:par>
                        <p:par>
                          <p:cTn id="51" fill="hold">
                            <p:stCondLst>
                              <p:cond delay="1750"/>
                            </p:stCondLst>
                            <p:childTnLst>
                              <p:par>
                                <p:cTn id="52" presetID="10" presetClass="entr" presetSubtype="0" fill="hold" grpId="0" nodeType="after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fade">
                                      <p:cBhvr>
                                        <p:cTn id="54" dur="500"/>
                                        <p:tgtEl>
                                          <p:spTgt spid="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left)">
                                      <p:cBhvr>
                                        <p:cTn id="59" dur="500"/>
                                        <p:tgtEl>
                                          <p:spTgt spid="15"/>
                                        </p:tgtEl>
                                      </p:cBhvr>
                                    </p:animEffect>
                                  </p:childTnLst>
                                </p:cTn>
                              </p:par>
                              <p:par>
                                <p:cTn id="60" presetID="22" presetClass="entr" presetSubtype="8" fill="hold" grpId="0" nodeType="withEffect">
                                  <p:stCondLst>
                                    <p:cond delay="400"/>
                                  </p:stCondLst>
                                  <p:childTnLst>
                                    <p:set>
                                      <p:cBhvr>
                                        <p:cTn id="61" dur="1" fill="hold">
                                          <p:stCondLst>
                                            <p:cond delay="0"/>
                                          </p:stCondLst>
                                        </p:cTn>
                                        <p:tgtEl>
                                          <p:spTgt spid="11"/>
                                        </p:tgtEl>
                                        <p:attrNameLst>
                                          <p:attrName>style.visibility</p:attrName>
                                        </p:attrNameLst>
                                      </p:cBhvr>
                                      <p:to>
                                        <p:strVal val="visible"/>
                                      </p:to>
                                    </p:set>
                                    <p:animEffect transition="in" filter="wipe(left)">
                                      <p:cBhvr>
                                        <p:cTn id="62" dur="750"/>
                                        <p:tgtEl>
                                          <p:spTgt spid="11"/>
                                        </p:tgtEl>
                                      </p:cBhvr>
                                    </p:animEffect>
                                  </p:childTnLst>
                                </p:cTn>
                              </p:par>
                              <p:par>
                                <p:cTn id="63" presetID="22" presetClass="entr" presetSubtype="8" fill="hold" nodeType="withEffect">
                                  <p:stCondLst>
                                    <p:cond delay="1000"/>
                                  </p:stCondLst>
                                  <p:childTnLst>
                                    <p:set>
                                      <p:cBhvr>
                                        <p:cTn id="64" dur="1" fill="hold">
                                          <p:stCondLst>
                                            <p:cond delay="0"/>
                                          </p:stCondLst>
                                        </p:cTn>
                                        <p:tgtEl>
                                          <p:spTgt spid="33"/>
                                        </p:tgtEl>
                                        <p:attrNameLst>
                                          <p:attrName>style.visibility</p:attrName>
                                        </p:attrNameLst>
                                      </p:cBhvr>
                                      <p:to>
                                        <p:strVal val="visible"/>
                                      </p:to>
                                    </p:set>
                                    <p:animEffect transition="in" filter="wipe(left)">
                                      <p:cBhvr>
                                        <p:cTn id="65" dur="750"/>
                                        <p:tgtEl>
                                          <p:spTgt spid="33"/>
                                        </p:tgtEl>
                                      </p:cBhvr>
                                    </p:animEffect>
                                  </p:childTnLst>
                                </p:cTn>
                              </p:par>
                            </p:childTnLst>
                          </p:cTn>
                        </p:par>
                        <p:par>
                          <p:cTn id="66" fill="hold">
                            <p:stCondLst>
                              <p:cond delay="1750"/>
                            </p:stCondLst>
                            <p:childTnLst>
                              <p:par>
                                <p:cTn id="67" presetID="10" presetClass="entr" presetSubtype="0" fill="hold" grpId="0" nodeType="after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fade">
                                      <p:cBhvr>
                                        <p:cTn id="69" dur="500"/>
                                        <p:tgtEl>
                                          <p:spTgt spid="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wipe(left)">
                                      <p:cBhvr>
                                        <p:cTn id="74" dur="500"/>
                                        <p:tgtEl>
                                          <p:spTgt spid="16"/>
                                        </p:tgtEl>
                                      </p:cBhvr>
                                    </p:animEffect>
                                  </p:childTnLst>
                                </p:cTn>
                              </p:par>
                              <p:par>
                                <p:cTn id="75" presetID="22" presetClass="entr" presetSubtype="8" fill="hold" grpId="0" nodeType="withEffect">
                                  <p:stCondLst>
                                    <p:cond delay="400"/>
                                  </p:stCondLst>
                                  <p:childTnLst>
                                    <p:set>
                                      <p:cBhvr>
                                        <p:cTn id="76" dur="1" fill="hold">
                                          <p:stCondLst>
                                            <p:cond delay="0"/>
                                          </p:stCondLst>
                                        </p:cTn>
                                        <p:tgtEl>
                                          <p:spTgt spid="12"/>
                                        </p:tgtEl>
                                        <p:attrNameLst>
                                          <p:attrName>style.visibility</p:attrName>
                                        </p:attrNameLst>
                                      </p:cBhvr>
                                      <p:to>
                                        <p:strVal val="visible"/>
                                      </p:to>
                                    </p:set>
                                    <p:animEffect transition="in" filter="wipe(left)">
                                      <p:cBhvr>
                                        <p:cTn id="77" dur="750"/>
                                        <p:tgtEl>
                                          <p:spTgt spid="12"/>
                                        </p:tgtEl>
                                      </p:cBhvr>
                                    </p:animEffect>
                                  </p:childTnLst>
                                </p:cTn>
                              </p:par>
                              <p:par>
                                <p:cTn id="78" presetID="22" presetClass="entr" presetSubtype="8" fill="hold" nodeType="withEffect">
                                  <p:stCondLst>
                                    <p:cond delay="1000"/>
                                  </p:stCondLst>
                                  <p:childTnLst>
                                    <p:set>
                                      <p:cBhvr>
                                        <p:cTn id="79" dur="1" fill="hold">
                                          <p:stCondLst>
                                            <p:cond delay="0"/>
                                          </p:stCondLst>
                                        </p:cTn>
                                        <p:tgtEl>
                                          <p:spTgt spid="34"/>
                                        </p:tgtEl>
                                        <p:attrNameLst>
                                          <p:attrName>style.visibility</p:attrName>
                                        </p:attrNameLst>
                                      </p:cBhvr>
                                      <p:to>
                                        <p:strVal val="visible"/>
                                      </p:to>
                                    </p:set>
                                    <p:animEffect transition="in" filter="wipe(left)">
                                      <p:cBhvr>
                                        <p:cTn id="80" dur="750"/>
                                        <p:tgtEl>
                                          <p:spTgt spid="34"/>
                                        </p:tgtEl>
                                      </p:cBhvr>
                                    </p:animEffect>
                                  </p:childTnLst>
                                </p:cTn>
                              </p:par>
                            </p:childTnLst>
                          </p:cTn>
                        </p:par>
                        <p:par>
                          <p:cTn id="81" fill="hold">
                            <p:stCondLst>
                              <p:cond delay="1750"/>
                            </p:stCondLst>
                            <p:childTnLst>
                              <p:par>
                                <p:cTn id="82" presetID="10" presetClass="entr" presetSubtype="0" fill="hold" grpId="0" nodeType="afterEffect">
                                  <p:stCondLst>
                                    <p:cond delay="0"/>
                                  </p:stCondLst>
                                  <p:childTnLst>
                                    <p:set>
                                      <p:cBhvr>
                                        <p:cTn id="83" dur="1" fill="hold">
                                          <p:stCondLst>
                                            <p:cond delay="0"/>
                                          </p:stCondLst>
                                        </p:cTn>
                                        <p:tgtEl>
                                          <p:spTgt spid="7"/>
                                        </p:tgtEl>
                                        <p:attrNameLst>
                                          <p:attrName>style.visibility</p:attrName>
                                        </p:attrNameLst>
                                      </p:cBhvr>
                                      <p:to>
                                        <p:strVal val="visible"/>
                                      </p:to>
                                    </p:set>
                                    <p:animEffect transition="in" filter="fade">
                                      <p:cBhvr>
                                        <p:cTn id="8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4" grpId="0"/>
      <p:bldP spid="5" grpId="0"/>
      <p:bldP spid="6" grpId="0"/>
      <p:bldP spid="7" grpId="0"/>
      <p:bldP spid="9" grpId="0" animBg="1"/>
      <p:bldP spid="10" grpId="0" animBg="1"/>
      <p:bldP spid="11" grpId="0" animBg="1"/>
      <p:bldP spid="12" grpId="0" animBg="1"/>
      <p:bldP spid="13" grpId="0" animBg="1"/>
      <p:bldP spid="14" grpId="0" animBg="1"/>
      <p:bldP spid="15" grpId="0" animBg="1"/>
      <p:bldP spid="16" grpId="0" animBg="1"/>
      <p:bldP spid="25" grpId="0"/>
      <p:bldP spid="30" grpId="0" animBg="1"/>
      <p:bldP spid="30" grpId="1" animBg="1"/>
      <p:bldP spid="4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Hexagon 12"/>
          <p:cNvSpPr/>
          <p:nvPr/>
        </p:nvSpPr>
        <p:spPr>
          <a:xfrm rot="5400000">
            <a:off x="3580756" y="1260306"/>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solidFill>
                <a:schemeClr val="bg1"/>
              </a:solidFill>
            </a:endParaRPr>
          </a:p>
        </p:txBody>
      </p:sp>
      <p:sp>
        <p:nvSpPr>
          <p:cNvPr id="27" name="Hexagon 12"/>
          <p:cNvSpPr/>
          <p:nvPr/>
        </p:nvSpPr>
        <p:spPr>
          <a:xfrm rot="5400000">
            <a:off x="5916406" y="2092464"/>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solidFill>
                <a:schemeClr val="bg1"/>
              </a:solidFill>
            </a:endParaRPr>
          </a:p>
        </p:txBody>
      </p:sp>
      <p:sp>
        <p:nvSpPr>
          <p:cNvPr id="28" name="Hexagon 12"/>
          <p:cNvSpPr/>
          <p:nvPr/>
        </p:nvSpPr>
        <p:spPr>
          <a:xfrm rot="9000000">
            <a:off x="-547187" y="4151085"/>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Hexagon 12"/>
          <p:cNvSpPr/>
          <p:nvPr/>
        </p:nvSpPr>
        <p:spPr>
          <a:xfrm rot="5400000">
            <a:off x="7216071" y="-102097"/>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 name="Rectangle 3"/>
          <p:cNvSpPr/>
          <p:nvPr/>
        </p:nvSpPr>
        <p:spPr>
          <a:xfrm>
            <a:off x="4132666" y="2083390"/>
            <a:ext cx="4838685" cy="803588"/>
          </a:xfrm>
          <a:prstGeom prst="rect">
            <a:avLst/>
          </a:prstGeom>
        </p:spPr>
        <p:txBody>
          <a:bodyPr lIns="0" tIns="0" rIns="0" bIns="0">
            <a:noAutofit/>
          </a:bodyPr>
          <a:lstStyle/>
          <a:p>
            <a:pPr marL="171450" indent="-171450">
              <a:buFont typeface="Arial" panose="020B0604020202020204" pitchFamily="34" charset="0"/>
              <a:buChar char="•"/>
            </a:pPr>
            <a:r>
              <a:rPr lang="en-US" altLang="en-US" sz="1100" dirty="0" smtClean="0">
                <a:solidFill>
                  <a:schemeClr val="bg1"/>
                </a:solidFill>
                <a:latin typeface="Al Tarikh" charset="-78"/>
                <a:ea typeface="Al Tarikh" charset="-78"/>
                <a:cs typeface="Al Tarikh" charset="-78"/>
              </a:rPr>
              <a:t>95% Public Authority (PA) attendance ensured through emphasizing on mandatory presence of PA</a:t>
            </a:r>
          </a:p>
          <a:p>
            <a:pPr marL="171450" indent="-171450">
              <a:buFont typeface="Arial" panose="020B0604020202020204" pitchFamily="34" charset="0"/>
              <a:buChar char="•"/>
            </a:pPr>
            <a:r>
              <a:rPr lang="en-IN" altLang="en-US" sz="1100" dirty="0">
                <a:solidFill>
                  <a:schemeClr val="bg1"/>
                </a:solidFill>
                <a:latin typeface="Al Tarikh" charset="-78"/>
                <a:ea typeface="Al Tarikh" charset="-78"/>
                <a:cs typeface="Al Tarikh" charset="-78"/>
              </a:rPr>
              <a:t>Reduction in the average number of hearings per complaint to 2.9 from </a:t>
            </a:r>
            <a:r>
              <a:rPr lang="en-IN" altLang="en-US" sz="1100" dirty="0" smtClean="0">
                <a:solidFill>
                  <a:schemeClr val="bg1"/>
                </a:solidFill>
                <a:latin typeface="Al Tarikh" charset="-78"/>
                <a:ea typeface="Al Tarikh" charset="-78"/>
                <a:cs typeface="Al Tarikh" charset="-78"/>
              </a:rPr>
              <a:t>5.5</a:t>
            </a:r>
          </a:p>
          <a:p>
            <a:pPr marL="171450" indent="-171450">
              <a:buFont typeface="Arial" panose="020B0604020202020204" pitchFamily="34" charset="0"/>
              <a:buChar char="•"/>
            </a:pPr>
            <a:r>
              <a:rPr lang="en-IN" altLang="en-US" sz="1100" dirty="0" smtClean="0">
                <a:solidFill>
                  <a:schemeClr val="bg1"/>
                </a:solidFill>
                <a:latin typeface="Al Tarikh" charset="-78"/>
                <a:ea typeface="Al Tarikh" charset="-78"/>
                <a:cs typeface="Al Tarikh" charset="-78"/>
              </a:rPr>
              <a:t>Prevention of </a:t>
            </a:r>
            <a:r>
              <a:rPr lang="en-IN" altLang="en-US" sz="1100" dirty="0">
                <a:solidFill>
                  <a:schemeClr val="bg1"/>
                </a:solidFill>
                <a:latin typeface="Al Tarikh" charset="-78"/>
                <a:ea typeface="Al Tarikh" charset="-78"/>
                <a:cs typeface="Al Tarikh" charset="-78"/>
              </a:rPr>
              <a:t>“pass the buck” syndrome</a:t>
            </a:r>
            <a:endParaRPr lang="en-IN" altLang="en-US" sz="1100" dirty="0" smtClean="0">
              <a:solidFill>
                <a:schemeClr val="bg1"/>
              </a:solidFill>
              <a:latin typeface="Al Tarikh" charset="-78"/>
              <a:ea typeface="Al Tarikh" charset="-78"/>
              <a:cs typeface="Al Tarikh" charset="-78"/>
            </a:endParaRPr>
          </a:p>
          <a:p>
            <a:pPr marL="171450" indent="-171450">
              <a:buFont typeface="Arial" panose="020B0604020202020204" pitchFamily="34" charset="0"/>
              <a:buChar char="•"/>
            </a:pPr>
            <a:r>
              <a:rPr lang="en-IN" altLang="en-US" sz="1100" dirty="0">
                <a:solidFill>
                  <a:schemeClr val="bg1"/>
                </a:solidFill>
                <a:latin typeface="Al Tarikh" charset="-78"/>
                <a:ea typeface="Al Tarikh" charset="-78"/>
                <a:cs typeface="Al Tarikh" charset="-78"/>
              </a:rPr>
              <a:t>Ensuring </a:t>
            </a:r>
            <a:r>
              <a:rPr lang="en-IN" altLang="en-US" sz="1100" dirty="0" err="1" smtClean="0">
                <a:solidFill>
                  <a:schemeClr val="bg1"/>
                </a:solidFill>
                <a:latin typeface="Al Tarikh" charset="-78"/>
                <a:ea typeface="Al Tarikh" charset="-78"/>
                <a:cs typeface="Al Tarikh" charset="-78"/>
              </a:rPr>
              <a:t>redressal</a:t>
            </a:r>
            <a:r>
              <a:rPr lang="en-IN" altLang="en-US" sz="1100" dirty="0" smtClean="0">
                <a:solidFill>
                  <a:schemeClr val="bg1"/>
                </a:solidFill>
                <a:latin typeface="Al Tarikh" charset="-78"/>
                <a:ea typeface="Al Tarikh" charset="-78"/>
                <a:cs typeface="Al Tarikh" charset="-78"/>
              </a:rPr>
              <a:t> and recording of the same</a:t>
            </a:r>
            <a:endParaRPr lang="en-US" altLang="en-US" sz="1100" dirty="0">
              <a:solidFill>
                <a:schemeClr val="bg1"/>
              </a:solidFill>
              <a:latin typeface="Al Tarikh" charset="-78"/>
              <a:ea typeface="Al Tarikh" charset="-78"/>
              <a:cs typeface="Al Tarikh" charset="-78"/>
            </a:endParaRPr>
          </a:p>
        </p:txBody>
      </p:sp>
      <p:sp>
        <p:nvSpPr>
          <p:cNvPr id="5" name="Rectangle 4"/>
          <p:cNvSpPr/>
          <p:nvPr/>
        </p:nvSpPr>
        <p:spPr>
          <a:xfrm>
            <a:off x="4518580" y="3250854"/>
            <a:ext cx="3682480" cy="438581"/>
          </a:xfrm>
          <a:prstGeom prst="rect">
            <a:avLst/>
          </a:prstGeom>
        </p:spPr>
        <p:txBody>
          <a:bodyPr wrap="square" lIns="0" tIns="0" rIns="0" bIns="0">
            <a:normAutofit/>
          </a:bodyPr>
          <a:lstStyle/>
          <a:p>
            <a:pPr marL="171450" indent="-171450">
              <a:buFont typeface="Arial" panose="020B0604020202020204" pitchFamily="34" charset="0"/>
              <a:buChar char="•"/>
            </a:pPr>
            <a:r>
              <a:rPr lang="en-IN" sz="1200" dirty="0" smtClean="0">
                <a:solidFill>
                  <a:schemeClr val="bg1"/>
                </a:solidFill>
                <a:latin typeface="Calibri Light" charset="0"/>
                <a:ea typeface="Calibri Light" charset="0"/>
                <a:cs typeface="Calibri Light" charset="0"/>
              </a:rPr>
              <a:t>Citizen </a:t>
            </a:r>
            <a:r>
              <a:rPr lang="en-IN" sz="1200" dirty="0">
                <a:solidFill>
                  <a:schemeClr val="bg1"/>
                </a:solidFill>
                <a:latin typeface="Calibri Light" charset="0"/>
                <a:ea typeface="Calibri Light" charset="0"/>
                <a:cs typeface="Calibri Light" charset="0"/>
              </a:rPr>
              <a:t>satisfaction captured at the time of issue of final order to ensure </a:t>
            </a:r>
            <a:r>
              <a:rPr lang="en-IN" sz="1200" dirty="0" smtClean="0">
                <a:solidFill>
                  <a:schemeClr val="bg1"/>
                </a:solidFill>
                <a:latin typeface="Calibri Light" charset="0"/>
                <a:ea typeface="Calibri Light" charset="0"/>
                <a:cs typeface="Calibri Light" charset="0"/>
              </a:rPr>
              <a:t>feedback</a:t>
            </a:r>
            <a:endParaRPr lang="en-IN" sz="1200" dirty="0">
              <a:solidFill>
                <a:schemeClr val="bg1"/>
              </a:solidFill>
              <a:latin typeface="Calibri Light" charset="0"/>
              <a:ea typeface="Calibri Light" charset="0"/>
              <a:cs typeface="Calibri Light" charset="0"/>
            </a:endParaRPr>
          </a:p>
          <a:p>
            <a:pPr marL="171450" indent="-171450">
              <a:buFont typeface="Arial" panose="020B0604020202020204" pitchFamily="34" charset="0"/>
              <a:buChar char="•"/>
            </a:pPr>
            <a:endParaRPr lang="en-IN" sz="1200" dirty="0">
              <a:solidFill>
                <a:schemeClr val="bg1"/>
              </a:solidFill>
              <a:latin typeface="Calibri Light" charset="0"/>
              <a:ea typeface="Calibri Light" charset="0"/>
              <a:cs typeface="Calibri Light" charset="0"/>
            </a:endParaRPr>
          </a:p>
        </p:txBody>
      </p:sp>
      <p:sp>
        <p:nvSpPr>
          <p:cNvPr id="6" name="Rectangle 5"/>
          <p:cNvSpPr/>
          <p:nvPr/>
        </p:nvSpPr>
        <p:spPr>
          <a:xfrm>
            <a:off x="4767219" y="3945137"/>
            <a:ext cx="4310704" cy="438581"/>
          </a:xfrm>
          <a:prstGeom prst="rect">
            <a:avLst/>
          </a:prstGeom>
        </p:spPr>
        <p:txBody>
          <a:bodyPr wrap="square" lIns="0" tIns="0" rIns="0" bIns="0">
            <a:noAutofit/>
          </a:bodyPr>
          <a:lstStyle/>
          <a:p>
            <a:pPr marL="171450" indent="-171450">
              <a:buFont typeface="Arial" panose="020B0604020202020204" pitchFamily="34" charset="0"/>
              <a:buChar char="•"/>
            </a:pPr>
            <a:r>
              <a:rPr lang="en-IN" sz="1200" dirty="0">
                <a:solidFill>
                  <a:schemeClr val="bg1"/>
                </a:solidFill>
                <a:latin typeface="Calibri Light" charset="0"/>
                <a:ea typeface="Calibri Light" charset="0"/>
                <a:cs typeface="Calibri Light" charset="0"/>
              </a:rPr>
              <a:t>Cloud storage introduced to enhance data </a:t>
            </a:r>
            <a:r>
              <a:rPr lang="en-IN" sz="1200" dirty="0" smtClean="0">
                <a:solidFill>
                  <a:schemeClr val="bg1"/>
                </a:solidFill>
                <a:latin typeface="Calibri Light" charset="0"/>
                <a:ea typeface="Calibri Light" charset="0"/>
                <a:cs typeface="Calibri Light" charset="0"/>
              </a:rPr>
              <a:t>security </a:t>
            </a:r>
            <a:endParaRPr lang="en-IN" sz="1200" dirty="0">
              <a:solidFill>
                <a:schemeClr val="bg1"/>
              </a:solidFill>
              <a:latin typeface="Calibri Light" charset="0"/>
              <a:ea typeface="Calibri Light" charset="0"/>
              <a:cs typeface="Calibri Light" charset="0"/>
            </a:endParaRPr>
          </a:p>
          <a:p>
            <a:pPr marL="171450" indent="-171450">
              <a:buFont typeface="Arial" panose="020B0604020202020204" pitchFamily="34" charset="0"/>
              <a:buChar char="•"/>
            </a:pPr>
            <a:r>
              <a:rPr lang="en-IN" sz="1200" dirty="0">
                <a:solidFill>
                  <a:schemeClr val="bg1"/>
                </a:solidFill>
                <a:latin typeface="Calibri Light" charset="0"/>
                <a:ea typeface="Calibri Light" charset="0"/>
                <a:cs typeface="Calibri Light" charset="0"/>
              </a:rPr>
              <a:t>Digital document data repository created </a:t>
            </a:r>
          </a:p>
          <a:p>
            <a:pPr marL="171450" indent="-171450">
              <a:buFont typeface="Arial" panose="020B0604020202020204" pitchFamily="34" charset="0"/>
              <a:buChar char="•"/>
            </a:pPr>
            <a:r>
              <a:rPr lang="en-IN" sz="1200" dirty="0">
                <a:solidFill>
                  <a:schemeClr val="bg1"/>
                </a:solidFill>
                <a:latin typeface="Calibri Light" charset="0"/>
                <a:ea typeface="Calibri Light" charset="0"/>
                <a:cs typeface="Calibri Light" charset="0"/>
              </a:rPr>
              <a:t>Digital signature for notices, orders and summons introduced to make the system paperless</a:t>
            </a:r>
          </a:p>
        </p:txBody>
      </p:sp>
      <p:sp>
        <p:nvSpPr>
          <p:cNvPr id="7" name="Rectangle 6"/>
          <p:cNvSpPr/>
          <p:nvPr/>
        </p:nvSpPr>
        <p:spPr>
          <a:xfrm>
            <a:off x="5170769" y="4747594"/>
            <a:ext cx="3618083" cy="1448838"/>
          </a:xfrm>
          <a:prstGeom prst="rect">
            <a:avLst/>
          </a:prstGeom>
        </p:spPr>
        <p:txBody>
          <a:bodyPr wrap="square" lIns="0" tIns="0" rIns="0" bIns="0">
            <a:noAutofit/>
          </a:bodyPr>
          <a:lstStyle/>
          <a:p>
            <a:pPr marL="171450" indent="-171450">
              <a:buFont typeface="Arial" panose="020B0604020202020204" pitchFamily="34" charset="0"/>
              <a:buChar char="•"/>
            </a:pPr>
            <a:r>
              <a:rPr lang="en-IN" sz="1100" dirty="0">
                <a:solidFill>
                  <a:schemeClr val="bg1"/>
                </a:solidFill>
                <a:latin typeface="Calibri Light" charset="0"/>
                <a:ea typeface="Calibri Light" charset="0"/>
                <a:cs typeface="Calibri Light" charset="0"/>
              </a:rPr>
              <a:t>Campaigns intensified with many new modes of communication (such as CM’s voice SMS, Video Vans, Radio jingles, Outreach to </a:t>
            </a:r>
            <a:r>
              <a:rPr lang="en-IN" sz="1100" dirty="0" err="1">
                <a:solidFill>
                  <a:schemeClr val="bg1"/>
                </a:solidFill>
                <a:latin typeface="Calibri Light" charset="0"/>
                <a:ea typeface="Calibri Light" charset="0"/>
                <a:cs typeface="Calibri Light" charset="0"/>
              </a:rPr>
              <a:t>panchayats</a:t>
            </a:r>
            <a:r>
              <a:rPr lang="en-IN" sz="1100" dirty="0">
                <a:solidFill>
                  <a:schemeClr val="bg1"/>
                </a:solidFill>
                <a:latin typeface="Calibri Light" charset="0"/>
                <a:ea typeface="Calibri Light" charset="0"/>
                <a:cs typeface="Calibri Light" charset="0"/>
              </a:rPr>
              <a:t> by PGROs) to create awareness among citizens about their legal right and the ease of </a:t>
            </a:r>
            <a:r>
              <a:rPr lang="en-IN" sz="1100" dirty="0" smtClean="0">
                <a:solidFill>
                  <a:schemeClr val="bg1"/>
                </a:solidFill>
                <a:latin typeface="Calibri Light" charset="0"/>
                <a:ea typeface="Calibri Light" charset="0"/>
                <a:cs typeface="Calibri Light" charset="0"/>
              </a:rPr>
              <a:t>access</a:t>
            </a:r>
          </a:p>
          <a:p>
            <a:pPr marL="171450" indent="-171450">
              <a:buFont typeface="Arial" panose="020B0604020202020204" pitchFamily="34" charset="0"/>
              <a:buChar char="•"/>
            </a:pPr>
            <a:r>
              <a:rPr lang="en-IN" sz="1100" dirty="0">
                <a:solidFill>
                  <a:schemeClr val="bg1"/>
                </a:solidFill>
                <a:latin typeface="Calibri Light" charset="0"/>
                <a:ea typeface="Calibri Light" charset="0"/>
                <a:cs typeface="Calibri Light" charset="0"/>
              </a:rPr>
              <a:t>From a longer perspective, </a:t>
            </a:r>
            <a:r>
              <a:rPr lang="en-IN" sz="1100" dirty="0" err="1">
                <a:solidFill>
                  <a:schemeClr val="bg1"/>
                </a:solidFill>
                <a:latin typeface="Calibri Light" charset="0"/>
                <a:ea typeface="Calibri Light" charset="0"/>
                <a:cs typeface="Calibri Light" charset="0"/>
              </a:rPr>
              <a:t>MoUs</a:t>
            </a:r>
            <a:r>
              <a:rPr lang="en-IN" sz="1100" dirty="0">
                <a:solidFill>
                  <a:schemeClr val="bg1"/>
                </a:solidFill>
                <a:latin typeface="Calibri Light" charset="0"/>
                <a:ea typeface="Calibri Light" charset="0"/>
                <a:cs typeface="Calibri Light" charset="0"/>
              </a:rPr>
              <a:t> signed with 3 premier Institutes in Patna for sustained studies, research and new ideas </a:t>
            </a:r>
          </a:p>
          <a:p>
            <a:pPr marL="171450" indent="-171450">
              <a:buFont typeface="Arial" panose="020B0604020202020204" pitchFamily="34" charset="0"/>
              <a:buChar char="•"/>
            </a:pPr>
            <a:endParaRPr lang="en-IN" sz="1100" dirty="0">
              <a:solidFill>
                <a:schemeClr val="bg1"/>
              </a:solidFill>
              <a:latin typeface="Calibri Light" charset="0"/>
              <a:ea typeface="Calibri Light" charset="0"/>
              <a:cs typeface="Calibri Light" charset="0"/>
            </a:endParaRPr>
          </a:p>
        </p:txBody>
      </p:sp>
      <p:sp>
        <p:nvSpPr>
          <p:cNvPr id="9" name="Freeform 9"/>
          <p:cNvSpPr>
            <a:spLocks/>
          </p:cNvSpPr>
          <p:nvPr/>
        </p:nvSpPr>
        <p:spPr bwMode="auto">
          <a:xfrm>
            <a:off x="733892" y="2197179"/>
            <a:ext cx="632699" cy="983711"/>
          </a:xfrm>
          <a:custGeom>
            <a:avLst/>
            <a:gdLst>
              <a:gd name="T0" fmla="*/ 0 w 433"/>
              <a:gd name="T1" fmla="*/ 595 h 595"/>
              <a:gd name="T2" fmla="*/ 433 w 433"/>
              <a:gd name="T3" fmla="*/ 450 h 595"/>
              <a:gd name="T4" fmla="*/ 433 w 433"/>
              <a:gd name="T5" fmla="*/ 0 h 595"/>
              <a:gd name="T6" fmla="*/ 0 w 433"/>
              <a:gd name="T7" fmla="*/ 321 h 595"/>
              <a:gd name="T8" fmla="*/ 0 w 433"/>
              <a:gd name="T9" fmla="*/ 595 h 595"/>
            </a:gdLst>
            <a:ahLst/>
            <a:cxnLst>
              <a:cxn ang="0">
                <a:pos x="T0" y="T1"/>
              </a:cxn>
              <a:cxn ang="0">
                <a:pos x="T2" y="T3"/>
              </a:cxn>
              <a:cxn ang="0">
                <a:pos x="T4" y="T5"/>
              </a:cxn>
              <a:cxn ang="0">
                <a:pos x="T6" y="T7"/>
              </a:cxn>
              <a:cxn ang="0">
                <a:pos x="T8" y="T9"/>
              </a:cxn>
            </a:cxnLst>
            <a:rect l="0" t="0" r="r" b="b"/>
            <a:pathLst>
              <a:path w="433" h="595">
                <a:moveTo>
                  <a:pt x="0" y="595"/>
                </a:moveTo>
                <a:lnTo>
                  <a:pt x="433" y="450"/>
                </a:lnTo>
                <a:lnTo>
                  <a:pt x="433" y="0"/>
                </a:lnTo>
                <a:lnTo>
                  <a:pt x="0" y="321"/>
                </a:lnTo>
                <a:lnTo>
                  <a:pt x="0" y="595"/>
                </a:lnTo>
                <a:close/>
              </a:path>
            </a:pathLst>
          </a:custGeom>
          <a:solidFill>
            <a:schemeClr val="tx2">
              <a:lumMod val="75000"/>
            </a:schemeClr>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0" name="Freeform 10"/>
          <p:cNvSpPr>
            <a:spLocks/>
          </p:cNvSpPr>
          <p:nvPr/>
        </p:nvSpPr>
        <p:spPr bwMode="auto">
          <a:xfrm>
            <a:off x="733892" y="2974083"/>
            <a:ext cx="632699" cy="877900"/>
          </a:xfrm>
          <a:custGeom>
            <a:avLst/>
            <a:gdLst>
              <a:gd name="T0" fmla="*/ 0 w 433"/>
              <a:gd name="T1" fmla="*/ 418 h 531"/>
              <a:gd name="T2" fmla="*/ 433 w 433"/>
              <a:gd name="T3" fmla="*/ 531 h 531"/>
              <a:gd name="T4" fmla="*/ 433 w 433"/>
              <a:gd name="T5" fmla="*/ 0 h 531"/>
              <a:gd name="T6" fmla="*/ 0 w 433"/>
              <a:gd name="T7" fmla="*/ 145 h 531"/>
              <a:gd name="T8" fmla="*/ 0 w 433"/>
              <a:gd name="T9" fmla="*/ 418 h 531"/>
            </a:gdLst>
            <a:ahLst/>
            <a:cxnLst>
              <a:cxn ang="0">
                <a:pos x="T0" y="T1"/>
              </a:cxn>
              <a:cxn ang="0">
                <a:pos x="T2" y="T3"/>
              </a:cxn>
              <a:cxn ang="0">
                <a:pos x="T4" y="T5"/>
              </a:cxn>
              <a:cxn ang="0">
                <a:pos x="T6" y="T7"/>
              </a:cxn>
              <a:cxn ang="0">
                <a:pos x="T8" y="T9"/>
              </a:cxn>
            </a:cxnLst>
            <a:rect l="0" t="0" r="r" b="b"/>
            <a:pathLst>
              <a:path w="433" h="531">
                <a:moveTo>
                  <a:pt x="0" y="418"/>
                </a:moveTo>
                <a:lnTo>
                  <a:pt x="433" y="531"/>
                </a:lnTo>
                <a:lnTo>
                  <a:pt x="433" y="0"/>
                </a:lnTo>
                <a:lnTo>
                  <a:pt x="0" y="145"/>
                </a:lnTo>
                <a:lnTo>
                  <a:pt x="0" y="418"/>
                </a:lnTo>
                <a:close/>
              </a:path>
            </a:pathLst>
          </a:custGeom>
          <a:solidFill>
            <a:schemeClr val="accent1">
              <a:lumMod val="75000"/>
            </a:schemeClr>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1" name="Freeform 10"/>
          <p:cNvSpPr>
            <a:spLocks/>
          </p:cNvSpPr>
          <p:nvPr/>
        </p:nvSpPr>
        <p:spPr bwMode="auto">
          <a:xfrm>
            <a:off x="733892" y="3698081"/>
            <a:ext cx="632699" cy="983711"/>
          </a:xfrm>
          <a:custGeom>
            <a:avLst/>
            <a:gdLst>
              <a:gd name="T0" fmla="*/ 0 w 433"/>
              <a:gd name="T1" fmla="*/ 274 h 595"/>
              <a:gd name="T2" fmla="*/ 433 w 433"/>
              <a:gd name="T3" fmla="*/ 595 h 595"/>
              <a:gd name="T4" fmla="*/ 433 w 433"/>
              <a:gd name="T5" fmla="*/ 113 h 595"/>
              <a:gd name="T6" fmla="*/ 0 w 433"/>
              <a:gd name="T7" fmla="*/ 0 h 595"/>
              <a:gd name="T8" fmla="*/ 0 w 433"/>
              <a:gd name="T9" fmla="*/ 274 h 595"/>
            </a:gdLst>
            <a:ahLst/>
            <a:cxnLst>
              <a:cxn ang="0">
                <a:pos x="T0" y="T1"/>
              </a:cxn>
              <a:cxn ang="0">
                <a:pos x="T2" y="T3"/>
              </a:cxn>
              <a:cxn ang="0">
                <a:pos x="T4" y="T5"/>
              </a:cxn>
              <a:cxn ang="0">
                <a:pos x="T6" y="T7"/>
              </a:cxn>
              <a:cxn ang="0">
                <a:pos x="T8" y="T9"/>
              </a:cxn>
            </a:cxnLst>
            <a:rect l="0" t="0" r="r" b="b"/>
            <a:pathLst>
              <a:path w="433" h="595">
                <a:moveTo>
                  <a:pt x="0" y="274"/>
                </a:moveTo>
                <a:lnTo>
                  <a:pt x="433" y="595"/>
                </a:lnTo>
                <a:lnTo>
                  <a:pt x="433" y="113"/>
                </a:lnTo>
                <a:lnTo>
                  <a:pt x="0" y="0"/>
                </a:lnTo>
                <a:lnTo>
                  <a:pt x="0" y="274"/>
                </a:lnTo>
                <a:close/>
              </a:path>
            </a:pathLst>
          </a:custGeom>
          <a:solidFill>
            <a:schemeClr val="accent2">
              <a:lumMod val="75000"/>
            </a:schemeClr>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2" name="Freeform 11"/>
          <p:cNvSpPr>
            <a:spLocks/>
          </p:cNvSpPr>
          <p:nvPr/>
        </p:nvSpPr>
        <p:spPr bwMode="auto">
          <a:xfrm>
            <a:off x="733892" y="4184007"/>
            <a:ext cx="632699" cy="1248239"/>
          </a:xfrm>
          <a:custGeom>
            <a:avLst/>
            <a:gdLst>
              <a:gd name="T0" fmla="*/ 0 w 433"/>
              <a:gd name="T1" fmla="*/ 273 h 755"/>
              <a:gd name="T2" fmla="*/ 433 w 433"/>
              <a:gd name="T3" fmla="*/ 755 h 755"/>
              <a:gd name="T4" fmla="*/ 433 w 433"/>
              <a:gd name="T5" fmla="*/ 321 h 755"/>
              <a:gd name="T6" fmla="*/ 0 w 433"/>
              <a:gd name="T7" fmla="*/ 0 h 755"/>
              <a:gd name="T8" fmla="*/ 0 w 433"/>
              <a:gd name="T9" fmla="*/ 273 h 755"/>
            </a:gdLst>
            <a:ahLst/>
            <a:cxnLst>
              <a:cxn ang="0">
                <a:pos x="T0" y="T1"/>
              </a:cxn>
              <a:cxn ang="0">
                <a:pos x="T2" y="T3"/>
              </a:cxn>
              <a:cxn ang="0">
                <a:pos x="T4" y="T5"/>
              </a:cxn>
              <a:cxn ang="0">
                <a:pos x="T6" y="T7"/>
              </a:cxn>
              <a:cxn ang="0">
                <a:pos x="T8" y="T9"/>
              </a:cxn>
            </a:cxnLst>
            <a:rect l="0" t="0" r="r" b="b"/>
            <a:pathLst>
              <a:path w="433" h="755">
                <a:moveTo>
                  <a:pt x="0" y="273"/>
                </a:moveTo>
                <a:lnTo>
                  <a:pt x="433" y="755"/>
                </a:lnTo>
                <a:lnTo>
                  <a:pt x="433" y="321"/>
                </a:lnTo>
                <a:lnTo>
                  <a:pt x="0" y="0"/>
                </a:lnTo>
                <a:lnTo>
                  <a:pt x="0" y="273"/>
                </a:lnTo>
                <a:close/>
              </a:path>
            </a:pathLst>
          </a:custGeom>
          <a:solidFill>
            <a:schemeClr val="accent3">
              <a:lumMod val="75000"/>
            </a:schemeClr>
          </a:solidFill>
          <a:ln>
            <a:noFill/>
          </a:ln>
        </p:spPr>
        <p:txBody>
          <a:bodyPr vert="horz" wrap="square" lIns="51428" tIns="25715" rIns="51428" bIns="25715" numCol="1" anchor="t" anchorCtr="0" compatLnSpc="1">
            <a:prstTxWarp prst="textNoShape">
              <a:avLst/>
            </a:prstTxWarp>
            <a:normAutofit/>
          </a:bodyPr>
          <a:lstStyle/>
          <a:p>
            <a:endParaRPr lang="id-ID" sz="1350" dirty="0">
              <a:solidFill>
                <a:schemeClr val="accent5"/>
              </a:solidFill>
              <a:latin typeface="Calibri" charset="0"/>
            </a:endParaRPr>
          </a:p>
        </p:txBody>
      </p:sp>
      <p:sp>
        <p:nvSpPr>
          <p:cNvPr id="13" name="Rectangle 12"/>
          <p:cNvSpPr>
            <a:spLocks noChangeArrowheads="1"/>
          </p:cNvSpPr>
          <p:nvPr/>
        </p:nvSpPr>
        <p:spPr bwMode="auto">
          <a:xfrm>
            <a:off x="0" y="2727888"/>
            <a:ext cx="702837" cy="453004"/>
          </a:xfrm>
          <a:prstGeom prst="rect">
            <a:avLst/>
          </a:prstGeom>
          <a:solidFill>
            <a:schemeClr val="tx2"/>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4" name="Rectangle 13"/>
          <p:cNvSpPr>
            <a:spLocks noChangeArrowheads="1"/>
          </p:cNvSpPr>
          <p:nvPr/>
        </p:nvSpPr>
        <p:spPr bwMode="auto">
          <a:xfrm>
            <a:off x="0" y="3213812"/>
            <a:ext cx="702837" cy="451350"/>
          </a:xfrm>
          <a:prstGeom prst="rect">
            <a:avLst/>
          </a:prstGeom>
          <a:solidFill>
            <a:schemeClr val="accent1"/>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5" name="Rectangle 14"/>
          <p:cNvSpPr>
            <a:spLocks noChangeArrowheads="1"/>
          </p:cNvSpPr>
          <p:nvPr/>
        </p:nvSpPr>
        <p:spPr bwMode="auto">
          <a:xfrm>
            <a:off x="0" y="3698081"/>
            <a:ext cx="702837" cy="453004"/>
          </a:xfrm>
          <a:prstGeom prst="rect">
            <a:avLst/>
          </a:prstGeom>
          <a:solidFill>
            <a:schemeClr val="accent2"/>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sp>
        <p:nvSpPr>
          <p:cNvPr id="16" name="Rectangle 15"/>
          <p:cNvSpPr>
            <a:spLocks noChangeArrowheads="1"/>
          </p:cNvSpPr>
          <p:nvPr/>
        </p:nvSpPr>
        <p:spPr bwMode="auto">
          <a:xfrm>
            <a:off x="0" y="4184006"/>
            <a:ext cx="702837" cy="451350"/>
          </a:xfrm>
          <a:prstGeom prst="rect">
            <a:avLst/>
          </a:prstGeom>
          <a:solidFill>
            <a:schemeClr val="accent3"/>
          </a:solidFill>
          <a:ln>
            <a:noFill/>
          </a:ln>
        </p:spPr>
        <p:txBody>
          <a:bodyPr vert="horz" wrap="square" lIns="51428" tIns="25715" rIns="51428" bIns="25715" numCol="1" anchor="t" anchorCtr="0" compatLnSpc="1">
            <a:prstTxWarp prst="textNoShape">
              <a:avLst/>
            </a:prstTxWarp>
            <a:normAutofit/>
          </a:bodyPr>
          <a:lstStyle/>
          <a:p>
            <a:endParaRPr lang="id-ID" sz="1350" dirty="0">
              <a:latin typeface="Calibri" charset="0"/>
            </a:endParaRPr>
          </a:p>
        </p:txBody>
      </p:sp>
      <p:grpSp>
        <p:nvGrpSpPr>
          <p:cNvPr id="2" name="Group 1"/>
          <p:cNvGrpSpPr/>
          <p:nvPr/>
        </p:nvGrpSpPr>
        <p:grpSpPr>
          <a:xfrm>
            <a:off x="1398420" y="2197179"/>
            <a:ext cx="2201007" cy="743983"/>
            <a:chOff x="1644428" y="1786571"/>
            <a:chExt cx="2625320" cy="991977"/>
          </a:xfrm>
        </p:grpSpPr>
        <p:sp>
          <p:nvSpPr>
            <p:cNvPr id="17" name="Freeform 13"/>
            <p:cNvSpPr>
              <a:spLocks/>
            </p:cNvSpPr>
            <p:nvPr/>
          </p:nvSpPr>
          <p:spPr bwMode="auto">
            <a:xfrm>
              <a:off x="1644428" y="1786571"/>
              <a:ext cx="2625320" cy="991977"/>
            </a:xfrm>
            <a:custGeom>
              <a:avLst/>
              <a:gdLst>
                <a:gd name="T0" fmla="*/ 0 w 2053"/>
                <a:gd name="T1" fmla="*/ 450 h 450"/>
                <a:gd name="T2" fmla="*/ 0 w 2053"/>
                <a:gd name="T3" fmla="*/ 0 h 450"/>
                <a:gd name="T4" fmla="*/ 1893 w 2053"/>
                <a:gd name="T5" fmla="*/ 0 h 450"/>
                <a:gd name="T6" fmla="*/ 2053 w 2053"/>
                <a:gd name="T7" fmla="*/ 225 h 450"/>
                <a:gd name="T8" fmla="*/ 1893 w 2053"/>
                <a:gd name="T9" fmla="*/ 450 h 450"/>
                <a:gd name="T10" fmla="*/ 0 w 2053"/>
                <a:gd name="T11" fmla="*/ 450 h 450"/>
              </a:gdLst>
              <a:ahLst/>
              <a:cxnLst>
                <a:cxn ang="0">
                  <a:pos x="T0" y="T1"/>
                </a:cxn>
                <a:cxn ang="0">
                  <a:pos x="T2" y="T3"/>
                </a:cxn>
                <a:cxn ang="0">
                  <a:pos x="T4" y="T5"/>
                </a:cxn>
                <a:cxn ang="0">
                  <a:pos x="T6" y="T7"/>
                </a:cxn>
                <a:cxn ang="0">
                  <a:pos x="T8" y="T9"/>
                </a:cxn>
                <a:cxn ang="0">
                  <a:pos x="T10" y="T11"/>
                </a:cxn>
              </a:cxnLst>
              <a:rect l="0" t="0" r="r" b="b"/>
              <a:pathLst>
                <a:path w="2053" h="450">
                  <a:moveTo>
                    <a:pt x="0" y="450"/>
                  </a:moveTo>
                  <a:lnTo>
                    <a:pt x="0" y="0"/>
                  </a:lnTo>
                  <a:lnTo>
                    <a:pt x="1893" y="0"/>
                  </a:lnTo>
                  <a:lnTo>
                    <a:pt x="2053" y="225"/>
                  </a:lnTo>
                  <a:lnTo>
                    <a:pt x="1893" y="450"/>
                  </a:lnTo>
                  <a:lnTo>
                    <a:pt x="0" y="450"/>
                  </a:lnTo>
                  <a:close/>
                </a:path>
              </a:pathLst>
            </a:custGeom>
            <a:solidFill>
              <a:schemeClr val="tx2"/>
            </a:solidFill>
            <a:ln>
              <a:noFill/>
            </a:ln>
          </p:spPr>
          <p:txBody>
            <a:bodyPr vert="horz" wrap="square" lIns="51428" tIns="25715" rIns="51428" bIns="25715" numCol="1" anchor="t" anchorCtr="0" compatLnSpc="1">
              <a:prstTxWarp prst="textNoShape">
                <a:avLst/>
              </a:prstTxWarp>
              <a:normAutofit/>
            </a:bodyPr>
            <a:lstStyle/>
            <a:p>
              <a:endParaRPr lang="id-ID" sz="1200" dirty="0">
                <a:latin typeface="Calibri" charset="0"/>
              </a:endParaRPr>
            </a:p>
          </p:txBody>
        </p:sp>
        <p:sp>
          <p:nvSpPr>
            <p:cNvPr id="21" name="Rectangle 20"/>
            <p:cNvSpPr/>
            <p:nvPr/>
          </p:nvSpPr>
          <p:spPr>
            <a:xfrm>
              <a:off x="1882921" y="1786572"/>
              <a:ext cx="2229740" cy="991976"/>
            </a:xfrm>
            <a:prstGeom prst="rect">
              <a:avLst/>
            </a:prstGeom>
          </p:spPr>
          <p:txBody>
            <a:bodyPr wrap="square" lIns="0" tIns="0" rIns="0" bIns="0" anchor="ctr" anchorCtr="0">
              <a:normAutofit/>
            </a:bodyPr>
            <a:lstStyle/>
            <a:p>
              <a:r>
                <a:rPr lang="en-IN" sz="1400" b="1" dirty="0" smtClean="0">
                  <a:solidFill>
                    <a:schemeClr val="bg1"/>
                  </a:solidFill>
                  <a:latin typeface="Calibri" charset="0"/>
                </a:rPr>
                <a:t>Enhanced implementation</a:t>
              </a:r>
              <a:endParaRPr lang="id-ID" sz="1400" b="1" dirty="0">
                <a:solidFill>
                  <a:schemeClr val="bg1"/>
                </a:solidFill>
                <a:latin typeface="Calibri" charset="0"/>
              </a:endParaRPr>
            </a:p>
          </p:txBody>
        </p:sp>
      </p:grpSp>
      <p:grpSp>
        <p:nvGrpSpPr>
          <p:cNvPr id="3" name="Group 2"/>
          <p:cNvGrpSpPr/>
          <p:nvPr/>
        </p:nvGrpSpPr>
        <p:grpSpPr>
          <a:xfrm>
            <a:off x="1398421" y="2974083"/>
            <a:ext cx="2746186" cy="877900"/>
            <a:chOff x="1644428" y="2822443"/>
            <a:chExt cx="3275598" cy="1170533"/>
          </a:xfrm>
        </p:grpSpPr>
        <p:sp>
          <p:nvSpPr>
            <p:cNvPr id="18" name="Freeform 14"/>
            <p:cNvSpPr>
              <a:spLocks/>
            </p:cNvSpPr>
            <p:nvPr/>
          </p:nvSpPr>
          <p:spPr bwMode="auto">
            <a:xfrm>
              <a:off x="1644428" y="2822443"/>
              <a:ext cx="3275598" cy="1170533"/>
            </a:xfrm>
            <a:custGeom>
              <a:avLst/>
              <a:gdLst>
                <a:gd name="T0" fmla="*/ 0 w 2053"/>
                <a:gd name="T1" fmla="*/ 0 h 531"/>
                <a:gd name="T2" fmla="*/ 0 w 2053"/>
                <a:gd name="T3" fmla="*/ 531 h 531"/>
                <a:gd name="T4" fmla="*/ 1893 w 2053"/>
                <a:gd name="T5" fmla="*/ 531 h 531"/>
                <a:gd name="T6" fmla="*/ 2053 w 2053"/>
                <a:gd name="T7" fmla="*/ 273 h 531"/>
                <a:gd name="T8" fmla="*/ 1893 w 2053"/>
                <a:gd name="T9" fmla="*/ 0 h 531"/>
                <a:gd name="T10" fmla="*/ 0 w 2053"/>
                <a:gd name="T11" fmla="*/ 0 h 531"/>
              </a:gdLst>
              <a:ahLst/>
              <a:cxnLst>
                <a:cxn ang="0">
                  <a:pos x="T0" y="T1"/>
                </a:cxn>
                <a:cxn ang="0">
                  <a:pos x="T2" y="T3"/>
                </a:cxn>
                <a:cxn ang="0">
                  <a:pos x="T4" y="T5"/>
                </a:cxn>
                <a:cxn ang="0">
                  <a:pos x="T6" y="T7"/>
                </a:cxn>
                <a:cxn ang="0">
                  <a:pos x="T8" y="T9"/>
                </a:cxn>
                <a:cxn ang="0">
                  <a:pos x="T10" y="T11"/>
                </a:cxn>
              </a:cxnLst>
              <a:rect l="0" t="0" r="r" b="b"/>
              <a:pathLst>
                <a:path w="2053" h="531">
                  <a:moveTo>
                    <a:pt x="0" y="0"/>
                  </a:moveTo>
                  <a:lnTo>
                    <a:pt x="0" y="531"/>
                  </a:lnTo>
                  <a:lnTo>
                    <a:pt x="1893" y="531"/>
                  </a:lnTo>
                  <a:lnTo>
                    <a:pt x="2053" y="273"/>
                  </a:lnTo>
                  <a:lnTo>
                    <a:pt x="1893" y="0"/>
                  </a:lnTo>
                  <a:lnTo>
                    <a:pt x="0" y="0"/>
                  </a:lnTo>
                  <a:close/>
                </a:path>
              </a:pathLst>
            </a:custGeom>
            <a:solidFill>
              <a:schemeClr val="accent1"/>
            </a:solidFill>
            <a:ln>
              <a:noFill/>
            </a:ln>
          </p:spPr>
          <p:txBody>
            <a:bodyPr vert="horz" wrap="square" lIns="51428" tIns="25715" rIns="51428" bIns="25715" numCol="1" anchor="t" anchorCtr="0" compatLnSpc="1">
              <a:prstTxWarp prst="textNoShape">
                <a:avLst/>
              </a:prstTxWarp>
              <a:normAutofit/>
            </a:bodyPr>
            <a:lstStyle/>
            <a:p>
              <a:endParaRPr lang="id-ID" sz="1400" dirty="0">
                <a:latin typeface="Calibri" charset="0"/>
              </a:endParaRPr>
            </a:p>
          </p:txBody>
        </p:sp>
        <p:sp>
          <p:nvSpPr>
            <p:cNvPr id="22" name="Rectangle 21"/>
            <p:cNvSpPr/>
            <p:nvPr/>
          </p:nvSpPr>
          <p:spPr>
            <a:xfrm>
              <a:off x="1905736" y="2822443"/>
              <a:ext cx="3005948" cy="1170533"/>
            </a:xfrm>
            <a:prstGeom prst="rect">
              <a:avLst/>
            </a:prstGeom>
          </p:spPr>
          <p:txBody>
            <a:bodyPr wrap="square" lIns="0" tIns="0" rIns="0" bIns="0" anchor="ctr" anchorCtr="0">
              <a:normAutofit/>
            </a:bodyPr>
            <a:lstStyle/>
            <a:p>
              <a:r>
                <a:rPr lang="en-IN" sz="1400" b="1" dirty="0" smtClean="0">
                  <a:solidFill>
                    <a:schemeClr val="bg1"/>
                  </a:solidFill>
                  <a:latin typeface="Calibri" charset="0"/>
                </a:rPr>
                <a:t>Feedback</a:t>
              </a:r>
              <a:endParaRPr lang="id-ID" sz="1400" b="1" dirty="0">
                <a:solidFill>
                  <a:schemeClr val="bg1"/>
                </a:solidFill>
                <a:latin typeface="Calibri" charset="0"/>
              </a:endParaRPr>
            </a:p>
          </p:txBody>
        </p:sp>
      </p:grpSp>
      <p:grpSp>
        <p:nvGrpSpPr>
          <p:cNvPr id="33" name="Group 32"/>
          <p:cNvGrpSpPr/>
          <p:nvPr/>
        </p:nvGrpSpPr>
        <p:grpSpPr>
          <a:xfrm>
            <a:off x="1398421" y="3851983"/>
            <a:ext cx="3214548" cy="829809"/>
            <a:chOff x="1644428" y="3992977"/>
            <a:chExt cx="3834252" cy="1106412"/>
          </a:xfrm>
        </p:grpSpPr>
        <p:sp>
          <p:nvSpPr>
            <p:cNvPr id="19" name="Freeform 18"/>
            <p:cNvSpPr>
              <a:spLocks/>
            </p:cNvSpPr>
            <p:nvPr/>
          </p:nvSpPr>
          <p:spPr bwMode="auto">
            <a:xfrm>
              <a:off x="1644428" y="4036872"/>
              <a:ext cx="3803182" cy="1062517"/>
            </a:xfrm>
            <a:custGeom>
              <a:avLst/>
              <a:gdLst>
                <a:gd name="T0" fmla="*/ 0 w 2053"/>
                <a:gd name="T1" fmla="*/ 482 h 482"/>
                <a:gd name="T2" fmla="*/ 0 w 2053"/>
                <a:gd name="T3" fmla="*/ 0 h 482"/>
                <a:gd name="T4" fmla="*/ 1893 w 2053"/>
                <a:gd name="T5" fmla="*/ 0 h 482"/>
                <a:gd name="T6" fmla="*/ 2053 w 2053"/>
                <a:gd name="T7" fmla="*/ 241 h 482"/>
                <a:gd name="T8" fmla="*/ 1893 w 2053"/>
                <a:gd name="T9" fmla="*/ 482 h 482"/>
                <a:gd name="T10" fmla="*/ 0 w 2053"/>
                <a:gd name="T11" fmla="*/ 482 h 482"/>
              </a:gdLst>
              <a:ahLst/>
              <a:cxnLst>
                <a:cxn ang="0">
                  <a:pos x="T0" y="T1"/>
                </a:cxn>
                <a:cxn ang="0">
                  <a:pos x="T2" y="T3"/>
                </a:cxn>
                <a:cxn ang="0">
                  <a:pos x="T4" y="T5"/>
                </a:cxn>
                <a:cxn ang="0">
                  <a:pos x="T6" y="T7"/>
                </a:cxn>
                <a:cxn ang="0">
                  <a:pos x="T8" y="T9"/>
                </a:cxn>
                <a:cxn ang="0">
                  <a:pos x="T10" y="T11"/>
                </a:cxn>
              </a:cxnLst>
              <a:rect l="0" t="0" r="r" b="b"/>
              <a:pathLst>
                <a:path w="2053" h="482">
                  <a:moveTo>
                    <a:pt x="0" y="482"/>
                  </a:moveTo>
                  <a:lnTo>
                    <a:pt x="0" y="0"/>
                  </a:lnTo>
                  <a:lnTo>
                    <a:pt x="1893" y="0"/>
                  </a:lnTo>
                  <a:lnTo>
                    <a:pt x="2053" y="241"/>
                  </a:lnTo>
                  <a:lnTo>
                    <a:pt x="1893" y="482"/>
                  </a:lnTo>
                  <a:lnTo>
                    <a:pt x="0" y="482"/>
                  </a:lnTo>
                  <a:close/>
                </a:path>
              </a:pathLst>
            </a:custGeom>
            <a:solidFill>
              <a:schemeClr val="accent2"/>
            </a:solidFill>
            <a:ln>
              <a:noFill/>
            </a:ln>
          </p:spPr>
          <p:txBody>
            <a:bodyPr vert="horz" wrap="square" lIns="51428" tIns="25715" rIns="51428" bIns="25715" numCol="1" anchor="t" anchorCtr="0" compatLnSpc="1">
              <a:prstTxWarp prst="textNoShape">
                <a:avLst/>
              </a:prstTxWarp>
              <a:normAutofit/>
            </a:bodyPr>
            <a:lstStyle/>
            <a:p>
              <a:endParaRPr lang="id-ID" sz="1400" dirty="0">
                <a:latin typeface="Calibri" charset="0"/>
              </a:endParaRPr>
            </a:p>
          </p:txBody>
        </p:sp>
        <p:sp>
          <p:nvSpPr>
            <p:cNvPr id="23" name="Rectangle 22"/>
            <p:cNvSpPr/>
            <p:nvPr/>
          </p:nvSpPr>
          <p:spPr>
            <a:xfrm>
              <a:off x="1951181" y="3992977"/>
              <a:ext cx="3527499" cy="1106412"/>
            </a:xfrm>
            <a:prstGeom prst="rect">
              <a:avLst/>
            </a:prstGeom>
          </p:spPr>
          <p:txBody>
            <a:bodyPr wrap="square" lIns="0" tIns="0" rIns="0" bIns="0" anchor="ctr" anchorCtr="0">
              <a:normAutofit/>
            </a:bodyPr>
            <a:lstStyle/>
            <a:p>
              <a:r>
                <a:rPr lang="en-IN" sz="1400" b="1" dirty="0" smtClean="0">
                  <a:solidFill>
                    <a:schemeClr val="bg1"/>
                  </a:solidFill>
                  <a:latin typeface="Calibri" charset="0"/>
                </a:rPr>
                <a:t>Digital solutions</a:t>
              </a:r>
              <a:endParaRPr lang="id-ID" sz="1400" b="1" dirty="0">
                <a:solidFill>
                  <a:schemeClr val="bg1"/>
                </a:solidFill>
                <a:latin typeface="Calibri" charset="0"/>
              </a:endParaRPr>
            </a:p>
          </p:txBody>
        </p:sp>
      </p:grpSp>
      <p:grpSp>
        <p:nvGrpSpPr>
          <p:cNvPr id="34" name="Group 33"/>
          <p:cNvGrpSpPr/>
          <p:nvPr/>
        </p:nvGrpSpPr>
        <p:grpSpPr>
          <a:xfrm>
            <a:off x="1398421" y="4714715"/>
            <a:ext cx="3558808" cy="717531"/>
            <a:chOff x="1644427" y="5143287"/>
            <a:chExt cx="4244879" cy="956708"/>
          </a:xfrm>
        </p:grpSpPr>
        <p:sp>
          <p:nvSpPr>
            <p:cNvPr id="20" name="Freeform 18"/>
            <p:cNvSpPr>
              <a:spLocks/>
            </p:cNvSpPr>
            <p:nvPr/>
          </p:nvSpPr>
          <p:spPr bwMode="auto">
            <a:xfrm>
              <a:off x="1644427" y="5143287"/>
              <a:ext cx="4244879" cy="956708"/>
            </a:xfrm>
            <a:custGeom>
              <a:avLst/>
              <a:gdLst>
                <a:gd name="T0" fmla="*/ 0 w 2053"/>
                <a:gd name="T1" fmla="*/ 0 h 434"/>
                <a:gd name="T2" fmla="*/ 0 w 2053"/>
                <a:gd name="T3" fmla="*/ 434 h 434"/>
                <a:gd name="T4" fmla="*/ 1893 w 2053"/>
                <a:gd name="T5" fmla="*/ 434 h 434"/>
                <a:gd name="T6" fmla="*/ 2053 w 2053"/>
                <a:gd name="T7" fmla="*/ 225 h 434"/>
                <a:gd name="T8" fmla="*/ 1893 w 2053"/>
                <a:gd name="T9" fmla="*/ 0 h 434"/>
                <a:gd name="T10" fmla="*/ 0 w 2053"/>
                <a:gd name="T11" fmla="*/ 0 h 434"/>
              </a:gdLst>
              <a:ahLst/>
              <a:cxnLst>
                <a:cxn ang="0">
                  <a:pos x="T0" y="T1"/>
                </a:cxn>
                <a:cxn ang="0">
                  <a:pos x="T2" y="T3"/>
                </a:cxn>
                <a:cxn ang="0">
                  <a:pos x="T4" y="T5"/>
                </a:cxn>
                <a:cxn ang="0">
                  <a:pos x="T6" y="T7"/>
                </a:cxn>
                <a:cxn ang="0">
                  <a:pos x="T8" y="T9"/>
                </a:cxn>
                <a:cxn ang="0">
                  <a:pos x="T10" y="T11"/>
                </a:cxn>
              </a:cxnLst>
              <a:rect l="0" t="0" r="r" b="b"/>
              <a:pathLst>
                <a:path w="2053" h="434">
                  <a:moveTo>
                    <a:pt x="0" y="0"/>
                  </a:moveTo>
                  <a:lnTo>
                    <a:pt x="0" y="434"/>
                  </a:lnTo>
                  <a:lnTo>
                    <a:pt x="1893" y="434"/>
                  </a:lnTo>
                  <a:lnTo>
                    <a:pt x="2053" y="225"/>
                  </a:lnTo>
                  <a:lnTo>
                    <a:pt x="1893" y="0"/>
                  </a:lnTo>
                  <a:lnTo>
                    <a:pt x="0" y="0"/>
                  </a:lnTo>
                  <a:close/>
                </a:path>
              </a:pathLst>
            </a:custGeom>
            <a:solidFill>
              <a:schemeClr val="accent3"/>
            </a:solidFill>
            <a:ln>
              <a:noFill/>
            </a:ln>
          </p:spPr>
          <p:txBody>
            <a:bodyPr vert="horz" wrap="square" lIns="51428" tIns="25715" rIns="51428" bIns="25715" numCol="1" anchor="t" anchorCtr="0" compatLnSpc="1">
              <a:prstTxWarp prst="textNoShape">
                <a:avLst/>
              </a:prstTxWarp>
              <a:normAutofit/>
            </a:bodyPr>
            <a:lstStyle/>
            <a:p>
              <a:endParaRPr lang="id-ID" sz="1400" dirty="0">
                <a:latin typeface="Calibri" charset="0"/>
              </a:endParaRPr>
            </a:p>
          </p:txBody>
        </p:sp>
        <p:sp>
          <p:nvSpPr>
            <p:cNvPr id="24" name="Rectangle 23"/>
            <p:cNvSpPr/>
            <p:nvPr/>
          </p:nvSpPr>
          <p:spPr>
            <a:xfrm>
              <a:off x="1962543" y="5143287"/>
              <a:ext cx="3803181" cy="956707"/>
            </a:xfrm>
            <a:prstGeom prst="rect">
              <a:avLst/>
            </a:prstGeom>
          </p:spPr>
          <p:txBody>
            <a:bodyPr wrap="square" lIns="0" tIns="0" rIns="0" bIns="0" anchor="ctr" anchorCtr="0">
              <a:normAutofit/>
            </a:bodyPr>
            <a:lstStyle/>
            <a:p>
              <a:r>
                <a:rPr lang="en-IN" sz="1400" b="1" dirty="0" smtClean="0">
                  <a:latin typeface="Calibri" charset="0"/>
                </a:rPr>
                <a:t>Awareness and Dissemination</a:t>
              </a:r>
              <a:endParaRPr lang="id-ID" sz="1400" b="1" dirty="0">
                <a:latin typeface="Calibri" charset="0"/>
              </a:endParaRPr>
            </a:p>
          </p:txBody>
        </p:sp>
      </p:grpSp>
      <p:sp>
        <p:nvSpPr>
          <p:cNvPr id="25" name="TextBox 24"/>
          <p:cNvSpPr txBox="1"/>
          <p:nvPr/>
        </p:nvSpPr>
        <p:spPr>
          <a:xfrm>
            <a:off x="736997" y="719741"/>
            <a:ext cx="7670006" cy="484748"/>
          </a:xfrm>
          <a:prstGeom prst="rect">
            <a:avLst/>
          </a:prstGeom>
          <a:noFill/>
          <a:ln>
            <a:noFill/>
          </a:ln>
        </p:spPr>
        <p:txBody>
          <a:bodyPr wrap="square" lIns="0" tIns="0" rIns="0" bIns="0" rtlCol="0" anchor="ctr" anchorCtr="0">
            <a:noAutofit/>
          </a:bodyPr>
          <a:lstStyle/>
          <a:p>
            <a:r>
              <a:rPr lang="en-US" sz="4000" dirty="0" smtClean="0">
                <a:solidFill>
                  <a:schemeClr val="bg1"/>
                </a:solidFill>
                <a:latin typeface="Source Sans Pro ExtraLight" charset="0"/>
                <a:ea typeface="Calibri" charset="0"/>
                <a:cs typeface="Calibri" charset="0"/>
              </a:rPr>
              <a:t>Continuous Improvements</a:t>
            </a:r>
            <a:endParaRPr lang="en-US" sz="4000" b="1" dirty="0">
              <a:solidFill>
                <a:schemeClr val="bg1"/>
              </a:solidFill>
              <a:latin typeface="Calibri" charset="0"/>
              <a:ea typeface="Calibri" charset="0"/>
              <a:cs typeface="Calibri" charset="0"/>
            </a:endParaRPr>
          </a:p>
        </p:txBody>
      </p:sp>
      <p:sp>
        <p:nvSpPr>
          <p:cNvPr id="30" name="Hexagon 12"/>
          <p:cNvSpPr/>
          <p:nvPr/>
        </p:nvSpPr>
        <p:spPr>
          <a:xfrm rot="9000000">
            <a:off x="3924711" y="-2277432"/>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0" name="Rectangle 59"/>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1" name="TextBox 60"/>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spTree>
    <p:extLst>
      <p:ext uri="{BB962C8B-B14F-4D97-AF65-F5344CB8AC3E}">
        <p14:creationId xmlns:p14="http://schemas.microsoft.com/office/powerpoint/2010/main" val="4419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7200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2000" fill="hold"/>
                                        <p:tgtEl>
                                          <p:spTgt spid="28"/>
                                        </p:tgtEl>
                                        <p:attrNameLst>
                                          <p:attrName>ppt_x</p:attrName>
                                        </p:attrNameLst>
                                      </p:cBhvr>
                                      <p:tavLst>
                                        <p:tav tm="0">
                                          <p:val>
                                            <p:strVal val="#ppt_x"/>
                                          </p:val>
                                        </p:tav>
                                        <p:tav tm="100000">
                                          <p:val>
                                            <p:strVal val="#ppt_x"/>
                                          </p:val>
                                        </p:tav>
                                      </p:tavLst>
                                    </p:anim>
                                    <p:anim calcmode="lin" valueType="num">
                                      <p:cBhvr additive="base">
                                        <p:cTn id="8" dur="2000" fill="hold"/>
                                        <p:tgtEl>
                                          <p:spTgt spid="28"/>
                                        </p:tgtEl>
                                        <p:attrNameLst>
                                          <p:attrName>ppt_y</p:attrName>
                                        </p:attrNameLst>
                                      </p:cBhvr>
                                      <p:tavLst>
                                        <p:tav tm="0">
                                          <p:val>
                                            <p:strVal val="1+#ppt_h/2"/>
                                          </p:val>
                                        </p:tav>
                                        <p:tav tm="100000">
                                          <p:val>
                                            <p:strVal val="#ppt_y"/>
                                          </p:val>
                                        </p:tav>
                                      </p:tavLst>
                                    </p:anim>
                                  </p:childTnLst>
                                </p:cTn>
                              </p:par>
                              <p:par>
                                <p:cTn id="9" presetID="8" presetClass="emph" presetSubtype="0" decel="50000" fill="hold" grpId="1" nodeType="withEffect">
                                  <p:stCondLst>
                                    <p:cond delay="0"/>
                                  </p:stCondLst>
                                  <p:childTnLst>
                                    <p:animRot by="1800000">
                                      <p:cBhvr>
                                        <p:cTn id="10" dur="2000" fill="hold"/>
                                        <p:tgtEl>
                                          <p:spTgt spid="28"/>
                                        </p:tgtEl>
                                        <p:attrNameLst>
                                          <p:attrName>r</p:attrName>
                                        </p:attrNameLst>
                                      </p:cBhvr>
                                    </p:animRot>
                                  </p:childTnLst>
                                </p:cTn>
                              </p:par>
                              <p:par>
                                <p:cTn id="11" presetID="2" presetClass="entr" presetSubtype="1" decel="7200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2000" fill="hold"/>
                                        <p:tgtEl>
                                          <p:spTgt spid="30"/>
                                        </p:tgtEl>
                                        <p:attrNameLst>
                                          <p:attrName>ppt_x</p:attrName>
                                        </p:attrNameLst>
                                      </p:cBhvr>
                                      <p:tavLst>
                                        <p:tav tm="0">
                                          <p:val>
                                            <p:strVal val="#ppt_x"/>
                                          </p:val>
                                        </p:tav>
                                        <p:tav tm="100000">
                                          <p:val>
                                            <p:strVal val="#ppt_x"/>
                                          </p:val>
                                        </p:tav>
                                      </p:tavLst>
                                    </p:anim>
                                    <p:anim calcmode="lin" valueType="num">
                                      <p:cBhvr additive="base">
                                        <p:cTn id="14" dur="2000" fill="hold"/>
                                        <p:tgtEl>
                                          <p:spTgt spid="30"/>
                                        </p:tgtEl>
                                        <p:attrNameLst>
                                          <p:attrName>ppt_y</p:attrName>
                                        </p:attrNameLst>
                                      </p:cBhvr>
                                      <p:tavLst>
                                        <p:tav tm="0">
                                          <p:val>
                                            <p:strVal val="0-#ppt_h/2"/>
                                          </p:val>
                                        </p:tav>
                                        <p:tav tm="100000">
                                          <p:val>
                                            <p:strVal val="#ppt_y"/>
                                          </p:val>
                                        </p:tav>
                                      </p:tavLst>
                                    </p:anim>
                                  </p:childTnLst>
                                </p:cTn>
                              </p:par>
                              <p:par>
                                <p:cTn id="15" presetID="8" presetClass="emph" presetSubtype="0" decel="50000" fill="hold" grpId="1" nodeType="withEffect">
                                  <p:stCondLst>
                                    <p:cond delay="0"/>
                                  </p:stCondLst>
                                  <p:childTnLst>
                                    <p:animRot by="1800000">
                                      <p:cBhvr>
                                        <p:cTn id="16" dur="2000" fill="hold"/>
                                        <p:tgtEl>
                                          <p:spTgt spid="30"/>
                                        </p:tgtEl>
                                        <p:attrNameLst>
                                          <p:attrName>r</p:attrName>
                                        </p:attrNameLst>
                                      </p:cBhvr>
                                    </p:animRot>
                                  </p:childTnLst>
                                </p:cTn>
                              </p:par>
                            </p:childTnLst>
                          </p:cTn>
                        </p:par>
                        <p:par>
                          <p:cTn id="17" fill="hold">
                            <p:stCondLst>
                              <p:cond delay="2000"/>
                            </p:stCondLst>
                            <p:childTnLst>
                              <p:par>
                                <p:cTn id="18" presetID="10" presetClass="entr" presetSubtype="0" fill="hold" grpId="0" nodeType="afterEffect">
                                  <p:stCondLst>
                                    <p:cond delay="10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par>
                                <p:cTn id="26" presetID="22" presetClass="entr" presetSubtype="8" fill="hold" grpId="0" nodeType="withEffect">
                                  <p:stCondLst>
                                    <p:cond delay="40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750"/>
                                        <p:tgtEl>
                                          <p:spTgt spid="9"/>
                                        </p:tgtEl>
                                      </p:cBhvr>
                                    </p:animEffect>
                                  </p:childTnLst>
                                </p:cTn>
                              </p:par>
                              <p:par>
                                <p:cTn id="29" presetID="22" presetClass="entr" presetSubtype="8" fill="hold" nodeType="withEffect">
                                  <p:stCondLst>
                                    <p:cond delay="100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750"/>
                                        <p:tgtEl>
                                          <p:spTgt spid="2"/>
                                        </p:tgtEl>
                                      </p:cBhvr>
                                    </p:animEffect>
                                  </p:childTnLst>
                                </p:cTn>
                              </p:par>
                            </p:childTnLst>
                          </p:cTn>
                        </p:par>
                        <p:par>
                          <p:cTn id="32" fill="hold">
                            <p:stCondLst>
                              <p:cond delay="1750"/>
                            </p:stCondLst>
                            <p:childTnLst>
                              <p:par>
                                <p:cTn id="33" presetID="10" presetClass="entr" presetSubtype="0" fill="hold" grpId="0"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par>
                                <p:cTn id="41" presetID="22" presetClass="entr" presetSubtype="8" fill="hold" grpId="0" nodeType="withEffect">
                                  <p:stCondLst>
                                    <p:cond delay="400"/>
                                  </p:stCondLst>
                                  <p:childTnLst>
                                    <p:set>
                                      <p:cBhvr>
                                        <p:cTn id="42" dur="1" fill="hold">
                                          <p:stCondLst>
                                            <p:cond delay="0"/>
                                          </p:stCondLst>
                                        </p:cTn>
                                        <p:tgtEl>
                                          <p:spTgt spid="10"/>
                                        </p:tgtEl>
                                        <p:attrNameLst>
                                          <p:attrName>style.visibility</p:attrName>
                                        </p:attrNameLst>
                                      </p:cBhvr>
                                      <p:to>
                                        <p:strVal val="visible"/>
                                      </p:to>
                                    </p:set>
                                    <p:animEffect transition="in" filter="wipe(left)">
                                      <p:cBhvr>
                                        <p:cTn id="43" dur="750"/>
                                        <p:tgtEl>
                                          <p:spTgt spid="10"/>
                                        </p:tgtEl>
                                      </p:cBhvr>
                                    </p:animEffect>
                                  </p:childTnLst>
                                </p:cTn>
                              </p:par>
                              <p:par>
                                <p:cTn id="44" presetID="22" presetClass="entr" presetSubtype="8" fill="hold" nodeType="withEffect">
                                  <p:stCondLst>
                                    <p:cond delay="1000"/>
                                  </p:stCondLst>
                                  <p:childTnLst>
                                    <p:set>
                                      <p:cBhvr>
                                        <p:cTn id="45" dur="1" fill="hold">
                                          <p:stCondLst>
                                            <p:cond delay="0"/>
                                          </p:stCondLst>
                                        </p:cTn>
                                        <p:tgtEl>
                                          <p:spTgt spid="3"/>
                                        </p:tgtEl>
                                        <p:attrNameLst>
                                          <p:attrName>style.visibility</p:attrName>
                                        </p:attrNameLst>
                                      </p:cBhvr>
                                      <p:to>
                                        <p:strVal val="visible"/>
                                      </p:to>
                                    </p:set>
                                    <p:animEffect transition="in" filter="wipe(left)">
                                      <p:cBhvr>
                                        <p:cTn id="46" dur="750"/>
                                        <p:tgtEl>
                                          <p:spTgt spid="3"/>
                                        </p:tgtEl>
                                      </p:cBhvr>
                                    </p:animEffect>
                                  </p:childTnLst>
                                </p:cTn>
                              </p:par>
                            </p:childTnLst>
                          </p:cTn>
                        </p:par>
                        <p:par>
                          <p:cTn id="47" fill="hold">
                            <p:stCondLst>
                              <p:cond delay="1750"/>
                            </p:stCondLst>
                            <p:childTnLst>
                              <p:par>
                                <p:cTn id="48" presetID="10" presetClass="entr" presetSubtype="0"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left)">
                                      <p:cBhvr>
                                        <p:cTn id="55" dur="500"/>
                                        <p:tgtEl>
                                          <p:spTgt spid="15"/>
                                        </p:tgtEl>
                                      </p:cBhvr>
                                    </p:animEffect>
                                  </p:childTnLst>
                                </p:cTn>
                              </p:par>
                              <p:par>
                                <p:cTn id="56" presetID="22" presetClass="entr" presetSubtype="8" fill="hold" grpId="0" nodeType="withEffect">
                                  <p:stCondLst>
                                    <p:cond delay="400"/>
                                  </p:stCondLst>
                                  <p:childTnLst>
                                    <p:set>
                                      <p:cBhvr>
                                        <p:cTn id="57" dur="1" fill="hold">
                                          <p:stCondLst>
                                            <p:cond delay="0"/>
                                          </p:stCondLst>
                                        </p:cTn>
                                        <p:tgtEl>
                                          <p:spTgt spid="11"/>
                                        </p:tgtEl>
                                        <p:attrNameLst>
                                          <p:attrName>style.visibility</p:attrName>
                                        </p:attrNameLst>
                                      </p:cBhvr>
                                      <p:to>
                                        <p:strVal val="visible"/>
                                      </p:to>
                                    </p:set>
                                    <p:animEffect transition="in" filter="wipe(left)">
                                      <p:cBhvr>
                                        <p:cTn id="58" dur="750"/>
                                        <p:tgtEl>
                                          <p:spTgt spid="11"/>
                                        </p:tgtEl>
                                      </p:cBhvr>
                                    </p:animEffect>
                                  </p:childTnLst>
                                </p:cTn>
                              </p:par>
                              <p:par>
                                <p:cTn id="59" presetID="22" presetClass="entr" presetSubtype="8" fill="hold" nodeType="withEffect">
                                  <p:stCondLst>
                                    <p:cond delay="1000"/>
                                  </p:stCondLst>
                                  <p:childTnLst>
                                    <p:set>
                                      <p:cBhvr>
                                        <p:cTn id="60" dur="1" fill="hold">
                                          <p:stCondLst>
                                            <p:cond delay="0"/>
                                          </p:stCondLst>
                                        </p:cTn>
                                        <p:tgtEl>
                                          <p:spTgt spid="33"/>
                                        </p:tgtEl>
                                        <p:attrNameLst>
                                          <p:attrName>style.visibility</p:attrName>
                                        </p:attrNameLst>
                                      </p:cBhvr>
                                      <p:to>
                                        <p:strVal val="visible"/>
                                      </p:to>
                                    </p:set>
                                    <p:animEffect transition="in" filter="wipe(left)">
                                      <p:cBhvr>
                                        <p:cTn id="61" dur="750"/>
                                        <p:tgtEl>
                                          <p:spTgt spid="33"/>
                                        </p:tgtEl>
                                      </p:cBhvr>
                                    </p:animEffect>
                                  </p:childTnLst>
                                </p:cTn>
                              </p:par>
                            </p:childTnLst>
                          </p:cTn>
                        </p:par>
                        <p:par>
                          <p:cTn id="62" fill="hold">
                            <p:stCondLst>
                              <p:cond delay="1750"/>
                            </p:stCondLst>
                            <p:childTnLst>
                              <p:par>
                                <p:cTn id="63" presetID="10" presetClass="entr" presetSubtype="0" fill="hold" grpId="0" nodeType="after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fade">
                                      <p:cBhvr>
                                        <p:cTn id="65" dur="500"/>
                                        <p:tgtEl>
                                          <p:spTgt spid="6"/>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wipe(left)">
                                      <p:cBhvr>
                                        <p:cTn id="70" dur="500"/>
                                        <p:tgtEl>
                                          <p:spTgt spid="16"/>
                                        </p:tgtEl>
                                      </p:cBhvr>
                                    </p:animEffect>
                                  </p:childTnLst>
                                </p:cTn>
                              </p:par>
                              <p:par>
                                <p:cTn id="71" presetID="22" presetClass="entr" presetSubtype="8" fill="hold" grpId="0" nodeType="withEffect">
                                  <p:stCondLst>
                                    <p:cond delay="400"/>
                                  </p:stCondLst>
                                  <p:childTnLst>
                                    <p:set>
                                      <p:cBhvr>
                                        <p:cTn id="72" dur="1" fill="hold">
                                          <p:stCondLst>
                                            <p:cond delay="0"/>
                                          </p:stCondLst>
                                        </p:cTn>
                                        <p:tgtEl>
                                          <p:spTgt spid="12"/>
                                        </p:tgtEl>
                                        <p:attrNameLst>
                                          <p:attrName>style.visibility</p:attrName>
                                        </p:attrNameLst>
                                      </p:cBhvr>
                                      <p:to>
                                        <p:strVal val="visible"/>
                                      </p:to>
                                    </p:set>
                                    <p:animEffect transition="in" filter="wipe(left)">
                                      <p:cBhvr>
                                        <p:cTn id="73" dur="750"/>
                                        <p:tgtEl>
                                          <p:spTgt spid="12"/>
                                        </p:tgtEl>
                                      </p:cBhvr>
                                    </p:animEffect>
                                  </p:childTnLst>
                                </p:cTn>
                              </p:par>
                              <p:par>
                                <p:cTn id="74" presetID="22" presetClass="entr" presetSubtype="8" fill="hold" nodeType="withEffect">
                                  <p:stCondLst>
                                    <p:cond delay="1000"/>
                                  </p:stCondLst>
                                  <p:childTnLst>
                                    <p:set>
                                      <p:cBhvr>
                                        <p:cTn id="75" dur="1" fill="hold">
                                          <p:stCondLst>
                                            <p:cond delay="0"/>
                                          </p:stCondLst>
                                        </p:cTn>
                                        <p:tgtEl>
                                          <p:spTgt spid="34"/>
                                        </p:tgtEl>
                                        <p:attrNameLst>
                                          <p:attrName>style.visibility</p:attrName>
                                        </p:attrNameLst>
                                      </p:cBhvr>
                                      <p:to>
                                        <p:strVal val="visible"/>
                                      </p:to>
                                    </p:set>
                                    <p:animEffect transition="in" filter="wipe(left)">
                                      <p:cBhvr>
                                        <p:cTn id="76" dur="750"/>
                                        <p:tgtEl>
                                          <p:spTgt spid="34"/>
                                        </p:tgtEl>
                                      </p:cBhvr>
                                    </p:animEffect>
                                  </p:childTnLst>
                                </p:cTn>
                              </p:par>
                            </p:childTnLst>
                          </p:cTn>
                        </p:par>
                        <p:par>
                          <p:cTn id="77" fill="hold">
                            <p:stCondLst>
                              <p:cond delay="1750"/>
                            </p:stCondLst>
                            <p:childTnLst>
                              <p:par>
                                <p:cTn id="78" presetID="10" presetClass="entr" presetSubtype="0" fill="hold" grpId="0" nodeType="afterEffect">
                                  <p:stCondLst>
                                    <p:cond delay="0"/>
                                  </p:stCondLst>
                                  <p:childTnLst>
                                    <p:set>
                                      <p:cBhvr>
                                        <p:cTn id="79" dur="1" fill="hold">
                                          <p:stCondLst>
                                            <p:cond delay="0"/>
                                          </p:stCondLst>
                                        </p:cTn>
                                        <p:tgtEl>
                                          <p:spTgt spid="7"/>
                                        </p:tgtEl>
                                        <p:attrNameLst>
                                          <p:attrName>style.visibility</p:attrName>
                                        </p:attrNameLst>
                                      </p:cBhvr>
                                      <p:to>
                                        <p:strVal val="visible"/>
                                      </p:to>
                                    </p:set>
                                    <p:animEffect transition="in" filter="fade">
                                      <p:cBhvr>
                                        <p:cTn id="8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4" grpId="0"/>
      <p:bldP spid="5" grpId="0"/>
      <p:bldP spid="6" grpId="0"/>
      <p:bldP spid="7" grpId="0"/>
      <p:bldP spid="9" grpId="0" animBg="1"/>
      <p:bldP spid="10" grpId="0" animBg="1"/>
      <p:bldP spid="11" grpId="0" animBg="1"/>
      <p:bldP spid="12" grpId="0" animBg="1"/>
      <p:bldP spid="13" grpId="0" animBg="1"/>
      <p:bldP spid="14" grpId="0" animBg="1"/>
      <p:bldP spid="15" grpId="0" animBg="1"/>
      <p:bldP spid="16" grpId="0" animBg="1"/>
      <p:bldP spid="25" grpId="0"/>
      <p:bldP spid="30" grpId="0" animBg="1"/>
      <p:bldP spid="30"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3665901053"/>
              </p:ext>
            </p:extLst>
          </p:nvPr>
        </p:nvGraphicFramePr>
        <p:xfrm>
          <a:off x="1522984" y="2032000"/>
          <a:ext cx="62484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358900" y="610873"/>
            <a:ext cx="6412484" cy="415499"/>
          </a:xfrm>
          <a:prstGeom prst="rect">
            <a:avLst/>
          </a:prstGeom>
          <a:noFill/>
          <a:ln>
            <a:noFill/>
          </a:ln>
        </p:spPr>
        <p:txBody>
          <a:bodyPr wrap="square" lIns="0" tIns="0" rIns="0" bIns="0" rtlCol="0">
            <a:noAutofit/>
          </a:bodyPr>
          <a:lstStyle/>
          <a:p>
            <a:pPr algn="ctr"/>
            <a:r>
              <a:rPr lang="en-US" sz="3200" dirty="0" smtClean="0">
                <a:solidFill>
                  <a:schemeClr val="bg1"/>
                </a:solidFill>
                <a:latin typeface="Source Sans Pro ExtraLight" charset="0"/>
                <a:ea typeface="Source Sans Pro ExtraLight" charset="0"/>
                <a:cs typeface="Source Sans Pro ExtraLight" charset="0"/>
              </a:rPr>
              <a:t>Proportion of </a:t>
            </a:r>
            <a:r>
              <a:rPr lang="en-US" sz="3200" dirty="0" err="1" smtClean="0">
                <a:solidFill>
                  <a:schemeClr val="bg1"/>
                </a:solidFill>
                <a:latin typeface="Source Sans Pro ExtraLight" charset="0"/>
                <a:ea typeface="Source Sans Pro ExtraLight" charset="0"/>
                <a:cs typeface="Source Sans Pro ExtraLight" charset="0"/>
              </a:rPr>
              <a:t>Redressals</a:t>
            </a:r>
            <a:r>
              <a:rPr lang="en-US" sz="3200" dirty="0" smtClean="0">
                <a:solidFill>
                  <a:schemeClr val="bg1"/>
                </a:solidFill>
                <a:latin typeface="Source Sans Pro ExtraLight" charset="0"/>
                <a:ea typeface="Source Sans Pro ExtraLight" charset="0"/>
                <a:cs typeface="Source Sans Pro ExtraLight" charset="0"/>
              </a:rPr>
              <a:t> within </a:t>
            </a:r>
            <a:r>
              <a:rPr lang="en-US" sz="3200" dirty="0" err="1" smtClean="0">
                <a:solidFill>
                  <a:schemeClr val="bg1"/>
                </a:solidFill>
                <a:latin typeface="Source Sans Pro ExtraLight" charset="0"/>
                <a:ea typeface="Source Sans Pro ExtraLight" charset="0"/>
                <a:cs typeface="Source Sans Pro ExtraLight" charset="0"/>
              </a:rPr>
              <a:t>timelimit</a:t>
            </a:r>
            <a:endParaRPr lang="en-US" sz="3200" b="1" dirty="0">
              <a:solidFill>
                <a:schemeClr val="bg1"/>
              </a:solidFill>
              <a:latin typeface="Calibri" charset="0"/>
              <a:ea typeface="Calibri" charset="0"/>
              <a:cs typeface="Calibri" charset="0"/>
            </a:endParaRPr>
          </a:p>
        </p:txBody>
      </p:sp>
    </p:spTree>
    <p:extLst>
      <p:ext uri="{BB962C8B-B14F-4D97-AF65-F5344CB8AC3E}">
        <p14:creationId xmlns:p14="http://schemas.microsoft.com/office/powerpoint/2010/main" val="94971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938275" y="1322767"/>
            <a:ext cx="4754463" cy="3599792"/>
            <a:chOff x="5251033" y="620688"/>
            <a:chExt cx="6339284" cy="4799723"/>
          </a:xfrm>
        </p:grpSpPr>
        <p:cxnSp>
          <p:nvCxnSpPr>
            <p:cNvPr id="13" name="Straight Connector 12"/>
            <p:cNvCxnSpPr/>
            <p:nvPr/>
          </p:nvCxnSpPr>
          <p:spPr>
            <a:xfrm>
              <a:off x="5251033" y="620688"/>
              <a:ext cx="6079371" cy="0"/>
            </a:xfrm>
            <a:prstGeom prst="line">
              <a:avLst/>
            </a:prstGeom>
            <a:ln>
              <a:solidFill>
                <a:schemeClr val="bg1">
                  <a:alpha val="39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5251033" y="1069971"/>
              <a:ext cx="6079371" cy="0"/>
            </a:xfrm>
            <a:prstGeom prst="line">
              <a:avLst/>
            </a:prstGeom>
            <a:ln>
              <a:solidFill>
                <a:schemeClr val="bg1">
                  <a:alpha val="39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5251033" y="1544983"/>
              <a:ext cx="6079371" cy="0"/>
            </a:xfrm>
            <a:prstGeom prst="line">
              <a:avLst/>
            </a:prstGeom>
            <a:ln>
              <a:solidFill>
                <a:schemeClr val="bg1">
                  <a:alpha val="39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5251033" y="2040458"/>
              <a:ext cx="6079371" cy="0"/>
            </a:xfrm>
            <a:prstGeom prst="line">
              <a:avLst/>
            </a:prstGeom>
            <a:ln>
              <a:solidFill>
                <a:schemeClr val="bg1">
                  <a:alpha val="39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5251033" y="2489741"/>
              <a:ext cx="6079371" cy="0"/>
            </a:xfrm>
            <a:prstGeom prst="line">
              <a:avLst/>
            </a:prstGeom>
            <a:ln>
              <a:solidFill>
                <a:schemeClr val="bg1">
                  <a:alpha val="39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5251033" y="2964753"/>
              <a:ext cx="6079371" cy="0"/>
            </a:xfrm>
            <a:prstGeom prst="line">
              <a:avLst/>
            </a:prstGeom>
            <a:ln>
              <a:solidFill>
                <a:schemeClr val="bg1">
                  <a:alpha val="39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5251033" y="3448633"/>
              <a:ext cx="6079371" cy="0"/>
            </a:xfrm>
            <a:prstGeom prst="line">
              <a:avLst/>
            </a:prstGeom>
            <a:ln>
              <a:solidFill>
                <a:schemeClr val="bg1">
                  <a:alpha val="39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5251033" y="3897916"/>
              <a:ext cx="6079371" cy="0"/>
            </a:xfrm>
            <a:prstGeom prst="line">
              <a:avLst/>
            </a:prstGeom>
            <a:ln>
              <a:solidFill>
                <a:schemeClr val="bg1">
                  <a:alpha val="39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5251033" y="4372928"/>
              <a:ext cx="6079371" cy="0"/>
            </a:xfrm>
            <a:prstGeom prst="line">
              <a:avLst/>
            </a:prstGeom>
            <a:ln>
              <a:solidFill>
                <a:schemeClr val="bg1">
                  <a:alpha val="39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5251033" y="4902287"/>
              <a:ext cx="6079371" cy="0"/>
            </a:xfrm>
            <a:prstGeom prst="line">
              <a:avLst/>
            </a:prstGeom>
            <a:ln>
              <a:solidFill>
                <a:schemeClr val="bg1">
                  <a:alpha val="39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V="1">
              <a:off x="5251033" y="5377299"/>
              <a:ext cx="6339284" cy="43112"/>
            </a:xfrm>
            <a:prstGeom prst="line">
              <a:avLst/>
            </a:prstGeom>
            <a:ln>
              <a:solidFill>
                <a:schemeClr val="bg1">
                  <a:alpha val="49000"/>
                </a:schemeClr>
              </a:solidFill>
            </a:ln>
          </p:spPr>
          <p:style>
            <a:lnRef idx="1">
              <a:schemeClr val="accent1"/>
            </a:lnRef>
            <a:fillRef idx="0">
              <a:schemeClr val="accent1"/>
            </a:fillRef>
            <a:effectRef idx="0">
              <a:schemeClr val="accent1"/>
            </a:effectRef>
            <a:fontRef idx="minor">
              <a:schemeClr val="tx1"/>
            </a:fontRef>
          </p:style>
        </p:cxnSp>
      </p:grpSp>
      <p:sp>
        <p:nvSpPr>
          <p:cNvPr id="43" name="Hexagon 12"/>
          <p:cNvSpPr/>
          <p:nvPr/>
        </p:nvSpPr>
        <p:spPr>
          <a:xfrm rot="5400000">
            <a:off x="297589" y="1460143"/>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4" name="Hexagon 12"/>
          <p:cNvSpPr/>
          <p:nvPr/>
        </p:nvSpPr>
        <p:spPr>
          <a:xfrm rot="7200000">
            <a:off x="6992401" y="1107887"/>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5" name="Hexagon 12"/>
          <p:cNvSpPr/>
          <p:nvPr/>
        </p:nvSpPr>
        <p:spPr>
          <a:xfrm rot="9000000">
            <a:off x="-2298255" y="4829869"/>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6" name="Hexagon 12"/>
          <p:cNvSpPr/>
          <p:nvPr/>
        </p:nvSpPr>
        <p:spPr>
          <a:xfrm rot="5400000">
            <a:off x="-1425651" y="3126357"/>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7" name="Hexagon 12"/>
          <p:cNvSpPr/>
          <p:nvPr/>
        </p:nvSpPr>
        <p:spPr>
          <a:xfrm rot="9000000">
            <a:off x="8680126" y="263350"/>
            <a:ext cx="1906310" cy="1647287"/>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8" name="Hexagon 12"/>
          <p:cNvSpPr/>
          <p:nvPr/>
        </p:nvSpPr>
        <p:spPr>
          <a:xfrm rot="5400000">
            <a:off x="-80756" y="-452623"/>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9" name="Hexagon 12"/>
          <p:cNvSpPr/>
          <p:nvPr/>
        </p:nvSpPr>
        <p:spPr>
          <a:xfrm rot="5400000">
            <a:off x="5189198" y="5252872"/>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59399" name="AutoShape 7"/>
          <p:cNvSpPr>
            <a:spLocks/>
          </p:cNvSpPr>
          <p:nvPr/>
        </p:nvSpPr>
        <p:spPr bwMode="auto">
          <a:xfrm>
            <a:off x="6508672" y="1462034"/>
            <a:ext cx="1459706" cy="3454177"/>
          </a:xfrm>
          <a:custGeom>
            <a:avLst/>
            <a:gdLst>
              <a:gd name="T0" fmla="*/ 1946275 w 21600"/>
              <a:gd name="T1" fmla="*/ 1438275 h 21600"/>
              <a:gd name="T2" fmla="*/ 1946275 w 21600"/>
              <a:gd name="T3" fmla="*/ 1438275 h 21600"/>
              <a:gd name="T4" fmla="*/ 1946275 w 21600"/>
              <a:gd name="T5" fmla="*/ 1438275 h 21600"/>
              <a:gd name="T6" fmla="*/ 1946275 w 21600"/>
              <a:gd name="T7" fmla="*/ 143827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cubicBezTo>
                  <a:pt x="12004" y="4579"/>
                  <a:pt x="13813" y="9060"/>
                  <a:pt x="16199" y="13377"/>
                </a:cubicBezTo>
                <a:cubicBezTo>
                  <a:pt x="17760" y="16201"/>
                  <a:pt x="19564" y="18947"/>
                  <a:pt x="21599" y="21599"/>
                </a:cubicBezTo>
                <a:lnTo>
                  <a:pt x="0" y="21599"/>
                </a:lnTo>
                <a:cubicBezTo>
                  <a:pt x="2035" y="18947"/>
                  <a:pt x="3839" y="16201"/>
                  <a:pt x="5400" y="13377"/>
                </a:cubicBezTo>
                <a:cubicBezTo>
                  <a:pt x="7786" y="9060"/>
                  <a:pt x="9595" y="4579"/>
                  <a:pt x="10800" y="0"/>
                </a:cubicBezTo>
                <a:close/>
              </a:path>
            </a:pathLst>
          </a:custGeom>
          <a:solidFill>
            <a:schemeClr val="accent4"/>
          </a:solidFill>
          <a:ln>
            <a:noFill/>
          </a:ln>
          <a:effectLst/>
          <a:extLst/>
        </p:spPr>
        <p:txBody>
          <a:bodyPr lIns="19050" tIns="19050" rIns="19050" bIns="19050" anchor="ctr"/>
          <a:lstStyle/>
          <a:p>
            <a:endParaRPr lang="id-ID" sz="675" dirty="0">
              <a:solidFill>
                <a:schemeClr val="bg1"/>
              </a:solidFill>
              <a:latin typeface="Roboto Light" panose="02000000000000000000" pitchFamily="2" charset="0"/>
            </a:endParaRPr>
          </a:p>
        </p:txBody>
      </p:sp>
      <p:sp>
        <p:nvSpPr>
          <p:cNvPr id="59400" name="AutoShape 8"/>
          <p:cNvSpPr>
            <a:spLocks/>
          </p:cNvSpPr>
          <p:nvPr/>
        </p:nvSpPr>
        <p:spPr bwMode="auto">
          <a:xfrm>
            <a:off x="5778223" y="2041447"/>
            <a:ext cx="1460302" cy="2874763"/>
          </a:xfrm>
          <a:custGeom>
            <a:avLst/>
            <a:gdLst>
              <a:gd name="T0" fmla="*/ 1947069 w 21600"/>
              <a:gd name="T1" fmla="*/ 2876550 h 21600"/>
              <a:gd name="T2" fmla="*/ 1947069 w 21600"/>
              <a:gd name="T3" fmla="*/ 2876550 h 21600"/>
              <a:gd name="T4" fmla="*/ 1947069 w 21600"/>
              <a:gd name="T5" fmla="*/ 2876550 h 21600"/>
              <a:gd name="T6" fmla="*/ 1947069 w 21600"/>
              <a:gd name="T7" fmla="*/ 287655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cubicBezTo>
                  <a:pt x="12004" y="4579"/>
                  <a:pt x="13813" y="9060"/>
                  <a:pt x="16199" y="13377"/>
                </a:cubicBezTo>
                <a:cubicBezTo>
                  <a:pt x="17760" y="16201"/>
                  <a:pt x="19564" y="18947"/>
                  <a:pt x="21599" y="21599"/>
                </a:cubicBezTo>
                <a:lnTo>
                  <a:pt x="0" y="21599"/>
                </a:lnTo>
                <a:cubicBezTo>
                  <a:pt x="2035" y="18947"/>
                  <a:pt x="3839" y="16201"/>
                  <a:pt x="5400" y="13377"/>
                </a:cubicBezTo>
                <a:cubicBezTo>
                  <a:pt x="7786" y="9060"/>
                  <a:pt x="9595" y="4579"/>
                  <a:pt x="10800" y="0"/>
                </a:cubicBezTo>
                <a:close/>
              </a:path>
            </a:pathLst>
          </a:custGeom>
          <a:solidFill>
            <a:schemeClr val="accent3"/>
          </a:solidFill>
          <a:ln>
            <a:noFill/>
          </a:ln>
          <a:effectLst/>
          <a:extLst/>
        </p:spPr>
        <p:txBody>
          <a:bodyPr lIns="19050" tIns="19050" rIns="19050" bIns="19050" anchor="ctr"/>
          <a:lstStyle/>
          <a:p>
            <a:endParaRPr lang="id-ID" sz="675" dirty="0">
              <a:solidFill>
                <a:schemeClr val="bg1"/>
              </a:solidFill>
              <a:latin typeface="Roboto Light" panose="02000000000000000000" pitchFamily="2" charset="0"/>
            </a:endParaRPr>
          </a:p>
        </p:txBody>
      </p:sp>
      <p:sp>
        <p:nvSpPr>
          <p:cNvPr id="59401" name="AutoShape 9"/>
          <p:cNvSpPr>
            <a:spLocks/>
          </p:cNvSpPr>
          <p:nvPr/>
        </p:nvSpPr>
        <p:spPr bwMode="auto">
          <a:xfrm>
            <a:off x="5048370" y="3245273"/>
            <a:ext cx="1460302" cy="1670937"/>
          </a:xfrm>
          <a:custGeom>
            <a:avLst/>
            <a:gdLst>
              <a:gd name="T0" fmla="*/ 1947069 w 21600"/>
              <a:gd name="T1" fmla="*/ 1915319 h 21600"/>
              <a:gd name="T2" fmla="*/ 1947069 w 21600"/>
              <a:gd name="T3" fmla="*/ 1915319 h 21600"/>
              <a:gd name="T4" fmla="*/ 1947069 w 21600"/>
              <a:gd name="T5" fmla="*/ 1915319 h 21600"/>
              <a:gd name="T6" fmla="*/ 1947069 w 21600"/>
              <a:gd name="T7" fmla="*/ 191531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cubicBezTo>
                  <a:pt x="12004" y="4579"/>
                  <a:pt x="13813" y="9060"/>
                  <a:pt x="16199" y="13377"/>
                </a:cubicBezTo>
                <a:cubicBezTo>
                  <a:pt x="17760" y="16201"/>
                  <a:pt x="19564" y="18947"/>
                  <a:pt x="21599" y="21599"/>
                </a:cubicBezTo>
                <a:lnTo>
                  <a:pt x="0" y="21599"/>
                </a:lnTo>
                <a:cubicBezTo>
                  <a:pt x="2035" y="18947"/>
                  <a:pt x="3839" y="16201"/>
                  <a:pt x="5400" y="13377"/>
                </a:cubicBezTo>
                <a:cubicBezTo>
                  <a:pt x="7786" y="9060"/>
                  <a:pt x="9595" y="4579"/>
                  <a:pt x="10800" y="0"/>
                </a:cubicBezTo>
                <a:close/>
              </a:path>
            </a:pathLst>
          </a:custGeom>
          <a:solidFill>
            <a:schemeClr val="accent2"/>
          </a:solidFill>
          <a:ln>
            <a:noFill/>
          </a:ln>
          <a:effectLst/>
          <a:extLst/>
        </p:spPr>
        <p:txBody>
          <a:bodyPr lIns="19050" tIns="19050" rIns="19050" bIns="19050" anchor="ctr"/>
          <a:lstStyle/>
          <a:p>
            <a:endParaRPr lang="id-ID" sz="675" dirty="0">
              <a:solidFill>
                <a:schemeClr val="bg1"/>
              </a:solidFill>
              <a:latin typeface="Roboto Light" panose="02000000000000000000" pitchFamily="2" charset="0"/>
            </a:endParaRPr>
          </a:p>
        </p:txBody>
      </p:sp>
      <p:sp>
        <p:nvSpPr>
          <p:cNvPr id="59402" name="AutoShape 10"/>
          <p:cNvSpPr>
            <a:spLocks/>
          </p:cNvSpPr>
          <p:nvPr/>
        </p:nvSpPr>
        <p:spPr bwMode="auto">
          <a:xfrm>
            <a:off x="4318517" y="4747475"/>
            <a:ext cx="1459706" cy="168735"/>
          </a:xfrm>
          <a:custGeom>
            <a:avLst/>
            <a:gdLst>
              <a:gd name="T0" fmla="*/ 1946275 w 21600"/>
              <a:gd name="T1" fmla="*/ 1039019 h 21600"/>
              <a:gd name="T2" fmla="*/ 1946275 w 21600"/>
              <a:gd name="T3" fmla="*/ 1039019 h 21600"/>
              <a:gd name="T4" fmla="*/ 1946275 w 21600"/>
              <a:gd name="T5" fmla="*/ 1039019 h 21600"/>
              <a:gd name="T6" fmla="*/ 1946275 w 21600"/>
              <a:gd name="T7" fmla="*/ 103901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cubicBezTo>
                  <a:pt x="12004" y="4579"/>
                  <a:pt x="13813" y="9060"/>
                  <a:pt x="16199" y="13377"/>
                </a:cubicBezTo>
                <a:cubicBezTo>
                  <a:pt x="17760" y="16201"/>
                  <a:pt x="19564" y="18947"/>
                  <a:pt x="21599" y="21600"/>
                </a:cubicBezTo>
                <a:lnTo>
                  <a:pt x="0" y="21600"/>
                </a:lnTo>
                <a:cubicBezTo>
                  <a:pt x="2035" y="18947"/>
                  <a:pt x="3839" y="16201"/>
                  <a:pt x="5400" y="13377"/>
                </a:cubicBezTo>
                <a:cubicBezTo>
                  <a:pt x="7786" y="9060"/>
                  <a:pt x="9595" y="4579"/>
                  <a:pt x="10800" y="0"/>
                </a:cubicBezTo>
                <a:close/>
              </a:path>
            </a:pathLst>
          </a:custGeom>
          <a:solidFill>
            <a:schemeClr val="accent1"/>
          </a:solidFill>
          <a:ln>
            <a:noFill/>
          </a:ln>
          <a:effectLst/>
          <a:extLst/>
        </p:spPr>
        <p:txBody>
          <a:bodyPr lIns="19050" tIns="19050" rIns="19050" bIns="19050" anchor="ctr"/>
          <a:lstStyle/>
          <a:p>
            <a:endParaRPr lang="id-ID" sz="675" dirty="0">
              <a:latin typeface="Roboto Light" panose="02000000000000000000" pitchFamily="2" charset="0"/>
            </a:endParaRPr>
          </a:p>
        </p:txBody>
      </p:sp>
      <p:sp>
        <p:nvSpPr>
          <p:cNvPr id="59405" name="AutoShape 13"/>
          <p:cNvSpPr>
            <a:spLocks/>
          </p:cNvSpPr>
          <p:nvPr/>
        </p:nvSpPr>
        <p:spPr bwMode="auto">
          <a:xfrm rot="10800000" flipH="1">
            <a:off x="7076599" y="4916210"/>
            <a:ext cx="323850" cy="172641"/>
          </a:xfrm>
          <a:custGeom>
            <a:avLst/>
            <a:gdLst>
              <a:gd name="T0" fmla="*/ 431800 w 21600"/>
              <a:gd name="T1" fmla="*/ 230188 h 21600"/>
              <a:gd name="T2" fmla="*/ 431800 w 21600"/>
              <a:gd name="T3" fmla="*/ 230188 h 21600"/>
              <a:gd name="T4" fmla="*/ 431800 w 21600"/>
              <a:gd name="T5" fmla="*/ 230188 h 21600"/>
              <a:gd name="T6" fmla="*/ 431800 w 21600"/>
              <a:gd name="T7" fmla="*/ 23018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cubicBezTo>
                  <a:pt x="12004" y="4579"/>
                  <a:pt x="13813" y="9060"/>
                  <a:pt x="16199" y="13377"/>
                </a:cubicBezTo>
                <a:cubicBezTo>
                  <a:pt x="17760" y="16201"/>
                  <a:pt x="19564" y="18947"/>
                  <a:pt x="21599" y="21599"/>
                </a:cubicBezTo>
                <a:lnTo>
                  <a:pt x="0" y="21599"/>
                </a:lnTo>
                <a:cubicBezTo>
                  <a:pt x="2035" y="18947"/>
                  <a:pt x="3839" y="16201"/>
                  <a:pt x="5400" y="13377"/>
                </a:cubicBezTo>
                <a:cubicBezTo>
                  <a:pt x="7786" y="9060"/>
                  <a:pt x="9595" y="4579"/>
                  <a:pt x="10800" y="0"/>
                </a:cubicBezTo>
                <a:close/>
              </a:path>
            </a:pathLst>
          </a:custGeom>
          <a:solidFill>
            <a:schemeClr val="accent4">
              <a:lumMod val="75000"/>
            </a:schemeClr>
          </a:solidFill>
          <a:ln>
            <a:noFill/>
          </a:ln>
          <a:effectLst/>
          <a:extLst/>
        </p:spPr>
        <p:txBody>
          <a:bodyPr lIns="19050" tIns="19050" rIns="19050" bIns="19050" anchor="ctr"/>
          <a:lstStyle/>
          <a:p>
            <a:endParaRPr lang="id-ID" sz="675" dirty="0">
              <a:solidFill>
                <a:schemeClr val="bg1"/>
              </a:solidFill>
              <a:latin typeface="Roboto Light" panose="02000000000000000000" pitchFamily="2" charset="0"/>
            </a:endParaRPr>
          </a:p>
        </p:txBody>
      </p:sp>
      <p:sp>
        <p:nvSpPr>
          <p:cNvPr id="59406" name="AutoShape 14"/>
          <p:cNvSpPr>
            <a:spLocks/>
          </p:cNvSpPr>
          <p:nvPr/>
        </p:nvSpPr>
        <p:spPr bwMode="auto">
          <a:xfrm rot="10800000" flipH="1">
            <a:off x="6346746" y="4916210"/>
            <a:ext cx="323255" cy="172641"/>
          </a:xfrm>
          <a:custGeom>
            <a:avLst/>
            <a:gdLst>
              <a:gd name="T0" fmla="*/ 431006 w 21600"/>
              <a:gd name="T1" fmla="*/ 230188 h 21600"/>
              <a:gd name="T2" fmla="*/ 431006 w 21600"/>
              <a:gd name="T3" fmla="*/ 230188 h 21600"/>
              <a:gd name="T4" fmla="*/ 431006 w 21600"/>
              <a:gd name="T5" fmla="*/ 230188 h 21600"/>
              <a:gd name="T6" fmla="*/ 431006 w 21600"/>
              <a:gd name="T7" fmla="*/ 23018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cubicBezTo>
                  <a:pt x="12004" y="4579"/>
                  <a:pt x="13813" y="9060"/>
                  <a:pt x="16199" y="13377"/>
                </a:cubicBezTo>
                <a:cubicBezTo>
                  <a:pt x="17760" y="16201"/>
                  <a:pt x="19564" y="18947"/>
                  <a:pt x="21599" y="21599"/>
                </a:cubicBezTo>
                <a:lnTo>
                  <a:pt x="0" y="21599"/>
                </a:lnTo>
                <a:cubicBezTo>
                  <a:pt x="2035" y="18947"/>
                  <a:pt x="3839" y="16201"/>
                  <a:pt x="5400" y="13377"/>
                </a:cubicBezTo>
                <a:cubicBezTo>
                  <a:pt x="7786" y="9060"/>
                  <a:pt x="9595" y="4579"/>
                  <a:pt x="10800" y="0"/>
                </a:cubicBezTo>
                <a:close/>
              </a:path>
            </a:pathLst>
          </a:custGeom>
          <a:solidFill>
            <a:schemeClr val="accent3">
              <a:lumMod val="75000"/>
            </a:schemeClr>
          </a:solidFill>
          <a:ln>
            <a:noFill/>
          </a:ln>
          <a:effectLst/>
          <a:extLst/>
        </p:spPr>
        <p:txBody>
          <a:bodyPr lIns="19050" tIns="19050" rIns="19050" bIns="19050" anchor="ctr"/>
          <a:lstStyle/>
          <a:p>
            <a:endParaRPr lang="id-ID" sz="675" dirty="0">
              <a:solidFill>
                <a:schemeClr val="bg1"/>
              </a:solidFill>
              <a:latin typeface="Roboto Light" panose="02000000000000000000" pitchFamily="2" charset="0"/>
            </a:endParaRPr>
          </a:p>
        </p:txBody>
      </p:sp>
      <p:sp>
        <p:nvSpPr>
          <p:cNvPr id="59407" name="AutoShape 15"/>
          <p:cNvSpPr>
            <a:spLocks/>
          </p:cNvSpPr>
          <p:nvPr/>
        </p:nvSpPr>
        <p:spPr bwMode="auto">
          <a:xfrm rot="10800000" flipH="1">
            <a:off x="5616893" y="4916210"/>
            <a:ext cx="323255" cy="172641"/>
          </a:xfrm>
          <a:custGeom>
            <a:avLst/>
            <a:gdLst>
              <a:gd name="T0" fmla="*/ 431006 w 21600"/>
              <a:gd name="T1" fmla="*/ 230188 h 21600"/>
              <a:gd name="T2" fmla="*/ 431006 w 21600"/>
              <a:gd name="T3" fmla="*/ 230188 h 21600"/>
              <a:gd name="T4" fmla="*/ 431006 w 21600"/>
              <a:gd name="T5" fmla="*/ 230188 h 21600"/>
              <a:gd name="T6" fmla="*/ 431006 w 21600"/>
              <a:gd name="T7" fmla="*/ 23018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cubicBezTo>
                  <a:pt x="12004" y="4579"/>
                  <a:pt x="13813" y="9060"/>
                  <a:pt x="16199" y="13377"/>
                </a:cubicBezTo>
                <a:cubicBezTo>
                  <a:pt x="17760" y="16201"/>
                  <a:pt x="19564" y="18947"/>
                  <a:pt x="21599" y="21599"/>
                </a:cubicBezTo>
                <a:lnTo>
                  <a:pt x="0" y="21599"/>
                </a:lnTo>
                <a:cubicBezTo>
                  <a:pt x="2035" y="18947"/>
                  <a:pt x="3839" y="16201"/>
                  <a:pt x="5400" y="13377"/>
                </a:cubicBezTo>
                <a:cubicBezTo>
                  <a:pt x="7786" y="9060"/>
                  <a:pt x="9595" y="4579"/>
                  <a:pt x="10800" y="0"/>
                </a:cubicBezTo>
                <a:close/>
              </a:path>
            </a:pathLst>
          </a:custGeom>
          <a:solidFill>
            <a:schemeClr val="accent2">
              <a:lumMod val="75000"/>
            </a:schemeClr>
          </a:solidFill>
          <a:ln>
            <a:noFill/>
          </a:ln>
          <a:effectLst/>
          <a:extLst/>
        </p:spPr>
        <p:txBody>
          <a:bodyPr lIns="19050" tIns="19050" rIns="19050" bIns="19050" anchor="ctr"/>
          <a:lstStyle/>
          <a:p>
            <a:endParaRPr lang="id-ID" sz="675" dirty="0">
              <a:solidFill>
                <a:schemeClr val="bg1"/>
              </a:solidFill>
              <a:latin typeface="Roboto Light" panose="02000000000000000000" pitchFamily="2" charset="0"/>
            </a:endParaRPr>
          </a:p>
        </p:txBody>
      </p:sp>
      <p:sp>
        <p:nvSpPr>
          <p:cNvPr id="59408" name="AutoShape 16"/>
          <p:cNvSpPr>
            <a:spLocks/>
          </p:cNvSpPr>
          <p:nvPr/>
        </p:nvSpPr>
        <p:spPr bwMode="auto">
          <a:xfrm rot="10800000" flipH="1">
            <a:off x="4887040" y="4916210"/>
            <a:ext cx="323255" cy="172641"/>
          </a:xfrm>
          <a:custGeom>
            <a:avLst/>
            <a:gdLst>
              <a:gd name="T0" fmla="*/ 431006 w 21600"/>
              <a:gd name="T1" fmla="*/ 230188 h 21600"/>
              <a:gd name="T2" fmla="*/ 431006 w 21600"/>
              <a:gd name="T3" fmla="*/ 230188 h 21600"/>
              <a:gd name="T4" fmla="*/ 431006 w 21600"/>
              <a:gd name="T5" fmla="*/ 230188 h 21600"/>
              <a:gd name="T6" fmla="*/ 431006 w 21600"/>
              <a:gd name="T7" fmla="*/ 23018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cubicBezTo>
                  <a:pt x="12004" y="4579"/>
                  <a:pt x="13813" y="9060"/>
                  <a:pt x="16199" y="13377"/>
                </a:cubicBezTo>
                <a:cubicBezTo>
                  <a:pt x="17760" y="16201"/>
                  <a:pt x="19564" y="18947"/>
                  <a:pt x="21599" y="21599"/>
                </a:cubicBezTo>
                <a:lnTo>
                  <a:pt x="0" y="21599"/>
                </a:lnTo>
                <a:cubicBezTo>
                  <a:pt x="2035" y="18947"/>
                  <a:pt x="3839" y="16201"/>
                  <a:pt x="5400" y="13377"/>
                </a:cubicBezTo>
                <a:cubicBezTo>
                  <a:pt x="7786" y="9060"/>
                  <a:pt x="9595" y="4579"/>
                  <a:pt x="10800" y="0"/>
                </a:cubicBezTo>
                <a:close/>
              </a:path>
            </a:pathLst>
          </a:custGeom>
          <a:solidFill>
            <a:schemeClr val="accent1">
              <a:lumMod val="75000"/>
            </a:schemeClr>
          </a:solidFill>
          <a:ln>
            <a:noFill/>
          </a:ln>
          <a:effectLst/>
          <a:extLst/>
        </p:spPr>
        <p:txBody>
          <a:bodyPr lIns="19050" tIns="19050" rIns="19050" bIns="19050" anchor="ctr"/>
          <a:lstStyle/>
          <a:p>
            <a:endParaRPr lang="id-ID" sz="675" dirty="0">
              <a:solidFill>
                <a:schemeClr val="bg1"/>
              </a:solidFill>
              <a:latin typeface="Roboto Light" panose="02000000000000000000" pitchFamily="2" charset="0"/>
            </a:endParaRPr>
          </a:p>
        </p:txBody>
      </p:sp>
      <p:grpSp>
        <p:nvGrpSpPr>
          <p:cNvPr id="19" name="Group 18"/>
          <p:cNvGrpSpPr/>
          <p:nvPr/>
        </p:nvGrpSpPr>
        <p:grpSpPr>
          <a:xfrm>
            <a:off x="4735155" y="4353255"/>
            <a:ext cx="648891" cy="318493"/>
            <a:chOff x="5180964" y="3807778"/>
            <a:chExt cx="865188" cy="424657"/>
          </a:xfrm>
        </p:grpSpPr>
        <p:sp>
          <p:nvSpPr>
            <p:cNvPr id="59409" name="AutoShape 17"/>
            <p:cNvSpPr>
              <a:spLocks/>
            </p:cNvSpPr>
            <p:nvPr/>
          </p:nvSpPr>
          <p:spPr bwMode="auto">
            <a:xfrm>
              <a:off x="5180964" y="3807778"/>
              <a:ext cx="865188" cy="424657"/>
            </a:xfrm>
            <a:custGeom>
              <a:avLst/>
              <a:gdLst>
                <a:gd name="T0" fmla="*/ 865188 w 21600"/>
                <a:gd name="T1" fmla="*/ 424657 h 21600"/>
                <a:gd name="T2" fmla="*/ 865188 w 21600"/>
                <a:gd name="T3" fmla="*/ 424657 h 21600"/>
                <a:gd name="T4" fmla="*/ 865188 w 21600"/>
                <a:gd name="T5" fmla="*/ 424657 h 21600"/>
                <a:gd name="T6" fmla="*/ 865188 w 21600"/>
                <a:gd name="T7" fmla="*/ 42465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0" y="17277"/>
                  </a:lnTo>
                  <a:lnTo>
                    <a:pt x="8676" y="17277"/>
                  </a:lnTo>
                  <a:lnTo>
                    <a:pt x="10802" y="21600"/>
                  </a:lnTo>
                  <a:lnTo>
                    <a:pt x="12923" y="17277"/>
                  </a:lnTo>
                  <a:lnTo>
                    <a:pt x="21600" y="17277"/>
                  </a:lnTo>
                  <a:lnTo>
                    <a:pt x="21600" y="0"/>
                  </a:lnTo>
                  <a:lnTo>
                    <a:pt x="0" y="0"/>
                  </a:lnTo>
                  <a:close/>
                </a:path>
              </a:pathLst>
            </a:custGeom>
            <a:solidFill>
              <a:schemeClr val="accent1"/>
            </a:solidFill>
            <a:ln>
              <a:noFill/>
            </a:ln>
            <a:effectLst/>
            <a:extLst/>
          </p:spPr>
          <p:txBody>
            <a:bodyPr lIns="19050" tIns="19050" rIns="19050" bIns="19050" anchor="ctr"/>
            <a:lstStyle/>
            <a:p>
              <a:endParaRPr lang="id-ID" sz="675" dirty="0">
                <a:solidFill>
                  <a:schemeClr val="bg1"/>
                </a:solidFill>
                <a:latin typeface="Roboto Light" panose="02000000000000000000" pitchFamily="2" charset="0"/>
              </a:endParaRPr>
            </a:p>
          </p:txBody>
        </p:sp>
        <p:sp>
          <p:nvSpPr>
            <p:cNvPr id="59415" name="AutoShape 23"/>
            <p:cNvSpPr>
              <a:spLocks/>
            </p:cNvSpPr>
            <p:nvPr/>
          </p:nvSpPr>
          <p:spPr bwMode="auto">
            <a:xfrm>
              <a:off x="5454808" y="3868103"/>
              <a:ext cx="317500" cy="215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gn="ctr">
                <a:defRPr/>
              </a:pPr>
              <a:r>
                <a:rPr lang="en-US" sz="1050" b="1" dirty="0" smtClean="0">
                  <a:solidFill>
                    <a:schemeClr val="bg1"/>
                  </a:solidFill>
                  <a:ea typeface="ＭＳ Ｐゴシック" charset="0"/>
                  <a:cs typeface="Roboto" charset="0"/>
                  <a:sym typeface="Roboto" charset="0"/>
                </a:rPr>
                <a:t>2%</a:t>
              </a:r>
              <a:endParaRPr lang="en-US" sz="1050" dirty="0">
                <a:solidFill>
                  <a:schemeClr val="bg1"/>
                </a:solidFill>
                <a:ea typeface="ＭＳ Ｐゴシック" charset="0"/>
                <a:cs typeface="Roboto" charset="0"/>
                <a:sym typeface="Roboto" charset="0"/>
              </a:endParaRPr>
            </a:p>
          </p:txBody>
        </p:sp>
      </p:grpSp>
      <p:grpSp>
        <p:nvGrpSpPr>
          <p:cNvPr id="2" name="Group 1"/>
          <p:cNvGrpSpPr/>
          <p:nvPr/>
        </p:nvGrpSpPr>
        <p:grpSpPr>
          <a:xfrm>
            <a:off x="5454372" y="2762918"/>
            <a:ext cx="648296" cy="317897"/>
            <a:chOff x="6154895" y="2941003"/>
            <a:chExt cx="864394" cy="423863"/>
          </a:xfrm>
        </p:grpSpPr>
        <p:sp>
          <p:nvSpPr>
            <p:cNvPr id="59410" name="AutoShape 18"/>
            <p:cNvSpPr>
              <a:spLocks/>
            </p:cNvSpPr>
            <p:nvPr/>
          </p:nvSpPr>
          <p:spPr bwMode="auto">
            <a:xfrm>
              <a:off x="6154895" y="2941003"/>
              <a:ext cx="864394" cy="423863"/>
            </a:xfrm>
            <a:custGeom>
              <a:avLst/>
              <a:gdLst>
                <a:gd name="T0" fmla="*/ 864394 w 21600"/>
                <a:gd name="T1" fmla="*/ 423863 h 21600"/>
                <a:gd name="T2" fmla="*/ 864394 w 21600"/>
                <a:gd name="T3" fmla="*/ 423863 h 21600"/>
                <a:gd name="T4" fmla="*/ 864394 w 21600"/>
                <a:gd name="T5" fmla="*/ 423863 h 21600"/>
                <a:gd name="T6" fmla="*/ 864394 w 21600"/>
                <a:gd name="T7" fmla="*/ 42386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0" y="17277"/>
                  </a:lnTo>
                  <a:lnTo>
                    <a:pt x="8676" y="17277"/>
                  </a:lnTo>
                  <a:lnTo>
                    <a:pt x="10802" y="21600"/>
                  </a:lnTo>
                  <a:lnTo>
                    <a:pt x="12923" y="17277"/>
                  </a:lnTo>
                  <a:lnTo>
                    <a:pt x="21600" y="17277"/>
                  </a:lnTo>
                  <a:lnTo>
                    <a:pt x="21600" y="0"/>
                  </a:lnTo>
                  <a:lnTo>
                    <a:pt x="0" y="0"/>
                  </a:lnTo>
                  <a:close/>
                </a:path>
              </a:pathLst>
            </a:custGeom>
            <a:solidFill>
              <a:schemeClr val="accent2"/>
            </a:solidFill>
            <a:ln>
              <a:noFill/>
            </a:ln>
            <a:effectLst/>
            <a:extLst/>
          </p:spPr>
          <p:txBody>
            <a:bodyPr lIns="19050" tIns="19050" rIns="19050" bIns="19050" anchor="ctr"/>
            <a:lstStyle/>
            <a:p>
              <a:endParaRPr lang="id-ID" sz="675" dirty="0">
                <a:solidFill>
                  <a:schemeClr val="bg1"/>
                </a:solidFill>
                <a:latin typeface="Roboto Light" panose="02000000000000000000" pitchFamily="2" charset="0"/>
              </a:endParaRPr>
            </a:p>
          </p:txBody>
        </p:sp>
        <p:sp>
          <p:nvSpPr>
            <p:cNvPr id="59416" name="AutoShape 24"/>
            <p:cNvSpPr>
              <a:spLocks/>
            </p:cNvSpPr>
            <p:nvPr/>
          </p:nvSpPr>
          <p:spPr bwMode="auto">
            <a:xfrm>
              <a:off x="6427945" y="3003709"/>
              <a:ext cx="318294" cy="215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gn="ctr">
                <a:defRPr/>
              </a:pPr>
              <a:r>
                <a:rPr lang="en-US" sz="1050" b="1" dirty="0" smtClean="0">
                  <a:solidFill>
                    <a:schemeClr val="bg1"/>
                  </a:solidFill>
                  <a:ea typeface="ＭＳ Ｐゴシック" charset="0"/>
                  <a:cs typeface="Roboto" charset="0"/>
                  <a:sym typeface="Roboto" charset="0"/>
                </a:rPr>
                <a:t>55%</a:t>
              </a:r>
              <a:endParaRPr lang="en-US" sz="1050" dirty="0">
                <a:solidFill>
                  <a:schemeClr val="bg1"/>
                </a:solidFill>
                <a:ea typeface="ＭＳ Ｐゴシック" charset="0"/>
                <a:cs typeface="Roboto" charset="0"/>
                <a:sym typeface="Roboto" charset="0"/>
              </a:endParaRPr>
            </a:p>
          </p:txBody>
        </p:sp>
      </p:grpSp>
      <p:grpSp>
        <p:nvGrpSpPr>
          <p:cNvPr id="3" name="Group 2"/>
          <p:cNvGrpSpPr/>
          <p:nvPr/>
        </p:nvGrpSpPr>
        <p:grpSpPr>
          <a:xfrm>
            <a:off x="6184226" y="1620351"/>
            <a:ext cx="648296" cy="319812"/>
            <a:chOff x="7128033" y="1993094"/>
            <a:chExt cx="864394" cy="426416"/>
          </a:xfrm>
        </p:grpSpPr>
        <p:sp>
          <p:nvSpPr>
            <p:cNvPr id="59411" name="AutoShape 19"/>
            <p:cNvSpPr>
              <a:spLocks/>
            </p:cNvSpPr>
            <p:nvPr/>
          </p:nvSpPr>
          <p:spPr bwMode="auto">
            <a:xfrm>
              <a:off x="7128033" y="1994853"/>
              <a:ext cx="864394" cy="424657"/>
            </a:xfrm>
            <a:custGeom>
              <a:avLst/>
              <a:gdLst>
                <a:gd name="T0" fmla="*/ 864394 w 21600"/>
                <a:gd name="T1" fmla="*/ 424657 h 21600"/>
                <a:gd name="T2" fmla="*/ 864394 w 21600"/>
                <a:gd name="T3" fmla="*/ 424657 h 21600"/>
                <a:gd name="T4" fmla="*/ 864394 w 21600"/>
                <a:gd name="T5" fmla="*/ 424657 h 21600"/>
                <a:gd name="T6" fmla="*/ 864394 w 21600"/>
                <a:gd name="T7" fmla="*/ 42465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0" y="17277"/>
                  </a:lnTo>
                  <a:lnTo>
                    <a:pt x="8676" y="17277"/>
                  </a:lnTo>
                  <a:lnTo>
                    <a:pt x="10802" y="21600"/>
                  </a:lnTo>
                  <a:lnTo>
                    <a:pt x="12923" y="17277"/>
                  </a:lnTo>
                  <a:lnTo>
                    <a:pt x="21600" y="17277"/>
                  </a:lnTo>
                  <a:lnTo>
                    <a:pt x="21600" y="0"/>
                  </a:lnTo>
                  <a:lnTo>
                    <a:pt x="0" y="0"/>
                  </a:lnTo>
                  <a:close/>
                </a:path>
              </a:pathLst>
            </a:custGeom>
            <a:solidFill>
              <a:schemeClr val="accent3"/>
            </a:solidFill>
            <a:ln>
              <a:noFill/>
            </a:ln>
            <a:effectLst/>
            <a:extLst/>
          </p:spPr>
          <p:txBody>
            <a:bodyPr lIns="19050" tIns="19050" rIns="19050" bIns="19050" anchor="ctr"/>
            <a:lstStyle/>
            <a:p>
              <a:endParaRPr lang="id-ID" sz="675" dirty="0">
                <a:solidFill>
                  <a:schemeClr val="bg1"/>
                </a:solidFill>
                <a:latin typeface="Roboto Light" panose="02000000000000000000" pitchFamily="2" charset="0"/>
              </a:endParaRPr>
            </a:p>
          </p:txBody>
        </p:sp>
        <p:sp>
          <p:nvSpPr>
            <p:cNvPr id="59417" name="AutoShape 25"/>
            <p:cNvSpPr>
              <a:spLocks/>
            </p:cNvSpPr>
            <p:nvPr/>
          </p:nvSpPr>
          <p:spPr bwMode="auto">
            <a:xfrm>
              <a:off x="7225054" y="1993094"/>
              <a:ext cx="671146" cy="3273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gn="ctr">
                <a:defRPr/>
              </a:pPr>
              <a:r>
                <a:rPr lang="en-US" sz="1050" b="1" dirty="0" smtClean="0">
                  <a:solidFill>
                    <a:schemeClr val="bg1"/>
                  </a:solidFill>
                  <a:ea typeface="ＭＳ Ｐゴシック" charset="0"/>
                  <a:cs typeface="Roboto" charset="0"/>
                  <a:sym typeface="Roboto" charset="0"/>
                </a:rPr>
                <a:t>80%</a:t>
              </a:r>
              <a:endParaRPr lang="en-US" sz="1050" dirty="0">
                <a:solidFill>
                  <a:schemeClr val="bg1"/>
                </a:solidFill>
                <a:ea typeface="ＭＳ Ｐゴシック" charset="0"/>
                <a:cs typeface="Roboto" charset="0"/>
                <a:sym typeface="Roboto" charset="0"/>
              </a:endParaRPr>
            </a:p>
          </p:txBody>
        </p:sp>
      </p:grpSp>
      <p:grpSp>
        <p:nvGrpSpPr>
          <p:cNvPr id="4" name="Group 3"/>
          <p:cNvGrpSpPr/>
          <p:nvPr/>
        </p:nvGrpSpPr>
        <p:grpSpPr>
          <a:xfrm>
            <a:off x="6917955" y="1032175"/>
            <a:ext cx="648891" cy="317897"/>
            <a:chOff x="8101170" y="3425190"/>
            <a:chExt cx="865188" cy="423863"/>
          </a:xfrm>
        </p:grpSpPr>
        <p:sp>
          <p:nvSpPr>
            <p:cNvPr id="59412" name="AutoShape 20"/>
            <p:cNvSpPr>
              <a:spLocks/>
            </p:cNvSpPr>
            <p:nvPr/>
          </p:nvSpPr>
          <p:spPr bwMode="auto">
            <a:xfrm>
              <a:off x="8101170" y="3425190"/>
              <a:ext cx="865188" cy="423863"/>
            </a:xfrm>
            <a:custGeom>
              <a:avLst/>
              <a:gdLst>
                <a:gd name="T0" fmla="*/ 865188 w 21600"/>
                <a:gd name="T1" fmla="*/ 423863 h 21600"/>
                <a:gd name="T2" fmla="*/ 865188 w 21600"/>
                <a:gd name="T3" fmla="*/ 423863 h 21600"/>
                <a:gd name="T4" fmla="*/ 865188 w 21600"/>
                <a:gd name="T5" fmla="*/ 423863 h 21600"/>
                <a:gd name="T6" fmla="*/ 865188 w 21600"/>
                <a:gd name="T7" fmla="*/ 42386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0" y="17277"/>
                  </a:lnTo>
                  <a:lnTo>
                    <a:pt x="8676" y="17277"/>
                  </a:lnTo>
                  <a:lnTo>
                    <a:pt x="10802" y="21600"/>
                  </a:lnTo>
                  <a:lnTo>
                    <a:pt x="12923" y="17277"/>
                  </a:lnTo>
                  <a:lnTo>
                    <a:pt x="21600" y="17277"/>
                  </a:lnTo>
                  <a:lnTo>
                    <a:pt x="21600" y="0"/>
                  </a:lnTo>
                  <a:lnTo>
                    <a:pt x="0" y="0"/>
                  </a:lnTo>
                  <a:close/>
                </a:path>
              </a:pathLst>
            </a:custGeom>
            <a:solidFill>
              <a:schemeClr val="accent4"/>
            </a:solidFill>
            <a:ln>
              <a:noFill/>
            </a:ln>
            <a:effectLst/>
            <a:extLst/>
          </p:spPr>
          <p:txBody>
            <a:bodyPr lIns="19050" tIns="19050" rIns="19050" bIns="19050" anchor="ctr"/>
            <a:lstStyle/>
            <a:p>
              <a:endParaRPr lang="id-ID" sz="675" dirty="0">
                <a:solidFill>
                  <a:schemeClr val="bg1"/>
                </a:solidFill>
                <a:latin typeface="Roboto Light" panose="02000000000000000000" pitchFamily="2" charset="0"/>
              </a:endParaRPr>
            </a:p>
          </p:txBody>
        </p:sp>
        <p:sp>
          <p:nvSpPr>
            <p:cNvPr id="59418" name="AutoShape 26"/>
            <p:cNvSpPr>
              <a:spLocks/>
            </p:cNvSpPr>
            <p:nvPr/>
          </p:nvSpPr>
          <p:spPr bwMode="auto">
            <a:xfrm>
              <a:off x="8375014" y="3496628"/>
              <a:ext cx="317500" cy="215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gn="ctr">
                <a:defRPr/>
              </a:pPr>
              <a:r>
                <a:rPr lang="en-US" sz="1050" b="1" dirty="0" smtClean="0">
                  <a:solidFill>
                    <a:schemeClr val="bg1"/>
                  </a:solidFill>
                  <a:ea typeface="ＭＳ Ｐゴシック" charset="0"/>
                  <a:cs typeface="Roboto" charset="0"/>
                  <a:sym typeface="Roboto" charset="0"/>
                </a:rPr>
                <a:t>95%</a:t>
              </a:r>
              <a:endParaRPr lang="en-US" sz="1050" dirty="0">
                <a:solidFill>
                  <a:schemeClr val="bg1"/>
                </a:solidFill>
                <a:ea typeface="ＭＳ Ｐゴシック" charset="0"/>
                <a:cs typeface="Roboto" charset="0"/>
                <a:sym typeface="Roboto" charset="0"/>
              </a:endParaRPr>
            </a:p>
          </p:txBody>
        </p:sp>
      </p:grpSp>
      <p:sp>
        <p:nvSpPr>
          <p:cNvPr id="59421" name="AutoShape 29"/>
          <p:cNvSpPr>
            <a:spLocks/>
          </p:cNvSpPr>
          <p:nvPr/>
        </p:nvSpPr>
        <p:spPr bwMode="auto">
          <a:xfrm>
            <a:off x="4725126" y="5206829"/>
            <a:ext cx="538289" cy="152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Autofit/>
          </a:bodyPr>
          <a:lstStyle/>
          <a:p>
            <a:pPr algn="ctr" defTabSz="309563">
              <a:defRPr/>
            </a:pPr>
            <a:r>
              <a:rPr lang="en-US" sz="1000" b="1" dirty="0" smtClean="0">
                <a:solidFill>
                  <a:schemeClr val="bg1"/>
                </a:solidFill>
                <a:latin typeface="Calibri" charset="0"/>
                <a:ea typeface="Calibri" charset="0"/>
                <a:cs typeface="Calibri" charset="0"/>
                <a:sym typeface="Roboto" charset="0"/>
              </a:rPr>
              <a:t>Jun’16 – Dec’16</a:t>
            </a:r>
            <a:endParaRPr lang="en-US" sz="1000" b="1" dirty="0">
              <a:solidFill>
                <a:schemeClr val="bg1"/>
              </a:solidFill>
              <a:latin typeface="Calibri" charset="0"/>
              <a:ea typeface="Calibri" charset="0"/>
              <a:cs typeface="Calibri" charset="0"/>
              <a:sym typeface="Roboto" charset="0"/>
            </a:endParaRPr>
          </a:p>
        </p:txBody>
      </p:sp>
      <p:sp>
        <p:nvSpPr>
          <p:cNvPr id="59422" name="AutoShape 30"/>
          <p:cNvSpPr>
            <a:spLocks/>
          </p:cNvSpPr>
          <p:nvPr/>
        </p:nvSpPr>
        <p:spPr bwMode="auto">
          <a:xfrm>
            <a:off x="5556409" y="5206829"/>
            <a:ext cx="454819" cy="152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Autofit/>
          </a:bodyPr>
          <a:lstStyle/>
          <a:p>
            <a:pPr algn="ctr" defTabSz="309563">
              <a:defRPr/>
            </a:pPr>
            <a:r>
              <a:rPr lang="en-US" sz="1000" b="1" dirty="0" smtClean="0">
                <a:solidFill>
                  <a:schemeClr val="bg1"/>
                </a:solidFill>
                <a:latin typeface="Calibri" charset="0"/>
                <a:ea typeface="Calibri" charset="0"/>
                <a:cs typeface="Calibri" charset="0"/>
                <a:sym typeface="Roboto" charset="0"/>
              </a:rPr>
              <a:t>Jan’17 – Jun’17</a:t>
            </a:r>
            <a:endParaRPr lang="en-US" sz="1000" b="1" dirty="0">
              <a:solidFill>
                <a:schemeClr val="bg1"/>
              </a:solidFill>
              <a:latin typeface="Calibri" charset="0"/>
              <a:ea typeface="Calibri" charset="0"/>
              <a:cs typeface="Calibri" charset="0"/>
              <a:sym typeface="Roboto" charset="0"/>
            </a:endParaRPr>
          </a:p>
        </p:txBody>
      </p:sp>
      <p:sp>
        <p:nvSpPr>
          <p:cNvPr id="59423" name="AutoShape 31"/>
          <p:cNvSpPr>
            <a:spLocks/>
          </p:cNvSpPr>
          <p:nvPr/>
        </p:nvSpPr>
        <p:spPr bwMode="auto">
          <a:xfrm>
            <a:off x="6284476" y="5206829"/>
            <a:ext cx="456605" cy="152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Autofit/>
          </a:bodyPr>
          <a:lstStyle/>
          <a:p>
            <a:pPr algn="ctr" defTabSz="309563">
              <a:defRPr/>
            </a:pPr>
            <a:r>
              <a:rPr lang="en-US" sz="1000" b="1" dirty="0" smtClean="0">
                <a:solidFill>
                  <a:schemeClr val="bg1"/>
                </a:solidFill>
                <a:latin typeface="Calibri" charset="0"/>
                <a:ea typeface="Calibri" charset="0"/>
                <a:cs typeface="Calibri" charset="0"/>
                <a:sym typeface="Roboto" charset="0"/>
              </a:rPr>
              <a:t>Jul’17 – Dec’17</a:t>
            </a:r>
            <a:endParaRPr lang="en-US" sz="1000" b="1" dirty="0">
              <a:solidFill>
                <a:schemeClr val="bg1"/>
              </a:solidFill>
              <a:latin typeface="Calibri" charset="0"/>
              <a:ea typeface="Calibri" charset="0"/>
              <a:cs typeface="Calibri" charset="0"/>
              <a:sym typeface="Roboto" charset="0"/>
            </a:endParaRPr>
          </a:p>
        </p:txBody>
      </p:sp>
      <p:sp>
        <p:nvSpPr>
          <p:cNvPr id="59424" name="AutoShape 32"/>
          <p:cNvSpPr>
            <a:spLocks/>
          </p:cNvSpPr>
          <p:nvPr/>
        </p:nvSpPr>
        <p:spPr bwMode="auto">
          <a:xfrm>
            <a:off x="7013139" y="5195411"/>
            <a:ext cx="458391" cy="1752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Autofit/>
          </a:bodyPr>
          <a:lstStyle/>
          <a:p>
            <a:pPr algn="ctr" defTabSz="309563">
              <a:defRPr/>
            </a:pPr>
            <a:r>
              <a:rPr lang="en-US" sz="1050" b="1" dirty="0" smtClean="0">
                <a:solidFill>
                  <a:schemeClr val="bg1"/>
                </a:solidFill>
                <a:latin typeface="Calibri" charset="0"/>
                <a:ea typeface="Calibri" charset="0"/>
                <a:cs typeface="Calibri" charset="0"/>
                <a:sym typeface="Roboto" charset="0"/>
              </a:rPr>
              <a:t>Jan’18 – May’18</a:t>
            </a:r>
            <a:endParaRPr lang="en-US" sz="1050" b="1" dirty="0">
              <a:solidFill>
                <a:schemeClr val="bg1"/>
              </a:solidFill>
              <a:latin typeface="Calibri" charset="0"/>
              <a:ea typeface="Calibri" charset="0"/>
              <a:cs typeface="Calibri" charset="0"/>
              <a:sym typeface="Roboto" charset="0"/>
            </a:endParaRPr>
          </a:p>
        </p:txBody>
      </p:sp>
      <p:sp>
        <p:nvSpPr>
          <p:cNvPr id="41" name="TextBox 40"/>
          <p:cNvSpPr txBox="1"/>
          <p:nvPr/>
        </p:nvSpPr>
        <p:spPr>
          <a:xfrm>
            <a:off x="259172" y="2069330"/>
            <a:ext cx="3094143" cy="1894061"/>
          </a:xfrm>
          <a:prstGeom prst="rect">
            <a:avLst/>
          </a:prstGeom>
          <a:noFill/>
        </p:spPr>
        <p:txBody>
          <a:bodyPr wrap="square" lIns="0" tIns="0" rIns="0" bIns="0" rtlCol="0">
            <a:normAutofit/>
          </a:bodyPr>
          <a:lstStyle/>
          <a:p>
            <a:r>
              <a:rPr lang="en-US" sz="1600" dirty="0" smtClean="0">
                <a:solidFill>
                  <a:schemeClr val="bg1"/>
                </a:solidFill>
                <a:latin typeface="Calibri Light" charset="0"/>
                <a:ea typeface="Calibri Light" charset="0"/>
                <a:cs typeface="Calibri Light" charset="0"/>
              </a:rPr>
              <a:t>Attendance of Public Authorities during hearings</a:t>
            </a:r>
            <a:endParaRPr lang="en-US" sz="1600" dirty="0">
              <a:solidFill>
                <a:schemeClr val="bg1"/>
              </a:solidFill>
              <a:latin typeface="Calibri Light" charset="0"/>
              <a:ea typeface="Calibri Light" charset="0"/>
              <a:cs typeface="Calibri Light" charset="0"/>
            </a:endParaRPr>
          </a:p>
        </p:txBody>
      </p:sp>
      <p:sp>
        <p:nvSpPr>
          <p:cNvPr id="42" name="TextBox 41"/>
          <p:cNvSpPr txBox="1"/>
          <p:nvPr/>
        </p:nvSpPr>
        <p:spPr>
          <a:xfrm>
            <a:off x="267716" y="708872"/>
            <a:ext cx="3085600" cy="415499"/>
          </a:xfrm>
          <a:prstGeom prst="rect">
            <a:avLst/>
          </a:prstGeom>
          <a:noFill/>
          <a:ln>
            <a:noFill/>
          </a:ln>
        </p:spPr>
        <p:txBody>
          <a:bodyPr wrap="square" lIns="0" tIns="0" rIns="0" bIns="0" rtlCol="0">
            <a:noAutofit/>
          </a:bodyPr>
          <a:lstStyle/>
          <a:p>
            <a:r>
              <a:rPr lang="en-US" sz="3200" dirty="0" smtClean="0">
                <a:solidFill>
                  <a:schemeClr val="bg1"/>
                </a:solidFill>
                <a:latin typeface="Source Sans Pro ExtraLight" charset="0"/>
                <a:ea typeface="Source Sans Pro ExtraLight" charset="0"/>
                <a:cs typeface="Source Sans Pro ExtraLight" charset="0"/>
              </a:rPr>
              <a:t>Improvement in Attendance</a:t>
            </a:r>
            <a:endParaRPr lang="en-US" sz="3200" b="1" dirty="0">
              <a:solidFill>
                <a:schemeClr val="bg1"/>
              </a:solidFill>
              <a:latin typeface="Calibri" charset="0"/>
              <a:ea typeface="Calibri" charset="0"/>
              <a:cs typeface="Calibri" charset="0"/>
            </a:endParaRPr>
          </a:p>
        </p:txBody>
      </p:sp>
      <p:sp>
        <p:nvSpPr>
          <p:cNvPr id="9" name="TextBox 8"/>
          <p:cNvSpPr txBox="1"/>
          <p:nvPr/>
        </p:nvSpPr>
        <p:spPr>
          <a:xfrm>
            <a:off x="8498246" y="4393846"/>
            <a:ext cx="482357" cy="300082"/>
          </a:xfrm>
          <a:prstGeom prst="rect">
            <a:avLst/>
          </a:prstGeom>
          <a:noFill/>
        </p:spPr>
        <p:txBody>
          <a:bodyPr wrap="square" rtlCol="0">
            <a:spAutoFit/>
          </a:bodyPr>
          <a:lstStyle/>
          <a:p>
            <a:pPr algn="ctr"/>
            <a:r>
              <a:rPr lang="en-US" sz="1350" dirty="0">
                <a:solidFill>
                  <a:schemeClr val="bg1"/>
                </a:solidFill>
              </a:rPr>
              <a:t>10</a:t>
            </a:r>
          </a:p>
        </p:txBody>
      </p:sp>
      <p:sp>
        <p:nvSpPr>
          <p:cNvPr id="56" name="TextBox 55"/>
          <p:cNvSpPr txBox="1"/>
          <p:nvPr/>
        </p:nvSpPr>
        <p:spPr>
          <a:xfrm>
            <a:off x="8498246" y="4752946"/>
            <a:ext cx="482357" cy="300082"/>
          </a:xfrm>
          <a:prstGeom prst="rect">
            <a:avLst/>
          </a:prstGeom>
          <a:noFill/>
        </p:spPr>
        <p:txBody>
          <a:bodyPr wrap="square" rtlCol="0">
            <a:spAutoFit/>
          </a:bodyPr>
          <a:lstStyle/>
          <a:p>
            <a:pPr algn="ctr"/>
            <a:r>
              <a:rPr lang="en-US" sz="1350" dirty="0">
                <a:solidFill>
                  <a:schemeClr val="bg1"/>
                </a:solidFill>
              </a:rPr>
              <a:t>0</a:t>
            </a:r>
          </a:p>
        </p:txBody>
      </p:sp>
      <p:sp>
        <p:nvSpPr>
          <p:cNvPr id="57" name="TextBox 56"/>
          <p:cNvSpPr txBox="1"/>
          <p:nvPr/>
        </p:nvSpPr>
        <p:spPr>
          <a:xfrm>
            <a:off x="8489340" y="3675647"/>
            <a:ext cx="482357" cy="300082"/>
          </a:xfrm>
          <a:prstGeom prst="rect">
            <a:avLst/>
          </a:prstGeom>
          <a:noFill/>
        </p:spPr>
        <p:txBody>
          <a:bodyPr wrap="square" rtlCol="0">
            <a:spAutoFit/>
          </a:bodyPr>
          <a:lstStyle/>
          <a:p>
            <a:pPr algn="ctr"/>
            <a:r>
              <a:rPr lang="en-US" sz="1350" dirty="0">
                <a:solidFill>
                  <a:schemeClr val="bg1"/>
                </a:solidFill>
              </a:rPr>
              <a:t>30</a:t>
            </a:r>
          </a:p>
        </p:txBody>
      </p:sp>
      <p:sp>
        <p:nvSpPr>
          <p:cNvPr id="58" name="TextBox 57"/>
          <p:cNvSpPr txBox="1"/>
          <p:nvPr/>
        </p:nvSpPr>
        <p:spPr>
          <a:xfrm>
            <a:off x="8489340" y="4034746"/>
            <a:ext cx="482357" cy="300082"/>
          </a:xfrm>
          <a:prstGeom prst="rect">
            <a:avLst/>
          </a:prstGeom>
          <a:noFill/>
        </p:spPr>
        <p:txBody>
          <a:bodyPr wrap="square" rtlCol="0">
            <a:spAutoFit/>
          </a:bodyPr>
          <a:lstStyle/>
          <a:p>
            <a:pPr algn="ctr"/>
            <a:r>
              <a:rPr lang="en-US" sz="1350" dirty="0">
                <a:solidFill>
                  <a:schemeClr val="bg1"/>
                </a:solidFill>
              </a:rPr>
              <a:t>20</a:t>
            </a:r>
          </a:p>
        </p:txBody>
      </p:sp>
      <p:sp>
        <p:nvSpPr>
          <p:cNvPr id="59" name="TextBox 58"/>
          <p:cNvSpPr txBox="1"/>
          <p:nvPr/>
        </p:nvSpPr>
        <p:spPr>
          <a:xfrm>
            <a:off x="8489340" y="2957449"/>
            <a:ext cx="482357" cy="300082"/>
          </a:xfrm>
          <a:prstGeom prst="rect">
            <a:avLst/>
          </a:prstGeom>
          <a:noFill/>
        </p:spPr>
        <p:txBody>
          <a:bodyPr wrap="square" rtlCol="0">
            <a:spAutoFit/>
          </a:bodyPr>
          <a:lstStyle/>
          <a:p>
            <a:pPr algn="ctr"/>
            <a:r>
              <a:rPr lang="en-US" sz="1350" dirty="0">
                <a:solidFill>
                  <a:schemeClr val="bg1"/>
                </a:solidFill>
              </a:rPr>
              <a:t>50</a:t>
            </a:r>
          </a:p>
        </p:txBody>
      </p:sp>
      <p:sp>
        <p:nvSpPr>
          <p:cNvPr id="60" name="TextBox 59"/>
          <p:cNvSpPr txBox="1"/>
          <p:nvPr/>
        </p:nvSpPr>
        <p:spPr>
          <a:xfrm>
            <a:off x="8489340" y="3316548"/>
            <a:ext cx="482357" cy="300082"/>
          </a:xfrm>
          <a:prstGeom prst="rect">
            <a:avLst/>
          </a:prstGeom>
          <a:noFill/>
        </p:spPr>
        <p:txBody>
          <a:bodyPr wrap="square" rtlCol="0">
            <a:spAutoFit/>
          </a:bodyPr>
          <a:lstStyle/>
          <a:p>
            <a:pPr algn="ctr"/>
            <a:r>
              <a:rPr lang="en-US" sz="1350" dirty="0">
                <a:solidFill>
                  <a:schemeClr val="bg1"/>
                </a:solidFill>
              </a:rPr>
              <a:t>40</a:t>
            </a:r>
          </a:p>
        </p:txBody>
      </p:sp>
      <p:sp>
        <p:nvSpPr>
          <p:cNvPr id="61" name="TextBox 60"/>
          <p:cNvSpPr txBox="1"/>
          <p:nvPr/>
        </p:nvSpPr>
        <p:spPr>
          <a:xfrm>
            <a:off x="8474825" y="2239250"/>
            <a:ext cx="530593" cy="300082"/>
          </a:xfrm>
          <a:prstGeom prst="rect">
            <a:avLst/>
          </a:prstGeom>
          <a:noFill/>
        </p:spPr>
        <p:txBody>
          <a:bodyPr wrap="square" rtlCol="0">
            <a:spAutoFit/>
          </a:bodyPr>
          <a:lstStyle/>
          <a:p>
            <a:pPr algn="ctr"/>
            <a:r>
              <a:rPr lang="en-US" sz="1350" dirty="0">
                <a:solidFill>
                  <a:schemeClr val="bg1"/>
                </a:solidFill>
              </a:rPr>
              <a:t>70</a:t>
            </a:r>
          </a:p>
        </p:txBody>
      </p:sp>
      <p:sp>
        <p:nvSpPr>
          <p:cNvPr id="62" name="TextBox 61"/>
          <p:cNvSpPr txBox="1"/>
          <p:nvPr/>
        </p:nvSpPr>
        <p:spPr>
          <a:xfrm>
            <a:off x="8474825" y="2598349"/>
            <a:ext cx="530593" cy="300082"/>
          </a:xfrm>
          <a:prstGeom prst="rect">
            <a:avLst/>
          </a:prstGeom>
          <a:noFill/>
        </p:spPr>
        <p:txBody>
          <a:bodyPr wrap="square" rtlCol="0">
            <a:spAutoFit/>
          </a:bodyPr>
          <a:lstStyle/>
          <a:p>
            <a:pPr algn="ctr"/>
            <a:r>
              <a:rPr lang="en-US" sz="1350" dirty="0">
                <a:solidFill>
                  <a:schemeClr val="bg1"/>
                </a:solidFill>
              </a:rPr>
              <a:t>60</a:t>
            </a:r>
          </a:p>
        </p:txBody>
      </p:sp>
      <p:sp>
        <p:nvSpPr>
          <p:cNvPr id="65" name="TextBox 64"/>
          <p:cNvSpPr txBox="1"/>
          <p:nvPr/>
        </p:nvSpPr>
        <p:spPr>
          <a:xfrm>
            <a:off x="8471527" y="1521052"/>
            <a:ext cx="530593" cy="300082"/>
          </a:xfrm>
          <a:prstGeom prst="rect">
            <a:avLst/>
          </a:prstGeom>
          <a:noFill/>
        </p:spPr>
        <p:txBody>
          <a:bodyPr wrap="square" rtlCol="0">
            <a:spAutoFit/>
          </a:bodyPr>
          <a:lstStyle/>
          <a:p>
            <a:pPr algn="ctr"/>
            <a:r>
              <a:rPr lang="en-US" sz="1350" dirty="0">
                <a:solidFill>
                  <a:schemeClr val="bg1"/>
                </a:solidFill>
              </a:rPr>
              <a:t>90</a:t>
            </a:r>
          </a:p>
        </p:txBody>
      </p:sp>
      <p:sp>
        <p:nvSpPr>
          <p:cNvPr id="66" name="TextBox 65"/>
          <p:cNvSpPr txBox="1"/>
          <p:nvPr/>
        </p:nvSpPr>
        <p:spPr>
          <a:xfrm>
            <a:off x="8471527" y="1880151"/>
            <a:ext cx="530593" cy="300082"/>
          </a:xfrm>
          <a:prstGeom prst="rect">
            <a:avLst/>
          </a:prstGeom>
          <a:noFill/>
        </p:spPr>
        <p:txBody>
          <a:bodyPr wrap="square" rtlCol="0">
            <a:spAutoFit/>
          </a:bodyPr>
          <a:lstStyle/>
          <a:p>
            <a:pPr algn="ctr"/>
            <a:r>
              <a:rPr lang="en-US" sz="1350" dirty="0">
                <a:solidFill>
                  <a:schemeClr val="bg1"/>
                </a:solidFill>
              </a:rPr>
              <a:t>80</a:t>
            </a:r>
          </a:p>
        </p:txBody>
      </p:sp>
      <p:sp>
        <p:nvSpPr>
          <p:cNvPr id="68" name="TextBox 67"/>
          <p:cNvSpPr txBox="1"/>
          <p:nvPr/>
        </p:nvSpPr>
        <p:spPr>
          <a:xfrm>
            <a:off x="8388454" y="1161952"/>
            <a:ext cx="755546" cy="300082"/>
          </a:xfrm>
          <a:prstGeom prst="rect">
            <a:avLst/>
          </a:prstGeom>
          <a:noFill/>
        </p:spPr>
        <p:txBody>
          <a:bodyPr wrap="square" rtlCol="0">
            <a:spAutoFit/>
          </a:bodyPr>
          <a:lstStyle/>
          <a:p>
            <a:pPr algn="ctr"/>
            <a:r>
              <a:rPr lang="en-US" sz="1350" dirty="0">
                <a:solidFill>
                  <a:schemeClr val="bg1"/>
                </a:solidFill>
              </a:rPr>
              <a:t>100</a:t>
            </a:r>
          </a:p>
        </p:txBody>
      </p:sp>
      <p:sp>
        <p:nvSpPr>
          <p:cNvPr id="85" name="Rectangle 84"/>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6" name="TextBox 85"/>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spTree>
    <p:extLst>
      <p:ext uri="{BB962C8B-B14F-4D97-AF65-F5344CB8AC3E}">
        <p14:creationId xmlns:p14="http://schemas.microsoft.com/office/powerpoint/2010/main" val="295930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72000" fill="hold" grpId="0" nodeType="withEffect">
                                  <p:stCondLst>
                                    <p:cond delay="20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2000" fill="hold"/>
                                        <p:tgtEl>
                                          <p:spTgt spid="47"/>
                                        </p:tgtEl>
                                        <p:attrNameLst>
                                          <p:attrName>ppt_x</p:attrName>
                                        </p:attrNameLst>
                                      </p:cBhvr>
                                      <p:tavLst>
                                        <p:tav tm="0">
                                          <p:val>
                                            <p:strVal val="1+#ppt_w/2"/>
                                          </p:val>
                                        </p:tav>
                                        <p:tav tm="100000">
                                          <p:val>
                                            <p:strVal val="#ppt_x"/>
                                          </p:val>
                                        </p:tav>
                                      </p:tavLst>
                                    </p:anim>
                                    <p:anim calcmode="lin" valueType="num">
                                      <p:cBhvr additive="base">
                                        <p:cTn id="8" dur="2000" fill="hold"/>
                                        <p:tgtEl>
                                          <p:spTgt spid="47"/>
                                        </p:tgtEl>
                                        <p:attrNameLst>
                                          <p:attrName>ppt_y</p:attrName>
                                        </p:attrNameLst>
                                      </p:cBhvr>
                                      <p:tavLst>
                                        <p:tav tm="0">
                                          <p:val>
                                            <p:strVal val="#ppt_y"/>
                                          </p:val>
                                        </p:tav>
                                        <p:tav tm="100000">
                                          <p:val>
                                            <p:strVal val="#ppt_y"/>
                                          </p:val>
                                        </p:tav>
                                      </p:tavLst>
                                    </p:anim>
                                  </p:childTnLst>
                                </p:cTn>
                              </p:par>
                              <p:par>
                                <p:cTn id="9" presetID="8" presetClass="emph" presetSubtype="0" decel="50000" fill="hold" grpId="1" nodeType="withEffect">
                                  <p:stCondLst>
                                    <p:cond delay="200"/>
                                  </p:stCondLst>
                                  <p:childTnLst>
                                    <p:animRot by="1800000">
                                      <p:cBhvr>
                                        <p:cTn id="10" dur="2000" fill="hold"/>
                                        <p:tgtEl>
                                          <p:spTgt spid="47"/>
                                        </p:tgtEl>
                                        <p:attrNameLst>
                                          <p:attrName>r</p:attrName>
                                        </p:attrNameLst>
                                      </p:cBhvr>
                                    </p:animRot>
                                  </p:childTnLst>
                                </p:cTn>
                              </p:par>
                              <p:par>
                                <p:cTn id="11" presetID="2" presetClass="entr" presetSubtype="8" decel="72000" fill="hold" grpId="0" nodeType="withEffect">
                                  <p:stCondLst>
                                    <p:cond delay="20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2000" fill="hold"/>
                                        <p:tgtEl>
                                          <p:spTgt spid="45"/>
                                        </p:tgtEl>
                                        <p:attrNameLst>
                                          <p:attrName>ppt_x</p:attrName>
                                        </p:attrNameLst>
                                      </p:cBhvr>
                                      <p:tavLst>
                                        <p:tav tm="0">
                                          <p:val>
                                            <p:strVal val="0-#ppt_w/2"/>
                                          </p:val>
                                        </p:tav>
                                        <p:tav tm="100000">
                                          <p:val>
                                            <p:strVal val="#ppt_x"/>
                                          </p:val>
                                        </p:tav>
                                      </p:tavLst>
                                    </p:anim>
                                    <p:anim calcmode="lin" valueType="num">
                                      <p:cBhvr additive="base">
                                        <p:cTn id="14" dur="2000" fill="hold"/>
                                        <p:tgtEl>
                                          <p:spTgt spid="45"/>
                                        </p:tgtEl>
                                        <p:attrNameLst>
                                          <p:attrName>ppt_y</p:attrName>
                                        </p:attrNameLst>
                                      </p:cBhvr>
                                      <p:tavLst>
                                        <p:tav tm="0">
                                          <p:val>
                                            <p:strVal val="#ppt_y"/>
                                          </p:val>
                                        </p:tav>
                                        <p:tav tm="100000">
                                          <p:val>
                                            <p:strVal val="#ppt_y"/>
                                          </p:val>
                                        </p:tav>
                                      </p:tavLst>
                                    </p:anim>
                                  </p:childTnLst>
                                </p:cTn>
                              </p:par>
                              <p:par>
                                <p:cTn id="15" presetID="8" presetClass="emph" presetSubtype="0" decel="50000" fill="hold" grpId="1" nodeType="withEffect">
                                  <p:stCondLst>
                                    <p:cond delay="200"/>
                                  </p:stCondLst>
                                  <p:childTnLst>
                                    <p:animRot by="1800000">
                                      <p:cBhvr>
                                        <p:cTn id="16" dur="2000" fill="hold"/>
                                        <p:tgtEl>
                                          <p:spTgt spid="45"/>
                                        </p:tgtEl>
                                        <p:attrNameLst>
                                          <p:attrName>r</p:attrName>
                                        </p:attrNameLst>
                                      </p:cBhvr>
                                    </p:animRot>
                                  </p:childTnLst>
                                </p:cTn>
                              </p:par>
                            </p:childTnLst>
                          </p:cTn>
                        </p:par>
                        <p:par>
                          <p:cTn id="17" fill="hold">
                            <p:stCondLst>
                              <p:cond delay="3300"/>
                            </p:stCondLst>
                            <p:childTnLst>
                              <p:par>
                                <p:cTn id="18" presetID="10" presetClass="entr" presetSubtype="0" fill="hold" grpId="0" nodeType="afterEffect">
                                  <p:stCondLst>
                                    <p:cond delay="10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500"/>
                                        <p:tgtEl>
                                          <p:spTgt spid="42"/>
                                        </p:tgtEl>
                                      </p:cBhvr>
                                    </p:animEffect>
                                  </p:childTnLst>
                                </p:cTn>
                              </p:par>
                            </p:childTnLst>
                          </p:cTn>
                        </p:par>
                        <p:par>
                          <p:cTn id="21" fill="hold">
                            <p:stCondLst>
                              <p:cond delay="3900"/>
                            </p:stCondLst>
                            <p:childTnLst>
                              <p:par>
                                <p:cTn id="22" presetID="10" presetClass="entr" presetSubtype="0" fill="hold" grpId="0" nodeType="after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fade">
                                      <p:cBhvr>
                                        <p:cTn id="24" dur="500"/>
                                        <p:tgtEl>
                                          <p:spTgt spid="41"/>
                                        </p:tgtEl>
                                      </p:cBhvr>
                                    </p:animEffect>
                                  </p:childTnLst>
                                </p:cTn>
                              </p:par>
                              <p:par>
                                <p:cTn id="25" presetID="22" presetClass="entr" presetSubtype="4" fill="hold" nodeType="withEffect">
                                  <p:stCondLst>
                                    <p:cond delay="110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2300"/>
                                        <p:tgtEl>
                                          <p:spTgt spid="18"/>
                                        </p:tgtEl>
                                      </p:cBhvr>
                                    </p:animEffect>
                                  </p:childTnLst>
                                </p:cTn>
                              </p:par>
                              <p:par>
                                <p:cTn id="28" presetID="10" presetClass="entr" presetSubtype="0" fill="hold" grpId="0" nodeType="withEffect">
                                  <p:stCondLst>
                                    <p:cond delay="1100"/>
                                  </p:stCondLst>
                                  <p:childTnLst>
                                    <p:set>
                                      <p:cBhvr>
                                        <p:cTn id="29" dur="1" fill="hold">
                                          <p:stCondLst>
                                            <p:cond delay="0"/>
                                          </p:stCondLst>
                                        </p:cTn>
                                        <p:tgtEl>
                                          <p:spTgt spid="56"/>
                                        </p:tgtEl>
                                        <p:attrNameLst>
                                          <p:attrName>style.visibility</p:attrName>
                                        </p:attrNameLst>
                                      </p:cBhvr>
                                      <p:to>
                                        <p:strVal val="visible"/>
                                      </p:to>
                                    </p:set>
                                    <p:animEffect transition="in" filter="fade">
                                      <p:cBhvr>
                                        <p:cTn id="30" dur="250"/>
                                        <p:tgtEl>
                                          <p:spTgt spid="56"/>
                                        </p:tgtEl>
                                      </p:cBhvr>
                                    </p:animEffect>
                                  </p:childTnLst>
                                </p:cTn>
                              </p:par>
                              <p:par>
                                <p:cTn id="31" presetID="10" presetClass="entr" presetSubtype="0" fill="hold" grpId="0" nodeType="withEffect">
                                  <p:stCondLst>
                                    <p:cond delay="130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250"/>
                                        <p:tgtEl>
                                          <p:spTgt spid="9"/>
                                        </p:tgtEl>
                                      </p:cBhvr>
                                    </p:animEffect>
                                  </p:childTnLst>
                                </p:cTn>
                              </p:par>
                              <p:par>
                                <p:cTn id="34" presetID="10" presetClass="entr" presetSubtype="0" fill="hold" grpId="0" nodeType="withEffect">
                                  <p:stCondLst>
                                    <p:cond delay="150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250"/>
                                        <p:tgtEl>
                                          <p:spTgt spid="58"/>
                                        </p:tgtEl>
                                      </p:cBhvr>
                                    </p:animEffect>
                                  </p:childTnLst>
                                </p:cTn>
                              </p:par>
                              <p:par>
                                <p:cTn id="37" presetID="10" presetClass="entr" presetSubtype="0" fill="hold" grpId="0" nodeType="withEffect">
                                  <p:stCondLst>
                                    <p:cond delay="1700"/>
                                  </p:stCondLst>
                                  <p:childTnLst>
                                    <p:set>
                                      <p:cBhvr>
                                        <p:cTn id="38" dur="1" fill="hold">
                                          <p:stCondLst>
                                            <p:cond delay="0"/>
                                          </p:stCondLst>
                                        </p:cTn>
                                        <p:tgtEl>
                                          <p:spTgt spid="57"/>
                                        </p:tgtEl>
                                        <p:attrNameLst>
                                          <p:attrName>style.visibility</p:attrName>
                                        </p:attrNameLst>
                                      </p:cBhvr>
                                      <p:to>
                                        <p:strVal val="visible"/>
                                      </p:to>
                                    </p:set>
                                    <p:animEffect transition="in" filter="fade">
                                      <p:cBhvr>
                                        <p:cTn id="39" dur="250"/>
                                        <p:tgtEl>
                                          <p:spTgt spid="57"/>
                                        </p:tgtEl>
                                      </p:cBhvr>
                                    </p:animEffect>
                                  </p:childTnLst>
                                </p:cTn>
                              </p:par>
                              <p:par>
                                <p:cTn id="40" presetID="10" presetClass="entr" presetSubtype="0" fill="hold" grpId="0" nodeType="withEffect">
                                  <p:stCondLst>
                                    <p:cond delay="1900"/>
                                  </p:stCondLst>
                                  <p:childTnLst>
                                    <p:set>
                                      <p:cBhvr>
                                        <p:cTn id="41" dur="1" fill="hold">
                                          <p:stCondLst>
                                            <p:cond delay="0"/>
                                          </p:stCondLst>
                                        </p:cTn>
                                        <p:tgtEl>
                                          <p:spTgt spid="60"/>
                                        </p:tgtEl>
                                        <p:attrNameLst>
                                          <p:attrName>style.visibility</p:attrName>
                                        </p:attrNameLst>
                                      </p:cBhvr>
                                      <p:to>
                                        <p:strVal val="visible"/>
                                      </p:to>
                                    </p:set>
                                    <p:animEffect transition="in" filter="fade">
                                      <p:cBhvr>
                                        <p:cTn id="42" dur="250"/>
                                        <p:tgtEl>
                                          <p:spTgt spid="60"/>
                                        </p:tgtEl>
                                      </p:cBhvr>
                                    </p:animEffect>
                                  </p:childTnLst>
                                </p:cTn>
                              </p:par>
                              <p:par>
                                <p:cTn id="43" presetID="10" presetClass="entr" presetSubtype="0" fill="hold" grpId="0" nodeType="withEffect">
                                  <p:stCondLst>
                                    <p:cond delay="2100"/>
                                  </p:stCondLst>
                                  <p:childTnLst>
                                    <p:set>
                                      <p:cBhvr>
                                        <p:cTn id="44" dur="1" fill="hold">
                                          <p:stCondLst>
                                            <p:cond delay="0"/>
                                          </p:stCondLst>
                                        </p:cTn>
                                        <p:tgtEl>
                                          <p:spTgt spid="59"/>
                                        </p:tgtEl>
                                        <p:attrNameLst>
                                          <p:attrName>style.visibility</p:attrName>
                                        </p:attrNameLst>
                                      </p:cBhvr>
                                      <p:to>
                                        <p:strVal val="visible"/>
                                      </p:to>
                                    </p:set>
                                    <p:animEffect transition="in" filter="fade">
                                      <p:cBhvr>
                                        <p:cTn id="45" dur="250"/>
                                        <p:tgtEl>
                                          <p:spTgt spid="59"/>
                                        </p:tgtEl>
                                      </p:cBhvr>
                                    </p:animEffect>
                                  </p:childTnLst>
                                </p:cTn>
                              </p:par>
                              <p:par>
                                <p:cTn id="46" presetID="10" presetClass="entr" presetSubtype="0" fill="hold" grpId="0" nodeType="withEffect">
                                  <p:stCondLst>
                                    <p:cond delay="2300"/>
                                  </p:stCondLst>
                                  <p:childTnLst>
                                    <p:set>
                                      <p:cBhvr>
                                        <p:cTn id="47" dur="1" fill="hold">
                                          <p:stCondLst>
                                            <p:cond delay="0"/>
                                          </p:stCondLst>
                                        </p:cTn>
                                        <p:tgtEl>
                                          <p:spTgt spid="62"/>
                                        </p:tgtEl>
                                        <p:attrNameLst>
                                          <p:attrName>style.visibility</p:attrName>
                                        </p:attrNameLst>
                                      </p:cBhvr>
                                      <p:to>
                                        <p:strVal val="visible"/>
                                      </p:to>
                                    </p:set>
                                    <p:animEffect transition="in" filter="fade">
                                      <p:cBhvr>
                                        <p:cTn id="48" dur="250"/>
                                        <p:tgtEl>
                                          <p:spTgt spid="62"/>
                                        </p:tgtEl>
                                      </p:cBhvr>
                                    </p:animEffect>
                                  </p:childTnLst>
                                </p:cTn>
                              </p:par>
                              <p:par>
                                <p:cTn id="49" presetID="10" presetClass="entr" presetSubtype="0" fill="hold" grpId="0" nodeType="withEffect">
                                  <p:stCondLst>
                                    <p:cond delay="2500"/>
                                  </p:stCondLst>
                                  <p:childTnLst>
                                    <p:set>
                                      <p:cBhvr>
                                        <p:cTn id="50" dur="1" fill="hold">
                                          <p:stCondLst>
                                            <p:cond delay="0"/>
                                          </p:stCondLst>
                                        </p:cTn>
                                        <p:tgtEl>
                                          <p:spTgt spid="61"/>
                                        </p:tgtEl>
                                        <p:attrNameLst>
                                          <p:attrName>style.visibility</p:attrName>
                                        </p:attrNameLst>
                                      </p:cBhvr>
                                      <p:to>
                                        <p:strVal val="visible"/>
                                      </p:to>
                                    </p:set>
                                    <p:animEffect transition="in" filter="fade">
                                      <p:cBhvr>
                                        <p:cTn id="51" dur="250"/>
                                        <p:tgtEl>
                                          <p:spTgt spid="61"/>
                                        </p:tgtEl>
                                      </p:cBhvr>
                                    </p:animEffect>
                                  </p:childTnLst>
                                </p:cTn>
                              </p:par>
                              <p:par>
                                <p:cTn id="52" presetID="10" presetClass="entr" presetSubtype="0" fill="hold" grpId="0" nodeType="withEffect">
                                  <p:stCondLst>
                                    <p:cond delay="2700"/>
                                  </p:stCondLst>
                                  <p:childTnLst>
                                    <p:set>
                                      <p:cBhvr>
                                        <p:cTn id="53" dur="1" fill="hold">
                                          <p:stCondLst>
                                            <p:cond delay="0"/>
                                          </p:stCondLst>
                                        </p:cTn>
                                        <p:tgtEl>
                                          <p:spTgt spid="66"/>
                                        </p:tgtEl>
                                        <p:attrNameLst>
                                          <p:attrName>style.visibility</p:attrName>
                                        </p:attrNameLst>
                                      </p:cBhvr>
                                      <p:to>
                                        <p:strVal val="visible"/>
                                      </p:to>
                                    </p:set>
                                    <p:animEffect transition="in" filter="fade">
                                      <p:cBhvr>
                                        <p:cTn id="54" dur="250"/>
                                        <p:tgtEl>
                                          <p:spTgt spid="66"/>
                                        </p:tgtEl>
                                      </p:cBhvr>
                                    </p:animEffect>
                                  </p:childTnLst>
                                </p:cTn>
                              </p:par>
                              <p:par>
                                <p:cTn id="55" presetID="10" presetClass="entr" presetSubtype="0" fill="hold" grpId="0" nodeType="withEffect">
                                  <p:stCondLst>
                                    <p:cond delay="2900"/>
                                  </p:stCondLst>
                                  <p:childTnLst>
                                    <p:set>
                                      <p:cBhvr>
                                        <p:cTn id="56" dur="1" fill="hold">
                                          <p:stCondLst>
                                            <p:cond delay="0"/>
                                          </p:stCondLst>
                                        </p:cTn>
                                        <p:tgtEl>
                                          <p:spTgt spid="65"/>
                                        </p:tgtEl>
                                        <p:attrNameLst>
                                          <p:attrName>style.visibility</p:attrName>
                                        </p:attrNameLst>
                                      </p:cBhvr>
                                      <p:to>
                                        <p:strVal val="visible"/>
                                      </p:to>
                                    </p:set>
                                    <p:animEffect transition="in" filter="fade">
                                      <p:cBhvr>
                                        <p:cTn id="57" dur="250"/>
                                        <p:tgtEl>
                                          <p:spTgt spid="65"/>
                                        </p:tgtEl>
                                      </p:cBhvr>
                                    </p:animEffect>
                                  </p:childTnLst>
                                </p:cTn>
                              </p:par>
                              <p:par>
                                <p:cTn id="58" presetID="10" presetClass="entr" presetSubtype="0" fill="hold" grpId="0" nodeType="withEffect">
                                  <p:stCondLst>
                                    <p:cond delay="3100"/>
                                  </p:stCondLst>
                                  <p:childTnLst>
                                    <p:set>
                                      <p:cBhvr>
                                        <p:cTn id="59" dur="1" fill="hold">
                                          <p:stCondLst>
                                            <p:cond delay="0"/>
                                          </p:stCondLst>
                                        </p:cTn>
                                        <p:tgtEl>
                                          <p:spTgt spid="68"/>
                                        </p:tgtEl>
                                        <p:attrNameLst>
                                          <p:attrName>style.visibility</p:attrName>
                                        </p:attrNameLst>
                                      </p:cBhvr>
                                      <p:to>
                                        <p:strVal val="visible"/>
                                      </p:to>
                                    </p:set>
                                    <p:animEffect transition="in" filter="fade">
                                      <p:cBhvr>
                                        <p:cTn id="60" dur="250"/>
                                        <p:tgtEl>
                                          <p:spTgt spid="68"/>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59402"/>
                                        </p:tgtEl>
                                        <p:attrNameLst>
                                          <p:attrName>style.visibility</p:attrName>
                                        </p:attrNameLst>
                                      </p:cBhvr>
                                      <p:to>
                                        <p:strVal val="visible"/>
                                      </p:to>
                                    </p:set>
                                    <p:animEffect transition="in" filter="wipe(down)">
                                      <p:cBhvr>
                                        <p:cTn id="65" dur="750"/>
                                        <p:tgtEl>
                                          <p:spTgt spid="59402"/>
                                        </p:tgtEl>
                                      </p:cBhvr>
                                    </p:animEffect>
                                  </p:childTnLst>
                                </p:cTn>
                              </p:par>
                            </p:childTnLst>
                          </p:cTn>
                        </p:par>
                        <p:par>
                          <p:cTn id="66" fill="hold">
                            <p:stCondLst>
                              <p:cond delay="750"/>
                            </p:stCondLst>
                            <p:childTnLst>
                              <p:par>
                                <p:cTn id="67" presetID="42" presetClass="entr" presetSubtype="0" fill="hold" nodeType="after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500"/>
                                        <p:tgtEl>
                                          <p:spTgt spid="19"/>
                                        </p:tgtEl>
                                      </p:cBhvr>
                                    </p:animEffect>
                                    <p:anim calcmode="lin" valueType="num">
                                      <p:cBhvr>
                                        <p:cTn id="70" dur="500" fill="hold"/>
                                        <p:tgtEl>
                                          <p:spTgt spid="19"/>
                                        </p:tgtEl>
                                        <p:attrNameLst>
                                          <p:attrName>ppt_x</p:attrName>
                                        </p:attrNameLst>
                                      </p:cBhvr>
                                      <p:tavLst>
                                        <p:tav tm="0">
                                          <p:val>
                                            <p:strVal val="#ppt_x"/>
                                          </p:val>
                                        </p:tav>
                                        <p:tav tm="100000">
                                          <p:val>
                                            <p:strVal val="#ppt_x"/>
                                          </p:val>
                                        </p:tav>
                                      </p:tavLst>
                                    </p:anim>
                                    <p:anim calcmode="lin" valueType="num">
                                      <p:cBhvr>
                                        <p:cTn id="71" dur="500" fill="hold"/>
                                        <p:tgtEl>
                                          <p:spTgt spid="19"/>
                                        </p:tgtEl>
                                        <p:attrNameLst>
                                          <p:attrName>ppt_y</p:attrName>
                                        </p:attrNameLst>
                                      </p:cBhvr>
                                      <p:tavLst>
                                        <p:tav tm="0">
                                          <p:val>
                                            <p:strVal val="#ppt_y+.1"/>
                                          </p:val>
                                        </p:tav>
                                        <p:tav tm="100000">
                                          <p:val>
                                            <p:strVal val="#ppt_y"/>
                                          </p:val>
                                        </p:tav>
                                      </p:tavLst>
                                    </p:anim>
                                  </p:childTnLst>
                                </p:cTn>
                              </p:par>
                            </p:childTnLst>
                          </p:cTn>
                        </p:par>
                        <p:par>
                          <p:cTn id="72" fill="hold">
                            <p:stCondLst>
                              <p:cond delay="1250"/>
                            </p:stCondLst>
                            <p:childTnLst>
                              <p:par>
                                <p:cTn id="73" presetID="10" presetClass="entr" presetSubtype="0" fill="hold" grpId="0" nodeType="afterEffect">
                                  <p:stCondLst>
                                    <p:cond delay="0"/>
                                  </p:stCondLst>
                                  <p:childTnLst>
                                    <p:set>
                                      <p:cBhvr>
                                        <p:cTn id="74" dur="1" fill="hold">
                                          <p:stCondLst>
                                            <p:cond delay="0"/>
                                          </p:stCondLst>
                                        </p:cTn>
                                        <p:tgtEl>
                                          <p:spTgt spid="59408"/>
                                        </p:tgtEl>
                                        <p:attrNameLst>
                                          <p:attrName>style.visibility</p:attrName>
                                        </p:attrNameLst>
                                      </p:cBhvr>
                                      <p:to>
                                        <p:strVal val="visible"/>
                                      </p:to>
                                    </p:set>
                                    <p:animEffect transition="in" filter="fade">
                                      <p:cBhvr>
                                        <p:cTn id="75" dur="500"/>
                                        <p:tgtEl>
                                          <p:spTgt spid="59408"/>
                                        </p:tgtEl>
                                      </p:cBhvr>
                                    </p:animEffect>
                                  </p:childTnLst>
                                </p:cTn>
                              </p:par>
                            </p:childTnLst>
                          </p:cTn>
                        </p:par>
                        <p:par>
                          <p:cTn id="76" fill="hold">
                            <p:stCondLst>
                              <p:cond delay="1750"/>
                            </p:stCondLst>
                            <p:childTnLst>
                              <p:par>
                                <p:cTn id="77" presetID="10" presetClass="entr" presetSubtype="0" fill="hold" grpId="0" nodeType="afterEffect">
                                  <p:stCondLst>
                                    <p:cond delay="0"/>
                                  </p:stCondLst>
                                  <p:childTnLst>
                                    <p:set>
                                      <p:cBhvr>
                                        <p:cTn id="78" dur="1" fill="hold">
                                          <p:stCondLst>
                                            <p:cond delay="0"/>
                                          </p:stCondLst>
                                        </p:cTn>
                                        <p:tgtEl>
                                          <p:spTgt spid="59421"/>
                                        </p:tgtEl>
                                        <p:attrNameLst>
                                          <p:attrName>style.visibility</p:attrName>
                                        </p:attrNameLst>
                                      </p:cBhvr>
                                      <p:to>
                                        <p:strVal val="visible"/>
                                      </p:to>
                                    </p:set>
                                    <p:animEffect transition="in" filter="fade">
                                      <p:cBhvr>
                                        <p:cTn id="79" dur="500"/>
                                        <p:tgtEl>
                                          <p:spTgt spid="59421"/>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grpId="0" nodeType="clickEffect">
                                  <p:stCondLst>
                                    <p:cond delay="0"/>
                                  </p:stCondLst>
                                  <p:childTnLst>
                                    <p:set>
                                      <p:cBhvr>
                                        <p:cTn id="83" dur="1" fill="hold">
                                          <p:stCondLst>
                                            <p:cond delay="0"/>
                                          </p:stCondLst>
                                        </p:cTn>
                                        <p:tgtEl>
                                          <p:spTgt spid="59401"/>
                                        </p:tgtEl>
                                        <p:attrNameLst>
                                          <p:attrName>style.visibility</p:attrName>
                                        </p:attrNameLst>
                                      </p:cBhvr>
                                      <p:to>
                                        <p:strVal val="visible"/>
                                      </p:to>
                                    </p:set>
                                    <p:animEffect transition="in" filter="wipe(down)">
                                      <p:cBhvr>
                                        <p:cTn id="84" dur="750"/>
                                        <p:tgtEl>
                                          <p:spTgt spid="59401"/>
                                        </p:tgtEl>
                                      </p:cBhvr>
                                    </p:animEffect>
                                  </p:childTnLst>
                                </p:cTn>
                              </p:par>
                            </p:childTnLst>
                          </p:cTn>
                        </p:par>
                        <p:par>
                          <p:cTn id="85" fill="hold">
                            <p:stCondLst>
                              <p:cond delay="750"/>
                            </p:stCondLst>
                            <p:childTnLst>
                              <p:par>
                                <p:cTn id="86" presetID="42" presetClass="entr" presetSubtype="0" fill="hold" nodeType="afterEffect">
                                  <p:stCondLst>
                                    <p:cond delay="0"/>
                                  </p:stCondLst>
                                  <p:childTnLst>
                                    <p:set>
                                      <p:cBhvr>
                                        <p:cTn id="87" dur="1" fill="hold">
                                          <p:stCondLst>
                                            <p:cond delay="0"/>
                                          </p:stCondLst>
                                        </p:cTn>
                                        <p:tgtEl>
                                          <p:spTgt spid="2"/>
                                        </p:tgtEl>
                                        <p:attrNameLst>
                                          <p:attrName>style.visibility</p:attrName>
                                        </p:attrNameLst>
                                      </p:cBhvr>
                                      <p:to>
                                        <p:strVal val="visible"/>
                                      </p:to>
                                    </p:set>
                                    <p:animEffect transition="in" filter="fade">
                                      <p:cBhvr>
                                        <p:cTn id="88" dur="500"/>
                                        <p:tgtEl>
                                          <p:spTgt spid="2"/>
                                        </p:tgtEl>
                                      </p:cBhvr>
                                    </p:animEffect>
                                    <p:anim calcmode="lin" valueType="num">
                                      <p:cBhvr>
                                        <p:cTn id="89" dur="500" fill="hold"/>
                                        <p:tgtEl>
                                          <p:spTgt spid="2"/>
                                        </p:tgtEl>
                                        <p:attrNameLst>
                                          <p:attrName>ppt_x</p:attrName>
                                        </p:attrNameLst>
                                      </p:cBhvr>
                                      <p:tavLst>
                                        <p:tav tm="0">
                                          <p:val>
                                            <p:strVal val="#ppt_x"/>
                                          </p:val>
                                        </p:tav>
                                        <p:tav tm="100000">
                                          <p:val>
                                            <p:strVal val="#ppt_x"/>
                                          </p:val>
                                        </p:tav>
                                      </p:tavLst>
                                    </p:anim>
                                    <p:anim calcmode="lin" valueType="num">
                                      <p:cBhvr>
                                        <p:cTn id="90" dur="500" fill="hold"/>
                                        <p:tgtEl>
                                          <p:spTgt spid="2"/>
                                        </p:tgtEl>
                                        <p:attrNameLst>
                                          <p:attrName>ppt_y</p:attrName>
                                        </p:attrNameLst>
                                      </p:cBhvr>
                                      <p:tavLst>
                                        <p:tav tm="0">
                                          <p:val>
                                            <p:strVal val="#ppt_y+.1"/>
                                          </p:val>
                                        </p:tav>
                                        <p:tav tm="100000">
                                          <p:val>
                                            <p:strVal val="#ppt_y"/>
                                          </p:val>
                                        </p:tav>
                                      </p:tavLst>
                                    </p:anim>
                                  </p:childTnLst>
                                </p:cTn>
                              </p:par>
                            </p:childTnLst>
                          </p:cTn>
                        </p:par>
                        <p:par>
                          <p:cTn id="91" fill="hold">
                            <p:stCondLst>
                              <p:cond delay="1250"/>
                            </p:stCondLst>
                            <p:childTnLst>
                              <p:par>
                                <p:cTn id="92" presetID="10" presetClass="entr" presetSubtype="0" fill="hold" grpId="0" nodeType="afterEffect">
                                  <p:stCondLst>
                                    <p:cond delay="0"/>
                                  </p:stCondLst>
                                  <p:childTnLst>
                                    <p:set>
                                      <p:cBhvr>
                                        <p:cTn id="93" dur="1" fill="hold">
                                          <p:stCondLst>
                                            <p:cond delay="0"/>
                                          </p:stCondLst>
                                        </p:cTn>
                                        <p:tgtEl>
                                          <p:spTgt spid="59407"/>
                                        </p:tgtEl>
                                        <p:attrNameLst>
                                          <p:attrName>style.visibility</p:attrName>
                                        </p:attrNameLst>
                                      </p:cBhvr>
                                      <p:to>
                                        <p:strVal val="visible"/>
                                      </p:to>
                                    </p:set>
                                    <p:animEffect transition="in" filter="fade">
                                      <p:cBhvr>
                                        <p:cTn id="94" dur="500"/>
                                        <p:tgtEl>
                                          <p:spTgt spid="59407"/>
                                        </p:tgtEl>
                                      </p:cBhvr>
                                    </p:animEffect>
                                  </p:childTnLst>
                                </p:cTn>
                              </p:par>
                            </p:childTnLst>
                          </p:cTn>
                        </p:par>
                        <p:par>
                          <p:cTn id="95" fill="hold">
                            <p:stCondLst>
                              <p:cond delay="1750"/>
                            </p:stCondLst>
                            <p:childTnLst>
                              <p:par>
                                <p:cTn id="96" presetID="10" presetClass="entr" presetSubtype="0" fill="hold" grpId="0" nodeType="afterEffect">
                                  <p:stCondLst>
                                    <p:cond delay="0"/>
                                  </p:stCondLst>
                                  <p:childTnLst>
                                    <p:set>
                                      <p:cBhvr>
                                        <p:cTn id="97" dur="1" fill="hold">
                                          <p:stCondLst>
                                            <p:cond delay="0"/>
                                          </p:stCondLst>
                                        </p:cTn>
                                        <p:tgtEl>
                                          <p:spTgt spid="59422"/>
                                        </p:tgtEl>
                                        <p:attrNameLst>
                                          <p:attrName>style.visibility</p:attrName>
                                        </p:attrNameLst>
                                      </p:cBhvr>
                                      <p:to>
                                        <p:strVal val="visible"/>
                                      </p:to>
                                    </p:set>
                                    <p:animEffect transition="in" filter="fade">
                                      <p:cBhvr>
                                        <p:cTn id="98" dur="500"/>
                                        <p:tgtEl>
                                          <p:spTgt spid="59422"/>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4" fill="hold" grpId="0" nodeType="clickEffect">
                                  <p:stCondLst>
                                    <p:cond delay="0"/>
                                  </p:stCondLst>
                                  <p:childTnLst>
                                    <p:set>
                                      <p:cBhvr>
                                        <p:cTn id="102" dur="1" fill="hold">
                                          <p:stCondLst>
                                            <p:cond delay="0"/>
                                          </p:stCondLst>
                                        </p:cTn>
                                        <p:tgtEl>
                                          <p:spTgt spid="59400"/>
                                        </p:tgtEl>
                                        <p:attrNameLst>
                                          <p:attrName>style.visibility</p:attrName>
                                        </p:attrNameLst>
                                      </p:cBhvr>
                                      <p:to>
                                        <p:strVal val="visible"/>
                                      </p:to>
                                    </p:set>
                                    <p:animEffect transition="in" filter="wipe(down)">
                                      <p:cBhvr>
                                        <p:cTn id="103" dur="750"/>
                                        <p:tgtEl>
                                          <p:spTgt spid="59400"/>
                                        </p:tgtEl>
                                      </p:cBhvr>
                                    </p:animEffect>
                                  </p:childTnLst>
                                </p:cTn>
                              </p:par>
                            </p:childTnLst>
                          </p:cTn>
                        </p:par>
                        <p:par>
                          <p:cTn id="104" fill="hold">
                            <p:stCondLst>
                              <p:cond delay="750"/>
                            </p:stCondLst>
                            <p:childTnLst>
                              <p:par>
                                <p:cTn id="105" presetID="42" presetClass="entr" presetSubtype="0" fill="hold" nodeType="afterEffect">
                                  <p:stCondLst>
                                    <p:cond delay="0"/>
                                  </p:stCondLst>
                                  <p:childTnLst>
                                    <p:set>
                                      <p:cBhvr>
                                        <p:cTn id="106" dur="1" fill="hold">
                                          <p:stCondLst>
                                            <p:cond delay="0"/>
                                          </p:stCondLst>
                                        </p:cTn>
                                        <p:tgtEl>
                                          <p:spTgt spid="3"/>
                                        </p:tgtEl>
                                        <p:attrNameLst>
                                          <p:attrName>style.visibility</p:attrName>
                                        </p:attrNameLst>
                                      </p:cBhvr>
                                      <p:to>
                                        <p:strVal val="visible"/>
                                      </p:to>
                                    </p:set>
                                    <p:animEffect transition="in" filter="fade">
                                      <p:cBhvr>
                                        <p:cTn id="107" dur="500"/>
                                        <p:tgtEl>
                                          <p:spTgt spid="3"/>
                                        </p:tgtEl>
                                      </p:cBhvr>
                                    </p:animEffect>
                                    <p:anim calcmode="lin" valueType="num">
                                      <p:cBhvr>
                                        <p:cTn id="108" dur="500" fill="hold"/>
                                        <p:tgtEl>
                                          <p:spTgt spid="3"/>
                                        </p:tgtEl>
                                        <p:attrNameLst>
                                          <p:attrName>ppt_x</p:attrName>
                                        </p:attrNameLst>
                                      </p:cBhvr>
                                      <p:tavLst>
                                        <p:tav tm="0">
                                          <p:val>
                                            <p:strVal val="#ppt_x"/>
                                          </p:val>
                                        </p:tav>
                                        <p:tav tm="100000">
                                          <p:val>
                                            <p:strVal val="#ppt_x"/>
                                          </p:val>
                                        </p:tav>
                                      </p:tavLst>
                                    </p:anim>
                                    <p:anim calcmode="lin" valueType="num">
                                      <p:cBhvr>
                                        <p:cTn id="109" dur="500" fill="hold"/>
                                        <p:tgtEl>
                                          <p:spTgt spid="3"/>
                                        </p:tgtEl>
                                        <p:attrNameLst>
                                          <p:attrName>ppt_y</p:attrName>
                                        </p:attrNameLst>
                                      </p:cBhvr>
                                      <p:tavLst>
                                        <p:tav tm="0">
                                          <p:val>
                                            <p:strVal val="#ppt_y+.1"/>
                                          </p:val>
                                        </p:tav>
                                        <p:tav tm="100000">
                                          <p:val>
                                            <p:strVal val="#ppt_y"/>
                                          </p:val>
                                        </p:tav>
                                      </p:tavLst>
                                    </p:anim>
                                  </p:childTnLst>
                                </p:cTn>
                              </p:par>
                            </p:childTnLst>
                          </p:cTn>
                        </p:par>
                        <p:par>
                          <p:cTn id="110" fill="hold">
                            <p:stCondLst>
                              <p:cond delay="1250"/>
                            </p:stCondLst>
                            <p:childTnLst>
                              <p:par>
                                <p:cTn id="111" presetID="10" presetClass="entr" presetSubtype="0" fill="hold" grpId="0" nodeType="afterEffect">
                                  <p:stCondLst>
                                    <p:cond delay="0"/>
                                  </p:stCondLst>
                                  <p:childTnLst>
                                    <p:set>
                                      <p:cBhvr>
                                        <p:cTn id="112" dur="1" fill="hold">
                                          <p:stCondLst>
                                            <p:cond delay="0"/>
                                          </p:stCondLst>
                                        </p:cTn>
                                        <p:tgtEl>
                                          <p:spTgt spid="59406"/>
                                        </p:tgtEl>
                                        <p:attrNameLst>
                                          <p:attrName>style.visibility</p:attrName>
                                        </p:attrNameLst>
                                      </p:cBhvr>
                                      <p:to>
                                        <p:strVal val="visible"/>
                                      </p:to>
                                    </p:set>
                                    <p:animEffect transition="in" filter="fade">
                                      <p:cBhvr>
                                        <p:cTn id="113" dur="500"/>
                                        <p:tgtEl>
                                          <p:spTgt spid="59406"/>
                                        </p:tgtEl>
                                      </p:cBhvr>
                                    </p:animEffect>
                                  </p:childTnLst>
                                </p:cTn>
                              </p:par>
                            </p:childTnLst>
                          </p:cTn>
                        </p:par>
                        <p:par>
                          <p:cTn id="114" fill="hold">
                            <p:stCondLst>
                              <p:cond delay="1750"/>
                            </p:stCondLst>
                            <p:childTnLst>
                              <p:par>
                                <p:cTn id="115" presetID="10" presetClass="entr" presetSubtype="0" fill="hold" grpId="0" nodeType="afterEffect">
                                  <p:stCondLst>
                                    <p:cond delay="0"/>
                                  </p:stCondLst>
                                  <p:childTnLst>
                                    <p:set>
                                      <p:cBhvr>
                                        <p:cTn id="116" dur="1" fill="hold">
                                          <p:stCondLst>
                                            <p:cond delay="0"/>
                                          </p:stCondLst>
                                        </p:cTn>
                                        <p:tgtEl>
                                          <p:spTgt spid="59423"/>
                                        </p:tgtEl>
                                        <p:attrNameLst>
                                          <p:attrName>style.visibility</p:attrName>
                                        </p:attrNameLst>
                                      </p:cBhvr>
                                      <p:to>
                                        <p:strVal val="visible"/>
                                      </p:to>
                                    </p:set>
                                    <p:animEffect transition="in" filter="fade">
                                      <p:cBhvr>
                                        <p:cTn id="117" dur="500"/>
                                        <p:tgtEl>
                                          <p:spTgt spid="59423"/>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59399"/>
                                        </p:tgtEl>
                                        <p:attrNameLst>
                                          <p:attrName>style.visibility</p:attrName>
                                        </p:attrNameLst>
                                      </p:cBhvr>
                                      <p:to>
                                        <p:strVal val="visible"/>
                                      </p:to>
                                    </p:set>
                                    <p:animEffect transition="in" filter="wipe(down)">
                                      <p:cBhvr>
                                        <p:cTn id="122" dur="750"/>
                                        <p:tgtEl>
                                          <p:spTgt spid="59399"/>
                                        </p:tgtEl>
                                      </p:cBhvr>
                                    </p:animEffect>
                                  </p:childTnLst>
                                </p:cTn>
                              </p:par>
                            </p:childTnLst>
                          </p:cTn>
                        </p:par>
                        <p:par>
                          <p:cTn id="123" fill="hold">
                            <p:stCondLst>
                              <p:cond delay="750"/>
                            </p:stCondLst>
                            <p:childTnLst>
                              <p:par>
                                <p:cTn id="124" presetID="42" presetClass="entr" presetSubtype="0" fill="hold" nodeType="afterEffect">
                                  <p:stCondLst>
                                    <p:cond delay="0"/>
                                  </p:stCondLst>
                                  <p:childTnLst>
                                    <p:set>
                                      <p:cBhvr>
                                        <p:cTn id="125" dur="1" fill="hold">
                                          <p:stCondLst>
                                            <p:cond delay="0"/>
                                          </p:stCondLst>
                                        </p:cTn>
                                        <p:tgtEl>
                                          <p:spTgt spid="4"/>
                                        </p:tgtEl>
                                        <p:attrNameLst>
                                          <p:attrName>style.visibility</p:attrName>
                                        </p:attrNameLst>
                                      </p:cBhvr>
                                      <p:to>
                                        <p:strVal val="visible"/>
                                      </p:to>
                                    </p:set>
                                    <p:animEffect transition="in" filter="fade">
                                      <p:cBhvr>
                                        <p:cTn id="126" dur="500"/>
                                        <p:tgtEl>
                                          <p:spTgt spid="4"/>
                                        </p:tgtEl>
                                      </p:cBhvr>
                                    </p:animEffect>
                                    <p:anim calcmode="lin" valueType="num">
                                      <p:cBhvr>
                                        <p:cTn id="127" dur="500" fill="hold"/>
                                        <p:tgtEl>
                                          <p:spTgt spid="4"/>
                                        </p:tgtEl>
                                        <p:attrNameLst>
                                          <p:attrName>ppt_x</p:attrName>
                                        </p:attrNameLst>
                                      </p:cBhvr>
                                      <p:tavLst>
                                        <p:tav tm="0">
                                          <p:val>
                                            <p:strVal val="#ppt_x"/>
                                          </p:val>
                                        </p:tav>
                                        <p:tav tm="100000">
                                          <p:val>
                                            <p:strVal val="#ppt_x"/>
                                          </p:val>
                                        </p:tav>
                                      </p:tavLst>
                                    </p:anim>
                                    <p:anim calcmode="lin" valueType="num">
                                      <p:cBhvr>
                                        <p:cTn id="128" dur="500" fill="hold"/>
                                        <p:tgtEl>
                                          <p:spTgt spid="4"/>
                                        </p:tgtEl>
                                        <p:attrNameLst>
                                          <p:attrName>ppt_y</p:attrName>
                                        </p:attrNameLst>
                                      </p:cBhvr>
                                      <p:tavLst>
                                        <p:tav tm="0">
                                          <p:val>
                                            <p:strVal val="#ppt_y+.1"/>
                                          </p:val>
                                        </p:tav>
                                        <p:tav tm="100000">
                                          <p:val>
                                            <p:strVal val="#ppt_y"/>
                                          </p:val>
                                        </p:tav>
                                      </p:tavLst>
                                    </p:anim>
                                  </p:childTnLst>
                                </p:cTn>
                              </p:par>
                            </p:childTnLst>
                          </p:cTn>
                        </p:par>
                        <p:par>
                          <p:cTn id="129" fill="hold">
                            <p:stCondLst>
                              <p:cond delay="1250"/>
                            </p:stCondLst>
                            <p:childTnLst>
                              <p:par>
                                <p:cTn id="130" presetID="10" presetClass="entr" presetSubtype="0" fill="hold" grpId="0" nodeType="afterEffect">
                                  <p:stCondLst>
                                    <p:cond delay="0"/>
                                  </p:stCondLst>
                                  <p:childTnLst>
                                    <p:set>
                                      <p:cBhvr>
                                        <p:cTn id="131" dur="1" fill="hold">
                                          <p:stCondLst>
                                            <p:cond delay="0"/>
                                          </p:stCondLst>
                                        </p:cTn>
                                        <p:tgtEl>
                                          <p:spTgt spid="59405"/>
                                        </p:tgtEl>
                                        <p:attrNameLst>
                                          <p:attrName>style.visibility</p:attrName>
                                        </p:attrNameLst>
                                      </p:cBhvr>
                                      <p:to>
                                        <p:strVal val="visible"/>
                                      </p:to>
                                    </p:set>
                                    <p:animEffect transition="in" filter="fade">
                                      <p:cBhvr>
                                        <p:cTn id="132" dur="500"/>
                                        <p:tgtEl>
                                          <p:spTgt spid="59405"/>
                                        </p:tgtEl>
                                      </p:cBhvr>
                                    </p:animEffect>
                                  </p:childTnLst>
                                </p:cTn>
                              </p:par>
                            </p:childTnLst>
                          </p:cTn>
                        </p:par>
                        <p:par>
                          <p:cTn id="133" fill="hold">
                            <p:stCondLst>
                              <p:cond delay="1750"/>
                            </p:stCondLst>
                            <p:childTnLst>
                              <p:par>
                                <p:cTn id="134" presetID="10" presetClass="entr" presetSubtype="0" fill="hold" grpId="0" nodeType="afterEffect">
                                  <p:stCondLst>
                                    <p:cond delay="0"/>
                                  </p:stCondLst>
                                  <p:childTnLst>
                                    <p:set>
                                      <p:cBhvr>
                                        <p:cTn id="135" dur="1" fill="hold">
                                          <p:stCondLst>
                                            <p:cond delay="0"/>
                                          </p:stCondLst>
                                        </p:cTn>
                                        <p:tgtEl>
                                          <p:spTgt spid="59424"/>
                                        </p:tgtEl>
                                        <p:attrNameLst>
                                          <p:attrName>style.visibility</p:attrName>
                                        </p:attrNameLst>
                                      </p:cBhvr>
                                      <p:to>
                                        <p:strVal val="visible"/>
                                      </p:to>
                                    </p:set>
                                    <p:animEffect transition="in" filter="fade">
                                      <p:cBhvr>
                                        <p:cTn id="136" dur="500"/>
                                        <p:tgtEl>
                                          <p:spTgt spid="59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P spid="47" grpId="0" animBg="1"/>
      <p:bldP spid="47" grpId="1" animBg="1"/>
      <p:bldP spid="59399" grpId="0" animBg="1"/>
      <p:bldP spid="59400" grpId="0" animBg="1"/>
      <p:bldP spid="59401" grpId="0" animBg="1"/>
      <p:bldP spid="59402" grpId="0" animBg="1"/>
      <p:bldP spid="59405" grpId="0" animBg="1"/>
      <p:bldP spid="59406" grpId="0" animBg="1"/>
      <p:bldP spid="59407" grpId="0" animBg="1"/>
      <p:bldP spid="59408" grpId="0" animBg="1"/>
      <p:bldP spid="59421" grpId="0"/>
      <p:bldP spid="59422" grpId="0"/>
      <p:bldP spid="59423" grpId="0"/>
      <p:bldP spid="59424" grpId="0"/>
      <p:bldP spid="41" grpId="0"/>
      <p:bldP spid="42" grpId="0"/>
      <p:bldP spid="9" grpId="0"/>
      <p:bldP spid="56" grpId="0"/>
      <p:bldP spid="57" grpId="0"/>
      <p:bldP spid="58" grpId="0"/>
      <p:bldP spid="59" grpId="0"/>
      <p:bldP spid="60" grpId="0"/>
      <p:bldP spid="61" grpId="0"/>
      <p:bldP spid="62" grpId="0"/>
      <p:bldP spid="65" grpId="0"/>
      <p:bldP spid="66" grpId="0"/>
      <p:bldP spid="6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Hexagon 12"/>
          <p:cNvSpPr/>
          <p:nvPr/>
        </p:nvSpPr>
        <p:spPr>
          <a:xfrm rot="5400000">
            <a:off x="297589" y="1460143"/>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4" name="Hexagon 12"/>
          <p:cNvSpPr/>
          <p:nvPr/>
        </p:nvSpPr>
        <p:spPr>
          <a:xfrm rot="7200000">
            <a:off x="6992401" y="1107887"/>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5" name="Hexagon 12"/>
          <p:cNvSpPr/>
          <p:nvPr/>
        </p:nvSpPr>
        <p:spPr>
          <a:xfrm rot="9000000">
            <a:off x="-2298255" y="4829869"/>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6" name="Hexagon 12"/>
          <p:cNvSpPr/>
          <p:nvPr/>
        </p:nvSpPr>
        <p:spPr>
          <a:xfrm rot="5400000">
            <a:off x="-1425651" y="3126357"/>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7" name="Hexagon 12"/>
          <p:cNvSpPr/>
          <p:nvPr/>
        </p:nvSpPr>
        <p:spPr>
          <a:xfrm rot="9000000">
            <a:off x="8680126" y="263350"/>
            <a:ext cx="1906310" cy="1647287"/>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8" name="Hexagon 12"/>
          <p:cNvSpPr/>
          <p:nvPr/>
        </p:nvSpPr>
        <p:spPr>
          <a:xfrm rot="5400000">
            <a:off x="-80756" y="-452623"/>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9" name="Hexagon 12"/>
          <p:cNvSpPr/>
          <p:nvPr/>
        </p:nvSpPr>
        <p:spPr>
          <a:xfrm rot="5400000">
            <a:off x="5189198" y="5252872"/>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pSp>
        <p:nvGrpSpPr>
          <p:cNvPr id="20" name="Group 19"/>
          <p:cNvGrpSpPr/>
          <p:nvPr/>
        </p:nvGrpSpPr>
        <p:grpSpPr>
          <a:xfrm>
            <a:off x="3813534" y="3245774"/>
            <a:ext cx="2034961" cy="2341760"/>
            <a:chOff x="1066832" y="3735653"/>
            <a:chExt cx="2713281" cy="3122347"/>
          </a:xfrm>
        </p:grpSpPr>
        <p:sp>
          <p:nvSpPr>
            <p:cNvPr id="38" name="Rectangle 37"/>
            <p:cNvSpPr/>
            <p:nvPr/>
          </p:nvSpPr>
          <p:spPr bwMode="auto">
            <a:xfrm>
              <a:off x="1066832" y="3735653"/>
              <a:ext cx="2713281" cy="3122347"/>
            </a:xfrm>
            <a:prstGeom prst="rect">
              <a:avLst/>
            </a:prstGeom>
            <a:solidFill>
              <a:schemeClr val="accent1"/>
            </a:solidFill>
            <a:ln w="25400" cap="flat" cmpd="sng" algn="ctr">
              <a:no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algn="ctr" defTabSz="685800" fontAlgn="base">
                <a:spcBef>
                  <a:spcPct val="0"/>
                </a:spcBef>
                <a:spcAft>
                  <a:spcPct val="0"/>
                </a:spcAft>
              </a:pPr>
              <a:endParaRPr lang="en-US" sz="4200" dirty="0">
                <a:solidFill>
                  <a:srgbClr val="000000"/>
                </a:solidFill>
                <a:latin typeface="Calibri" charset="0"/>
                <a:ea typeface="ヒラギノ角ゴ ProN W3" charset="0"/>
                <a:cs typeface="ヒラギノ角ゴ ProN W3" charset="0"/>
                <a:sym typeface="Gill Sans" charset="0"/>
              </a:endParaRPr>
            </a:p>
          </p:txBody>
        </p:sp>
        <p:sp>
          <p:nvSpPr>
            <p:cNvPr id="39" name="Rectangle 19"/>
            <p:cNvSpPr>
              <a:spLocks/>
            </p:cNvSpPr>
            <p:nvPr/>
          </p:nvSpPr>
          <p:spPr bwMode="auto">
            <a:xfrm>
              <a:off x="1540700" y="3977956"/>
              <a:ext cx="1782166" cy="111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r>
                <a:rPr lang="en-US" sz="4125" b="1" dirty="0" smtClean="0">
                  <a:solidFill>
                    <a:srgbClr val="FFFFFF"/>
                  </a:solidFill>
                  <a:latin typeface="Calibri Bold" charset="0"/>
                  <a:ea typeface="Calibri Bold" charset="0"/>
                  <a:cs typeface="Calibri Bold" charset="0"/>
                  <a:sym typeface="Montserrat-Bold" charset="0"/>
                </a:rPr>
                <a:t>89</a:t>
              </a:r>
              <a:r>
                <a:rPr lang="en-US" sz="2625" b="1" dirty="0" smtClean="0">
                  <a:solidFill>
                    <a:srgbClr val="FFFFFF"/>
                  </a:solidFill>
                  <a:latin typeface="Calibri Bold" charset="0"/>
                  <a:ea typeface="Calibri Bold" charset="0"/>
                  <a:cs typeface="Calibri Bold" charset="0"/>
                  <a:sym typeface="Montserrat-Bold" charset="0"/>
                </a:rPr>
                <a:t>%</a:t>
              </a:r>
              <a:endParaRPr lang="en-US" sz="2625" b="1" dirty="0">
                <a:solidFill>
                  <a:srgbClr val="FFFFFF"/>
                </a:solidFill>
                <a:latin typeface="Calibri Bold" charset="0"/>
                <a:ea typeface="Calibri Bold" charset="0"/>
                <a:cs typeface="Calibri Bold" charset="0"/>
                <a:sym typeface="Montserrat-Bold" charset="0"/>
              </a:endParaRPr>
            </a:p>
          </p:txBody>
        </p:sp>
        <p:sp>
          <p:nvSpPr>
            <p:cNvPr id="40" name="Rectangle 17"/>
            <p:cNvSpPr>
              <a:spLocks/>
            </p:cNvSpPr>
            <p:nvPr/>
          </p:nvSpPr>
          <p:spPr bwMode="auto">
            <a:xfrm>
              <a:off x="1521707" y="5009846"/>
              <a:ext cx="1739367" cy="1371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r>
                <a:rPr lang="en-US" b="1" dirty="0" smtClean="0">
                  <a:solidFill>
                    <a:srgbClr val="FFFFFF"/>
                  </a:solidFill>
                  <a:latin typeface="Calibri" charset="0"/>
                  <a:ea typeface="Calibri" charset="0"/>
                  <a:cs typeface="Calibri" charset="0"/>
                  <a:sym typeface="Montserrat-Regular" charset="0"/>
                </a:rPr>
                <a:t>Complainants satisfied with the system</a:t>
              </a:r>
              <a:endParaRPr lang="en-US" b="1" dirty="0">
                <a:solidFill>
                  <a:srgbClr val="FFFFFF"/>
                </a:solidFill>
                <a:latin typeface="Calibri" charset="0"/>
                <a:ea typeface="Calibri" charset="0"/>
                <a:cs typeface="Calibri" charset="0"/>
                <a:sym typeface="Montserrat-Regular" charset="0"/>
              </a:endParaRPr>
            </a:p>
          </p:txBody>
        </p:sp>
      </p:grpSp>
      <p:sp>
        <p:nvSpPr>
          <p:cNvPr id="42" name="TextBox 41"/>
          <p:cNvSpPr txBox="1"/>
          <p:nvPr/>
        </p:nvSpPr>
        <p:spPr>
          <a:xfrm>
            <a:off x="663343" y="326127"/>
            <a:ext cx="3085600" cy="1608345"/>
          </a:xfrm>
          <a:prstGeom prst="rect">
            <a:avLst/>
          </a:prstGeom>
          <a:noFill/>
          <a:ln>
            <a:noFill/>
          </a:ln>
        </p:spPr>
        <p:txBody>
          <a:bodyPr wrap="square" lIns="0" tIns="0" rIns="0" bIns="0" rtlCol="0">
            <a:noAutofit/>
          </a:bodyPr>
          <a:lstStyle/>
          <a:p>
            <a:r>
              <a:rPr lang="en-US" sz="3200" b="1" dirty="0" smtClean="0">
                <a:solidFill>
                  <a:schemeClr val="bg1"/>
                </a:solidFill>
                <a:latin typeface="Source Sans Pro ExtraLight" charset="0"/>
                <a:ea typeface="Source Sans Pro ExtraLight" charset="0"/>
                <a:cs typeface="Source Sans Pro ExtraLight" charset="0"/>
              </a:rPr>
              <a:t>Citizen centricity - </a:t>
            </a:r>
            <a:r>
              <a:rPr lang="en-US" sz="3200" dirty="0" smtClean="0">
                <a:solidFill>
                  <a:schemeClr val="bg1"/>
                </a:solidFill>
                <a:latin typeface="Source Sans Pro ExtraLight" charset="0"/>
                <a:ea typeface="Source Sans Pro ExtraLight" charset="0"/>
                <a:cs typeface="Source Sans Pro ExtraLight" charset="0"/>
              </a:rPr>
              <a:t>Feedback</a:t>
            </a:r>
            <a:endParaRPr lang="en-US" sz="3200" dirty="0">
              <a:solidFill>
                <a:schemeClr val="bg1"/>
              </a:solidFill>
              <a:latin typeface="Calibri" charset="0"/>
              <a:ea typeface="Calibri" charset="0"/>
              <a:cs typeface="Calibri" charset="0"/>
            </a:endParaRPr>
          </a:p>
        </p:txBody>
      </p:sp>
      <p:sp>
        <p:nvSpPr>
          <p:cNvPr id="85" name="Rectangle 84"/>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6" name="TextBox 85"/>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sp>
        <p:nvSpPr>
          <p:cNvPr id="84" name="TextBox 83"/>
          <p:cNvSpPr txBox="1"/>
          <p:nvPr/>
        </p:nvSpPr>
        <p:spPr>
          <a:xfrm>
            <a:off x="595779" y="2305341"/>
            <a:ext cx="3094143" cy="548974"/>
          </a:xfrm>
          <a:prstGeom prst="rect">
            <a:avLst/>
          </a:prstGeom>
          <a:noFill/>
        </p:spPr>
        <p:txBody>
          <a:bodyPr wrap="square" lIns="0" tIns="0" rIns="0" bIns="0" rtlCol="0">
            <a:normAutofit/>
          </a:bodyPr>
          <a:lstStyle/>
          <a:p>
            <a:r>
              <a:rPr lang="en-US" sz="1600" dirty="0" smtClean="0">
                <a:solidFill>
                  <a:schemeClr val="bg1"/>
                </a:solidFill>
                <a:latin typeface="Calibri Light" charset="0"/>
                <a:ea typeface="Calibri Light" charset="0"/>
                <a:cs typeface="Calibri Light" charset="0"/>
              </a:rPr>
              <a:t>Complainant Satisfaction captured</a:t>
            </a:r>
            <a:endParaRPr lang="en-US" sz="1600" dirty="0">
              <a:solidFill>
                <a:schemeClr val="bg1"/>
              </a:solidFill>
              <a:latin typeface="Calibri Light" charset="0"/>
              <a:ea typeface="Calibri Light" charset="0"/>
              <a:cs typeface="Calibri Light" charset="0"/>
            </a:endParaRPr>
          </a:p>
        </p:txBody>
      </p:sp>
      <p:pic>
        <p:nvPicPr>
          <p:cNvPr id="67" name="officeArt object">
            <a:extLst>
              <a:ext uri="{FF2B5EF4-FFF2-40B4-BE49-F238E27FC236}">
                <a16:creationId xmlns="" xmlns:a16="http://schemas.microsoft.com/office/drawing/2014/main" id="{386BF601-55E3-4BF0-B498-D2C1712C9B13}"/>
              </a:ext>
            </a:extLst>
          </p:cNvPr>
          <p:cNvPicPr/>
          <p:nvPr/>
        </p:nvPicPr>
        <p:blipFill>
          <a:blip r:embed="rId2" cstate="screen">
            <a:extLst>
              <a:ext uri="{28A0092B-C50C-407E-A947-70E740481C1C}">
                <a14:useLocalDpi xmlns:a14="http://schemas.microsoft.com/office/drawing/2010/main"/>
              </a:ext>
            </a:extLst>
          </a:blip>
          <a:stretch>
            <a:fillRect/>
          </a:stretch>
        </p:blipFill>
        <p:spPr>
          <a:xfrm>
            <a:off x="3909680" y="1382712"/>
            <a:ext cx="3590743" cy="1788311"/>
          </a:xfrm>
          <a:prstGeom prst="rect">
            <a:avLst/>
          </a:prstGeom>
          <a:ln w="88900" cap="flat">
            <a:solidFill>
              <a:schemeClr val="accent4">
                <a:hueOff val="-461056"/>
                <a:satOff val="4338"/>
                <a:lumOff val="-10225"/>
              </a:schemeClr>
            </a:solidFill>
            <a:prstDash val="solid"/>
            <a:miter lim="400000"/>
          </a:ln>
          <a:effectLst/>
        </p:spPr>
      </p:pic>
    </p:spTree>
    <p:extLst>
      <p:ext uri="{BB962C8B-B14F-4D97-AF65-F5344CB8AC3E}">
        <p14:creationId xmlns:p14="http://schemas.microsoft.com/office/powerpoint/2010/main" val="74533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72000" fill="hold" grpId="0" nodeType="withEffect">
                                  <p:stCondLst>
                                    <p:cond delay="20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2000" fill="hold"/>
                                        <p:tgtEl>
                                          <p:spTgt spid="47"/>
                                        </p:tgtEl>
                                        <p:attrNameLst>
                                          <p:attrName>ppt_x</p:attrName>
                                        </p:attrNameLst>
                                      </p:cBhvr>
                                      <p:tavLst>
                                        <p:tav tm="0">
                                          <p:val>
                                            <p:strVal val="1+#ppt_w/2"/>
                                          </p:val>
                                        </p:tav>
                                        <p:tav tm="100000">
                                          <p:val>
                                            <p:strVal val="#ppt_x"/>
                                          </p:val>
                                        </p:tav>
                                      </p:tavLst>
                                    </p:anim>
                                    <p:anim calcmode="lin" valueType="num">
                                      <p:cBhvr additive="base">
                                        <p:cTn id="8" dur="2000" fill="hold"/>
                                        <p:tgtEl>
                                          <p:spTgt spid="47"/>
                                        </p:tgtEl>
                                        <p:attrNameLst>
                                          <p:attrName>ppt_y</p:attrName>
                                        </p:attrNameLst>
                                      </p:cBhvr>
                                      <p:tavLst>
                                        <p:tav tm="0">
                                          <p:val>
                                            <p:strVal val="#ppt_y"/>
                                          </p:val>
                                        </p:tav>
                                        <p:tav tm="100000">
                                          <p:val>
                                            <p:strVal val="#ppt_y"/>
                                          </p:val>
                                        </p:tav>
                                      </p:tavLst>
                                    </p:anim>
                                  </p:childTnLst>
                                </p:cTn>
                              </p:par>
                              <p:par>
                                <p:cTn id="9" presetID="8" presetClass="emph" presetSubtype="0" decel="50000" fill="hold" grpId="1" nodeType="withEffect">
                                  <p:stCondLst>
                                    <p:cond delay="200"/>
                                  </p:stCondLst>
                                  <p:childTnLst>
                                    <p:animRot by="1800000">
                                      <p:cBhvr>
                                        <p:cTn id="10" dur="2000" fill="hold"/>
                                        <p:tgtEl>
                                          <p:spTgt spid="47"/>
                                        </p:tgtEl>
                                        <p:attrNameLst>
                                          <p:attrName>r</p:attrName>
                                        </p:attrNameLst>
                                      </p:cBhvr>
                                    </p:animRot>
                                  </p:childTnLst>
                                </p:cTn>
                              </p:par>
                              <p:par>
                                <p:cTn id="11" presetID="2" presetClass="entr" presetSubtype="8" decel="72000" fill="hold" grpId="0" nodeType="withEffect">
                                  <p:stCondLst>
                                    <p:cond delay="20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2000" fill="hold"/>
                                        <p:tgtEl>
                                          <p:spTgt spid="45"/>
                                        </p:tgtEl>
                                        <p:attrNameLst>
                                          <p:attrName>ppt_x</p:attrName>
                                        </p:attrNameLst>
                                      </p:cBhvr>
                                      <p:tavLst>
                                        <p:tav tm="0">
                                          <p:val>
                                            <p:strVal val="0-#ppt_w/2"/>
                                          </p:val>
                                        </p:tav>
                                        <p:tav tm="100000">
                                          <p:val>
                                            <p:strVal val="#ppt_x"/>
                                          </p:val>
                                        </p:tav>
                                      </p:tavLst>
                                    </p:anim>
                                    <p:anim calcmode="lin" valueType="num">
                                      <p:cBhvr additive="base">
                                        <p:cTn id="14" dur="2000" fill="hold"/>
                                        <p:tgtEl>
                                          <p:spTgt spid="45"/>
                                        </p:tgtEl>
                                        <p:attrNameLst>
                                          <p:attrName>ppt_y</p:attrName>
                                        </p:attrNameLst>
                                      </p:cBhvr>
                                      <p:tavLst>
                                        <p:tav tm="0">
                                          <p:val>
                                            <p:strVal val="#ppt_y"/>
                                          </p:val>
                                        </p:tav>
                                        <p:tav tm="100000">
                                          <p:val>
                                            <p:strVal val="#ppt_y"/>
                                          </p:val>
                                        </p:tav>
                                      </p:tavLst>
                                    </p:anim>
                                  </p:childTnLst>
                                </p:cTn>
                              </p:par>
                              <p:par>
                                <p:cTn id="15" presetID="8" presetClass="emph" presetSubtype="0" decel="50000" fill="hold" grpId="1" nodeType="withEffect">
                                  <p:stCondLst>
                                    <p:cond delay="200"/>
                                  </p:stCondLst>
                                  <p:childTnLst>
                                    <p:animRot by="1800000">
                                      <p:cBhvr>
                                        <p:cTn id="16" dur="2000" fill="hold"/>
                                        <p:tgtEl>
                                          <p:spTgt spid="45"/>
                                        </p:tgtEl>
                                        <p:attrNameLst>
                                          <p:attrName>r</p:attrName>
                                        </p:attrNameLst>
                                      </p:cBhvr>
                                    </p:animRot>
                                  </p:childTnLst>
                                </p:cTn>
                              </p:par>
                            </p:childTnLst>
                          </p:cTn>
                        </p:par>
                        <p:par>
                          <p:cTn id="17" fill="hold">
                            <p:stCondLst>
                              <p:cond delay="3300"/>
                            </p:stCondLst>
                            <p:childTnLst>
                              <p:par>
                                <p:cTn id="18" presetID="10" presetClass="entr" presetSubtype="0" fill="hold" grpId="0" nodeType="afterEffect">
                                  <p:stCondLst>
                                    <p:cond delay="10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500"/>
                                        <p:tgtEl>
                                          <p:spTgt spid="42"/>
                                        </p:tgtEl>
                                      </p:cBhvr>
                                    </p:animEffect>
                                  </p:childTnLst>
                                </p:cTn>
                              </p:par>
                            </p:childTnLst>
                          </p:cTn>
                        </p:par>
                        <p:par>
                          <p:cTn id="21" fill="hold">
                            <p:stCondLst>
                              <p:cond delay="3900"/>
                            </p:stCondLst>
                            <p:childTnLst>
                              <p:par>
                                <p:cTn id="22" presetID="10" presetClass="entr" presetSubtype="0" fill="hold" nodeType="afterEffect">
                                  <p:stCondLst>
                                    <p:cond delay="0"/>
                                  </p:stCondLst>
                                  <p:childTnLst>
                                    <p:set>
                                      <p:cBhvr>
                                        <p:cTn id="23" dur="1" fill="hold">
                                          <p:stCondLst>
                                            <p:cond delay="0"/>
                                          </p:stCondLst>
                                        </p:cTn>
                                        <p:tgtEl>
                                          <p:spTgt spid="67"/>
                                        </p:tgtEl>
                                        <p:attrNameLst>
                                          <p:attrName>style.visibility</p:attrName>
                                        </p:attrNameLst>
                                      </p:cBhvr>
                                      <p:to>
                                        <p:strVal val="visible"/>
                                      </p:to>
                                    </p:set>
                                    <p:animEffect transition="in" filter="fade">
                                      <p:cBhvr>
                                        <p:cTn id="24" dur="500"/>
                                        <p:tgtEl>
                                          <p:spTgt spid="67"/>
                                        </p:tgtEl>
                                      </p:cBhvr>
                                    </p:animEffect>
                                  </p:childTnLst>
                                </p:cTn>
                              </p:par>
                            </p:childTnLst>
                          </p:cTn>
                        </p:par>
                        <p:par>
                          <p:cTn id="25" fill="hold">
                            <p:stCondLst>
                              <p:cond delay="4400"/>
                            </p:stCondLst>
                            <p:childTnLst>
                              <p:par>
                                <p:cTn id="26" presetID="10" presetClass="entr" presetSubtype="0" fill="hold" grpId="0" nodeType="afterEffect">
                                  <p:stCondLst>
                                    <p:cond delay="0"/>
                                  </p:stCondLst>
                                  <p:childTnLst>
                                    <p:set>
                                      <p:cBhvr>
                                        <p:cTn id="27" dur="1" fill="hold">
                                          <p:stCondLst>
                                            <p:cond delay="0"/>
                                          </p:stCondLst>
                                        </p:cTn>
                                        <p:tgtEl>
                                          <p:spTgt spid="84"/>
                                        </p:tgtEl>
                                        <p:attrNameLst>
                                          <p:attrName>style.visibility</p:attrName>
                                        </p:attrNameLst>
                                      </p:cBhvr>
                                      <p:to>
                                        <p:strVal val="visible"/>
                                      </p:to>
                                    </p:set>
                                    <p:animEffect transition="in" filter="fade">
                                      <p:cBhvr>
                                        <p:cTn id="28" dur="500"/>
                                        <p:tgtEl>
                                          <p:spTgt spid="84"/>
                                        </p:tgtEl>
                                      </p:cBhvr>
                                    </p:animEffect>
                                  </p:childTnLst>
                                </p:cTn>
                              </p:par>
                            </p:childTnLst>
                          </p:cTn>
                        </p:par>
                        <p:par>
                          <p:cTn id="29" fill="hold">
                            <p:stCondLst>
                              <p:cond delay="4900"/>
                            </p:stCondLst>
                            <p:childTnLst>
                              <p:par>
                                <p:cTn id="30" presetID="2" presetClass="entr" presetSubtype="4" decel="47000"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1000" fill="hold"/>
                                        <p:tgtEl>
                                          <p:spTgt spid="20"/>
                                        </p:tgtEl>
                                        <p:attrNameLst>
                                          <p:attrName>ppt_x</p:attrName>
                                        </p:attrNameLst>
                                      </p:cBhvr>
                                      <p:tavLst>
                                        <p:tav tm="0">
                                          <p:val>
                                            <p:strVal val="#ppt_x"/>
                                          </p:val>
                                        </p:tav>
                                        <p:tav tm="100000">
                                          <p:val>
                                            <p:strVal val="#ppt_x"/>
                                          </p:val>
                                        </p:tav>
                                      </p:tavLst>
                                    </p:anim>
                                    <p:anim calcmode="lin" valueType="num">
                                      <p:cBhvr additive="base">
                                        <p:cTn id="33"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P spid="47" grpId="0" animBg="1"/>
      <p:bldP spid="47" grpId="1" animBg="1"/>
      <p:bldP spid="42" grpId="0"/>
      <p:bldP spid="8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5400" b="1" dirty="0" smtClean="0">
                <a:solidFill>
                  <a:schemeClr val="bg1"/>
                </a:solidFill>
              </a:rPr>
              <a:t>ACHIEVEMENTS</a:t>
            </a:r>
            <a:endParaRPr lang="en-IN" sz="5400" b="1" dirty="0">
              <a:solidFill>
                <a:schemeClr val="bg1"/>
              </a:solidFill>
            </a:endParaRPr>
          </a:p>
        </p:txBody>
      </p:sp>
    </p:spTree>
    <p:extLst>
      <p:ext uri="{BB962C8B-B14F-4D97-AF65-F5344CB8AC3E}">
        <p14:creationId xmlns:p14="http://schemas.microsoft.com/office/powerpoint/2010/main" val="172222075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Hexagon 12"/>
          <p:cNvSpPr/>
          <p:nvPr/>
        </p:nvSpPr>
        <p:spPr>
          <a:xfrm rot="5400000">
            <a:off x="152868" y="1967438"/>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aphicFrame>
        <p:nvGraphicFramePr>
          <p:cNvPr id="24" name="Chart Placeholder 4">
            <a:extLst>
              <a:ext uri="{FF2B5EF4-FFF2-40B4-BE49-F238E27FC236}">
                <a16:creationId xmlns="" xmlns:a16="http://schemas.microsoft.com/office/drawing/2014/main" id="{0B7AD30D-A0AA-4D46-B8A7-7F6EADCC7FAF}"/>
              </a:ext>
            </a:extLst>
          </p:cNvPr>
          <p:cNvGraphicFramePr>
            <a:graphicFrameLocks/>
          </p:cNvGraphicFramePr>
          <p:nvPr>
            <p:extLst>
              <p:ext uri="{D42A27DB-BD31-4B8C-83A1-F6EECF244321}">
                <p14:modId xmlns:p14="http://schemas.microsoft.com/office/powerpoint/2010/main" val="3002546427"/>
              </p:ext>
            </p:extLst>
          </p:nvPr>
        </p:nvGraphicFramePr>
        <p:xfrm>
          <a:off x="3147492" y="2211181"/>
          <a:ext cx="3141312" cy="2920582"/>
        </p:xfrm>
        <a:graphic>
          <a:graphicData uri="http://schemas.openxmlformats.org/drawingml/2006/chart">
            <c:chart xmlns:c="http://schemas.openxmlformats.org/drawingml/2006/chart" xmlns:r="http://schemas.openxmlformats.org/officeDocument/2006/relationships" r:id="rId3"/>
          </a:graphicData>
        </a:graphic>
      </p:graphicFrame>
      <p:sp>
        <p:nvSpPr>
          <p:cNvPr id="27" name="Hexagon 12"/>
          <p:cNvSpPr/>
          <p:nvPr/>
        </p:nvSpPr>
        <p:spPr>
          <a:xfrm rot="7200000">
            <a:off x="6992401" y="1107887"/>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8" name="Hexagon 12"/>
          <p:cNvSpPr/>
          <p:nvPr/>
        </p:nvSpPr>
        <p:spPr>
          <a:xfrm rot="9000000">
            <a:off x="-1451173" y="4526065"/>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Hexagon 12"/>
          <p:cNvSpPr/>
          <p:nvPr/>
        </p:nvSpPr>
        <p:spPr>
          <a:xfrm rot="5400000">
            <a:off x="-1425651" y="3126357"/>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0" name="Hexagon 12"/>
          <p:cNvSpPr/>
          <p:nvPr/>
        </p:nvSpPr>
        <p:spPr>
          <a:xfrm rot="9000000">
            <a:off x="5895875" y="-724708"/>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 name="Hexagon 12"/>
          <p:cNvSpPr/>
          <p:nvPr/>
        </p:nvSpPr>
        <p:spPr>
          <a:xfrm rot="5400000">
            <a:off x="-80756" y="-452623"/>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2" name="Hexagon 12"/>
          <p:cNvSpPr/>
          <p:nvPr/>
        </p:nvSpPr>
        <p:spPr>
          <a:xfrm rot="5400000">
            <a:off x="5189198" y="5252872"/>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cxnSp>
        <p:nvCxnSpPr>
          <p:cNvPr id="5" name="Straight Arrow Connector 4">
            <a:extLst>
              <a:ext uri="{FF2B5EF4-FFF2-40B4-BE49-F238E27FC236}">
                <a16:creationId xmlns="" xmlns:a16="http://schemas.microsoft.com/office/drawing/2014/main" id="{8D7FE444-4A99-4227-9E8A-A865C8DB0A6E}"/>
              </a:ext>
            </a:extLst>
          </p:cNvPr>
          <p:cNvCxnSpPr>
            <a:cxnSpLocks/>
          </p:cNvCxnSpPr>
          <p:nvPr/>
        </p:nvCxnSpPr>
        <p:spPr>
          <a:xfrm flipH="1">
            <a:off x="2444400" y="2630039"/>
            <a:ext cx="1635715" cy="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 xmlns:a16="http://schemas.microsoft.com/office/drawing/2014/main" id="{CAA5CD12-F3F4-4806-9CC7-47ABA6C13D99}"/>
              </a:ext>
            </a:extLst>
          </p:cNvPr>
          <p:cNvCxnSpPr>
            <a:cxnSpLocks/>
          </p:cNvCxnSpPr>
          <p:nvPr/>
        </p:nvCxnSpPr>
        <p:spPr>
          <a:xfrm flipH="1">
            <a:off x="2679070" y="2996698"/>
            <a:ext cx="790650" cy="0"/>
          </a:xfrm>
          <a:prstGeom prst="straightConnector1">
            <a:avLst/>
          </a:prstGeom>
          <a:ln>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 xmlns:a16="http://schemas.microsoft.com/office/drawing/2014/main" id="{B150BD9A-D4B0-4735-97CF-5DF78F6A88C8}"/>
              </a:ext>
            </a:extLst>
          </p:cNvPr>
          <p:cNvSpPr txBox="1"/>
          <p:nvPr/>
        </p:nvSpPr>
        <p:spPr>
          <a:xfrm>
            <a:off x="-510918" y="2411712"/>
            <a:ext cx="2244361" cy="398316"/>
          </a:xfrm>
          <a:prstGeom prst="rect">
            <a:avLst/>
          </a:prstGeom>
          <a:noFill/>
        </p:spPr>
        <p:txBody>
          <a:bodyPr wrap="square" lIns="0" tIns="0" rIns="0" bIns="0" rtlCol="0" anchor="ctr" anchorCtr="0">
            <a:normAutofit/>
          </a:bodyPr>
          <a:lstStyle/>
          <a:p>
            <a:pPr algn="r">
              <a:spcAft>
                <a:spcPts val="900"/>
              </a:spcAft>
            </a:pPr>
            <a:r>
              <a:rPr lang="en-GB" sz="1350" b="1" dirty="0" smtClean="0">
                <a:solidFill>
                  <a:schemeClr val="bg2"/>
                </a:solidFill>
                <a:latin typeface="Calibri" charset="0"/>
                <a:ea typeface="Calibri" charset="0"/>
                <a:cs typeface="Calibri" charset="0"/>
              </a:rPr>
              <a:t>Post</a:t>
            </a:r>
            <a:endParaRPr lang="en-GB" sz="1350" b="1" dirty="0">
              <a:solidFill>
                <a:schemeClr val="bg2"/>
              </a:solidFill>
              <a:latin typeface="Calibri" charset="0"/>
              <a:ea typeface="Calibri" charset="0"/>
              <a:cs typeface="Calibri" charset="0"/>
            </a:endParaRPr>
          </a:p>
        </p:txBody>
      </p:sp>
      <p:sp>
        <p:nvSpPr>
          <p:cNvPr id="8" name="TextBox 7">
            <a:extLst>
              <a:ext uri="{FF2B5EF4-FFF2-40B4-BE49-F238E27FC236}">
                <a16:creationId xmlns="" xmlns:a16="http://schemas.microsoft.com/office/drawing/2014/main" id="{49DF6EC6-5E0F-41D3-AF81-274D6B81F5BE}"/>
              </a:ext>
            </a:extLst>
          </p:cNvPr>
          <p:cNvSpPr txBox="1"/>
          <p:nvPr/>
        </p:nvSpPr>
        <p:spPr>
          <a:xfrm>
            <a:off x="-84098" y="2800395"/>
            <a:ext cx="2244361" cy="398316"/>
          </a:xfrm>
          <a:prstGeom prst="rect">
            <a:avLst/>
          </a:prstGeom>
          <a:noFill/>
        </p:spPr>
        <p:txBody>
          <a:bodyPr wrap="square" lIns="0" tIns="0" rIns="0" bIns="0" rtlCol="0" anchor="ctr" anchorCtr="0">
            <a:normAutofit/>
          </a:bodyPr>
          <a:lstStyle/>
          <a:p>
            <a:pPr algn="r">
              <a:spcAft>
                <a:spcPts val="900"/>
              </a:spcAft>
            </a:pPr>
            <a:r>
              <a:rPr lang="en-GB" sz="1350" b="1" dirty="0" smtClean="0">
                <a:solidFill>
                  <a:schemeClr val="bg2"/>
                </a:solidFill>
                <a:latin typeface="Calibri" charset="0"/>
                <a:ea typeface="Calibri" charset="0"/>
                <a:cs typeface="Calibri" charset="0"/>
              </a:rPr>
              <a:t>Online</a:t>
            </a:r>
            <a:endParaRPr lang="en-GB" sz="1350" b="1" dirty="0">
              <a:solidFill>
                <a:schemeClr val="bg2"/>
              </a:solidFill>
              <a:latin typeface="Calibri" charset="0"/>
              <a:ea typeface="Calibri" charset="0"/>
              <a:cs typeface="Calibri" charset="0"/>
            </a:endParaRPr>
          </a:p>
        </p:txBody>
      </p:sp>
      <p:cxnSp>
        <p:nvCxnSpPr>
          <p:cNvPr id="10" name="Straight Arrow Connector 9">
            <a:extLst>
              <a:ext uri="{FF2B5EF4-FFF2-40B4-BE49-F238E27FC236}">
                <a16:creationId xmlns="" xmlns:a16="http://schemas.microsoft.com/office/drawing/2014/main" id="{346A0B39-2A58-4025-A9FC-CBF81F1AEACE}"/>
              </a:ext>
            </a:extLst>
          </p:cNvPr>
          <p:cNvCxnSpPr>
            <a:cxnSpLocks/>
          </p:cNvCxnSpPr>
          <p:nvPr/>
        </p:nvCxnSpPr>
        <p:spPr>
          <a:xfrm>
            <a:off x="5929990" y="3889465"/>
            <a:ext cx="1037867" cy="0"/>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 xmlns:a16="http://schemas.microsoft.com/office/drawing/2014/main" id="{FC73524B-8AA1-4874-B9ED-A3F9F2E3240D}"/>
              </a:ext>
            </a:extLst>
          </p:cNvPr>
          <p:cNvCxnSpPr>
            <a:cxnSpLocks/>
          </p:cNvCxnSpPr>
          <p:nvPr/>
        </p:nvCxnSpPr>
        <p:spPr>
          <a:xfrm>
            <a:off x="4539900" y="2630039"/>
            <a:ext cx="2427958"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 xmlns:a16="http://schemas.microsoft.com/office/drawing/2014/main" id="{85BB8028-F596-4E61-9D38-8F9E8DD97AA7}"/>
              </a:ext>
            </a:extLst>
          </p:cNvPr>
          <p:cNvSpPr txBox="1"/>
          <p:nvPr/>
        </p:nvSpPr>
        <p:spPr>
          <a:xfrm>
            <a:off x="7565669" y="2434535"/>
            <a:ext cx="2151042" cy="398316"/>
          </a:xfrm>
          <a:prstGeom prst="rect">
            <a:avLst/>
          </a:prstGeom>
          <a:noFill/>
        </p:spPr>
        <p:txBody>
          <a:bodyPr wrap="square" lIns="0" tIns="0" rIns="0" bIns="0" rtlCol="0" anchor="ctr" anchorCtr="0">
            <a:normAutofit/>
          </a:bodyPr>
          <a:lstStyle/>
          <a:p>
            <a:pPr>
              <a:spcAft>
                <a:spcPts val="900"/>
              </a:spcAft>
            </a:pPr>
            <a:r>
              <a:rPr lang="en-GB" sz="1350" b="1" dirty="0" smtClean="0">
                <a:solidFill>
                  <a:schemeClr val="bg2"/>
                </a:solidFill>
                <a:latin typeface="Calibri" charset="0"/>
                <a:ea typeface="Calibri" charset="0"/>
                <a:cs typeface="Calibri" charset="0"/>
              </a:rPr>
              <a:t>Mobile App</a:t>
            </a:r>
            <a:endParaRPr lang="en-GB" sz="1350" b="1" dirty="0">
              <a:solidFill>
                <a:schemeClr val="bg2"/>
              </a:solidFill>
              <a:latin typeface="Calibri" charset="0"/>
              <a:ea typeface="Calibri" charset="0"/>
              <a:cs typeface="Calibri" charset="0"/>
            </a:endParaRPr>
          </a:p>
        </p:txBody>
      </p:sp>
      <p:sp>
        <p:nvSpPr>
          <p:cNvPr id="15" name="TextBox 14">
            <a:extLst>
              <a:ext uri="{FF2B5EF4-FFF2-40B4-BE49-F238E27FC236}">
                <a16:creationId xmlns="" xmlns:a16="http://schemas.microsoft.com/office/drawing/2014/main" id="{3602E670-535D-49C1-842B-74EA1A52DF1E}"/>
              </a:ext>
            </a:extLst>
          </p:cNvPr>
          <p:cNvSpPr txBox="1"/>
          <p:nvPr/>
        </p:nvSpPr>
        <p:spPr>
          <a:xfrm>
            <a:off x="7580577" y="3694174"/>
            <a:ext cx="2151042" cy="398316"/>
          </a:xfrm>
          <a:prstGeom prst="rect">
            <a:avLst/>
          </a:prstGeom>
          <a:noFill/>
        </p:spPr>
        <p:txBody>
          <a:bodyPr wrap="square" lIns="0" tIns="0" rIns="0" bIns="0" rtlCol="0" anchor="ctr" anchorCtr="0">
            <a:normAutofit/>
          </a:bodyPr>
          <a:lstStyle/>
          <a:p>
            <a:pPr>
              <a:spcAft>
                <a:spcPts val="900"/>
              </a:spcAft>
            </a:pPr>
            <a:r>
              <a:rPr lang="en-GB" sz="1350" b="1" dirty="0" smtClean="0">
                <a:solidFill>
                  <a:schemeClr val="bg2"/>
                </a:solidFill>
                <a:latin typeface="Calibri" charset="0"/>
                <a:ea typeface="Calibri" charset="0"/>
                <a:cs typeface="Calibri" charset="0"/>
              </a:rPr>
              <a:t>Counter</a:t>
            </a:r>
            <a:endParaRPr lang="en-GB" sz="1350" b="1" dirty="0">
              <a:solidFill>
                <a:schemeClr val="bg2"/>
              </a:solidFill>
              <a:latin typeface="Calibri" charset="0"/>
              <a:ea typeface="Calibri" charset="0"/>
              <a:cs typeface="Calibri" charset="0"/>
            </a:endParaRPr>
          </a:p>
        </p:txBody>
      </p:sp>
      <p:sp>
        <p:nvSpPr>
          <p:cNvPr id="16" name="TextBox 15">
            <a:extLst>
              <a:ext uri="{FF2B5EF4-FFF2-40B4-BE49-F238E27FC236}">
                <a16:creationId xmlns="" xmlns:a16="http://schemas.microsoft.com/office/drawing/2014/main" id="{8781CAD4-736B-408A-A360-BE0201C191F9}"/>
              </a:ext>
            </a:extLst>
          </p:cNvPr>
          <p:cNvSpPr txBox="1"/>
          <p:nvPr/>
        </p:nvSpPr>
        <p:spPr>
          <a:xfrm>
            <a:off x="3898819" y="3486425"/>
            <a:ext cx="1404158" cy="207749"/>
          </a:xfrm>
          <a:prstGeom prst="rect">
            <a:avLst/>
          </a:prstGeom>
          <a:noFill/>
        </p:spPr>
        <p:txBody>
          <a:bodyPr wrap="square" lIns="0" tIns="0" rIns="0" bIns="0" rtlCol="0">
            <a:noAutofit/>
          </a:bodyPr>
          <a:lstStyle/>
          <a:p>
            <a:pPr algn="ctr"/>
            <a:r>
              <a:rPr lang="en-GB" dirty="0" smtClean="0">
                <a:solidFill>
                  <a:schemeClr val="bg1"/>
                </a:solidFill>
                <a:latin typeface="Calibri Bold" charset="0"/>
                <a:ea typeface="Calibri Bold" charset="0"/>
              </a:rPr>
              <a:t>Grievances by Source</a:t>
            </a:r>
            <a:endParaRPr lang="en-GB" dirty="0">
              <a:solidFill>
                <a:schemeClr val="bg1"/>
              </a:solidFill>
              <a:latin typeface="Calibri Bold" charset="0"/>
              <a:ea typeface="Calibri Bold" charset="0"/>
            </a:endParaRPr>
          </a:p>
        </p:txBody>
      </p:sp>
      <p:sp>
        <p:nvSpPr>
          <p:cNvPr id="17" name="TextBox 16">
            <a:extLst>
              <a:ext uri="{FF2B5EF4-FFF2-40B4-BE49-F238E27FC236}">
                <a16:creationId xmlns="" xmlns:a16="http://schemas.microsoft.com/office/drawing/2014/main" id="{12C08406-3E7B-4706-AD32-9176293F1842}"/>
              </a:ext>
            </a:extLst>
          </p:cNvPr>
          <p:cNvSpPr txBox="1"/>
          <p:nvPr/>
        </p:nvSpPr>
        <p:spPr>
          <a:xfrm>
            <a:off x="1652660" y="2506996"/>
            <a:ext cx="617524" cy="207749"/>
          </a:xfrm>
          <a:prstGeom prst="rect">
            <a:avLst/>
          </a:prstGeom>
          <a:noFill/>
        </p:spPr>
        <p:txBody>
          <a:bodyPr wrap="square" lIns="0" tIns="0" rIns="0" bIns="0" rtlCol="0" anchor="ctr" anchorCtr="0">
            <a:normAutofit/>
          </a:bodyPr>
          <a:lstStyle/>
          <a:p>
            <a:pPr algn="r"/>
            <a:r>
              <a:rPr lang="en-GB" sz="1350" dirty="0" smtClean="0">
                <a:solidFill>
                  <a:schemeClr val="bg1"/>
                </a:solidFill>
                <a:latin typeface="Calibri Bold" charset="0"/>
                <a:ea typeface="Calibri Bold" charset="0"/>
              </a:rPr>
              <a:t>6.5%</a:t>
            </a:r>
            <a:endParaRPr lang="en-GB" sz="1350" dirty="0">
              <a:solidFill>
                <a:schemeClr val="bg1"/>
              </a:solidFill>
              <a:latin typeface="Calibri Bold" charset="0"/>
              <a:ea typeface="Calibri Bold" charset="0"/>
            </a:endParaRPr>
          </a:p>
        </p:txBody>
      </p:sp>
      <p:sp>
        <p:nvSpPr>
          <p:cNvPr id="18" name="TextBox 17">
            <a:extLst>
              <a:ext uri="{FF2B5EF4-FFF2-40B4-BE49-F238E27FC236}">
                <a16:creationId xmlns="" xmlns:a16="http://schemas.microsoft.com/office/drawing/2014/main" id="{23838A26-9607-4E82-91A0-0C3DFAADC069}"/>
              </a:ext>
            </a:extLst>
          </p:cNvPr>
          <p:cNvSpPr txBox="1"/>
          <p:nvPr/>
        </p:nvSpPr>
        <p:spPr>
          <a:xfrm>
            <a:off x="2181445" y="2895678"/>
            <a:ext cx="482354" cy="207749"/>
          </a:xfrm>
          <a:prstGeom prst="rect">
            <a:avLst/>
          </a:prstGeom>
          <a:noFill/>
        </p:spPr>
        <p:txBody>
          <a:bodyPr wrap="square" lIns="0" tIns="0" rIns="0" bIns="0" rtlCol="0" anchor="ctr" anchorCtr="0">
            <a:normAutofit/>
          </a:bodyPr>
          <a:lstStyle/>
          <a:p>
            <a:pPr algn="r"/>
            <a:r>
              <a:rPr lang="en-GB" sz="1350" dirty="0" smtClean="0">
                <a:solidFill>
                  <a:schemeClr val="bg1"/>
                </a:solidFill>
                <a:latin typeface="Calibri Bold" charset="0"/>
                <a:ea typeface="Calibri Bold" charset="0"/>
              </a:rPr>
              <a:t>6.7%</a:t>
            </a:r>
            <a:endParaRPr lang="en-GB" sz="1350" dirty="0">
              <a:solidFill>
                <a:schemeClr val="bg1"/>
              </a:solidFill>
              <a:latin typeface="Calibri Bold" charset="0"/>
              <a:ea typeface="Calibri Bold" charset="0"/>
            </a:endParaRPr>
          </a:p>
        </p:txBody>
      </p:sp>
      <p:sp>
        <p:nvSpPr>
          <p:cNvPr id="20" name="TextBox 19">
            <a:extLst>
              <a:ext uri="{FF2B5EF4-FFF2-40B4-BE49-F238E27FC236}">
                <a16:creationId xmlns="" xmlns:a16="http://schemas.microsoft.com/office/drawing/2014/main" id="{0BF7A0A1-DB76-41ED-85CE-E768156C1EF5}"/>
              </a:ext>
            </a:extLst>
          </p:cNvPr>
          <p:cNvSpPr txBox="1"/>
          <p:nvPr/>
        </p:nvSpPr>
        <p:spPr>
          <a:xfrm>
            <a:off x="7013958" y="2529819"/>
            <a:ext cx="617524" cy="207749"/>
          </a:xfrm>
          <a:prstGeom prst="rect">
            <a:avLst/>
          </a:prstGeom>
          <a:noFill/>
        </p:spPr>
        <p:txBody>
          <a:bodyPr wrap="square" lIns="0" tIns="0" rIns="0" bIns="0" rtlCol="0" anchor="ctr" anchorCtr="0">
            <a:normAutofit/>
          </a:bodyPr>
          <a:lstStyle/>
          <a:p>
            <a:r>
              <a:rPr lang="en-GB" sz="1350" dirty="0" smtClean="0">
                <a:solidFill>
                  <a:schemeClr val="bg1"/>
                </a:solidFill>
                <a:latin typeface="Calibri Bold" charset="0"/>
                <a:ea typeface="Calibri Bold" charset="0"/>
              </a:rPr>
              <a:t>0.4%</a:t>
            </a:r>
            <a:endParaRPr lang="en-GB" sz="1350" dirty="0">
              <a:solidFill>
                <a:schemeClr val="bg1"/>
              </a:solidFill>
              <a:latin typeface="Calibri Bold" charset="0"/>
              <a:ea typeface="Calibri Bold" charset="0"/>
            </a:endParaRPr>
          </a:p>
        </p:txBody>
      </p:sp>
      <p:sp>
        <p:nvSpPr>
          <p:cNvPr id="22" name="TextBox 21">
            <a:extLst>
              <a:ext uri="{FF2B5EF4-FFF2-40B4-BE49-F238E27FC236}">
                <a16:creationId xmlns="" xmlns:a16="http://schemas.microsoft.com/office/drawing/2014/main" id="{9606438C-F002-42AC-A932-D3B890BC6B84}"/>
              </a:ext>
            </a:extLst>
          </p:cNvPr>
          <p:cNvSpPr txBox="1"/>
          <p:nvPr/>
        </p:nvSpPr>
        <p:spPr>
          <a:xfrm>
            <a:off x="6996354" y="3789457"/>
            <a:ext cx="617524" cy="207749"/>
          </a:xfrm>
          <a:prstGeom prst="rect">
            <a:avLst/>
          </a:prstGeom>
          <a:noFill/>
        </p:spPr>
        <p:txBody>
          <a:bodyPr wrap="square" lIns="0" tIns="0" rIns="0" bIns="0" rtlCol="0" anchor="ctr" anchorCtr="0">
            <a:normAutofit/>
          </a:bodyPr>
          <a:lstStyle/>
          <a:p>
            <a:r>
              <a:rPr lang="en-GB" sz="1350" dirty="0" smtClean="0">
                <a:solidFill>
                  <a:schemeClr val="bg1"/>
                </a:solidFill>
                <a:latin typeface="Calibri Bold" charset="0"/>
                <a:ea typeface="Calibri Bold" charset="0"/>
              </a:rPr>
              <a:t>82.7%</a:t>
            </a:r>
            <a:endParaRPr lang="en-GB" sz="1350" dirty="0">
              <a:solidFill>
                <a:schemeClr val="bg1"/>
              </a:solidFill>
              <a:latin typeface="Calibri Bold" charset="0"/>
              <a:ea typeface="Calibri Bold" charset="0"/>
            </a:endParaRPr>
          </a:p>
        </p:txBody>
      </p:sp>
      <p:sp>
        <p:nvSpPr>
          <p:cNvPr id="23" name="Oval 22">
            <a:extLst>
              <a:ext uri="{FF2B5EF4-FFF2-40B4-BE49-F238E27FC236}">
                <a16:creationId xmlns="" xmlns:a16="http://schemas.microsoft.com/office/drawing/2014/main" id="{0D877A1A-1FE9-43FC-8424-BC5246C8E045}"/>
              </a:ext>
            </a:extLst>
          </p:cNvPr>
          <p:cNvSpPr/>
          <p:nvPr/>
        </p:nvSpPr>
        <p:spPr>
          <a:xfrm>
            <a:off x="3026902" y="2202657"/>
            <a:ext cx="3088438" cy="3064667"/>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5" name="TextBox 24"/>
          <p:cNvSpPr txBox="1"/>
          <p:nvPr/>
        </p:nvSpPr>
        <p:spPr>
          <a:xfrm>
            <a:off x="736997" y="754217"/>
            <a:ext cx="7670006" cy="415499"/>
          </a:xfrm>
          <a:prstGeom prst="rect">
            <a:avLst/>
          </a:prstGeom>
          <a:noFill/>
          <a:ln>
            <a:noFill/>
          </a:ln>
        </p:spPr>
        <p:txBody>
          <a:bodyPr wrap="square" lIns="0" tIns="0" rIns="0" bIns="0" rtlCol="0" anchor="ctr" anchorCtr="0">
            <a:noAutofit/>
          </a:bodyPr>
          <a:lstStyle/>
          <a:p>
            <a:pPr algn="ctr"/>
            <a:r>
              <a:rPr lang="en-US" sz="4000" b="1" dirty="0" smtClean="0">
                <a:solidFill>
                  <a:schemeClr val="bg1"/>
                </a:solidFill>
                <a:latin typeface="Calibri" charset="0"/>
                <a:ea typeface="Calibri" charset="0"/>
                <a:cs typeface="Calibri" charset="0"/>
              </a:rPr>
              <a:t>Performance Indicators</a:t>
            </a:r>
            <a:endParaRPr lang="en-US" sz="4000" b="1" dirty="0">
              <a:solidFill>
                <a:schemeClr val="bg1"/>
              </a:solidFill>
              <a:latin typeface="Calibri" charset="0"/>
              <a:ea typeface="Calibri" charset="0"/>
              <a:cs typeface="Calibri" charset="0"/>
            </a:endParaRPr>
          </a:p>
        </p:txBody>
      </p:sp>
      <p:sp>
        <p:nvSpPr>
          <p:cNvPr id="56" name="Rectangle 55"/>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7" name="TextBox 56"/>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cxnSp>
        <p:nvCxnSpPr>
          <p:cNvPr id="38" name="Straight Arrow Connector 37">
            <a:extLst>
              <a:ext uri="{FF2B5EF4-FFF2-40B4-BE49-F238E27FC236}">
                <a16:creationId xmlns="" xmlns:a16="http://schemas.microsoft.com/office/drawing/2014/main" id="{CAA5CD12-F3F4-4806-9CC7-47ABA6C13D99}"/>
              </a:ext>
            </a:extLst>
          </p:cNvPr>
          <p:cNvCxnSpPr>
            <a:cxnSpLocks/>
          </p:cNvCxnSpPr>
          <p:nvPr/>
        </p:nvCxnSpPr>
        <p:spPr>
          <a:xfrm flipH="1">
            <a:off x="3614798" y="2367436"/>
            <a:ext cx="790650" cy="0"/>
          </a:xfrm>
          <a:prstGeom prst="straightConnector1">
            <a:avLst/>
          </a:prstGeom>
          <a:ln>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 xmlns:a16="http://schemas.microsoft.com/office/drawing/2014/main" id="{49DF6EC6-5E0F-41D3-AF81-274D6B81F5BE}"/>
              </a:ext>
            </a:extLst>
          </p:cNvPr>
          <p:cNvSpPr txBox="1"/>
          <p:nvPr/>
        </p:nvSpPr>
        <p:spPr>
          <a:xfrm>
            <a:off x="851630" y="2171133"/>
            <a:ext cx="2244361" cy="398316"/>
          </a:xfrm>
          <a:prstGeom prst="rect">
            <a:avLst/>
          </a:prstGeom>
          <a:noFill/>
        </p:spPr>
        <p:txBody>
          <a:bodyPr wrap="square" lIns="0" tIns="0" rIns="0" bIns="0" rtlCol="0" anchor="ctr" anchorCtr="0">
            <a:normAutofit/>
          </a:bodyPr>
          <a:lstStyle/>
          <a:p>
            <a:pPr algn="r">
              <a:spcAft>
                <a:spcPts val="900"/>
              </a:spcAft>
            </a:pPr>
            <a:r>
              <a:rPr lang="en-GB" sz="1350" b="1" dirty="0" smtClean="0">
                <a:solidFill>
                  <a:schemeClr val="bg2"/>
                </a:solidFill>
                <a:latin typeface="Calibri" charset="0"/>
                <a:ea typeface="Calibri" charset="0"/>
                <a:cs typeface="Calibri" charset="0"/>
              </a:rPr>
              <a:t>Call Centre</a:t>
            </a:r>
            <a:endParaRPr lang="en-GB" sz="1350" b="1" dirty="0">
              <a:solidFill>
                <a:schemeClr val="bg2"/>
              </a:solidFill>
              <a:latin typeface="Calibri" charset="0"/>
              <a:ea typeface="Calibri" charset="0"/>
              <a:cs typeface="Calibri" charset="0"/>
            </a:endParaRPr>
          </a:p>
        </p:txBody>
      </p:sp>
      <p:sp>
        <p:nvSpPr>
          <p:cNvPr id="40" name="TextBox 39">
            <a:extLst>
              <a:ext uri="{FF2B5EF4-FFF2-40B4-BE49-F238E27FC236}">
                <a16:creationId xmlns="" xmlns:a16="http://schemas.microsoft.com/office/drawing/2014/main" id="{23838A26-9607-4E82-91A0-0C3DFAADC069}"/>
              </a:ext>
            </a:extLst>
          </p:cNvPr>
          <p:cNvSpPr txBox="1"/>
          <p:nvPr/>
        </p:nvSpPr>
        <p:spPr>
          <a:xfrm>
            <a:off x="3117173" y="2266416"/>
            <a:ext cx="482354" cy="207749"/>
          </a:xfrm>
          <a:prstGeom prst="rect">
            <a:avLst/>
          </a:prstGeom>
          <a:noFill/>
        </p:spPr>
        <p:txBody>
          <a:bodyPr wrap="square" lIns="0" tIns="0" rIns="0" bIns="0" rtlCol="0" anchor="ctr" anchorCtr="0">
            <a:normAutofit/>
          </a:bodyPr>
          <a:lstStyle/>
          <a:p>
            <a:pPr algn="r"/>
            <a:r>
              <a:rPr lang="en-GB" sz="1350" dirty="0" smtClean="0">
                <a:solidFill>
                  <a:schemeClr val="bg1"/>
                </a:solidFill>
                <a:latin typeface="Calibri Bold" charset="0"/>
                <a:ea typeface="Calibri Bold" charset="0"/>
              </a:rPr>
              <a:t>3.1%</a:t>
            </a:r>
            <a:endParaRPr lang="en-GB" sz="1350" dirty="0">
              <a:solidFill>
                <a:schemeClr val="bg1"/>
              </a:solidFill>
              <a:latin typeface="Calibri Bold" charset="0"/>
              <a:ea typeface="Calibri Bold" charset="0"/>
            </a:endParaRPr>
          </a:p>
        </p:txBody>
      </p:sp>
      <p:sp>
        <p:nvSpPr>
          <p:cNvPr id="45" name="TextBox 44">
            <a:extLst>
              <a:ext uri="{FF2B5EF4-FFF2-40B4-BE49-F238E27FC236}">
                <a16:creationId xmlns="" xmlns:a16="http://schemas.microsoft.com/office/drawing/2014/main" id="{49DF6EC6-5E0F-41D3-AF81-274D6B81F5BE}"/>
              </a:ext>
            </a:extLst>
          </p:cNvPr>
          <p:cNvSpPr txBox="1"/>
          <p:nvPr/>
        </p:nvSpPr>
        <p:spPr>
          <a:xfrm>
            <a:off x="1541618" y="1627939"/>
            <a:ext cx="2244361" cy="398316"/>
          </a:xfrm>
          <a:prstGeom prst="rect">
            <a:avLst/>
          </a:prstGeom>
          <a:noFill/>
        </p:spPr>
        <p:txBody>
          <a:bodyPr wrap="square" lIns="0" tIns="0" rIns="0" bIns="0" rtlCol="0" anchor="ctr" anchorCtr="0">
            <a:normAutofit/>
          </a:bodyPr>
          <a:lstStyle/>
          <a:p>
            <a:pPr algn="r">
              <a:spcAft>
                <a:spcPts val="900"/>
              </a:spcAft>
            </a:pPr>
            <a:r>
              <a:rPr lang="en-GB" sz="1350" b="1" dirty="0" smtClean="0">
                <a:solidFill>
                  <a:schemeClr val="bg2"/>
                </a:solidFill>
                <a:latin typeface="Calibri" charset="0"/>
                <a:ea typeface="Calibri" charset="0"/>
                <a:cs typeface="Calibri" charset="0"/>
              </a:rPr>
              <a:t>Email</a:t>
            </a:r>
            <a:endParaRPr lang="en-GB" sz="1350" b="1" dirty="0">
              <a:solidFill>
                <a:schemeClr val="bg2"/>
              </a:solidFill>
              <a:latin typeface="Calibri" charset="0"/>
              <a:ea typeface="Calibri" charset="0"/>
              <a:cs typeface="Calibri" charset="0"/>
            </a:endParaRPr>
          </a:p>
        </p:txBody>
      </p:sp>
      <p:sp>
        <p:nvSpPr>
          <p:cNvPr id="46" name="TextBox 45">
            <a:extLst>
              <a:ext uri="{FF2B5EF4-FFF2-40B4-BE49-F238E27FC236}">
                <a16:creationId xmlns="" xmlns:a16="http://schemas.microsoft.com/office/drawing/2014/main" id="{23838A26-9607-4E82-91A0-0C3DFAADC069}"/>
              </a:ext>
            </a:extLst>
          </p:cNvPr>
          <p:cNvSpPr txBox="1"/>
          <p:nvPr/>
        </p:nvSpPr>
        <p:spPr>
          <a:xfrm>
            <a:off x="3807161" y="1723222"/>
            <a:ext cx="482354" cy="207749"/>
          </a:xfrm>
          <a:prstGeom prst="rect">
            <a:avLst/>
          </a:prstGeom>
          <a:noFill/>
        </p:spPr>
        <p:txBody>
          <a:bodyPr wrap="square" lIns="0" tIns="0" rIns="0" bIns="0" rtlCol="0" anchor="ctr" anchorCtr="0">
            <a:normAutofit/>
          </a:bodyPr>
          <a:lstStyle/>
          <a:p>
            <a:pPr algn="r"/>
            <a:r>
              <a:rPr lang="en-GB" sz="1350" dirty="0" smtClean="0">
                <a:solidFill>
                  <a:schemeClr val="bg1"/>
                </a:solidFill>
                <a:latin typeface="Calibri Bold" charset="0"/>
                <a:ea typeface="Calibri Bold" charset="0"/>
              </a:rPr>
              <a:t>0.6%</a:t>
            </a:r>
            <a:endParaRPr lang="en-GB" sz="1350" dirty="0">
              <a:solidFill>
                <a:schemeClr val="bg1"/>
              </a:solidFill>
              <a:latin typeface="Calibri Bold" charset="0"/>
              <a:ea typeface="Calibri Bold" charset="0"/>
            </a:endParaRPr>
          </a:p>
        </p:txBody>
      </p:sp>
      <p:cxnSp>
        <p:nvCxnSpPr>
          <p:cNvPr id="42" name="Elbow Connector 41"/>
          <p:cNvCxnSpPr>
            <a:endCxn id="46" idx="3"/>
          </p:cNvCxnSpPr>
          <p:nvPr/>
        </p:nvCxnSpPr>
        <p:spPr>
          <a:xfrm rot="16200000" flipV="1">
            <a:off x="4143305" y="1973308"/>
            <a:ext cx="540339" cy="24791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968867" y="5546186"/>
            <a:ext cx="7584043" cy="738664"/>
          </a:xfrm>
          <a:prstGeom prst="rect">
            <a:avLst/>
          </a:prstGeom>
          <a:ln>
            <a:noFill/>
          </a:ln>
        </p:spPr>
        <p:txBody>
          <a:bodyPr wrap="square" lIns="0" tIns="0" rIns="0" bIns="0">
            <a:normAutofit/>
          </a:bodyPr>
          <a:lstStyle/>
          <a:p>
            <a:r>
              <a:rPr lang="en-US" sz="1600" dirty="0" smtClean="0">
                <a:solidFill>
                  <a:srgbClr val="FFFFFF"/>
                </a:solidFill>
                <a:latin typeface="+mj-lt"/>
                <a:ea typeface="Calibri" charset="0"/>
                <a:cs typeface="Calibri" charset="0"/>
              </a:rPr>
              <a:t>Total Grievances Registered: </a:t>
            </a:r>
            <a:r>
              <a:rPr lang="en-US" b="1" dirty="0" smtClean="0">
                <a:solidFill>
                  <a:srgbClr val="FFFFFF"/>
                </a:solidFill>
                <a:latin typeface="+mj-lt"/>
                <a:ea typeface="Calibri" charset="0"/>
                <a:cs typeface="Calibri" charset="0"/>
              </a:rPr>
              <a:t>3,80,084</a:t>
            </a:r>
            <a:endParaRPr lang="en-US" b="1" dirty="0">
              <a:latin typeface="+mj-lt"/>
              <a:ea typeface="Calibri" charset="0"/>
              <a:cs typeface="Calibri" charset="0"/>
            </a:endParaRPr>
          </a:p>
        </p:txBody>
      </p:sp>
      <p:sp>
        <p:nvSpPr>
          <p:cNvPr id="34" name="TextBox 33">
            <a:extLst>
              <a:ext uri="{FF2B5EF4-FFF2-40B4-BE49-F238E27FC236}">
                <a16:creationId xmlns="" xmlns:a16="http://schemas.microsoft.com/office/drawing/2014/main" id="{3602E670-535D-49C1-842B-74EA1A52DF1E}"/>
              </a:ext>
            </a:extLst>
          </p:cNvPr>
          <p:cNvSpPr txBox="1"/>
          <p:nvPr/>
        </p:nvSpPr>
        <p:spPr>
          <a:xfrm>
            <a:off x="7450070" y="6258765"/>
            <a:ext cx="2151042" cy="398316"/>
          </a:xfrm>
          <a:prstGeom prst="rect">
            <a:avLst/>
          </a:prstGeom>
          <a:noFill/>
        </p:spPr>
        <p:txBody>
          <a:bodyPr wrap="square" lIns="0" tIns="0" rIns="0" bIns="0" rtlCol="0" anchor="ctr" anchorCtr="0">
            <a:normAutofit/>
          </a:bodyPr>
          <a:lstStyle/>
          <a:p>
            <a:pPr>
              <a:spcAft>
                <a:spcPts val="900"/>
              </a:spcAft>
            </a:pPr>
            <a:r>
              <a:rPr lang="en-GB" sz="1200" b="1" i="1" dirty="0" smtClean="0">
                <a:solidFill>
                  <a:schemeClr val="bg2"/>
                </a:solidFill>
                <a:latin typeface="Calibri" charset="0"/>
                <a:ea typeface="Calibri" charset="0"/>
                <a:cs typeface="Calibri" charset="0"/>
              </a:rPr>
              <a:t>Data as on 03.09.2018</a:t>
            </a:r>
            <a:endParaRPr lang="en-GB" sz="1200" b="1" i="1" dirty="0">
              <a:solidFill>
                <a:schemeClr val="bg2"/>
              </a:solidFill>
              <a:latin typeface="Calibri" charset="0"/>
              <a:ea typeface="Calibri" charset="0"/>
              <a:cs typeface="Calibri" charset="0"/>
            </a:endParaRPr>
          </a:p>
        </p:txBody>
      </p:sp>
    </p:spTree>
    <p:extLst>
      <p:ext uri="{BB962C8B-B14F-4D97-AF65-F5344CB8AC3E}">
        <p14:creationId xmlns:p14="http://schemas.microsoft.com/office/powerpoint/2010/main" val="376136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7200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2000" fill="hold"/>
                                        <p:tgtEl>
                                          <p:spTgt spid="28"/>
                                        </p:tgtEl>
                                        <p:attrNameLst>
                                          <p:attrName>ppt_x</p:attrName>
                                        </p:attrNameLst>
                                      </p:cBhvr>
                                      <p:tavLst>
                                        <p:tav tm="0">
                                          <p:val>
                                            <p:strVal val="#ppt_x"/>
                                          </p:val>
                                        </p:tav>
                                        <p:tav tm="100000">
                                          <p:val>
                                            <p:strVal val="#ppt_x"/>
                                          </p:val>
                                        </p:tav>
                                      </p:tavLst>
                                    </p:anim>
                                    <p:anim calcmode="lin" valueType="num">
                                      <p:cBhvr additive="base">
                                        <p:cTn id="8" dur="2000" fill="hold"/>
                                        <p:tgtEl>
                                          <p:spTgt spid="28"/>
                                        </p:tgtEl>
                                        <p:attrNameLst>
                                          <p:attrName>ppt_y</p:attrName>
                                        </p:attrNameLst>
                                      </p:cBhvr>
                                      <p:tavLst>
                                        <p:tav tm="0">
                                          <p:val>
                                            <p:strVal val="1+#ppt_h/2"/>
                                          </p:val>
                                        </p:tav>
                                        <p:tav tm="100000">
                                          <p:val>
                                            <p:strVal val="#ppt_y"/>
                                          </p:val>
                                        </p:tav>
                                      </p:tavLst>
                                    </p:anim>
                                  </p:childTnLst>
                                </p:cTn>
                              </p:par>
                              <p:par>
                                <p:cTn id="9" presetID="8" presetClass="emph" presetSubtype="0" decel="50000" fill="hold" grpId="1" nodeType="withEffect">
                                  <p:stCondLst>
                                    <p:cond delay="0"/>
                                  </p:stCondLst>
                                  <p:childTnLst>
                                    <p:animRot by="1800000">
                                      <p:cBhvr>
                                        <p:cTn id="10" dur="2000" fill="hold"/>
                                        <p:tgtEl>
                                          <p:spTgt spid="28"/>
                                        </p:tgtEl>
                                        <p:attrNameLst>
                                          <p:attrName>r</p:attrName>
                                        </p:attrNameLst>
                                      </p:cBhvr>
                                    </p:animRot>
                                  </p:childTnLst>
                                </p:cTn>
                              </p:par>
                              <p:par>
                                <p:cTn id="11" presetID="2" presetClass="entr" presetSubtype="1" decel="7200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2000" fill="hold"/>
                                        <p:tgtEl>
                                          <p:spTgt spid="30"/>
                                        </p:tgtEl>
                                        <p:attrNameLst>
                                          <p:attrName>ppt_x</p:attrName>
                                        </p:attrNameLst>
                                      </p:cBhvr>
                                      <p:tavLst>
                                        <p:tav tm="0">
                                          <p:val>
                                            <p:strVal val="#ppt_x"/>
                                          </p:val>
                                        </p:tav>
                                        <p:tav tm="100000">
                                          <p:val>
                                            <p:strVal val="#ppt_x"/>
                                          </p:val>
                                        </p:tav>
                                      </p:tavLst>
                                    </p:anim>
                                    <p:anim calcmode="lin" valueType="num">
                                      <p:cBhvr additive="base">
                                        <p:cTn id="14" dur="2000" fill="hold"/>
                                        <p:tgtEl>
                                          <p:spTgt spid="30"/>
                                        </p:tgtEl>
                                        <p:attrNameLst>
                                          <p:attrName>ppt_y</p:attrName>
                                        </p:attrNameLst>
                                      </p:cBhvr>
                                      <p:tavLst>
                                        <p:tav tm="0">
                                          <p:val>
                                            <p:strVal val="0-#ppt_h/2"/>
                                          </p:val>
                                        </p:tav>
                                        <p:tav tm="100000">
                                          <p:val>
                                            <p:strVal val="#ppt_y"/>
                                          </p:val>
                                        </p:tav>
                                      </p:tavLst>
                                    </p:anim>
                                  </p:childTnLst>
                                </p:cTn>
                              </p:par>
                              <p:par>
                                <p:cTn id="15" presetID="8" presetClass="emph" presetSubtype="0" decel="50000" fill="hold" grpId="1" nodeType="withEffect">
                                  <p:stCondLst>
                                    <p:cond delay="0"/>
                                  </p:stCondLst>
                                  <p:childTnLst>
                                    <p:animRot by="1800000">
                                      <p:cBhvr>
                                        <p:cTn id="16" dur="2000" fill="hold"/>
                                        <p:tgtEl>
                                          <p:spTgt spid="30"/>
                                        </p:tgtEl>
                                        <p:attrNameLst>
                                          <p:attrName>r</p:attrName>
                                        </p:attrNameLst>
                                      </p:cBhvr>
                                    </p:animRot>
                                  </p:childTnLst>
                                </p:cTn>
                              </p:par>
                            </p:childTnLst>
                          </p:cTn>
                        </p:par>
                        <p:par>
                          <p:cTn id="17" fill="hold">
                            <p:stCondLst>
                              <p:cond delay="3850"/>
                            </p:stCondLst>
                            <p:childTnLst>
                              <p:par>
                                <p:cTn id="18" presetID="10" presetClass="entr" presetSubtype="0" fill="hold" grpId="0" nodeType="afterEffect">
                                  <p:stCondLst>
                                    <p:cond delay="10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24">
                                            <p:graphicEl>
                                              <a:chart seriesIdx="-3" categoryIdx="-3" bldStep="gridLegend"/>
                                            </p:graphicEl>
                                          </p:spTgt>
                                        </p:tgtEl>
                                        <p:attrNameLst>
                                          <p:attrName>style.visibility</p:attrName>
                                        </p:attrNameLst>
                                      </p:cBhvr>
                                      <p:to>
                                        <p:strVal val="visible"/>
                                      </p:to>
                                    </p:set>
                                    <p:anim calcmode="lin" valueType="num">
                                      <p:cBhvr>
                                        <p:cTn id="25" dur="1000" fill="hold"/>
                                        <p:tgtEl>
                                          <p:spTgt spid="24">
                                            <p:graphicEl>
                                              <a:chart seriesIdx="-3" categoryIdx="-3" bldStep="gridLegend"/>
                                            </p:graphicEl>
                                          </p:spTgt>
                                        </p:tgtEl>
                                        <p:attrNameLst>
                                          <p:attrName>ppt_w</p:attrName>
                                        </p:attrNameLst>
                                      </p:cBhvr>
                                      <p:tavLst>
                                        <p:tav tm="0">
                                          <p:val>
                                            <p:fltVal val="0"/>
                                          </p:val>
                                        </p:tav>
                                        <p:tav tm="100000">
                                          <p:val>
                                            <p:strVal val="#ppt_w"/>
                                          </p:val>
                                        </p:tav>
                                      </p:tavLst>
                                    </p:anim>
                                    <p:anim calcmode="lin" valueType="num">
                                      <p:cBhvr>
                                        <p:cTn id="26" dur="1000" fill="hold"/>
                                        <p:tgtEl>
                                          <p:spTgt spid="24">
                                            <p:graphicEl>
                                              <a:chart seriesIdx="-3" categoryIdx="-3" bldStep="gridLegend"/>
                                            </p:graphicEl>
                                          </p:spTgt>
                                        </p:tgtEl>
                                        <p:attrNameLst>
                                          <p:attrName>ppt_h</p:attrName>
                                        </p:attrNameLst>
                                      </p:cBhvr>
                                      <p:tavLst>
                                        <p:tav tm="0">
                                          <p:val>
                                            <p:fltVal val="0"/>
                                          </p:val>
                                        </p:tav>
                                        <p:tav tm="100000">
                                          <p:val>
                                            <p:strVal val="#ppt_h"/>
                                          </p:val>
                                        </p:tav>
                                      </p:tavLst>
                                    </p:anim>
                                    <p:anim calcmode="lin" valueType="num">
                                      <p:cBhvr>
                                        <p:cTn id="27" dur="1000" fill="hold"/>
                                        <p:tgtEl>
                                          <p:spTgt spid="24">
                                            <p:graphicEl>
                                              <a:chart seriesIdx="-3" categoryIdx="-3" bldStep="gridLegend"/>
                                            </p:graphicEl>
                                          </p:spTgt>
                                        </p:tgtEl>
                                        <p:attrNameLst>
                                          <p:attrName>style.rotation</p:attrName>
                                        </p:attrNameLst>
                                      </p:cBhvr>
                                      <p:tavLst>
                                        <p:tav tm="0">
                                          <p:val>
                                            <p:fltVal val="90"/>
                                          </p:val>
                                        </p:tav>
                                        <p:tav tm="100000">
                                          <p:val>
                                            <p:fltVal val="0"/>
                                          </p:val>
                                        </p:tav>
                                      </p:tavLst>
                                    </p:anim>
                                    <p:animEffect transition="in" filter="fade">
                                      <p:cBhvr>
                                        <p:cTn id="28" dur="1000"/>
                                        <p:tgtEl>
                                          <p:spTgt spid="24">
                                            <p:graphicEl>
                                              <a:chart seriesIdx="-3" categoryIdx="-3" bldStep="gridLegend"/>
                                            </p:graphicEl>
                                          </p:spTgt>
                                        </p:tgtEl>
                                      </p:cBhvr>
                                    </p:animEffect>
                                  </p:childTnLst>
                                </p:cTn>
                              </p:par>
                            </p:childTnLst>
                          </p:cTn>
                        </p:par>
                        <p:par>
                          <p:cTn id="29" fill="hold">
                            <p:stCondLst>
                              <p:cond delay="1000"/>
                            </p:stCondLst>
                            <p:childTnLst>
                              <p:par>
                                <p:cTn id="30" presetID="21" presetClass="entr" presetSubtype="1"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heel(1)">
                                      <p:cBhvr>
                                        <p:cTn id="32" dur="1750"/>
                                        <p:tgtEl>
                                          <p:spTgt spid="2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grpId="0" nodeType="clickEffect">
                                  <p:stCondLst>
                                    <p:cond delay="0"/>
                                  </p:stCondLst>
                                  <p:childTnLst>
                                    <p:set>
                                      <p:cBhvr>
                                        <p:cTn id="39" dur="1" fill="hold">
                                          <p:stCondLst>
                                            <p:cond delay="0"/>
                                          </p:stCondLst>
                                        </p:cTn>
                                        <p:tgtEl>
                                          <p:spTgt spid="24">
                                            <p:graphicEl>
                                              <a:chart seriesIdx="-4" categoryIdx="0" bldStep="category"/>
                                            </p:graphicEl>
                                          </p:spTgt>
                                        </p:tgtEl>
                                        <p:attrNameLst>
                                          <p:attrName>style.visibility</p:attrName>
                                        </p:attrNameLst>
                                      </p:cBhvr>
                                      <p:to>
                                        <p:strVal val="visible"/>
                                      </p:to>
                                    </p:set>
                                    <p:anim calcmode="lin" valueType="num">
                                      <p:cBhvr>
                                        <p:cTn id="40" dur="1000" fill="hold"/>
                                        <p:tgtEl>
                                          <p:spTgt spid="24">
                                            <p:graphicEl>
                                              <a:chart seriesIdx="-4" categoryIdx="0" bldStep="category"/>
                                            </p:graphicEl>
                                          </p:spTgt>
                                        </p:tgtEl>
                                        <p:attrNameLst>
                                          <p:attrName>ppt_w</p:attrName>
                                        </p:attrNameLst>
                                      </p:cBhvr>
                                      <p:tavLst>
                                        <p:tav tm="0">
                                          <p:val>
                                            <p:fltVal val="0"/>
                                          </p:val>
                                        </p:tav>
                                        <p:tav tm="100000">
                                          <p:val>
                                            <p:strVal val="#ppt_w"/>
                                          </p:val>
                                        </p:tav>
                                      </p:tavLst>
                                    </p:anim>
                                    <p:anim calcmode="lin" valueType="num">
                                      <p:cBhvr>
                                        <p:cTn id="41" dur="1000" fill="hold"/>
                                        <p:tgtEl>
                                          <p:spTgt spid="24">
                                            <p:graphicEl>
                                              <a:chart seriesIdx="-4" categoryIdx="0" bldStep="category"/>
                                            </p:graphicEl>
                                          </p:spTgt>
                                        </p:tgtEl>
                                        <p:attrNameLst>
                                          <p:attrName>ppt_h</p:attrName>
                                        </p:attrNameLst>
                                      </p:cBhvr>
                                      <p:tavLst>
                                        <p:tav tm="0">
                                          <p:val>
                                            <p:fltVal val="0"/>
                                          </p:val>
                                        </p:tav>
                                        <p:tav tm="100000">
                                          <p:val>
                                            <p:strVal val="#ppt_h"/>
                                          </p:val>
                                        </p:tav>
                                      </p:tavLst>
                                    </p:anim>
                                    <p:anim calcmode="lin" valueType="num">
                                      <p:cBhvr>
                                        <p:cTn id="42" dur="1000" fill="hold"/>
                                        <p:tgtEl>
                                          <p:spTgt spid="24">
                                            <p:graphicEl>
                                              <a:chart seriesIdx="-4" categoryIdx="0" bldStep="category"/>
                                            </p:graphicEl>
                                          </p:spTgt>
                                        </p:tgtEl>
                                        <p:attrNameLst>
                                          <p:attrName>style.rotation</p:attrName>
                                        </p:attrNameLst>
                                      </p:cBhvr>
                                      <p:tavLst>
                                        <p:tav tm="0">
                                          <p:val>
                                            <p:fltVal val="90"/>
                                          </p:val>
                                        </p:tav>
                                        <p:tav tm="100000">
                                          <p:val>
                                            <p:fltVal val="0"/>
                                          </p:val>
                                        </p:tav>
                                      </p:tavLst>
                                    </p:anim>
                                    <p:animEffect transition="in" filter="fade">
                                      <p:cBhvr>
                                        <p:cTn id="43" dur="1000"/>
                                        <p:tgtEl>
                                          <p:spTgt spid="24">
                                            <p:graphicEl>
                                              <a:chart seriesIdx="-4" categoryIdx="0" bldStep="category"/>
                                            </p:graphic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left)">
                                      <p:cBhvr>
                                        <p:cTn id="46" dur="500"/>
                                        <p:tgtEl>
                                          <p:spTgt spid="1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24">
                                            <p:graphicEl>
                                              <a:chart seriesIdx="-4" categoryIdx="1" bldStep="category"/>
                                            </p:graphicEl>
                                          </p:spTgt>
                                        </p:tgtEl>
                                        <p:attrNameLst>
                                          <p:attrName>style.visibility</p:attrName>
                                        </p:attrNameLst>
                                      </p:cBhvr>
                                      <p:to>
                                        <p:strVal val="visible"/>
                                      </p:to>
                                    </p:set>
                                    <p:anim calcmode="lin" valueType="num">
                                      <p:cBhvr>
                                        <p:cTn id="57" dur="1000" fill="hold"/>
                                        <p:tgtEl>
                                          <p:spTgt spid="24">
                                            <p:graphicEl>
                                              <a:chart seriesIdx="-4" categoryIdx="1" bldStep="category"/>
                                            </p:graphicEl>
                                          </p:spTgt>
                                        </p:tgtEl>
                                        <p:attrNameLst>
                                          <p:attrName>ppt_w</p:attrName>
                                        </p:attrNameLst>
                                      </p:cBhvr>
                                      <p:tavLst>
                                        <p:tav tm="0">
                                          <p:val>
                                            <p:fltVal val="0"/>
                                          </p:val>
                                        </p:tav>
                                        <p:tav tm="100000">
                                          <p:val>
                                            <p:strVal val="#ppt_w"/>
                                          </p:val>
                                        </p:tav>
                                      </p:tavLst>
                                    </p:anim>
                                    <p:anim calcmode="lin" valueType="num">
                                      <p:cBhvr>
                                        <p:cTn id="58" dur="1000" fill="hold"/>
                                        <p:tgtEl>
                                          <p:spTgt spid="24">
                                            <p:graphicEl>
                                              <a:chart seriesIdx="-4" categoryIdx="1" bldStep="category"/>
                                            </p:graphicEl>
                                          </p:spTgt>
                                        </p:tgtEl>
                                        <p:attrNameLst>
                                          <p:attrName>ppt_h</p:attrName>
                                        </p:attrNameLst>
                                      </p:cBhvr>
                                      <p:tavLst>
                                        <p:tav tm="0">
                                          <p:val>
                                            <p:fltVal val="0"/>
                                          </p:val>
                                        </p:tav>
                                        <p:tav tm="100000">
                                          <p:val>
                                            <p:strVal val="#ppt_h"/>
                                          </p:val>
                                        </p:tav>
                                      </p:tavLst>
                                    </p:anim>
                                    <p:anim calcmode="lin" valueType="num">
                                      <p:cBhvr>
                                        <p:cTn id="59" dur="1000" fill="hold"/>
                                        <p:tgtEl>
                                          <p:spTgt spid="24">
                                            <p:graphicEl>
                                              <a:chart seriesIdx="-4" categoryIdx="1" bldStep="category"/>
                                            </p:graphicEl>
                                          </p:spTgt>
                                        </p:tgtEl>
                                        <p:attrNameLst>
                                          <p:attrName>style.rotation</p:attrName>
                                        </p:attrNameLst>
                                      </p:cBhvr>
                                      <p:tavLst>
                                        <p:tav tm="0">
                                          <p:val>
                                            <p:fltVal val="90"/>
                                          </p:val>
                                        </p:tav>
                                        <p:tav tm="100000">
                                          <p:val>
                                            <p:fltVal val="0"/>
                                          </p:val>
                                        </p:tav>
                                      </p:tavLst>
                                    </p:anim>
                                    <p:animEffect transition="in" filter="fade">
                                      <p:cBhvr>
                                        <p:cTn id="60" dur="1000"/>
                                        <p:tgtEl>
                                          <p:spTgt spid="24">
                                            <p:graphicEl>
                                              <a:chart seriesIdx="-4" categoryIdx="1" bldStep="category"/>
                                            </p:graphicEl>
                                          </p:spTgt>
                                        </p:tgtEl>
                                      </p:cBhvr>
                                    </p:animEffect>
                                  </p:childTnLst>
                                </p:cTn>
                              </p:par>
                            </p:childTnLst>
                          </p:cTn>
                        </p:par>
                        <p:par>
                          <p:cTn id="61" fill="hold">
                            <p:stCondLst>
                              <p:cond delay="1000"/>
                            </p:stCondLst>
                            <p:childTnLst>
                              <p:par>
                                <p:cTn id="62" presetID="22" presetClass="entr" presetSubtype="2" fill="hold" nodeType="after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wipe(right)">
                                      <p:cBhvr>
                                        <p:cTn id="64" dur="500"/>
                                        <p:tgtEl>
                                          <p:spTgt spid="6"/>
                                        </p:tgtEl>
                                      </p:cBhvr>
                                    </p:animEffect>
                                  </p:childTnLst>
                                </p:cTn>
                              </p:par>
                            </p:childTnLst>
                          </p:cTn>
                        </p:par>
                        <p:par>
                          <p:cTn id="65" fill="hold">
                            <p:stCondLst>
                              <p:cond delay="1500"/>
                            </p:stCondLst>
                            <p:childTnLst>
                              <p:par>
                                <p:cTn id="66" presetID="10" presetClass="entr" presetSubtype="0" fill="hold" grpId="0" nodeType="after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childTnLst>
                          </p:cTn>
                        </p:par>
                        <p:par>
                          <p:cTn id="69" fill="hold">
                            <p:stCondLst>
                              <p:cond delay="2000"/>
                            </p:stCondLst>
                            <p:childTnLst>
                              <p:par>
                                <p:cTn id="70" presetID="10" presetClass="entr" presetSubtype="0" fill="hold" grpId="0" nodeType="after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fade">
                                      <p:cBhvr>
                                        <p:cTn id="72" dur="500"/>
                                        <p:tgtEl>
                                          <p:spTgt spid="8"/>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24">
                                            <p:graphicEl>
                                              <a:chart seriesIdx="-4" categoryIdx="2" bldStep="category"/>
                                            </p:graphicEl>
                                          </p:spTgt>
                                        </p:tgtEl>
                                        <p:attrNameLst>
                                          <p:attrName>style.visibility</p:attrName>
                                        </p:attrNameLst>
                                      </p:cBhvr>
                                      <p:to>
                                        <p:strVal val="visible"/>
                                      </p:to>
                                    </p:set>
                                    <p:anim calcmode="lin" valueType="num">
                                      <p:cBhvr>
                                        <p:cTn id="77" dur="1000" fill="hold"/>
                                        <p:tgtEl>
                                          <p:spTgt spid="24">
                                            <p:graphicEl>
                                              <a:chart seriesIdx="-4" categoryIdx="2" bldStep="category"/>
                                            </p:graphicEl>
                                          </p:spTgt>
                                        </p:tgtEl>
                                        <p:attrNameLst>
                                          <p:attrName>ppt_w</p:attrName>
                                        </p:attrNameLst>
                                      </p:cBhvr>
                                      <p:tavLst>
                                        <p:tav tm="0">
                                          <p:val>
                                            <p:fltVal val="0"/>
                                          </p:val>
                                        </p:tav>
                                        <p:tav tm="100000">
                                          <p:val>
                                            <p:strVal val="#ppt_w"/>
                                          </p:val>
                                        </p:tav>
                                      </p:tavLst>
                                    </p:anim>
                                    <p:anim calcmode="lin" valueType="num">
                                      <p:cBhvr>
                                        <p:cTn id="78" dur="1000" fill="hold"/>
                                        <p:tgtEl>
                                          <p:spTgt spid="24">
                                            <p:graphicEl>
                                              <a:chart seriesIdx="-4" categoryIdx="2" bldStep="category"/>
                                            </p:graphicEl>
                                          </p:spTgt>
                                        </p:tgtEl>
                                        <p:attrNameLst>
                                          <p:attrName>ppt_h</p:attrName>
                                        </p:attrNameLst>
                                      </p:cBhvr>
                                      <p:tavLst>
                                        <p:tav tm="0">
                                          <p:val>
                                            <p:fltVal val="0"/>
                                          </p:val>
                                        </p:tav>
                                        <p:tav tm="100000">
                                          <p:val>
                                            <p:strVal val="#ppt_h"/>
                                          </p:val>
                                        </p:tav>
                                      </p:tavLst>
                                    </p:anim>
                                    <p:anim calcmode="lin" valueType="num">
                                      <p:cBhvr>
                                        <p:cTn id="79" dur="1000" fill="hold"/>
                                        <p:tgtEl>
                                          <p:spTgt spid="24">
                                            <p:graphicEl>
                                              <a:chart seriesIdx="-4" categoryIdx="2" bldStep="category"/>
                                            </p:graphicEl>
                                          </p:spTgt>
                                        </p:tgtEl>
                                        <p:attrNameLst>
                                          <p:attrName>style.rotation</p:attrName>
                                        </p:attrNameLst>
                                      </p:cBhvr>
                                      <p:tavLst>
                                        <p:tav tm="0">
                                          <p:val>
                                            <p:fltVal val="90"/>
                                          </p:val>
                                        </p:tav>
                                        <p:tav tm="100000">
                                          <p:val>
                                            <p:fltVal val="0"/>
                                          </p:val>
                                        </p:tav>
                                      </p:tavLst>
                                    </p:anim>
                                    <p:animEffect transition="in" filter="fade">
                                      <p:cBhvr>
                                        <p:cTn id="80" dur="1000"/>
                                        <p:tgtEl>
                                          <p:spTgt spid="24">
                                            <p:graphicEl>
                                              <a:chart seriesIdx="-4" categoryIdx="2" bldStep="category"/>
                                            </p:graphicEl>
                                          </p:spTgt>
                                        </p:tgtEl>
                                      </p:cBhvr>
                                    </p:animEffect>
                                  </p:childTnLst>
                                </p:cTn>
                              </p:par>
                              <p:par>
                                <p:cTn id="81" presetID="22" presetClass="entr" presetSubtype="2" fill="hold" nodeType="withEffect">
                                  <p:stCondLst>
                                    <p:cond delay="0"/>
                                  </p:stCondLst>
                                  <p:childTnLst>
                                    <p:set>
                                      <p:cBhvr>
                                        <p:cTn id="82" dur="1" fill="hold">
                                          <p:stCondLst>
                                            <p:cond delay="0"/>
                                          </p:stCondLst>
                                        </p:cTn>
                                        <p:tgtEl>
                                          <p:spTgt spid="5"/>
                                        </p:tgtEl>
                                        <p:attrNameLst>
                                          <p:attrName>style.visibility</p:attrName>
                                        </p:attrNameLst>
                                      </p:cBhvr>
                                      <p:to>
                                        <p:strVal val="visible"/>
                                      </p:to>
                                    </p:set>
                                    <p:animEffect transition="in" filter="wipe(right)">
                                      <p:cBhvr>
                                        <p:cTn id="83" dur="500"/>
                                        <p:tgtEl>
                                          <p:spTgt spid="5"/>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fade">
                                      <p:cBhvr>
                                        <p:cTn id="86" dur="500"/>
                                        <p:tgtEl>
                                          <p:spTgt spid="17"/>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7"/>
                                        </p:tgtEl>
                                        <p:attrNameLst>
                                          <p:attrName>style.visibility</p:attrName>
                                        </p:attrNameLst>
                                      </p:cBhvr>
                                      <p:to>
                                        <p:strVal val="visible"/>
                                      </p:to>
                                    </p:set>
                                    <p:animEffect transition="in" filter="fade">
                                      <p:cBhvr>
                                        <p:cTn id="89" dur="500"/>
                                        <p:tgtEl>
                                          <p:spTgt spid="7"/>
                                        </p:tgtEl>
                                      </p:cBhvr>
                                    </p:animEffect>
                                  </p:childTnLst>
                                </p:cTn>
                              </p:par>
                            </p:childTnLst>
                          </p:cTn>
                        </p:par>
                      </p:childTnLst>
                    </p:cTn>
                  </p:par>
                  <p:par>
                    <p:cTn id="90" fill="hold">
                      <p:stCondLst>
                        <p:cond delay="indefinite"/>
                      </p:stCondLst>
                      <p:childTnLst>
                        <p:par>
                          <p:cTn id="91" fill="hold">
                            <p:stCondLst>
                              <p:cond delay="0"/>
                            </p:stCondLst>
                            <p:childTnLst>
                              <p:par>
                                <p:cTn id="92" presetID="31" presetClass="entr" presetSubtype="0" fill="hold" grpId="0" nodeType="clickEffect">
                                  <p:stCondLst>
                                    <p:cond delay="0"/>
                                  </p:stCondLst>
                                  <p:childTnLst>
                                    <p:set>
                                      <p:cBhvr>
                                        <p:cTn id="93" dur="1" fill="hold">
                                          <p:stCondLst>
                                            <p:cond delay="0"/>
                                          </p:stCondLst>
                                        </p:cTn>
                                        <p:tgtEl>
                                          <p:spTgt spid="24">
                                            <p:graphicEl>
                                              <a:chart seriesIdx="-4" categoryIdx="3" bldStep="category"/>
                                            </p:graphicEl>
                                          </p:spTgt>
                                        </p:tgtEl>
                                        <p:attrNameLst>
                                          <p:attrName>style.visibility</p:attrName>
                                        </p:attrNameLst>
                                      </p:cBhvr>
                                      <p:to>
                                        <p:strVal val="visible"/>
                                      </p:to>
                                    </p:set>
                                    <p:anim calcmode="lin" valueType="num">
                                      <p:cBhvr>
                                        <p:cTn id="94" dur="1000" fill="hold"/>
                                        <p:tgtEl>
                                          <p:spTgt spid="24">
                                            <p:graphicEl>
                                              <a:chart seriesIdx="-4" categoryIdx="3" bldStep="category"/>
                                            </p:graphicEl>
                                          </p:spTgt>
                                        </p:tgtEl>
                                        <p:attrNameLst>
                                          <p:attrName>ppt_w</p:attrName>
                                        </p:attrNameLst>
                                      </p:cBhvr>
                                      <p:tavLst>
                                        <p:tav tm="0">
                                          <p:val>
                                            <p:fltVal val="0"/>
                                          </p:val>
                                        </p:tav>
                                        <p:tav tm="100000">
                                          <p:val>
                                            <p:strVal val="#ppt_w"/>
                                          </p:val>
                                        </p:tav>
                                      </p:tavLst>
                                    </p:anim>
                                    <p:anim calcmode="lin" valueType="num">
                                      <p:cBhvr>
                                        <p:cTn id="95" dur="1000" fill="hold"/>
                                        <p:tgtEl>
                                          <p:spTgt spid="24">
                                            <p:graphicEl>
                                              <a:chart seriesIdx="-4" categoryIdx="3" bldStep="category"/>
                                            </p:graphicEl>
                                          </p:spTgt>
                                        </p:tgtEl>
                                        <p:attrNameLst>
                                          <p:attrName>ppt_h</p:attrName>
                                        </p:attrNameLst>
                                      </p:cBhvr>
                                      <p:tavLst>
                                        <p:tav tm="0">
                                          <p:val>
                                            <p:fltVal val="0"/>
                                          </p:val>
                                        </p:tav>
                                        <p:tav tm="100000">
                                          <p:val>
                                            <p:strVal val="#ppt_h"/>
                                          </p:val>
                                        </p:tav>
                                      </p:tavLst>
                                    </p:anim>
                                    <p:anim calcmode="lin" valueType="num">
                                      <p:cBhvr>
                                        <p:cTn id="96" dur="1000" fill="hold"/>
                                        <p:tgtEl>
                                          <p:spTgt spid="24">
                                            <p:graphicEl>
                                              <a:chart seriesIdx="-4" categoryIdx="3" bldStep="category"/>
                                            </p:graphicEl>
                                          </p:spTgt>
                                        </p:tgtEl>
                                        <p:attrNameLst>
                                          <p:attrName>style.rotation</p:attrName>
                                        </p:attrNameLst>
                                      </p:cBhvr>
                                      <p:tavLst>
                                        <p:tav tm="0">
                                          <p:val>
                                            <p:fltVal val="90"/>
                                          </p:val>
                                        </p:tav>
                                        <p:tav tm="100000">
                                          <p:val>
                                            <p:fltVal val="0"/>
                                          </p:val>
                                        </p:tav>
                                      </p:tavLst>
                                    </p:anim>
                                    <p:animEffect transition="in" filter="fade">
                                      <p:cBhvr>
                                        <p:cTn id="97" dur="1000"/>
                                        <p:tgtEl>
                                          <p:spTgt spid="24">
                                            <p:graphicEl>
                                              <a:chart seriesIdx="-4" categoryIdx="3" bldStep="category"/>
                                            </p:graphicEl>
                                          </p:spTgt>
                                        </p:tgtEl>
                                      </p:cBhvr>
                                    </p:animEffect>
                                  </p:childTnLst>
                                </p:cTn>
                              </p:par>
                              <p:par>
                                <p:cTn id="98" presetID="22" presetClass="entr" presetSubtype="2" fill="hold" nodeType="withEffect">
                                  <p:stCondLst>
                                    <p:cond delay="0"/>
                                  </p:stCondLst>
                                  <p:childTnLst>
                                    <p:set>
                                      <p:cBhvr>
                                        <p:cTn id="99" dur="1" fill="hold">
                                          <p:stCondLst>
                                            <p:cond delay="0"/>
                                          </p:stCondLst>
                                        </p:cTn>
                                        <p:tgtEl>
                                          <p:spTgt spid="38"/>
                                        </p:tgtEl>
                                        <p:attrNameLst>
                                          <p:attrName>style.visibility</p:attrName>
                                        </p:attrNameLst>
                                      </p:cBhvr>
                                      <p:to>
                                        <p:strVal val="visible"/>
                                      </p:to>
                                    </p:set>
                                    <p:animEffect transition="in" filter="wipe(right)">
                                      <p:cBhvr>
                                        <p:cTn id="100" dur="500"/>
                                        <p:tgtEl>
                                          <p:spTgt spid="38"/>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fade">
                                      <p:cBhvr>
                                        <p:cTn id="103" dur="500"/>
                                        <p:tgtEl>
                                          <p:spTgt spid="40"/>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39"/>
                                        </p:tgtEl>
                                        <p:attrNameLst>
                                          <p:attrName>style.visibility</p:attrName>
                                        </p:attrNameLst>
                                      </p:cBhvr>
                                      <p:to>
                                        <p:strVal val="visible"/>
                                      </p:to>
                                    </p:set>
                                    <p:animEffect transition="in" filter="fade">
                                      <p:cBhvr>
                                        <p:cTn id="106" dur="500"/>
                                        <p:tgtEl>
                                          <p:spTgt spid="39"/>
                                        </p:tgtEl>
                                      </p:cBhvr>
                                    </p:animEffect>
                                  </p:childTnLst>
                                </p:cTn>
                              </p:par>
                            </p:childTnLst>
                          </p:cTn>
                        </p:par>
                      </p:childTnLst>
                    </p:cTn>
                  </p:par>
                  <p:par>
                    <p:cTn id="107" fill="hold">
                      <p:stCondLst>
                        <p:cond delay="indefinite"/>
                      </p:stCondLst>
                      <p:childTnLst>
                        <p:par>
                          <p:cTn id="108" fill="hold">
                            <p:stCondLst>
                              <p:cond delay="0"/>
                            </p:stCondLst>
                            <p:childTnLst>
                              <p:par>
                                <p:cTn id="109" presetID="31" presetClass="entr" presetSubtype="0" fill="hold" grpId="0" nodeType="clickEffect">
                                  <p:stCondLst>
                                    <p:cond delay="0"/>
                                  </p:stCondLst>
                                  <p:childTnLst>
                                    <p:set>
                                      <p:cBhvr>
                                        <p:cTn id="110" dur="1" fill="hold">
                                          <p:stCondLst>
                                            <p:cond delay="0"/>
                                          </p:stCondLst>
                                        </p:cTn>
                                        <p:tgtEl>
                                          <p:spTgt spid="24">
                                            <p:graphicEl>
                                              <a:chart seriesIdx="-4" categoryIdx="4" bldStep="category"/>
                                            </p:graphicEl>
                                          </p:spTgt>
                                        </p:tgtEl>
                                        <p:attrNameLst>
                                          <p:attrName>style.visibility</p:attrName>
                                        </p:attrNameLst>
                                      </p:cBhvr>
                                      <p:to>
                                        <p:strVal val="visible"/>
                                      </p:to>
                                    </p:set>
                                    <p:anim calcmode="lin" valueType="num">
                                      <p:cBhvr>
                                        <p:cTn id="111" dur="1000" fill="hold"/>
                                        <p:tgtEl>
                                          <p:spTgt spid="24">
                                            <p:graphicEl>
                                              <a:chart seriesIdx="-4" categoryIdx="4" bldStep="category"/>
                                            </p:graphicEl>
                                          </p:spTgt>
                                        </p:tgtEl>
                                        <p:attrNameLst>
                                          <p:attrName>ppt_w</p:attrName>
                                        </p:attrNameLst>
                                      </p:cBhvr>
                                      <p:tavLst>
                                        <p:tav tm="0">
                                          <p:val>
                                            <p:fltVal val="0"/>
                                          </p:val>
                                        </p:tav>
                                        <p:tav tm="100000">
                                          <p:val>
                                            <p:strVal val="#ppt_w"/>
                                          </p:val>
                                        </p:tav>
                                      </p:tavLst>
                                    </p:anim>
                                    <p:anim calcmode="lin" valueType="num">
                                      <p:cBhvr>
                                        <p:cTn id="112" dur="1000" fill="hold"/>
                                        <p:tgtEl>
                                          <p:spTgt spid="24">
                                            <p:graphicEl>
                                              <a:chart seriesIdx="-4" categoryIdx="4" bldStep="category"/>
                                            </p:graphicEl>
                                          </p:spTgt>
                                        </p:tgtEl>
                                        <p:attrNameLst>
                                          <p:attrName>ppt_h</p:attrName>
                                        </p:attrNameLst>
                                      </p:cBhvr>
                                      <p:tavLst>
                                        <p:tav tm="0">
                                          <p:val>
                                            <p:fltVal val="0"/>
                                          </p:val>
                                        </p:tav>
                                        <p:tav tm="100000">
                                          <p:val>
                                            <p:strVal val="#ppt_h"/>
                                          </p:val>
                                        </p:tav>
                                      </p:tavLst>
                                    </p:anim>
                                    <p:anim calcmode="lin" valueType="num">
                                      <p:cBhvr>
                                        <p:cTn id="113" dur="1000" fill="hold"/>
                                        <p:tgtEl>
                                          <p:spTgt spid="24">
                                            <p:graphicEl>
                                              <a:chart seriesIdx="-4" categoryIdx="4" bldStep="category"/>
                                            </p:graphicEl>
                                          </p:spTgt>
                                        </p:tgtEl>
                                        <p:attrNameLst>
                                          <p:attrName>style.rotation</p:attrName>
                                        </p:attrNameLst>
                                      </p:cBhvr>
                                      <p:tavLst>
                                        <p:tav tm="0">
                                          <p:val>
                                            <p:fltVal val="90"/>
                                          </p:val>
                                        </p:tav>
                                        <p:tav tm="100000">
                                          <p:val>
                                            <p:fltVal val="0"/>
                                          </p:val>
                                        </p:tav>
                                      </p:tavLst>
                                    </p:anim>
                                    <p:animEffect transition="in" filter="fade">
                                      <p:cBhvr>
                                        <p:cTn id="114" dur="1000"/>
                                        <p:tgtEl>
                                          <p:spTgt spid="24">
                                            <p:graphicEl>
                                              <a:chart seriesIdx="-4" categoryIdx="4" bldStep="category"/>
                                            </p:graphicEl>
                                          </p:spTgt>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46"/>
                                        </p:tgtEl>
                                        <p:attrNameLst>
                                          <p:attrName>style.visibility</p:attrName>
                                        </p:attrNameLst>
                                      </p:cBhvr>
                                      <p:to>
                                        <p:strVal val="visible"/>
                                      </p:to>
                                    </p:set>
                                    <p:animEffect transition="in" filter="fade">
                                      <p:cBhvr>
                                        <p:cTn id="117" dur="500"/>
                                        <p:tgtEl>
                                          <p:spTgt spid="46"/>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45"/>
                                        </p:tgtEl>
                                        <p:attrNameLst>
                                          <p:attrName>style.visibility</p:attrName>
                                        </p:attrNameLst>
                                      </p:cBhvr>
                                      <p:to>
                                        <p:strVal val="visible"/>
                                      </p:to>
                                    </p:set>
                                    <p:animEffect transition="in" filter="fade">
                                      <p:cBhvr>
                                        <p:cTn id="120" dur="500"/>
                                        <p:tgtEl>
                                          <p:spTgt spid="45"/>
                                        </p:tgtEl>
                                      </p:cBhvr>
                                    </p:animEffect>
                                  </p:childTnLst>
                                </p:cTn>
                              </p:par>
                              <p:par>
                                <p:cTn id="121" presetID="22" presetClass="entr" presetSubtype="4" fill="hold" nodeType="withEffect">
                                  <p:stCondLst>
                                    <p:cond delay="0"/>
                                  </p:stCondLst>
                                  <p:childTnLst>
                                    <p:set>
                                      <p:cBhvr>
                                        <p:cTn id="122" dur="1" fill="hold">
                                          <p:stCondLst>
                                            <p:cond delay="0"/>
                                          </p:stCondLst>
                                        </p:cTn>
                                        <p:tgtEl>
                                          <p:spTgt spid="42"/>
                                        </p:tgtEl>
                                        <p:attrNameLst>
                                          <p:attrName>style.visibility</p:attrName>
                                        </p:attrNameLst>
                                      </p:cBhvr>
                                      <p:to>
                                        <p:strVal val="visible"/>
                                      </p:to>
                                    </p:set>
                                    <p:animEffect transition="in" filter="wipe(down)">
                                      <p:cBhvr>
                                        <p:cTn id="123" dur="500"/>
                                        <p:tgtEl>
                                          <p:spTgt spid="42"/>
                                        </p:tgtEl>
                                      </p:cBhvr>
                                    </p:animEffect>
                                  </p:childTnLst>
                                </p:cTn>
                              </p:par>
                            </p:childTnLst>
                          </p:cTn>
                        </p:par>
                      </p:childTnLst>
                    </p:cTn>
                  </p:par>
                  <p:par>
                    <p:cTn id="124" fill="hold">
                      <p:stCondLst>
                        <p:cond delay="indefinite"/>
                      </p:stCondLst>
                      <p:childTnLst>
                        <p:par>
                          <p:cTn id="125" fill="hold">
                            <p:stCondLst>
                              <p:cond delay="0"/>
                            </p:stCondLst>
                            <p:childTnLst>
                              <p:par>
                                <p:cTn id="126" presetID="31" presetClass="entr" presetSubtype="0" fill="hold" grpId="0" nodeType="clickEffect">
                                  <p:stCondLst>
                                    <p:cond delay="0"/>
                                  </p:stCondLst>
                                  <p:childTnLst>
                                    <p:set>
                                      <p:cBhvr>
                                        <p:cTn id="127" dur="1" fill="hold">
                                          <p:stCondLst>
                                            <p:cond delay="0"/>
                                          </p:stCondLst>
                                        </p:cTn>
                                        <p:tgtEl>
                                          <p:spTgt spid="24">
                                            <p:graphicEl>
                                              <a:chart seriesIdx="-4" categoryIdx="5" bldStep="category"/>
                                            </p:graphicEl>
                                          </p:spTgt>
                                        </p:tgtEl>
                                        <p:attrNameLst>
                                          <p:attrName>style.visibility</p:attrName>
                                        </p:attrNameLst>
                                      </p:cBhvr>
                                      <p:to>
                                        <p:strVal val="visible"/>
                                      </p:to>
                                    </p:set>
                                    <p:anim calcmode="lin" valueType="num">
                                      <p:cBhvr>
                                        <p:cTn id="128" dur="1000" fill="hold"/>
                                        <p:tgtEl>
                                          <p:spTgt spid="24">
                                            <p:graphicEl>
                                              <a:chart seriesIdx="-4" categoryIdx="5" bldStep="category"/>
                                            </p:graphicEl>
                                          </p:spTgt>
                                        </p:tgtEl>
                                        <p:attrNameLst>
                                          <p:attrName>ppt_w</p:attrName>
                                        </p:attrNameLst>
                                      </p:cBhvr>
                                      <p:tavLst>
                                        <p:tav tm="0">
                                          <p:val>
                                            <p:fltVal val="0"/>
                                          </p:val>
                                        </p:tav>
                                        <p:tav tm="100000">
                                          <p:val>
                                            <p:strVal val="#ppt_w"/>
                                          </p:val>
                                        </p:tav>
                                      </p:tavLst>
                                    </p:anim>
                                    <p:anim calcmode="lin" valueType="num">
                                      <p:cBhvr>
                                        <p:cTn id="129" dur="1000" fill="hold"/>
                                        <p:tgtEl>
                                          <p:spTgt spid="24">
                                            <p:graphicEl>
                                              <a:chart seriesIdx="-4" categoryIdx="5" bldStep="category"/>
                                            </p:graphicEl>
                                          </p:spTgt>
                                        </p:tgtEl>
                                        <p:attrNameLst>
                                          <p:attrName>ppt_h</p:attrName>
                                        </p:attrNameLst>
                                      </p:cBhvr>
                                      <p:tavLst>
                                        <p:tav tm="0">
                                          <p:val>
                                            <p:fltVal val="0"/>
                                          </p:val>
                                        </p:tav>
                                        <p:tav tm="100000">
                                          <p:val>
                                            <p:strVal val="#ppt_h"/>
                                          </p:val>
                                        </p:tav>
                                      </p:tavLst>
                                    </p:anim>
                                    <p:anim calcmode="lin" valueType="num">
                                      <p:cBhvr>
                                        <p:cTn id="130" dur="1000" fill="hold"/>
                                        <p:tgtEl>
                                          <p:spTgt spid="24">
                                            <p:graphicEl>
                                              <a:chart seriesIdx="-4" categoryIdx="5" bldStep="category"/>
                                            </p:graphicEl>
                                          </p:spTgt>
                                        </p:tgtEl>
                                        <p:attrNameLst>
                                          <p:attrName>style.rotation</p:attrName>
                                        </p:attrNameLst>
                                      </p:cBhvr>
                                      <p:tavLst>
                                        <p:tav tm="0">
                                          <p:val>
                                            <p:fltVal val="90"/>
                                          </p:val>
                                        </p:tav>
                                        <p:tav tm="100000">
                                          <p:val>
                                            <p:fltVal val="0"/>
                                          </p:val>
                                        </p:tav>
                                      </p:tavLst>
                                    </p:anim>
                                    <p:animEffect transition="in" filter="fade">
                                      <p:cBhvr>
                                        <p:cTn id="131" dur="1000"/>
                                        <p:tgtEl>
                                          <p:spTgt spid="24">
                                            <p:graphicEl>
                                              <a:chart seriesIdx="-4" categoryIdx="5" bldStep="category"/>
                                            </p:graphicEl>
                                          </p:spTgt>
                                        </p:tgtEl>
                                      </p:cBhvr>
                                    </p:animEffect>
                                  </p:childTnLst>
                                </p:cTn>
                              </p:par>
                              <p:par>
                                <p:cTn id="132" presetID="22" presetClass="entr" presetSubtype="8" fill="hold" nodeType="withEffect">
                                  <p:stCondLst>
                                    <p:cond delay="0"/>
                                  </p:stCondLst>
                                  <p:childTnLst>
                                    <p:set>
                                      <p:cBhvr>
                                        <p:cTn id="133" dur="1" fill="hold">
                                          <p:stCondLst>
                                            <p:cond delay="0"/>
                                          </p:stCondLst>
                                        </p:cTn>
                                        <p:tgtEl>
                                          <p:spTgt spid="11"/>
                                        </p:tgtEl>
                                        <p:attrNameLst>
                                          <p:attrName>style.visibility</p:attrName>
                                        </p:attrNameLst>
                                      </p:cBhvr>
                                      <p:to>
                                        <p:strVal val="visible"/>
                                      </p:to>
                                    </p:set>
                                    <p:animEffect transition="in" filter="wipe(left)">
                                      <p:cBhvr>
                                        <p:cTn id="134" dur="500"/>
                                        <p:tgtEl>
                                          <p:spTgt spid="11"/>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20"/>
                                        </p:tgtEl>
                                        <p:attrNameLst>
                                          <p:attrName>style.visibility</p:attrName>
                                        </p:attrNameLst>
                                      </p:cBhvr>
                                      <p:to>
                                        <p:strVal val="visible"/>
                                      </p:to>
                                    </p:set>
                                    <p:animEffect transition="in" filter="fade">
                                      <p:cBhvr>
                                        <p:cTn id="137" dur="500"/>
                                        <p:tgtEl>
                                          <p:spTgt spid="20"/>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13"/>
                                        </p:tgtEl>
                                        <p:attrNameLst>
                                          <p:attrName>style.visibility</p:attrName>
                                        </p:attrNameLst>
                                      </p:cBhvr>
                                      <p:to>
                                        <p:strVal val="visible"/>
                                      </p:to>
                                    </p:set>
                                    <p:animEffect transition="in" filter="fade">
                                      <p:cBhvr>
                                        <p:cTn id="140" dur="500"/>
                                        <p:tgtEl>
                                          <p:spTgt spid="13"/>
                                        </p:tgtEl>
                                      </p:cBhvr>
                                    </p:animEffect>
                                  </p:childTnLst>
                                </p:cTn>
                              </p:par>
                            </p:childTnLst>
                          </p:cTn>
                        </p:par>
                        <p:par>
                          <p:cTn id="141" fill="hold">
                            <p:stCondLst>
                              <p:cond delay="1000"/>
                            </p:stCondLst>
                            <p:childTnLst>
                              <p:par>
                                <p:cTn id="142" presetID="2" presetClass="entr" presetSubtype="4" decel="60000" fill="hold" grpId="0" nodeType="afterEffect">
                                  <p:stCondLst>
                                    <p:cond delay="200"/>
                                  </p:stCondLst>
                                  <p:childTnLst>
                                    <p:set>
                                      <p:cBhvr>
                                        <p:cTn id="143" dur="1" fill="hold">
                                          <p:stCondLst>
                                            <p:cond delay="0"/>
                                          </p:stCondLst>
                                        </p:cTn>
                                        <p:tgtEl>
                                          <p:spTgt spid="33"/>
                                        </p:tgtEl>
                                        <p:attrNameLst>
                                          <p:attrName>style.visibility</p:attrName>
                                        </p:attrNameLst>
                                      </p:cBhvr>
                                      <p:to>
                                        <p:strVal val="visible"/>
                                      </p:to>
                                    </p:set>
                                    <p:anim calcmode="lin" valueType="num">
                                      <p:cBhvr additive="base">
                                        <p:cTn id="144" dur="1500" fill="hold"/>
                                        <p:tgtEl>
                                          <p:spTgt spid="33"/>
                                        </p:tgtEl>
                                        <p:attrNameLst>
                                          <p:attrName>ppt_x</p:attrName>
                                        </p:attrNameLst>
                                      </p:cBhvr>
                                      <p:tavLst>
                                        <p:tav tm="0">
                                          <p:val>
                                            <p:strVal val="#ppt_x"/>
                                          </p:val>
                                        </p:tav>
                                        <p:tav tm="100000">
                                          <p:val>
                                            <p:strVal val="#ppt_x"/>
                                          </p:val>
                                        </p:tav>
                                      </p:tavLst>
                                    </p:anim>
                                    <p:anim calcmode="lin" valueType="num">
                                      <p:cBhvr additive="base">
                                        <p:cTn id="145" dur="1500" fill="hold"/>
                                        <p:tgtEl>
                                          <p:spTgt spid="33"/>
                                        </p:tgtEl>
                                        <p:attrNameLst>
                                          <p:attrName>ppt_y</p:attrName>
                                        </p:attrNameLst>
                                      </p:cBhvr>
                                      <p:tavLst>
                                        <p:tav tm="0">
                                          <p:val>
                                            <p:strVal val="1+#ppt_h/2"/>
                                          </p:val>
                                        </p:tav>
                                        <p:tav tm="100000">
                                          <p:val>
                                            <p:strVal val="#ppt_y"/>
                                          </p:val>
                                        </p:tav>
                                      </p:tavLst>
                                    </p:anim>
                                  </p:childTnLst>
                                </p:cTn>
                              </p:par>
                              <p:par>
                                <p:cTn id="146" presetID="10" presetClass="entr" presetSubtype="0" fill="hold" grpId="0" nodeType="withEffect">
                                  <p:stCondLst>
                                    <p:cond delay="0"/>
                                  </p:stCondLst>
                                  <p:childTnLst>
                                    <p:set>
                                      <p:cBhvr>
                                        <p:cTn id="147" dur="1" fill="hold">
                                          <p:stCondLst>
                                            <p:cond delay="0"/>
                                          </p:stCondLst>
                                        </p:cTn>
                                        <p:tgtEl>
                                          <p:spTgt spid="34"/>
                                        </p:tgtEl>
                                        <p:attrNameLst>
                                          <p:attrName>style.visibility</p:attrName>
                                        </p:attrNameLst>
                                      </p:cBhvr>
                                      <p:to>
                                        <p:strVal val="visible"/>
                                      </p:to>
                                    </p:set>
                                    <p:animEffect transition="in" filter="fade">
                                      <p:cBhvr>
                                        <p:cTn id="14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uiExpand="1">
        <p:bldSub>
          <a:bldChart bld="category"/>
        </p:bldSub>
      </p:bldGraphic>
      <p:bldP spid="28" grpId="0" animBg="1"/>
      <p:bldP spid="28" grpId="1" animBg="1"/>
      <p:bldP spid="30" grpId="0" animBg="1"/>
      <p:bldP spid="30" grpId="1" animBg="1"/>
      <p:bldP spid="7" grpId="0" uiExpand="1"/>
      <p:bldP spid="8" grpId="0" uiExpand="1"/>
      <p:bldP spid="13" grpId="0"/>
      <p:bldP spid="15" grpId="0" uiExpand="1"/>
      <p:bldP spid="16" grpId="0" uiExpand="1"/>
      <p:bldP spid="17" grpId="0" uiExpand="1"/>
      <p:bldP spid="18" grpId="0" uiExpand="1"/>
      <p:bldP spid="20" grpId="0"/>
      <p:bldP spid="22" grpId="0" uiExpand="1"/>
      <p:bldP spid="23" grpId="0" animBg="1"/>
      <p:bldP spid="25" grpId="0"/>
      <p:bldP spid="39" grpId="0" uiExpand="1"/>
      <p:bldP spid="40" grpId="0" uiExpand="1"/>
      <p:bldP spid="45" grpId="0" uiExpand="1"/>
      <p:bldP spid="46" grpId="0" uiExpand="1"/>
      <p:bldP spid="33" grpId="0"/>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8404" y="477367"/>
            <a:ext cx="7670006" cy="484748"/>
          </a:xfrm>
          <a:prstGeom prst="rect">
            <a:avLst/>
          </a:prstGeom>
          <a:noFill/>
          <a:ln>
            <a:noFill/>
          </a:ln>
        </p:spPr>
        <p:txBody>
          <a:bodyPr wrap="square" lIns="0" tIns="0" rIns="0" bIns="0" rtlCol="0" anchor="ctr" anchorCtr="0">
            <a:noAutofit/>
          </a:bodyPr>
          <a:lstStyle/>
          <a:p>
            <a:pPr algn="ctr"/>
            <a:r>
              <a:rPr lang="en-US" sz="4000" dirty="0" smtClean="0">
                <a:solidFill>
                  <a:schemeClr val="bg1"/>
                </a:solidFill>
                <a:latin typeface="Source Sans Pro ExtraLight" charset="0"/>
                <a:ea typeface="Calibri" charset="0"/>
                <a:cs typeface="Calibri" charset="0"/>
              </a:rPr>
              <a:t>Need for BRPGRA</a:t>
            </a:r>
            <a:endParaRPr lang="en-US" sz="4000" b="1" dirty="0">
              <a:solidFill>
                <a:schemeClr val="bg1"/>
              </a:solidFill>
              <a:latin typeface="Calibri" charset="0"/>
              <a:ea typeface="Calibri" charset="0"/>
              <a:cs typeface="Calibri" charset="0"/>
            </a:endParaRPr>
          </a:p>
        </p:txBody>
      </p:sp>
      <p:sp>
        <p:nvSpPr>
          <p:cNvPr id="2" name="Rectangle 1"/>
          <p:cNvSpPr/>
          <p:nvPr/>
        </p:nvSpPr>
        <p:spPr>
          <a:xfrm>
            <a:off x="738404" y="1553378"/>
            <a:ext cx="814974" cy="457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IN" sz="3200" dirty="0">
                <a:solidFill>
                  <a:schemeClr val="bg1"/>
                </a:solidFill>
              </a:rPr>
              <a:t>Previous systems…</a:t>
            </a:r>
          </a:p>
        </p:txBody>
      </p:sp>
      <p:sp>
        <p:nvSpPr>
          <p:cNvPr id="3" name="Right Arrow 2"/>
          <p:cNvSpPr/>
          <p:nvPr/>
        </p:nvSpPr>
        <p:spPr>
          <a:xfrm>
            <a:off x="1751679" y="1663547"/>
            <a:ext cx="749147" cy="451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TextBox 22"/>
          <p:cNvSpPr txBox="1"/>
          <p:nvPr/>
        </p:nvSpPr>
        <p:spPr>
          <a:xfrm>
            <a:off x="2500826" y="1674564"/>
            <a:ext cx="6041164" cy="400110"/>
          </a:xfrm>
          <a:prstGeom prst="rect">
            <a:avLst/>
          </a:prstGeom>
          <a:noFill/>
          <a:ln>
            <a:noFill/>
          </a:ln>
        </p:spPr>
        <p:txBody>
          <a:bodyPr wrap="square" rtlCol="0" anchor="ctr" anchorCtr="1">
            <a:spAutoFit/>
          </a:bodyPr>
          <a:lstStyle/>
          <a:p>
            <a:r>
              <a:rPr lang="en-IN" sz="2000" dirty="0" smtClean="0">
                <a:solidFill>
                  <a:schemeClr val="bg1"/>
                </a:solidFill>
              </a:rPr>
              <a:t>Administrative not a Legal Right of Grievance </a:t>
            </a:r>
            <a:r>
              <a:rPr lang="en-IN" sz="2000" dirty="0" err="1" smtClean="0">
                <a:solidFill>
                  <a:schemeClr val="bg1"/>
                </a:solidFill>
              </a:rPr>
              <a:t>Redressal</a:t>
            </a:r>
            <a:r>
              <a:rPr lang="en-IN" sz="2000" dirty="0" smtClean="0">
                <a:solidFill>
                  <a:schemeClr val="bg1"/>
                </a:solidFill>
              </a:rPr>
              <a:t> </a:t>
            </a:r>
            <a:endParaRPr lang="en-IN" sz="2000" dirty="0">
              <a:solidFill>
                <a:schemeClr val="bg1"/>
              </a:solidFill>
            </a:endParaRPr>
          </a:p>
        </p:txBody>
      </p:sp>
      <p:sp>
        <p:nvSpPr>
          <p:cNvPr id="24" name="Right Arrow 23"/>
          <p:cNvSpPr/>
          <p:nvPr/>
        </p:nvSpPr>
        <p:spPr>
          <a:xfrm>
            <a:off x="1751679" y="2267639"/>
            <a:ext cx="749147" cy="451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2594752" y="2295048"/>
            <a:ext cx="2346027" cy="369332"/>
          </a:xfrm>
          <a:prstGeom prst="rect">
            <a:avLst/>
          </a:prstGeom>
        </p:spPr>
        <p:txBody>
          <a:bodyPr wrap="none">
            <a:spAutoFit/>
          </a:bodyPr>
          <a:lstStyle/>
          <a:p>
            <a:r>
              <a:rPr lang="en-IN" dirty="0">
                <a:solidFill>
                  <a:schemeClr val="bg1"/>
                </a:solidFill>
              </a:rPr>
              <a:t>Not legally enforceable</a:t>
            </a:r>
          </a:p>
        </p:txBody>
      </p:sp>
      <p:sp>
        <p:nvSpPr>
          <p:cNvPr id="25" name="Right Arrow 24"/>
          <p:cNvSpPr/>
          <p:nvPr/>
        </p:nvSpPr>
        <p:spPr>
          <a:xfrm>
            <a:off x="1751678" y="2881070"/>
            <a:ext cx="749147" cy="451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Right Arrow 25"/>
          <p:cNvSpPr/>
          <p:nvPr/>
        </p:nvSpPr>
        <p:spPr>
          <a:xfrm>
            <a:off x="1718627" y="3555866"/>
            <a:ext cx="749147" cy="451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Right Arrow 26"/>
          <p:cNvSpPr/>
          <p:nvPr/>
        </p:nvSpPr>
        <p:spPr>
          <a:xfrm>
            <a:off x="1718627" y="4274730"/>
            <a:ext cx="749147" cy="451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Right Arrow 27"/>
          <p:cNvSpPr/>
          <p:nvPr/>
        </p:nvSpPr>
        <p:spPr>
          <a:xfrm>
            <a:off x="1718630" y="4954238"/>
            <a:ext cx="749147" cy="451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Right Arrow 28"/>
          <p:cNvSpPr/>
          <p:nvPr/>
        </p:nvSpPr>
        <p:spPr>
          <a:xfrm>
            <a:off x="1718628" y="5629963"/>
            <a:ext cx="749147" cy="451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TextBox 29"/>
          <p:cNvSpPr txBox="1"/>
          <p:nvPr/>
        </p:nvSpPr>
        <p:spPr>
          <a:xfrm>
            <a:off x="2500826" y="2881070"/>
            <a:ext cx="3584860" cy="400110"/>
          </a:xfrm>
          <a:prstGeom prst="rect">
            <a:avLst/>
          </a:prstGeom>
          <a:noFill/>
          <a:ln>
            <a:noFill/>
          </a:ln>
        </p:spPr>
        <p:txBody>
          <a:bodyPr wrap="square" rtlCol="0" anchor="ctr" anchorCtr="1">
            <a:spAutoFit/>
          </a:bodyPr>
          <a:lstStyle/>
          <a:p>
            <a:r>
              <a:rPr lang="en-IN" sz="2000" dirty="0" smtClean="0">
                <a:solidFill>
                  <a:schemeClr val="bg1"/>
                </a:solidFill>
              </a:rPr>
              <a:t>No fixed </a:t>
            </a:r>
            <a:r>
              <a:rPr lang="en-IN" sz="2000" dirty="0" err="1" smtClean="0">
                <a:solidFill>
                  <a:schemeClr val="bg1"/>
                </a:solidFill>
              </a:rPr>
              <a:t>timelimit</a:t>
            </a:r>
            <a:r>
              <a:rPr lang="en-IN" sz="2000" dirty="0" smtClean="0">
                <a:solidFill>
                  <a:schemeClr val="bg1"/>
                </a:solidFill>
              </a:rPr>
              <a:t> for </a:t>
            </a:r>
            <a:r>
              <a:rPr lang="en-IN" sz="2000" dirty="0" err="1" smtClean="0">
                <a:solidFill>
                  <a:schemeClr val="bg1"/>
                </a:solidFill>
              </a:rPr>
              <a:t>redressa</a:t>
            </a:r>
            <a:r>
              <a:rPr lang="en-IN" sz="2000" dirty="0" err="1">
                <a:solidFill>
                  <a:schemeClr val="bg1"/>
                </a:solidFill>
              </a:rPr>
              <a:t>l</a:t>
            </a:r>
            <a:endParaRPr lang="en-IN" sz="2000" dirty="0">
              <a:solidFill>
                <a:schemeClr val="bg1"/>
              </a:solidFill>
            </a:endParaRPr>
          </a:p>
        </p:txBody>
      </p:sp>
      <p:sp>
        <p:nvSpPr>
          <p:cNvPr id="31" name="TextBox 30"/>
          <p:cNvSpPr txBox="1"/>
          <p:nvPr/>
        </p:nvSpPr>
        <p:spPr>
          <a:xfrm>
            <a:off x="2461172" y="3485162"/>
            <a:ext cx="5947238" cy="646331"/>
          </a:xfrm>
          <a:prstGeom prst="rect">
            <a:avLst/>
          </a:prstGeom>
          <a:noFill/>
          <a:ln>
            <a:noFill/>
          </a:ln>
        </p:spPr>
        <p:txBody>
          <a:bodyPr wrap="square" rtlCol="0" anchor="ctr" anchorCtr="1">
            <a:spAutoFit/>
          </a:bodyPr>
          <a:lstStyle/>
          <a:p>
            <a:r>
              <a:rPr lang="en-IN" dirty="0">
                <a:solidFill>
                  <a:schemeClr val="bg1"/>
                </a:solidFill>
              </a:rPr>
              <a:t>In most of the </a:t>
            </a:r>
            <a:r>
              <a:rPr lang="en-IN" dirty="0" smtClean="0">
                <a:solidFill>
                  <a:schemeClr val="bg1"/>
                </a:solidFill>
              </a:rPr>
              <a:t>cases, complaint to be resolved by the same Public Authority against whom the complaint was made</a:t>
            </a:r>
            <a:endParaRPr lang="en-IN" dirty="0">
              <a:solidFill>
                <a:schemeClr val="bg1"/>
              </a:solidFill>
            </a:endParaRPr>
          </a:p>
        </p:txBody>
      </p:sp>
      <p:sp>
        <p:nvSpPr>
          <p:cNvPr id="32" name="TextBox 31"/>
          <p:cNvSpPr txBox="1"/>
          <p:nvPr/>
        </p:nvSpPr>
        <p:spPr>
          <a:xfrm>
            <a:off x="2539667" y="4317134"/>
            <a:ext cx="4376484" cy="369332"/>
          </a:xfrm>
          <a:prstGeom prst="rect">
            <a:avLst/>
          </a:prstGeom>
          <a:noFill/>
          <a:ln>
            <a:noFill/>
          </a:ln>
        </p:spPr>
        <p:txBody>
          <a:bodyPr wrap="square" rtlCol="0" anchor="ctr" anchorCtr="1">
            <a:spAutoFit/>
          </a:bodyPr>
          <a:lstStyle/>
          <a:p>
            <a:r>
              <a:rPr lang="en-IN" dirty="0" smtClean="0">
                <a:solidFill>
                  <a:schemeClr val="bg1"/>
                </a:solidFill>
              </a:rPr>
              <a:t>No independent decision making Authority</a:t>
            </a:r>
            <a:endParaRPr lang="en-IN" dirty="0">
              <a:solidFill>
                <a:schemeClr val="bg1"/>
              </a:solidFill>
            </a:endParaRPr>
          </a:p>
        </p:txBody>
      </p:sp>
      <p:sp>
        <p:nvSpPr>
          <p:cNvPr id="33" name="TextBox 32"/>
          <p:cNvSpPr txBox="1"/>
          <p:nvPr/>
        </p:nvSpPr>
        <p:spPr>
          <a:xfrm>
            <a:off x="1960996" y="5031357"/>
            <a:ext cx="6227318" cy="369332"/>
          </a:xfrm>
          <a:prstGeom prst="rect">
            <a:avLst/>
          </a:prstGeom>
          <a:noFill/>
          <a:ln>
            <a:noFill/>
          </a:ln>
        </p:spPr>
        <p:txBody>
          <a:bodyPr wrap="square" rtlCol="0" anchor="ctr" anchorCtr="1">
            <a:spAutoFit/>
          </a:bodyPr>
          <a:lstStyle/>
          <a:p>
            <a:r>
              <a:rPr lang="en-IN" dirty="0" smtClean="0">
                <a:solidFill>
                  <a:schemeClr val="bg1"/>
                </a:solidFill>
              </a:rPr>
              <a:t>Citizen not always in loop of the action being taken</a:t>
            </a:r>
            <a:endParaRPr lang="en-IN" dirty="0">
              <a:solidFill>
                <a:schemeClr val="bg1"/>
              </a:solidFill>
            </a:endParaRPr>
          </a:p>
        </p:txBody>
      </p:sp>
      <p:sp>
        <p:nvSpPr>
          <p:cNvPr id="34" name="TextBox 33"/>
          <p:cNvSpPr txBox="1"/>
          <p:nvPr/>
        </p:nvSpPr>
        <p:spPr>
          <a:xfrm>
            <a:off x="2572718" y="5671143"/>
            <a:ext cx="3395983" cy="369332"/>
          </a:xfrm>
          <a:prstGeom prst="rect">
            <a:avLst/>
          </a:prstGeom>
          <a:noFill/>
          <a:ln>
            <a:noFill/>
          </a:ln>
        </p:spPr>
        <p:txBody>
          <a:bodyPr wrap="square" rtlCol="0" anchor="ctr" anchorCtr="1">
            <a:spAutoFit/>
          </a:bodyPr>
          <a:lstStyle/>
          <a:p>
            <a:r>
              <a:rPr lang="en-IN" dirty="0" smtClean="0">
                <a:solidFill>
                  <a:schemeClr val="bg1"/>
                </a:solidFill>
              </a:rPr>
              <a:t>No penalty for non conformance</a:t>
            </a:r>
            <a:endParaRPr lang="en-IN" dirty="0">
              <a:solidFill>
                <a:schemeClr val="bg1"/>
              </a:solidFill>
            </a:endParaRPr>
          </a:p>
        </p:txBody>
      </p:sp>
    </p:spTree>
    <p:extLst>
      <p:ext uri="{BB962C8B-B14F-4D97-AF65-F5344CB8AC3E}">
        <p14:creationId xmlns:p14="http://schemas.microsoft.com/office/powerpoint/2010/main" val="318203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500"/>
                                        <p:tgtEl>
                                          <p:spTgt spid="3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childTnLst>
                          </p:cTn>
                        </p:par>
                        <p:par>
                          <p:cTn id="37" fill="hold">
                            <p:stCondLst>
                              <p:cond delay="2000"/>
                            </p:stCondLst>
                            <p:childTnLst>
                              <p:par>
                                <p:cTn id="38" presetID="10" presetClass="entr" presetSubtype="0" fill="hold" grpId="0" nodeType="after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500"/>
                                        <p:tgtEl>
                                          <p:spTgt spid="3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childTnLst>
                          </p:cTn>
                        </p:par>
                        <p:par>
                          <p:cTn id="44" fill="hold">
                            <p:stCondLst>
                              <p:cond delay="2500"/>
                            </p:stCondLst>
                            <p:childTnLst>
                              <p:par>
                                <p:cTn id="45" presetID="10" presetClass="entr" presetSubtype="0" fill="hold" grpId="0" nodeType="after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500"/>
                                        <p:tgtEl>
                                          <p:spTgt spid="3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childTnLst>
                          </p:cTn>
                        </p:par>
                        <p:par>
                          <p:cTn id="51" fill="hold">
                            <p:stCondLst>
                              <p:cond delay="3000"/>
                            </p:stCondLst>
                            <p:childTnLst>
                              <p:par>
                                <p:cTn id="52" presetID="10" presetClass="entr" presetSubtype="0" fill="hold" grpId="0" nodeType="after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500"/>
                                        <p:tgtEl>
                                          <p:spTgt spid="34"/>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23" grpId="0"/>
      <p:bldP spid="24" grpId="0" animBg="1"/>
      <p:bldP spid="5" grpId="0"/>
      <p:bldP spid="25" grpId="0" animBg="1"/>
      <p:bldP spid="26" grpId="0" animBg="1"/>
      <p:bldP spid="27" grpId="0" animBg="1"/>
      <p:bldP spid="28" grpId="0" animBg="1"/>
      <p:bldP spid="29" grpId="0" animBg="1"/>
      <p:bldP spid="30" grpId="0"/>
      <p:bldP spid="31" grpId="0"/>
      <p:bldP spid="32" grpId="0"/>
      <p:bldP spid="33" grpId="0"/>
      <p:bldP spid="3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Hexagon 12"/>
          <p:cNvSpPr/>
          <p:nvPr/>
        </p:nvSpPr>
        <p:spPr>
          <a:xfrm rot="5400000">
            <a:off x="627006" y="1967438"/>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aphicFrame>
        <p:nvGraphicFramePr>
          <p:cNvPr id="24" name="Chart Placeholder 4">
            <a:extLst>
              <a:ext uri="{FF2B5EF4-FFF2-40B4-BE49-F238E27FC236}">
                <a16:creationId xmlns="" xmlns:a16="http://schemas.microsoft.com/office/drawing/2014/main" id="{0B7AD30D-A0AA-4D46-B8A7-7F6EADCC7FAF}"/>
              </a:ext>
            </a:extLst>
          </p:cNvPr>
          <p:cNvGraphicFramePr>
            <a:graphicFrameLocks/>
          </p:cNvGraphicFramePr>
          <p:nvPr>
            <p:extLst>
              <p:ext uri="{D42A27DB-BD31-4B8C-83A1-F6EECF244321}">
                <p14:modId xmlns:p14="http://schemas.microsoft.com/office/powerpoint/2010/main" val="1270913745"/>
              </p:ext>
            </p:extLst>
          </p:nvPr>
        </p:nvGraphicFramePr>
        <p:xfrm>
          <a:off x="3139417" y="2211181"/>
          <a:ext cx="3036499" cy="2551319"/>
        </p:xfrm>
        <a:graphic>
          <a:graphicData uri="http://schemas.openxmlformats.org/drawingml/2006/chart">
            <c:chart xmlns:c="http://schemas.openxmlformats.org/drawingml/2006/chart" xmlns:r="http://schemas.openxmlformats.org/officeDocument/2006/relationships" r:id="rId3"/>
          </a:graphicData>
        </a:graphic>
      </p:graphicFrame>
      <p:sp>
        <p:nvSpPr>
          <p:cNvPr id="27" name="Hexagon 12"/>
          <p:cNvSpPr/>
          <p:nvPr/>
        </p:nvSpPr>
        <p:spPr>
          <a:xfrm rot="7200000">
            <a:off x="6992401" y="1107887"/>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8" name="Hexagon 12"/>
          <p:cNvSpPr/>
          <p:nvPr/>
        </p:nvSpPr>
        <p:spPr>
          <a:xfrm rot="9000000">
            <a:off x="-1451173" y="4526065"/>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Hexagon 12"/>
          <p:cNvSpPr/>
          <p:nvPr/>
        </p:nvSpPr>
        <p:spPr>
          <a:xfrm rot="5400000">
            <a:off x="-1425651" y="3126357"/>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0" name="Hexagon 12"/>
          <p:cNvSpPr/>
          <p:nvPr/>
        </p:nvSpPr>
        <p:spPr>
          <a:xfrm rot="9000000">
            <a:off x="5895875" y="-724708"/>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 name="Hexagon 12"/>
          <p:cNvSpPr/>
          <p:nvPr/>
        </p:nvSpPr>
        <p:spPr>
          <a:xfrm rot="5400000">
            <a:off x="-80756" y="-452623"/>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2" name="Hexagon 12"/>
          <p:cNvSpPr/>
          <p:nvPr/>
        </p:nvSpPr>
        <p:spPr>
          <a:xfrm rot="5400000">
            <a:off x="5189198" y="5252872"/>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cxnSp>
        <p:nvCxnSpPr>
          <p:cNvPr id="5" name="Straight Arrow Connector 4">
            <a:extLst>
              <a:ext uri="{FF2B5EF4-FFF2-40B4-BE49-F238E27FC236}">
                <a16:creationId xmlns="" xmlns:a16="http://schemas.microsoft.com/office/drawing/2014/main" id="{8D7FE444-4A99-4227-9E8A-A865C8DB0A6E}"/>
              </a:ext>
            </a:extLst>
          </p:cNvPr>
          <p:cNvCxnSpPr>
            <a:cxnSpLocks/>
          </p:cNvCxnSpPr>
          <p:nvPr/>
        </p:nvCxnSpPr>
        <p:spPr>
          <a:xfrm flipH="1">
            <a:off x="3444477" y="1949747"/>
            <a:ext cx="938000" cy="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 xmlns:a16="http://schemas.microsoft.com/office/drawing/2014/main" id="{CAA5CD12-F3F4-4806-9CC7-47ABA6C13D99}"/>
              </a:ext>
            </a:extLst>
          </p:cNvPr>
          <p:cNvCxnSpPr>
            <a:cxnSpLocks/>
          </p:cNvCxnSpPr>
          <p:nvPr/>
        </p:nvCxnSpPr>
        <p:spPr>
          <a:xfrm flipH="1" flipV="1">
            <a:off x="3085503" y="2595550"/>
            <a:ext cx="972539" cy="18288"/>
          </a:xfrm>
          <a:prstGeom prst="straightConnector1">
            <a:avLst/>
          </a:prstGeom>
          <a:ln>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 xmlns:a16="http://schemas.microsoft.com/office/drawing/2014/main" id="{B150BD9A-D4B0-4735-97CF-5DF78F6A88C8}"/>
              </a:ext>
            </a:extLst>
          </p:cNvPr>
          <p:cNvSpPr txBox="1"/>
          <p:nvPr/>
        </p:nvSpPr>
        <p:spPr>
          <a:xfrm>
            <a:off x="613163" y="1759479"/>
            <a:ext cx="2244361" cy="398316"/>
          </a:xfrm>
          <a:prstGeom prst="rect">
            <a:avLst/>
          </a:prstGeom>
          <a:noFill/>
        </p:spPr>
        <p:txBody>
          <a:bodyPr wrap="square" lIns="0" tIns="0" rIns="0" bIns="0" rtlCol="0" anchor="ctr" anchorCtr="0">
            <a:normAutofit/>
          </a:bodyPr>
          <a:lstStyle/>
          <a:p>
            <a:pPr algn="r">
              <a:spcAft>
                <a:spcPts val="900"/>
              </a:spcAft>
            </a:pPr>
            <a:r>
              <a:rPr lang="en-GB" sz="1350" b="1" dirty="0" smtClean="0">
                <a:solidFill>
                  <a:schemeClr val="bg2"/>
                </a:solidFill>
                <a:latin typeface="Calibri" charset="0"/>
                <a:ea typeface="Calibri" charset="0"/>
                <a:cs typeface="Calibri" charset="0"/>
              </a:rPr>
              <a:t>Pending beyond time limit</a:t>
            </a:r>
            <a:endParaRPr lang="en-GB" sz="1350" b="1" dirty="0">
              <a:solidFill>
                <a:schemeClr val="bg2"/>
              </a:solidFill>
              <a:latin typeface="Calibri" charset="0"/>
              <a:ea typeface="Calibri" charset="0"/>
              <a:cs typeface="Calibri" charset="0"/>
            </a:endParaRPr>
          </a:p>
        </p:txBody>
      </p:sp>
      <p:sp>
        <p:nvSpPr>
          <p:cNvPr id="8" name="TextBox 7">
            <a:extLst>
              <a:ext uri="{FF2B5EF4-FFF2-40B4-BE49-F238E27FC236}">
                <a16:creationId xmlns="" xmlns:a16="http://schemas.microsoft.com/office/drawing/2014/main" id="{49DF6EC6-5E0F-41D3-AF81-274D6B81F5BE}"/>
              </a:ext>
            </a:extLst>
          </p:cNvPr>
          <p:cNvSpPr txBox="1"/>
          <p:nvPr/>
        </p:nvSpPr>
        <p:spPr>
          <a:xfrm>
            <a:off x="322335" y="2399247"/>
            <a:ext cx="2244361" cy="398316"/>
          </a:xfrm>
          <a:prstGeom prst="rect">
            <a:avLst/>
          </a:prstGeom>
          <a:noFill/>
        </p:spPr>
        <p:txBody>
          <a:bodyPr wrap="square" lIns="0" tIns="0" rIns="0" bIns="0" rtlCol="0" anchor="ctr" anchorCtr="0">
            <a:normAutofit/>
          </a:bodyPr>
          <a:lstStyle/>
          <a:p>
            <a:pPr algn="r">
              <a:spcAft>
                <a:spcPts val="900"/>
              </a:spcAft>
            </a:pPr>
            <a:r>
              <a:rPr lang="en-GB" sz="1350" b="1" dirty="0" smtClean="0">
                <a:solidFill>
                  <a:schemeClr val="bg2"/>
                </a:solidFill>
                <a:latin typeface="Calibri" charset="0"/>
                <a:ea typeface="Calibri" charset="0"/>
                <a:cs typeface="Calibri" charset="0"/>
              </a:rPr>
              <a:t>Pending within time limit</a:t>
            </a:r>
            <a:endParaRPr lang="en-GB" sz="1350" b="1" dirty="0">
              <a:solidFill>
                <a:schemeClr val="bg2"/>
              </a:solidFill>
              <a:latin typeface="Calibri" charset="0"/>
              <a:ea typeface="Calibri" charset="0"/>
              <a:cs typeface="Calibri" charset="0"/>
            </a:endParaRPr>
          </a:p>
        </p:txBody>
      </p:sp>
      <p:cxnSp>
        <p:nvCxnSpPr>
          <p:cNvPr id="12" name="Straight Arrow Connector 11">
            <a:extLst>
              <a:ext uri="{FF2B5EF4-FFF2-40B4-BE49-F238E27FC236}">
                <a16:creationId xmlns="" xmlns:a16="http://schemas.microsoft.com/office/drawing/2014/main" id="{A2C437D7-BE38-4469-8082-71F4AAA19C8D}"/>
              </a:ext>
            </a:extLst>
          </p:cNvPr>
          <p:cNvCxnSpPr>
            <a:cxnSpLocks/>
          </p:cNvCxnSpPr>
          <p:nvPr/>
        </p:nvCxnSpPr>
        <p:spPr>
          <a:xfrm>
            <a:off x="5498956" y="3550005"/>
            <a:ext cx="979597"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 xmlns:a16="http://schemas.microsoft.com/office/drawing/2014/main" id="{ADC49885-F084-446B-92A3-65B7FB28E62A}"/>
              </a:ext>
            </a:extLst>
          </p:cNvPr>
          <p:cNvSpPr txBox="1"/>
          <p:nvPr/>
        </p:nvSpPr>
        <p:spPr>
          <a:xfrm>
            <a:off x="7083820" y="3353288"/>
            <a:ext cx="2151042" cy="398316"/>
          </a:xfrm>
          <a:prstGeom prst="rect">
            <a:avLst/>
          </a:prstGeom>
          <a:noFill/>
        </p:spPr>
        <p:txBody>
          <a:bodyPr wrap="square" lIns="0" tIns="0" rIns="0" bIns="0" rtlCol="0" anchor="ctr" anchorCtr="0">
            <a:normAutofit/>
          </a:bodyPr>
          <a:lstStyle/>
          <a:p>
            <a:pPr>
              <a:spcAft>
                <a:spcPts val="900"/>
              </a:spcAft>
            </a:pPr>
            <a:r>
              <a:rPr lang="en-GB" sz="1350" b="1" dirty="0" smtClean="0">
                <a:solidFill>
                  <a:schemeClr val="bg2"/>
                </a:solidFill>
                <a:latin typeface="Calibri" charset="0"/>
                <a:ea typeface="Calibri" charset="0"/>
                <a:cs typeface="Calibri" charset="0"/>
              </a:rPr>
              <a:t>Disposed</a:t>
            </a:r>
            <a:endParaRPr lang="en-GB" sz="1350" b="1" dirty="0">
              <a:solidFill>
                <a:schemeClr val="bg2"/>
              </a:solidFill>
              <a:latin typeface="Calibri" charset="0"/>
              <a:ea typeface="Calibri" charset="0"/>
              <a:cs typeface="Calibri" charset="0"/>
            </a:endParaRPr>
          </a:p>
        </p:txBody>
      </p:sp>
      <p:sp>
        <p:nvSpPr>
          <p:cNvPr id="16" name="TextBox 15">
            <a:extLst>
              <a:ext uri="{FF2B5EF4-FFF2-40B4-BE49-F238E27FC236}">
                <a16:creationId xmlns="" xmlns:a16="http://schemas.microsoft.com/office/drawing/2014/main" id="{8781CAD4-736B-408A-A360-BE0201C191F9}"/>
              </a:ext>
            </a:extLst>
          </p:cNvPr>
          <p:cNvSpPr txBox="1"/>
          <p:nvPr/>
        </p:nvSpPr>
        <p:spPr>
          <a:xfrm>
            <a:off x="3742278" y="3440794"/>
            <a:ext cx="1404158" cy="207749"/>
          </a:xfrm>
          <a:prstGeom prst="rect">
            <a:avLst/>
          </a:prstGeom>
          <a:noFill/>
        </p:spPr>
        <p:txBody>
          <a:bodyPr wrap="square" lIns="0" tIns="0" rIns="0" bIns="0" rtlCol="0">
            <a:noAutofit/>
          </a:bodyPr>
          <a:lstStyle/>
          <a:p>
            <a:pPr algn="ctr"/>
            <a:r>
              <a:rPr lang="en-GB" sz="1400" dirty="0" smtClean="0">
                <a:solidFill>
                  <a:schemeClr val="bg1"/>
                </a:solidFill>
                <a:latin typeface="Calibri Bold" charset="0"/>
                <a:ea typeface="Calibri Bold" charset="0"/>
              </a:rPr>
              <a:t>Grievances by status</a:t>
            </a:r>
            <a:endParaRPr lang="en-GB" sz="1400" dirty="0">
              <a:solidFill>
                <a:schemeClr val="bg1"/>
              </a:solidFill>
              <a:latin typeface="Calibri Bold" charset="0"/>
              <a:ea typeface="Calibri Bold" charset="0"/>
            </a:endParaRPr>
          </a:p>
        </p:txBody>
      </p:sp>
      <p:sp>
        <p:nvSpPr>
          <p:cNvPr id="17" name="TextBox 16">
            <a:extLst>
              <a:ext uri="{FF2B5EF4-FFF2-40B4-BE49-F238E27FC236}">
                <a16:creationId xmlns="" xmlns:a16="http://schemas.microsoft.com/office/drawing/2014/main" id="{12C08406-3E7B-4706-AD32-9176293F1842}"/>
              </a:ext>
            </a:extLst>
          </p:cNvPr>
          <p:cNvSpPr txBox="1"/>
          <p:nvPr/>
        </p:nvSpPr>
        <p:spPr>
          <a:xfrm>
            <a:off x="2776741" y="1854763"/>
            <a:ext cx="617524" cy="207749"/>
          </a:xfrm>
          <a:prstGeom prst="rect">
            <a:avLst/>
          </a:prstGeom>
          <a:noFill/>
        </p:spPr>
        <p:txBody>
          <a:bodyPr wrap="square" lIns="0" tIns="0" rIns="0" bIns="0" rtlCol="0" anchor="ctr" anchorCtr="0">
            <a:normAutofit/>
          </a:bodyPr>
          <a:lstStyle/>
          <a:p>
            <a:pPr algn="r"/>
            <a:r>
              <a:rPr lang="en-GB" sz="1350" dirty="0" smtClean="0">
                <a:solidFill>
                  <a:schemeClr val="bg1"/>
                </a:solidFill>
                <a:latin typeface="Calibri Bold" charset="0"/>
                <a:ea typeface="Calibri Bold" charset="0"/>
              </a:rPr>
              <a:t>3%</a:t>
            </a:r>
            <a:endParaRPr lang="en-GB" sz="1350" dirty="0">
              <a:solidFill>
                <a:schemeClr val="bg1"/>
              </a:solidFill>
              <a:latin typeface="Calibri Bold" charset="0"/>
              <a:ea typeface="Calibri Bold" charset="0"/>
            </a:endParaRPr>
          </a:p>
        </p:txBody>
      </p:sp>
      <p:sp>
        <p:nvSpPr>
          <p:cNvPr id="18" name="TextBox 17">
            <a:extLst>
              <a:ext uri="{FF2B5EF4-FFF2-40B4-BE49-F238E27FC236}">
                <a16:creationId xmlns="" xmlns:a16="http://schemas.microsoft.com/office/drawing/2014/main" id="{23838A26-9607-4E82-91A0-0C3DFAADC069}"/>
              </a:ext>
            </a:extLst>
          </p:cNvPr>
          <p:cNvSpPr txBox="1"/>
          <p:nvPr/>
        </p:nvSpPr>
        <p:spPr>
          <a:xfrm>
            <a:off x="2587878" y="2494530"/>
            <a:ext cx="482354" cy="207749"/>
          </a:xfrm>
          <a:prstGeom prst="rect">
            <a:avLst/>
          </a:prstGeom>
          <a:noFill/>
        </p:spPr>
        <p:txBody>
          <a:bodyPr wrap="square" lIns="0" tIns="0" rIns="0" bIns="0" rtlCol="0" anchor="ctr" anchorCtr="0">
            <a:normAutofit/>
          </a:bodyPr>
          <a:lstStyle/>
          <a:p>
            <a:pPr algn="r"/>
            <a:r>
              <a:rPr lang="en-GB" sz="1350" dirty="0" smtClean="0">
                <a:solidFill>
                  <a:schemeClr val="bg1"/>
                </a:solidFill>
                <a:latin typeface="Calibri Bold" charset="0"/>
                <a:ea typeface="Calibri Bold" charset="0"/>
              </a:rPr>
              <a:t>8%</a:t>
            </a:r>
            <a:endParaRPr lang="en-GB" sz="1350" dirty="0">
              <a:solidFill>
                <a:schemeClr val="bg1"/>
              </a:solidFill>
              <a:latin typeface="Calibri Bold" charset="0"/>
              <a:ea typeface="Calibri Bold" charset="0"/>
            </a:endParaRPr>
          </a:p>
        </p:txBody>
      </p:sp>
      <p:sp>
        <p:nvSpPr>
          <p:cNvPr id="21" name="TextBox 20">
            <a:extLst>
              <a:ext uri="{FF2B5EF4-FFF2-40B4-BE49-F238E27FC236}">
                <a16:creationId xmlns="" xmlns:a16="http://schemas.microsoft.com/office/drawing/2014/main" id="{E9335573-B42B-482C-9D1E-5F86F27B608F}"/>
              </a:ext>
            </a:extLst>
          </p:cNvPr>
          <p:cNvSpPr txBox="1"/>
          <p:nvPr/>
        </p:nvSpPr>
        <p:spPr>
          <a:xfrm>
            <a:off x="6526493" y="3448572"/>
            <a:ext cx="617524" cy="207749"/>
          </a:xfrm>
          <a:prstGeom prst="rect">
            <a:avLst/>
          </a:prstGeom>
          <a:noFill/>
        </p:spPr>
        <p:txBody>
          <a:bodyPr wrap="square" lIns="0" tIns="0" rIns="0" bIns="0" rtlCol="0" anchor="ctr" anchorCtr="0">
            <a:normAutofit/>
          </a:bodyPr>
          <a:lstStyle/>
          <a:p>
            <a:r>
              <a:rPr lang="en-GB" sz="1350" dirty="0" smtClean="0">
                <a:solidFill>
                  <a:schemeClr val="bg1"/>
                </a:solidFill>
                <a:latin typeface="Calibri Bold" charset="0"/>
                <a:ea typeface="Calibri Bold" charset="0"/>
              </a:rPr>
              <a:t>89%</a:t>
            </a:r>
            <a:endParaRPr lang="en-GB" sz="1350" dirty="0">
              <a:solidFill>
                <a:schemeClr val="bg1"/>
              </a:solidFill>
              <a:latin typeface="Calibri Bold" charset="0"/>
              <a:ea typeface="Calibri Bold" charset="0"/>
            </a:endParaRPr>
          </a:p>
        </p:txBody>
      </p:sp>
      <p:sp>
        <p:nvSpPr>
          <p:cNvPr id="23" name="Oval 22">
            <a:extLst>
              <a:ext uri="{FF2B5EF4-FFF2-40B4-BE49-F238E27FC236}">
                <a16:creationId xmlns="" xmlns:a16="http://schemas.microsoft.com/office/drawing/2014/main" id="{0D877A1A-1FE9-43FC-8424-BC5246C8E045}"/>
              </a:ext>
            </a:extLst>
          </p:cNvPr>
          <p:cNvSpPr/>
          <p:nvPr/>
        </p:nvSpPr>
        <p:spPr>
          <a:xfrm>
            <a:off x="3126876" y="2283857"/>
            <a:ext cx="2591596" cy="2586318"/>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5" name="TextBox 24"/>
          <p:cNvSpPr txBox="1"/>
          <p:nvPr/>
        </p:nvSpPr>
        <p:spPr>
          <a:xfrm>
            <a:off x="736997" y="973876"/>
            <a:ext cx="7670006" cy="415499"/>
          </a:xfrm>
          <a:prstGeom prst="rect">
            <a:avLst/>
          </a:prstGeom>
          <a:noFill/>
          <a:ln>
            <a:noFill/>
          </a:ln>
        </p:spPr>
        <p:txBody>
          <a:bodyPr wrap="square" lIns="0" tIns="0" rIns="0" bIns="0" rtlCol="0" anchor="ctr" anchorCtr="0">
            <a:noAutofit/>
          </a:bodyPr>
          <a:lstStyle/>
          <a:p>
            <a:pPr algn="ctr"/>
            <a:r>
              <a:rPr lang="en-US" sz="4000" b="1" dirty="0">
                <a:solidFill>
                  <a:schemeClr val="bg1"/>
                </a:solidFill>
                <a:latin typeface="Calibri" charset="0"/>
                <a:ea typeface="Calibri" charset="0"/>
                <a:cs typeface="Calibri" charset="0"/>
              </a:rPr>
              <a:t>Performance Indicators</a:t>
            </a:r>
          </a:p>
        </p:txBody>
      </p:sp>
      <p:sp>
        <p:nvSpPr>
          <p:cNvPr id="2" name="Rectangle 1"/>
          <p:cNvSpPr/>
          <p:nvPr/>
        </p:nvSpPr>
        <p:spPr>
          <a:xfrm>
            <a:off x="1267564" y="5150935"/>
            <a:ext cx="7584043" cy="738664"/>
          </a:xfrm>
          <a:prstGeom prst="rect">
            <a:avLst/>
          </a:prstGeom>
          <a:ln>
            <a:noFill/>
          </a:ln>
        </p:spPr>
        <p:txBody>
          <a:bodyPr wrap="square" lIns="0" tIns="0" rIns="0" bIns="0">
            <a:normAutofit/>
          </a:bodyPr>
          <a:lstStyle/>
          <a:p>
            <a:r>
              <a:rPr lang="en-US" sz="1600" dirty="0" smtClean="0">
                <a:solidFill>
                  <a:srgbClr val="FFFFFF"/>
                </a:solidFill>
                <a:latin typeface="+mj-lt"/>
                <a:ea typeface="Calibri" charset="0"/>
                <a:cs typeface="Calibri" charset="0"/>
              </a:rPr>
              <a:t>Total Grievances disposed: </a:t>
            </a:r>
            <a:r>
              <a:rPr lang="en-US" b="1" dirty="0" smtClean="0">
                <a:solidFill>
                  <a:srgbClr val="FFFFFF"/>
                </a:solidFill>
                <a:latin typeface="+mj-lt"/>
                <a:ea typeface="Calibri" charset="0"/>
                <a:cs typeface="Calibri" charset="0"/>
              </a:rPr>
              <a:t>3,39,743</a:t>
            </a:r>
            <a:endParaRPr lang="en-US" b="1" dirty="0">
              <a:latin typeface="+mj-lt"/>
              <a:ea typeface="Calibri" charset="0"/>
              <a:cs typeface="Calibri" charset="0"/>
            </a:endParaRPr>
          </a:p>
        </p:txBody>
      </p:sp>
      <p:sp>
        <p:nvSpPr>
          <p:cNvPr id="56" name="Rectangle 55"/>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38" name="Straight Connector 37"/>
          <p:cNvCxnSpPr/>
          <p:nvPr/>
        </p:nvCxnSpPr>
        <p:spPr>
          <a:xfrm>
            <a:off x="4382477" y="1949747"/>
            <a:ext cx="0" cy="477166"/>
          </a:xfrm>
          <a:prstGeom prst="line">
            <a:avLst/>
          </a:prstGeom>
          <a:ln>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6235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7200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2000" fill="hold"/>
                                        <p:tgtEl>
                                          <p:spTgt spid="28"/>
                                        </p:tgtEl>
                                        <p:attrNameLst>
                                          <p:attrName>ppt_x</p:attrName>
                                        </p:attrNameLst>
                                      </p:cBhvr>
                                      <p:tavLst>
                                        <p:tav tm="0">
                                          <p:val>
                                            <p:strVal val="#ppt_x"/>
                                          </p:val>
                                        </p:tav>
                                        <p:tav tm="100000">
                                          <p:val>
                                            <p:strVal val="#ppt_x"/>
                                          </p:val>
                                        </p:tav>
                                      </p:tavLst>
                                    </p:anim>
                                    <p:anim calcmode="lin" valueType="num">
                                      <p:cBhvr additive="base">
                                        <p:cTn id="8" dur="2000" fill="hold"/>
                                        <p:tgtEl>
                                          <p:spTgt spid="28"/>
                                        </p:tgtEl>
                                        <p:attrNameLst>
                                          <p:attrName>ppt_y</p:attrName>
                                        </p:attrNameLst>
                                      </p:cBhvr>
                                      <p:tavLst>
                                        <p:tav tm="0">
                                          <p:val>
                                            <p:strVal val="1+#ppt_h/2"/>
                                          </p:val>
                                        </p:tav>
                                        <p:tav tm="100000">
                                          <p:val>
                                            <p:strVal val="#ppt_y"/>
                                          </p:val>
                                        </p:tav>
                                      </p:tavLst>
                                    </p:anim>
                                  </p:childTnLst>
                                </p:cTn>
                              </p:par>
                              <p:par>
                                <p:cTn id="9" presetID="8" presetClass="emph" presetSubtype="0" decel="50000" fill="hold" grpId="1" nodeType="withEffect">
                                  <p:stCondLst>
                                    <p:cond delay="0"/>
                                  </p:stCondLst>
                                  <p:childTnLst>
                                    <p:animRot by="1800000">
                                      <p:cBhvr>
                                        <p:cTn id="10" dur="2000" fill="hold"/>
                                        <p:tgtEl>
                                          <p:spTgt spid="28"/>
                                        </p:tgtEl>
                                        <p:attrNameLst>
                                          <p:attrName>r</p:attrName>
                                        </p:attrNameLst>
                                      </p:cBhvr>
                                    </p:animRot>
                                  </p:childTnLst>
                                </p:cTn>
                              </p:par>
                              <p:par>
                                <p:cTn id="11" presetID="2" presetClass="entr" presetSubtype="1" decel="7200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2000" fill="hold"/>
                                        <p:tgtEl>
                                          <p:spTgt spid="30"/>
                                        </p:tgtEl>
                                        <p:attrNameLst>
                                          <p:attrName>ppt_x</p:attrName>
                                        </p:attrNameLst>
                                      </p:cBhvr>
                                      <p:tavLst>
                                        <p:tav tm="0">
                                          <p:val>
                                            <p:strVal val="#ppt_x"/>
                                          </p:val>
                                        </p:tav>
                                        <p:tav tm="100000">
                                          <p:val>
                                            <p:strVal val="#ppt_x"/>
                                          </p:val>
                                        </p:tav>
                                      </p:tavLst>
                                    </p:anim>
                                    <p:anim calcmode="lin" valueType="num">
                                      <p:cBhvr additive="base">
                                        <p:cTn id="14" dur="2000" fill="hold"/>
                                        <p:tgtEl>
                                          <p:spTgt spid="30"/>
                                        </p:tgtEl>
                                        <p:attrNameLst>
                                          <p:attrName>ppt_y</p:attrName>
                                        </p:attrNameLst>
                                      </p:cBhvr>
                                      <p:tavLst>
                                        <p:tav tm="0">
                                          <p:val>
                                            <p:strVal val="0-#ppt_h/2"/>
                                          </p:val>
                                        </p:tav>
                                        <p:tav tm="100000">
                                          <p:val>
                                            <p:strVal val="#ppt_y"/>
                                          </p:val>
                                        </p:tav>
                                      </p:tavLst>
                                    </p:anim>
                                  </p:childTnLst>
                                </p:cTn>
                              </p:par>
                              <p:par>
                                <p:cTn id="15" presetID="8" presetClass="emph" presetSubtype="0" decel="50000" fill="hold" grpId="1" nodeType="withEffect">
                                  <p:stCondLst>
                                    <p:cond delay="0"/>
                                  </p:stCondLst>
                                  <p:childTnLst>
                                    <p:animRot by="1800000">
                                      <p:cBhvr>
                                        <p:cTn id="16" dur="2000" fill="hold"/>
                                        <p:tgtEl>
                                          <p:spTgt spid="30"/>
                                        </p:tgtEl>
                                        <p:attrNameLst>
                                          <p:attrName>r</p:attrName>
                                        </p:attrNameLst>
                                      </p:cBhvr>
                                    </p:animRot>
                                  </p:childTnLst>
                                </p:cTn>
                              </p:par>
                            </p:childTnLst>
                          </p:cTn>
                        </p:par>
                        <p:par>
                          <p:cTn id="17" fill="hold">
                            <p:stCondLst>
                              <p:cond delay="3850"/>
                            </p:stCondLst>
                            <p:childTnLst>
                              <p:par>
                                <p:cTn id="18" presetID="10" presetClass="entr" presetSubtype="0" fill="hold" grpId="0" nodeType="afterEffect">
                                  <p:stCondLst>
                                    <p:cond delay="10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24">
                                            <p:graphicEl>
                                              <a:chart seriesIdx="-3" categoryIdx="-3" bldStep="gridLegend"/>
                                            </p:graphicEl>
                                          </p:spTgt>
                                        </p:tgtEl>
                                        <p:attrNameLst>
                                          <p:attrName>style.visibility</p:attrName>
                                        </p:attrNameLst>
                                      </p:cBhvr>
                                      <p:to>
                                        <p:strVal val="visible"/>
                                      </p:to>
                                    </p:set>
                                    <p:anim calcmode="lin" valueType="num">
                                      <p:cBhvr>
                                        <p:cTn id="25" dur="1000" fill="hold"/>
                                        <p:tgtEl>
                                          <p:spTgt spid="24">
                                            <p:graphicEl>
                                              <a:chart seriesIdx="-3" categoryIdx="-3" bldStep="gridLegend"/>
                                            </p:graphicEl>
                                          </p:spTgt>
                                        </p:tgtEl>
                                        <p:attrNameLst>
                                          <p:attrName>ppt_w</p:attrName>
                                        </p:attrNameLst>
                                      </p:cBhvr>
                                      <p:tavLst>
                                        <p:tav tm="0">
                                          <p:val>
                                            <p:fltVal val="0"/>
                                          </p:val>
                                        </p:tav>
                                        <p:tav tm="100000">
                                          <p:val>
                                            <p:strVal val="#ppt_w"/>
                                          </p:val>
                                        </p:tav>
                                      </p:tavLst>
                                    </p:anim>
                                    <p:anim calcmode="lin" valueType="num">
                                      <p:cBhvr>
                                        <p:cTn id="26" dur="1000" fill="hold"/>
                                        <p:tgtEl>
                                          <p:spTgt spid="24">
                                            <p:graphicEl>
                                              <a:chart seriesIdx="-3" categoryIdx="-3" bldStep="gridLegend"/>
                                            </p:graphicEl>
                                          </p:spTgt>
                                        </p:tgtEl>
                                        <p:attrNameLst>
                                          <p:attrName>ppt_h</p:attrName>
                                        </p:attrNameLst>
                                      </p:cBhvr>
                                      <p:tavLst>
                                        <p:tav tm="0">
                                          <p:val>
                                            <p:fltVal val="0"/>
                                          </p:val>
                                        </p:tav>
                                        <p:tav tm="100000">
                                          <p:val>
                                            <p:strVal val="#ppt_h"/>
                                          </p:val>
                                        </p:tav>
                                      </p:tavLst>
                                    </p:anim>
                                    <p:anim calcmode="lin" valueType="num">
                                      <p:cBhvr>
                                        <p:cTn id="27" dur="1000" fill="hold"/>
                                        <p:tgtEl>
                                          <p:spTgt spid="24">
                                            <p:graphicEl>
                                              <a:chart seriesIdx="-3" categoryIdx="-3" bldStep="gridLegend"/>
                                            </p:graphicEl>
                                          </p:spTgt>
                                        </p:tgtEl>
                                        <p:attrNameLst>
                                          <p:attrName>style.rotation</p:attrName>
                                        </p:attrNameLst>
                                      </p:cBhvr>
                                      <p:tavLst>
                                        <p:tav tm="0">
                                          <p:val>
                                            <p:fltVal val="90"/>
                                          </p:val>
                                        </p:tav>
                                        <p:tav tm="100000">
                                          <p:val>
                                            <p:fltVal val="0"/>
                                          </p:val>
                                        </p:tav>
                                      </p:tavLst>
                                    </p:anim>
                                    <p:animEffect transition="in" filter="fade">
                                      <p:cBhvr>
                                        <p:cTn id="28" dur="1000"/>
                                        <p:tgtEl>
                                          <p:spTgt spid="24">
                                            <p:graphicEl>
                                              <a:chart seriesIdx="-3" categoryIdx="-3" bldStep="gridLegend"/>
                                            </p:graphicEl>
                                          </p:spTgt>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heel(1)">
                                      <p:cBhvr>
                                        <p:cTn id="31" dur="175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24">
                                            <p:graphicEl>
                                              <a:chart seriesIdx="-4" categoryIdx="0" bldStep="category"/>
                                            </p:graphicEl>
                                          </p:spTgt>
                                        </p:tgtEl>
                                        <p:attrNameLst>
                                          <p:attrName>style.visibility</p:attrName>
                                        </p:attrNameLst>
                                      </p:cBhvr>
                                      <p:to>
                                        <p:strVal val="visible"/>
                                      </p:to>
                                    </p:set>
                                    <p:anim calcmode="lin" valueType="num">
                                      <p:cBhvr>
                                        <p:cTn id="39" dur="1000" fill="hold"/>
                                        <p:tgtEl>
                                          <p:spTgt spid="24">
                                            <p:graphicEl>
                                              <a:chart seriesIdx="-4" categoryIdx="0" bldStep="category"/>
                                            </p:graphicEl>
                                          </p:spTgt>
                                        </p:tgtEl>
                                        <p:attrNameLst>
                                          <p:attrName>ppt_w</p:attrName>
                                        </p:attrNameLst>
                                      </p:cBhvr>
                                      <p:tavLst>
                                        <p:tav tm="0">
                                          <p:val>
                                            <p:fltVal val="0"/>
                                          </p:val>
                                        </p:tav>
                                        <p:tav tm="100000">
                                          <p:val>
                                            <p:strVal val="#ppt_w"/>
                                          </p:val>
                                        </p:tav>
                                      </p:tavLst>
                                    </p:anim>
                                    <p:anim calcmode="lin" valueType="num">
                                      <p:cBhvr>
                                        <p:cTn id="40" dur="1000" fill="hold"/>
                                        <p:tgtEl>
                                          <p:spTgt spid="24">
                                            <p:graphicEl>
                                              <a:chart seriesIdx="-4" categoryIdx="0" bldStep="category"/>
                                            </p:graphicEl>
                                          </p:spTgt>
                                        </p:tgtEl>
                                        <p:attrNameLst>
                                          <p:attrName>ppt_h</p:attrName>
                                        </p:attrNameLst>
                                      </p:cBhvr>
                                      <p:tavLst>
                                        <p:tav tm="0">
                                          <p:val>
                                            <p:fltVal val="0"/>
                                          </p:val>
                                        </p:tav>
                                        <p:tav tm="100000">
                                          <p:val>
                                            <p:strVal val="#ppt_h"/>
                                          </p:val>
                                        </p:tav>
                                      </p:tavLst>
                                    </p:anim>
                                    <p:anim calcmode="lin" valueType="num">
                                      <p:cBhvr>
                                        <p:cTn id="41" dur="1000" fill="hold"/>
                                        <p:tgtEl>
                                          <p:spTgt spid="24">
                                            <p:graphicEl>
                                              <a:chart seriesIdx="-4" categoryIdx="0" bldStep="category"/>
                                            </p:graphicEl>
                                          </p:spTgt>
                                        </p:tgtEl>
                                        <p:attrNameLst>
                                          <p:attrName>style.rotation</p:attrName>
                                        </p:attrNameLst>
                                      </p:cBhvr>
                                      <p:tavLst>
                                        <p:tav tm="0">
                                          <p:val>
                                            <p:fltVal val="90"/>
                                          </p:val>
                                        </p:tav>
                                        <p:tav tm="100000">
                                          <p:val>
                                            <p:fltVal val="0"/>
                                          </p:val>
                                        </p:tav>
                                      </p:tavLst>
                                    </p:anim>
                                    <p:animEffect transition="in" filter="fade">
                                      <p:cBhvr>
                                        <p:cTn id="42" dur="1000"/>
                                        <p:tgtEl>
                                          <p:spTgt spid="24">
                                            <p:graphicEl>
                                              <a:chart seriesIdx="-4" categoryIdx="0" bldStep="category"/>
                                            </p:graphicEl>
                                          </p:spTgt>
                                        </p:tgtEl>
                                      </p:cBhvr>
                                    </p:animEffect>
                                  </p:childTnLst>
                                </p:cTn>
                              </p:par>
                              <p:par>
                                <p:cTn id="43" presetID="22" presetClass="entr" presetSubtype="8"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500"/>
                                        <p:tgtEl>
                                          <p:spTgt spid="1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31" presetClass="entr" presetSubtype="0" fill="hold" grpId="0" nodeType="clickEffect">
                                  <p:stCondLst>
                                    <p:cond delay="0"/>
                                  </p:stCondLst>
                                  <p:childTnLst>
                                    <p:set>
                                      <p:cBhvr>
                                        <p:cTn id="55" dur="1" fill="hold">
                                          <p:stCondLst>
                                            <p:cond delay="0"/>
                                          </p:stCondLst>
                                        </p:cTn>
                                        <p:tgtEl>
                                          <p:spTgt spid="24">
                                            <p:graphicEl>
                                              <a:chart seriesIdx="-4" categoryIdx="1" bldStep="category"/>
                                            </p:graphicEl>
                                          </p:spTgt>
                                        </p:tgtEl>
                                        <p:attrNameLst>
                                          <p:attrName>style.visibility</p:attrName>
                                        </p:attrNameLst>
                                      </p:cBhvr>
                                      <p:to>
                                        <p:strVal val="visible"/>
                                      </p:to>
                                    </p:set>
                                    <p:anim calcmode="lin" valueType="num">
                                      <p:cBhvr>
                                        <p:cTn id="56" dur="1000" fill="hold"/>
                                        <p:tgtEl>
                                          <p:spTgt spid="24">
                                            <p:graphicEl>
                                              <a:chart seriesIdx="-4" categoryIdx="1" bldStep="category"/>
                                            </p:graphicEl>
                                          </p:spTgt>
                                        </p:tgtEl>
                                        <p:attrNameLst>
                                          <p:attrName>ppt_w</p:attrName>
                                        </p:attrNameLst>
                                      </p:cBhvr>
                                      <p:tavLst>
                                        <p:tav tm="0">
                                          <p:val>
                                            <p:fltVal val="0"/>
                                          </p:val>
                                        </p:tav>
                                        <p:tav tm="100000">
                                          <p:val>
                                            <p:strVal val="#ppt_w"/>
                                          </p:val>
                                        </p:tav>
                                      </p:tavLst>
                                    </p:anim>
                                    <p:anim calcmode="lin" valueType="num">
                                      <p:cBhvr>
                                        <p:cTn id="57" dur="1000" fill="hold"/>
                                        <p:tgtEl>
                                          <p:spTgt spid="24">
                                            <p:graphicEl>
                                              <a:chart seriesIdx="-4" categoryIdx="1" bldStep="category"/>
                                            </p:graphicEl>
                                          </p:spTgt>
                                        </p:tgtEl>
                                        <p:attrNameLst>
                                          <p:attrName>ppt_h</p:attrName>
                                        </p:attrNameLst>
                                      </p:cBhvr>
                                      <p:tavLst>
                                        <p:tav tm="0">
                                          <p:val>
                                            <p:fltVal val="0"/>
                                          </p:val>
                                        </p:tav>
                                        <p:tav tm="100000">
                                          <p:val>
                                            <p:strVal val="#ppt_h"/>
                                          </p:val>
                                        </p:tav>
                                      </p:tavLst>
                                    </p:anim>
                                    <p:anim calcmode="lin" valueType="num">
                                      <p:cBhvr>
                                        <p:cTn id="58" dur="1000" fill="hold"/>
                                        <p:tgtEl>
                                          <p:spTgt spid="24">
                                            <p:graphicEl>
                                              <a:chart seriesIdx="-4" categoryIdx="1" bldStep="category"/>
                                            </p:graphicEl>
                                          </p:spTgt>
                                        </p:tgtEl>
                                        <p:attrNameLst>
                                          <p:attrName>style.rotation</p:attrName>
                                        </p:attrNameLst>
                                      </p:cBhvr>
                                      <p:tavLst>
                                        <p:tav tm="0">
                                          <p:val>
                                            <p:fltVal val="90"/>
                                          </p:val>
                                        </p:tav>
                                        <p:tav tm="100000">
                                          <p:val>
                                            <p:fltVal val="0"/>
                                          </p:val>
                                        </p:tav>
                                      </p:tavLst>
                                    </p:anim>
                                    <p:animEffect transition="in" filter="fade">
                                      <p:cBhvr>
                                        <p:cTn id="59" dur="1000"/>
                                        <p:tgtEl>
                                          <p:spTgt spid="24">
                                            <p:graphicEl>
                                              <a:chart seriesIdx="-4" categoryIdx="1" bldStep="category"/>
                                            </p:graphicEl>
                                          </p:spTgt>
                                        </p:tgtEl>
                                      </p:cBhvr>
                                    </p:animEffect>
                                  </p:childTnLst>
                                </p:cTn>
                              </p:par>
                              <p:par>
                                <p:cTn id="60" presetID="22" presetClass="entr" presetSubtype="2" fill="hold" nodeType="with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wipe(right)">
                                      <p:cBhvr>
                                        <p:cTn id="62" dur="500"/>
                                        <p:tgtEl>
                                          <p:spTgt spid="6"/>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fade">
                                      <p:cBhvr>
                                        <p:cTn id="68" dur="500"/>
                                        <p:tgtEl>
                                          <p:spTgt spid="8"/>
                                        </p:tgtEl>
                                      </p:cBhvr>
                                    </p:animEffect>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grpId="0" nodeType="clickEffect">
                                  <p:stCondLst>
                                    <p:cond delay="0"/>
                                  </p:stCondLst>
                                  <p:childTnLst>
                                    <p:set>
                                      <p:cBhvr>
                                        <p:cTn id="72" dur="1" fill="hold">
                                          <p:stCondLst>
                                            <p:cond delay="0"/>
                                          </p:stCondLst>
                                        </p:cTn>
                                        <p:tgtEl>
                                          <p:spTgt spid="24">
                                            <p:graphicEl>
                                              <a:chart seriesIdx="-4" categoryIdx="2" bldStep="category"/>
                                            </p:graphicEl>
                                          </p:spTgt>
                                        </p:tgtEl>
                                        <p:attrNameLst>
                                          <p:attrName>style.visibility</p:attrName>
                                        </p:attrNameLst>
                                      </p:cBhvr>
                                      <p:to>
                                        <p:strVal val="visible"/>
                                      </p:to>
                                    </p:set>
                                    <p:anim calcmode="lin" valueType="num">
                                      <p:cBhvr>
                                        <p:cTn id="73" dur="1000" fill="hold"/>
                                        <p:tgtEl>
                                          <p:spTgt spid="24">
                                            <p:graphicEl>
                                              <a:chart seriesIdx="-4" categoryIdx="2" bldStep="category"/>
                                            </p:graphicEl>
                                          </p:spTgt>
                                        </p:tgtEl>
                                        <p:attrNameLst>
                                          <p:attrName>ppt_w</p:attrName>
                                        </p:attrNameLst>
                                      </p:cBhvr>
                                      <p:tavLst>
                                        <p:tav tm="0">
                                          <p:val>
                                            <p:fltVal val="0"/>
                                          </p:val>
                                        </p:tav>
                                        <p:tav tm="100000">
                                          <p:val>
                                            <p:strVal val="#ppt_w"/>
                                          </p:val>
                                        </p:tav>
                                      </p:tavLst>
                                    </p:anim>
                                    <p:anim calcmode="lin" valueType="num">
                                      <p:cBhvr>
                                        <p:cTn id="74" dur="1000" fill="hold"/>
                                        <p:tgtEl>
                                          <p:spTgt spid="24">
                                            <p:graphicEl>
                                              <a:chart seriesIdx="-4" categoryIdx="2" bldStep="category"/>
                                            </p:graphicEl>
                                          </p:spTgt>
                                        </p:tgtEl>
                                        <p:attrNameLst>
                                          <p:attrName>ppt_h</p:attrName>
                                        </p:attrNameLst>
                                      </p:cBhvr>
                                      <p:tavLst>
                                        <p:tav tm="0">
                                          <p:val>
                                            <p:fltVal val="0"/>
                                          </p:val>
                                        </p:tav>
                                        <p:tav tm="100000">
                                          <p:val>
                                            <p:strVal val="#ppt_h"/>
                                          </p:val>
                                        </p:tav>
                                      </p:tavLst>
                                    </p:anim>
                                    <p:anim calcmode="lin" valueType="num">
                                      <p:cBhvr>
                                        <p:cTn id="75" dur="1000" fill="hold"/>
                                        <p:tgtEl>
                                          <p:spTgt spid="24">
                                            <p:graphicEl>
                                              <a:chart seriesIdx="-4" categoryIdx="2" bldStep="category"/>
                                            </p:graphicEl>
                                          </p:spTgt>
                                        </p:tgtEl>
                                        <p:attrNameLst>
                                          <p:attrName>style.rotation</p:attrName>
                                        </p:attrNameLst>
                                      </p:cBhvr>
                                      <p:tavLst>
                                        <p:tav tm="0">
                                          <p:val>
                                            <p:fltVal val="90"/>
                                          </p:val>
                                        </p:tav>
                                        <p:tav tm="100000">
                                          <p:val>
                                            <p:fltVal val="0"/>
                                          </p:val>
                                        </p:tav>
                                      </p:tavLst>
                                    </p:anim>
                                    <p:animEffect transition="in" filter="fade">
                                      <p:cBhvr>
                                        <p:cTn id="76" dur="1000"/>
                                        <p:tgtEl>
                                          <p:spTgt spid="24">
                                            <p:graphicEl>
                                              <a:chart seriesIdx="-4" categoryIdx="2" bldStep="category"/>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24">
                                            <p:graphicEl>
                                              <a:chart seriesIdx="-4" categoryIdx="3" bldStep="category"/>
                                            </p:graphicEl>
                                          </p:spTgt>
                                        </p:tgtEl>
                                        <p:attrNameLst>
                                          <p:attrName>style.visibility</p:attrName>
                                        </p:attrNameLst>
                                      </p:cBhvr>
                                      <p:to>
                                        <p:strVal val="visible"/>
                                      </p:to>
                                    </p:set>
                                    <p:anim calcmode="lin" valueType="num">
                                      <p:cBhvr>
                                        <p:cTn id="81" dur="1000" fill="hold"/>
                                        <p:tgtEl>
                                          <p:spTgt spid="24">
                                            <p:graphicEl>
                                              <a:chart seriesIdx="-4" categoryIdx="3" bldStep="category"/>
                                            </p:graphicEl>
                                          </p:spTgt>
                                        </p:tgtEl>
                                        <p:attrNameLst>
                                          <p:attrName>ppt_w</p:attrName>
                                        </p:attrNameLst>
                                      </p:cBhvr>
                                      <p:tavLst>
                                        <p:tav tm="0">
                                          <p:val>
                                            <p:fltVal val="0"/>
                                          </p:val>
                                        </p:tav>
                                        <p:tav tm="100000">
                                          <p:val>
                                            <p:strVal val="#ppt_w"/>
                                          </p:val>
                                        </p:tav>
                                      </p:tavLst>
                                    </p:anim>
                                    <p:anim calcmode="lin" valueType="num">
                                      <p:cBhvr>
                                        <p:cTn id="82" dur="1000" fill="hold"/>
                                        <p:tgtEl>
                                          <p:spTgt spid="24">
                                            <p:graphicEl>
                                              <a:chart seriesIdx="-4" categoryIdx="3" bldStep="category"/>
                                            </p:graphicEl>
                                          </p:spTgt>
                                        </p:tgtEl>
                                        <p:attrNameLst>
                                          <p:attrName>ppt_h</p:attrName>
                                        </p:attrNameLst>
                                      </p:cBhvr>
                                      <p:tavLst>
                                        <p:tav tm="0">
                                          <p:val>
                                            <p:fltVal val="0"/>
                                          </p:val>
                                        </p:tav>
                                        <p:tav tm="100000">
                                          <p:val>
                                            <p:strVal val="#ppt_h"/>
                                          </p:val>
                                        </p:tav>
                                      </p:tavLst>
                                    </p:anim>
                                    <p:anim calcmode="lin" valueType="num">
                                      <p:cBhvr>
                                        <p:cTn id="83" dur="1000" fill="hold"/>
                                        <p:tgtEl>
                                          <p:spTgt spid="24">
                                            <p:graphicEl>
                                              <a:chart seriesIdx="-4" categoryIdx="3" bldStep="category"/>
                                            </p:graphicEl>
                                          </p:spTgt>
                                        </p:tgtEl>
                                        <p:attrNameLst>
                                          <p:attrName>style.rotation</p:attrName>
                                        </p:attrNameLst>
                                      </p:cBhvr>
                                      <p:tavLst>
                                        <p:tav tm="0">
                                          <p:val>
                                            <p:fltVal val="90"/>
                                          </p:val>
                                        </p:tav>
                                        <p:tav tm="100000">
                                          <p:val>
                                            <p:fltVal val="0"/>
                                          </p:val>
                                        </p:tav>
                                      </p:tavLst>
                                    </p:anim>
                                    <p:animEffect transition="in" filter="fade">
                                      <p:cBhvr>
                                        <p:cTn id="84" dur="1000"/>
                                        <p:tgtEl>
                                          <p:spTgt spid="24">
                                            <p:graphicEl>
                                              <a:chart seriesIdx="-4" categoryIdx="3" bldStep="category"/>
                                            </p:graphicEl>
                                          </p:spTgt>
                                        </p:tgtEl>
                                      </p:cBhvr>
                                    </p:animEffect>
                                  </p:childTnLst>
                                </p:cTn>
                              </p:par>
                            </p:childTnLst>
                          </p:cTn>
                        </p:par>
                      </p:childTnLst>
                    </p:cTn>
                  </p:par>
                  <p:par>
                    <p:cTn id="85" fill="hold">
                      <p:stCondLst>
                        <p:cond delay="indefinite"/>
                      </p:stCondLst>
                      <p:childTnLst>
                        <p:par>
                          <p:cTn id="86" fill="hold">
                            <p:stCondLst>
                              <p:cond delay="0"/>
                            </p:stCondLst>
                            <p:childTnLst>
                              <p:par>
                                <p:cTn id="87" presetID="31" presetClass="entr" presetSubtype="0" fill="hold" grpId="0" nodeType="clickEffect">
                                  <p:stCondLst>
                                    <p:cond delay="0"/>
                                  </p:stCondLst>
                                  <p:childTnLst>
                                    <p:set>
                                      <p:cBhvr>
                                        <p:cTn id="88" dur="1" fill="hold">
                                          <p:stCondLst>
                                            <p:cond delay="0"/>
                                          </p:stCondLst>
                                        </p:cTn>
                                        <p:tgtEl>
                                          <p:spTgt spid="24">
                                            <p:graphicEl>
                                              <a:chart seriesIdx="-4" categoryIdx="4" bldStep="category"/>
                                            </p:graphicEl>
                                          </p:spTgt>
                                        </p:tgtEl>
                                        <p:attrNameLst>
                                          <p:attrName>style.visibility</p:attrName>
                                        </p:attrNameLst>
                                      </p:cBhvr>
                                      <p:to>
                                        <p:strVal val="visible"/>
                                      </p:to>
                                    </p:set>
                                    <p:anim calcmode="lin" valueType="num">
                                      <p:cBhvr>
                                        <p:cTn id="89" dur="1000" fill="hold"/>
                                        <p:tgtEl>
                                          <p:spTgt spid="24">
                                            <p:graphicEl>
                                              <a:chart seriesIdx="-4" categoryIdx="4" bldStep="category"/>
                                            </p:graphicEl>
                                          </p:spTgt>
                                        </p:tgtEl>
                                        <p:attrNameLst>
                                          <p:attrName>ppt_w</p:attrName>
                                        </p:attrNameLst>
                                      </p:cBhvr>
                                      <p:tavLst>
                                        <p:tav tm="0">
                                          <p:val>
                                            <p:fltVal val="0"/>
                                          </p:val>
                                        </p:tav>
                                        <p:tav tm="100000">
                                          <p:val>
                                            <p:strVal val="#ppt_w"/>
                                          </p:val>
                                        </p:tav>
                                      </p:tavLst>
                                    </p:anim>
                                    <p:anim calcmode="lin" valueType="num">
                                      <p:cBhvr>
                                        <p:cTn id="90" dur="1000" fill="hold"/>
                                        <p:tgtEl>
                                          <p:spTgt spid="24">
                                            <p:graphicEl>
                                              <a:chart seriesIdx="-4" categoryIdx="4" bldStep="category"/>
                                            </p:graphicEl>
                                          </p:spTgt>
                                        </p:tgtEl>
                                        <p:attrNameLst>
                                          <p:attrName>ppt_h</p:attrName>
                                        </p:attrNameLst>
                                      </p:cBhvr>
                                      <p:tavLst>
                                        <p:tav tm="0">
                                          <p:val>
                                            <p:fltVal val="0"/>
                                          </p:val>
                                        </p:tav>
                                        <p:tav tm="100000">
                                          <p:val>
                                            <p:strVal val="#ppt_h"/>
                                          </p:val>
                                        </p:tav>
                                      </p:tavLst>
                                    </p:anim>
                                    <p:anim calcmode="lin" valueType="num">
                                      <p:cBhvr>
                                        <p:cTn id="91" dur="1000" fill="hold"/>
                                        <p:tgtEl>
                                          <p:spTgt spid="24">
                                            <p:graphicEl>
                                              <a:chart seriesIdx="-4" categoryIdx="4" bldStep="category"/>
                                            </p:graphicEl>
                                          </p:spTgt>
                                        </p:tgtEl>
                                        <p:attrNameLst>
                                          <p:attrName>style.rotation</p:attrName>
                                        </p:attrNameLst>
                                      </p:cBhvr>
                                      <p:tavLst>
                                        <p:tav tm="0">
                                          <p:val>
                                            <p:fltVal val="90"/>
                                          </p:val>
                                        </p:tav>
                                        <p:tav tm="100000">
                                          <p:val>
                                            <p:fltVal val="0"/>
                                          </p:val>
                                        </p:tav>
                                      </p:tavLst>
                                    </p:anim>
                                    <p:animEffect transition="in" filter="fade">
                                      <p:cBhvr>
                                        <p:cTn id="92" dur="1000"/>
                                        <p:tgtEl>
                                          <p:spTgt spid="24">
                                            <p:graphicEl>
                                              <a:chart seriesIdx="-4" categoryIdx="4" bldStep="category"/>
                                            </p:graphicEl>
                                          </p:spTgt>
                                        </p:tgtEl>
                                      </p:cBhvr>
                                    </p:animEffect>
                                  </p:childTnLst>
                                </p:cTn>
                              </p:par>
                              <p:par>
                                <p:cTn id="93" presetID="22" presetClass="entr" presetSubtype="4" fill="hold" nodeType="withEffect">
                                  <p:stCondLst>
                                    <p:cond delay="0"/>
                                  </p:stCondLst>
                                  <p:childTnLst>
                                    <p:set>
                                      <p:cBhvr>
                                        <p:cTn id="94" dur="1" fill="hold">
                                          <p:stCondLst>
                                            <p:cond delay="0"/>
                                          </p:stCondLst>
                                        </p:cTn>
                                        <p:tgtEl>
                                          <p:spTgt spid="38"/>
                                        </p:tgtEl>
                                        <p:attrNameLst>
                                          <p:attrName>style.visibility</p:attrName>
                                        </p:attrNameLst>
                                      </p:cBhvr>
                                      <p:to>
                                        <p:strVal val="visible"/>
                                      </p:to>
                                    </p:set>
                                    <p:animEffect transition="in" filter="wipe(down)">
                                      <p:cBhvr>
                                        <p:cTn id="95" dur="500"/>
                                        <p:tgtEl>
                                          <p:spTgt spid="38"/>
                                        </p:tgtEl>
                                      </p:cBhvr>
                                    </p:animEffect>
                                  </p:childTnLst>
                                </p:cTn>
                              </p:par>
                              <p:par>
                                <p:cTn id="96" presetID="22" presetClass="entr" presetSubtype="2" fill="hold" nodeType="withEffect">
                                  <p:stCondLst>
                                    <p:cond delay="0"/>
                                  </p:stCondLst>
                                  <p:childTnLst>
                                    <p:set>
                                      <p:cBhvr>
                                        <p:cTn id="97" dur="1" fill="hold">
                                          <p:stCondLst>
                                            <p:cond delay="0"/>
                                          </p:stCondLst>
                                        </p:cTn>
                                        <p:tgtEl>
                                          <p:spTgt spid="5"/>
                                        </p:tgtEl>
                                        <p:attrNameLst>
                                          <p:attrName>style.visibility</p:attrName>
                                        </p:attrNameLst>
                                      </p:cBhvr>
                                      <p:to>
                                        <p:strVal val="visible"/>
                                      </p:to>
                                    </p:set>
                                    <p:animEffect transition="in" filter="wipe(right)">
                                      <p:cBhvr>
                                        <p:cTn id="98" dur="500"/>
                                        <p:tgtEl>
                                          <p:spTgt spid="5"/>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17"/>
                                        </p:tgtEl>
                                        <p:attrNameLst>
                                          <p:attrName>style.visibility</p:attrName>
                                        </p:attrNameLst>
                                      </p:cBhvr>
                                      <p:to>
                                        <p:strVal val="visible"/>
                                      </p:to>
                                    </p:set>
                                    <p:animEffect transition="in" filter="fade">
                                      <p:cBhvr>
                                        <p:cTn id="101" dur="500"/>
                                        <p:tgtEl>
                                          <p:spTgt spid="17"/>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7"/>
                                        </p:tgtEl>
                                        <p:attrNameLst>
                                          <p:attrName>style.visibility</p:attrName>
                                        </p:attrNameLst>
                                      </p:cBhvr>
                                      <p:to>
                                        <p:strVal val="visible"/>
                                      </p:to>
                                    </p:set>
                                    <p:animEffect transition="in" filter="fade">
                                      <p:cBhvr>
                                        <p:cTn id="104" dur="500"/>
                                        <p:tgtEl>
                                          <p:spTgt spid="7"/>
                                        </p:tgtEl>
                                      </p:cBhvr>
                                    </p:animEffect>
                                  </p:childTnLst>
                                </p:cTn>
                              </p:par>
                            </p:childTnLst>
                          </p:cTn>
                        </p:par>
                      </p:childTnLst>
                    </p:cTn>
                  </p:par>
                  <p:par>
                    <p:cTn id="105" fill="hold">
                      <p:stCondLst>
                        <p:cond delay="indefinite"/>
                      </p:stCondLst>
                      <p:childTnLst>
                        <p:par>
                          <p:cTn id="106" fill="hold">
                            <p:stCondLst>
                              <p:cond delay="0"/>
                            </p:stCondLst>
                            <p:childTnLst>
                              <p:par>
                                <p:cTn id="107" presetID="31" presetClass="entr" presetSubtype="0" fill="hold" grpId="0" nodeType="clickEffect">
                                  <p:stCondLst>
                                    <p:cond delay="0"/>
                                  </p:stCondLst>
                                  <p:childTnLst>
                                    <p:set>
                                      <p:cBhvr>
                                        <p:cTn id="108" dur="1" fill="hold">
                                          <p:stCondLst>
                                            <p:cond delay="0"/>
                                          </p:stCondLst>
                                        </p:cTn>
                                        <p:tgtEl>
                                          <p:spTgt spid="24">
                                            <p:graphicEl>
                                              <a:chart seriesIdx="-4" categoryIdx="5" bldStep="category"/>
                                            </p:graphicEl>
                                          </p:spTgt>
                                        </p:tgtEl>
                                        <p:attrNameLst>
                                          <p:attrName>style.visibility</p:attrName>
                                        </p:attrNameLst>
                                      </p:cBhvr>
                                      <p:to>
                                        <p:strVal val="visible"/>
                                      </p:to>
                                    </p:set>
                                    <p:anim calcmode="lin" valueType="num">
                                      <p:cBhvr>
                                        <p:cTn id="109" dur="1000" fill="hold"/>
                                        <p:tgtEl>
                                          <p:spTgt spid="24">
                                            <p:graphicEl>
                                              <a:chart seriesIdx="-4" categoryIdx="5" bldStep="category"/>
                                            </p:graphicEl>
                                          </p:spTgt>
                                        </p:tgtEl>
                                        <p:attrNameLst>
                                          <p:attrName>ppt_w</p:attrName>
                                        </p:attrNameLst>
                                      </p:cBhvr>
                                      <p:tavLst>
                                        <p:tav tm="0">
                                          <p:val>
                                            <p:fltVal val="0"/>
                                          </p:val>
                                        </p:tav>
                                        <p:tav tm="100000">
                                          <p:val>
                                            <p:strVal val="#ppt_w"/>
                                          </p:val>
                                        </p:tav>
                                      </p:tavLst>
                                    </p:anim>
                                    <p:anim calcmode="lin" valueType="num">
                                      <p:cBhvr>
                                        <p:cTn id="110" dur="1000" fill="hold"/>
                                        <p:tgtEl>
                                          <p:spTgt spid="24">
                                            <p:graphicEl>
                                              <a:chart seriesIdx="-4" categoryIdx="5" bldStep="category"/>
                                            </p:graphicEl>
                                          </p:spTgt>
                                        </p:tgtEl>
                                        <p:attrNameLst>
                                          <p:attrName>ppt_h</p:attrName>
                                        </p:attrNameLst>
                                      </p:cBhvr>
                                      <p:tavLst>
                                        <p:tav tm="0">
                                          <p:val>
                                            <p:fltVal val="0"/>
                                          </p:val>
                                        </p:tav>
                                        <p:tav tm="100000">
                                          <p:val>
                                            <p:strVal val="#ppt_h"/>
                                          </p:val>
                                        </p:tav>
                                      </p:tavLst>
                                    </p:anim>
                                    <p:anim calcmode="lin" valueType="num">
                                      <p:cBhvr>
                                        <p:cTn id="111" dur="1000" fill="hold"/>
                                        <p:tgtEl>
                                          <p:spTgt spid="24">
                                            <p:graphicEl>
                                              <a:chart seriesIdx="-4" categoryIdx="5" bldStep="category"/>
                                            </p:graphicEl>
                                          </p:spTgt>
                                        </p:tgtEl>
                                        <p:attrNameLst>
                                          <p:attrName>style.rotation</p:attrName>
                                        </p:attrNameLst>
                                      </p:cBhvr>
                                      <p:tavLst>
                                        <p:tav tm="0">
                                          <p:val>
                                            <p:fltVal val="90"/>
                                          </p:val>
                                        </p:tav>
                                        <p:tav tm="100000">
                                          <p:val>
                                            <p:fltVal val="0"/>
                                          </p:val>
                                        </p:tav>
                                      </p:tavLst>
                                    </p:anim>
                                    <p:animEffect transition="in" filter="fade">
                                      <p:cBhvr>
                                        <p:cTn id="112" dur="1000"/>
                                        <p:tgtEl>
                                          <p:spTgt spid="24">
                                            <p:graphicEl>
                                              <a:chart seriesIdx="-4" categoryIdx="5" bldStep="category"/>
                                            </p:graphicEl>
                                          </p:spTgt>
                                        </p:tgtEl>
                                      </p:cBhvr>
                                    </p:animEffect>
                                  </p:childTnLst>
                                </p:cTn>
                              </p:par>
                            </p:childTnLst>
                          </p:cTn>
                        </p:par>
                        <p:par>
                          <p:cTn id="113" fill="hold">
                            <p:stCondLst>
                              <p:cond delay="1000"/>
                            </p:stCondLst>
                            <p:childTnLst>
                              <p:par>
                                <p:cTn id="114" presetID="2" presetClass="entr" presetSubtype="4" decel="60000" fill="hold" grpId="0" nodeType="afterEffect">
                                  <p:stCondLst>
                                    <p:cond delay="200"/>
                                  </p:stCondLst>
                                  <p:childTnLst>
                                    <p:set>
                                      <p:cBhvr>
                                        <p:cTn id="115" dur="1" fill="hold">
                                          <p:stCondLst>
                                            <p:cond delay="0"/>
                                          </p:stCondLst>
                                        </p:cTn>
                                        <p:tgtEl>
                                          <p:spTgt spid="2"/>
                                        </p:tgtEl>
                                        <p:attrNameLst>
                                          <p:attrName>style.visibility</p:attrName>
                                        </p:attrNameLst>
                                      </p:cBhvr>
                                      <p:to>
                                        <p:strVal val="visible"/>
                                      </p:to>
                                    </p:set>
                                    <p:anim calcmode="lin" valueType="num">
                                      <p:cBhvr additive="base">
                                        <p:cTn id="116" dur="1500" fill="hold"/>
                                        <p:tgtEl>
                                          <p:spTgt spid="2"/>
                                        </p:tgtEl>
                                        <p:attrNameLst>
                                          <p:attrName>ppt_x</p:attrName>
                                        </p:attrNameLst>
                                      </p:cBhvr>
                                      <p:tavLst>
                                        <p:tav tm="0">
                                          <p:val>
                                            <p:strVal val="#ppt_x"/>
                                          </p:val>
                                        </p:tav>
                                        <p:tav tm="100000">
                                          <p:val>
                                            <p:strVal val="#ppt_x"/>
                                          </p:val>
                                        </p:tav>
                                      </p:tavLst>
                                    </p:anim>
                                    <p:anim calcmode="lin" valueType="num">
                                      <p:cBhvr additive="base">
                                        <p:cTn id="117" dur="1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uiExpand="1">
        <p:bldSub>
          <a:bldChart bld="category"/>
        </p:bldSub>
      </p:bldGraphic>
      <p:bldP spid="28" grpId="0" animBg="1"/>
      <p:bldP spid="28" grpId="1" animBg="1"/>
      <p:bldP spid="30" grpId="0" animBg="1"/>
      <p:bldP spid="30" grpId="1" animBg="1"/>
      <p:bldP spid="7" grpId="0" uiExpand="1"/>
      <p:bldP spid="8" grpId="0" uiExpand="1"/>
      <p:bldP spid="14" grpId="0" uiExpand="1"/>
      <p:bldP spid="16" grpId="0" uiExpand="1"/>
      <p:bldP spid="17" grpId="0" uiExpand="1"/>
      <p:bldP spid="18" grpId="0" uiExpand="1"/>
      <p:bldP spid="21" grpId="0" uiExpand="1"/>
      <p:bldP spid="23" grpId="0" animBg="1"/>
      <p:bldP spid="25" grpId="0"/>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83568" y="681592"/>
            <a:ext cx="7776864" cy="415499"/>
          </a:xfrm>
          <a:prstGeom prst="rect">
            <a:avLst/>
          </a:prstGeom>
          <a:noFill/>
          <a:ln>
            <a:noFill/>
          </a:ln>
        </p:spPr>
        <p:txBody>
          <a:bodyPr wrap="square" lIns="0" tIns="0" rIns="0" bIns="0" rtlCol="0" anchor="ctr" anchorCtr="0">
            <a:noAutofit/>
          </a:bodyPr>
          <a:lstStyle/>
          <a:p>
            <a:pPr algn="ctr"/>
            <a:r>
              <a:rPr lang="en-US" sz="4000" dirty="0" smtClean="0">
                <a:solidFill>
                  <a:schemeClr val="bg1"/>
                </a:solidFill>
                <a:latin typeface="Source Sans Pro ExtraLight" charset="0"/>
                <a:ea typeface="Calibri" charset="0"/>
                <a:cs typeface="Calibri" charset="0"/>
              </a:rPr>
              <a:t>Appeals</a:t>
            </a:r>
            <a:endParaRPr lang="en-US" sz="4000" b="1" dirty="0">
              <a:solidFill>
                <a:schemeClr val="bg1"/>
              </a:solidFill>
              <a:latin typeface="Calibri" charset="0"/>
              <a:ea typeface="Calibri" charset="0"/>
              <a:cs typeface="Calibri" charset="0"/>
            </a:endParaRPr>
          </a:p>
        </p:txBody>
      </p:sp>
      <p:grpSp>
        <p:nvGrpSpPr>
          <p:cNvPr id="3" name="Group 2"/>
          <p:cNvGrpSpPr/>
          <p:nvPr/>
        </p:nvGrpSpPr>
        <p:grpSpPr>
          <a:xfrm>
            <a:off x="683568" y="3930267"/>
            <a:ext cx="8256620" cy="2743200"/>
            <a:chOff x="683568" y="3930267"/>
            <a:chExt cx="8256620" cy="2743200"/>
          </a:xfrm>
        </p:grpSpPr>
        <p:sp>
          <p:nvSpPr>
            <p:cNvPr id="8" name="TextBox 7">
              <a:extLst>
                <a:ext uri="{FF2B5EF4-FFF2-40B4-BE49-F238E27FC236}">
                  <a16:creationId xmlns="" xmlns:a16="http://schemas.microsoft.com/office/drawing/2014/main" id="{B150BD9A-D4B0-4735-97CF-5DF78F6A88C8}"/>
                </a:ext>
              </a:extLst>
            </p:cNvPr>
            <p:cNvSpPr txBox="1"/>
            <p:nvPr/>
          </p:nvSpPr>
          <p:spPr>
            <a:xfrm>
              <a:off x="683568" y="5398522"/>
              <a:ext cx="2244361" cy="398316"/>
            </a:xfrm>
            <a:prstGeom prst="rect">
              <a:avLst/>
            </a:prstGeom>
            <a:noFill/>
          </p:spPr>
          <p:txBody>
            <a:bodyPr wrap="square" lIns="0" tIns="0" rIns="0" bIns="0" rtlCol="0" anchor="ctr" anchorCtr="0">
              <a:normAutofit/>
            </a:bodyPr>
            <a:lstStyle/>
            <a:p>
              <a:pPr algn="r">
                <a:spcAft>
                  <a:spcPts val="900"/>
                </a:spcAft>
              </a:pPr>
              <a:r>
                <a:rPr lang="en-GB" sz="1350" b="1" dirty="0" smtClean="0">
                  <a:solidFill>
                    <a:schemeClr val="bg2"/>
                  </a:solidFill>
                  <a:latin typeface="Calibri" charset="0"/>
                  <a:ea typeface="Calibri" charset="0"/>
                  <a:cs typeface="Calibri" charset="0"/>
                </a:rPr>
                <a:t>Total Second Appeals: 10,002 </a:t>
              </a:r>
              <a:endParaRPr lang="en-GB" sz="1350" b="1" dirty="0">
                <a:solidFill>
                  <a:schemeClr val="bg2"/>
                </a:solidFill>
                <a:latin typeface="Calibri" charset="0"/>
                <a:ea typeface="Calibri" charset="0"/>
                <a:cs typeface="Calibri" charset="0"/>
              </a:endParaRPr>
            </a:p>
          </p:txBody>
        </p:sp>
        <p:graphicFrame>
          <p:nvGraphicFramePr>
            <p:cNvPr id="9" name="Chart 8"/>
            <p:cNvGraphicFramePr>
              <a:graphicFrameLocks/>
            </p:cNvGraphicFramePr>
            <p:nvPr>
              <p:extLst>
                <p:ext uri="{D42A27DB-BD31-4B8C-83A1-F6EECF244321}">
                  <p14:modId xmlns:p14="http://schemas.microsoft.com/office/powerpoint/2010/main" val="298771544"/>
                </p:ext>
              </p:extLst>
            </p:nvPr>
          </p:nvGraphicFramePr>
          <p:xfrm>
            <a:off x="4368188" y="3930267"/>
            <a:ext cx="4572000" cy="2743200"/>
          </p:xfrm>
          <a:graphic>
            <a:graphicData uri="http://schemas.openxmlformats.org/drawingml/2006/chart">
              <c:chart xmlns:c="http://schemas.openxmlformats.org/drawingml/2006/chart" xmlns:r="http://schemas.openxmlformats.org/officeDocument/2006/relationships" r:id="rId2"/>
            </a:graphicData>
          </a:graphic>
        </p:graphicFrame>
      </p:grpSp>
      <p:grpSp>
        <p:nvGrpSpPr>
          <p:cNvPr id="2" name="Group 1"/>
          <p:cNvGrpSpPr/>
          <p:nvPr/>
        </p:nvGrpSpPr>
        <p:grpSpPr>
          <a:xfrm>
            <a:off x="269913" y="1440455"/>
            <a:ext cx="7055588" cy="2743200"/>
            <a:chOff x="269913" y="1440455"/>
            <a:chExt cx="7055588" cy="2743200"/>
          </a:xfrm>
        </p:grpSpPr>
        <p:sp>
          <p:nvSpPr>
            <p:cNvPr id="7" name="TextBox 6">
              <a:extLst>
                <a:ext uri="{FF2B5EF4-FFF2-40B4-BE49-F238E27FC236}">
                  <a16:creationId xmlns="" xmlns:a16="http://schemas.microsoft.com/office/drawing/2014/main" id="{B150BD9A-D4B0-4735-97CF-5DF78F6A88C8}"/>
                </a:ext>
              </a:extLst>
            </p:cNvPr>
            <p:cNvSpPr txBox="1"/>
            <p:nvPr/>
          </p:nvSpPr>
          <p:spPr>
            <a:xfrm>
              <a:off x="5081140" y="2314650"/>
              <a:ext cx="2244361" cy="398316"/>
            </a:xfrm>
            <a:prstGeom prst="rect">
              <a:avLst/>
            </a:prstGeom>
            <a:noFill/>
          </p:spPr>
          <p:txBody>
            <a:bodyPr wrap="square" lIns="0" tIns="0" rIns="0" bIns="0" rtlCol="0" anchor="ctr" anchorCtr="0">
              <a:normAutofit/>
            </a:bodyPr>
            <a:lstStyle/>
            <a:p>
              <a:pPr algn="r">
                <a:spcAft>
                  <a:spcPts val="900"/>
                </a:spcAft>
              </a:pPr>
              <a:r>
                <a:rPr lang="en-GB" sz="1350" b="1" dirty="0" smtClean="0">
                  <a:solidFill>
                    <a:schemeClr val="bg2"/>
                  </a:solidFill>
                  <a:latin typeface="Calibri" charset="0"/>
                  <a:ea typeface="Calibri" charset="0"/>
                  <a:cs typeface="Calibri" charset="0"/>
                </a:rPr>
                <a:t>Total First Appeals: 33,470 </a:t>
              </a:r>
              <a:endParaRPr lang="en-GB" sz="1350" b="1" dirty="0">
                <a:solidFill>
                  <a:schemeClr val="bg2"/>
                </a:solidFill>
                <a:latin typeface="Calibri" charset="0"/>
                <a:ea typeface="Calibri" charset="0"/>
                <a:cs typeface="Calibri" charset="0"/>
              </a:endParaRPr>
            </a:p>
          </p:txBody>
        </p:sp>
        <p:graphicFrame>
          <p:nvGraphicFramePr>
            <p:cNvPr id="10" name="Chart 9"/>
            <p:cNvGraphicFramePr>
              <a:graphicFrameLocks/>
            </p:cNvGraphicFramePr>
            <p:nvPr>
              <p:extLst>
                <p:ext uri="{D42A27DB-BD31-4B8C-83A1-F6EECF244321}">
                  <p14:modId xmlns:p14="http://schemas.microsoft.com/office/powerpoint/2010/main" val="2651605628"/>
                </p:ext>
              </p:extLst>
            </p:nvPr>
          </p:nvGraphicFramePr>
          <p:xfrm>
            <a:off x="269913" y="1440455"/>
            <a:ext cx="4572000" cy="2743200"/>
          </p:xfrm>
          <a:graphic>
            <a:graphicData uri="http://schemas.openxmlformats.org/drawingml/2006/chart">
              <c:chart xmlns:c="http://schemas.openxmlformats.org/drawingml/2006/chart" xmlns:r="http://schemas.openxmlformats.org/officeDocument/2006/relationships" r:id="rId3"/>
            </a:graphicData>
          </a:graphic>
        </p:graphicFrame>
      </p:grpSp>
    </p:spTree>
    <p:extLst>
      <p:ext uri="{BB962C8B-B14F-4D97-AF65-F5344CB8AC3E}">
        <p14:creationId xmlns:p14="http://schemas.microsoft.com/office/powerpoint/2010/main" val="906535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1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Hexagon 12"/>
          <p:cNvSpPr/>
          <p:nvPr/>
        </p:nvSpPr>
        <p:spPr>
          <a:xfrm rot="5400000">
            <a:off x="152868" y="1967438"/>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aphicFrame>
        <p:nvGraphicFramePr>
          <p:cNvPr id="24" name="Chart Placeholder 4">
            <a:extLst>
              <a:ext uri="{FF2B5EF4-FFF2-40B4-BE49-F238E27FC236}">
                <a16:creationId xmlns="" xmlns:a16="http://schemas.microsoft.com/office/drawing/2014/main" id="{0B7AD30D-A0AA-4D46-B8A7-7F6EADCC7FAF}"/>
              </a:ext>
            </a:extLst>
          </p:cNvPr>
          <p:cNvGraphicFramePr>
            <a:graphicFrameLocks/>
          </p:cNvGraphicFramePr>
          <p:nvPr>
            <p:extLst>
              <p:ext uri="{D42A27DB-BD31-4B8C-83A1-F6EECF244321}">
                <p14:modId xmlns:p14="http://schemas.microsoft.com/office/powerpoint/2010/main" val="976867073"/>
              </p:ext>
            </p:extLst>
          </p:nvPr>
        </p:nvGraphicFramePr>
        <p:xfrm>
          <a:off x="2462172" y="2211181"/>
          <a:ext cx="3966599" cy="3193114"/>
        </p:xfrm>
        <a:graphic>
          <a:graphicData uri="http://schemas.openxmlformats.org/drawingml/2006/chart">
            <c:chart xmlns:c="http://schemas.openxmlformats.org/drawingml/2006/chart" xmlns:r="http://schemas.openxmlformats.org/officeDocument/2006/relationships" r:id="rId3"/>
          </a:graphicData>
        </a:graphic>
      </p:graphicFrame>
      <p:sp>
        <p:nvSpPr>
          <p:cNvPr id="27" name="Hexagon 12"/>
          <p:cNvSpPr/>
          <p:nvPr/>
        </p:nvSpPr>
        <p:spPr>
          <a:xfrm rot="7200000">
            <a:off x="6992401" y="1107887"/>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8" name="Hexagon 12"/>
          <p:cNvSpPr/>
          <p:nvPr/>
        </p:nvSpPr>
        <p:spPr>
          <a:xfrm rot="9000000">
            <a:off x="-1451173" y="4526065"/>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Hexagon 12"/>
          <p:cNvSpPr/>
          <p:nvPr/>
        </p:nvSpPr>
        <p:spPr>
          <a:xfrm rot="5400000">
            <a:off x="-1425651" y="3126357"/>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0" name="Hexagon 12"/>
          <p:cNvSpPr/>
          <p:nvPr/>
        </p:nvSpPr>
        <p:spPr>
          <a:xfrm rot="9000000">
            <a:off x="5895875" y="-724708"/>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 name="Hexagon 12"/>
          <p:cNvSpPr/>
          <p:nvPr/>
        </p:nvSpPr>
        <p:spPr>
          <a:xfrm rot="5400000">
            <a:off x="-80756" y="-452623"/>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2" name="Hexagon 12"/>
          <p:cNvSpPr/>
          <p:nvPr/>
        </p:nvSpPr>
        <p:spPr>
          <a:xfrm rot="5400000">
            <a:off x="5189198" y="5252872"/>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cxnSp>
        <p:nvCxnSpPr>
          <p:cNvPr id="5" name="Straight Arrow Connector 4">
            <a:extLst>
              <a:ext uri="{FF2B5EF4-FFF2-40B4-BE49-F238E27FC236}">
                <a16:creationId xmlns="" xmlns:a16="http://schemas.microsoft.com/office/drawing/2014/main" id="{8D7FE444-4A99-4227-9E8A-A865C8DB0A6E}"/>
              </a:ext>
            </a:extLst>
          </p:cNvPr>
          <p:cNvCxnSpPr>
            <a:cxnSpLocks/>
          </p:cNvCxnSpPr>
          <p:nvPr/>
        </p:nvCxnSpPr>
        <p:spPr>
          <a:xfrm flipH="1">
            <a:off x="3305798" y="2464822"/>
            <a:ext cx="938000"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 xmlns:a16="http://schemas.microsoft.com/office/drawing/2014/main" id="{CAA5CD12-F3F4-4806-9CC7-47ABA6C13D99}"/>
              </a:ext>
            </a:extLst>
          </p:cNvPr>
          <p:cNvCxnSpPr>
            <a:cxnSpLocks/>
          </p:cNvCxnSpPr>
          <p:nvPr/>
        </p:nvCxnSpPr>
        <p:spPr>
          <a:xfrm flipH="1">
            <a:off x="2637730" y="2835441"/>
            <a:ext cx="887601" cy="0"/>
          </a:xfrm>
          <a:prstGeom prst="straightConnector1">
            <a:avLst/>
          </a:prstGeom>
          <a:ln>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 xmlns:a16="http://schemas.microsoft.com/office/drawing/2014/main" id="{B150BD9A-D4B0-4735-97CF-5DF78F6A88C8}"/>
              </a:ext>
            </a:extLst>
          </p:cNvPr>
          <p:cNvSpPr txBox="1"/>
          <p:nvPr/>
        </p:nvSpPr>
        <p:spPr>
          <a:xfrm>
            <a:off x="1339991" y="1855237"/>
            <a:ext cx="2244361" cy="398316"/>
          </a:xfrm>
          <a:prstGeom prst="rect">
            <a:avLst/>
          </a:prstGeom>
          <a:noFill/>
        </p:spPr>
        <p:txBody>
          <a:bodyPr wrap="square" lIns="0" tIns="0" rIns="0" bIns="0" rtlCol="0" anchor="ctr" anchorCtr="0">
            <a:normAutofit lnSpcReduction="10000"/>
          </a:bodyPr>
          <a:lstStyle/>
          <a:p>
            <a:pPr algn="r">
              <a:spcAft>
                <a:spcPts val="900"/>
              </a:spcAft>
            </a:pPr>
            <a:r>
              <a:rPr lang="en-GB" sz="1350" b="1" dirty="0" smtClean="0">
                <a:solidFill>
                  <a:schemeClr val="bg2"/>
                </a:solidFill>
                <a:latin typeface="Calibri" charset="0"/>
                <a:ea typeface="Calibri" charset="0"/>
                <a:cs typeface="Calibri" charset="0"/>
              </a:rPr>
              <a:t>Other than Positive and Negative List</a:t>
            </a:r>
            <a:endParaRPr lang="en-GB" sz="1350" b="1" dirty="0">
              <a:solidFill>
                <a:schemeClr val="bg2"/>
              </a:solidFill>
              <a:latin typeface="Calibri" charset="0"/>
              <a:ea typeface="Calibri" charset="0"/>
              <a:cs typeface="Calibri" charset="0"/>
            </a:endParaRPr>
          </a:p>
        </p:txBody>
      </p:sp>
      <p:sp>
        <p:nvSpPr>
          <p:cNvPr id="8" name="TextBox 7">
            <a:extLst>
              <a:ext uri="{FF2B5EF4-FFF2-40B4-BE49-F238E27FC236}">
                <a16:creationId xmlns="" xmlns:a16="http://schemas.microsoft.com/office/drawing/2014/main" id="{49DF6EC6-5E0F-41D3-AF81-274D6B81F5BE}"/>
              </a:ext>
            </a:extLst>
          </p:cNvPr>
          <p:cNvSpPr txBox="1"/>
          <p:nvPr/>
        </p:nvSpPr>
        <p:spPr>
          <a:xfrm>
            <a:off x="-125438" y="2639138"/>
            <a:ext cx="2244361" cy="398316"/>
          </a:xfrm>
          <a:prstGeom prst="rect">
            <a:avLst/>
          </a:prstGeom>
          <a:noFill/>
        </p:spPr>
        <p:txBody>
          <a:bodyPr wrap="square" lIns="0" tIns="0" rIns="0" bIns="0" rtlCol="0" anchor="ctr" anchorCtr="0">
            <a:normAutofit/>
          </a:bodyPr>
          <a:lstStyle/>
          <a:p>
            <a:pPr algn="r">
              <a:spcAft>
                <a:spcPts val="900"/>
              </a:spcAft>
            </a:pPr>
            <a:r>
              <a:rPr lang="en-GB" sz="1350" b="1" dirty="0" smtClean="0">
                <a:solidFill>
                  <a:schemeClr val="bg2"/>
                </a:solidFill>
                <a:latin typeface="Calibri" charset="0"/>
                <a:ea typeface="Calibri" charset="0"/>
                <a:cs typeface="Calibri" charset="0"/>
              </a:rPr>
              <a:t>Negative List</a:t>
            </a:r>
            <a:endParaRPr lang="en-GB" sz="1350" b="1" dirty="0">
              <a:solidFill>
                <a:schemeClr val="bg2"/>
              </a:solidFill>
              <a:latin typeface="Calibri" charset="0"/>
              <a:ea typeface="Calibri" charset="0"/>
              <a:cs typeface="Calibri" charset="0"/>
            </a:endParaRPr>
          </a:p>
        </p:txBody>
      </p:sp>
      <p:cxnSp>
        <p:nvCxnSpPr>
          <p:cNvPr id="12" name="Straight Arrow Connector 11">
            <a:extLst>
              <a:ext uri="{FF2B5EF4-FFF2-40B4-BE49-F238E27FC236}">
                <a16:creationId xmlns="" xmlns:a16="http://schemas.microsoft.com/office/drawing/2014/main" id="{A2C437D7-BE38-4469-8082-71F4AAA19C8D}"/>
              </a:ext>
            </a:extLst>
          </p:cNvPr>
          <p:cNvCxnSpPr>
            <a:cxnSpLocks/>
          </p:cNvCxnSpPr>
          <p:nvPr/>
        </p:nvCxnSpPr>
        <p:spPr>
          <a:xfrm>
            <a:off x="5710641" y="3816518"/>
            <a:ext cx="979597"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 xmlns:a16="http://schemas.microsoft.com/office/drawing/2014/main" id="{ADC49885-F084-446B-92A3-65B7FB28E62A}"/>
              </a:ext>
            </a:extLst>
          </p:cNvPr>
          <p:cNvSpPr txBox="1"/>
          <p:nvPr/>
        </p:nvSpPr>
        <p:spPr>
          <a:xfrm>
            <a:off x="7295505" y="3619801"/>
            <a:ext cx="2151042" cy="398316"/>
          </a:xfrm>
          <a:prstGeom prst="rect">
            <a:avLst/>
          </a:prstGeom>
          <a:noFill/>
        </p:spPr>
        <p:txBody>
          <a:bodyPr wrap="square" lIns="0" tIns="0" rIns="0" bIns="0" rtlCol="0" anchor="ctr" anchorCtr="0">
            <a:normAutofit/>
          </a:bodyPr>
          <a:lstStyle/>
          <a:p>
            <a:pPr>
              <a:spcAft>
                <a:spcPts val="900"/>
              </a:spcAft>
            </a:pPr>
            <a:r>
              <a:rPr lang="en-GB" sz="1350" b="1" dirty="0" smtClean="0">
                <a:solidFill>
                  <a:schemeClr val="bg2"/>
                </a:solidFill>
                <a:latin typeface="Calibri" charset="0"/>
                <a:ea typeface="Calibri" charset="0"/>
                <a:cs typeface="Calibri" charset="0"/>
              </a:rPr>
              <a:t>Positive List</a:t>
            </a:r>
            <a:endParaRPr lang="en-GB" sz="1350" b="1" dirty="0">
              <a:solidFill>
                <a:schemeClr val="bg2"/>
              </a:solidFill>
              <a:latin typeface="Calibri" charset="0"/>
              <a:ea typeface="Calibri" charset="0"/>
              <a:cs typeface="Calibri" charset="0"/>
            </a:endParaRPr>
          </a:p>
        </p:txBody>
      </p:sp>
      <p:sp>
        <p:nvSpPr>
          <p:cNvPr id="16" name="TextBox 15">
            <a:extLst>
              <a:ext uri="{FF2B5EF4-FFF2-40B4-BE49-F238E27FC236}">
                <a16:creationId xmlns="" xmlns:a16="http://schemas.microsoft.com/office/drawing/2014/main" id="{8781CAD4-736B-408A-A360-BE0201C191F9}"/>
              </a:ext>
            </a:extLst>
          </p:cNvPr>
          <p:cNvSpPr txBox="1"/>
          <p:nvPr/>
        </p:nvSpPr>
        <p:spPr>
          <a:xfrm>
            <a:off x="3748466" y="3429470"/>
            <a:ext cx="1404158" cy="207749"/>
          </a:xfrm>
          <a:prstGeom prst="rect">
            <a:avLst/>
          </a:prstGeom>
          <a:noFill/>
        </p:spPr>
        <p:txBody>
          <a:bodyPr wrap="square" lIns="0" tIns="0" rIns="0" bIns="0" rtlCol="0">
            <a:noAutofit/>
          </a:bodyPr>
          <a:lstStyle/>
          <a:p>
            <a:pPr algn="ctr"/>
            <a:r>
              <a:rPr lang="en-GB" sz="2000" dirty="0" smtClean="0">
                <a:solidFill>
                  <a:schemeClr val="bg1"/>
                </a:solidFill>
                <a:latin typeface="Calibri Bold" charset="0"/>
                <a:ea typeface="Calibri Bold" charset="0"/>
              </a:rPr>
              <a:t>Grievances by Type</a:t>
            </a:r>
            <a:endParaRPr lang="en-GB" sz="2000" dirty="0">
              <a:solidFill>
                <a:schemeClr val="bg1"/>
              </a:solidFill>
              <a:latin typeface="Calibri Bold" charset="0"/>
              <a:ea typeface="Calibri Bold" charset="0"/>
            </a:endParaRPr>
          </a:p>
        </p:txBody>
      </p:sp>
      <p:sp>
        <p:nvSpPr>
          <p:cNvPr id="17" name="TextBox 16">
            <a:extLst>
              <a:ext uri="{FF2B5EF4-FFF2-40B4-BE49-F238E27FC236}">
                <a16:creationId xmlns="" xmlns:a16="http://schemas.microsoft.com/office/drawing/2014/main" id="{12C08406-3E7B-4706-AD32-9176293F1842}"/>
              </a:ext>
            </a:extLst>
          </p:cNvPr>
          <p:cNvSpPr txBox="1"/>
          <p:nvPr/>
        </p:nvSpPr>
        <p:spPr>
          <a:xfrm>
            <a:off x="2665279" y="2301853"/>
            <a:ext cx="617524" cy="207749"/>
          </a:xfrm>
          <a:prstGeom prst="rect">
            <a:avLst/>
          </a:prstGeom>
          <a:noFill/>
        </p:spPr>
        <p:txBody>
          <a:bodyPr wrap="square" lIns="0" tIns="0" rIns="0" bIns="0" rtlCol="0" anchor="ctr" anchorCtr="0">
            <a:normAutofit/>
          </a:bodyPr>
          <a:lstStyle/>
          <a:p>
            <a:pPr algn="r"/>
            <a:r>
              <a:rPr lang="en-GB" sz="1350" dirty="0" smtClean="0">
                <a:solidFill>
                  <a:schemeClr val="bg1"/>
                </a:solidFill>
                <a:latin typeface="Calibri Bold" charset="0"/>
                <a:ea typeface="Calibri Bold" charset="0"/>
              </a:rPr>
              <a:t>4.2%</a:t>
            </a:r>
            <a:endParaRPr lang="en-GB" sz="1350" dirty="0">
              <a:solidFill>
                <a:schemeClr val="bg1"/>
              </a:solidFill>
              <a:latin typeface="Calibri Bold" charset="0"/>
              <a:ea typeface="Calibri Bold" charset="0"/>
            </a:endParaRPr>
          </a:p>
        </p:txBody>
      </p:sp>
      <p:sp>
        <p:nvSpPr>
          <p:cNvPr id="21" name="TextBox 20">
            <a:extLst>
              <a:ext uri="{FF2B5EF4-FFF2-40B4-BE49-F238E27FC236}">
                <a16:creationId xmlns="" xmlns:a16="http://schemas.microsoft.com/office/drawing/2014/main" id="{E9335573-B42B-482C-9D1E-5F86F27B608F}"/>
              </a:ext>
            </a:extLst>
          </p:cNvPr>
          <p:cNvSpPr txBox="1"/>
          <p:nvPr/>
        </p:nvSpPr>
        <p:spPr>
          <a:xfrm>
            <a:off x="6738178" y="3715085"/>
            <a:ext cx="617524" cy="207749"/>
          </a:xfrm>
          <a:prstGeom prst="rect">
            <a:avLst/>
          </a:prstGeom>
          <a:noFill/>
        </p:spPr>
        <p:txBody>
          <a:bodyPr wrap="square" lIns="0" tIns="0" rIns="0" bIns="0" rtlCol="0" anchor="ctr" anchorCtr="0">
            <a:normAutofit/>
          </a:bodyPr>
          <a:lstStyle/>
          <a:p>
            <a:r>
              <a:rPr lang="en-GB" sz="1350" dirty="0" smtClean="0">
                <a:solidFill>
                  <a:schemeClr val="bg1"/>
                </a:solidFill>
                <a:latin typeface="Calibri Bold" charset="0"/>
                <a:ea typeface="Calibri Bold" charset="0"/>
              </a:rPr>
              <a:t>83.5%</a:t>
            </a:r>
            <a:endParaRPr lang="en-GB" sz="1350" dirty="0">
              <a:solidFill>
                <a:schemeClr val="bg1"/>
              </a:solidFill>
              <a:latin typeface="Calibri Bold" charset="0"/>
              <a:ea typeface="Calibri Bold" charset="0"/>
            </a:endParaRPr>
          </a:p>
        </p:txBody>
      </p:sp>
      <p:sp>
        <p:nvSpPr>
          <p:cNvPr id="23" name="Oval 22">
            <a:extLst>
              <a:ext uri="{FF2B5EF4-FFF2-40B4-BE49-F238E27FC236}">
                <a16:creationId xmlns="" xmlns:a16="http://schemas.microsoft.com/office/drawing/2014/main" id="{0D877A1A-1FE9-43FC-8424-BC5246C8E045}"/>
              </a:ext>
            </a:extLst>
          </p:cNvPr>
          <p:cNvSpPr/>
          <p:nvPr/>
        </p:nvSpPr>
        <p:spPr>
          <a:xfrm>
            <a:off x="2828226" y="2234253"/>
            <a:ext cx="3228415" cy="314943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5" name="TextBox 24"/>
          <p:cNvSpPr txBox="1"/>
          <p:nvPr/>
        </p:nvSpPr>
        <p:spPr>
          <a:xfrm>
            <a:off x="768909" y="694153"/>
            <a:ext cx="7670006" cy="415499"/>
          </a:xfrm>
          <a:prstGeom prst="rect">
            <a:avLst/>
          </a:prstGeom>
          <a:noFill/>
          <a:ln>
            <a:noFill/>
          </a:ln>
        </p:spPr>
        <p:txBody>
          <a:bodyPr wrap="square" lIns="0" tIns="0" rIns="0" bIns="0" rtlCol="0" anchor="ctr" anchorCtr="0">
            <a:noAutofit/>
          </a:bodyPr>
          <a:lstStyle/>
          <a:p>
            <a:pPr algn="ctr"/>
            <a:r>
              <a:rPr lang="en-US" sz="3600" dirty="0" smtClean="0">
                <a:solidFill>
                  <a:schemeClr val="bg1"/>
                </a:solidFill>
                <a:latin typeface="Calibri" charset="0"/>
                <a:ea typeface="Calibri" charset="0"/>
                <a:cs typeface="Calibri" charset="0"/>
              </a:rPr>
              <a:t>Analytics – basis for systematic reforms</a:t>
            </a:r>
            <a:endParaRPr lang="en-US" sz="3600" dirty="0">
              <a:solidFill>
                <a:schemeClr val="bg1"/>
              </a:solidFill>
              <a:latin typeface="Calibri" charset="0"/>
              <a:ea typeface="Calibri" charset="0"/>
              <a:cs typeface="Calibri" charset="0"/>
            </a:endParaRPr>
          </a:p>
        </p:txBody>
      </p:sp>
      <p:sp>
        <p:nvSpPr>
          <p:cNvPr id="56" name="Rectangle 55"/>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TextBox 33">
            <a:extLst>
              <a:ext uri="{FF2B5EF4-FFF2-40B4-BE49-F238E27FC236}">
                <a16:creationId xmlns="" xmlns:a16="http://schemas.microsoft.com/office/drawing/2014/main" id="{12C08406-3E7B-4706-AD32-9176293F1842}"/>
              </a:ext>
            </a:extLst>
          </p:cNvPr>
          <p:cNvSpPr txBox="1"/>
          <p:nvPr/>
        </p:nvSpPr>
        <p:spPr>
          <a:xfrm>
            <a:off x="1971261" y="2731566"/>
            <a:ext cx="617524" cy="207749"/>
          </a:xfrm>
          <a:prstGeom prst="rect">
            <a:avLst/>
          </a:prstGeom>
          <a:noFill/>
        </p:spPr>
        <p:txBody>
          <a:bodyPr wrap="square" lIns="0" tIns="0" rIns="0" bIns="0" rtlCol="0" anchor="ctr" anchorCtr="0">
            <a:normAutofit/>
          </a:bodyPr>
          <a:lstStyle/>
          <a:p>
            <a:pPr algn="r"/>
            <a:r>
              <a:rPr lang="en-GB" sz="1350" dirty="0" smtClean="0">
                <a:solidFill>
                  <a:schemeClr val="bg1"/>
                </a:solidFill>
                <a:latin typeface="Calibri Bold" charset="0"/>
                <a:ea typeface="Calibri Bold" charset="0"/>
              </a:rPr>
              <a:t>12.3%</a:t>
            </a:r>
            <a:endParaRPr lang="en-GB" sz="1350" dirty="0">
              <a:solidFill>
                <a:schemeClr val="bg1"/>
              </a:solidFill>
              <a:latin typeface="Calibri Bold" charset="0"/>
              <a:ea typeface="Calibri Bold" charset="0"/>
            </a:endParaRPr>
          </a:p>
        </p:txBody>
      </p:sp>
    </p:spTree>
    <p:extLst>
      <p:ext uri="{BB962C8B-B14F-4D97-AF65-F5344CB8AC3E}">
        <p14:creationId xmlns:p14="http://schemas.microsoft.com/office/powerpoint/2010/main" val="78571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7200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2000" fill="hold"/>
                                        <p:tgtEl>
                                          <p:spTgt spid="28"/>
                                        </p:tgtEl>
                                        <p:attrNameLst>
                                          <p:attrName>ppt_x</p:attrName>
                                        </p:attrNameLst>
                                      </p:cBhvr>
                                      <p:tavLst>
                                        <p:tav tm="0">
                                          <p:val>
                                            <p:strVal val="#ppt_x"/>
                                          </p:val>
                                        </p:tav>
                                        <p:tav tm="100000">
                                          <p:val>
                                            <p:strVal val="#ppt_x"/>
                                          </p:val>
                                        </p:tav>
                                      </p:tavLst>
                                    </p:anim>
                                    <p:anim calcmode="lin" valueType="num">
                                      <p:cBhvr additive="base">
                                        <p:cTn id="8" dur="2000" fill="hold"/>
                                        <p:tgtEl>
                                          <p:spTgt spid="28"/>
                                        </p:tgtEl>
                                        <p:attrNameLst>
                                          <p:attrName>ppt_y</p:attrName>
                                        </p:attrNameLst>
                                      </p:cBhvr>
                                      <p:tavLst>
                                        <p:tav tm="0">
                                          <p:val>
                                            <p:strVal val="1+#ppt_h/2"/>
                                          </p:val>
                                        </p:tav>
                                        <p:tav tm="100000">
                                          <p:val>
                                            <p:strVal val="#ppt_y"/>
                                          </p:val>
                                        </p:tav>
                                      </p:tavLst>
                                    </p:anim>
                                  </p:childTnLst>
                                </p:cTn>
                              </p:par>
                              <p:par>
                                <p:cTn id="9" presetID="8" presetClass="emph" presetSubtype="0" decel="50000" fill="hold" grpId="1" nodeType="withEffect">
                                  <p:stCondLst>
                                    <p:cond delay="0"/>
                                  </p:stCondLst>
                                  <p:childTnLst>
                                    <p:animRot by="1800000">
                                      <p:cBhvr>
                                        <p:cTn id="10" dur="2000" fill="hold"/>
                                        <p:tgtEl>
                                          <p:spTgt spid="28"/>
                                        </p:tgtEl>
                                        <p:attrNameLst>
                                          <p:attrName>r</p:attrName>
                                        </p:attrNameLst>
                                      </p:cBhvr>
                                    </p:animRot>
                                  </p:childTnLst>
                                </p:cTn>
                              </p:par>
                              <p:par>
                                <p:cTn id="11" presetID="2" presetClass="entr" presetSubtype="1" decel="7200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2000" fill="hold"/>
                                        <p:tgtEl>
                                          <p:spTgt spid="30"/>
                                        </p:tgtEl>
                                        <p:attrNameLst>
                                          <p:attrName>ppt_x</p:attrName>
                                        </p:attrNameLst>
                                      </p:cBhvr>
                                      <p:tavLst>
                                        <p:tav tm="0">
                                          <p:val>
                                            <p:strVal val="#ppt_x"/>
                                          </p:val>
                                        </p:tav>
                                        <p:tav tm="100000">
                                          <p:val>
                                            <p:strVal val="#ppt_x"/>
                                          </p:val>
                                        </p:tav>
                                      </p:tavLst>
                                    </p:anim>
                                    <p:anim calcmode="lin" valueType="num">
                                      <p:cBhvr additive="base">
                                        <p:cTn id="14" dur="2000" fill="hold"/>
                                        <p:tgtEl>
                                          <p:spTgt spid="30"/>
                                        </p:tgtEl>
                                        <p:attrNameLst>
                                          <p:attrName>ppt_y</p:attrName>
                                        </p:attrNameLst>
                                      </p:cBhvr>
                                      <p:tavLst>
                                        <p:tav tm="0">
                                          <p:val>
                                            <p:strVal val="0-#ppt_h/2"/>
                                          </p:val>
                                        </p:tav>
                                        <p:tav tm="100000">
                                          <p:val>
                                            <p:strVal val="#ppt_y"/>
                                          </p:val>
                                        </p:tav>
                                      </p:tavLst>
                                    </p:anim>
                                  </p:childTnLst>
                                </p:cTn>
                              </p:par>
                              <p:par>
                                <p:cTn id="15" presetID="8" presetClass="emph" presetSubtype="0" decel="50000" fill="hold" grpId="1" nodeType="withEffect">
                                  <p:stCondLst>
                                    <p:cond delay="0"/>
                                  </p:stCondLst>
                                  <p:childTnLst>
                                    <p:animRot by="1800000">
                                      <p:cBhvr>
                                        <p:cTn id="16" dur="2000" fill="hold"/>
                                        <p:tgtEl>
                                          <p:spTgt spid="30"/>
                                        </p:tgtEl>
                                        <p:attrNameLst>
                                          <p:attrName>r</p:attrName>
                                        </p:attrNameLst>
                                      </p:cBhvr>
                                    </p:animRo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par>
                          <p:cTn id="21" fill="hold">
                            <p:stCondLst>
                              <p:cond delay="2500"/>
                            </p:stCondLst>
                            <p:childTnLst>
                              <p:par>
                                <p:cTn id="22" presetID="21" presetClass="entr" presetSubtype="1" fill="hold" grpId="0" nodeType="afterEffect">
                                  <p:stCondLst>
                                    <p:cond delay="100"/>
                                  </p:stCondLst>
                                  <p:childTnLst>
                                    <p:set>
                                      <p:cBhvr>
                                        <p:cTn id="23" dur="1" fill="hold">
                                          <p:stCondLst>
                                            <p:cond delay="0"/>
                                          </p:stCondLst>
                                        </p:cTn>
                                        <p:tgtEl>
                                          <p:spTgt spid="23"/>
                                        </p:tgtEl>
                                        <p:attrNameLst>
                                          <p:attrName>style.visibility</p:attrName>
                                        </p:attrNameLst>
                                      </p:cBhvr>
                                      <p:to>
                                        <p:strVal val="visible"/>
                                      </p:to>
                                    </p:set>
                                    <p:animEffect transition="in" filter="wheel(1)">
                                      <p:cBhvr>
                                        <p:cTn id="24" dur="175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24">
                                            <p:graphicEl>
                                              <a:chart seriesIdx="-3" categoryIdx="-3" bldStep="gridLegend"/>
                                            </p:graphicEl>
                                          </p:spTgt>
                                        </p:tgtEl>
                                        <p:attrNameLst>
                                          <p:attrName>style.visibility</p:attrName>
                                        </p:attrNameLst>
                                      </p:cBhvr>
                                      <p:to>
                                        <p:strVal val="visible"/>
                                      </p:to>
                                    </p:set>
                                    <p:anim calcmode="lin" valueType="num">
                                      <p:cBhvr>
                                        <p:cTn id="29" dur="1000" fill="hold"/>
                                        <p:tgtEl>
                                          <p:spTgt spid="24">
                                            <p:graphicEl>
                                              <a:chart seriesIdx="-3" categoryIdx="-3" bldStep="gridLegend"/>
                                            </p:graphicEl>
                                          </p:spTgt>
                                        </p:tgtEl>
                                        <p:attrNameLst>
                                          <p:attrName>ppt_w</p:attrName>
                                        </p:attrNameLst>
                                      </p:cBhvr>
                                      <p:tavLst>
                                        <p:tav tm="0">
                                          <p:val>
                                            <p:fltVal val="0"/>
                                          </p:val>
                                        </p:tav>
                                        <p:tav tm="100000">
                                          <p:val>
                                            <p:strVal val="#ppt_w"/>
                                          </p:val>
                                        </p:tav>
                                      </p:tavLst>
                                    </p:anim>
                                    <p:anim calcmode="lin" valueType="num">
                                      <p:cBhvr>
                                        <p:cTn id="30" dur="1000" fill="hold"/>
                                        <p:tgtEl>
                                          <p:spTgt spid="24">
                                            <p:graphicEl>
                                              <a:chart seriesIdx="-3" categoryIdx="-3" bldStep="gridLegend"/>
                                            </p:graphicEl>
                                          </p:spTgt>
                                        </p:tgtEl>
                                        <p:attrNameLst>
                                          <p:attrName>ppt_h</p:attrName>
                                        </p:attrNameLst>
                                      </p:cBhvr>
                                      <p:tavLst>
                                        <p:tav tm="0">
                                          <p:val>
                                            <p:fltVal val="0"/>
                                          </p:val>
                                        </p:tav>
                                        <p:tav tm="100000">
                                          <p:val>
                                            <p:strVal val="#ppt_h"/>
                                          </p:val>
                                        </p:tav>
                                      </p:tavLst>
                                    </p:anim>
                                    <p:anim calcmode="lin" valueType="num">
                                      <p:cBhvr>
                                        <p:cTn id="31" dur="1000" fill="hold"/>
                                        <p:tgtEl>
                                          <p:spTgt spid="24">
                                            <p:graphicEl>
                                              <a:chart seriesIdx="-3" categoryIdx="-3" bldStep="gridLegend"/>
                                            </p:graphicEl>
                                          </p:spTgt>
                                        </p:tgtEl>
                                        <p:attrNameLst>
                                          <p:attrName>style.rotation</p:attrName>
                                        </p:attrNameLst>
                                      </p:cBhvr>
                                      <p:tavLst>
                                        <p:tav tm="0">
                                          <p:val>
                                            <p:fltVal val="90"/>
                                          </p:val>
                                        </p:tav>
                                        <p:tav tm="100000">
                                          <p:val>
                                            <p:fltVal val="0"/>
                                          </p:val>
                                        </p:tav>
                                      </p:tavLst>
                                    </p:anim>
                                    <p:animEffect transition="in" filter="fade">
                                      <p:cBhvr>
                                        <p:cTn id="32" dur="1000"/>
                                        <p:tgtEl>
                                          <p:spTgt spid="24">
                                            <p:graphicEl>
                                              <a:chart seriesIdx="-3" categoryIdx="-3" bldStep="gridLegend"/>
                                            </p:graphicEl>
                                          </p:spTgt>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24">
                                            <p:graphicEl>
                                              <a:chart seriesIdx="-4" categoryIdx="0" bldStep="category"/>
                                            </p:graphicEl>
                                          </p:spTgt>
                                        </p:tgtEl>
                                        <p:attrNameLst>
                                          <p:attrName>style.visibility</p:attrName>
                                        </p:attrNameLst>
                                      </p:cBhvr>
                                      <p:to>
                                        <p:strVal val="visible"/>
                                      </p:to>
                                    </p:set>
                                    <p:anim calcmode="lin" valueType="num">
                                      <p:cBhvr>
                                        <p:cTn id="41" dur="1000" fill="hold"/>
                                        <p:tgtEl>
                                          <p:spTgt spid="24">
                                            <p:graphicEl>
                                              <a:chart seriesIdx="-4" categoryIdx="0" bldStep="category"/>
                                            </p:graphicEl>
                                          </p:spTgt>
                                        </p:tgtEl>
                                        <p:attrNameLst>
                                          <p:attrName>ppt_w</p:attrName>
                                        </p:attrNameLst>
                                      </p:cBhvr>
                                      <p:tavLst>
                                        <p:tav tm="0">
                                          <p:val>
                                            <p:fltVal val="0"/>
                                          </p:val>
                                        </p:tav>
                                        <p:tav tm="100000">
                                          <p:val>
                                            <p:strVal val="#ppt_w"/>
                                          </p:val>
                                        </p:tav>
                                      </p:tavLst>
                                    </p:anim>
                                    <p:anim calcmode="lin" valueType="num">
                                      <p:cBhvr>
                                        <p:cTn id="42" dur="1000" fill="hold"/>
                                        <p:tgtEl>
                                          <p:spTgt spid="24">
                                            <p:graphicEl>
                                              <a:chart seriesIdx="-4" categoryIdx="0" bldStep="category"/>
                                            </p:graphicEl>
                                          </p:spTgt>
                                        </p:tgtEl>
                                        <p:attrNameLst>
                                          <p:attrName>ppt_h</p:attrName>
                                        </p:attrNameLst>
                                      </p:cBhvr>
                                      <p:tavLst>
                                        <p:tav tm="0">
                                          <p:val>
                                            <p:fltVal val="0"/>
                                          </p:val>
                                        </p:tav>
                                        <p:tav tm="100000">
                                          <p:val>
                                            <p:strVal val="#ppt_h"/>
                                          </p:val>
                                        </p:tav>
                                      </p:tavLst>
                                    </p:anim>
                                    <p:anim calcmode="lin" valueType="num">
                                      <p:cBhvr>
                                        <p:cTn id="43" dur="1000" fill="hold"/>
                                        <p:tgtEl>
                                          <p:spTgt spid="24">
                                            <p:graphicEl>
                                              <a:chart seriesIdx="-4" categoryIdx="0" bldStep="category"/>
                                            </p:graphicEl>
                                          </p:spTgt>
                                        </p:tgtEl>
                                        <p:attrNameLst>
                                          <p:attrName>style.rotation</p:attrName>
                                        </p:attrNameLst>
                                      </p:cBhvr>
                                      <p:tavLst>
                                        <p:tav tm="0">
                                          <p:val>
                                            <p:fltVal val="90"/>
                                          </p:val>
                                        </p:tav>
                                        <p:tav tm="100000">
                                          <p:val>
                                            <p:fltVal val="0"/>
                                          </p:val>
                                        </p:tav>
                                      </p:tavLst>
                                    </p:anim>
                                    <p:animEffect transition="in" filter="fade">
                                      <p:cBhvr>
                                        <p:cTn id="44" dur="1000"/>
                                        <p:tgtEl>
                                          <p:spTgt spid="24">
                                            <p:graphicEl>
                                              <a:chart seriesIdx="-4" categoryIdx="0" bldStep="category"/>
                                            </p:graphicEl>
                                          </p:spTgt>
                                        </p:tgtEl>
                                      </p:cBhvr>
                                    </p:animEffect>
                                  </p:childTnLst>
                                </p:cTn>
                              </p:par>
                            </p:childTnLst>
                          </p:cTn>
                        </p:par>
                        <p:par>
                          <p:cTn id="45" fill="hold">
                            <p:stCondLst>
                              <p:cond delay="1000"/>
                            </p:stCondLst>
                            <p:childTnLst>
                              <p:par>
                                <p:cTn id="46" presetID="22" presetClass="entr" presetSubtype="8" fill="hold"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left)">
                                      <p:cBhvr>
                                        <p:cTn id="48" dur="500"/>
                                        <p:tgtEl>
                                          <p:spTgt spid="12"/>
                                        </p:tgtEl>
                                      </p:cBhvr>
                                    </p:animEffect>
                                  </p:childTnLst>
                                </p:cTn>
                              </p:par>
                            </p:childTnLst>
                          </p:cTn>
                        </p:par>
                        <p:par>
                          <p:cTn id="49" fill="hold">
                            <p:stCondLst>
                              <p:cond delay="1500"/>
                            </p:stCondLst>
                            <p:childTnLst>
                              <p:par>
                                <p:cTn id="50" presetID="10" presetClass="entr" presetSubtype="0" fill="hold" grpId="0" nodeType="after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par>
                          <p:cTn id="53" fill="hold">
                            <p:stCondLst>
                              <p:cond delay="2000"/>
                            </p:stCondLst>
                            <p:childTnLst>
                              <p:par>
                                <p:cTn id="54" presetID="10" presetClass="entr" presetSubtype="0" fill="hold" grpId="0" nodeType="after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24">
                                            <p:graphicEl>
                                              <a:chart seriesIdx="-4" categoryIdx="1" bldStep="category"/>
                                            </p:graphicEl>
                                          </p:spTgt>
                                        </p:tgtEl>
                                        <p:attrNameLst>
                                          <p:attrName>style.visibility</p:attrName>
                                        </p:attrNameLst>
                                      </p:cBhvr>
                                      <p:to>
                                        <p:strVal val="visible"/>
                                      </p:to>
                                    </p:set>
                                    <p:anim calcmode="lin" valueType="num">
                                      <p:cBhvr>
                                        <p:cTn id="61" dur="1000" fill="hold"/>
                                        <p:tgtEl>
                                          <p:spTgt spid="24">
                                            <p:graphicEl>
                                              <a:chart seriesIdx="-4" categoryIdx="1" bldStep="category"/>
                                            </p:graphicEl>
                                          </p:spTgt>
                                        </p:tgtEl>
                                        <p:attrNameLst>
                                          <p:attrName>ppt_w</p:attrName>
                                        </p:attrNameLst>
                                      </p:cBhvr>
                                      <p:tavLst>
                                        <p:tav tm="0">
                                          <p:val>
                                            <p:fltVal val="0"/>
                                          </p:val>
                                        </p:tav>
                                        <p:tav tm="100000">
                                          <p:val>
                                            <p:strVal val="#ppt_w"/>
                                          </p:val>
                                        </p:tav>
                                      </p:tavLst>
                                    </p:anim>
                                    <p:anim calcmode="lin" valueType="num">
                                      <p:cBhvr>
                                        <p:cTn id="62" dur="1000" fill="hold"/>
                                        <p:tgtEl>
                                          <p:spTgt spid="24">
                                            <p:graphicEl>
                                              <a:chart seriesIdx="-4" categoryIdx="1" bldStep="category"/>
                                            </p:graphicEl>
                                          </p:spTgt>
                                        </p:tgtEl>
                                        <p:attrNameLst>
                                          <p:attrName>ppt_h</p:attrName>
                                        </p:attrNameLst>
                                      </p:cBhvr>
                                      <p:tavLst>
                                        <p:tav tm="0">
                                          <p:val>
                                            <p:fltVal val="0"/>
                                          </p:val>
                                        </p:tav>
                                        <p:tav tm="100000">
                                          <p:val>
                                            <p:strVal val="#ppt_h"/>
                                          </p:val>
                                        </p:tav>
                                      </p:tavLst>
                                    </p:anim>
                                    <p:anim calcmode="lin" valueType="num">
                                      <p:cBhvr>
                                        <p:cTn id="63" dur="1000" fill="hold"/>
                                        <p:tgtEl>
                                          <p:spTgt spid="24">
                                            <p:graphicEl>
                                              <a:chart seriesIdx="-4" categoryIdx="1" bldStep="category"/>
                                            </p:graphicEl>
                                          </p:spTgt>
                                        </p:tgtEl>
                                        <p:attrNameLst>
                                          <p:attrName>style.rotation</p:attrName>
                                        </p:attrNameLst>
                                      </p:cBhvr>
                                      <p:tavLst>
                                        <p:tav tm="0">
                                          <p:val>
                                            <p:fltVal val="90"/>
                                          </p:val>
                                        </p:tav>
                                        <p:tav tm="100000">
                                          <p:val>
                                            <p:fltVal val="0"/>
                                          </p:val>
                                        </p:tav>
                                      </p:tavLst>
                                    </p:anim>
                                    <p:animEffect transition="in" filter="fade">
                                      <p:cBhvr>
                                        <p:cTn id="64" dur="1000"/>
                                        <p:tgtEl>
                                          <p:spTgt spid="24">
                                            <p:graphicEl>
                                              <a:chart seriesIdx="-4" categoryIdx="1" bldStep="category"/>
                                            </p:graphicEl>
                                          </p:spTgt>
                                        </p:tgtEl>
                                      </p:cBhvr>
                                    </p:animEffect>
                                  </p:childTnLst>
                                </p:cTn>
                              </p:par>
                            </p:childTnLst>
                          </p:cTn>
                        </p:par>
                        <p:par>
                          <p:cTn id="65" fill="hold">
                            <p:stCondLst>
                              <p:cond delay="1000"/>
                            </p:stCondLst>
                            <p:childTnLst>
                              <p:par>
                                <p:cTn id="66" presetID="22" presetClass="entr" presetSubtype="2" fill="hold" nodeType="after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wipe(right)">
                                      <p:cBhvr>
                                        <p:cTn id="68" dur="500"/>
                                        <p:tgtEl>
                                          <p:spTgt spid="6"/>
                                        </p:tgtEl>
                                      </p:cBhvr>
                                    </p:animEffect>
                                  </p:childTnLst>
                                </p:cTn>
                              </p:par>
                            </p:childTnLst>
                          </p:cTn>
                        </p:par>
                        <p:par>
                          <p:cTn id="69" fill="hold">
                            <p:stCondLst>
                              <p:cond delay="1500"/>
                            </p:stCondLst>
                            <p:childTnLst>
                              <p:par>
                                <p:cTn id="70" presetID="10" presetClass="entr" presetSubtype="0" fill="hold" grpId="0" nodeType="after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fade">
                                      <p:cBhvr>
                                        <p:cTn id="72" dur="500"/>
                                        <p:tgtEl>
                                          <p:spTgt spid="8"/>
                                        </p:tgtEl>
                                      </p:cBhvr>
                                    </p:animEffect>
                                  </p:childTnLst>
                                </p:cTn>
                              </p:par>
                            </p:childTnLst>
                          </p:cTn>
                        </p:par>
                        <p:par>
                          <p:cTn id="73" fill="hold">
                            <p:stCondLst>
                              <p:cond delay="2000"/>
                            </p:stCondLst>
                            <p:childTnLst>
                              <p:par>
                                <p:cTn id="74" presetID="10" presetClass="entr" presetSubtype="0" fill="hold" grpId="0" nodeType="after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fade">
                                      <p:cBhvr>
                                        <p:cTn id="76" dur="500"/>
                                        <p:tgtEl>
                                          <p:spTgt spid="34"/>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24">
                                            <p:graphicEl>
                                              <a:chart seriesIdx="-4" categoryIdx="2" bldStep="category"/>
                                            </p:graphicEl>
                                          </p:spTgt>
                                        </p:tgtEl>
                                        <p:attrNameLst>
                                          <p:attrName>style.visibility</p:attrName>
                                        </p:attrNameLst>
                                      </p:cBhvr>
                                      <p:to>
                                        <p:strVal val="visible"/>
                                      </p:to>
                                    </p:set>
                                    <p:anim calcmode="lin" valueType="num">
                                      <p:cBhvr>
                                        <p:cTn id="81" dur="1000" fill="hold"/>
                                        <p:tgtEl>
                                          <p:spTgt spid="24">
                                            <p:graphicEl>
                                              <a:chart seriesIdx="-4" categoryIdx="2" bldStep="category"/>
                                            </p:graphicEl>
                                          </p:spTgt>
                                        </p:tgtEl>
                                        <p:attrNameLst>
                                          <p:attrName>ppt_w</p:attrName>
                                        </p:attrNameLst>
                                      </p:cBhvr>
                                      <p:tavLst>
                                        <p:tav tm="0">
                                          <p:val>
                                            <p:fltVal val="0"/>
                                          </p:val>
                                        </p:tav>
                                        <p:tav tm="100000">
                                          <p:val>
                                            <p:strVal val="#ppt_w"/>
                                          </p:val>
                                        </p:tav>
                                      </p:tavLst>
                                    </p:anim>
                                    <p:anim calcmode="lin" valueType="num">
                                      <p:cBhvr>
                                        <p:cTn id="82" dur="1000" fill="hold"/>
                                        <p:tgtEl>
                                          <p:spTgt spid="24">
                                            <p:graphicEl>
                                              <a:chart seriesIdx="-4" categoryIdx="2" bldStep="category"/>
                                            </p:graphicEl>
                                          </p:spTgt>
                                        </p:tgtEl>
                                        <p:attrNameLst>
                                          <p:attrName>ppt_h</p:attrName>
                                        </p:attrNameLst>
                                      </p:cBhvr>
                                      <p:tavLst>
                                        <p:tav tm="0">
                                          <p:val>
                                            <p:fltVal val="0"/>
                                          </p:val>
                                        </p:tav>
                                        <p:tav tm="100000">
                                          <p:val>
                                            <p:strVal val="#ppt_h"/>
                                          </p:val>
                                        </p:tav>
                                      </p:tavLst>
                                    </p:anim>
                                    <p:anim calcmode="lin" valueType="num">
                                      <p:cBhvr>
                                        <p:cTn id="83" dur="1000" fill="hold"/>
                                        <p:tgtEl>
                                          <p:spTgt spid="24">
                                            <p:graphicEl>
                                              <a:chart seriesIdx="-4" categoryIdx="2" bldStep="category"/>
                                            </p:graphicEl>
                                          </p:spTgt>
                                        </p:tgtEl>
                                        <p:attrNameLst>
                                          <p:attrName>style.rotation</p:attrName>
                                        </p:attrNameLst>
                                      </p:cBhvr>
                                      <p:tavLst>
                                        <p:tav tm="0">
                                          <p:val>
                                            <p:fltVal val="90"/>
                                          </p:val>
                                        </p:tav>
                                        <p:tav tm="100000">
                                          <p:val>
                                            <p:fltVal val="0"/>
                                          </p:val>
                                        </p:tav>
                                      </p:tavLst>
                                    </p:anim>
                                    <p:animEffect transition="in" filter="fade">
                                      <p:cBhvr>
                                        <p:cTn id="84" dur="1000"/>
                                        <p:tgtEl>
                                          <p:spTgt spid="24">
                                            <p:graphicEl>
                                              <a:chart seriesIdx="-4" categoryIdx="2" bldStep="category"/>
                                            </p:graphicEl>
                                          </p:spTgt>
                                        </p:tgtEl>
                                      </p:cBhvr>
                                    </p:animEffect>
                                  </p:childTnLst>
                                </p:cTn>
                              </p:par>
                            </p:childTnLst>
                          </p:cTn>
                        </p:par>
                      </p:childTnLst>
                    </p:cTn>
                  </p:par>
                  <p:par>
                    <p:cTn id="85" fill="hold">
                      <p:stCondLst>
                        <p:cond delay="indefinite"/>
                      </p:stCondLst>
                      <p:childTnLst>
                        <p:par>
                          <p:cTn id="86" fill="hold">
                            <p:stCondLst>
                              <p:cond delay="0"/>
                            </p:stCondLst>
                            <p:childTnLst>
                              <p:par>
                                <p:cTn id="87" presetID="31" presetClass="entr" presetSubtype="0" fill="hold" grpId="0" nodeType="clickEffect">
                                  <p:stCondLst>
                                    <p:cond delay="0"/>
                                  </p:stCondLst>
                                  <p:childTnLst>
                                    <p:set>
                                      <p:cBhvr>
                                        <p:cTn id="88" dur="1" fill="hold">
                                          <p:stCondLst>
                                            <p:cond delay="0"/>
                                          </p:stCondLst>
                                        </p:cTn>
                                        <p:tgtEl>
                                          <p:spTgt spid="24">
                                            <p:graphicEl>
                                              <a:chart seriesIdx="-4" categoryIdx="3" bldStep="category"/>
                                            </p:graphicEl>
                                          </p:spTgt>
                                        </p:tgtEl>
                                        <p:attrNameLst>
                                          <p:attrName>style.visibility</p:attrName>
                                        </p:attrNameLst>
                                      </p:cBhvr>
                                      <p:to>
                                        <p:strVal val="visible"/>
                                      </p:to>
                                    </p:set>
                                    <p:anim calcmode="lin" valueType="num">
                                      <p:cBhvr>
                                        <p:cTn id="89" dur="1000" fill="hold"/>
                                        <p:tgtEl>
                                          <p:spTgt spid="24">
                                            <p:graphicEl>
                                              <a:chart seriesIdx="-4" categoryIdx="3" bldStep="category"/>
                                            </p:graphicEl>
                                          </p:spTgt>
                                        </p:tgtEl>
                                        <p:attrNameLst>
                                          <p:attrName>ppt_w</p:attrName>
                                        </p:attrNameLst>
                                      </p:cBhvr>
                                      <p:tavLst>
                                        <p:tav tm="0">
                                          <p:val>
                                            <p:fltVal val="0"/>
                                          </p:val>
                                        </p:tav>
                                        <p:tav tm="100000">
                                          <p:val>
                                            <p:strVal val="#ppt_w"/>
                                          </p:val>
                                        </p:tav>
                                      </p:tavLst>
                                    </p:anim>
                                    <p:anim calcmode="lin" valueType="num">
                                      <p:cBhvr>
                                        <p:cTn id="90" dur="1000" fill="hold"/>
                                        <p:tgtEl>
                                          <p:spTgt spid="24">
                                            <p:graphicEl>
                                              <a:chart seriesIdx="-4" categoryIdx="3" bldStep="category"/>
                                            </p:graphicEl>
                                          </p:spTgt>
                                        </p:tgtEl>
                                        <p:attrNameLst>
                                          <p:attrName>ppt_h</p:attrName>
                                        </p:attrNameLst>
                                      </p:cBhvr>
                                      <p:tavLst>
                                        <p:tav tm="0">
                                          <p:val>
                                            <p:fltVal val="0"/>
                                          </p:val>
                                        </p:tav>
                                        <p:tav tm="100000">
                                          <p:val>
                                            <p:strVal val="#ppt_h"/>
                                          </p:val>
                                        </p:tav>
                                      </p:tavLst>
                                    </p:anim>
                                    <p:anim calcmode="lin" valueType="num">
                                      <p:cBhvr>
                                        <p:cTn id="91" dur="1000" fill="hold"/>
                                        <p:tgtEl>
                                          <p:spTgt spid="24">
                                            <p:graphicEl>
                                              <a:chart seriesIdx="-4" categoryIdx="3" bldStep="category"/>
                                            </p:graphicEl>
                                          </p:spTgt>
                                        </p:tgtEl>
                                        <p:attrNameLst>
                                          <p:attrName>style.rotation</p:attrName>
                                        </p:attrNameLst>
                                      </p:cBhvr>
                                      <p:tavLst>
                                        <p:tav tm="0">
                                          <p:val>
                                            <p:fltVal val="90"/>
                                          </p:val>
                                        </p:tav>
                                        <p:tav tm="100000">
                                          <p:val>
                                            <p:fltVal val="0"/>
                                          </p:val>
                                        </p:tav>
                                      </p:tavLst>
                                    </p:anim>
                                    <p:animEffect transition="in" filter="fade">
                                      <p:cBhvr>
                                        <p:cTn id="92" dur="1000"/>
                                        <p:tgtEl>
                                          <p:spTgt spid="24">
                                            <p:graphicEl>
                                              <a:chart seriesIdx="-4" categoryIdx="3" bldStep="category"/>
                                            </p:graphicEl>
                                          </p:spTgt>
                                        </p:tgtEl>
                                      </p:cBhvr>
                                    </p:animEffect>
                                  </p:childTnLst>
                                </p:cTn>
                              </p:par>
                            </p:childTnLst>
                          </p:cTn>
                        </p:par>
                      </p:childTnLst>
                    </p:cTn>
                  </p:par>
                  <p:par>
                    <p:cTn id="93" fill="hold">
                      <p:stCondLst>
                        <p:cond delay="indefinite"/>
                      </p:stCondLst>
                      <p:childTnLst>
                        <p:par>
                          <p:cTn id="94" fill="hold">
                            <p:stCondLst>
                              <p:cond delay="0"/>
                            </p:stCondLst>
                            <p:childTnLst>
                              <p:par>
                                <p:cTn id="95" presetID="31" presetClass="entr" presetSubtype="0" fill="hold" grpId="0" nodeType="clickEffect">
                                  <p:stCondLst>
                                    <p:cond delay="0"/>
                                  </p:stCondLst>
                                  <p:childTnLst>
                                    <p:set>
                                      <p:cBhvr>
                                        <p:cTn id="96" dur="1" fill="hold">
                                          <p:stCondLst>
                                            <p:cond delay="0"/>
                                          </p:stCondLst>
                                        </p:cTn>
                                        <p:tgtEl>
                                          <p:spTgt spid="24">
                                            <p:graphicEl>
                                              <a:chart seriesIdx="-4" categoryIdx="4" bldStep="category"/>
                                            </p:graphicEl>
                                          </p:spTgt>
                                        </p:tgtEl>
                                        <p:attrNameLst>
                                          <p:attrName>style.visibility</p:attrName>
                                        </p:attrNameLst>
                                      </p:cBhvr>
                                      <p:to>
                                        <p:strVal val="visible"/>
                                      </p:to>
                                    </p:set>
                                    <p:anim calcmode="lin" valueType="num">
                                      <p:cBhvr>
                                        <p:cTn id="97" dur="1000" fill="hold"/>
                                        <p:tgtEl>
                                          <p:spTgt spid="24">
                                            <p:graphicEl>
                                              <a:chart seriesIdx="-4" categoryIdx="4" bldStep="category"/>
                                            </p:graphicEl>
                                          </p:spTgt>
                                        </p:tgtEl>
                                        <p:attrNameLst>
                                          <p:attrName>ppt_w</p:attrName>
                                        </p:attrNameLst>
                                      </p:cBhvr>
                                      <p:tavLst>
                                        <p:tav tm="0">
                                          <p:val>
                                            <p:fltVal val="0"/>
                                          </p:val>
                                        </p:tav>
                                        <p:tav tm="100000">
                                          <p:val>
                                            <p:strVal val="#ppt_w"/>
                                          </p:val>
                                        </p:tav>
                                      </p:tavLst>
                                    </p:anim>
                                    <p:anim calcmode="lin" valueType="num">
                                      <p:cBhvr>
                                        <p:cTn id="98" dur="1000" fill="hold"/>
                                        <p:tgtEl>
                                          <p:spTgt spid="24">
                                            <p:graphicEl>
                                              <a:chart seriesIdx="-4" categoryIdx="4" bldStep="category"/>
                                            </p:graphicEl>
                                          </p:spTgt>
                                        </p:tgtEl>
                                        <p:attrNameLst>
                                          <p:attrName>ppt_h</p:attrName>
                                        </p:attrNameLst>
                                      </p:cBhvr>
                                      <p:tavLst>
                                        <p:tav tm="0">
                                          <p:val>
                                            <p:fltVal val="0"/>
                                          </p:val>
                                        </p:tav>
                                        <p:tav tm="100000">
                                          <p:val>
                                            <p:strVal val="#ppt_h"/>
                                          </p:val>
                                        </p:tav>
                                      </p:tavLst>
                                    </p:anim>
                                    <p:anim calcmode="lin" valueType="num">
                                      <p:cBhvr>
                                        <p:cTn id="99" dur="1000" fill="hold"/>
                                        <p:tgtEl>
                                          <p:spTgt spid="24">
                                            <p:graphicEl>
                                              <a:chart seriesIdx="-4" categoryIdx="4" bldStep="category"/>
                                            </p:graphicEl>
                                          </p:spTgt>
                                        </p:tgtEl>
                                        <p:attrNameLst>
                                          <p:attrName>style.rotation</p:attrName>
                                        </p:attrNameLst>
                                      </p:cBhvr>
                                      <p:tavLst>
                                        <p:tav tm="0">
                                          <p:val>
                                            <p:fltVal val="90"/>
                                          </p:val>
                                        </p:tav>
                                        <p:tav tm="100000">
                                          <p:val>
                                            <p:fltVal val="0"/>
                                          </p:val>
                                        </p:tav>
                                      </p:tavLst>
                                    </p:anim>
                                    <p:animEffect transition="in" filter="fade">
                                      <p:cBhvr>
                                        <p:cTn id="100" dur="1000"/>
                                        <p:tgtEl>
                                          <p:spTgt spid="24">
                                            <p:graphicEl>
                                              <a:chart seriesIdx="-4" categoryIdx="4" bldStep="category"/>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31" presetClass="entr" presetSubtype="0" fill="hold" grpId="0" nodeType="clickEffect">
                                  <p:stCondLst>
                                    <p:cond delay="0"/>
                                  </p:stCondLst>
                                  <p:childTnLst>
                                    <p:set>
                                      <p:cBhvr>
                                        <p:cTn id="104" dur="1" fill="hold">
                                          <p:stCondLst>
                                            <p:cond delay="0"/>
                                          </p:stCondLst>
                                        </p:cTn>
                                        <p:tgtEl>
                                          <p:spTgt spid="24">
                                            <p:graphicEl>
                                              <a:chart seriesIdx="-4" categoryIdx="5" bldStep="category"/>
                                            </p:graphicEl>
                                          </p:spTgt>
                                        </p:tgtEl>
                                        <p:attrNameLst>
                                          <p:attrName>style.visibility</p:attrName>
                                        </p:attrNameLst>
                                      </p:cBhvr>
                                      <p:to>
                                        <p:strVal val="visible"/>
                                      </p:to>
                                    </p:set>
                                    <p:anim calcmode="lin" valueType="num">
                                      <p:cBhvr>
                                        <p:cTn id="105" dur="1000" fill="hold"/>
                                        <p:tgtEl>
                                          <p:spTgt spid="24">
                                            <p:graphicEl>
                                              <a:chart seriesIdx="-4" categoryIdx="5" bldStep="category"/>
                                            </p:graphicEl>
                                          </p:spTgt>
                                        </p:tgtEl>
                                        <p:attrNameLst>
                                          <p:attrName>ppt_w</p:attrName>
                                        </p:attrNameLst>
                                      </p:cBhvr>
                                      <p:tavLst>
                                        <p:tav tm="0">
                                          <p:val>
                                            <p:fltVal val="0"/>
                                          </p:val>
                                        </p:tav>
                                        <p:tav tm="100000">
                                          <p:val>
                                            <p:strVal val="#ppt_w"/>
                                          </p:val>
                                        </p:tav>
                                      </p:tavLst>
                                    </p:anim>
                                    <p:anim calcmode="lin" valueType="num">
                                      <p:cBhvr>
                                        <p:cTn id="106" dur="1000" fill="hold"/>
                                        <p:tgtEl>
                                          <p:spTgt spid="24">
                                            <p:graphicEl>
                                              <a:chart seriesIdx="-4" categoryIdx="5" bldStep="category"/>
                                            </p:graphicEl>
                                          </p:spTgt>
                                        </p:tgtEl>
                                        <p:attrNameLst>
                                          <p:attrName>ppt_h</p:attrName>
                                        </p:attrNameLst>
                                      </p:cBhvr>
                                      <p:tavLst>
                                        <p:tav tm="0">
                                          <p:val>
                                            <p:fltVal val="0"/>
                                          </p:val>
                                        </p:tav>
                                        <p:tav tm="100000">
                                          <p:val>
                                            <p:strVal val="#ppt_h"/>
                                          </p:val>
                                        </p:tav>
                                      </p:tavLst>
                                    </p:anim>
                                    <p:anim calcmode="lin" valueType="num">
                                      <p:cBhvr>
                                        <p:cTn id="107" dur="1000" fill="hold"/>
                                        <p:tgtEl>
                                          <p:spTgt spid="24">
                                            <p:graphicEl>
                                              <a:chart seriesIdx="-4" categoryIdx="5" bldStep="category"/>
                                            </p:graphicEl>
                                          </p:spTgt>
                                        </p:tgtEl>
                                        <p:attrNameLst>
                                          <p:attrName>style.rotation</p:attrName>
                                        </p:attrNameLst>
                                      </p:cBhvr>
                                      <p:tavLst>
                                        <p:tav tm="0">
                                          <p:val>
                                            <p:fltVal val="90"/>
                                          </p:val>
                                        </p:tav>
                                        <p:tav tm="100000">
                                          <p:val>
                                            <p:fltVal val="0"/>
                                          </p:val>
                                        </p:tav>
                                      </p:tavLst>
                                    </p:anim>
                                    <p:animEffect transition="in" filter="fade">
                                      <p:cBhvr>
                                        <p:cTn id="108" dur="1000"/>
                                        <p:tgtEl>
                                          <p:spTgt spid="24">
                                            <p:graphicEl>
                                              <a:chart seriesIdx="-4" categoryIdx="5" bldStep="category"/>
                                            </p:graphicEl>
                                          </p:spTgt>
                                        </p:tgtEl>
                                      </p:cBhvr>
                                    </p:animEffect>
                                  </p:childTnLst>
                                </p:cTn>
                              </p:par>
                            </p:childTnLst>
                          </p:cTn>
                        </p:par>
                        <p:par>
                          <p:cTn id="109" fill="hold">
                            <p:stCondLst>
                              <p:cond delay="1000"/>
                            </p:stCondLst>
                            <p:childTnLst>
                              <p:par>
                                <p:cTn id="110" presetID="22" presetClass="entr" presetSubtype="2" fill="hold" nodeType="afterEffect">
                                  <p:stCondLst>
                                    <p:cond delay="0"/>
                                  </p:stCondLst>
                                  <p:childTnLst>
                                    <p:set>
                                      <p:cBhvr>
                                        <p:cTn id="111" dur="1" fill="hold">
                                          <p:stCondLst>
                                            <p:cond delay="0"/>
                                          </p:stCondLst>
                                        </p:cTn>
                                        <p:tgtEl>
                                          <p:spTgt spid="5"/>
                                        </p:tgtEl>
                                        <p:attrNameLst>
                                          <p:attrName>style.visibility</p:attrName>
                                        </p:attrNameLst>
                                      </p:cBhvr>
                                      <p:to>
                                        <p:strVal val="visible"/>
                                      </p:to>
                                    </p:set>
                                    <p:animEffect transition="in" filter="wipe(right)">
                                      <p:cBhvr>
                                        <p:cTn id="112" dur="500"/>
                                        <p:tgtEl>
                                          <p:spTgt spid="5"/>
                                        </p:tgtEl>
                                      </p:cBhvr>
                                    </p:animEffect>
                                  </p:childTnLst>
                                </p:cTn>
                              </p:par>
                            </p:childTnLst>
                          </p:cTn>
                        </p:par>
                        <p:par>
                          <p:cTn id="113" fill="hold">
                            <p:stCondLst>
                              <p:cond delay="1500"/>
                            </p:stCondLst>
                            <p:childTnLst>
                              <p:par>
                                <p:cTn id="114" presetID="10" presetClass="entr" presetSubtype="0" fill="hold" grpId="0" nodeType="afterEffect">
                                  <p:stCondLst>
                                    <p:cond delay="0"/>
                                  </p:stCondLst>
                                  <p:childTnLst>
                                    <p:set>
                                      <p:cBhvr>
                                        <p:cTn id="115" dur="1" fill="hold">
                                          <p:stCondLst>
                                            <p:cond delay="0"/>
                                          </p:stCondLst>
                                        </p:cTn>
                                        <p:tgtEl>
                                          <p:spTgt spid="17"/>
                                        </p:tgtEl>
                                        <p:attrNameLst>
                                          <p:attrName>style.visibility</p:attrName>
                                        </p:attrNameLst>
                                      </p:cBhvr>
                                      <p:to>
                                        <p:strVal val="visible"/>
                                      </p:to>
                                    </p:set>
                                    <p:animEffect transition="in" filter="fade">
                                      <p:cBhvr>
                                        <p:cTn id="116" dur="500"/>
                                        <p:tgtEl>
                                          <p:spTgt spid="17"/>
                                        </p:tgtEl>
                                      </p:cBhvr>
                                    </p:animEffect>
                                  </p:childTnLst>
                                </p:cTn>
                              </p:par>
                            </p:childTnLst>
                          </p:cTn>
                        </p:par>
                        <p:par>
                          <p:cTn id="117" fill="hold">
                            <p:stCondLst>
                              <p:cond delay="2000"/>
                            </p:stCondLst>
                            <p:childTnLst>
                              <p:par>
                                <p:cTn id="118" presetID="10" presetClass="entr" presetSubtype="0" fill="hold" grpId="0" nodeType="afterEffect">
                                  <p:stCondLst>
                                    <p:cond delay="0"/>
                                  </p:stCondLst>
                                  <p:childTnLst>
                                    <p:set>
                                      <p:cBhvr>
                                        <p:cTn id="119" dur="1" fill="hold">
                                          <p:stCondLst>
                                            <p:cond delay="0"/>
                                          </p:stCondLst>
                                        </p:cTn>
                                        <p:tgtEl>
                                          <p:spTgt spid="7"/>
                                        </p:tgtEl>
                                        <p:attrNameLst>
                                          <p:attrName>style.visibility</p:attrName>
                                        </p:attrNameLst>
                                      </p:cBhvr>
                                      <p:to>
                                        <p:strVal val="visible"/>
                                      </p:to>
                                    </p:set>
                                    <p:animEffect transition="in" filter="fade">
                                      <p:cBhvr>
                                        <p:cTn id="1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uiExpand="1">
        <p:bldSub>
          <a:bldChart bld="category"/>
        </p:bldSub>
      </p:bldGraphic>
      <p:bldP spid="28" grpId="0" animBg="1"/>
      <p:bldP spid="28" grpId="1" animBg="1"/>
      <p:bldP spid="30" grpId="0" animBg="1"/>
      <p:bldP spid="30" grpId="1" animBg="1"/>
      <p:bldP spid="7" grpId="0"/>
      <p:bldP spid="8" grpId="0" uiExpand="1"/>
      <p:bldP spid="14" grpId="0" uiExpand="1"/>
      <p:bldP spid="16" grpId="0" uiExpand="1"/>
      <p:bldP spid="17" grpId="0"/>
      <p:bldP spid="21" grpId="0" uiExpand="1"/>
      <p:bldP spid="23" grpId="0" animBg="1"/>
      <p:bldP spid="25" grpId="0"/>
      <p:bldP spid="34" grpId="0" uiExpand="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Hexagon 12"/>
          <p:cNvSpPr/>
          <p:nvPr/>
        </p:nvSpPr>
        <p:spPr>
          <a:xfrm rot="5400000">
            <a:off x="1773902" y="1032460"/>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aphicFrame>
        <p:nvGraphicFramePr>
          <p:cNvPr id="27" name="Chart Placeholder 38">
            <a:extLst>
              <a:ext uri="{FF2B5EF4-FFF2-40B4-BE49-F238E27FC236}">
                <a16:creationId xmlns="" xmlns:a16="http://schemas.microsoft.com/office/drawing/2014/main" id="{33CF1ADD-2CAD-455A-A68B-1198986F8550}"/>
              </a:ext>
            </a:extLst>
          </p:cNvPr>
          <p:cNvGraphicFramePr>
            <a:graphicFrameLocks/>
          </p:cNvGraphicFramePr>
          <p:nvPr>
            <p:extLst>
              <p:ext uri="{D42A27DB-BD31-4B8C-83A1-F6EECF244321}">
                <p14:modId xmlns:p14="http://schemas.microsoft.com/office/powerpoint/2010/main" val="3434821692"/>
              </p:ext>
            </p:extLst>
          </p:nvPr>
        </p:nvGraphicFramePr>
        <p:xfrm>
          <a:off x="3451111" y="2335470"/>
          <a:ext cx="2252663" cy="2181225"/>
        </p:xfrm>
        <a:graphic>
          <a:graphicData uri="http://schemas.openxmlformats.org/drawingml/2006/chart">
            <c:chart xmlns:c="http://schemas.openxmlformats.org/drawingml/2006/chart" xmlns:r="http://schemas.openxmlformats.org/officeDocument/2006/relationships" r:id="rId2"/>
          </a:graphicData>
        </a:graphic>
      </p:graphicFrame>
      <p:sp>
        <p:nvSpPr>
          <p:cNvPr id="34" name="Hexagon 12"/>
          <p:cNvSpPr/>
          <p:nvPr/>
        </p:nvSpPr>
        <p:spPr>
          <a:xfrm rot="5400000">
            <a:off x="4170987" y="-43855"/>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0" name="Hexagon 12"/>
          <p:cNvSpPr/>
          <p:nvPr/>
        </p:nvSpPr>
        <p:spPr>
          <a:xfrm rot="5400000">
            <a:off x="5817169" y="1365625"/>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1" name="Hexagon 12"/>
          <p:cNvSpPr/>
          <p:nvPr/>
        </p:nvSpPr>
        <p:spPr>
          <a:xfrm rot="12600000">
            <a:off x="4745978" y="5350137"/>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Hexagon 12"/>
          <p:cNvSpPr/>
          <p:nvPr/>
        </p:nvSpPr>
        <p:spPr>
          <a:xfrm rot="5400000">
            <a:off x="322717" y="3041667"/>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3" name="Hexagon 12"/>
          <p:cNvSpPr/>
          <p:nvPr/>
        </p:nvSpPr>
        <p:spPr>
          <a:xfrm rot="9000000">
            <a:off x="-3365024" y="-539167"/>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 name="Straight Connector 5">
            <a:extLst>
              <a:ext uri="{FF2B5EF4-FFF2-40B4-BE49-F238E27FC236}">
                <a16:creationId xmlns="" xmlns:a16="http://schemas.microsoft.com/office/drawing/2014/main" id="{B45D6F0B-C992-4595-A9BB-3A47E1428C99}"/>
              </a:ext>
            </a:extLst>
          </p:cNvPr>
          <p:cNvCxnSpPr>
            <a:cxnSpLocks/>
          </p:cNvCxnSpPr>
          <p:nvPr/>
        </p:nvCxnSpPr>
        <p:spPr>
          <a:xfrm>
            <a:off x="1641075" y="4039495"/>
            <a:ext cx="0" cy="56833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 xmlns:a16="http://schemas.microsoft.com/office/drawing/2014/main" id="{DA4C4757-F887-4FB3-A4D1-A2EC6F2AB3E8}"/>
              </a:ext>
            </a:extLst>
          </p:cNvPr>
          <p:cNvCxnSpPr>
            <a:cxnSpLocks/>
          </p:cNvCxnSpPr>
          <p:nvPr/>
        </p:nvCxnSpPr>
        <p:spPr>
          <a:xfrm>
            <a:off x="2955525" y="4172966"/>
            <a:ext cx="0" cy="56833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 xmlns:a16="http://schemas.microsoft.com/office/drawing/2014/main" id="{B34BA395-4AE2-4695-AA22-2C542EDD2CC7}"/>
              </a:ext>
            </a:extLst>
          </p:cNvPr>
          <p:cNvCxnSpPr>
            <a:cxnSpLocks/>
          </p:cNvCxnSpPr>
          <p:nvPr/>
        </p:nvCxnSpPr>
        <p:spPr>
          <a:xfrm>
            <a:off x="4572000" y="4386793"/>
            <a:ext cx="0" cy="56833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 xmlns:a16="http://schemas.microsoft.com/office/drawing/2014/main" id="{B56DC0E8-04A9-40A4-B7EC-6AAB7D2CC89E}"/>
              </a:ext>
            </a:extLst>
          </p:cNvPr>
          <p:cNvCxnSpPr>
            <a:cxnSpLocks/>
          </p:cNvCxnSpPr>
          <p:nvPr/>
        </p:nvCxnSpPr>
        <p:spPr>
          <a:xfrm>
            <a:off x="6279017" y="4172966"/>
            <a:ext cx="0" cy="56833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 xmlns:a16="http://schemas.microsoft.com/office/drawing/2014/main" id="{051582B4-EF8A-44E1-B0EA-CFBB043299CE}"/>
              </a:ext>
            </a:extLst>
          </p:cNvPr>
          <p:cNvCxnSpPr>
            <a:cxnSpLocks/>
          </p:cNvCxnSpPr>
          <p:nvPr/>
        </p:nvCxnSpPr>
        <p:spPr>
          <a:xfrm>
            <a:off x="7577192" y="4048519"/>
            <a:ext cx="0" cy="568331"/>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 xmlns:a16="http://schemas.microsoft.com/office/drawing/2014/main" id="{643A92F5-2608-4638-BE46-5EF98AE98EE1}"/>
              </a:ext>
            </a:extLst>
          </p:cNvPr>
          <p:cNvSpPr/>
          <p:nvPr/>
        </p:nvSpPr>
        <p:spPr>
          <a:xfrm>
            <a:off x="-2443" y="3426083"/>
            <a:ext cx="1097280" cy="846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2" name="Rectangle 11">
            <a:extLst>
              <a:ext uri="{FF2B5EF4-FFF2-40B4-BE49-F238E27FC236}">
                <a16:creationId xmlns="" xmlns:a16="http://schemas.microsoft.com/office/drawing/2014/main" id="{FDA6E32E-4A3D-42AF-8D8C-BE672456704E}"/>
              </a:ext>
            </a:extLst>
          </p:cNvPr>
          <p:cNvSpPr/>
          <p:nvPr/>
        </p:nvSpPr>
        <p:spPr>
          <a:xfrm>
            <a:off x="8103716" y="3430210"/>
            <a:ext cx="1046285" cy="846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graphicFrame>
        <p:nvGraphicFramePr>
          <p:cNvPr id="15" name="Chart Placeholder 38">
            <a:extLst>
              <a:ext uri="{FF2B5EF4-FFF2-40B4-BE49-F238E27FC236}">
                <a16:creationId xmlns="" xmlns:a16="http://schemas.microsoft.com/office/drawing/2014/main" id="{6B1E6F97-6369-4217-B90A-1324302B9C00}"/>
              </a:ext>
            </a:extLst>
          </p:cNvPr>
          <p:cNvGraphicFramePr>
            <a:graphicFrameLocks/>
          </p:cNvGraphicFramePr>
          <p:nvPr>
            <p:extLst>
              <p:ext uri="{D42A27DB-BD31-4B8C-83A1-F6EECF244321}">
                <p14:modId xmlns:p14="http://schemas.microsoft.com/office/powerpoint/2010/main" val="3811857489"/>
              </p:ext>
            </p:extLst>
          </p:nvPr>
        </p:nvGraphicFramePr>
        <p:xfrm>
          <a:off x="6893719" y="2822972"/>
          <a:ext cx="1341835" cy="13418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Placeholder 38">
            <a:extLst>
              <a:ext uri="{FF2B5EF4-FFF2-40B4-BE49-F238E27FC236}">
                <a16:creationId xmlns="" xmlns:a16="http://schemas.microsoft.com/office/drawing/2014/main" id="{8D0DBDC6-016F-45F6-B8CE-4509FB37727F}"/>
              </a:ext>
            </a:extLst>
          </p:cNvPr>
          <p:cNvGraphicFramePr>
            <a:graphicFrameLocks/>
          </p:cNvGraphicFramePr>
          <p:nvPr>
            <p:extLst/>
          </p:nvPr>
        </p:nvGraphicFramePr>
        <p:xfrm>
          <a:off x="982266" y="2822972"/>
          <a:ext cx="1332309" cy="134183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Placeholder 38">
            <a:extLst>
              <a:ext uri="{FF2B5EF4-FFF2-40B4-BE49-F238E27FC236}">
                <a16:creationId xmlns="" xmlns:a16="http://schemas.microsoft.com/office/drawing/2014/main" id="{E1B8F93F-C8AF-427F-8861-70A466CE2C9A}"/>
              </a:ext>
            </a:extLst>
          </p:cNvPr>
          <p:cNvGraphicFramePr>
            <a:graphicFrameLocks/>
          </p:cNvGraphicFramePr>
          <p:nvPr>
            <p:extLst/>
          </p:nvPr>
        </p:nvGraphicFramePr>
        <p:xfrm>
          <a:off x="2046685" y="2536031"/>
          <a:ext cx="1776413" cy="178593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Placeholder 38">
            <a:extLst>
              <a:ext uri="{FF2B5EF4-FFF2-40B4-BE49-F238E27FC236}">
                <a16:creationId xmlns="" xmlns:a16="http://schemas.microsoft.com/office/drawing/2014/main" id="{26C41BC0-0A0E-49F2-9716-4F46AF31EB9D}"/>
              </a:ext>
            </a:extLst>
          </p:cNvPr>
          <p:cNvGraphicFramePr>
            <a:graphicFrameLocks/>
          </p:cNvGraphicFramePr>
          <p:nvPr>
            <p:extLst/>
          </p:nvPr>
        </p:nvGraphicFramePr>
        <p:xfrm>
          <a:off x="5386387" y="2546747"/>
          <a:ext cx="1776413" cy="1785938"/>
        </p:xfrm>
        <a:graphic>
          <a:graphicData uri="http://schemas.openxmlformats.org/drawingml/2006/chart">
            <c:chart xmlns:c="http://schemas.openxmlformats.org/drawingml/2006/chart" xmlns:r="http://schemas.openxmlformats.org/officeDocument/2006/relationships" r:id="rId6"/>
          </a:graphicData>
        </a:graphic>
      </p:graphicFrame>
      <p:sp>
        <p:nvSpPr>
          <p:cNvPr id="17" name="TextBox 16">
            <a:extLst>
              <a:ext uri="{FF2B5EF4-FFF2-40B4-BE49-F238E27FC236}">
                <a16:creationId xmlns="" xmlns:a16="http://schemas.microsoft.com/office/drawing/2014/main" id="{C667245E-3D75-4ACA-817F-706BB672BE8D}"/>
              </a:ext>
            </a:extLst>
          </p:cNvPr>
          <p:cNvSpPr txBox="1"/>
          <p:nvPr/>
        </p:nvSpPr>
        <p:spPr>
          <a:xfrm>
            <a:off x="1048510" y="4608875"/>
            <a:ext cx="1199822" cy="207749"/>
          </a:xfrm>
          <a:prstGeom prst="rect">
            <a:avLst/>
          </a:prstGeom>
          <a:noFill/>
        </p:spPr>
        <p:txBody>
          <a:bodyPr wrap="square" lIns="0" tIns="0" rIns="0" bIns="0" rtlCol="0" anchor="ctr" anchorCtr="0">
            <a:normAutofit/>
          </a:bodyPr>
          <a:lstStyle/>
          <a:p>
            <a:pPr algn="ctr"/>
            <a:r>
              <a:rPr lang="en-GB" sz="1350" dirty="0" smtClean="0">
                <a:solidFill>
                  <a:schemeClr val="bg1"/>
                </a:solidFill>
                <a:latin typeface="Calibri Bold" charset="0"/>
                <a:ea typeface="Calibri Bold" charset="0"/>
              </a:rPr>
              <a:t>Electricity bill </a:t>
            </a:r>
            <a:endParaRPr lang="en-GB" sz="1350" dirty="0">
              <a:solidFill>
                <a:schemeClr val="bg1"/>
              </a:solidFill>
              <a:latin typeface="Calibri Bold" charset="0"/>
              <a:ea typeface="Calibri Bold" charset="0"/>
            </a:endParaRPr>
          </a:p>
        </p:txBody>
      </p:sp>
      <p:sp>
        <p:nvSpPr>
          <p:cNvPr id="18" name="TextBox 17">
            <a:extLst>
              <a:ext uri="{FF2B5EF4-FFF2-40B4-BE49-F238E27FC236}">
                <a16:creationId xmlns="" xmlns:a16="http://schemas.microsoft.com/office/drawing/2014/main" id="{8B3763D1-DDB8-4BB3-94A8-D9B3AB29471E}"/>
              </a:ext>
            </a:extLst>
          </p:cNvPr>
          <p:cNvSpPr txBox="1"/>
          <p:nvPr/>
        </p:nvSpPr>
        <p:spPr>
          <a:xfrm>
            <a:off x="2355614" y="4831602"/>
            <a:ext cx="1199822" cy="207749"/>
          </a:xfrm>
          <a:prstGeom prst="rect">
            <a:avLst/>
          </a:prstGeom>
          <a:noFill/>
        </p:spPr>
        <p:txBody>
          <a:bodyPr wrap="square" lIns="0" tIns="0" rIns="0" bIns="0" rtlCol="0" anchor="ctr" anchorCtr="0">
            <a:noAutofit/>
          </a:bodyPr>
          <a:lstStyle/>
          <a:p>
            <a:pPr algn="ctr"/>
            <a:r>
              <a:rPr lang="en-GB" sz="1200" dirty="0" smtClean="0">
                <a:solidFill>
                  <a:schemeClr val="bg1"/>
                </a:solidFill>
                <a:latin typeface="Calibri Bold" charset="0"/>
                <a:ea typeface="Calibri Bold" charset="0"/>
              </a:rPr>
              <a:t>Land dispute / breach of peace</a:t>
            </a:r>
            <a:endParaRPr lang="en-GB" sz="1200" dirty="0">
              <a:solidFill>
                <a:schemeClr val="bg1"/>
              </a:solidFill>
              <a:latin typeface="Calibri Bold" charset="0"/>
              <a:ea typeface="Calibri Bold" charset="0"/>
            </a:endParaRPr>
          </a:p>
        </p:txBody>
      </p:sp>
      <p:sp>
        <p:nvSpPr>
          <p:cNvPr id="19" name="TextBox 18">
            <a:extLst>
              <a:ext uri="{FF2B5EF4-FFF2-40B4-BE49-F238E27FC236}">
                <a16:creationId xmlns="" xmlns:a16="http://schemas.microsoft.com/office/drawing/2014/main" id="{26D13304-226C-4D57-8B16-850DC2F5F894}"/>
              </a:ext>
            </a:extLst>
          </p:cNvPr>
          <p:cNvSpPr txBox="1"/>
          <p:nvPr/>
        </p:nvSpPr>
        <p:spPr>
          <a:xfrm>
            <a:off x="3972089" y="4955312"/>
            <a:ext cx="1199822" cy="207749"/>
          </a:xfrm>
          <a:prstGeom prst="rect">
            <a:avLst/>
          </a:prstGeom>
          <a:noFill/>
        </p:spPr>
        <p:txBody>
          <a:bodyPr wrap="square" lIns="0" tIns="0" rIns="0" bIns="0" rtlCol="0" anchor="ctr" anchorCtr="0">
            <a:normAutofit/>
          </a:bodyPr>
          <a:lstStyle/>
          <a:p>
            <a:pPr algn="ctr"/>
            <a:r>
              <a:rPr lang="en-GB" sz="1350" dirty="0" smtClean="0">
                <a:solidFill>
                  <a:schemeClr val="bg1"/>
                </a:solidFill>
                <a:latin typeface="Calibri Bold" charset="0"/>
                <a:ea typeface="Calibri Bold" charset="0"/>
              </a:rPr>
              <a:t>Encroachment</a:t>
            </a:r>
            <a:endParaRPr lang="en-GB" sz="1350" dirty="0">
              <a:solidFill>
                <a:schemeClr val="bg1"/>
              </a:solidFill>
              <a:latin typeface="Calibri Bold" charset="0"/>
              <a:ea typeface="Calibri Bold" charset="0"/>
            </a:endParaRPr>
          </a:p>
        </p:txBody>
      </p:sp>
      <p:sp>
        <p:nvSpPr>
          <p:cNvPr id="20" name="TextBox 19">
            <a:extLst>
              <a:ext uri="{FF2B5EF4-FFF2-40B4-BE49-F238E27FC236}">
                <a16:creationId xmlns="" xmlns:a16="http://schemas.microsoft.com/office/drawing/2014/main" id="{A7C535A7-69E3-46B4-BC82-D26D03AD30B7}"/>
              </a:ext>
            </a:extLst>
          </p:cNvPr>
          <p:cNvSpPr txBox="1"/>
          <p:nvPr/>
        </p:nvSpPr>
        <p:spPr>
          <a:xfrm>
            <a:off x="5674683" y="4779396"/>
            <a:ext cx="1199822" cy="207749"/>
          </a:xfrm>
          <a:prstGeom prst="rect">
            <a:avLst/>
          </a:prstGeom>
          <a:noFill/>
        </p:spPr>
        <p:txBody>
          <a:bodyPr wrap="square" lIns="0" tIns="0" rIns="0" bIns="0" rtlCol="0" anchor="ctr" anchorCtr="0">
            <a:normAutofit/>
          </a:bodyPr>
          <a:lstStyle/>
          <a:p>
            <a:pPr algn="ctr"/>
            <a:r>
              <a:rPr lang="en-GB" sz="1350" dirty="0" smtClean="0">
                <a:solidFill>
                  <a:schemeClr val="bg1"/>
                </a:solidFill>
                <a:latin typeface="Calibri Bold" charset="0"/>
                <a:ea typeface="Calibri Bold" charset="0"/>
              </a:rPr>
              <a:t>IAY</a:t>
            </a:r>
            <a:endParaRPr lang="en-GB" sz="1350" dirty="0">
              <a:solidFill>
                <a:schemeClr val="bg1"/>
              </a:solidFill>
              <a:latin typeface="Calibri Bold" charset="0"/>
              <a:ea typeface="Calibri Bold" charset="0"/>
            </a:endParaRPr>
          </a:p>
        </p:txBody>
      </p:sp>
      <p:sp>
        <p:nvSpPr>
          <p:cNvPr id="21" name="TextBox 20">
            <a:extLst>
              <a:ext uri="{FF2B5EF4-FFF2-40B4-BE49-F238E27FC236}">
                <a16:creationId xmlns="" xmlns:a16="http://schemas.microsoft.com/office/drawing/2014/main" id="{4890BFB4-D0E4-463D-8702-156CA1968F51}"/>
              </a:ext>
            </a:extLst>
          </p:cNvPr>
          <p:cNvSpPr txBox="1"/>
          <p:nvPr/>
        </p:nvSpPr>
        <p:spPr>
          <a:xfrm>
            <a:off x="6867155" y="4653188"/>
            <a:ext cx="1462125" cy="538970"/>
          </a:xfrm>
          <a:prstGeom prst="rect">
            <a:avLst/>
          </a:prstGeom>
          <a:noFill/>
        </p:spPr>
        <p:txBody>
          <a:bodyPr wrap="square" lIns="0" tIns="0" rIns="0" bIns="0" rtlCol="0" anchor="ctr" anchorCtr="0">
            <a:noAutofit/>
          </a:bodyPr>
          <a:lstStyle/>
          <a:p>
            <a:pPr algn="ctr"/>
            <a:r>
              <a:rPr lang="en-GB" sz="1200" dirty="0" smtClean="0">
                <a:solidFill>
                  <a:schemeClr val="bg1"/>
                </a:solidFill>
                <a:latin typeface="Calibri Bold" charset="0"/>
                <a:ea typeface="Calibri Bold" charset="0"/>
              </a:rPr>
              <a:t>Payment for various pensions/welfare schemes </a:t>
            </a:r>
            <a:endParaRPr lang="en-GB" sz="1200" dirty="0">
              <a:solidFill>
                <a:schemeClr val="bg1"/>
              </a:solidFill>
              <a:latin typeface="Calibri Bold" charset="0"/>
              <a:ea typeface="Calibri Bold" charset="0"/>
            </a:endParaRPr>
          </a:p>
        </p:txBody>
      </p:sp>
      <p:sp>
        <p:nvSpPr>
          <p:cNvPr id="22" name="TextBox 21">
            <a:extLst>
              <a:ext uri="{FF2B5EF4-FFF2-40B4-BE49-F238E27FC236}">
                <a16:creationId xmlns="" xmlns:a16="http://schemas.microsoft.com/office/drawing/2014/main" id="{9283E49D-F5A8-4C52-B2C7-54DBE5D0CA04}"/>
              </a:ext>
            </a:extLst>
          </p:cNvPr>
          <p:cNvSpPr txBox="1"/>
          <p:nvPr/>
        </p:nvSpPr>
        <p:spPr>
          <a:xfrm>
            <a:off x="3897216" y="3058842"/>
            <a:ext cx="1430868" cy="692498"/>
          </a:xfrm>
          <a:prstGeom prst="rect">
            <a:avLst/>
          </a:prstGeom>
          <a:noFill/>
        </p:spPr>
        <p:txBody>
          <a:bodyPr wrap="square" lIns="0" tIns="0" rIns="0" bIns="0" rtlCol="0" anchor="ctr" anchorCtr="0">
            <a:normAutofit/>
          </a:bodyPr>
          <a:lstStyle/>
          <a:p>
            <a:pPr algn="ctr"/>
            <a:r>
              <a:rPr lang="en-GB" sz="4500" dirty="0" smtClean="0">
                <a:solidFill>
                  <a:schemeClr val="bg1"/>
                </a:solidFill>
                <a:latin typeface="Calibri Bold" charset="0"/>
                <a:ea typeface="Calibri Bold" charset="0"/>
              </a:rPr>
              <a:t>26%</a:t>
            </a:r>
            <a:endParaRPr lang="en-GB" sz="4500" dirty="0">
              <a:solidFill>
                <a:schemeClr val="bg1"/>
              </a:solidFill>
              <a:latin typeface="Calibri Bold" charset="0"/>
              <a:ea typeface="Calibri Bold" charset="0"/>
            </a:endParaRPr>
          </a:p>
        </p:txBody>
      </p:sp>
      <p:sp>
        <p:nvSpPr>
          <p:cNvPr id="23" name="TextBox 22">
            <a:extLst>
              <a:ext uri="{FF2B5EF4-FFF2-40B4-BE49-F238E27FC236}">
                <a16:creationId xmlns="" xmlns:a16="http://schemas.microsoft.com/office/drawing/2014/main" id="{9732ED4E-0938-4F8D-86D5-2B77F819DF1A}"/>
              </a:ext>
            </a:extLst>
          </p:cNvPr>
          <p:cNvSpPr txBox="1"/>
          <p:nvPr/>
        </p:nvSpPr>
        <p:spPr>
          <a:xfrm>
            <a:off x="2443455" y="3155515"/>
            <a:ext cx="1048425" cy="507831"/>
          </a:xfrm>
          <a:prstGeom prst="rect">
            <a:avLst/>
          </a:prstGeom>
          <a:noFill/>
        </p:spPr>
        <p:txBody>
          <a:bodyPr wrap="square" lIns="0" tIns="0" rIns="0" bIns="0" rtlCol="0" anchor="ctr" anchorCtr="0">
            <a:normAutofit/>
          </a:bodyPr>
          <a:lstStyle/>
          <a:p>
            <a:pPr algn="ctr"/>
            <a:r>
              <a:rPr lang="en-GB" sz="3300" dirty="0" smtClean="0">
                <a:solidFill>
                  <a:schemeClr val="bg1"/>
                </a:solidFill>
                <a:latin typeface="Calibri Bold" charset="0"/>
                <a:ea typeface="Calibri Bold" charset="0"/>
              </a:rPr>
              <a:t>16%</a:t>
            </a:r>
            <a:endParaRPr lang="en-GB" sz="3300" dirty="0">
              <a:solidFill>
                <a:schemeClr val="bg1"/>
              </a:solidFill>
              <a:latin typeface="Calibri Bold" charset="0"/>
              <a:ea typeface="Calibri Bold" charset="0"/>
            </a:endParaRPr>
          </a:p>
        </p:txBody>
      </p:sp>
      <p:sp>
        <p:nvSpPr>
          <p:cNvPr id="24" name="TextBox 23">
            <a:extLst>
              <a:ext uri="{FF2B5EF4-FFF2-40B4-BE49-F238E27FC236}">
                <a16:creationId xmlns="" xmlns:a16="http://schemas.microsoft.com/office/drawing/2014/main" id="{F9F0A6E8-DE19-450D-80F8-A89327085243}"/>
              </a:ext>
            </a:extLst>
          </p:cNvPr>
          <p:cNvSpPr txBox="1"/>
          <p:nvPr/>
        </p:nvSpPr>
        <p:spPr>
          <a:xfrm>
            <a:off x="5725550" y="3147206"/>
            <a:ext cx="1139316" cy="507831"/>
          </a:xfrm>
          <a:prstGeom prst="rect">
            <a:avLst/>
          </a:prstGeom>
          <a:noFill/>
        </p:spPr>
        <p:txBody>
          <a:bodyPr wrap="square" lIns="0" tIns="0" rIns="0" bIns="0" rtlCol="0" anchor="ctr" anchorCtr="0">
            <a:normAutofit/>
          </a:bodyPr>
          <a:lstStyle/>
          <a:p>
            <a:pPr algn="ctr"/>
            <a:r>
              <a:rPr lang="en-GB" sz="3300" dirty="0" smtClean="0">
                <a:solidFill>
                  <a:schemeClr val="bg1"/>
                </a:solidFill>
                <a:latin typeface="Calibri Bold" charset="0"/>
                <a:ea typeface="Calibri Bold" charset="0"/>
              </a:rPr>
              <a:t>11%</a:t>
            </a:r>
            <a:endParaRPr lang="en-GB" sz="3300" dirty="0">
              <a:solidFill>
                <a:schemeClr val="bg1"/>
              </a:solidFill>
              <a:latin typeface="Calibri Bold" charset="0"/>
              <a:ea typeface="Calibri Bold" charset="0"/>
            </a:endParaRPr>
          </a:p>
        </p:txBody>
      </p:sp>
      <p:sp>
        <p:nvSpPr>
          <p:cNvPr id="25" name="TextBox 24">
            <a:extLst>
              <a:ext uri="{FF2B5EF4-FFF2-40B4-BE49-F238E27FC236}">
                <a16:creationId xmlns="" xmlns:a16="http://schemas.microsoft.com/office/drawing/2014/main" id="{7193948E-285E-4BEF-8AFC-0C204D2D03A5}"/>
              </a:ext>
            </a:extLst>
          </p:cNvPr>
          <p:cNvSpPr txBox="1"/>
          <p:nvPr/>
        </p:nvSpPr>
        <p:spPr>
          <a:xfrm>
            <a:off x="1277635" y="3297682"/>
            <a:ext cx="788835" cy="323165"/>
          </a:xfrm>
          <a:prstGeom prst="rect">
            <a:avLst/>
          </a:prstGeom>
          <a:noFill/>
          <a:ln>
            <a:noFill/>
          </a:ln>
        </p:spPr>
        <p:txBody>
          <a:bodyPr wrap="square" lIns="0" tIns="0" rIns="0" bIns="0" rtlCol="0" anchor="ctr" anchorCtr="0">
            <a:normAutofit/>
          </a:bodyPr>
          <a:lstStyle/>
          <a:p>
            <a:pPr algn="ctr"/>
            <a:r>
              <a:rPr lang="en-GB" sz="2100" dirty="0" smtClean="0">
                <a:solidFill>
                  <a:schemeClr val="bg1"/>
                </a:solidFill>
                <a:latin typeface="Calibri Bold" charset="0"/>
                <a:ea typeface="Calibri Bold" charset="0"/>
              </a:rPr>
              <a:t>9%</a:t>
            </a:r>
            <a:endParaRPr lang="en-GB" sz="2100" dirty="0">
              <a:solidFill>
                <a:schemeClr val="bg1"/>
              </a:solidFill>
              <a:latin typeface="Calibri Bold" charset="0"/>
              <a:ea typeface="Calibri Bold" charset="0"/>
            </a:endParaRPr>
          </a:p>
        </p:txBody>
      </p:sp>
      <p:sp>
        <p:nvSpPr>
          <p:cNvPr id="26" name="TextBox 25">
            <a:extLst>
              <a:ext uri="{FF2B5EF4-FFF2-40B4-BE49-F238E27FC236}">
                <a16:creationId xmlns="" xmlns:a16="http://schemas.microsoft.com/office/drawing/2014/main" id="{4DA17319-9D21-4800-9A74-63872F145132}"/>
              </a:ext>
            </a:extLst>
          </p:cNvPr>
          <p:cNvSpPr txBox="1"/>
          <p:nvPr/>
        </p:nvSpPr>
        <p:spPr>
          <a:xfrm>
            <a:off x="7170218" y="3321785"/>
            <a:ext cx="788835" cy="323165"/>
          </a:xfrm>
          <a:prstGeom prst="rect">
            <a:avLst/>
          </a:prstGeom>
          <a:noFill/>
        </p:spPr>
        <p:txBody>
          <a:bodyPr wrap="square" lIns="0" tIns="0" rIns="0" bIns="0" rtlCol="0" anchor="ctr" anchorCtr="0">
            <a:normAutofit/>
          </a:bodyPr>
          <a:lstStyle/>
          <a:p>
            <a:pPr algn="ctr"/>
            <a:r>
              <a:rPr lang="en-GB" sz="2100" dirty="0" smtClean="0">
                <a:solidFill>
                  <a:schemeClr val="bg1"/>
                </a:solidFill>
                <a:latin typeface="Calibri Bold" charset="0"/>
                <a:ea typeface="Calibri Bold" charset="0"/>
              </a:rPr>
              <a:t>8%</a:t>
            </a:r>
            <a:endParaRPr lang="en-GB" sz="2100" dirty="0">
              <a:solidFill>
                <a:schemeClr val="bg1"/>
              </a:solidFill>
              <a:latin typeface="Calibri Bold" charset="0"/>
              <a:ea typeface="Calibri Bold" charset="0"/>
            </a:endParaRPr>
          </a:p>
        </p:txBody>
      </p:sp>
      <p:sp>
        <p:nvSpPr>
          <p:cNvPr id="35" name="Hexagon 12"/>
          <p:cNvSpPr/>
          <p:nvPr/>
        </p:nvSpPr>
        <p:spPr>
          <a:xfrm rot="5400000">
            <a:off x="1271035" y="5386259"/>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7" name="Rectangle 36"/>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TextBox 35">
            <a:extLst>
              <a:ext uri="{FF2B5EF4-FFF2-40B4-BE49-F238E27FC236}">
                <a16:creationId xmlns="" xmlns:a16="http://schemas.microsoft.com/office/drawing/2014/main" id="{26D13304-226C-4D57-8B16-850DC2F5F894}"/>
              </a:ext>
            </a:extLst>
          </p:cNvPr>
          <p:cNvSpPr txBox="1"/>
          <p:nvPr/>
        </p:nvSpPr>
        <p:spPr>
          <a:xfrm>
            <a:off x="3972089" y="2060303"/>
            <a:ext cx="1199822" cy="207749"/>
          </a:xfrm>
          <a:prstGeom prst="rect">
            <a:avLst/>
          </a:prstGeom>
          <a:noFill/>
        </p:spPr>
        <p:txBody>
          <a:bodyPr wrap="square" lIns="0" tIns="0" rIns="0" bIns="0" rtlCol="0" anchor="ctr" anchorCtr="0">
            <a:noAutofit/>
          </a:bodyPr>
          <a:lstStyle/>
          <a:p>
            <a:pPr algn="ctr"/>
            <a:r>
              <a:rPr lang="en-GB" sz="1400" dirty="0" smtClean="0">
                <a:solidFill>
                  <a:schemeClr val="bg1"/>
                </a:solidFill>
                <a:latin typeface="Calibri Bold" charset="0"/>
                <a:ea typeface="Calibri Bold" charset="0"/>
              </a:rPr>
              <a:t>Revenue and Land Reforms</a:t>
            </a:r>
            <a:endParaRPr lang="en-GB" sz="1400" dirty="0">
              <a:solidFill>
                <a:schemeClr val="bg1"/>
              </a:solidFill>
              <a:latin typeface="Calibri Bold" charset="0"/>
              <a:ea typeface="Calibri Bold" charset="0"/>
            </a:endParaRPr>
          </a:p>
        </p:txBody>
      </p:sp>
      <p:sp>
        <p:nvSpPr>
          <p:cNvPr id="41" name="TextBox 40">
            <a:extLst>
              <a:ext uri="{FF2B5EF4-FFF2-40B4-BE49-F238E27FC236}">
                <a16:creationId xmlns="" xmlns:a16="http://schemas.microsoft.com/office/drawing/2014/main" id="{26D13304-226C-4D57-8B16-850DC2F5F894}"/>
              </a:ext>
            </a:extLst>
          </p:cNvPr>
          <p:cNvSpPr txBox="1"/>
          <p:nvPr/>
        </p:nvSpPr>
        <p:spPr>
          <a:xfrm>
            <a:off x="2313732" y="2192098"/>
            <a:ext cx="1199822" cy="207749"/>
          </a:xfrm>
          <a:prstGeom prst="rect">
            <a:avLst/>
          </a:prstGeom>
          <a:noFill/>
        </p:spPr>
        <p:txBody>
          <a:bodyPr wrap="square" lIns="0" tIns="0" rIns="0" bIns="0" rtlCol="0" anchor="ctr" anchorCtr="0">
            <a:noAutofit/>
          </a:bodyPr>
          <a:lstStyle/>
          <a:p>
            <a:pPr algn="ctr"/>
            <a:r>
              <a:rPr lang="en-GB" sz="1400" dirty="0" smtClean="0">
                <a:solidFill>
                  <a:schemeClr val="bg1"/>
                </a:solidFill>
                <a:latin typeface="Calibri Bold" charset="0"/>
                <a:ea typeface="Calibri Bold" charset="0"/>
              </a:rPr>
              <a:t>Home</a:t>
            </a:r>
            <a:endParaRPr lang="en-GB" sz="1400" dirty="0">
              <a:solidFill>
                <a:schemeClr val="bg1"/>
              </a:solidFill>
              <a:latin typeface="Calibri Bold" charset="0"/>
              <a:ea typeface="Calibri Bold" charset="0"/>
            </a:endParaRPr>
          </a:p>
        </p:txBody>
      </p:sp>
      <p:sp>
        <p:nvSpPr>
          <p:cNvPr id="42" name="TextBox 41">
            <a:extLst>
              <a:ext uri="{FF2B5EF4-FFF2-40B4-BE49-F238E27FC236}">
                <a16:creationId xmlns="" xmlns:a16="http://schemas.microsoft.com/office/drawing/2014/main" id="{26D13304-226C-4D57-8B16-850DC2F5F894}"/>
              </a:ext>
            </a:extLst>
          </p:cNvPr>
          <p:cNvSpPr txBox="1"/>
          <p:nvPr/>
        </p:nvSpPr>
        <p:spPr>
          <a:xfrm>
            <a:off x="1041164" y="2583843"/>
            <a:ext cx="1199822" cy="207749"/>
          </a:xfrm>
          <a:prstGeom prst="rect">
            <a:avLst/>
          </a:prstGeom>
          <a:noFill/>
        </p:spPr>
        <p:txBody>
          <a:bodyPr wrap="square" lIns="0" tIns="0" rIns="0" bIns="0" rtlCol="0" anchor="ctr" anchorCtr="0">
            <a:noAutofit/>
          </a:bodyPr>
          <a:lstStyle/>
          <a:p>
            <a:pPr algn="ctr"/>
            <a:r>
              <a:rPr lang="en-GB" sz="1400" dirty="0" smtClean="0">
                <a:solidFill>
                  <a:schemeClr val="bg1"/>
                </a:solidFill>
                <a:latin typeface="Calibri Bold" charset="0"/>
                <a:ea typeface="Calibri Bold" charset="0"/>
              </a:rPr>
              <a:t>Energy</a:t>
            </a:r>
            <a:endParaRPr lang="en-GB" sz="1400" dirty="0">
              <a:solidFill>
                <a:schemeClr val="bg1"/>
              </a:solidFill>
              <a:latin typeface="Calibri Bold" charset="0"/>
              <a:ea typeface="Calibri Bold" charset="0"/>
            </a:endParaRPr>
          </a:p>
        </p:txBody>
      </p:sp>
      <p:sp>
        <p:nvSpPr>
          <p:cNvPr id="43" name="TextBox 42">
            <a:extLst>
              <a:ext uri="{FF2B5EF4-FFF2-40B4-BE49-F238E27FC236}">
                <a16:creationId xmlns="" xmlns:a16="http://schemas.microsoft.com/office/drawing/2014/main" id="{26D13304-226C-4D57-8B16-850DC2F5F894}"/>
              </a:ext>
            </a:extLst>
          </p:cNvPr>
          <p:cNvSpPr txBox="1"/>
          <p:nvPr/>
        </p:nvSpPr>
        <p:spPr>
          <a:xfrm>
            <a:off x="6998307" y="2458168"/>
            <a:ext cx="1199822" cy="207749"/>
          </a:xfrm>
          <a:prstGeom prst="rect">
            <a:avLst/>
          </a:prstGeom>
          <a:noFill/>
        </p:spPr>
        <p:txBody>
          <a:bodyPr wrap="square" lIns="0" tIns="0" rIns="0" bIns="0" rtlCol="0" anchor="ctr" anchorCtr="0">
            <a:noAutofit/>
          </a:bodyPr>
          <a:lstStyle/>
          <a:p>
            <a:pPr algn="ctr"/>
            <a:r>
              <a:rPr lang="en-GB" sz="1200" dirty="0" smtClean="0">
                <a:solidFill>
                  <a:schemeClr val="bg1"/>
                </a:solidFill>
                <a:latin typeface="Calibri Bold" charset="0"/>
                <a:ea typeface="Calibri Bold" charset="0"/>
              </a:rPr>
              <a:t>Social Welfare Department</a:t>
            </a:r>
            <a:endParaRPr lang="en-GB" sz="1200" dirty="0">
              <a:solidFill>
                <a:schemeClr val="bg1"/>
              </a:solidFill>
              <a:latin typeface="Calibri Bold" charset="0"/>
              <a:ea typeface="Calibri Bold" charset="0"/>
            </a:endParaRPr>
          </a:p>
        </p:txBody>
      </p:sp>
      <p:sp>
        <p:nvSpPr>
          <p:cNvPr id="44" name="TextBox 43">
            <a:extLst>
              <a:ext uri="{FF2B5EF4-FFF2-40B4-BE49-F238E27FC236}">
                <a16:creationId xmlns="" xmlns:a16="http://schemas.microsoft.com/office/drawing/2014/main" id="{26D13304-226C-4D57-8B16-850DC2F5F894}"/>
              </a:ext>
            </a:extLst>
          </p:cNvPr>
          <p:cNvSpPr txBox="1"/>
          <p:nvPr/>
        </p:nvSpPr>
        <p:spPr>
          <a:xfrm>
            <a:off x="5688592" y="2201253"/>
            <a:ext cx="1199822" cy="207749"/>
          </a:xfrm>
          <a:prstGeom prst="rect">
            <a:avLst/>
          </a:prstGeom>
          <a:noFill/>
        </p:spPr>
        <p:txBody>
          <a:bodyPr wrap="square" lIns="0" tIns="0" rIns="0" bIns="0" rtlCol="0" anchor="ctr" anchorCtr="0">
            <a:noAutofit/>
          </a:bodyPr>
          <a:lstStyle/>
          <a:p>
            <a:pPr algn="ctr"/>
            <a:r>
              <a:rPr lang="en-GB" sz="1400" dirty="0" smtClean="0">
                <a:solidFill>
                  <a:schemeClr val="bg1"/>
                </a:solidFill>
                <a:latin typeface="Calibri Bold" charset="0"/>
                <a:ea typeface="Calibri Bold" charset="0"/>
              </a:rPr>
              <a:t>Rural Development</a:t>
            </a:r>
            <a:endParaRPr lang="en-GB" sz="1400" dirty="0">
              <a:solidFill>
                <a:schemeClr val="bg1"/>
              </a:solidFill>
              <a:latin typeface="Calibri Bold" charset="0"/>
              <a:ea typeface="Calibri Bold" charset="0"/>
            </a:endParaRPr>
          </a:p>
        </p:txBody>
      </p:sp>
      <p:sp>
        <p:nvSpPr>
          <p:cNvPr id="38" name="TextBox 37"/>
          <p:cNvSpPr txBox="1"/>
          <p:nvPr/>
        </p:nvSpPr>
        <p:spPr>
          <a:xfrm>
            <a:off x="736997" y="793347"/>
            <a:ext cx="7670006" cy="415499"/>
          </a:xfrm>
          <a:prstGeom prst="rect">
            <a:avLst/>
          </a:prstGeom>
          <a:noFill/>
          <a:ln>
            <a:noFill/>
          </a:ln>
        </p:spPr>
        <p:txBody>
          <a:bodyPr wrap="square" lIns="0" tIns="0" rIns="0" bIns="0" rtlCol="0" anchor="ctr" anchorCtr="0">
            <a:noAutofit/>
          </a:bodyPr>
          <a:lstStyle/>
          <a:p>
            <a:pPr algn="ctr"/>
            <a:r>
              <a:rPr lang="en-US" sz="3600" dirty="0" smtClean="0">
                <a:solidFill>
                  <a:schemeClr val="bg1"/>
                </a:solidFill>
                <a:latin typeface="Calibri" charset="0"/>
                <a:ea typeface="Calibri" charset="0"/>
                <a:cs typeface="Calibri" charset="0"/>
              </a:rPr>
              <a:t>Analytics – basis for systematic reforms</a:t>
            </a:r>
            <a:endParaRPr lang="en-US" sz="3600" dirty="0">
              <a:solidFill>
                <a:schemeClr val="bg1"/>
              </a:solidFill>
              <a:latin typeface="Calibri" charset="0"/>
              <a:ea typeface="Calibri" charset="0"/>
              <a:cs typeface="Calibri" charset="0"/>
            </a:endParaRPr>
          </a:p>
        </p:txBody>
      </p:sp>
    </p:spTree>
    <p:extLst>
      <p:ext uri="{BB962C8B-B14F-4D97-AF65-F5344CB8AC3E}">
        <p14:creationId xmlns:p14="http://schemas.microsoft.com/office/powerpoint/2010/main" val="1472905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7200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2000" fill="hold"/>
                                        <p:tgtEl>
                                          <p:spTgt spid="33"/>
                                        </p:tgtEl>
                                        <p:attrNameLst>
                                          <p:attrName>ppt_x</p:attrName>
                                        </p:attrNameLst>
                                      </p:cBhvr>
                                      <p:tavLst>
                                        <p:tav tm="0">
                                          <p:val>
                                            <p:strVal val="#ppt_x"/>
                                          </p:val>
                                        </p:tav>
                                        <p:tav tm="100000">
                                          <p:val>
                                            <p:strVal val="#ppt_x"/>
                                          </p:val>
                                        </p:tav>
                                      </p:tavLst>
                                    </p:anim>
                                    <p:anim calcmode="lin" valueType="num">
                                      <p:cBhvr additive="base">
                                        <p:cTn id="8" dur="2000" fill="hold"/>
                                        <p:tgtEl>
                                          <p:spTgt spid="33"/>
                                        </p:tgtEl>
                                        <p:attrNameLst>
                                          <p:attrName>ppt_y</p:attrName>
                                        </p:attrNameLst>
                                      </p:cBhvr>
                                      <p:tavLst>
                                        <p:tav tm="0">
                                          <p:val>
                                            <p:strVal val="0-#ppt_h/2"/>
                                          </p:val>
                                        </p:tav>
                                        <p:tav tm="100000">
                                          <p:val>
                                            <p:strVal val="#ppt_y"/>
                                          </p:val>
                                        </p:tav>
                                      </p:tavLst>
                                    </p:anim>
                                  </p:childTnLst>
                                </p:cTn>
                              </p:par>
                              <p:par>
                                <p:cTn id="9" presetID="8" presetClass="emph" presetSubtype="0" decel="50000" fill="hold" grpId="1" nodeType="withEffect">
                                  <p:stCondLst>
                                    <p:cond delay="0"/>
                                  </p:stCondLst>
                                  <p:childTnLst>
                                    <p:animRot by="1800000">
                                      <p:cBhvr>
                                        <p:cTn id="10" dur="2000" fill="hold"/>
                                        <p:tgtEl>
                                          <p:spTgt spid="33"/>
                                        </p:tgtEl>
                                        <p:attrNameLst>
                                          <p:attrName>r</p:attrName>
                                        </p:attrNameLst>
                                      </p:cBhvr>
                                    </p:animRot>
                                  </p:childTnLst>
                                </p:cTn>
                              </p:par>
                              <p:par>
                                <p:cTn id="11" presetID="2" presetClass="entr" presetSubtype="4" decel="7200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2000" fill="hold"/>
                                        <p:tgtEl>
                                          <p:spTgt spid="31"/>
                                        </p:tgtEl>
                                        <p:attrNameLst>
                                          <p:attrName>ppt_x</p:attrName>
                                        </p:attrNameLst>
                                      </p:cBhvr>
                                      <p:tavLst>
                                        <p:tav tm="0">
                                          <p:val>
                                            <p:strVal val="#ppt_x"/>
                                          </p:val>
                                        </p:tav>
                                        <p:tav tm="100000">
                                          <p:val>
                                            <p:strVal val="#ppt_x"/>
                                          </p:val>
                                        </p:tav>
                                      </p:tavLst>
                                    </p:anim>
                                    <p:anim calcmode="lin" valueType="num">
                                      <p:cBhvr additive="base">
                                        <p:cTn id="14" dur="2000" fill="hold"/>
                                        <p:tgtEl>
                                          <p:spTgt spid="31"/>
                                        </p:tgtEl>
                                        <p:attrNameLst>
                                          <p:attrName>ppt_y</p:attrName>
                                        </p:attrNameLst>
                                      </p:cBhvr>
                                      <p:tavLst>
                                        <p:tav tm="0">
                                          <p:val>
                                            <p:strVal val="1+#ppt_h/2"/>
                                          </p:val>
                                        </p:tav>
                                        <p:tav tm="100000">
                                          <p:val>
                                            <p:strVal val="#ppt_y"/>
                                          </p:val>
                                        </p:tav>
                                      </p:tavLst>
                                    </p:anim>
                                  </p:childTnLst>
                                </p:cTn>
                              </p:par>
                              <p:par>
                                <p:cTn id="15" presetID="8" presetClass="emph" presetSubtype="0" decel="50000" fill="hold" grpId="1" nodeType="withEffect">
                                  <p:stCondLst>
                                    <p:cond delay="0"/>
                                  </p:stCondLst>
                                  <p:childTnLst>
                                    <p:animRot by="-1800000">
                                      <p:cBhvr>
                                        <p:cTn id="16" dur="2000" fill="hold"/>
                                        <p:tgtEl>
                                          <p:spTgt spid="31"/>
                                        </p:tgtEl>
                                        <p:attrNameLst>
                                          <p:attrName>r</p:attrName>
                                        </p:attrNameLst>
                                      </p:cBhvr>
                                    </p:animRo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childTnLst>
                          </p:cTn>
                        </p:par>
                        <p:par>
                          <p:cTn id="21" fill="hold">
                            <p:stCondLst>
                              <p:cond delay="2500"/>
                            </p:stCondLst>
                            <p:childTnLst>
                              <p:par>
                                <p:cTn id="22" presetID="22" presetClass="entr" presetSubtype="8"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1000"/>
                                        <p:tgtEl>
                                          <p:spTgt spid="11"/>
                                        </p:tgtEl>
                                      </p:cBhvr>
                                    </p:animEffect>
                                  </p:childTnLst>
                                </p:cTn>
                              </p:par>
                            </p:childTnLst>
                          </p:cTn>
                        </p:par>
                        <p:par>
                          <p:cTn id="25" fill="hold">
                            <p:stCondLst>
                              <p:cond delay="3500"/>
                            </p:stCondLst>
                            <p:childTnLst>
                              <p:par>
                                <p:cTn id="26" presetID="22" presetClass="entr" presetSubtype="2"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right)">
                                      <p:cBhvr>
                                        <p:cTn id="28" dur="1000"/>
                                        <p:tgtEl>
                                          <p:spTgt spid="12"/>
                                        </p:tgtEl>
                                      </p:cBhvr>
                                    </p:animEffect>
                                  </p:childTnLst>
                                </p:cTn>
                              </p:par>
                            </p:childTnLst>
                          </p:cTn>
                        </p:par>
                        <p:par>
                          <p:cTn id="29" fill="hold">
                            <p:stCondLst>
                              <p:cond delay="4500"/>
                            </p:stCondLst>
                            <p:childTnLst>
                              <p:par>
                                <p:cTn id="30" presetID="53" presetClass="entr" presetSubtype="16"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1000" fill="hold"/>
                                        <p:tgtEl>
                                          <p:spTgt spid="16"/>
                                        </p:tgtEl>
                                        <p:attrNameLst>
                                          <p:attrName>ppt_w</p:attrName>
                                        </p:attrNameLst>
                                      </p:cBhvr>
                                      <p:tavLst>
                                        <p:tav tm="0">
                                          <p:val>
                                            <p:fltVal val="0"/>
                                          </p:val>
                                        </p:tav>
                                        <p:tav tm="100000">
                                          <p:val>
                                            <p:strVal val="#ppt_w"/>
                                          </p:val>
                                        </p:tav>
                                      </p:tavLst>
                                    </p:anim>
                                    <p:anim calcmode="lin" valueType="num">
                                      <p:cBhvr>
                                        <p:cTn id="33" dur="1000" fill="hold"/>
                                        <p:tgtEl>
                                          <p:spTgt spid="16"/>
                                        </p:tgtEl>
                                        <p:attrNameLst>
                                          <p:attrName>ppt_h</p:attrName>
                                        </p:attrNameLst>
                                      </p:cBhvr>
                                      <p:tavLst>
                                        <p:tav tm="0">
                                          <p:val>
                                            <p:fltVal val="0"/>
                                          </p:val>
                                        </p:tav>
                                        <p:tav tm="100000">
                                          <p:val>
                                            <p:strVal val="#ppt_h"/>
                                          </p:val>
                                        </p:tav>
                                      </p:tavLst>
                                    </p:anim>
                                    <p:animEffect transition="in" filter="fade">
                                      <p:cBhvr>
                                        <p:cTn id="34" dur="1000"/>
                                        <p:tgtEl>
                                          <p:spTgt spid="16"/>
                                        </p:tgtEl>
                                      </p:cBhvr>
                                    </p:animEffect>
                                  </p:childTnLst>
                                </p:cTn>
                              </p:par>
                            </p:childTnLst>
                          </p:cTn>
                        </p:par>
                        <p:par>
                          <p:cTn id="35" fill="hold">
                            <p:stCondLst>
                              <p:cond delay="5500"/>
                            </p:stCondLst>
                            <p:childTnLst>
                              <p:par>
                                <p:cTn id="36" presetID="53" presetClass="entr" presetSubtype="16"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1000" fill="hold"/>
                                        <p:tgtEl>
                                          <p:spTgt spid="15"/>
                                        </p:tgtEl>
                                        <p:attrNameLst>
                                          <p:attrName>ppt_w</p:attrName>
                                        </p:attrNameLst>
                                      </p:cBhvr>
                                      <p:tavLst>
                                        <p:tav tm="0">
                                          <p:val>
                                            <p:fltVal val="0"/>
                                          </p:val>
                                        </p:tav>
                                        <p:tav tm="100000">
                                          <p:val>
                                            <p:strVal val="#ppt_w"/>
                                          </p:val>
                                        </p:tav>
                                      </p:tavLst>
                                    </p:anim>
                                    <p:anim calcmode="lin" valueType="num">
                                      <p:cBhvr>
                                        <p:cTn id="39" dur="1000" fill="hold"/>
                                        <p:tgtEl>
                                          <p:spTgt spid="15"/>
                                        </p:tgtEl>
                                        <p:attrNameLst>
                                          <p:attrName>ppt_h</p:attrName>
                                        </p:attrNameLst>
                                      </p:cBhvr>
                                      <p:tavLst>
                                        <p:tav tm="0">
                                          <p:val>
                                            <p:fltVal val="0"/>
                                          </p:val>
                                        </p:tav>
                                        <p:tav tm="100000">
                                          <p:val>
                                            <p:strVal val="#ppt_h"/>
                                          </p:val>
                                        </p:tav>
                                      </p:tavLst>
                                    </p:anim>
                                    <p:animEffect transition="in" filter="fade">
                                      <p:cBhvr>
                                        <p:cTn id="40" dur="1000"/>
                                        <p:tgtEl>
                                          <p:spTgt spid="15"/>
                                        </p:tgtEl>
                                      </p:cBhvr>
                                    </p:animEffect>
                                  </p:childTnLst>
                                </p:cTn>
                              </p:par>
                            </p:childTnLst>
                          </p:cTn>
                        </p:par>
                        <p:par>
                          <p:cTn id="41" fill="hold">
                            <p:stCondLst>
                              <p:cond delay="6500"/>
                            </p:stCondLst>
                            <p:childTnLst>
                              <p:par>
                                <p:cTn id="42" presetID="10" presetClass="entr" presetSubtype="0"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childTnLst>
                          </p:cTn>
                        </p:par>
                        <p:par>
                          <p:cTn id="45" fill="hold">
                            <p:stCondLst>
                              <p:cond delay="7000"/>
                            </p:stCondLst>
                            <p:childTnLst>
                              <p:par>
                                <p:cTn id="46" presetID="10" presetClass="entr" presetSubtype="0" fill="hold" grpId="0" nodeType="after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childTnLst>
                          </p:cTn>
                        </p:par>
                        <p:par>
                          <p:cTn id="49" fill="hold">
                            <p:stCondLst>
                              <p:cond delay="7500"/>
                            </p:stCondLst>
                            <p:childTnLst>
                              <p:par>
                                <p:cTn id="50" presetID="10" presetClass="entr" presetSubtype="0" fill="hold" grpId="0" nodeType="after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fade">
                                      <p:cBhvr>
                                        <p:cTn id="52" dur="500"/>
                                        <p:tgtEl>
                                          <p:spTgt spid="42"/>
                                        </p:tgtEl>
                                      </p:cBhvr>
                                    </p:animEffect>
                                  </p:childTnLst>
                                </p:cTn>
                              </p:par>
                            </p:childTnLst>
                          </p:cTn>
                        </p:par>
                        <p:par>
                          <p:cTn id="53" fill="hold">
                            <p:stCondLst>
                              <p:cond delay="8000"/>
                            </p:stCondLst>
                            <p:childTnLst>
                              <p:par>
                                <p:cTn id="54" presetID="10" presetClass="entr" presetSubtype="0" fill="hold" grpId="0" nodeType="after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fade">
                                      <p:cBhvr>
                                        <p:cTn id="56" dur="500"/>
                                        <p:tgtEl>
                                          <p:spTgt spid="43"/>
                                        </p:tgtEl>
                                      </p:cBhvr>
                                    </p:animEffect>
                                  </p:childTnLst>
                                </p:cTn>
                              </p:par>
                            </p:childTnLst>
                          </p:cTn>
                        </p:par>
                        <p:par>
                          <p:cTn id="57" fill="hold">
                            <p:stCondLst>
                              <p:cond delay="8500"/>
                            </p:stCondLst>
                            <p:childTnLst>
                              <p:par>
                                <p:cTn id="58" presetID="22" presetClass="entr" presetSubtype="1" fill="hold" nodeType="after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wipe(up)">
                                      <p:cBhvr>
                                        <p:cTn id="60" dur="500"/>
                                        <p:tgtEl>
                                          <p:spTgt spid="10"/>
                                        </p:tgtEl>
                                      </p:cBhvr>
                                    </p:animEffect>
                                  </p:childTnLst>
                                </p:cTn>
                              </p:par>
                            </p:childTnLst>
                          </p:cTn>
                        </p:par>
                        <p:par>
                          <p:cTn id="61" fill="hold">
                            <p:stCondLst>
                              <p:cond delay="9000"/>
                            </p:stCondLst>
                            <p:childTnLst>
                              <p:par>
                                <p:cTn id="62" presetID="22" presetClass="entr" presetSubtype="1" fill="hold" nodeType="after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wipe(up)">
                                      <p:cBhvr>
                                        <p:cTn id="64" dur="500"/>
                                        <p:tgtEl>
                                          <p:spTgt spid="6"/>
                                        </p:tgtEl>
                                      </p:cBhvr>
                                    </p:animEffect>
                                  </p:childTnLst>
                                </p:cTn>
                              </p:par>
                            </p:childTnLst>
                          </p:cTn>
                        </p:par>
                        <p:par>
                          <p:cTn id="65" fill="hold">
                            <p:stCondLst>
                              <p:cond delay="9500"/>
                            </p:stCondLst>
                            <p:childTnLst>
                              <p:par>
                                <p:cTn id="66" presetID="10" presetClass="entr" presetSubtype="0" fill="hold" grpId="0" nodeType="after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childTnLst>
                          </p:cTn>
                        </p:par>
                        <p:par>
                          <p:cTn id="69" fill="hold">
                            <p:stCondLst>
                              <p:cond delay="10000"/>
                            </p:stCondLst>
                            <p:childTnLst>
                              <p:par>
                                <p:cTn id="70" presetID="10" presetClass="entr" presetSubtype="0" fill="hold" grpId="0" nodeType="after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par>
                          <p:cTn id="73" fill="hold">
                            <p:stCondLst>
                              <p:cond delay="10500"/>
                            </p:stCondLst>
                            <p:childTnLst>
                              <p:par>
                                <p:cTn id="74" presetID="5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1000" fill="hold"/>
                                        <p:tgtEl>
                                          <p:spTgt spid="14"/>
                                        </p:tgtEl>
                                        <p:attrNameLst>
                                          <p:attrName>ppt_w</p:attrName>
                                        </p:attrNameLst>
                                      </p:cBhvr>
                                      <p:tavLst>
                                        <p:tav tm="0">
                                          <p:val>
                                            <p:fltVal val="0"/>
                                          </p:val>
                                        </p:tav>
                                        <p:tav tm="100000">
                                          <p:val>
                                            <p:strVal val="#ppt_w"/>
                                          </p:val>
                                        </p:tav>
                                      </p:tavLst>
                                    </p:anim>
                                    <p:anim calcmode="lin" valueType="num">
                                      <p:cBhvr>
                                        <p:cTn id="77" dur="1000" fill="hold"/>
                                        <p:tgtEl>
                                          <p:spTgt spid="14"/>
                                        </p:tgtEl>
                                        <p:attrNameLst>
                                          <p:attrName>ppt_h</p:attrName>
                                        </p:attrNameLst>
                                      </p:cBhvr>
                                      <p:tavLst>
                                        <p:tav tm="0">
                                          <p:val>
                                            <p:fltVal val="0"/>
                                          </p:val>
                                        </p:tav>
                                        <p:tav tm="100000">
                                          <p:val>
                                            <p:strVal val="#ppt_h"/>
                                          </p:val>
                                        </p:tav>
                                      </p:tavLst>
                                    </p:anim>
                                    <p:animEffect transition="in" filter="fade">
                                      <p:cBhvr>
                                        <p:cTn id="78" dur="1000"/>
                                        <p:tgtEl>
                                          <p:spTgt spid="14"/>
                                        </p:tgtEl>
                                      </p:cBhvr>
                                    </p:animEffect>
                                  </p:childTnLst>
                                </p:cTn>
                              </p:par>
                            </p:childTnLst>
                          </p:cTn>
                        </p:par>
                        <p:par>
                          <p:cTn id="79" fill="hold">
                            <p:stCondLst>
                              <p:cond delay="11500"/>
                            </p:stCondLst>
                            <p:childTnLst>
                              <p:par>
                                <p:cTn id="80" presetID="53" presetClass="entr" presetSubtype="16" fill="hold" grpId="0" nodeType="afterEffect">
                                  <p:stCondLst>
                                    <p:cond delay="0"/>
                                  </p:stCondLst>
                                  <p:childTnLst>
                                    <p:set>
                                      <p:cBhvr>
                                        <p:cTn id="81" dur="1" fill="hold">
                                          <p:stCondLst>
                                            <p:cond delay="0"/>
                                          </p:stCondLst>
                                        </p:cTn>
                                        <p:tgtEl>
                                          <p:spTgt spid="13"/>
                                        </p:tgtEl>
                                        <p:attrNameLst>
                                          <p:attrName>style.visibility</p:attrName>
                                        </p:attrNameLst>
                                      </p:cBhvr>
                                      <p:to>
                                        <p:strVal val="visible"/>
                                      </p:to>
                                    </p:set>
                                    <p:anim calcmode="lin" valueType="num">
                                      <p:cBhvr>
                                        <p:cTn id="82" dur="1000" fill="hold"/>
                                        <p:tgtEl>
                                          <p:spTgt spid="13"/>
                                        </p:tgtEl>
                                        <p:attrNameLst>
                                          <p:attrName>ppt_w</p:attrName>
                                        </p:attrNameLst>
                                      </p:cBhvr>
                                      <p:tavLst>
                                        <p:tav tm="0">
                                          <p:val>
                                            <p:fltVal val="0"/>
                                          </p:val>
                                        </p:tav>
                                        <p:tav tm="100000">
                                          <p:val>
                                            <p:strVal val="#ppt_w"/>
                                          </p:val>
                                        </p:tav>
                                      </p:tavLst>
                                    </p:anim>
                                    <p:anim calcmode="lin" valueType="num">
                                      <p:cBhvr>
                                        <p:cTn id="83" dur="1000" fill="hold"/>
                                        <p:tgtEl>
                                          <p:spTgt spid="13"/>
                                        </p:tgtEl>
                                        <p:attrNameLst>
                                          <p:attrName>ppt_h</p:attrName>
                                        </p:attrNameLst>
                                      </p:cBhvr>
                                      <p:tavLst>
                                        <p:tav tm="0">
                                          <p:val>
                                            <p:fltVal val="0"/>
                                          </p:val>
                                        </p:tav>
                                        <p:tav tm="100000">
                                          <p:val>
                                            <p:strVal val="#ppt_h"/>
                                          </p:val>
                                        </p:tav>
                                      </p:tavLst>
                                    </p:anim>
                                    <p:animEffect transition="in" filter="fade">
                                      <p:cBhvr>
                                        <p:cTn id="84" dur="1000"/>
                                        <p:tgtEl>
                                          <p:spTgt spid="13"/>
                                        </p:tgtEl>
                                      </p:cBhvr>
                                    </p:animEffect>
                                  </p:childTnLst>
                                </p:cTn>
                              </p:par>
                            </p:childTnLst>
                          </p:cTn>
                        </p:par>
                        <p:par>
                          <p:cTn id="85" fill="hold">
                            <p:stCondLst>
                              <p:cond delay="12500"/>
                            </p:stCondLst>
                            <p:childTnLst>
                              <p:par>
                                <p:cTn id="86" presetID="10" presetClass="entr" presetSubtype="0" fill="hold" grpId="0" nodeType="afterEffect">
                                  <p:stCondLst>
                                    <p:cond delay="0"/>
                                  </p:stCondLst>
                                  <p:childTnLst>
                                    <p:set>
                                      <p:cBhvr>
                                        <p:cTn id="87" dur="1" fill="hold">
                                          <p:stCondLst>
                                            <p:cond delay="0"/>
                                          </p:stCondLst>
                                        </p:cTn>
                                        <p:tgtEl>
                                          <p:spTgt spid="24"/>
                                        </p:tgtEl>
                                        <p:attrNameLst>
                                          <p:attrName>style.visibility</p:attrName>
                                        </p:attrNameLst>
                                      </p:cBhvr>
                                      <p:to>
                                        <p:strVal val="visible"/>
                                      </p:to>
                                    </p:set>
                                    <p:animEffect transition="in" filter="fade">
                                      <p:cBhvr>
                                        <p:cTn id="88" dur="500"/>
                                        <p:tgtEl>
                                          <p:spTgt spid="24"/>
                                        </p:tgtEl>
                                      </p:cBhvr>
                                    </p:animEffect>
                                  </p:childTnLst>
                                </p:cTn>
                              </p:par>
                            </p:childTnLst>
                          </p:cTn>
                        </p:par>
                        <p:par>
                          <p:cTn id="89" fill="hold">
                            <p:stCondLst>
                              <p:cond delay="13000"/>
                            </p:stCondLst>
                            <p:childTnLst>
                              <p:par>
                                <p:cTn id="90" presetID="10" presetClass="entr" presetSubtype="0" fill="hold" grpId="0" nodeType="after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fade">
                                      <p:cBhvr>
                                        <p:cTn id="92" dur="500"/>
                                        <p:tgtEl>
                                          <p:spTgt spid="23"/>
                                        </p:tgtEl>
                                      </p:cBhvr>
                                    </p:animEffect>
                                  </p:childTnLst>
                                </p:cTn>
                              </p:par>
                            </p:childTnLst>
                          </p:cTn>
                        </p:par>
                        <p:par>
                          <p:cTn id="93" fill="hold">
                            <p:stCondLst>
                              <p:cond delay="13500"/>
                            </p:stCondLst>
                            <p:childTnLst>
                              <p:par>
                                <p:cTn id="94" presetID="10" presetClass="entr" presetSubtype="0" fill="hold" grpId="0" nodeType="after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childTnLst>
                          </p:cTn>
                        </p:par>
                        <p:par>
                          <p:cTn id="97" fill="hold">
                            <p:stCondLst>
                              <p:cond delay="14000"/>
                            </p:stCondLst>
                            <p:childTnLst>
                              <p:par>
                                <p:cTn id="98" presetID="10" presetClass="entr" presetSubtype="0" fill="hold" grpId="0" nodeType="afterEffect">
                                  <p:stCondLst>
                                    <p:cond delay="0"/>
                                  </p:stCondLst>
                                  <p:childTnLst>
                                    <p:set>
                                      <p:cBhvr>
                                        <p:cTn id="99" dur="1" fill="hold">
                                          <p:stCondLst>
                                            <p:cond delay="0"/>
                                          </p:stCondLst>
                                        </p:cTn>
                                        <p:tgtEl>
                                          <p:spTgt spid="44"/>
                                        </p:tgtEl>
                                        <p:attrNameLst>
                                          <p:attrName>style.visibility</p:attrName>
                                        </p:attrNameLst>
                                      </p:cBhvr>
                                      <p:to>
                                        <p:strVal val="visible"/>
                                      </p:to>
                                    </p:set>
                                    <p:animEffect transition="in" filter="fade">
                                      <p:cBhvr>
                                        <p:cTn id="100" dur="500"/>
                                        <p:tgtEl>
                                          <p:spTgt spid="44"/>
                                        </p:tgtEl>
                                      </p:cBhvr>
                                    </p:animEffect>
                                  </p:childTnLst>
                                </p:cTn>
                              </p:par>
                            </p:childTnLst>
                          </p:cTn>
                        </p:par>
                        <p:par>
                          <p:cTn id="101" fill="hold">
                            <p:stCondLst>
                              <p:cond delay="14500"/>
                            </p:stCondLst>
                            <p:childTnLst>
                              <p:par>
                                <p:cTn id="102" presetID="22" presetClass="entr" presetSubtype="1" fill="hold" nodeType="afterEffect">
                                  <p:stCondLst>
                                    <p:cond delay="0"/>
                                  </p:stCondLst>
                                  <p:childTnLst>
                                    <p:set>
                                      <p:cBhvr>
                                        <p:cTn id="103" dur="1" fill="hold">
                                          <p:stCondLst>
                                            <p:cond delay="0"/>
                                          </p:stCondLst>
                                        </p:cTn>
                                        <p:tgtEl>
                                          <p:spTgt spid="9"/>
                                        </p:tgtEl>
                                        <p:attrNameLst>
                                          <p:attrName>style.visibility</p:attrName>
                                        </p:attrNameLst>
                                      </p:cBhvr>
                                      <p:to>
                                        <p:strVal val="visible"/>
                                      </p:to>
                                    </p:set>
                                    <p:animEffect transition="in" filter="wipe(up)">
                                      <p:cBhvr>
                                        <p:cTn id="104" dur="500"/>
                                        <p:tgtEl>
                                          <p:spTgt spid="9"/>
                                        </p:tgtEl>
                                      </p:cBhvr>
                                    </p:animEffect>
                                  </p:childTnLst>
                                </p:cTn>
                              </p:par>
                            </p:childTnLst>
                          </p:cTn>
                        </p:par>
                        <p:par>
                          <p:cTn id="105" fill="hold">
                            <p:stCondLst>
                              <p:cond delay="15000"/>
                            </p:stCondLst>
                            <p:childTnLst>
                              <p:par>
                                <p:cTn id="106" presetID="22" presetClass="entr" presetSubtype="1" fill="hold" nodeType="afterEffect">
                                  <p:stCondLst>
                                    <p:cond delay="0"/>
                                  </p:stCondLst>
                                  <p:childTnLst>
                                    <p:set>
                                      <p:cBhvr>
                                        <p:cTn id="107" dur="1" fill="hold">
                                          <p:stCondLst>
                                            <p:cond delay="0"/>
                                          </p:stCondLst>
                                        </p:cTn>
                                        <p:tgtEl>
                                          <p:spTgt spid="7"/>
                                        </p:tgtEl>
                                        <p:attrNameLst>
                                          <p:attrName>style.visibility</p:attrName>
                                        </p:attrNameLst>
                                      </p:cBhvr>
                                      <p:to>
                                        <p:strVal val="visible"/>
                                      </p:to>
                                    </p:set>
                                    <p:animEffect transition="in" filter="wipe(up)">
                                      <p:cBhvr>
                                        <p:cTn id="108" dur="500"/>
                                        <p:tgtEl>
                                          <p:spTgt spid="7"/>
                                        </p:tgtEl>
                                      </p:cBhvr>
                                    </p:animEffect>
                                  </p:childTnLst>
                                </p:cTn>
                              </p:par>
                            </p:childTnLst>
                          </p:cTn>
                        </p:par>
                        <p:par>
                          <p:cTn id="109" fill="hold">
                            <p:stCondLst>
                              <p:cond delay="15500"/>
                            </p:stCondLst>
                            <p:childTnLst>
                              <p:par>
                                <p:cTn id="110" presetID="10" presetClass="entr" presetSubtype="0" fill="hold" grpId="0" nodeType="afterEffect">
                                  <p:stCondLst>
                                    <p:cond delay="0"/>
                                  </p:stCondLst>
                                  <p:childTnLst>
                                    <p:set>
                                      <p:cBhvr>
                                        <p:cTn id="111" dur="1" fill="hold">
                                          <p:stCondLst>
                                            <p:cond delay="0"/>
                                          </p:stCondLst>
                                        </p:cTn>
                                        <p:tgtEl>
                                          <p:spTgt spid="18"/>
                                        </p:tgtEl>
                                        <p:attrNameLst>
                                          <p:attrName>style.visibility</p:attrName>
                                        </p:attrNameLst>
                                      </p:cBhvr>
                                      <p:to>
                                        <p:strVal val="visible"/>
                                      </p:to>
                                    </p:set>
                                    <p:animEffect transition="in" filter="fade">
                                      <p:cBhvr>
                                        <p:cTn id="112" dur="500"/>
                                        <p:tgtEl>
                                          <p:spTgt spid="18"/>
                                        </p:tgtEl>
                                      </p:cBhvr>
                                    </p:animEffect>
                                  </p:childTnLst>
                                </p:cTn>
                              </p:par>
                            </p:childTnLst>
                          </p:cTn>
                        </p:par>
                        <p:par>
                          <p:cTn id="113" fill="hold">
                            <p:stCondLst>
                              <p:cond delay="16000"/>
                            </p:stCondLst>
                            <p:childTnLst>
                              <p:par>
                                <p:cTn id="114" presetID="10" presetClass="entr" presetSubtype="0" fill="hold" grpId="0" nodeType="afterEffect">
                                  <p:stCondLst>
                                    <p:cond delay="0"/>
                                  </p:stCondLst>
                                  <p:childTnLst>
                                    <p:set>
                                      <p:cBhvr>
                                        <p:cTn id="115" dur="1" fill="hold">
                                          <p:stCondLst>
                                            <p:cond delay="0"/>
                                          </p:stCondLst>
                                        </p:cTn>
                                        <p:tgtEl>
                                          <p:spTgt spid="20"/>
                                        </p:tgtEl>
                                        <p:attrNameLst>
                                          <p:attrName>style.visibility</p:attrName>
                                        </p:attrNameLst>
                                      </p:cBhvr>
                                      <p:to>
                                        <p:strVal val="visible"/>
                                      </p:to>
                                    </p:set>
                                    <p:animEffect transition="in" filter="fade">
                                      <p:cBhvr>
                                        <p:cTn id="116" dur="500"/>
                                        <p:tgtEl>
                                          <p:spTgt spid="20"/>
                                        </p:tgtEl>
                                      </p:cBhvr>
                                    </p:animEffect>
                                  </p:childTnLst>
                                </p:cTn>
                              </p:par>
                            </p:childTnLst>
                          </p:cTn>
                        </p:par>
                        <p:par>
                          <p:cTn id="117" fill="hold">
                            <p:stCondLst>
                              <p:cond delay="16500"/>
                            </p:stCondLst>
                            <p:childTnLst>
                              <p:par>
                                <p:cTn id="118" presetID="53" presetClass="entr" presetSubtype="16" fill="hold" grpId="0" nodeType="afterEffect">
                                  <p:stCondLst>
                                    <p:cond delay="0"/>
                                  </p:stCondLst>
                                  <p:childTnLst>
                                    <p:set>
                                      <p:cBhvr>
                                        <p:cTn id="119" dur="1" fill="hold">
                                          <p:stCondLst>
                                            <p:cond delay="0"/>
                                          </p:stCondLst>
                                        </p:cTn>
                                        <p:tgtEl>
                                          <p:spTgt spid="27"/>
                                        </p:tgtEl>
                                        <p:attrNameLst>
                                          <p:attrName>style.visibility</p:attrName>
                                        </p:attrNameLst>
                                      </p:cBhvr>
                                      <p:to>
                                        <p:strVal val="visible"/>
                                      </p:to>
                                    </p:set>
                                    <p:anim calcmode="lin" valueType="num">
                                      <p:cBhvr>
                                        <p:cTn id="120" dur="1000" fill="hold"/>
                                        <p:tgtEl>
                                          <p:spTgt spid="27"/>
                                        </p:tgtEl>
                                        <p:attrNameLst>
                                          <p:attrName>ppt_w</p:attrName>
                                        </p:attrNameLst>
                                      </p:cBhvr>
                                      <p:tavLst>
                                        <p:tav tm="0">
                                          <p:val>
                                            <p:fltVal val="0"/>
                                          </p:val>
                                        </p:tav>
                                        <p:tav tm="100000">
                                          <p:val>
                                            <p:strVal val="#ppt_w"/>
                                          </p:val>
                                        </p:tav>
                                      </p:tavLst>
                                    </p:anim>
                                    <p:anim calcmode="lin" valueType="num">
                                      <p:cBhvr>
                                        <p:cTn id="121" dur="1000" fill="hold"/>
                                        <p:tgtEl>
                                          <p:spTgt spid="27"/>
                                        </p:tgtEl>
                                        <p:attrNameLst>
                                          <p:attrName>ppt_h</p:attrName>
                                        </p:attrNameLst>
                                      </p:cBhvr>
                                      <p:tavLst>
                                        <p:tav tm="0">
                                          <p:val>
                                            <p:fltVal val="0"/>
                                          </p:val>
                                        </p:tav>
                                        <p:tav tm="100000">
                                          <p:val>
                                            <p:strVal val="#ppt_h"/>
                                          </p:val>
                                        </p:tav>
                                      </p:tavLst>
                                    </p:anim>
                                    <p:animEffect transition="in" filter="fade">
                                      <p:cBhvr>
                                        <p:cTn id="122" dur="1000"/>
                                        <p:tgtEl>
                                          <p:spTgt spid="27"/>
                                        </p:tgtEl>
                                      </p:cBhvr>
                                    </p:animEffect>
                                  </p:childTnLst>
                                </p:cTn>
                              </p:par>
                            </p:childTnLst>
                          </p:cTn>
                        </p:par>
                        <p:par>
                          <p:cTn id="123" fill="hold">
                            <p:stCondLst>
                              <p:cond delay="17500"/>
                            </p:stCondLst>
                            <p:childTnLst>
                              <p:par>
                                <p:cTn id="124" presetID="10" presetClass="entr" presetSubtype="0" fill="hold" grpId="0" nodeType="afterEffect">
                                  <p:stCondLst>
                                    <p:cond delay="0"/>
                                  </p:stCondLst>
                                  <p:childTnLst>
                                    <p:set>
                                      <p:cBhvr>
                                        <p:cTn id="125" dur="1" fill="hold">
                                          <p:stCondLst>
                                            <p:cond delay="0"/>
                                          </p:stCondLst>
                                        </p:cTn>
                                        <p:tgtEl>
                                          <p:spTgt spid="22"/>
                                        </p:tgtEl>
                                        <p:attrNameLst>
                                          <p:attrName>style.visibility</p:attrName>
                                        </p:attrNameLst>
                                      </p:cBhvr>
                                      <p:to>
                                        <p:strVal val="visible"/>
                                      </p:to>
                                    </p:set>
                                    <p:animEffect transition="in" filter="fade">
                                      <p:cBhvr>
                                        <p:cTn id="126" dur="500"/>
                                        <p:tgtEl>
                                          <p:spTgt spid="22"/>
                                        </p:tgtEl>
                                      </p:cBhvr>
                                    </p:animEffect>
                                  </p:childTnLst>
                                </p:cTn>
                              </p:par>
                            </p:childTnLst>
                          </p:cTn>
                        </p:par>
                        <p:par>
                          <p:cTn id="127" fill="hold">
                            <p:stCondLst>
                              <p:cond delay="18000"/>
                            </p:stCondLst>
                            <p:childTnLst>
                              <p:par>
                                <p:cTn id="128" presetID="22" presetClass="entr" presetSubtype="1" fill="hold" nodeType="afterEffect">
                                  <p:stCondLst>
                                    <p:cond delay="0"/>
                                  </p:stCondLst>
                                  <p:childTnLst>
                                    <p:set>
                                      <p:cBhvr>
                                        <p:cTn id="129" dur="1" fill="hold">
                                          <p:stCondLst>
                                            <p:cond delay="0"/>
                                          </p:stCondLst>
                                        </p:cTn>
                                        <p:tgtEl>
                                          <p:spTgt spid="8"/>
                                        </p:tgtEl>
                                        <p:attrNameLst>
                                          <p:attrName>style.visibility</p:attrName>
                                        </p:attrNameLst>
                                      </p:cBhvr>
                                      <p:to>
                                        <p:strVal val="visible"/>
                                      </p:to>
                                    </p:set>
                                    <p:animEffect transition="in" filter="wipe(up)">
                                      <p:cBhvr>
                                        <p:cTn id="130" dur="500"/>
                                        <p:tgtEl>
                                          <p:spTgt spid="8"/>
                                        </p:tgtEl>
                                      </p:cBhvr>
                                    </p:animEffect>
                                  </p:childTnLst>
                                </p:cTn>
                              </p:par>
                            </p:childTnLst>
                          </p:cTn>
                        </p:par>
                        <p:par>
                          <p:cTn id="131" fill="hold">
                            <p:stCondLst>
                              <p:cond delay="18500"/>
                            </p:stCondLst>
                            <p:childTnLst>
                              <p:par>
                                <p:cTn id="132" presetID="10" presetClass="entr" presetSubtype="0" fill="hold" grpId="0" nodeType="afterEffect">
                                  <p:stCondLst>
                                    <p:cond delay="0"/>
                                  </p:stCondLst>
                                  <p:childTnLst>
                                    <p:set>
                                      <p:cBhvr>
                                        <p:cTn id="133" dur="1" fill="hold">
                                          <p:stCondLst>
                                            <p:cond delay="0"/>
                                          </p:stCondLst>
                                        </p:cTn>
                                        <p:tgtEl>
                                          <p:spTgt spid="19"/>
                                        </p:tgtEl>
                                        <p:attrNameLst>
                                          <p:attrName>style.visibility</p:attrName>
                                        </p:attrNameLst>
                                      </p:cBhvr>
                                      <p:to>
                                        <p:strVal val="visible"/>
                                      </p:to>
                                    </p:set>
                                    <p:animEffect transition="in" filter="fade">
                                      <p:cBhvr>
                                        <p:cTn id="134" dur="500"/>
                                        <p:tgtEl>
                                          <p:spTgt spid="19"/>
                                        </p:tgtEl>
                                      </p:cBhvr>
                                    </p:animEffect>
                                  </p:childTnLst>
                                </p:cTn>
                              </p:par>
                            </p:childTnLst>
                          </p:cTn>
                        </p:par>
                        <p:par>
                          <p:cTn id="135" fill="hold">
                            <p:stCondLst>
                              <p:cond delay="19000"/>
                            </p:stCondLst>
                            <p:childTnLst>
                              <p:par>
                                <p:cTn id="136" presetID="10" presetClass="entr" presetSubtype="0" fill="hold" grpId="0" nodeType="afterEffect">
                                  <p:stCondLst>
                                    <p:cond delay="0"/>
                                  </p:stCondLst>
                                  <p:childTnLst>
                                    <p:set>
                                      <p:cBhvr>
                                        <p:cTn id="137" dur="1" fill="hold">
                                          <p:stCondLst>
                                            <p:cond delay="0"/>
                                          </p:stCondLst>
                                        </p:cTn>
                                        <p:tgtEl>
                                          <p:spTgt spid="36"/>
                                        </p:tgtEl>
                                        <p:attrNameLst>
                                          <p:attrName>style.visibility</p:attrName>
                                        </p:attrNameLst>
                                      </p:cBhvr>
                                      <p:to>
                                        <p:strVal val="visible"/>
                                      </p:to>
                                    </p:set>
                                    <p:animEffect transition="in" filter="fade">
                                      <p:cBhvr>
                                        <p:cTn id="13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7" grpId="0">
        <p:bldAsOne/>
      </p:bldGraphic>
      <p:bldP spid="31" grpId="0" animBg="1"/>
      <p:bldP spid="31" grpId="1" animBg="1"/>
      <p:bldP spid="33" grpId="0" animBg="1"/>
      <p:bldP spid="33" grpId="1" animBg="1"/>
      <p:bldP spid="11" grpId="0" animBg="1"/>
      <p:bldP spid="12" grpId="0" animBg="1"/>
      <p:bldGraphic spid="15" grpId="0">
        <p:bldAsOne/>
      </p:bldGraphic>
      <p:bldGraphic spid="16" grpId="0">
        <p:bldAsOne/>
      </p:bldGraphic>
      <p:bldGraphic spid="13" grpId="0">
        <p:bldAsOne/>
      </p:bldGraphic>
      <p:bldGraphic spid="14" grpId="0">
        <p:bldAsOne/>
      </p:bldGraphic>
      <p:bldP spid="17" grpId="0"/>
      <p:bldP spid="18" grpId="0"/>
      <p:bldP spid="19" grpId="0"/>
      <p:bldP spid="20" grpId="0"/>
      <p:bldP spid="21" grpId="0"/>
      <p:bldP spid="22" grpId="0"/>
      <p:bldP spid="23" grpId="0"/>
      <p:bldP spid="24" grpId="0"/>
      <p:bldP spid="25" grpId="0"/>
      <p:bldP spid="26" grpId="0"/>
      <p:bldP spid="36" grpId="0"/>
      <p:bldP spid="41" grpId="0"/>
      <p:bldP spid="42" grpId="0"/>
      <p:bldP spid="43" grpId="0"/>
      <p:bldP spid="44" grpId="0"/>
      <p:bldP spid="3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816A78EE-916B-42BE-A57E-356A3FCB67A2}"/>
              </a:ext>
            </a:extLst>
          </p:cNvPr>
          <p:cNvSpPr txBox="1"/>
          <p:nvPr/>
        </p:nvSpPr>
        <p:spPr>
          <a:xfrm>
            <a:off x="853816" y="3178156"/>
            <a:ext cx="7346373" cy="553998"/>
          </a:xfrm>
          <a:prstGeom prst="rect">
            <a:avLst/>
          </a:prstGeom>
          <a:noFill/>
          <a:ln>
            <a:solidFill>
              <a:schemeClr val="bg2"/>
            </a:solidFill>
          </a:ln>
        </p:spPr>
        <p:txBody>
          <a:bodyPr wrap="square" rtlCol="0" anchor="ctr" anchorCtr="1">
            <a:spAutoFit/>
          </a:bodyPr>
          <a:lstStyle/>
          <a:p>
            <a:pPr algn="ctr"/>
            <a:r>
              <a:rPr lang="en-IN" sz="3000" b="1" dirty="0" smtClean="0">
                <a:solidFill>
                  <a:schemeClr val="bg1"/>
                </a:solidFill>
              </a:rPr>
              <a:t>FEW SUCCESSFUL REDRESSALS</a:t>
            </a:r>
            <a:endParaRPr lang="en-IN" sz="3000" b="1" dirty="0">
              <a:solidFill>
                <a:schemeClr val="bg1"/>
              </a:solidFill>
            </a:endParaRPr>
          </a:p>
        </p:txBody>
      </p:sp>
    </p:spTree>
    <p:extLst>
      <p:ext uri="{BB962C8B-B14F-4D97-AF65-F5344CB8AC3E}">
        <p14:creationId xmlns:p14="http://schemas.microsoft.com/office/powerpoint/2010/main" val="2177355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295400"/>
            <a:ext cx="5711740" cy="3211286"/>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41486" y="3708124"/>
            <a:ext cx="5602514" cy="3149876"/>
          </a:xfrm>
          <a:prstGeom prst="rect">
            <a:avLst/>
          </a:prstGeom>
        </p:spPr>
      </p:pic>
      <p:sp>
        <p:nvSpPr>
          <p:cNvPr id="8" name="Rounded Rectangular Callout 7"/>
          <p:cNvSpPr/>
          <p:nvPr/>
        </p:nvSpPr>
        <p:spPr>
          <a:xfrm>
            <a:off x="5529943" y="1356809"/>
            <a:ext cx="3614057" cy="1734733"/>
          </a:xfrm>
          <a:prstGeom prst="wedgeRoundRectCallout">
            <a:avLst>
              <a:gd name="adj1" fmla="val -45331"/>
              <a:gd name="adj2" fmla="val 7062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Got land receipt in 1993 but did not get the possession of the land for 25 years</a:t>
            </a:r>
            <a:endParaRPr lang="en-IN" dirty="0"/>
          </a:p>
        </p:txBody>
      </p:sp>
      <p:sp>
        <p:nvSpPr>
          <p:cNvPr id="9" name="TextBox 8"/>
          <p:cNvSpPr txBox="1"/>
          <p:nvPr/>
        </p:nvSpPr>
        <p:spPr>
          <a:xfrm>
            <a:off x="914230" y="471069"/>
            <a:ext cx="7670006" cy="415499"/>
          </a:xfrm>
          <a:prstGeom prst="rect">
            <a:avLst/>
          </a:prstGeom>
          <a:noFill/>
          <a:ln>
            <a:noFill/>
          </a:ln>
        </p:spPr>
        <p:txBody>
          <a:bodyPr wrap="square" lIns="0" tIns="0" rIns="0" bIns="0" rtlCol="0" anchor="ctr" anchorCtr="0">
            <a:noAutofit/>
          </a:bodyPr>
          <a:lstStyle/>
          <a:p>
            <a:pPr algn="ctr"/>
            <a:r>
              <a:rPr lang="en-IN" sz="2400" dirty="0" smtClean="0">
                <a:solidFill>
                  <a:schemeClr val="bg1"/>
                </a:solidFill>
                <a:latin typeface="Source Sans Pro ExtraLight" charset="0"/>
                <a:ea typeface="Calibri" charset="0"/>
                <a:cs typeface="Calibri" charset="0"/>
              </a:rPr>
              <a:t>Paras Ram in </a:t>
            </a:r>
            <a:r>
              <a:rPr lang="en-IN" sz="2400" dirty="0" err="1" smtClean="0">
                <a:solidFill>
                  <a:schemeClr val="bg1"/>
                </a:solidFill>
                <a:latin typeface="Source Sans Pro ExtraLight" charset="0"/>
                <a:ea typeface="Calibri" charset="0"/>
                <a:cs typeface="Calibri" charset="0"/>
              </a:rPr>
              <a:t>Bhojpur</a:t>
            </a:r>
            <a:r>
              <a:rPr lang="en-IN" sz="2400" dirty="0" smtClean="0">
                <a:solidFill>
                  <a:schemeClr val="bg1"/>
                </a:solidFill>
                <a:latin typeface="Source Sans Pro ExtraLight" charset="0"/>
                <a:ea typeface="Calibri" charset="0"/>
                <a:cs typeface="Calibri" charset="0"/>
              </a:rPr>
              <a:t> gets possession of land </a:t>
            </a:r>
          </a:p>
          <a:p>
            <a:pPr algn="ctr"/>
            <a:r>
              <a:rPr lang="en-IN" sz="2400" dirty="0" smtClean="0">
                <a:solidFill>
                  <a:schemeClr val="bg1"/>
                </a:solidFill>
                <a:latin typeface="Source Sans Pro ExtraLight" charset="0"/>
                <a:ea typeface="Calibri" charset="0"/>
                <a:cs typeface="Calibri" charset="0"/>
              </a:rPr>
              <a:t>after 25 years </a:t>
            </a:r>
            <a:endParaRPr lang="en-IN" sz="2400" dirty="0">
              <a:solidFill>
                <a:schemeClr val="bg1"/>
              </a:solidFill>
              <a:latin typeface="Source Sans Pro ExtraLight" charset="0"/>
              <a:ea typeface="Calibri" charset="0"/>
              <a:cs typeface="Calibri" charset="0"/>
            </a:endParaRPr>
          </a:p>
        </p:txBody>
      </p:sp>
      <p:sp>
        <p:nvSpPr>
          <p:cNvPr id="10" name="Rounded Rectangular Callout 9"/>
          <p:cNvSpPr/>
          <p:nvPr/>
        </p:nvSpPr>
        <p:spPr>
          <a:xfrm>
            <a:off x="-36285" y="4814976"/>
            <a:ext cx="3614057" cy="1734733"/>
          </a:xfrm>
          <a:prstGeom prst="wedgeRoundRectCallout">
            <a:avLst>
              <a:gd name="adj1" fmla="val -1154"/>
              <a:gd name="adj2" fmla="val -6826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But, once I filed a complaint under Bihar </a:t>
            </a:r>
            <a:r>
              <a:rPr lang="en-IN" dirty="0" err="1" smtClean="0"/>
              <a:t>Lok</a:t>
            </a:r>
            <a:r>
              <a:rPr lang="en-IN" dirty="0" smtClean="0"/>
              <a:t> </a:t>
            </a:r>
            <a:r>
              <a:rPr lang="en-IN" dirty="0" err="1" smtClean="0"/>
              <a:t>Shikayat</a:t>
            </a:r>
            <a:r>
              <a:rPr lang="en-IN" dirty="0" smtClean="0"/>
              <a:t> </a:t>
            </a:r>
            <a:r>
              <a:rPr lang="en-IN" dirty="0" err="1" smtClean="0"/>
              <a:t>Adhikar</a:t>
            </a:r>
            <a:r>
              <a:rPr lang="en-IN" dirty="0" smtClean="0"/>
              <a:t> </a:t>
            </a:r>
            <a:r>
              <a:rPr lang="en-IN" dirty="0" err="1" smtClean="0"/>
              <a:t>Adhiniyam</a:t>
            </a:r>
            <a:r>
              <a:rPr lang="en-IN" dirty="0" smtClean="0"/>
              <a:t>, I got the possession of land</a:t>
            </a:r>
            <a:endParaRPr lang="en-IN" dirty="0"/>
          </a:p>
        </p:txBody>
      </p:sp>
    </p:spTree>
    <p:extLst>
      <p:ext uri="{BB962C8B-B14F-4D97-AF65-F5344CB8AC3E}">
        <p14:creationId xmlns:p14="http://schemas.microsoft.com/office/powerpoint/2010/main" val="2169192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3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230" y="471069"/>
            <a:ext cx="7670006" cy="415499"/>
          </a:xfrm>
          <a:prstGeom prst="rect">
            <a:avLst/>
          </a:prstGeom>
          <a:noFill/>
          <a:ln>
            <a:noFill/>
          </a:ln>
        </p:spPr>
        <p:txBody>
          <a:bodyPr wrap="square" lIns="0" tIns="0" rIns="0" bIns="0" rtlCol="0" anchor="ctr" anchorCtr="0">
            <a:noAutofit/>
          </a:bodyPr>
          <a:lstStyle/>
          <a:p>
            <a:pPr algn="ctr"/>
            <a:r>
              <a:rPr lang="en-IN" sz="2400" dirty="0" smtClean="0">
                <a:solidFill>
                  <a:schemeClr val="bg1"/>
                </a:solidFill>
                <a:latin typeface="Source Sans Pro ExtraLight" charset="0"/>
                <a:ea typeface="Calibri" charset="0"/>
                <a:cs typeface="Calibri" charset="0"/>
              </a:rPr>
              <a:t>More than 95 </a:t>
            </a:r>
            <a:r>
              <a:rPr lang="en-IN" sz="2400" dirty="0" err="1" smtClean="0">
                <a:solidFill>
                  <a:schemeClr val="bg1"/>
                </a:solidFill>
                <a:latin typeface="Source Sans Pro ExtraLight" charset="0"/>
                <a:ea typeface="Calibri" charset="0"/>
                <a:cs typeface="Calibri" charset="0"/>
              </a:rPr>
              <a:t>Mahadalit</a:t>
            </a:r>
            <a:r>
              <a:rPr lang="en-IN" sz="2400" dirty="0" smtClean="0">
                <a:solidFill>
                  <a:schemeClr val="bg1"/>
                </a:solidFill>
                <a:latin typeface="Source Sans Pro ExtraLight" charset="0"/>
                <a:ea typeface="Calibri" charset="0"/>
                <a:cs typeface="Calibri" charset="0"/>
              </a:rPr>
              <a:t> landless families receive land</a:t>
            </a:r>
            <a:endParaRPr lang="en-IN" sz="2400" dirty="0">
              <a:solidFill>
                <a:schemeClr val="bg1"/>
              </a:solidFill>
              <a:latin typeface="Source Sans Pro ExtraLight" charset="0"/>
              <a:ea typeface="Calibri" charset="0"/>
              <a:cs typeface="Calibri" charset="0"/>
            </a:endParaRPr>
          </a:p>
        </p:txBody>
      </p:sp>
      <p:pic>
        <p:nvPicPr>
          <p:cNvPr id="3" name="Picture 2" descr="C:\Users\DELL\Desktop\Anchal Gaunaha Phtograph Basgit prcha\Anita devi Vill-Pipra.jpeg"/>
          <p:cNvPicPr/>
          <p:nvPr/>
        </p:nvPicPr>
        <p:blipFill rotWithShape="1">
          <a:blip r:embed="rId2" cstate="screen">
            <a:extLst>
              <a:ext uri="{28A0092B-C50C-407E-A947-70E740481C1C}">
                <a14:useLocalDpi xmlns:a14="http://schemas.microsoft.com/office/drawing/2010/main"/>
              </a:ext>
            </a:extLst>
          </a:blip>
          <a:srcRect/>
          <a:stretch/>
        </p:blipFill>
        <p:spPr bwMode="auto">
          <a:xfrm>
            <a:off x="1061296" y="1023221"/>
            <a:ext cx="2381814" cy="1928415"/>
          </a:xfrm>
          <a:prstGeom prst="rect">
            <a:avLst/>
          </a:prstGeom>
          <a:noFill/>
          <a:ln w="9525">
            <a:noFill/>
            <a:miter lim="800000"/>
            <a:headEnd/>
            <a:tailEnd/>
          </a:ln>
        </p:spPr>
      </p:pic>
      <p:pic>
        <p:nvPicPr>
          <p:cNvPr id="4" name="Picture 3" descr="C:\Users\DELL\Desktop\Anchal Gaunaha Phtograph Basgit prcha\Gaunaha Basgit parcha.jpeg"/>
          <p:cNvPicPr/>
          <p:nvPr/>
        </p:nvPicPr>
        <p:blipFill rotWithShape="1">
          <a:blip r:embed="rId3" cstate="screen">
            <a:extLst>
              <a:ext uri="{28A0092B-C50C-407E-A947-70E740481C1C}">
                <a14:useLocalDpi xmlns:a14="http://schemas.microsoft.com/office/drawing/2010/main"/>
              </a:ext>
            </a:extLst>
          </a:blip>
          <a:srcRect/>
          <a:stretch/>
        </p:blipFill>
        <p:spPr bwMode="auto">
          <a:xfrm>
            <a:off x="3627452" y="1087261"/>
            <a:ext cx="4956784" cy="2809796"/>
          </a:xfrm>
          <a:prstGeom prst="rect">
            <a:avLst/>
          </a:prstGeom>
          <a:noFill/>
          <a:ln w="9525">
            <a:noFill/>
            <a:miter lim="800000"/>
            <a:headEnd/>
            <a:tailEnd/>
          </a:ln>
        </p:spPr>
      </p:pic>
      <p:pic>
        <p:nvPicPr>
          <p:cNvPr id="5" name="Picture 4" descr="C:\Users\DELL\Desktop\Anchal Gaunaha Phtograph Basgit prcha\Gaunaha Basgit parcha.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9641" y="2630605"/>
            <a:ext cx="3676772" cy="2304423"/>
          </a:xfrm>
          <a:prstGeom prst="rect">
            <a:avLst/>
          </a:prstGeom>
          <a:noFill/>
          <a:ln w="9525">
            <a:noFill/>
            <a:miter lim="800000"/>
            <a:headEnd/>
            <a:tailEnd/>
          </a:ln>
        </p:spPr>
      </p:pic>
      <p:pic>
        <p:nvPicPr>
          <p:cNvPr id="6" name="Picture 5" descr="C:\Users\DELL\Desktop\Anchal Gaunaha Phtograph Basgit prcha\Gendawali devi Vill- Pipra.jpeg"/>
          <p:cNvPicPr/>
          <p:nvPr/>
        </p:nvPicPr>
        <p:blipFill>
          <a:blip r:embed="rId5" cstate="screen">
            <a:extLst>
              <a:ext uri="{28A0092B-C50C-407E-A947-70E740481C1C}">
                <a14:useLocalDpi xmlns:a14="http://schemas.microsoft.com/office/drawing/2010/main"/>
              </a:ext>
            </a:extLst>
          </a:blip>
          <a:srcRect/>
          <a:stretch>
            <a:fillRect/>
          </a:stretch>
        </p:blipFill>
        <p:spPr bwMode="auto">
          <a:xfrm>
            <a:off x="2759124" y="3069624"/>
            <a:ext cx="3705485" cy="1852878"/>
          </a:xfrm>
          <a:prstGeom prst="rect">
            <a:avLst/>
          </a:prstGeom>
          <a:noFill/>
          <a:ln w="9525">
            <a:noFill/>
            <a:miter lim="800000"/>
            <a:headEnd/>
            <a:tailEnd/>
          </a:ln>
        </p:spPr>
      </p:pic>
      <p:pic>
        <p:nvPicPr>
          <p:cNvPr id="7" name="Picture 6" descr="C:\Users\DELL\Desktop\Anchal Gaunaha Phtograph Basgit prcha\Hiramati devi Vill-Manjharia.jpeg"/>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3030" y="4801586"/>
            <a:ext cx="3676772" cy="2008338"/>
          </a:xfrm>
          <a:prstGeom prst="rect">
            <a:avLst/>
          </a:prstGeom>
          <a:noFill/>
          <a:ln w="9525">
            <a:noFill/>
            <a:miter lim="800000"/>
            <a:headEnd/>
            <a:tailEnd/>
          </a:ln>
        </p:spPr>
      </p:pic>
      <p:pic>
        <p:nvPicPr>
          <p:cNvPr id="8" name="Picture 7" descr="C:\Users\DELL\Desktop\Anchal Gaunaha Phtograph Basgit prcha\janki devi.jpeg"/>
          <p:cNvPicPr/>
          <p:nvPr/>
        </p:nvPicPr>
        <p:blipFill rotWithShape="1">
          <a:blip r:embed="rId7" cstate="screen">
            <a:extLst>
              <a:ext uri="{28A0092B-C50C-407E-A947-70E740481C1C}">
                <a14:useLocalDpi xmlns:a14="http://schemas.microsoft.com/office/drawing/2010/main"/>
              </a:ext>
            </a:extLst>
          </a:blip>
          <a:srcRect/>
          <a:stretch/>
        </p:blipFill>
        <p:spPr bwMode="auto">
          <a:xfrm>
            <a:off x="5955267" y="2810283"/>
            <a:ext cx="3138311" cy="1945066"/>
          </a:xfrm>
          <a:prstGeom prst="rect">
            <a:avLst/>
          </a:prstGeom>
          <a:noFill/>
          <a:ln w="9525">
            <a:noFill/>
            <a:miter lim="800000"/>
            <a:headEnd/>
            <a:tailEnd/>
          </a:ln>
        </p:spPr>
      </p:pic>
      <p:sp>
        <p:nvSpPr>
          <p:cNvPr id="9" name="Rounded Rectangle 8"/>
          <p:cNvSpPr/>
          <p:nvPr/>
        </p:nvSpPr>
        <p:spPr>
          <a:xfrm>
            <a:off x="3927242" y="4814573"/>
            <a:ext cx="5074734" cy="19823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sz="1600" dirty="0" smtClean="0"/>
              <a:t>More than 95 </a:t>
            </a:r>
            <a:r>
              <a:rPr lang="en-IN" sz="1600" i="1" dirty="0" err="1" smtClean="0"/>
              <a:t>Mahadalit</a:t>
            </a:r>
            <a:r>
              <a:rPr lang="en-IN" sz="1600" dirty="0" smtClean="0"/>
              <a:t> landless families received land under </a:t>
            </a:r>
            <a:r>
              <a:rPr lang="en-IN" sz="1600" dirty="0"/>
              <a:t>the Bihar Privileged Persons Homestead Tenancy Act, </a:t>
            </a:r>
            <a:r>
              <a:rPr lang="en-IN" sz="1600" dirty="0" smtClean="0"/>
              <a:t>1947 for settlement. Many families said that due to lack of land papers they were not able to get the benefit of IAY till now, which they will be able to get now.</a:t>
            </a:r>
            <a:endParaRPr lang="en-IN" sz="1600" dirty="0"/>
          </a:p>
        </p:txBody>
      </p:sp>
    </p:spTree>
    <p:extLst>
      <p:ext uri="{BB962C8B-B14F-4D97-AF65-F5344CB8AC3E}">
        <p14:creationId xmlns:p14="http://schemas.microsoft.com/office/powerpoint/2010/main" val="51485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p:nvPr/>
        </p:nvSpPr>
        <p:spPr>
          <a:xfrm>
            <a:off x="5529943" y="1356809"/>
            <a:ext cx="3614057" cy="1734733"/>
          </a:xfrm>
          <a:prstGeom prst="wedgeRoundRectCallout">
            <a:avLst>
              <a:gd name="adj1" fmla="val -50150"/>
              <a:gd name="adj2" fmla="val 6560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Encroachment on Government </a:t>
            </a:r>
            <a:r>
              <a:rPr lang="en-IN" i="1" dirty="0" err="1" smtClean="0"/>
              <a:t>aahar</a:t>
            </a:r>
            <a:r>
              <a:rPr lang="en-IN" i="1" dirty="0" smtClean="0"/>
              <a:t> </a:t>
            </a:r>
            <a:r>
              <a:rPr lang="en-IN" i="1" dirty="0" err="1" smtClean="0"/>
              <a:t>pyne</a:t>
            </a:r>
            <a:r>
              <a:rPr lang="en-IN" i="1" dirty="0" smtClean="0"/>
              <a:t> </a:t>
            </a:r>
            <a:r>
              <a:rPr lang="en-IN" dirty="0" smtClean="0"/>
              <a:t>land led to obstruction in irrigation of approx. 100 acres of agriculture land </a:t>
            </a:r>
            <a:endParaRPr lang="en-IN" dirty="0"/>
          </a:p>
        </p:txBody>
      </p:sp>
      <p:sp>
        <p:nvSpPr>
          <p:cNvPr id="9" name="TextBox 8"/>
          <p:cNvSpPr txBox="1"/>
          <p:nvPr/>
        </p:nvSpPr>
        <p:spPr>
          <a:xfrm>
            <a:off x="914230" y="471069"/>
            <a:ext cx="7670006" cy="415499"/>
          </a:xfrm>
          <a:prstGeom prst="rect">
            <a:avLst/>
          </a:prstGeom>
          <a:noFill/>
          <a:ln>
            <a:noFill/>
          </a:ln>
        </p:spPr>
        <p:txBody>
          <a:bodyPr wrap="square" lIns="0" tIns="0" rIns="0" bIns="0" rtlCol="0" anchor="ctr" anchorCtr="0">
            <a:noAutofit/>
          </a:bodyPr>
          <a:lstStyle/>
          <a:p>
            <a:pPr algn="ctr"/>
            <a:r>
              <a:rPr lang="en-IN" sz="2400" dirty="0" err="1" smtClean="0">
                <a:solidFill>
                  <a:schemeClr val="bg1"/>
                </a:solidFill>
                <a:latin typeface="Source Sans Pro ExtraLight" charset="0"/>
                <a:ea typeface="Calibri" charset="0"/>
                <a:cs typeface="Calibri" charset="0"/>
              </a:rPr>
              <a:t>Somdutt</a:t>
            </a:r>
            <a:r>
              <a:rPr lang="en-IN" sz="2400" dirty="0" smtClean="0">
                <a:solidFill>
                  <a:schemeClr val="bg1"/>
                </a:solidFill>
                <a:latin typeface="Source Sans Pro ExtraLight" charset="0"/>
                <a:ea typeface="Calibri" charset="0"/>
                <a:cs typeface="Calibri" charset="0"/>
              </a:rPr>
              <a:t> Sharma, </a:t>
            </a:r>
            <a:r>
              <a:rPr lang="en-IN" sz="2400" dirty="0" err="1" smtClean="0">
                <a:solidFill>
                  <a:schemeClr val="bg1"/>
                </a:solidFill>
                <a:latin typeface="Source Sans Pro ExtraLight" charset="0"/>
                <a:ea typeface="Calibri" charset="0"/>
                <a:cs typeface="Calibri" charset="0"/>
              </a:rPr>
              <a:t>Jehanabad</a:t>
            </a:r>
            <a:r>
              <a:rPr lang="en-IN" sz="2400" dirty="0" smtClean="0">
                <a:solidFill>
                  <a:schemeClr val="bg1"/>
                </a:solidFill>
                <a:latin typeface="Source Sans Pro ExtraLight" charset="0"/>
                <a:ea typeface="Calibri" charset="0"/>
                <a:cs typeface="Calibri" charset="0"/>
              </a:rPr>
              <a:t> and many other farmers get irrigation facility </a:t>
            </a:r>
            <a:endParaRPr lang="en-IN" sz="2400" dirty="0">
              <a:solidFill>
                <a:schemeClr val="bg1"/>
              </a:solidFill>
              <a:latin typeface="Source Sans Pro ExtraLight" charset="0"/>
              <a:ea typeface="Calibri" charset="0"/>
              <a:cs typeface="Calibri" charset="0"/>
            </a:endParaRPr>
          </a:p>
        </p:txBody>
      </p:sp>
      <p:sp>
        <p:nvSpPr>
          <p:cNvPr id="10" name="Rounded Rectangular Callout 9"/>
          <p:cNvSpPr/>
          <p:nvPr/>
        </p:nvSpPr>
        <p:spPr>
          <a:xfrm>
            <a:off x="-36285" y="4814976"/>
            <a:ext cx="3614057" cy="1734733"/>
          </a:xfrm>
          <a:prstGeom prst="wedgeRoundRectCallout">
            <a:avLst>
              <a:gd name="adj1" fmla="val -1154"/>
              <a:gd name="adj2" fmla="val -6826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When I came to PGRO office, my work was done within 60 days</a:t>
            </a:r>
            <a:endParaRPr lang="en-IN"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053" y="1467277"/>
            <a:ext cx="5437930" cy="3057343"/>
          </a:xfrm>
          <a:prstGeom prst="rect">
            <a:avLst/>
          </a:prstGeom>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77772" y="3586974"/>
            <a:ext cx="5117977" cy="2877457"/>
          </a:xfrm>
          <a:prstGeom prst="rect">
            <a:avLst/>
          </a:prstGeom>
        </p:spPr>
      </p:pic>
    </p:spTree>
    <p:extLst>
      <p:ext uri="{BB962C8B-B14F-4D97-AF65-F5344CB8AC3E}">
        <p14:creationId xmlns:p14="http://schemas.microsoft.com/office/powerpoint/2010/main" val="2051682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3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p:nvPr/>
        </p:nvSpPr>
        <p:spPr>
          <a:xfrm>
            <a:off x="5529943" y="1356809"/>
            <a:ext cx="3614057" cy="1734733"/>
          </a:xfrm>
          <a:prstGeom prst="wedgeRoundRectCallout">
            <a:avLst>
              <a:gd name="adj1" fmla="val -50150"/>
              <a:gd name="adj2" fmla="val 6560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13 year old son got abducted but even after 4 months no one responded to her requests for action.</a:t>
            </a:r>
            <a:endParaRPr lang="en-IN" dirty="0"/>
          </a:p>
        </p:txBody>
      </p:sp>
      <p:sp>
        <p:nvSpPr>
          <p:cNvPr id="9" name="TextBox 8"/>
          <p:cNvSpPr txBox="1"/>
          <p:nvPr/>
        </p:nvSpPr>
        <p:spPr>
          <a:xfrm>
            <a:off x="914230" y="471069"/>
            <a:ext cx="7670006" cy="415499"/>
          </a:xfrm>
          <a:prstGeom prst="rect">
            <a:avLst/>
          </a:prstGeom>
          <a:noFill/>
          <a:ln>
            <a:noFill/>
          </a:ln>
        </p:spPr>
        <p:txBody>
          <a:bodyPr wrap="square" lIns="0" tIns="0" rIns="0" bIns="0" rtlCol="0" anchor="ctr" anchorCtr="0">
            <a:noAutofit/>
          </a:bodyPr>
          <a:lstStyle/>
          <a:p>
            <a:pPr algn="ctr"/>
            <a:r>
              <a:rPr lang="en-IN" sz="2400" dirty="0" smtClean="0">
                <a:solidFill>
                  <a:schemeClr val="bg1"/>
                </a:solidFill>
                <a:latin typeface="Source Sans Pro ExtraLight" charset="0"/>
                <a:ea typeface="Calibri" charset="0"/>
                <a:cs typeface="Calibri" charset="0"/>
              </a:rPr>
              <a:t>Shanti Devi’s abducted son returns home</a:t>
            </a:r>
            <a:endParaRPr lang="en-IN" sz="2400" dirty="0">
              <a:solidFill>
                <a:schemeClr val="bg1"/>
              </a:solidFill>
              <a:latin typeface="Source Sans Pro ExtraLight" charset="0"/>
              <a:ea typeface="Calibri" charset="0"/>
              <a:cs typeface="Calibri" charset="0"/>
            </a:endParaRPr>
          </a:p>
        </p:txBody>
      </p:sp>
      <p:sp>
        <p:nvSpPr>
          <p:cNvPr id="10" name="Rounded Rectangular Callout 9"/>
          <p:cNvSpPr/>
          <p:nvPr/>
        </p:nvSpPr>
        <p:spPr>
          <a:xfrm>
            <a:off x="-36285" y="4814976"/>
            <a:ext cx="3614057" cy="1734733"/>
          </a:xfrm>
          <a:prstGeom prst="wedgeRoundRectCallout">
            <a:avLst>
              <a:gd name="adj1" fmla="val -1154"/>
              <a:gd name="adj2" fmla="val -6826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After the Sub-Division PGRO, </a:t>
            </a:r>
            <a:r>
              <a:rPr lang="en-IN" dirty="0" err="1" smtClean="0"/>
              <a:t>Gogri</a:t>
            </a:r>
            <a:r>
              <a:rPr lang="en-IN" dirty="0" smtClean="0"/>
              <a:t> taking action on the complaint filed, instructed the SHO for quick action, my son was recovered and returned back to me.</a:t>
            </a:r>
            <a:endParaRPr lang="en-IN"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215648"/>
            <a:ext cx="5286375" cy="2972135"/>
          </a:xfrm>
          <a:prstGeom prst="rect">
            <a:avLst/>
          </a:prstGeom>
        </p:spPr>
      </p:pic>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04342" y="3699979"/>
            <a:ext cx="5068661" cy="2849730"/>
          </a:xfrm>
          <a:prstGeom prst="rect">
            <a:avLst/>
          </a:prstGeom>
        </p:spPr>
      </p:pic>
      <p:sp>
        <p:nvSpPr>
          <p:cNvPr id="2" name="Rectangle 1"/>
          <p:cNvSpPr/>
          <p:nvPr/>
        </p:nvSpPr>
        <p:spPr>
          <a:xfrm>
            <a:off x="844550" y="3540125"/>
            <a:ext cx="66505" cy="45719"/>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993891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3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p:nvPr/>
        </p:nvSpPr>
        <p:spPr>
          <a:xfrm>
            <a:off x="5529943" y="1356809"/>
            <a:ext cx="3614057" cy="1734733"/>
          </a:xfrm>
          <a:prstGeom prst="wedgeRoundRectCallout">
            <a:avLst>
              <a:gd name="adj1" fmla="val -50150"/>
              <a:gd name="adj2" fmla="val 6560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13 year old son got abducted but even after 4 months no one responded to her requests for action.</a:t>
            </a:r>
            <a:endParaRPr lang="en-IN" dirty="0"/>
          </a:p>
        </p:txBody>
      </p:sp>
      <p:sp>
        <p:nvSpPr>
          <p:cNvPr id="9" name="TextBox 8"/>
          <p:cNvSpPr txBox="1"/>
          <p:nvPr/>
        </p:nvSpPr>
        <p:spPr>
          <a:xfrm>
            <a:off x="914230" y="471069"/>
            <a:ext cx="7670006" cy="415499"/>
          </a:xfrm>
          <a:prstGeom prst="rect">
            <a:avLst/>
          </a:prstGeom>
          <a:noFill/>
          <a:ln>
            <a:noFill/>
          </a:ln>
        </p:spPr>
        <p:txBody>
          <a:bodyPr wrap="square" lIns="0" tIns="0" rIns="0" bIns="0" rtlCol="0" anchor="ctr" anchorCtr="0">
            <a:noAutofit/>
          </a:bodyPr>
          <a:lstStyle/>
          <a:p>
            <a:pPr algn="ctr"/>
            <a:r>
              <a:rPr lang="en-IN" sz="2400" dirty="0" err="1" smtClean="0">
                <a:solidFill>
                  <a:schemeClr val="bg1"/>
                </a:solidFill>
                <a:latin typeface="Source Sans Pro ExtraLight" charset="0"/>
                <a:ea typeface="Calibri" charset="0"/>
                <a:cs typeface="Calibri" charset="0"/>
              </a:rPr>
              <a:t>Madhuri</a:t>
            </a:r>
            <a:r>
              <a:rPr lang="en-IN" sz="2400" dirty="0" smtClean="0">
                <a:solidFill>
                  <a:schemeClr val="bg1"/>
                </a:solidFill>
                <a:latin typeface="Source Sans Pro ExtraLight" charset="0"/>
                <a:ea typeface="Calibri" charset="0"/>
                <a:cs typeface="Calibri" charset="0"/>
              </a:rPr>
              <a:t> </a:t>
            </a:r>
            <a:r>
              <a:rPr lang="en-IN" sz="2400" dirty="0" err="1" smtClean="0">
                <a:solidFill>
                  <a:schemeClr val="bg1"/>
                </a:solidFill>
                <a:latin typeface="Source Sans Pro ExtraLight" charset="0"/>
                <a:ea typeface="Calibri" charset="0"/>
                <a:cs typeface="Calibri" charset="0"/>
              </a:rPr>
              <a:t>Kumari</a:t>
            </a:r>
            <a:r>
              <a:rPr lang="en-IN" sz="2400" dirty="0" smtClean="0">
                <a:solidFill>
                  <a:schemeClr val="bg1"/>
                </a:solidFill>
                <a:latin typeface="Source Sans Pro ExtraLight" charset="0"/>
                <a:ea typeface="Calibri" charset="0"/>
                <a:cs typeface="Calibri" charset="0"/>
              </a:rPr>
              <a:t>, </a:t>
            </a:r>
            <a:r>
              <a:rPr lang="en-IN" sz="2400" dirty="0" err="1" smtClean="0">
                <a:solidFill>
                  <a:schemeClr val="bg1"/>
                </a:solidFill>
                <a:latin typeface="Source Sans Pro ExtraLight" charset="0"/>
                <a:ea typeface="Calibri" charset="0"/>
                <a:cs typeface="Calibri" charset="0"/>
              </a:rPr>
              <a:t>Lakhisarai</a:t>
            </a:r>
            <a:r>
              <a:rPr lang="en-IN" sz="2400" dirty="0" smtClean="0">
                <a:solidFill>
                  <a:schemeClr val="bg1"/>
                </a:solidFill>
                <a:latin typeface="Source Sans Pro ExtraLight" charset="0"/>
                <a:ea typeface="Calibri" charset="0"/>
                <a:cs typeface="Calibri" charset="0"/>
              </a:rPr>
              <a:t> gets access to deceased husband’s bank A/c</a:t>
            </a:r>
            <a:endParaRPr lang="en-IN" sz="2400" dirty="0">
              <a:solidFill>
                <a:schemeClr val="bg1"/>
              </a:solidFill>
              <a:latin typeface="Source Sans Pro ExtraLight" charset="0"/>
              <a:ea typeface="Calibri" charset="0"/>
              <a:cs typeface="Calibri" charset="0"/>
            </a:endParaRPr>
          </a:p>
        </p:txBody>
      </p:sp>
      <p:sp>
        <p:nvSpPr>
          <p:cNvPr id="10" name="Rounded Rectangular Callout 9"/>
          <p:cNvSpPr/>
          <p:nvPr/>
        </p:nvSpPr>
        <p:spPr>
          <a:xfrm>
            <a:off x="40143" y="4626291"/>
            <a:ext cx="3614057" cy="2093823"/>
          </a:xfrm>
          <a:prstGeom prst="wedgeRoundRectCallout">
            <a:avLst>
              <a:gd name="adj1" fmla="val -1154"/>
              <a:gd name="adj2" fmla="val -6826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After my husband’s death, I was facing problems in accessing the amount in his A/c. But when I came to BRPGR office my work was done in very short period.</a:t>
            </a:r>
            <a:endParaRPr lang="en-IN" dirty="0"/>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9229" y="1030514"/>
            <a:ext cx="3591828" cy="3153366"/>
          </a:xfrm>
          <a:prstGeom prst="rect">
            <a:avLst/>
          </a:prstGeom>
        </p:spPr>
      </p:pic>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05032" y="1135879"/>
            <a:ext cx="4667971" cy="3048001"/>
          </a:xfrm>
          <a:prstGeom prst="rect">
            <a:avLst/>
          </a:prstGeom>
        </p:spPr>
      </p:pic>
      <p:pic>
        <p:nvPicPr>
          <p:cNvPr id="4" name="Pictur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893005" y="3653471"/>
            <a:ext cx="5079998" cy="2896238"/>
          </a:xfrm>
          <a:prstGeom prst="rect">
            <a:avLst/>
          </a:prstGeom>
        </p:spPr>
      </p:pic>
    </p:spTree>
    <p:extLst>
      <p:ext uri="{BB962C8B-B14F-4D97-AF65-F5344CB8AC3E}">
        <p14:creationId xmlns:p14="http://schemas.microsoft.com/office/powerpoint/2010/main" val="3905272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3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3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30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grpId="0" nodeType="withEffect">
                                  <p:stCondLst>
                                    <p:cond delay="3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225730" y="1493066"/>
            <a:ext cx="1224569" cy="1227023"/>
            <a:chOff x="742983" y="889319"/>
            <a:chExt cx="1163039" cy="1167411"/>
          </a:xfrm>
        </p:grpSpPr>
        <p:pic>
          <p:nvPicPr>
            <p:cNvPr id="5" name="Picture 4" descr="C:\Users\BHSR-L61\Documents\Pooja\Pooja\GROW\GAD\CAPAM\download.png">
              <a:extLst>
                <a:ext uri="{FF2B5EF4-FFF2-40B4-BE49-F238E27FC236}">
                  <a16:creationId xmlns="" xmlns:a16="http://schemas.microsoft.com/office/drawing/2014/main" id="{E34264B3-0A2B-473F-BA34-AE229866CBC4}"/>
                </a:ext>
              </a:extLst>
            </p:cNvPr>
            <p:cNvPicPr/>
            <p:nvPr/>
          </p:nvPicPr>
          <p:blipFill>
            <a:blip r:embed="rId2" cstate="screen">
              <a:extLst>
                <a:ext uri="{28A0092B-C50C-407E-A947-70E740481C1C}">
                  <a14:useLocalDpi xmlns:a14="http://schemas.microsoft.com/office/drawing/2010/main"/>
                </a:ext>
              </a:extLst>
            </a:blip>
            <a:srcRect/>
            <a:stretch>
              <a:fillRect/>
            </a:stretch>
          </p:blipFill>
          <p:spPr bwMode="auto">
            <a:xfrm>
              <a:off x="846983" y="889319"/>
              <a:ext cx="955040" cy="878891"/>
            </a:xfrm>
            <a:prstGeom prst="rect">
              <a:avLst/>
            </a:prstGeom>
            <a:noFill/>
            <a:ln>
              <a:noFill/>
            </a:ln>
          </p:spPr>
        </p:pic>
        <p:sp>
          <p:nvSpPr>
            <p:cNvPr id="6" name="TextBox 5">
              <a:extLst>
                <a:ext uri="{FF2B5EF4-FFF2-40B4-BE49-F238E27FC236}">
                  <a16:creationId xmlns="" xmlns:a16="http://schemas.microsoft.com/office/drawing/2014/main" id="{03F6CD0B-C1B2-4A37-8DB5-F79DE3E80DA3}"/>
                </a:ext>
              </a:extLst>
            </p:cNvPr>
            <p:cNvSpPr txBox="1"/>
            <p:nvPr/>
          </p:nvSpPr>
          <p:spPr>
            <a:xfrm>
              <a:off x="742983" y="1793188"/>
              <a:ext cx="1163039" cy="263542"/>
            </a:xfrm>
            <a:prstGeom prst="rect">
              <a:avLst/>
            </a:prstGeom>
            <a:noFill/>
          </p:spPr>
          <p:txBody>
            <a:bodyPr wrap="square" rtlCol="0">
              <a:spAutoFit/>
            </a:bodyPr>
            <a:lstStyle/>
            <a:p>
              <a:pPr algn="ctr"/>
              <a:r>
                <a:rPr lang="en-IN" sz="1200" dirty="0">
                  <a:solidFill>
                    <a:schemeClr val="bg1"/>
                  </a:solidFill>
                </a:rPr>
                <a:t>Legal Right</a:t>
              </a:r>
            </a:p>
          </p:txBody>
        </p:sp>
      </p:grpSp>
      <p:grpSp>
        <p:nvGrpSpPr>
          <p:cNvPr id="35" name="Group 34">
            <a:extLst>
              <a:ext uri="{FF2B5EF4-FFF2-40B4-BE49-F238E27FC236}">
                <a16:creationId xmlns="" xmlns:a16="http://schemas.microsoft.com/office/drawing/2014/main" id="{C39D39CA-CB76-49EE-83EC-B0CDC77ECB43}"/>
              </a:ext>
            </a:extLst>
          </p:cNvPr>
          <p:cNvGrpSpPr/>
          <p:nvPr/>
        </p:nvGrpSpPr>
        <p:grpSpPr>
          <a:xfrm>
            <a:off x="3674768" y="1545500"/>
            <a:ext cx="1482449" cy="1363414"/>
            <a:chOff x="5898143" y="939334"/>
            <a:chExt cx="1534836" cy="1336565"/>
          </a:xfrm>
        </p:grpSpPr>
        <p:pic>
          <p:nvPicPr>
            <p:cNvPr id="7" name="Picture 4" descr="Related image">
              <a:extLst>
                <a:ext uri="{FF2B5EF4-FFF2-40B4-BE49-F238E27FC236}">
                  <a16:creationId xmlns="" xmlns:a16="http://schemas.microsoft.com/office/drawing/2014/main" id="{94BBC802-9DBC-4A61-90BE-B55B6EA070D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98143" y="939334"/>
              <a:ext cx="1534836" cy="83137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 xmlns:a16="http://schemas.microsoft.com/office/drawing/2014/main" id="{9997BEB6-46C2-4A89-9A4F-90BBE8684A1D}"/>
                </a:ext>
              </a:extLst>
            </p:cNvPr>
            <p:cNvSpPr txBox="1"/>
            <p:nvPr/>
          </p:nvSpPr>
          <p:spPr>
            <a:xfrm>
              <a:off x="5932824" y="1823325"/>
              <a:ext cx="1342844" cy="452574"/>
            </a:xfrm>
            <a:prstGeom prst="rect">
              <a:avLst/>
            </a:prstGeom>
            <a:noFill/>
          </p:spPr>
          <p:txBody>
            <a:bodyPr wrap="square" rtlCol="0">
              <a:spAutoFit/>
            </a:bodyPr>
            <a:lstStyle/>
            <a:p>
              <a:pPr algn="ctr"/>
              <a:r>
                <a:rPr lang="en-IN" sz="1200" dirty="0" smtClean="0">
                  <a:solidFill>
                    <a:schemeClr val="bg1"/>
                  </a:solidFill>
                </a:rPr>
                <a:t>Multi-modal </a:t>
              </a:r>
              <a:r>
                <a:rPr lang="en-IN" sz="1200" dirty="0">
                  <a:solidFill>
                    <a:schemeClr val="bg1"/>
                  </a:solidFill>
                </a:rPr>
                <a:t>Accessibility</a:t>
              </a:r>
            </a:p>
          </p:txBody>
        </p:sp>
      </p:grpSp>
      <p:grpSp>
        <p:nvGrpSpPr>
          <p:cNvPr id="47" name="Group 46"/>
          <p:cNvGrpSpPr/>
          <p:nvPr/>
        </p:nvGrpSpPr>
        <p:grpSpPr>
          <a:xfrm>
            <a:off x="7459717" y="4466219"/>
            <a:ext cx="1275281" cy="1386384"/>
            <a:chOff x="10279980" y="829448"/>
            <a:chExt cx="1381586" cy="1442168"/>
          </a:xfrm>
        </p:grpSpPr>
        <p:pic>
          <p:nvPicPr>
            <p:cNvPr id="17" name="Picture 16" descr="A picture containing kitchenware, microscope&#10;&#10;Description generated with high confidence">
              <a:extLst>
                <a:ext uri="{FF2B5EF4-FFF2-40B4-BE49-F238E27FC236}">
                  <a16:creationId xmlns="" xmlns:a16="http://schemas.microsoft.com/office/drawing/2014/main" id="{4D3F75D2-3929-4C63-AAE0-09684143F4B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50440"/>
            <a:stretch/>
          </p:blipFill>
          <p:spPr>
            <a:xfrm>
              <a:off x="10453199" y="829448"/>
              <a:ext cx="1125537" cy="1026849"/>
            </a:xfrm>
            <a:prstGeom prst="rect">
              <a:avLst/>
            </a:prstGeom>
          </p:spPr>
        </p:pic>
        <p:sp>
          <p:nvSpPr>
            <p:cNvPr id="18" name="TextBox 17">
              <a:extLst>
                <a:ext uri="{FF2B5EF4-FFF2-40B4-BE49-F238E27FC236}">
                  <a16:creationId xmlns="" xmlns:a16="http://schemas.microsoft.com/office/drawing/2014/main" id="{866BC4F7-621C-4533-8CAE-F17A8B6C6D81}"/>
                </a:ext>
              </a:extLst>
            </p:cNvPr>
            <p:cNvSpPr txBox="1"/>
            <p:nvPr/>
          </p:nvSpPr>
          <p:spPr>
            <a:xfrm>
              <a:off x="10279980" y="1791375"/>
              <a:ext cx="1381586" cy="480241"/>
            </a:xfrm>
            <a:prstGeom prst="rect">
              <a:avLst/>
            </a:prstGeom>
            <a:noFill/>
          </p:spPr>
          <p:txBody>
            <a:bodyPr wrap="square" rtlCol="0">
              <a:spAutoFit/>
            </a:bodyPr>
            <a:lstStyle/>
            <a:p>
              <a:pPr algn="ctr"/>
              <a:r>
                <a:rPr lang="en-IN" sz="1200" dirty="0">
                  <a:solidFill>
                    <a:schemeClr val="bg1"/>
                  </a:solidFill>
                </a:rPr>
                <a:t>Transparent System</a:t>
              </a:r>
            </a:p>
          </p:txBody>
        </p:sp>
      </p:grpSp>
      <p:grpSp>
        <p:nvGrpSpPr>
          <p:cNvPr id="34" name="Group 33">
            <a:extLst>
              <a:ext uri="{FF2B5EF4-FFF2-40B4-BE49-F238E27FC236}">
                <a16:creationId xmlns="" xmlns:a16="http://schemas.microsoft.com/office/drawing/2014/main" id="{0F73ABBE-D598-449E-86B9-DE31C4549F60}"/>
              </a:ext>
            </a:extLst>
          </p:cNvPr>
          <p:cNvGrpSpPr/>
          <p:nvPr/>
        </p:nvGrpSpPr>
        <p:grpSpPr>
          <a:xfrm>
            <a:off x="5723750" y="2976528"/>
            <a:ext cx="1172744" cy="1242078"/>
            <a:chOff x="8399820" y="776728"/>
            <a:chExt cx="1239837" cy="1262282"/>
          </a:xfrm>
        </p:grpSpPr>
        <p:pic>
          <p:nvPicPr>
            <p:cNvPr id="22" name="Picture 21" descr="C:\Users\BHSR-L61\Documents\Pooja\Pooja\GROW\GAD\CAPAM\timebound.jpg">
              <a:extLst>
                <a:ext uri="{FF2B5EF4-FFF2-40B4-BE49-F238E27FC236}">
                  <a16:creationId xmlns="" xmlns:a16="http://schemas.microsoft.com/office/drawing/2014/main" id="{B48E38EF-7989-4B9F-ABEB-DF6D28769ED4}"/>
                </a:ext>
              </a:extLst>
            </p:cNvPr>
            <p:cNvPicPr/>
            <p:nvPr/>
          </p:nvPicPr>
          <p:blipFill>
            <a:blip r:embed="rId5" cstate="screen">
              <a:extLst>
                <a:ext uri="{28A0092B-C50C-407E-A947-70E740481C1C}">
                  <a14:useLocalDpi xmlns:a14="http://schemas.microsoft.com/office/drawing/2010/main"/>
                </a:ext>
              </a:extLst>
            </a:blip>
            <a:srcRect/>
            <a:stretch>
              <a:fillRect/>
            </a:stretch>
          </p:blipFill>
          <p:spPr bwMode="auto">
            <a:xfrm>
              <a:off x="8505389" y="776728"/>
              <a:ext cx="1028700" cy="1038225"/>
            </a:xfrm>
            <a:prstGeom prst="rect">
              <a:avLst/>
            </a:prstGeom>
            <a:noFill/>
            <a:ln>
              <a:noFill/>
            </a:ln>
          </p:spPr>
        </p:pic>
        <p:sp>
          <p:nvSpPr>
            <p:cNvPr id="23" name="TextBox 22">
              <a:extLst>
                <a:ext uri="{FF2B5EF4-FFF2-40B4-BE49-F238E27FC236}">
                  <a16:creationId xmlns="" xmlns:a16="http://schemas.microsoft.com/office/drawing/2014/main" id="{ABD1618B-2E26-4203-9FD3-582A91FFD61D}"/>
                </a:ext>
              </a:extLst>
            </p:cNvPr>
            <p:cNvSpPr txBox="1"/>
            <p:nvPr/>
          </p:nvSpPr>
          <p:spPr>
            <a:xfrm>
              <a:off x="8399820" y="1757505"/>
              <a:ext cx="1239837" cy="281505"/>
            </a:xfrm>
            <a:prstGeom prst="rect">
              <a:avLst/>
            </a:prstGeom>
            <a:noFill/>
          </p:spPr>
          <p:txBody>
            <a:bodyPr wrap="square" rtlCol="0">
              <a:spAutoFit/>
            </a:bodyPr>
            <a:lstStyle/>
            <a:p>
              <a:pPr algn="ctr"/>
              <a:r>
                <a:rPr lang="en-IN" sz="1200" dirty="0">
                  <a:solidFill>
                    <a:schemeClr val="bg1"/>
                  </a:solidFill>
                </a:rPr>
                <a:t>Time Bound</a:t>
              </a:r>
            </a:p>
          </p:txBody>
        </p:sp>
      </p:grpSp>
      <p:grpSp>
        <p:nvGrpSpPr>
          <p:cNvPr id="29" name="Group 28"/>
          <p:cNvGrpSpPr/>
          <p:nvPr/>
        </p:nvGrpSpPr>
        <p:grpSpPr>
          <a:xfrm>
            <a:off x="3762472" y="3162312"/>
            <a:ext cx="1316492" cy="1107097"/>
            <a:chOff x="2544707" y="2633665"/>
            <a:chExt cx="1342844" cy="1297548"/>
          </a:xfrm>
        </p:grpSpPr>
        <p:pic>
          <p:nvPicPr>
            <p:cNvPr id="24" name="Picture 23" descr="C:\Users\BHSR-L61\Documents\Pooja\Pooja\GROW\GAD\CAPAM\Order.jpg">
              <a:extLst>
                <a:ext uri="{FF2B5EF4-FFF2-40B4-BE49-F238E27FC236}">
                  <a16:creationId xmlns="" xmlns:a16="http://schemas.microsoft.com/office/drawing/2014/main" id="{F0C7073F-47A0-4A6F-9B29-AE5E64C93A30}"/>
                </a:ext>
              </a:extLst>
            </p:cNvPr>
            <p:cNvPicPr/>
            <p:nvPr/>
          </p:nvPicPr>
          <p:blipFill rotWithShape="1">
            <a:blip r:embed="rId6" cstate="screen">
              <a:extLst>
                <a:ext uri="{28A0092B-C50C-407E-A947-70E740481C1C}">
                  <a14:useLocalDpi xmlns:a14="http://schemas.microsoft.com/office/drawing/2010/main"/>
                </a:ext>
              </a:extLst>
            </a:blip>
            <a:srcRect/>
            <a:stretch/>
          </p:blipFill>
          <p:spPr bwMode="auto">
            <a:xfrm>
              <a:off x="2873608" y="2633665"/>
              <a:ext cx="781050" cy="895350"/>
            </a:xfrm>
            <a:prstGeom prst="rect">
              <a:avLst/>
            </a:prstGeom>
            <a:noFill/>
            <a:ln>
              <a:noFill/>
            </a:ln>
            <a:extLst>
              <a:ext uri="{53640926-AAD7-44D8-BBD7-CCE9431645EC}">
                <a14:shadowObscured xmlns:a14="http://schemas.microsoft.com/office/drawing/2010/main"/>
              </a:ext>
            </a:extLst>
          </p:spPr>
        </p:pic>
        <p:sp>
          <p:nvSpPr>
            <p:cNvPr id="33" name="TextBox 32">
              <a:extLst>
                <a:ext uri="{FF2B5EF4-FFF2-40B4-BE49-F238E27FC236}">
                  <a16:creationId xmlns="" xmlns:a16="http://schemas.microsoft.com/office/drawing/2014/main" id="{0676BC84-B296-416C-AE7F-400A7FA2F539}"/>
                </a:ext>
              </a:extLst>
            </p:cNvPr>
            <p:cNvSpPr txBox="1"/>
            <p:nvPr/>
          </p:nvSpPr>
          <p:spPr>
            <a:xfrm>
              <a:off x="2544707" y="3606563"/>
              <a:ext cx="1342844" cy="324650"/>
            </a:xfrm>
            <a:prstGeom prst="rect">
              <a:avLst/>
            </a:prstGeom>
            <a:noFill/>
          </p:spPr>
          <p:txBody>
            <a:bodyPr wrap="square" rtlCol="0">
              <a:spAutoFit/>
            </a:bodyPr>
            <a:lstStyle/>
            <a:p>
              <a:pPr algn="ctr"/>
              <a:r>
                <a:rPr lang="en-IN" sz="1200" dirty="0">
                  <a:solidFill>
                    <a:schemeClr val="bg1"/>
                  </a:solidFill>
                </a:rPr>
                <a:t>Reasoned Order</a:t>
              </a:r>
            </a:p>
          </p:txBody>
        </p:sp>
      </p:grpSp>
      <p:grpSp>
        <p:nvGrpSpPr>
          <p:cNvPr id="31" name="Group 30"/>
          <p:cNvGrpSpPr/>
          <p:nvPr/>
        </p:nvGrpSpPr>
        <p:grpSpPr>
          <a:xfrm>
            <a:off x="1440207" y="1505453"/>
            <a:ext cx="2007504" cy="1392859"/>
            <a:chOff x="2742818" y="905836"/>
            <a:chExt cx="2154220" cy="1353258"/>
          </a:xfrm>
        </p:grpSpPr>
        <p:sp>
          <p:nvSpPr>
            <p:cNvPr id="37" name="TextBox 36">
              <a:extLst>
                <a:ext uri="{FF2B5EF4-FFF2-40B4-BE49-F238E27FC236}">
                  <a16:creationId xmlns="" xmlns:a16="http://schemas.microsoft.com/office/drawing/2014/main" id="{CE1E6288-5235-4D85-B5BA-2C1C4BFA25E4}"/>
                </a:ext>
              </a:extLst>
            </p:cNvPr>
            <p:cNvSpPr txBox="1"/>
            <p:nvPr/>
          </p:nvSpPr>
          <p:spPr>
            <a:xfrm>
              <a:off x="2742818" y="1810555"/>
              <a:ext cx="2154220" cy="448539"/>
            </a:xfrm>
            <a:prstGeom prst="rect">
              <a:avLst/>
            </a:prstGeom>
            <a:noFill/>
          </p:spPr>
          <p:txBody>
            <a:bodyPr wrap="square" rtlCol="0">
              <a:spAutoFit/>
            </a:bodyPr>
            <a:lstStyle/>
            <a:p>
              <a:pPr algn="ctr"/>
              <a:r>
                <a:rPr lang="en-IN" sz="1200" dirty="0">
                  <a:solidFill>
                    <a:schemeClr val="bg1"/>
                  </a:solidFill>
                </a:rPr>
                <a:t>Coverage: Entire State, all 44 Departments (478 services)</a:t>
              </a:r>
            </a:p>
          </p:txBody>
        </p:sp>
        <p:pic>
          <p:nvPicPr>
            <p:cNvPr id="39" name="Picture 38" descr="A picture containing map, wheel, transport&#10;&#10;Description generated with very high confidence">
              <a:extLst>
                <a:ext uri="{FF2B5EF4-FFF2-40B4-BE49-F238E27FC236}">
                  <a16:creationId xmlns="" xmlns:a16="http://schemas.microsoft.com/office/drawing/2014/main" id="{A5005085-4CFD-4C01-9985-129DE3A58C8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61360" y="905836"/>
              <a:ext cx="1245482" cy="869007"/>
            </a:xfrm>
            <a:prstGeom prst="rect">
              <a:avLst/>
            </a:prstGeom>
          </p:spPr>
        </p:pic>
      </p:grpSp>
      <p:grpSp>
        <p:nvGrpSpPr>
          <p:cNvPr id="19" name="Group 18"/>
          <p:cNvGrpSpPr/>
          <p:nvPr/>
        </p:nvGrpSpPr>
        <p:grpSpPr>
          <a:xfrm>
            <a:off x="1868038" y="4617520"/>
            <a:ext cx="1724038" cy="1225008"/>
            <a:chOff x="8995271" y="4534644"/>
            <a:chExt cx="1991122" cy="1311745"/>
          </a:xfrm>
        </p:grpSpPr>
        <p:pic>
          <p:nvPicPr>
            <p:cNvPr id="8" name="Picture 2" descr="Image result for feedback icon">
              <a:extLst>
                <a:ext uri="{FF2B5EF4-FFF2-40B4-BE49-F238E27FC236}">
                  <a16:creationId xmlns="" xmlns:a16="http://schemas.microsoft.com/office/drawing/2014/main" id="{9F593FA0-FA78-4EFD-BF95-81D3C1F43DF1}"/>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360646" y="4534644"/>
              <a:ext cx="1164408" cy="872183"/>
            </a:xfrm>
            <a:prstGeom prst="roundRect">
              <a:avLst/>
            </a:prstGeom>
            <a:ln/>
            <a:extLst>
              <a:ext uri="{909E8E84-426E-40DD-AFC4-6F175D3DCCD1}">
                <a14:hiddenFill xmlns:a14="http://schemas.microsoft.com/office/drawing/2010/main">
                  <a:solidFill>
                    <a:srgbClr val="FFFFFF"/>
                  </a:solidFill>
                </a14:hiddenFill>
              </a:ext>
            </a:extLst>
          </p:spPr>
          <p:style>
            <a:lnRef idx="1">
              <a:schemeClr val="accent1"/>
            </a:lnRef>
            <a:fillRef idx="3">
              <a:schemeClr val="accent1"/>
            </a:fillRef>
            <a:effectRef idx="2">
              <a:schemeClr val="accent1"/>
            </a:effectRef>
            <a:fontRef idx="minor">
              <a:schemeClr val="lt1"/>
            </a:fontRef>
          </p:style>
        </p:pic>
        <p:sp>
          <p:nvSpPr>
            <p:cNvPr id="40" name="TextBox 39">
              <a:extLst>
                <a:ext uri="{FF2B5EF4-FFF2-40B4-BE49-F238E27FC236}">
                  <a16:creationId xmlns="" xmlns:a16="http://schemas.microsoft.com/office/drawing/2014/main" id="{F2A99106-DFCB-4DC7-BACC-FC308A8B2655}"/>
                </a:ext>
              </a:extLst>
            </p:cNvPr>
            <p:cNvSpPr txBox="1"/>
            <p:nvPr/>
          </p:nvSpPr>
          <p:spPr>
            <a:xfrm>
              <a:off x="8995271" y="5549777"/>
              <a:ext cx="1991122" cy="296612"/>
            </a:xfrm>
            <a:prstGeom prst="rect">
              <a:avLst/>
            </a:prstGeom>
            <a:noFill/>
          </p:spPr>
          <p:txBody>
            <a:bodyPr wrap="square" rtlCol="0">
              <a:spAutoFit/>
            </a:bodyPr>
            <a:lstStyle/>
            <a:p>
              <a:pPr algn="ctr"/>
              <a:r>
                <a:rPr lang="en-IN" sz="1200" dirty="0">
                  <a:solidFill>
                    <a:schemeClr val="bg1"/>
                  </a:solidFill>
                </a:rPr>
                <a:t>Complainant Feedback</a:t>
              </a:r>
            </a:p>
          </p:txBody>
        </p:sp>
      </p:grpSp>
      <p:grpSp>
        <p:nvGrpSpPr>
          <p:cNvPr id="21" name="Group 20"/>
          <p:cNvGrpSpPr/>
          <p:nvPr/>
        </p:nvGrpSpPr>
        <p:grpSpPr>
          <a:xfrm>
            <a:off x="3746009" y="4498223"/>
            <a:ext cx="1750521" cy="1319603"/>
            <a:chOff x="8942670" y="2688387"/>
            <a:chExt cx="1656165" cy="1295805"/>
          </a:xfrm>
        </p:grpSpPr>
        <p:pic>
          <p:nvPicPr>
            <p:cNvPr id="28" name="Picture 27">
              <a:extLst>
                <a:ext uri="{FF2B5EF4-FFF2-40B4-BE49-F238E27FC236}">
                  <a16:creationId xmlns="" xmlns:a16="http://schemas.microsoft.com/office/drawing/2014/main" id="{93007BDE-1557-4AC2-9AA0-A86394F30052}"/>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9261418" y="2688387"/>
              <a:ext cx="1144863" cy="1052748"/>
            </a:xfrm>
            <a:prstGeom prst="rect">
              <a:avLst/>
            </a:prstGeom>
          </p:spPr>
        </p:pic>
        <p:sp>
          <p:nvSpPr>
            <p:cNvPr id="44" name="TextBox 43">
              <a:extLst>
                <a:ext uri="{FF2B5EF4-FFF2-40B4-BE49-F238E27FC236}">
                  <a16:creationId xmlns="" xmlns:a16="http://schemas.microsoft.com/office/drawing/2014/main" id="{913CA712-E9B1-4CB2-83B0-5C08A32530C2}"/>
                </a:ext>
              </a:extLst>
            </p:cNvPr>
            <p:cNvSpPr txBox="1"/>
            <p:nvPr/>
          </p:nvSpPr>
          <p:spPr>
            <a:xfrm>
              <a:off x="8942670" y="3712188"/>
              <a:ext cx="1656165" cy="272004"/>
            </a:xfrm>
            <a:prstGeom prst="rect">
              <a:avLst/>
            </a:prstGeom>
            <a:noFill/>
          </p:spPr>
          <p:txBody>
            <a:bodyPr wrap="square" rtlCol="0">
              <a:spAutoFit/>
            </a:bodyPr>
            <a:lstStyle/>
            <a:p>
              <a:pPr algn="ctr"/>
              <a:r>
                <a:rPr lang="en-IN" sz="1200" dirty="0">
                  <a:solidFill>
                    <a:schemeClr val="bg1"/>
                  </a:solidFill>
                </a:rPr>
                <a:t>Regular Capacity Building</a:t>
              </a:r>
            </a:p>
          </p:txBody>
        </p:sp>
      </p:grpSp>
      <p:grpSp>
        <p:nvGrpSpPr>
          <p:cNvPr id="38" name="Group 37"/>
          <p:cNvGrpSpPr/>
          <p:nvPr/>
        </p:nvGrpSpPr>
        <p:grpSpPr>
          <a:xfrm>
            <a:off x="1934652" y="2906403"/>
            <a:ext cx="1339864" cy="1364867"/>
            <a:chOff x="8008666" y="833773"/>
            <a:chExt cx="1239837" cy="1167574"/>
          </a:xfrm>
        </p:grpSpPr>
        <p:sp>
          <p:nvSpPr>
            <p:cNvPr id="12" name="Oval 11">
              <a:extLst>
                <a:ext uri="{FF2B5EF4-FFF2-40B4-BE49-F238E27FC236}">
                  <a16:creationId xmlns="" xmlns:a16="http://schemas.microsoft.com/office/drawing/2014/main" id="{92DC90FF-3B40-4B2D-B527-52F62FDFC280}"/>
                </a:ext>
              </a:extLst>
            </p:cNvPr>
            <p:cNvSpPr/>
            <p:nvPr/>
          </p:nvSpPr>
          <p:spPr>
            <a:xfrm>
              <a:off x="8092174" y="833773"/>
              <a:ext cx="1118624" cy="976084"/>
            </a:xfrm>
            <a:prstGeom prst="ellipse">
              <a:avLst/>
            </a:prstGeom>
            <a:blipFill rotWithShape="1">
              <a:blip r:embed="rId10"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5" name="TextBox 44">
              <a:extLst>
                <a:ext uri="{FF2B5EF4-FFF2-40B4-BE49-F238E27FC236}">
                  <a16:creationId xmlns="" xmlns:a16="http://schemas.microsoft.com/office/drawing/2014/main" id="{5CB6838B-725F-4F2C-8DB4-9F380B5EA754}"/>
                </a:ext>
              </a:extLst>
            </p:cNvPr>
            <p:cNvSpPr txBox="1"/>
            <p:nvPr/>
          </p:nvSpPr>
          <p:spPr>
            <a:xfrm>
              <a:off x="8008666" y="1764389"/>
              <a:ext cx="1239837" cy="236958"/>
            </a:xfrm>
            <a:prstGeom prst="rect">
              <a:avLst/>
            </a:prstGeom>
            <a:noFill/>
          </p:spPr>
          <p:txBody>
            <a:bodyPr wrap="square" rtlCol="0">
              <a:spAutoFit/>
            </a:bodyPr>
            <a:lstStyle/>
            <a:p>
              <a:pPr algn="ctr"/>
              <a:r>
                <a:rPr lang="en-IN" sz="1200" dirty="0">
                  <a:solidFill>
                    <a:schemeClr val="bg1"/>
                  </a:solidFill>
                </a:rPr>
                <a:t>Power Parity</a:t>
              </a:r>
            </a:p>
          </p:txBody>
        </p:sp>
      </p:grpSp>
      <p:grpSp>
        <p:nvGrpSpPr>
          <p:cNvPr id="32" name="Group 31"/>
          <p:cNvGrpSpPr/>
          <p:nvPr/>
        </p:nvGrpSpPr>
        <p:grpSpPr>
          <a:xfrm>
            <a:off x="-236945" y="2941157"/>
            <a:ext cx="2519223" cy="1647510"/>
            <a:chOff x="5110647" y="711409"/>
            <a:chExt cx="2551815" cy="1664701"/>
          </a:xfrm>
        </p:grpSpPr>
        <p:sp>
          <p:nvSpPr>
            <p:cNvPr id="14" name="TextBox 13">
              <a:extLst>
                <a:ext uri="{FF2B5EF4-FFF2-40B4-BE49-F238E27FC236}">
                  <a16:creationId xmlns="" xmlns:a16="http://schemas.microsoft.com/office/drawing/2014/main" id="{AA8B51D1-3A0D-4E42-B7D6-AF362E44D414}"/>
                </a:ext>
              </a:extLst>
            </p:cNvPr>
            <p:cNvSpPr txBox="1"/>
            <p:nvPr/>
          </p:nvSpPr>
          <p:spPr>
            <a:xfrm>
              <a:off x="5110647" y="1723035"/>
              <a:ext cx="2551815" cy="653075"/>
            </a:xfrm>
            <a:prstGeom prst="rect">
              <a:avLst/>
            </a:prstGeom>
            <a:noFill/>
          </p:spPr>
          <p:txBody>
            <a:bodyPr wrap="square" rtlCol="0">
              <a:spAutoFit/>
            </a:bodyPr>
            <a:lstStyle/>
            <a:p>
              <a:pPr algn="ctr"/>
              <a:r>
                <a:rPr lang="en-IN" sz="1200" dirty="0">
                  <a:solidFill>
                    <a:schemeClr val="bg1"/>
                  </a:solidFill>
                </a:rPr>
                <a:t>Independent </a:t>
              </a:r>
            </a:p>
            <a:p>
              <a:pPr algn="ctr"/>
              <a:r>
                <a:rPr lang="en-IN" sz="1200" dirty="0">
                  <a:solidFill>
                    <a:schemeClr val="bg1"/>
                  </a:solidFill>
                </a:rPr>
                <a:t>Quasi-judicial Officer </a:t>
              </a:r>
            </a:p>
            <a:p>
              <a:pPr algn="ctr"/>
              <a:r>
                <a:rPr lang="en-IN" sz="1200" dirty="0">
                  <a:solidFill>
                    <a:schemeClr val="bg1"/>
                  </a:solidFill>
                </a:rPr>
                <a:t>vested with powers under CPC </a:t>
              </a:r>
            </a:p>
          </p:txBody>
        </p:sp>
        <p:pic>
          <p:nvPicPr>
            <p:cNvPr id="2" name="Picture 1"/>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859697" y="711409"/>
              <a:ext cx="998632" cy="998632"/>
            </a:xfrm>
            <a:prstGeom prst="ellipse">
              <a:avLst/>
            </a:prstGeom>
          </p:spPr>
        </p:pic>
      </p:grpSp>
      <p:grpSp>
        <p:nvGrpSpPr>
          <p:cNvPr id="26" name="Group 25">
            <a:extLst>
              <a:ext uri="{FF2B5EF4-FFF2-40B4-BE49-F238E27FC236}">
                <a16:creationId xmlns="" xmlns:a16="http://schemas.microsoft.com/office/drawing/2014/main" id="{261C05A6-CF2E-4261-A99B-1F40A7B43704}"/>
              </a:ext>
            </a:extLst>
          </p:cNvPr>
          <p:cNvGrpSpPr/>
          <p:nvPr/>
        </p:nvGrpSpPr>
        <p:grpSpPr>
          <a:xfrm>
            <a:off x="7114642" y="2943224"/>
            <a:ext cx="1965434" cy="1334914"/>
            <a:chOff x="2155832" y="2840972"/>
            <a:chExt cx="2620579" cy="1779885"/>
          </a:xfrm>
        </p:grpSpPr>
        <p:grpSp>
          <p:nvGrpSpPr>
            <p:cNvPr id="27" name="Group 26"/>
            <p:cNvGrpSpPr/>
            <p:nvPr/>
          </p:nvGrpSpPr>
          <p:grpSpPr>
            <a:xfrm>
              <a:off x="2155832" y="2840972"/>
              <a:ext cx="2620579" cy="1779885"/>
              <a:chOff x="4829548" y="2811946"/>
              <a:chExt cx="1797615" cy="1265190"/>
            </a:xfrm>
          </p:grpSpPr>
          <p:pic>
            <p:nvPicPr>
              <p:cNvPr id="20" name="Picture 19" descr="A close up of a sign&#10;&#10;Description generated with very high confidence">
                <a:extLst>
                  <a:ext uri="{FF2B5EF4-FFF2-40B4-BE49-F238E27FC236}">
                    <a16:creationId xmlns="" xmlns:a16="http://schemas.microsoft.com/office/drawing/2014/main" id="{06A93246-A62B-45EE-A507-D467DDD6264B}"/>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240098" y="2811946"/>
                <a:ext cx="889601" cy="864890"/>
              </a:xfrm>
              <a:prstGeom prst="rect">
                <a:avLst/>
              </a:prstGeom>
            </p:spPr>
          </p:pic>
          <p:sp>
            <p:nvSpPr>
              <p:cNvPr id="43" name="TextBox 42">
                <a:extLst>
                  <a:ext uri="{FF2B5EF4-FFF2-40B4-BE49-F238E27FC236}">
                    <a16:creationId xmlns="" xmlns:a16="http://schemas.microsoft.com/office/drawing/2014/main" id="{9075217A-9E22-4794-8686-D7F294787818}"/>
                  </a:ext>
                </a:extLst>
              </p:cNvPr>
              <p:cNvSpPr txBox="1"/>
              <p:nvPr/>
            </p:nvSpPr>
            <p:spPr>
              <a:xfrm>
                <a:off x="4829548" y="3639584"/>
                <a:ext cx="1797615" cy="437552"/>
              </a:xfrm>
              <a:prstGeom prst="rect">
                <a:avLst/>
              </a:prstGeom>
              <a:noFill/>
            </p:spPr>
            <p:txBody>
              <a:bodyPr wrap="square" rtlCol="0">
                <a:spAutoFit/>
              </a:bodyPr>
              <a:lstStyle/>
              <a:p>
                <a:pPr algn="ctr"/>
                <a:r>
                  <a:rPr lang="en-IN" sz="1200" dirty="0">
                    <a:solidFill>
                      <a:schemeClr val="bg1"/>
                    </a:solidFill>
                  </a:rPr>
                  <a:t>Penalty for</a:t>
                </a:r>
              </a:p>
              <a:p>
                <a:pPr algn="ctr"/>
                <a:r>
                  <a:rPr lang="en-IN" sz="1200" dirty="0">
                    <a:solidFill>
                      <a:schemeClr val="bg1"/>
                    </a:solidFill>
                  </a:rPr>
                  <a:t>Non-compliance</a:t>
                </a:r>
              </a:p>
            </p:txBody>
          </p:sp>
        </p:grpSp>
        <p:pic>
          <p:nvPicPr>
            <p:cNvPr id="3" name="Picture 2"/>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flipH="1">
              <a:off x="2353958" y="4009445"/>
              <a:ext cx="377620" cy="456185"/>
            </a:xfrm>
            <a:prstGeom prst="rect">
              <a:avLst/>
            </a:prstGeom>
          </p:spPr>
        </p:pic>
      </p:grpSp>
      <p:grpSp>
        <p:nvGrpSpPr>
          <p:cNvPr id="4" name="Group 3">
            <a:extLst>
              <a:ext uri="{FF2B5EF4-FFF2-40B4-BE49-F238E27FC236}">
                <a16:creationId xmlns="" xmlns:a16="http://schemas.microsoft.com/office/drawing/2014/main" id="{CDFC4022-3C2A-4646-9B7A-7C122F58C95B}"/>
              </a:ext>
            </a:extLst>
          </p:cNvPr>
          <p:cNvGrpSpPr/>
          <p:nvPr/>
        </p:nvGrpSpPr>
        <p:grpSpPr>
          <a:xfrm>
            <a:off x="5686750" y="4329615"/>
            <a:ext cx="1379222" cy="1651130"/>
            <a:chOff x="5427167" y="4682535"/>
            <a:chExt cx="1838963" cy="2201506"/>
          </a:xfrm>
        </p:grpSpPr>
        <p:grpSp>
          <p:nvGrpSpPr>
            <p:cNvPr id="13" name="Group 12"/>
            <p:cNvGrpSpPr/>
            <p:nvPr/>
          </p:nvGrpSpPr>
          <p:grpSpPr>
            <a:xfrm>
              <a:off x="5427167" y="4682535"/>
              <a:ext cx="1838963" cy="2201506"/>
              <a:chOff x="4873361" y="4534644"/>
              <a:chExt cx="1838963" cy="2201506"/>
            </a:xfrm>
          </p:grpSpPr>
          <p:sp>
            <p:nvSpPr>
              <p:cNvPr id="41" name="TextBox 40">
                <a:extLst>
                  <a:ext uri="{FF2B5EF4-FFF2-40B4-BE49-F238E27FC236}">
                    <a16:creationId xmlns="" xmlns:a16="http://schemas.microsoft.com/office/drawing/2014/main" id="{69FE5B15-DEB9-43D3-84D6-88F1D751E6F8}"/>
                  </a:ext>
                </a:extLst>
              </p:cNvPr>
              <p:cNvSpPr txBox="1"/>
              <p:nvPr/>
            </p:nvSpPr>
            <p:spPr>
              <a:xfrm>
                <a:off x="4873361" y="5874375"/>
                <a:ext cx="1838963" cy="861775"/>
              </a:xfrm>
              <a:prstGeom prst="rect">
                <a:avLst/>
              </a:prstGeom>
              <a:noFill/>
            </p:spPr>
            <p:txBody>
              <a:bodyPr wrap="square" rtlCol="0">
                <a:spAutoFit/>
              </a:bodyPr>
              <a:lstStyle/>
              <a:p>
                <a:pPr algn="ctr"/>
                <a:r>
                  <a:rPr lang="en-IN" sz="1200" dirty="0">
                    <a:solidFill>
                      <a:schemeClr val="bg1"/>
                    </a:solidFill>
                  </a:rPr>
                  <a:t>End to End Digitization and Monitoring</a:t>
                </a:r>
              </a:p>
            </p:txBody>
          </p:sp>
          <p:pic>
            <p:nvPicPr>
              <p:cNvPr id="48" name="Picture 47" descr="A close up of a sign&#10;&#10;Description generated with very high confidence">
                <a:extLst>
                  <a:ext uri="{FF2B5EF4-FFF2-40B4-BE49-F238E27FC236}">
                    <a16:creationId xmlns="" xmlns:a16="http://schemas.microsoft.com/office/drawing/2014/main" id="{873D94F7-2FD1-45DE-8D4B-95E1B9BC331B}"/>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016001" y="4534644"/>
                <a:ext cx="1389612" cy="1389612"/>
              </a:xfrm>
              <a:prstGeom prst="rect">
                <a:avLst/>
              </a:prstGeom>
            </p:spPr>
          </p:pic>
        </p:grpSp>
        <p:pic>
          <p:nvPicPr>
            <p:cNvPr id="49" name="Picture 48">
              <a:extLst>
                <a:ext uri="{FF2B5EF4-FFF2-40B4-BE49-F238E27FC236}">
                  <a16:creationId xmlns="" xmlns:a16="http://schemas.microsoft.com/office/drawing/2014/main" id="{EEB7C58A-8568-4BBE-8570-2273A3F4F8D8}"/>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5905843" y="5032849"/>
              <a:ext cx="391758" cy="411581"/>
            </a:xfrm>
            <a:prstGeom prst="rect">
              <a:avLst/>
            </a:prstGeom>
          </p:spPr>
        </p:pic>
      </p:grpSp>
      <p:grpSp>
        <p:nvGrpSpPr>
          <p:cNvPr id="53" name="Group 52">
            <a:extLst>
              <a:ext uri="{FF2B5EF4-FFF2-40B4-BE49-F238E27FC236}">
                <a16:creationId xmlns="" xmlns:a16="http://schemas.microsoft.com/office/drawing/2014/main" id="{C7822C75-7CA5-4F20-9240-28D2A75B5B92}"/>
              </a:ext>
            </a:extLst>
          </p:cNvPr>
          <p:cNvGrpSpPr/>
          <p:nvPr/>
        </p:nvGrpSpPr>
        <p:grpSpPr>
          <a:xfrm>
            <a:off x="285292" y="4591302"/>
            <a:ext cx="1379222" cy="1401784"/>
            <a:chOff x="7448655" y="4718008"/>
            <a:chExt cx="1838963" cy="1869044"/>
          </a:xfrm>
        </p:grpSpPr>
        <p:sp>
          <p:nvSpPr>
            <p:cNvPr id="42" name="TextBox 41">
              <a:extLst>
                <a:ext uri="{FF2B5EF4-FFF2-40B4-BE49-F238E27FC236}">
                  <a16:creationId xmlns="" xmlns:a16="http://schemas.microsoft.com/office/drawing/2014/main" id="{8E82EAAC-9ACA-4DBF-B261-A3EF961C32F2}"/>
                </a:ext>
              </a:extLst>
            </p:cNvPr>
            <p:cNvSpPr txBox="1"/>
            <p:nvPr/>
          </p:nvSpPr>
          <p:spPr>
            <a:xfrm>
              <a:off x="7448655" y="5971499"/>
              <a:ext cx="1838963" cy="615553"/>
            </a:xfrm>
            <a:prstGeom prst="rect">
              <a:avLst/>
            </a:prstGeom>
            <a:noFill/>
          </p:spPr>
          <p:txBody>
            <a:bodyPr wrap="square" rtlCol="0">
              <a:spAutoFit/>
            </a:bodyPr>
            <a:lstStyle/>
            <a:p>
              <a:pPr algn="ctr"/>
              <a:r>
                <a:rPr lang="en-IN" sz="1200" dirty="0">
                  <a:solidFill>
                    <a:schemeClr val="bg1"/>
                  </a:solidFill>
                </a:rPr>
                <a:t>Appeals and Revision</a:t>
              </a:r>
            </a:p>
          </p:txBody>
        </p:sp>
        <p:pic>
          <p:nvPicPr>
            <p:cNvPr id="52" name="Picture 51" descr="A picture containing clipart&#10;&#10;Description generated with very high confidence">
              <a:extLst>
                <a:ext uri="{FF2B5EF4-FFF2-40B4-BE49-F238E27FC236}">
                  <a16:creationId xmlns="" xmlns:a16="http://schemas.microsoft.com/office/drawing/2014/main" id="{0E9C237C-3CB8-4D3B-A6A9-DD0CEB455251}"/>
                </a:ext>
              </a:extLst>
            </p:cNvPr>
            <p:cNvPicPr>
              <a:picLocks noChangeAspect="1"/>
            </p:cNvPicPr>
            <p:nvPr/>
          </p:nvPicPr>
          <p:blipFill>
            <a:blip r:embed="rId16">
              <a:extLst>
                <a:ext uri="{28A0092B-C50C-407E-A947-70E740481C1C}">
                  <a14:useLocalDpi xmlns:a14="http://schemas.microsoft.com/office/drawing/2010/main"/>
                </a:ext>
              </a:extLst>
            </a:blip>
            <a:stretch>
              <a:fillRect/>
            </a:stretch>
          </p:blipFill>
          <p:spPr>
            <a:xfrm>
              <a:off x="7731813" y="4718008"/>
              <a:ext cx="1219200" cy="1219200"/>
            </a:xfrm>
            <a:prstGeom prst="rect">
              <a:avLst/>
            </a:prstGeom>
          </p:spPr>
        </p:pic>
      </p:grpSp>
      <p:pic>
        <p:nvPicPr>
          <p:cNvPr id="10" name="Picture 9">
            <a:extLst>
              <a:ext uri="{FF2B5EF4-FFF2-40B4-BE49-F238E27FC236}">
                <a16:creationId xmlns="" xmlns:a16="http://schemas.microsoft.com/office/drawing/2014/main" id="{C8E89D0E-3AD4-445B-9F58-B65B3626FDE8}"/>
              </a:ext>
            </a:extLst>
          </p:cNvPr>
          <p:cNvPicPr>
            <a:picLocks noChangeAspect="1"/>
          </p:cNvPicPr>
          <p:nvPr/>
        </p:nvPicPr>
        <p:blipFill>
          <a:blip r:embed="rId17"/>
          <a:stretch>
            <a:fillRect/>
          </a:stretch>
        </p:blipFill>
        <p:spPr>
          <a:xfrm>
            <a:off x="5533772" y="1743608"/>
            <a:ext cx="1552700" cy="756758"/>
          </a:xfrm>
          <a:prstGeom prst="rect">
            <a:avLst/>
          </a:prstGeom>
          <a:solidFill>
            <a:schemeClr val="tx2"/>
          </a:solidFill>
        </p:spPr>
      </p:pic>
      <p:pic>
        <p:nvPicPr>
          <p:cNvPr id="9" name="Picture 8"/>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7708687" y="1440695"/>
            <a:ext cx="947510" cy="1313512"/>
          </a:xfrm>
          <a:prstGeom prst="rect">
            <a:avLst/>
          </a:prstGeom>
        </p:spPr>
      </p:pic>
      <p:sp>
        <p:nvSpPr>
          <p:cNvPr id="51" name="TextBox 50"/>
          <p:cNvSpPr txBox="1"/>
          <p:nvPr/>
        </p:nvSpPr>
        <p:spPr>
          <a:xfrm>
            <a:off x="740059" y="683010"/>
            <a:ext cx="7670006" cy="415499"/>
          </a:xfrm>
          <a:prstGeom prst="rect">
            <a:avLst/>
          </a:prstGeom>
          <a:noFill/>
          <a:ln>
            <a:noFill/>
          </a:ln>
        </p:spPr>
        <p:txBody>
          <a:bodyPr wrap="square" lIns="0" tIns="0" rIns="0" bIns="0" rtlCol="0" anchor="ctr" anchorCtr="0">
            <a:noAutofit/>
          </a:bodyPr>
          <a:lstStyle/>
          <a:p>
            <a:pPr algn="ctr"/>
            <a:r>
              <a:rPr lang="en-US" sz="4000" dirty="0" smtClean="0">
                <a:solidFill>
                  <a:schemeClr val="bg1"/>
                </a:solidFill>
                <a:latin typeface="Source Sans Pro ExtraLight" charset="0"/>
                <a:ea typeface="Calibri" charset="0"/>
                <a:cs typeface="Calibri" charset="0"/>
              </a:rPr>
              <a:t>BRPGRA - Key Features</a:t>
            </a:r>
            <a:endParaRPr lang="en-US" sz="4000" dirty="0">
              <a:solidFill>
                <a:schemeClr val="bg1"/>
              </a:solidFill>
              <a:latin typeface="Source Sans Pro ExtraLight" charset="0"/>
              <a:ea typeface="Calibri" charset="0"/>
              <a:cs typeface="Calibri" charset="0"/>
            </a:endParaRPr>
          </a:p>
        </p:txBody>
      </p:sp>
    </p:spTree>
    <p:extLst>
      <p:ext uri="{BB962C8B-B14F-4D97-AF65-F5344CB8AC3E}">
        <p14:creationId xmlns:p14="http://schemas.microsoft.com/office/powerpoint/2010/main" val="34402499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childTnLst>
                          </p:cTn>
                        </p:par>
                        <p:par>
                          <p:cTn id="33" fill="hold">
                            <p:stCondLst>
                              <p:cond delay="3000"/>
                            </p:stCondLst>
                            <p:childTnLst>
                              <p:par>
                                <p:cTn id="34" presetID="10" presetClass="entr" presetSubtype="0" fill="hold" nodeType="after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fade">
                                      <p:cBhvr>
                                        <p:cTn id="36" dur="500"/>
                                        <p:tgtEl>
                                          <p:spTgt spid="38"/>
                                        </p:tgtEl>
                                      </p:cBhvr>
                                    </p:animEffect>
                                  </p:childTnLst>
                                </p:cTn>
                              </p:par>
                            </p:childTnLst>
                          </p:cTn>
                        </p:par>
                        <p:par>
                          <p:cTn id="37" fill="hold">
                            <p:stCondLst>
                              <p:cond delay="3500"/>
                            </p:stCondLst>
                            <p:childTnLst>
                              <p:par>
                                <p:cTn id="38" presetID="10" presetClass="entr" presetSubtype="0" fill="hold" nodeType="after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childTnLst>
                          </p:cTn>
                        </p:par>
                        <p:par>
                          <p:cTn id="41" fill="hold">
                            <p:stCondLst>
                              <p:cond delay="4000"/>
                            </p:stCondLst>
                            <p:childTnLst>
                              <p:par>
                                <p:cTn id="42" presetID="10" presetClass="entr" presetSubtype="0" fill="hold" nodeType="after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childTnLst>
                          </p:cTn>
                        </p:par>
                        <p:par>
                          <p:cTn id="45" fill="hold">
                            <p:stCondLst>
                              <p:cond delay="4500"/>
                            </p:stCondLst>
                            <p:childTnLst>
                              <p:par>
                                <p:cTn id="46" presetID="10" presetClass="entr" presetSubtype="0" fill="hold" nodeType="after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childTnLst>
                          </p:cTn>
                        </p:par>
                        <p:par>
                          <p:cTn id="49" fill="hold">
                            <p:stCondLst>
                              <p:cond delay="5000"/>
                            </p:stCondLst>
                            <p:childTnLst>
                              <p:par>
                                <p:cTn id="50" presetID="10" presetClass="entr" presetSubtype="0" fill="hold" nodeType="after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fade">
                                      <p:cBhvr>
                                        <p:cTn id="52" dur="500"/>
                                        <p:tgtEl>
                                          <p:spTgt spid="53"/>
                                        </p:tgtEl>
                                      </p:cBhvr>
                                    </p:animEffect>
                                  </p:childTnLst>
                                </p:cTn>
                              </p:par>
                            </p:childTnLst>
                          </p:cTn>
                        </p:par>
                        <p:par>
                          <p:cTn id="53" fill="hold">
                            <p:stCondLst>
                              <p:cond delay="5500"/>
                            </p:stCondLst>
                            <p:childTnLst>
                              <p:par>
                                <p:cTn id="54" presetID="10" presetClass="entr" presetSubtype="0" fill="hold"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par>
                          <p:cTn id="57" fill="hold">
                            <p:stCondLst>
                              <p:cond delay="6000"/>
                            </p:stCondLst>
                            <p:childTnLst>
                              <p:par>
                                <p:cTn id="58" presetID="10" presetClass="entr" presetSubtype="0" fill="hold" nodeType="after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par>
                          <p:cTn id="61" fill="hold">
                            <p:stCondLst>
                              <p:cond delay="6500"/>
                            </p:stCondLst>
                            <p:childTnLst>
                              <p:par>
                                <p:cTn id="62" presetID="10" presetClass="entr" presetSubtype="0" fill="hold" nodeType="after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500"/>
                                        <p:tgtEl>
                                          <p:spTgt spid="4"/>
                                        </p:tgtEl>
                                      </p:cBhvr>
                                    </p:animEffect>
                                  </p:childTnLst>
                                </p:cTn>
                              </p:par>
                            </p:childTnLst>
                          </p:cTn>
                        </p:par>
                        <p:par>
                          <p:cTn id="65" fill="hold">
                            <p:stCondLst>
                              <p:cond delay="7000"/>
                            </p:stCondLst>
                            <p:childTnLst>
                              <p:par>
                                <p:cTn id="66" presetID="10" presetClass="entr" presetSubtype="0" fill="hold" nodeType="afterEffect">
                                  <p:stCondLst>
                                    <p:cond delay="0"/>
                                  </p:stCondLst>
                                  <p:childTnLst>
                                    <p:set>
                                      <p:cBhvr>
                                        <p:cTn id="67" dur="1" fill="hold">
                                          <p:stCondLst>
                                            <p:cond delay="0"/>
                                          </p:stCondLst>
                                        </p:cTn>
                                        <p:tgtEl>
                                          <p:spTgt spid="47"/>
                                        </p:tgtEl>
                                        <p:attrNameLst>
                                          <p:attrName>style.visibility</p:attrName>
                                        </p:attrNameLst>
                                      </p:cBhvr>
                                      <p:to>
                                        <p:strVal val="visible"/>
                                      </p:to>
                                    </p:set>
                                    <p:animEffect transition="in" filter="fade">
                                      <p:cBhvr>
                                        <p:cTn id="68"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914230" y="471069"/>
            <a:ext cx="7670006" cy="415499"/>
          </a:xfrm>
          <a:prstGeom prst="rect">
            <a:avLst/>
          </a:prstGeom>
          <a:noFill/>
          <a:ln>
            <a:noFill/>
          </a:ln>
        </p:spPr>
        <p:txBody>
          <a:bodyPr wrap="square" lIns="0" tIns="0" rIns="0" bIns="0" rtlCol="0" anchor="ctr" anchorCtr="0">
            <a:noAutofit/>
          </a:bodyPr>
          <a:lstStyle/>
          <a:p>
            <a:pPr algn="ctr"/>
            <a:r>
              <a:rPr lang="en-IN" sz="2400" dirty="0" smtClean="0">
                <a:solidFill>
                  <a:schemeClr val="bg1"/>
                </a:solidFill>
                <a:latin typeface="Source Sans Pro ExtraLight" charset="0"/>
                <a:ea typeface="Calibri" charset="0"/>
                <a:cs typeface="Calibri" charset="0"/>
              </a:rPr>
              <a:t>Vishnu </a:t>
            </a:r>
            <a:r>
              <a:rPr lang="en-IN" sz="2400" dirty="0" err="1" smtClean="0">
                <a:solidFill>
                  <a:schemeClr val="bg1"/>
                </a:solidFill>
                <a:latin typeface="Source Sans Pro ExtraLight" charset="0"/>
                <a:ea typeface="Calibri" charset="0"/>
                <a:cs typeface="Calibri" charset="0"/>
              </a:rPr>
              <a:t>Dev</a:t>
            </a:r>
            <a:r>
              <a:rPr lang="en-IN" sz="2400" dirty="0" smtClean="0">
                <a:solidFill>
                  <a:schemeClr val="bg1"/>
                </a:solidFill>
                <a:latin typeface="Source Sans Pro ExtraLight" charset="0"/>
                <a:ea typeface="Calibri" charset="0"/>
                <a:cs typeface="Calibri" charset="0"/>
              </a:rPr>
              <a:t> </a:t>
            </a:r>
            <a:r>
              <a:rPr lang="en-IN" sz="2400" dirty="0" err="1" smtClean="0">
                <a:solidFill>
                  <a:schemeClr val="bg1"/>
                </a:solidFill>
                <a:latin typeface="Source Sans Pro ExtraLight" charset="0"/>
                <a:ea typeface="Calibri" charset="0"/>
                <a:cs typeface="Calibri" charset="0"/>
              </a:rPr>
              <a:t>Yadav</a:t>
            </a:r>
            <a:r>
              <a:rPr lang="en-IN" sz="2400" dirty="0" smtClean="0">
                <a:solidFill>
                  <a:schemeClr val="bg1"/>
                </a:solidFill>
                <a:latin typeface="Source Sans Pro ExtraLight" charset="0"/>
                <a:ea typeface="Calibri" charset="0"/>
                <a:cs typeface="Calibri" charset="0"/>
              </a:rPr>
              <a:t>, </a:t>
            </a:r>
            <a:r>
              <a:rPr lang="en-IN" sz="2400" dirty="0" err="1" smtClean="0">
                <a:solidFill>
                  <a:schemeClr val="bg1"/>
                </a:solidFill>
                <a:latin typeface="Source Sans Pro ExtraLight" charset="0"/>
                <a:ea typeface="Calibri" charset="0"/>
                <a:cs typeface="Calibri" charset="0"/>
              </a:rPr>
              <a:t>Madhepura</a:t>
            </a:r>
            <a:r>
              <a:rPr lang="en-IN" sz="2400" dirty="0" smtClean="0">
                <a:solidFill>
                  <a:schemeClr val="bg1"/>
                </a:solidFill>
                <a:latin typeface="Source Sans Pro ExtraLight" charset="0"/>
                <a:ea typeface="Calibri" charset="0"/>
                <a:cs typeface="Calibri" charset="0"/>
              </a:rPr>
              <a:t> receives pension</a:t>
            </a:r>
            <a:endParaRPr lang="en-IN" sz="2400" dirty="0">
              <a:solidFill>
                <a:schemeClr val="bg1"/>
              </a:solidFill>
              <a:latin typeface="Source Sans Pro ExtraLight" charset="0"/>
              <a:ea typeface="Calibri" charset="0"/>
              <a:cs typeface="Calibri" charset="0"/>
            </a:endParaRP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7165" y="1334917"/>
            <a:ext cx="7797071" cy="4383712"/>
          </a:xfrm>
          <a:prstGeom prst="rect">
            <a:avLst/>
          </a:prstGeom>
        </p:spPr>
      </p:pic>
      <p:sp>
        <p:nvSpPr>
          <p:cNvPr id="10" name="Rounded Rectangular Callout 9"/>
          <p:cNvSpPr/>
          <p:nvPr/>
        </p:nvSpPr>
        <p:spPr>
          <a:xfrm>
            <a:off x="40143" y="4626291"/>
            <a:ext cx="3614057" cy="2093823"/>
          </a:xfrm>
          <a:prstGeom prst="wedgeRoundRectCallout">
            <a:avLst>
              <a:gd name="adj1" fmla="val -1154"/>
              <a:gd name="adj2" fmla="val -6826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I was getting Old age pension for many years but the pension stopped for 6 months. No action taken even after many complaints. But after filing a complaint under BRPGRA I got the due pension within 45 days.</a:t>
            </a:r>
            <a:endParaRPr lang="en-IN" dirty="0"/>
          </a:p>
        </p:txBody>
      </p:sp>
    </p:spTree>
    <p:extLst>
      <p:ext uri="{BB962C8B-B14F-4D97-AF65-F5344CB8AC3E}">
        <p14:creationId xmlns:p14="http://schemas.microsoft.com/office/powerpoint/2010/main" val="2495095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3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3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914230" y="471069"/>
            <a:ext cx="7670006" cy="415499"/>
          </a:xfrm>
          <a:prstGeom prst="rect">
            <a:avLst/>
          </a:prstGeom>
          <a:noFill/>
          <a:ln>
            <a:noFill/>
          </a:ln>
        </p:spPr>
        <p:txBody>
          <a:bodyPr wrap="square" lIns="0" tIns="0" rIns="0" bIns="0" rtlCol="0" anchor="ctr" anchorCtr="0">
            <a:noAutofit/>
          </a:bodyPr>
          <a:lstStyle/>
          <a:p>
            <a:pPr algn="ctr"/>
            <a:r>
              <a:rPr lang="en-IN" sz="2400" dirty="0" smtClean="0">
                <a:solidFill>
                  <a:schemeClr val="bg1"/>
                </a:solidFill>
                <a:latin typeface="Source Sans Pro ExtraLight" charset="0"/>
                <a:ea typeface="Calibri" charset="0"/>
                <a:cs typeface="Calibri" charset="0"/>
              </a:rPr>
              <a:t>Md. Anwar Ali’s village in </a:t>
            </a:r>
            <a:r>
              <a:rPr lang="en-IN" sz="2400" dirty="0" err="1" smtClean="0">
                <a:solidFill>
                  <a:schemeClr val="bg1"/>
                </a:solidFill>
                <a:latin typeface="Source Sans Pro ExtraLight" charset="0"/>
                <a:ea typeface="Calibri" charset="0"/>
                <a:cs typeface="Calibri" charset="0"/>
              </a:rPr>
              <a:t>Madhubani</a:t>
            </a:r>
            <a:r>
              <a:rPr lang="en-IN" sz="2400" dirty="0" smtClean="0">
                <a:solidFill>
                  <a:schemeClr val="bg1"/>
                </a:solidFill>
                <a:latin typeface="Source Sans Pro ExtraLight" charset="0"/>
                <a:ea typeface="Calibri" charset="0"/>
                <a:cs typeface="Calibri" charset="0"/>
              </a:rPr>
              <a:t> district gets electricity supply</a:t>
            </a:r>
            <a:endParaRPr lang="en-IN" sz="2400" dirty="0">
              <a:solidFill>
                <a:schemeClr val="bg1"/>
              </a:solidFill>
              <a:latin typeface="Source Sans Pro ExtraLight" charset="0"/>
              <a:ea typeface="Calibri" charset="0"/>
              <a:cs typeface="Calibri" charset="0"/>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80114" y="1019744"/>
            <a:ext cx="4963886" cy="2790823"/>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77054" y="3559453"/>
            <a:ext cx="5866946" cy="3298547"/>
          </a:xfrm>
          <a:prstGeom prst="rect">
            <a:avLst/>
          </a:prstGeom>
        </p:spPr>
      </p:pic>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20109" y="1019744"/>
            <a:ext cx="3408475" cy="3071913"/>
          </a:xfrm>
          <a:prstGeom prst="rect">
            <a:avLst/>
          </a:prstGeom>
        </p:spPr>
      </p:pic>
      <p:sp>
        <p:nvSpPr>
          <p:cNvPr id="10" name="Rounded Rectangular Callout 9"/>
          <p:cNvSpPr/>
          <p:nvPr/>
        </p:nvSpPr>
        <p:spPr>
          <a:xfrm>
            <a:off x="-36285" y="4453316"/>
            <a:ext cx="3614057" cy="2043024"/>
          </a:xfrm>
          <a:prstGeom prst="wedgeRoundRectCallout">
            <a:avLst>
              <a:gd name="adj1" fmla="val -1154"/>
              <a:gd name="adj2" fmla="val -6826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sz="1600" i="1" dirty="0" smtClean="0"/>
              <a:t>Even after installation of poles for village electrification, electricity supply was not done. But after coming to </a:t>
            </a:r>
            <a:r>
              <a:rPr lang="en-IN" sz="1600" i="1" dirty="0" err="1" smtClean="0"/>
              <a:t>lok</a:t>
            </a:r>
            <a:r>
              <a:rPr lang="en-IN" sz="1600" i="1" dirty="0" smtClean="0"/>
              <a:t> </a:t>
            </a:r>
            <a:r>
              <a:rPr lang="en-IN" sz="1600" i="1" dirty="0" err="1" smtClean="0"/>
              <a:t>shikayat</a:t>
            </a:r>
            <a:r>
              <a:rPr lang="en-IN" sz="1600" i="1" dirty="0" smtClean="0"/>
              <a:t>, within one month my problem was resolved.</a:t>
            </a:r>
          </a:p>
          <a:p>
            <a:pPr algn="ctr"/>
            <a:r>
              <a:rPr lang="en-IN" sz="1600" dirty="0" smtClean="0"/>
              <a:t>Today more than 150 BPL HHs in this village have access to electricity. </a:t>
            </a:r>
            <a:endParaRPr lang="en-IN" sz="1600" dirty="0"/>
          </a:p>
        </p:txBody>
      </p:sp>
    </p:spTree>
    <p:extLst>
      <p:ext uri="{BB962C8B-B14F-4D97-AF65-F5344CB8AC3E}">
        <p14:creationId xmlns:p14="http://schemas.microsoft.com/office/powerpoint/2010/main" val="238771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3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3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30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3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914230" y="471069"/>
            <a:ext cx="7670006" cy="415499"/>
          </a:xfrm>
          <a:prstGeom prst="rect">
            <a:avLst/>
          </a:prstGeom>
          <a:noFill/>
          <a:ln>
            <a:noFill/>
          </a:ln>
        </p:spPr>
        <p:txBody>
          <a:bodyPr wrap="square" lIns="0" tIns="0" rIns="0" bIns="0" rtlCol="0" anchor="ctr" anchorCtr="0">
            <a:noAutofit/>
          </a:bodyPr>
          <a:lstStyle/>
          <a:p>
            <a:pPr algn="ctr"/>
            <a:r>
              <a:rPr lang="en-IN" sz="2400" dirty="0" smtClean="0">
                <a:solidFill>
                  <a:schemeClr val="bg1"/>
                </a:solidFill>
                <a:latin typeface="Source Sans Pro ExtraLight" charset="0"/>
                <a:ea typeface="Calibri" charset="0"/>
                <a:cs typeface="Calibri" charset="0"/>
              </a:rPr>
              <a:t>Chandra Kishore Shah, </a:t>
            </a:r>
            <a:r>
              <a:rPr lang="en-IN" sz="2400" dirty="0" err="1" smtClean="0">
                <a:solidFill>
                  <a:schemeClr val="bg1"/>
                </a:solidFill>
                <a:latin typeface="Source Sans Pro ExtraLight" charset="0"/>
                <a:ea typeface="Calibri" charset="0"/>
                <a:cs typeface="Calibri" charset="0"/>
              </a:rPr>
              <a:t>Sheohar</a:t>
            </a:r>
            <a:r>
              <a:rPr lang="en-IN" sz="2400" dirty="0" smtClean="0">
                <a:solidFill>
                  <a:schemeClr val="bg1"/>
                </a:solidFill>
                <a:latin typeface="Source Sans Pro ExtraLight" charset="0"/>
                <a:ea typeface="Calibri" charset="0"/>
                <a:cs typeface="Calibri" charset="0"/>
              </a:rPr>
              <a:t> receives 2</a:t>
            </a:r>
            <a:r>
              <a:rPr lang="en-IN" sz="2400" baseline="30000" dirty="0" smtClean="0">
                <a:solidFill>
                  <a:schemeClr val="bg1"/>
                </a:solidFill>
                <a:latin typeface="Source Sans Pro ExtraLight" charset="0"/>
                <a:ea typeface="Calibri" charset="0"/>
                <a:cs typeface="Calibri" charset="0"/>
              </a:rPr>
              <a:t>nd</a:t>
            </a:r>
            <a:r>
              <a:rPr lang="en-IN" sz="2400" dirty="0" smtClean="0">
                <a:solidFill>
                  <a:schemeClr val="bg1"/>
                </a:solidFill>
                <a:latin typeface="Source Sans Pro ExtraLight" charset="0"/>
                <a:ea typeface="Calibri" charset="0"/>
                <a:cs typeface="Calibri" charset="0"/>
              </a:rPr>
              <a:t> instalment of PM </a:t>
            </a:r>
            <a:r>
              <a:rPr lang="en-IN" sz="2400" dirty="0" err="1" smtClean="0">
                <a:solidFill>
                  <a:schemeClr val="bg1"/>
                </a:solidFill>
                <a:latin typeface="Source Sans Pro ExtraLight" charset="0"/>
                <a:ea typeface="Calibri" charset="0"/>
                <a:cs typeface="Calibri" charset="0"/>
              </a:rPr>
              <a:t>Awas</a:t>
            </a:r>
            <a:r>
              <a:rPr lang="en-IN" sz="2400" dirty="0" smtClean="0">
                <a:solidFill>
                  <a:schemeClr val="bg1"/>
                </a:solidFill>
                <a:latin typeface="Source Sans Pro ExtraLight" charset="0"/>
                <a:ea typeface="Calibri" charset="0"/>
                <a:cs typeface="Calibri" charset="0"/>
              </a:rPr>
              <a:t> </a:t>
            </a:r>
            <a:r>
              <a:rPr lang="en-IN" sz="2400" dirty="0" err="1" smtClean="0">
                <a:solidFill>
                  <a:schemeClr val="bg1"/>
                </a:solidFill>
                <a:latin typeface="Source Sans Pro ExtraLight" charset="0"/>
                <a:ea typeface="Calibri" charset="0"/>
                <a:cs typeface="Calibri" charset="0"/>
              </a:rPr>
              <a:t>Yojana</a:t>
            </a:r>
            <a:endParaRPr lang="en-IN" sz="2400" dirty="0">
              <a:solidFill>
                <a:schemeClr val="bg1"/>
              </a:solidFill>
              <a:latin typeface="Source Sans Pro ExtraLight" charset="0"/>
              <a:ea typeface="Calibri" charset="0"/>
              <a:cs typeface="Calibri" charset="0"/>
            </a:endParaRPr>
          </a:p>
        </p:txBody>
      </p:sp>
      <p:sp>
        <p:nvSpPr>
          <p:cNvPr id="10" name="Rounded Rectangular Callout 9"/>
          <p:cNvSpPr/>
          <p:nvPr/>
        </p:nvSpPr>
        <p:spPr>
          <a:xfrm>
            <a:off x="-36285" y="4453315"/>
            <a:ext cx="3614057" cy="2276855"/>
          </a:xfrm>
          <a:prstGeom prst="wedgeRoundRectCallout">
            <a:avLst>
              <a:gd name="adj1" fmla="val -1154"/>
              <a:gd name="adj2" fmla="val -6826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sz="1600" i="1" dirty="0" smtClean="0"/>
              <a:t>I received the 1</a:t>
            </a:r>
            <a:r>
              <a:rPr lang="en-IN" sz="1600" i="1" baseline="30000" dirty="0" smtClean="0"/>
              <a:t>st</a:t>
            </a:r>
            <a:r>
              <a:rPr lang="en-IN" sz="1600" i="1" dirty="0" smtClean="0"/>
              <a:t> instalment under IAY but was not getting the 2</a:t>
            </a:r>
            <a:r>
              <a:rPr lang="en-IN" sz="1600" i="1" baseline="30000" dirty="0" smtClean="0"/>
              <a:t>nd</a:t>
            </a:r>
            <a:r>
              <a:rPr lang="en-IN" sz="1600" i="1" dirty="0" smtClean="0"/>
              <a:t> instalment. But after filing my complaint in Sub-Division PGRO, </a:t>
            </a:r>
            <a:r>
              <a:rPr lang="en-IN" sz="1600" i="1" dirty="0" err="1" smtClean="0"/>
              <a:t>Sheohar</a:t>
            </a:r>
            <a:r>
              <a:rPr lang="en-IN" sz="1600" i="1" dirty="0" smtClean="0"/>
              <a:t> I got the 2</a:t>
            </a:r>
            <a:r>
              <a:rPr lang="en-IN" sz="1600" i="1" baseline="30000" dirty="0" smtClean="0"/>
              <a:t>nd</a:t>
            </a:r>
            <a:r>
              <a:rPr lang="en-IN" sz="1600" i="1" dirty="0" smtClean="0"/>
              <a:t> instalment of </a:t>
            </a:r>
            <a:r>
              <a:rPr lang="en-IN" sz="1600" i="1" dirty="0" err="1" smtClean="0"/>
              <a:t>Rs</a:t>
            </a:r>
            <a:r>
              <a:rPr lang="en-IN" sz="1600" i="1" dirty="0" smtClean="0"/>
              <a:t>. 1 lakh for constructing my house.</a:t>
            </a:r>
            <a:endParaRPr lang="en-IN" sz="1600" dirty="0"/>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8144" y="1732080"/>
            <a:ext cx="3043093" cy="2086692"/>
          </a:xfrm>
          <a:prstGeom prst="rect">
            <a:avLst/>
          </a:prstGeom>
        </p:spPr>
      </p:pic>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917371" y="1097537"/>
            <a:ext cx="5979887" cy="3573424"/>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77772" y="3796102"/>
            <a:ext cx="5446032" cy="3061898"/>
          </a:xfrm>
          <a:prstGeom prst="rect">
            <a:avLst/>
          </a:prstGeom>
        </p:spPr>
      </p:pic>
    </p:spTree>
    <p:extLst>
      <p:ext uri="{BB962C8B-B14F-4D97-AF65-F5344CB8AC3E}">
        <p14:creationId xmlns:p14="http://schemas.microsoft.com/office/powerpoint/2010/main" val="3433828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3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3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3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grpId="0" nodeType="withEffect">
                                  <p:stCondLst>
                                    <p:cond delay="3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71010" y="311539"/>
            <a:ext cx="7670006" cy="415499"/>
          </a:xfrm>
          <a:prstGeom prst="rect">
            <a:avLst/>
          </a:prstGeom>
          <a:noFill/>
          <a:ln>
            <a:noFill/>
          </a:ln>
        </p:spPr>
        <p:txBody>
          <a:bodyPr wrap="square" lIns="0" tIns="0" rIns="0" bIns="0" rtlCol="0" anchor="ctr" anchorCtr="0">
            <a:noAutofit/>
          </a:bodyPr>
          <a:lstStyle/>
          <a:p>
            <a:pPr algn="ctr"/>
            <a:r>
              <a:rPr lang="en-IN" sz="2400" dirty="0" smtClean="0">
                <a:solidFill>
                  <a:schemeClr val="bg1"/>
                </a:solidFill>
                <a:latin typeface="Source Sans Pro ExtraLight" charset="0"/>
                <a:ea typeface="Calibri" charset="0"/>
                <a:cs typeface="Calibri" charset="0"/>
              </a:rPr>
              <a:t>Krishna Prasad Singh, </a:t>
            </a:r>
            <a:r>
              <a:rPr lang="en-IN" sz="2400" dirty="0" err="1" smtClean="0">
                <a:solidFill>
                  <a:schemeClr val="bg1"/>
                </a:solidFill>
                <a:latin typeface="Source Sans Pro ExtraLight" charset="0"/>
                <a:ea typeface="Calibri" charset="0"/>
                <a:cs typeface="Calibri" charset="0"/>
              </a:rPr>
              <a:t>Jehanabad</a:t>
            </a:r>
            <a:r>
              <a:rPr lang="en-IN" sz="2400" dirty="0" smtClean="0">
                <a:solidFill>
                  <a:schemeClr val="bg1"/>
                </a:solidFill>
                <a:latin typeface="Source Sans Pro ExtraLight" charset="0"/>
                <a:ea typeface="Calibri" charset="0"/>
                <a:cs typeface="Calibri" charset="0"/>
              </a:rPr>
              <a:t> gets more than </a:t>
            </a:r>
          </a:p>
          <a:p>
            <a:pPr algn="ctr"/>
            <a:r>
              <a:rPr lang="en-IN" sz="2400" dirty="0" err="1" smtClean="0">
                <a:solidFill>
                  <a:schemeClr val="bg1"/>
                </a:solidFill>
                <a:latin typeface="Source Sans Pro ExtraLight" charset="0"/>
                <a:ea typeface="Calibri" charset="0"/>
                <a:cs typeface="Calibri" charset="0"/>
              </a:rPr>
              <a:t>Rs</a:t>
            </a:r>
            <a:r>
              <a:rPr lang="en-IN" sz="2400" dirty="0" smtClean="0">
                <a:solidFill>
                  <a:schemeClr val="bg1"/>
                </a:solidFill>
                <a:latin typeface="Source Sans Pro ExtraLight" charset="0"/>
                <a:ea typeface="Calibri" charset="0"/>
                <a:cs typeface="Calibri" charset="0"/>
              </a:rPr>
              <a:t>. 2 cr. as land acquisition compensation </a:t>
            </a:r>
            <a:endParaRPr lang="en-IN" sz="2400" dirty="0">
              <a:solidFill>
                <a:schemeClr val="bg1"/>
              </a:solidFill>
              <a:latin typeface="Source Sans Pro ExtraLight" charset="0"/>
              <a:ea typeface="Calibri" charset="0"/>
              <a:cs typeface="Calibri" charset="0"/>
            </a:endParaRPr>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572" y="989090"/>
            <a:ext cx="3078658" cy="3563834"/>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67632" y="989090"/>
            <a:ext cx="5358946" cy="3012936"/>
          </a:xfrm>
          <a:prstGeom prst="rect">
            <a:avLst/>
          </a:prstGeom>
        </p:spPr>
      </p:pic>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285763" y="4104548"/>
            <a:ext cx="5522684" cy="2753452"/>
          </a:xfrm>
          <a:prstGeom prst="rect">
            <a:avLst/>
          </a:prstGeom>
        </p:spPr>
      </p:pic>
      <p:sp>
        <p:nvSpPr>
          <p:cNvPr id="10" name="Rounded Rectangular Callout 9"/>
          <p:cNvSpPr/>
          <p:nvPr/>
        </p:nvSpPr>
        <p:spPr>
          <a:xfrm>
            <a:off x="-36285" y="4814976"/>
            <a:ext cx="3614057" cy="2043024"/>
          </a:xfrm>
          <a:prstGeom prst="wedgeRoundRectCallout">
            <a:avLst>
              <a:gd name="adj1" fmla="val -1154"/>
              <a:gd name="adj2" fmla="val -6826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sz="1600" dirty="0" smtClean="0"/>
              <a:t>Was not getting the due land acquisition compensation amount for more than 2 years, even after providing all the supporting documents. But, under BRPGRA I only gave one document and within one month my problem was resolved (received more than </a:t>
            </a:r>
            <a:r>
              <a:rPr lang="en-IN" sz="1600" dirty="0" err="1" smtClean="0"/>
              <a:t>Rs</a:t>
            </a:r>
            <a:r>
              <a:rPr lang="en-IN" sz="1600" dirty="0" smtClean="0"/>
              <a:t>. 2 cr.)</a:t>
            </a:r>
            <a:endParaRPr lang="en-IN" sz="1600" dirty="0"/>
          </a:p>
        </p:txBody>
      </p:sp>
    </p:spTree>
    <p:extLst>
      <p:ext uri="{BB962C8B-B14F-4D97-AF65-F5344CB8AC3E}">
        <p14:creationId xmlns:p14="http://schemas.microsoft.com/office/powerpoint/2010/main" val="2318980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3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3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3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3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p:nvPr/>
        </p:nvSpPr>
        <p:spPr>
          <a:xfrm>
            <a:off x="5370286" y="1179295"/>
            <a:ext cx="3614057" cy="1984819"/>
          </a:xfrm>
          <a:prstGeom prst="wedgeRoundRectCallout">
            <a:avLst>
              <a:gd name="adj1" fmla="val -50150"/>
              <a:gd name="adj2" fmla="val 6560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Even after passing the matriculation exam, she was not receiving the matriculation incentive amount. </a:t>
            </a:r>
            <a:endParaRPr lang="en-IN" dirty="0"/>
          </a:p>
        </p:txBody>
      </p:sp>
      <p:sp>
        <p:nvSpPr>
          <p:cNvPr id="9" name="TextBox 8"/>
          <p:cNvSpPr txBox="1"/>
          <p:nvPr/>
        </p:nvSpPr>
        <p:spPr>
          <a:xfrm>
            <a:off x="914230" y="471069"/>
            <a:ext cx="7670006" cy="415499"/>
          </a:xfrm>
          <a:prstGeom prst="rect">
            <a:avLst/>
          </a:prstGeom>
          <a:noFill/>
          <a:ln>
            <a:noFill/>
          </a:ln>
        </p:spPr>
        <p:txBody>
          <a:bodyPr wrap="square" lIns="0" tIns="0" rIns="0" bIns="0" rtlCol="0" anchor="ctr" anchorCtr="0">
            <a:noAutofit/>
          </a:bodyPr>
          <a:lstStyle/>
          <a:p>
            <a:pPr algn="ctr"/>
            <a:r>
              <a:rPr lang="en-IN" sz="2400" dirty="0" err="1" smtClean="0">
                <a:solidFill>
                  <a:schemeClr val="bg1"/>
                </a:solidFill>
                <a:latin typeface="Source Sans Pro ExtraLight" charset="0"/>
                <a:ea typeface="Calibri" charset="0"/>
                <a:cs typeface="Calibri" charset="0"/>
              </a:rPr>
              <a:t>Khushi</a:t>
            </a:r>
            <a:r>
              <a:rPr lang="en-IN" sz="2400" dirty="0" smtClean="0">
                <a:solidFill>
                  <a:schemeClr val="bg1"/>
                </a:solidFill>
                <a:latin typeface="Source Sans Pro ExtraLight" charset="0"/>
                <a:ea typeface="Calibri" charset="0"/>
                <a:cs typeface="Calibri" charset="0"/>
              </a:rPr>
              <a:t> </a:t>
            </a:r>
            <a:r>
              <a:rPr lang="en-IN" sz="2400" dirty="0" err="1" smtClean="0">
                <a:solidFill>
                  <a:schemeClr val="bg1"/>
                </a:solidFill>
                <a:latin typeface="Source Sans Pro ExtraLight" charset="0"/>
                <a:ea typeface="Calibri" charset="0"/>
                <a:cs typeface="Calibri" charset="0"/>
              </a:rPr>
              <a:t>Priya</a:t>
            </a:r>
            <a:r>
              <a:rPr lang="en-IN" sz="2400" dirty="0" smtClean="0">
                <a:solidFill>
                  <a:schemeClr val="bg1"/>
                </a:solidFill>
                <a:latin typeface="Source Sans Pro ExtraLight" charset="0"/>
                <a:ea typeface="Calibri" charset="0"/>
                <a:cs typeface="Calibri" charset="0"/>
              </a:rPr>
              <a:t>, </a:t>
            </a:r>
            <a:r>
              <a:rPr lang="en-IN" sz="2400" dirty="0" err="1" smtClean="0">
                <a:solidFill>
                  <a:schemeClr val="bg1"/>
                </a:solidFill>
                <a:latin typeface="Source Sans Pro ExtraLight" charset="0"/>
                <a:ea typeface="Calibri" charset="0"/>
                <a:cs typeface="Calibri" charset="0"/>
              </a:rPr>
              <a:t>Vaishali</a:t>
            </a:r>
            <a:r>
              <a:rPr lang="en-IN" sz="2400" dirty="0" smtClean="0">
                <a:solidFill>
                  <a:schemeClr val="bg1"/>
                </a:solidFill>
                <a:latin typeface="Source Sans Pro ExtraLight" charset="0"/>
                <a:ea typeface="Calibri" charset="0"/>
                <a:cs typeface="Calibri" charset="0"/>
              </a:rPr>
              <a:t> gets matriculation incentive amount</a:t>
            </a:r>
            <a:endParaRPr lang="en-IN" sz="2400" dirty="0">
              <a:solidFill>
                <a:schemeClr val="bg1"/>
              </a:solidFill>
              <a:latin typeface="Source Sans Pro ExtraLight" charset="0"/>
              <a:ea typeface="Calibri" charset="0"/>
              <a:cs typeface="Calibri" charset="0"/>
            </a:endParaRPr>
          </a:p>
        </p:txBody>
      </p:sp>
      <p:pic>
        <p:nvPicPr>
          <p:cNvPr id="11" name="Picture 10"/>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5143" y="1179295"/>
            <a:ext cx="5065486" cy="3342954"/>
          </a:xfrm>
          <a:prstGeom prst="rect">
            <a:avLst/>
          </a:prstGeom>
        </p:spPr>
      </p:pic>
      <p:pic>
        <p:nvPicPr>
          <p:cNvPr id="12" name="Picture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35086" y="3311416"/>
            <a:ext cx="6146801" cy="3546583"/>
          </a:xfrm>
          <a:prstGeom prst="rect">
            <a:avLst/>
          </a:prstGeom>
        </p:spPr>
      </p:pic>
      <p:sp>
        <p:nvSpPr>
          <p:cNvPr id="10" name="Rounded Rectangular Callout 9"/>
          <p:cNvSpPr/>
          <p:nvPr/>
        </p:nvSpPr>
        <p:spPr>
          <a:xfrm>
            <a:off x="-36285" y="4814976"/>
            <a:ext cx="3614057" cy="1734733"/>
          </a:xfrm>
          <a:prstGeom prst="wedgeRoundRectCallout">
            <a:avLst>
              <a:gd name="adj1" fmla="val -1154"/>
              <a:gd name="adj2" fmla="val -6826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After filing the complaint under BRPGRA, within a fortnight the incentive amount was released to </a:t>
            </a:r>
            <a:r>
              <a:rPr lang="en-IN" dirty="0" err="1" smtClean="0"/>
              <a:t>Khushi</a:t>
            </a:r>
            <a:r>
              <a:rPr lang="en-IN" dirty="0" smtClean="0"/>
              <a:t> </a:t>
            </a:r>
            <a:r>
              <a:rPr lang="en-IN" dirty="0" err="1" smtClean="0"/>
              <a:t>Priya</a:t>
            </a:r>
            <a:r>
              <a:rPr lang="en-IN" dirty="0" smtClean="0"/>
              <a:t>.</a:t>
            </a:r>
            <a:endParaRPr lang="en-IN" dirty="0"/>
          </a:p>
        </p:txBody>
      </p:sp>
    </p:spTree>
    <p:extLst>
      <p:ext uri="{BB962C8B-B14F-4D97-AF65-F5344CB8AC3E}">
        <p14:creationId xmlns:p14="http://schemas.microsoft.com/office/powerpoint/2010/main" val="424904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30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3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3200" y="1450212"/>
            <a:ext cx="8682718" cy="4881645"/>
          </a:xfrm>
          <a:prstGeom prst="rect">
            <a:avLst/>
          </a:prstGeom>
        </p:spPr>
      </p:pic>
      <p:sp>
        <p:nvSpPr>
          <p:cNvPr id="3" name="TextBox 2"/>
          <p:cNvSpPr txBox="1"/>
          <p:nvPr/>
        </p:nvSpPr>
        <p:spPr>
          <a:xfrm>
            <a:off x="914230" y="471069"/>
            <a:ext cx="7670006" cy="415499"/>
          </a:xfrm>
          <a:prstGeom prst="rect">
            <a:avLst/>
          </a:prstGeom>
          <a:noFill/>
          <a:ln>
            <a:noFill/>
          </a:ln>
        </p:spPr>
        <p:txBody>
          <a:bodyPr wrap="square" lIns="0" tIns="0" rIns="0" bIns="0" rtlCol="0" anchor="ctr" anchorCtr="0">
            <a:noAutofit/>
          </a:bodyPr>
          <a:lstStyle/>
          <a:p>
            <a:pPr algn="ctr"/>
            <a:r>
              <a:rPr lang="en-IN" sz="2400" dirty="0" err="1" smtClean="0">
                <a:solidFill>
                  <a:schemeClr val="bg1"/>
                </a:solidFill>
                <a:latin typeface="Source Sans Pro ExtraLight" charset="0"/>
                <a:ea typeface="Calibri" charset="0"/>
                <a:cs typeface="Calibri" charset="0"/>
              </a:rPr>
              <a:t>Usha</a:t>
            </a:r>
            <a:r>
              <a:rPr lang="en-IN" sz="2400" dirty="0" smtClean="0">
                <a:solidFill>
                  <a:schemeClr val="bg1"/>
                </a:solidFill>
                <a:latin typeface="Source Sans Pro ExtraLight" charset="0"/>
                <a:ea typeface="Calibri" charset="0"/>
                <a:cs typeface="Calibri" charset="0"/>
              </a:rPr>
              <a:t> Devi</a:t>
            </a:r>
            <a:r>
              <a:rPr lang="en-IN" sz="2400" dirty="0">
                <a:solidFill>
                  <a:schemeClr val="bg1"/>
                </a:solidFill>
                <a:latin typeface="Source Sans Pro ExtraLight" charset="0"/>
                <a:ea typeface="Calibri" charset="0"/>
                <a:cs typeface="Calibri" charset="0"/>
              </a:rPr>
              <a:t> </a:t>
            </a:r>
            <a:r>
              <a:rPr lang="en-IN" sz="2400" dirty="0" smtClean="0">
                <a:solidFill>
                  <a:schemeClr val="bg1"/>
                </a:solidFill>
                <a:latin typeface="Source Sans Pro ExtraLight" charset="0"/>
                <a:ea typeface="Calibri" charset="0"/>
                <a:cs typeface="Calibri" charset="0"/>
              </a:rPr>
              <a:t>in Patna gets </a:t>
            </a:r>
            <a:r>
              <a:rPr lang="en-IN" sz="2400" dirty="0">
                <a:solidFill>
                  <a:schemeClr val="bg1"/>
                </a:solidFill>
                <a:latin typeface="Source Sans Pro ExtraLight" charset="0"/>
                <a:ea typeface="Calibri" charset="0"/>
                <a:cs typeface="Calibri" charset="0"/>
              </a:rPr>
              <a:t>corrected</a:t>
            </a:r>
            <a:r>
              <a:rPr lang="en-IN" sz="2400" dirty="0" smtClean="0">
                <a:solidFill>
                  <a:schemeClr val="bg1"/>
                </a:solidFill>
                <a:latin typeface="Source Sans Pro ExtraLight" charset="0"/>
                <a:ea typeface="Calibri" charset="0"/>
                <a:cs typeface="Calibri" charset="0"/>
              </a:rPr>
              <a:t> electricity bill </a:t>
            </a:r>
          </a:p>
        </p:txBody>
      </p:sp>
      <p:sp>
        <p:nvSpPr>
          <p:cNvPr id="5" name="Rounded Rectangle 4"/>
          <p:cNvSpPr/>
          <p:nvPr/>
        </p:nvSpPr>
        <p:spPr>
          <a:xfrm>
            <a:off x="377371" y="2946400"/>
            <a:ext cx="3788229" cy="300445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I was getting incorrect electricity bill from more than 2 years but despite regular requests for correction kept receiving the incorrect bills. I paid the bill amount 2-3 times as well. But when I came to PGRO office my complaint was resolved in less than 2 months.</a:t>
            </a:r>
            <a:endParaRPr lang="en-IN" dirty="0"/>
          </a:p>
        </p:txBody>
      </p:sp>
    </p:spTree>
    <p:extLst>
      <p:ext uri="{BB962C8B-B14F-4D97-AF65-F5344CB8AC3E}">
        <p14:creationId xmlns:p14="http://schemas.microsoft.com/office/powerpoint/2010/main" val="1663734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3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3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800100" y="1200409"/>
            <a:ext cx="7772400" cy="429707"/>
          </a:xfrm>
          <a:prstGeom prst="rect">
            <a:avLst/>
          </a:prstGeom>
        </p:spPr>
        <p:txBody>
          <a:bodyPr bIns="68580" anchor="b" anchorCtr="0">
            <a:no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endParaRPr lang="en-US" sz="2100" b="1" dirty="0">
              <a:solidFill>
                <a:srgbClr val="FF0000"/>
              </a:solidFill>
              <a:latin typeface="Arial" charset="0"/>
              <a:ea typeface="Arial" charset="0"/>
              <a:cs typeface="Arial" charset="0"/>
            </a:endParaRPr>
          </a:p>
        </p:txBody>
      </p:sp>
      <p:sp>
        <p:nvSpPr>
          <p:cNvPr id="3" name="TextBox 2"/>
          <p:cNvSpPr txBox="1"/>
          <p:nvPr/>
        </p:nvSpPr>
        <p:spPr>
          <a:xfrm>
            <a:off x="-313842" y="1693083"/>
            <a:ext cx="2227883" cy="369332"/>
          </a:xfrm>
          <a:prstGeom prst="rect">
            <a:avLst/>
          </a:prstGeom>
          <a:noFill/>
          <a:ln>
            <a:noFill/>
          </a:ln>
        </p:spPr>
        <p:txBody>
          <a:bodyPr wrap="square" rtlCol="0" anchor="ctr" anchorCtr="1">
            <a:spAutoFit/>
          </a:bodyPr>
          <a:lstStyle/>
          <a:p>
            <a:r>
              <a:rPr lang="en-IN" dirty="0">
                <a:solidFill>
                  <a:schemeClr val="bg1"/>
                </a:solidFill>
              </a:rPr>
              <a:t>National</a:t>
            </a:r>
          </a:p>
        </p:txBody>
      </p:sp>
      <p:sp>
        <p:nvSpPr>
          <p:cNvPr id="4" name="TextBox 3"/>
          <p:cNvSpPr txBox="1"/>
          <p:nvPr/>
        </p:nvSpPr>
        <p:spPr>
          <a:xfrm>
            <a:off x="85115" y="1957091"/>
            <a:ext cx="4917443" cy="1200329"/>
          </a:xfrm>
          <a:prstGeom prst="rect">
            <a:avLst/>
          </a:prstGeom>
          <a:noFill/>
          <a:ln>
            <a:noFill/>
          </a:ln>
        </p:spPr>
        <p:txBody>
          <a:bodyPr wrap="square" rtlCol="0" anchor="ctr" anchorCtr="1">
            <a:spAutoFit/>
          </a:bodyPr>
          <a:lstStyle/>
          <a:p>
            <a:pPr marL="214313" indent="-214313">
              <a:buFont typeface="Arial" panose="020B0604020202020204" pitchFamily="34" charset="0"/>
              <a:buChar char="•"/>
            </a:pPr>
            <a:r>
              <a:rPr lang="en-IN" b="1" dirty="0" smtClean="0">
                <a:solidFill>
                  <a:srgbClr val="0070C0"/>
                </a:solidFill>
              </a:rPr>
              <a:t>BPSMS awarded the prestigious </a:t>
            </a:r>
            <a:r>
              <a:rPr lang="en-IN" b="1" dirty="0" err="1" smtClean="0">
                <a:solidFill>
                  <a:srgbClr val="0070C0"/>
                </a:solidFill>
              </a:rPr>
              <a:t>Kalam</a:t>
            </a:r>
            <a:r>
              <a:rPr lang="en-IN" b="1" dirty="0" smtClean="0">
                <a:solidFill>
                  <a:srgbClr val="0070C0"/>
                </a:solidFill>
              </a:rPr>
              <a:t> Innovation in Governance Award 2018 in January 2018 for Implementation and Monitoring of BRPGRA </a:t>
            </a:r>
            <a:endParaRPr lang="en-IN" b="1" dirty="0">
              <a:solidFill>
                <a:srgbClr val="0070C0"/>
              </a:solidFill>
            </a:endParaRPr>
          </a:p>
        </p:txBody>
      </p:sp>
      <p:sp>
        <p:nvSpPr>
          <p:cNvPr id="5" name="TextBox 4"/>
          <p:cNvSpPr txBox="1"/>
          <p:nvPr/>
        </p:nvSpPr>
        <p:spPr>
          <a:xfrm>
            <a:off x="-99152" y="4565059"/>
            <a:ext cx="2227883" cy="369332"/>
          </a:xfrm>
          <a:prstGeom prst="rect">
            <a:avLst/>
          </a:prstGeom>
          <a:noFill/>
          <a:ln>
            <a:noFill/>
          </a:ln>
        </p:spPr>
        <p:txBody>
          <a:bodyPr wrap="square" rtlCol="0" anchor="ctr" anchorCtr="1">
            <a:spAutoFit/>
          </a:bodyPr>
          <a:lstStyle/>
          <a:p>
            <a:r>
              <a:rPr lang="en-IN" dirty="0">
                <a:solidFill>
                  <a:schemeClr val="bg1"/>
                </a:solidFill>
              </a:rPr>
              <a:t>International</a:t>
            </a:r>
          </a:p>
        </p:txBody>
      </p:sp>
      <p:sp>
        <p:nvSpPr>
          <p:cNvPr id="6" name="TextBox 5"/>
          <p:cNvSpPr txBox="1"/>
          <p:nvPr/>
        </p:nvSpPr>
        <p:spPr>
          <a:xfrm>
            <a:off x="313421" y="5052544"/>
            <a:ext cx="4351856" cy="1477328"/>
          </a:xfrm>
          <a:prstGeom prst="rect">
            <a:avLst/>
          </a:prstGeom>
          <a:noFill/>
          <a:ln>
            <a:noFill/>
          </a:ln>
        </p:spPr>
        <p:txBody>
          <a:bodyPr wrap="square" rtlCol="0" anchor="ctr" anchorCtr="1">
            <a:spAutoFit/>
          </a:bodyPr>
          <a:lstStyle/>
          <a:p>
            <a:pPr marL="214313" indent="-214313">
              <a:buFont typeface="Arial" panose="020B0604020202020204" pitchFamily="34" charset="0"/>
              <a:buChar char="•"/>
            </a:pPr>
            <a:r>
              <a:rPr lang="en-IN" b="1" dirty="0">
                <a:solidFill>
                  <a:srgbClr val="0070C0"/>
                </a:solidFill>
              </a:rPr>
              <a:t>CAPAM International Innovation Award 2018: Finalist in the Citizen focused reforms category. </a:t>
            </a:r>
          </a:p>
          <a:p>
            <a:r>
              <a:rPr lang="en-IN" b="1" dirty="0" smtClean="0">
                <a:solidFill>
                  <a:srgbClr val="0070C0"/>
                </a:solidFill>
              </a:rPr>
              <a:t>    Presentation </a:t>
            </a:r>
            <a:r>
              <a:rPr lang="en-IN" b="1" dirty="0">
                <a:solidFill>
                  <a:srgbClr val="0070C0"/>
                </a:solidFill>
              </a:rPr>
              <a:t>to be made in Georgetown, </a:t>
            </a:r>
            <a:r>
              <a:rPr lang="en-IN" b="1" dirty="0" smtClean="0">
                <a:solidFill>
                  <a:srgbClr val="0070C0"/>
                </a:solidFill>
              </a:rPr>
              <a:t> </a:t>
            </a:r>
          </a:p>
          <a:p>
            <a:r>
              <a:rPr lang="en-IN" b="1" dirty="0" smtClean="0">
                <a:solidFill>
                  <a:srgbClr val="0070C0"/>
                </a:solidFill>
              </a:rPr>
              <a:t>    Guyana </a:t>
            </a:r>
            <a:r>
              <a:rPr lang="en-IN" b="1" dirty="0">
                <a:solidFill>
                  <a:srgbClr val="0070C0"/>
                </a:solidFill>
              </a:rPr>
              <a:t>in October 2018.</a:t>
            </a:r>
          </a:p>
        </p:txBody>
      </p:sp>
      <p:sp>
        <p:nvSpPr>
          <p:cNvPr id="7" name="TextBox 6"/>
          <p:cNvSpPr txBox="1"/>
          <p:nvPr/>
        </p:nvSpPr>
        <p:spPr>
          <a:xfrm>
            <a:off x="740059" y="866734"/>
            <a:ext cx="7670006" cy="415499"/>
          </a:xfrm>
          <a:prstGeom prst="rect">
            <a:avLst/>
          </a:prstGeom>
          <a:noFill/>
          <a:ln>
            <a:noFill/>
          </a:ln>
        </p:spPr>
        <p:txBody>
          <a:bodyPr wrap="square" lIns="0" tIns="0" rIns="0" bIns="0" rtlCol="0" anchor="ctr" anchorCtr="0">
            <a:noAutofit/>
          </a:bodyPr>
          <a:lstStyle/>
          <a:p>
            <a:pPr algn="ctr"/>
            <a:r>
              <a:rPr lang="en-IN" sz="4000" dirty="0">
                <a:solidFill>
                  <a:schemeClr val="bg1"/>
                </a:solidFill>
                <a:latin typeface="Source Sans Pro ExtraLight" charset="0"/>
                <a:ea typeface="Calibri" charset="0"/>
                <a:cs typeface="Calibri" charset="0"/>
              </a:rPr>
              <a:t>Recognition for outstanding innovation in Governance </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73560" y="1938037"/>
            <a:ext cx="2232515" cy="1670941"/>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94214" y="1646392"/>
            <a:ext cx="1794702" cy="2430137"/>
          </a:xfrm>
          <a:prstGeom prst="rect">
            <a:avLst/>
          </a:prstGeom>
        </p:spPr>
      </p:pic>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16263" y="3859675"/>
            <a:ext cx="2489812" cy="2871631"/>
          </a:xfrm>
          <a:prstGeom prst="rect">
            <a:avLst/>
          </a:prstGeom>
        </p:spPr>
      </p:pic>
      <p:sp>
        <p:nvSpPr>
          <p:cNvPr id="13" name="Rectangle 12"/>
          <p:cNvSpPr/>
          <p:nvPr/>
        </p:nvSpPr>
        <p:spPr>
          <a:xfrm>
            <a:off x="401560" y="3176474"/>
            <a:ext cx="4572000" cy="1200329"/>
          </a:xfrm>
          <a:prstGeom prst="rect">
            <a:avLst/>
          </a:prstGeom>
        </p:spPr>
        <p:txBody>
          <a:bodyPr>
            <a:spAutoFit/>
          </a:bodyPr>
          <a:lstStyle/>
          <a:p>
            <a:pPr marL="214313" indent="-214313">
              <a:buFont typeface="Arial" panose="020B0604020202020204" pitchFamily="34" charset="0"/>
              <a:buChar char="•"/>
            </a:pPr>
            <a:r>
              <a:rPr lang="en-IN" b="1" dirty="0" err="1">
                <a:solidFill>
                  <a:srgbClr val="0070C0"/>
                </a:solidFill>
              </a:rPr>
              <a:t>Skoch</a:t>
            </a:r>
            <a:r>
              <a:rPr lang="en-IN" b="1" dirty="0">
                <a:solidFill>
                  <a:srgbClr val="0070C0"/>
                </a:solidFill>
              </a:rPr>
              <a:t> Order-of-Merit and </a:t>
            </a:r>
            <a:r>
              <a:rPr lang="en-IN" b="1" dirty="0" err="1">
                <a:solidFill>
                  <a:srgbClr val="0070C0"/>
                </a:solidFill>
              </a:rPr>
              <a:t>Skoch</a:t>
            </a:r>
            <a:r>
              <a:rPr lang="en-IN" b="1" dirty="0">
                <a:solidFill>
                  <a:srgbClr val="0070C0"/>
                </a:solidFill>
              </a:rPr>
              <a:t> Gold Award 2018 conferred in June 2018 on BPSMS for Governance reforms through BRPGRA</a:t>
            </a:r>
          </a:p>
        </p:txBody>
      </p:sp>
    </p:spTree>
    <p:extLst>
      <p:ext uri="{BB962C8B-B14F-4D97-AF65-F5344CB8AC3E}">
        <p14:creationId xmlns:p14="http://schemas.microsoft.com/office/powerpoint/2010/main" val="1153138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8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par>
                                <p:cTn id="37" presetID="10"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1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5400" b="1" dirty="0" smtClean="0">
                <a:solidFill>
                  <a:schemeClr val="bg1"/>
                </a:solidFill>
              </a:rPr>
              <a:t>CONCLUSIONS</a:t>
            </a:r>
            <a:endParaRPr lang="en-IN" sz="5400" b="1" dirty="0">
              <a:solidFill>
                <a:schemeClr val="bg1"/>
              </a:solidFill>
            </a:endParaRPr>
          </a:p>
        </p:txBody>
      </p:sp>
    </p:spTree>
    <p:extLst>
      <p:ext uri="{BB962C8B-B14F-4D97-AF65-F5344CB8AC3E}">
        <p14:creationId xmlns:p14="http://schemas.microsoft.com/office/powerpoint/2010/main" val="116364757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Hexagon 12"/>
          <p:cNvSpPr/>
          <p:nvPr/>
        </p:nvSpPr>
        <p:spPr>
          <a:xfrm rot="5400000">
            <a:off x="1773902" y="1032460"/>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5" name="Hexagon 12"/>
          <p:cNvSpPr/>
          <p:nvPr/>
        </p:nvSpPr>
        <p:spPr>
          <a:xfrm rot="5400000">
            <a:off x="5817169" y="1365625"/>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6" name="Hexagon 12"/>
          <p:cNvSpPr/>
          <p:nvPr/>
        </p:nvSpPr>
        <p:spPr>
          <a:xfrm rot="5400000">
            <a:off x="322717" y="3041667"/>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7" name="Hexagon 12"/>
          <p:cNvSpPr/>
          <p:nvPr/>
        </p:nvSpPr>
        <p:spPr>
          <a:xfrm rot="5400000">
            <a:off x="4170987" y="-43855"/>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8" name="Hexagon 12"/>
          <p:cNvSpPr/>
          <p:nvPr/>
        </p:nvSpPr>
        <p:spPr>
          <a:xfrm rot="5400000">
            <a:off x="1271035" y="5386259"/>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5" name="Hexagon 12"/>
          <p:cNvSpPr/>
          <p:nvPr/>
        </p:nvSpPr>
        <p:spPr>
          <a:xfrm rot="9000000">
            <a:off x="8089504" y="2761447"/>
            <a:ext cx="2855978" cy="2467916"/>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Hexagon 12"/>
          <p:cNvSpPr/>
          <p:nvPr/>
        </p:nvSpPr>
        <p:spPr>
          <a:xfrm rot="9000000">
            <a:off x="-335497" y="1010389"/>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1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p:cNvSpPr txBox="1"/>
          <p:nvPr/>
        </p:nvSpPr>
        <p:spPr>
          <a:xfrm>
            <a:off x="785953" y="691971"/>
            <a:ext cx="5853446" cy="830997"/>
          </a:xfrm>
          <a:prstGeom prst="rect">
            <a:avLst/>
          </a:prstGeom>
          <a:noFill/>
          <a:ln>
            <a:noFill/>
          </a:ln>
        </p:spPr>
        <p:txBody>
          <a:bodyPr wrap="square" lIns="0" tIns="0" rIns="0" bIns="0" rtlCol="0">
            <a:noAutofit/>
          </a:bodyPr>
          <a:lstStyle/>
          <a:p>
            <a:r>
              <a:rPr lang="en-US" sz="3600" dirty="0" smtClean="0">
                <a:solidFill>
                  <a:schemeClr val="bg1"/>
                </a:solidFill>
                <a:latin typeface="Source Sans Pro ExtraLight" charset="0"/>
                <a:ea typeface="Source Sans Pro ExtraLight" charset="0"/>
                <a:cs typeface="Source Sans Pro ExtraLight" charset="0"/>
              </a:rPr>
              <a:t>Foundation for a successful implementation</a:t>
            </a:r>
            <a:r>
              <a:rPr lang="en-US" sz="3600" b="1" dirty="0" smtClean="0">
                <a:solidFill>
                  <a:schemeClr val="bg1"/>
                </a:solidFill>
                <a:latin typeface="Calibri" charset="0"/>
                <a:ea typeface="Calibri" charset="0"/>
                <a:cs typeface="Calibri" charset="0"/>
              </a:rPr>
              <a:t>.</a:t>
            </a:r>
            <a:endParaRPr lang="en-US" sz="3600" b="1" dirty="0">
              <a:solidFill>
                <a:schemeClr val="bg1"/>
              </a:solidFill>
              <a:latin typeface="Calibri" charset="0"/>
              <a:ea typeface="Calibri" charset="0"/>
              <a:cs typeface="Calibri" charset="0"/>
            </a:endParaRPr>
          </a:p>
        </p:txBody>
      </p:sp>
      <p:sp>
        <p:nvSpPr>
          <p:cNvPr id="29" name="Rectangle 28"/>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TextBox 29"/>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sp>
        <p:nvSpPr>
          <p:cNvPr id="31" name="Oval 4"/>
          <p:cNvSpPr/>
          <p:nvPr/>
        </p:nvSpPr>
        <p:spPr>
          <a:xfrm>
            <a:off x="3593034" y="4329156"/>
            <a:ext cx="1911583" cy="1799182"/>
          </a:xfrm>
          <a:prstGeom prst="pentagon">
            <a:avLst/>
          </a:prstGeom>
          <a:noFill/>
          <a:ln w="762000" cap="flat">
            <a:solidFill>
              <a:schemeClr val="bg1">
                <a:lumMod val="65000"/>
              </a:schemeClr>
            </a:solidFill>
            <a:round/>
          </a:ln>
          <a:scene3d>
            <a:camera prst="isometricOffAxis1Top"/>
            <a:lightRig rig="soft" dir="t"/>
          </a:scene3d>
          <a:sp3d extrusionH="635000" prstMaterial="matte">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lIns="80755" tIns="40378" rIns="80755" bIns="40378" rtlCol="0" anchor="ctr"/>
          <a:lstStyle/>
          <a:p>
            <a:pPr algn="ctr"/>
            <a:endParaRPr lang="en-US"/>
          </a:p>
        </p:txBody>
      </p:sp>
      <p:sp>
        <p:nvSpPr>
          <p:cNvPr id="32" name="Oval 5"/>
          <p:cNvSpPr/>
          <p:nvPr/>
        </p:nvSpPr>
        <p:spPr>
          <a:xfrm>
            <a:off x="3593034" y="3578742"/>
            <a:ext cx="1911583" cy="1799182"/>
          </a:xfrm>
          <a:prstGeom prst="pentagon">
            <a:avLst/>
          </a:prstGeom>
          <a:noFill/>
          <a:ln w="762000" cap="flat">
            <a:solidFill>
              <a:schemeClr val="bg1">
                <a:lumMod val="95000"/>
              </a:schemeClr>
            </a:solidFill>
            <a:round/>
          </a:ln>
          <a:scene3d>
            <a:camera prst="isometricOffAxis1Top"/>
            <a:lightRig rig="soft" dir="t"/>
          </a:scene3d>
          <a:sp3d extrusionH="635000" prstMaterial="matte">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lIns="80755" tIns="40378" rIns="80755" bIns="40378" rtlCol="0" anchor="ctr"/>
          <a:lstStyle/>
          <a:p>
            <a:pPr algn="ctr"/>
            <a:endParaRPr lang="en-US" dirty="0"/>
          </a:p>
        </p:txBody>
      </p:sp>
      <p:sp>
        <p:nvSpPr>
          <p:cNvPr id="33" name="Oval 6"/>
          <p:cNvSpPr/>
          <p:nvPr/>
        </p:nvSpPr>
        <p:spPr>
          <a:xfrm>
            <a:off x="3593033" y="2852934"/>
            <a:ext cx="1911583" cy="1799182"/>
          </a:xfrm>
          <a:prstGeom prst="pentagon">
            <a:avLst/>
          </a:prstGeom>
          <a:noFill/>
          <a:ln w="762000" cap="flat">
            <a:solidFill>
              <a:schemeClr val="accent3"/>
            </a:solidFill>
            <a:round/>
          </a:ln>
          <a:scene3d>
            <a:camera prst="isometricOffAxis1Top"/>
            <a:lightRig rig="soft" dir="t"/>
          </a:scene3d>
          <a:sp3d extrusionH="635000" prstMaterial="matte">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lIns="80755" tIns="40378" rIns="80755" bIns="40378" rtlCol="0" anchor="ctr"/>
          <a:lstStyle/>
          <a:p>
            <a:pPr algn="ctr"/>
            <a:endParaRPr lang="en-US"/>
          </a:p>
        </p:txBody>
      </p:sp>
      <p:sp>
        <p:nvSpPr>
          <p:cNvPr id="40" name="Lorem Ipsum…"/>
          <p:cNvSpPr txBox="1"/>
          <p:nvPr/>
        </p:nvSpPr>
        <p:spPr>
          <a:xfrm>
            <a:off x="6904142" y="4704034"/>
            <a:ext cx="1947672" cy="15221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chorCtr="0">
            <a:normAutofit fontScale="92500"/>
          </a:bodyPr>
          <a:lstStyle/>
          <a:p>
            <a:pPr defTabSz="729229">
              <a:lnSpc>
                <a:spcPct val="120000"/>
              </a:lnSpc>
              <a:defRPr sz="2000">
                <a:solidFill>
                  <a:srgbClr val="FFFFFF"/>
                </a:solidFill>
                <a:latin typeface="Lato Bold"/>
                <a:ea typeface="Lato Bold"/>
                <a:cs typeface="Lato Bold"/>
                <a:sym typeface="Lato Bold"/>
              </a:defRPr>
            </a:pPr>
            <a:r>
              <a:rPr lang="en-IN" sz="1600" b="1" dirty="0" smtClean="0">
                <a:solidFill>
                  <a:schemeClr val="bg1"/>
                </a:solidFill>
                <a:latin typeface="Calibri" charset="0"/>
                <a:ea typeface="Calibri" charset="0"/>
                <a:cs typeface="Calibri" charset="0"/>
              </a:rPr>
              <a:t>Dedicated infrastructure</a:t>
            </a:r>
          </a:p>
          <a:p>
            <a:pPr marL="285750" indent="-285750" defTabSz="729229">
              <a:lnSpc>
                <a:spcPct val="120000"/>
              </a:lnSpc>
              <a:buFont typeface="Arial" panose="020B0604020202020204" pitchFamily="34" charset="0"/>
              <a:buChar char="•"/>
              <a:defRPr sz="2000">
                <a:solidFill>
                  <a:srgbClr val="FFFFFF"/>
                </a:solidFill>
                <a:latin typeface="Lato Bold"/>
                <a:ea typeface="Lato Bold"/>
                <a:cs typeface="Lato Bold"/>
                <a:sym typeface="Lato Bold"/>
              </a:defRPr>
            </a:pPr>
            <a:r>
              <a:rPr lang="en-IN" sz="1400" dirty="0">
                <a:solidFill>
                  <a:schemeClr val="bg1"/>
                </a:solidFill>
                <a:latin typeface="Calibri" charset="0"/>
                <a:ea typeface="Calibri" charset="0"/>
                <a:cs typeface="Calibri" charset="0"/>
              </a:rPr>
              <a:t>141 Grievance Receiving cum Facilitation Centres</a:t>
            </a:r>
          </a:p>
          <a:p>
            <a:pPr marL="285750" indent="-285750" defTabSz="729229">
              <a:lnSpc>
                <a:spcPct val="120000"/>
              </a:lnSpc>
              <a:buFont typeface="Arial" panose="020B0604020202020204" pitchFamily="34" charset="0"/>
              <a:buChar char="•"/>
              <a:defRPr sz="2000">
                <a:solidFill>
                  <a:srgbClr val="FFFFFF"/>
                </a:solidFill>
                <a:latin typeface="Lato Bold"/>
                <a:ea typeface="Lato Bold"/>
                <a:cs typeface="Lato Bold"/>
                <a:sym typeface="Lato Bold"/>
              </a:defRPr>
            </a:pPr>
            <a:r>
              <a:rPr lang="en-IN" sz="1400" dirty="0">
                <a:solidFill>
                  <a:schemeClr val="bg1"/>
                </a:solidFill>
                <a:latin typeface="Calibri" charset="0"/>
                <a:ea typeface="Calibri" charset="0"/>
                <a:cs typeface="Calibri" charset="0"/>
              </a:rPr>
              <a:t>Separate Counters, Basic amenities for citizens provided</a:t>
            </a:r>
          </a:p>
          <a:p>
            <a:pPr defTabSz="729229">
              <a:lnSpc>
                <a:spcPct val="120000"/>
              </a:lnSpc>
              <a:defRPr sz="2000">
                <a:solidFill>
                  <a:srgbClr val="FFFFFF"/>
                </a:solidFill>
                <a:latin typeface="Lato Bold"/>
                <a:ea typeface="Lato Bold"/>
                <a:cs typeface="Lato Bold"/>
                <a:sym typeface="Lato Bold"/>
              </a:defRPr>
            </a:pPr>
            <a:endParaRPr sz="1400" dirty="0">
              <a:solidFill>
                <a:schemeClr val="bg1"/>
              </a:solidFill>
              <a:latin typeface="Calibri" charset="0"/>
              <a:ea typeface="Calibri" charset="0"/>
              <a:cs typeface="Calibri" charset="0"/>
            </a:endParaRPr>
          </a:p>
        </p:txBody>
      </p:sp>
      <p:sp>
        <p:nvSpPr>
          <p:cNvPr id="42" name="Lorem Ipsum…"/>
          <p:cNvSpPr txBox="1"/>
          <p:nvPr/>
        </p:nvSpPr>
        <p:spPr>
          <a:xfrm>
            <a:off x="240701" y="4059059"/>
            <a:ext cx="2005735" cy="190910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chorCtr="0">
            <a:normAutofit fontScale="85000" lnSpcReduction="20000"/>
          </a:bodyPr>
          <a:lstStyle/>
          <a:p>
            <a:pPr defTabSz="729229">
              <a:lnSpc>
                <a:spcPct val="120000"/>
              </a:lnSpc>
              <a:defRPr sz="2000">
                <a:solidFill>
                  <a:srgbClr val="FFFFFF"/>
                </a:solidFill>
                <a:latin typeface="Lato Bold"/>
                <a:ea typeface="Lato Bold"/>
                <a:cs typeface="Lato Bold"/>
                <a:sym typeface="Lato Bold"/>
              </a:defRPr>
            </a:pPr>
            <a:r>
              <a:rPr lang="en-IN" sz="2000" b="1" dirty="0" smtClean="0">
                <a:solidFill>
                  <a:schemeClr val="bg1"/>
                </a:solidFill>
                <a:latin typeface="Calibri" charset="0"/>
                <a:ea typeface="Calibri" charset="0"/>
                <a:cs typeface="Calibri" charset="0"/>
              </a:rPr>
              <a:t>Human Resources and Capacity Building</a:t>
            </a:r>
            <a:endParaRPr sz="2000" b="1" dirty="0">
              <a:solidFill>
                <a:schemeClr val="bg1"/>
              </a:solidFill>
              <a:latin typeface="Calibri" charset="0"/>
              <a:ea typeface="Calibri" charset="0"/>
              <a:cs typeface="Calibri" charset="0"/>
            </a:endParaRPr>
          </a:p>
          <a:p>
            <a:pPr marL="285750" indent="-285750" defTabSz="729229">
              <a:lnSpc>
                <a:spcPct val="120000"/>
              </a:lnSpc>
              <a:buFont typeface="Arial" panose="020B0604020202020204" pitchFamily="34" charset="0"/>
              <a:buChar char="•"/>
              <a:defRPr sz="1600">
                <a:solidFill>
                  <a:srgbClr val="FFFFFF"/>
                </a:solidFill>
                <a:latin typeface="Lato Regular"/>
                <a:ea typeface="Lato Regular"/>
                <a:cs typeface="Lato Regular"/>
                <a:sym typeface="Lato Regular"/>
              </a:defRPr>
            </a:pPr>
            <a:r>
              <a:rPr lang="en-IN" sz="1500" dirty="0">
                <a:solidFill>
                  <a:schemeClr val="bg1"/>
                </a:solidFill>
                <a:latin typeface="Calibri" charset="0"/>
                <a:ea typeface="Calibri" charset="0"/>
                <a:cs typeface="Calibri" charset="0"/>
              </a:rPr>
              <a:t>Independent Administrative structure: PGROs selected after intensive selection </a:t>
            </a:r>
            <a:r>
              <a:rPr lang="en-IN" sz="1500" dirty="0" smtClean="0">
                <a:solidFill>
                  <a:schemeClr val="bg1"/>
                </a:solidFill>
                <a:latin typeface="Calibri" charset="0"/>
                <a:ea typeface="Calibri" charset="0"/>
                <a:cs typeface="Calibri" charset="0"/>
              </a:rPr>
              <a:t>process</a:t>
            </a:r>
          </a:p>
          <a:p>
            <a:pPr marL="285750" indent="-285750" defTabSz="729229">
              <a:lnSpc>
                <a:spcPct val="120000"/>
              </a:lnSpc>
              <a:buFont typeface="Arial" panose="020B0604020202020204" pitchFamily="34" charset="0"/>
              <a:buChar char="•"/>
              <a:defRPr sz="1600">
                <a:solidFill>
                  <a:srgbClr val="FFFFFF"/>
                </a:solidFill>
                <a:latin typeface="Lato Regular"/>
                <a:ea typeface="Lato Regular"/>
                <a:cs typeface="Lato Regular"/>
                <a:sym typeface="Lato Regular"/>
              </a:defRPr>
            </a:pPr>
            <a:r>
              <a:rPr lang="en-IN" sz="1500" dirty="0" smtClean="0">
                <a:solidFill>
                  <a:schemeClr val="bg1"/>
                </a:solidFill>
                <a:latin typeface="Calibri" charset="0"/>
                <a:ea typeface="Calibri" charset="0"/>
                <a:cs typeface="Calibri" charset="0"/>
              </a:rPr>
              <a:t>More </a:t>
            </a:r>
            <a:r>
              <a:rPr lang="en-IN" sz="1500" dirty="0">
                <a:solidFill>
                  <a:schemeClr val="bg1"/>
                </a:solidFill>
                <a:latin typeface="Calibri" charset="0"/>
                <a:ea typeface="Calibri" charset="0"/>
                <a:cs typeface="Calibri" charset="0"/>
              </a:rPr>
              <a:t>than 1000 IT skilled support staff</a:t>
            </a:r>
          </a:p>
        </p:txBody>
      </p:sp>
      <p:sp>
        <p:nvSpPr>
          <p:cNvPr id="43" name="Regular Pentagon 42"/>
          <p:cNvSpPr/>
          <p:nvPr/>
        </p:nvSpPr>
        <p:spPr>
          <a:xfrm>
            <a:off x="2246438" y="4497091"/>
            <a:ext cx="513597" cy="510734"/>
          </a:xfrm>
          <a:prstGeom prst="pentagon">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80755" tIns="40378" rIns="80755" bIns="40378" rtlCol="0" anchor="ctr"/>
          <a:lstStyle/>
          <a:p>
            <a:pPr algn="ctr"/>
            <a:endParaRPr lang="en-US"/>
          </a:p>
        </p:txBody>
      </p:sp>
      <p:sp>
        <p:nvSpPr>
          <p:cNvPr id="44" name="Regular Pentagon 43"/>
          <p:cNvSpPr/>
          <p:nvPr/>
        </p:nvSpPr>
        <p:spPr>
          <a:xfrm>
            <a:off x="6280033" y="2582107"/>
            <a:ext cx="513597" cy="510734"/>
          </a:xfrm>
          <a:prstGeom prst="pentagon">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80755" tIns="40378" rIns="80755" bIns="40378" rtlCol="0" anchor="ctr"/>
          <a:lstStyle/>
          <a:p>
            <a:pPr algn="ctr"/>
            <a:endParaRPr lang="en-US"/>
          </a:p>
        </p:txBody>
      </p:sp>
      <p:sp>
        <p:nvSpPr>
          <p:cNvPr id="45" name="Regular Pentagon 44"/>
          <p:cNvSpPr/>
          <p:nvPr/>
        </p:nvSpPr>
        <p:spPr>
          <a:xfrm>
            <a:off x="6280033" y="5046877"/>
            <a:ext cx="513597" cy="510734"/>
          </a:xfrm>
          <a:prstGeom prst="pentagon">
            <a:avLst/>
          </a:prstGeom>
          <a:noFill/>
          <a:ln w="254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80755" tIns="40378" rIns="80755" bIns="40378" rtlCol="0" anchor="ctr"/>
          <a:lstStyle/>
          <a:p>
            <a:pPr algn="ctr"/>
            <a:endParaRPr lang="en-US"/>
          </a:p>
        </p:txBody>
      </p:sp>
      <p:cxnSp>
        <p:nvCxnSpPr>
          <p:cNvPr id="46" name="Elbow Connector 45"/>
          <p:cNvCxnSpPr/>
          <p:nvPr/>
        </p:nvCxnSpPr>
        <p:spPr>
          <a:xfrm flipV="1">
            <a:off x="5339718" y="2837472"/>
            <a:ext cx="903458" cy="697859"/>
          </a:xfrm>
          <a:prstGeom prst="bentConnector3">
            <a:avLst>
              <a:gd name="adj1" fmla="val 65"/>
            </a:avLst>
          </a:prstGeom>
          <a:ln w="3175">
            <a:solidFill>
              <a:schemeClr val="bg2"/>
            </a:solidFill>
            <a:tailEnd type="ova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760034" y="4774560"/>
            <a:ext cx="525867" cy="0"/>
          </a:xfrm>
          <a:prstGeom prst="line">
            <a:avLst/>
          </a:prstGeom>
          <a:ln w="3175">
            <a:solidFill>
              <a:schemeClr val="bg2"/>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0800000">
            <a:off x="5716560" y="5338061"/>
            <a:ext cx="525867" cy="0"/>
          </a:xfrm>
          <a:prstGeom prst="line">
            <a:avLst/>
          </a:prstGeom>
          <a:ln w="3175">
            <a:solidFill>
              <a:schemeClr val="bg2"/>
            </a:solidFill>
            <a:headEnd type="oval"/>
            <a:tailEnd type="none"/>
          </a:ln>
        </p:spPr>
        <p:style>
          <a:lnRef idx="1">
            <a:schemeClr val="accent1"/>
          </a:lnRef>
          <a:fillRef idx="0">
            <a:schemeClr val="accent1"/>
          </a:fillRef>
          <a:effectRef idx="0">
            <a:schemeClr val="accent1"/>
          </a:effectRef>
          <a:fontRef idx="minor">
            <a:schemeClr val="tx1"/>
          </a:fontRef>
        </p:style>
      </p:cxnSp>
      <p:pic>
        <p:nvPicPr>
          <p:cNvPr id="49" name="Picture 4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2324533" y="4610055"/>
            <a:ext cx="355060" cy="355060"/>
          </a:xfrm>
          <a:prstGeom prst="rect">
            <a:avLst/>
          </a:prstGeom>
          <a:solidFill>
            <a:schemeClr val="bg1"/>
          </a:solidFill>
        </p:spPr>
      </p:pic>
      <p:pic>
        <p:nvPicPr>
          <p:cNvPr id="50" name="Picture 4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6395711" y="2721832"/>
            <a:ext cx="275412" cy="275412"/>
          </a:xfrm>
          <a:prstGeom prst="rect">
            <a:avLst/>
          </a:prstGeom>
        </p:spPr>
      </p:pic>
      <p:pic>
        <p:nvPicPr>
          <p:cNvPr id="51" name="Picture 50"/>
          <p:cNvPicPr>
            <a:picLocks noChangeAspect="1"/>
          </p:cNvPicPr>
          <p:nvPr/>
        </p:nvPicPr>
        <p:blipFill>
          <a:blip r:embed="rId5" cstate="screen">
            <a:lum bright="70000" contrast="-70000"/>
            <a:extLst>
              <a:ext uri="{28A0092B-C50C-407E-A947-70E740481C1C}">
                <a14:useLocalDpi xmlns:a14="http://schemas.microsoft.com/office/drawing/2010/main"/>
              </a:ext>
            </a:extLst>
          </a:blip>
          <a:stretch>
            <a:fillRect/>
          </a:stretch>
        </p:blipFill>
        <p:spPr>
          <a:xfrm flipH="1">
            <a:off x="6426841" y="5229794"/>
            <a:ext cx="216119" cy="209158"/>
          </a:xfrm>
          <a:prstGeom prst="rect">
            <a:avLst/>
          </a:prstGeom>
        </p:spPr>
      </p:pic>
      <p:sp>
        <p:nvSpPr>
          <p:cNvPr id="52" name="Lorem Ipsum…"/>
          <p:cNvSpPr txBox="1"/>
          <p:nvPr/>
        </p:nvSpPr>
        <p:spPr>
          <a:xfrm>
            <a:off x="6944363" y="1951316"/>
            <a:ext cx="1945637" cy="181016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chorCtr="0">
            <a:normAutofit lnSpcReduction="10000"/>
          </a:bodyPr>
          <a:lstStyle/>
          <a:p>
            <a:pPr defTabSz="729229">
              <a:lnSpc>
                <a:spcPct val="120000"/>
              </a:lnSpc>
              <a:defRPr sz="2000">
                <a:solidFill>
                  <a:srgbClr val="FFFFFF"/>
                </a:solidFill>
                <a:latin typeface="Lato Bold"/>
                <a:ea typeface="Lato Bold"/>
                <a:cs typeface="Lato Bold"/>
                <a:sym typeface="Lato Bold"/>
              </a:defRPr>
            </a:pPr>
            <a:r>
              <a:rPr lang="en-IN" sz="1500" b="1" dirty="0" smtClean="0">
                <a:solidFill>
                  <a:schemeClr val="bg1"/>
                </a:solidFill>
                <a:latin typeface="Calibri" charset="0"/>
                <a:ea typeface="Calibri" charset="0"/>
                <a:cs typeface="Calibri" charset="0"/>
              </a:rPr>
              <a:t>Information Technology</a:t>
            </a:r>
            <a:endParaRPr sz="1500" b="1" dirty="0">
              <a:solidFill>
                <a:schemeClr val="bg1"/>
              </a:solidFill>
              <a:latin typeface="Calibri" charset="0"/>
              <a:ea typeface="Calibri" charset="0"/>
              <a:cs typeface="Calibri" charset="0"/>
            </a:endParaRPr>
          </a:p>
          <a:p>
            <a:pPr marL="285750" indent="-285750" defTabSz="729229">
              <a:lnSpc>
                <a:spcPct val="120000"/>
              </a:lnSpc>
              <a:buFont typeface="Arial" panose="020B0604020202020204" pitchFamily="34" charset="0"/>
              <a:buChar char="•"/>
              <a:defRPr sz="1600">
                <a:solidFill>
                  <a:srgbClr val="FFFFFF"/>
                </a:solidFill>
                <a:latin typeface="Lato Regular"/>
                <a:ea typeface="Lato Regular"/>
                <a:cs typeface="Lato Regular"/>
                <a:sym typeface="Lato Regular"/>
              </a:defRPr>
            </a:pPr>
            <a:r>
              <a:rPr lang="en-IN" sz="1300" dirty="0">
                <a:solidFill>
                  <a:schemeClr val="bg1"/>
                </a:solidFill>
                <a:latin typeface="Calibri" charset="0"/>
                <a:ea typeface="Calibri" charset="0"/>
                <a:cs typeface="Calibri" charset="0"/>
              </a:rPr>
              <a:t>End to End digitization - from receipt till </a:t>
            </a:r>
            <a:r>
              <a:rPr lang="en-IN" sz="1300" dirty="0" err="1" smtClean="0">
                <a:solidFill>
                  <a:schemeClr val="bg1"/>
                </a:solidFill>
                <a:latin typeface="Calibri" charset="0"/>
                <a:ea typeface="Calibri" charset="0"/>
                <a:cs typeface="Calibri" charset="0"/>
              </a:rPr>
              <a:t>redressal</a:t>
            </a:r>
            <a:endParaRPr lang="en-IN" sz="1300" dirty="0" smtClean="0">
              <a:solidFill>
                <a:schemeClr val="bg1"/>
              </a:solidFill>
              <a:latin typeface="Calibri" charset="0"/>
              <a:ea typeface="Calibri" charset="0"/>
              <a:cs typeface="Calibri" charset="0"/>
            </a:endParaRPr>
          </a:p>
          <a:p>
            <a:pPr marL="285750" indent="-285750" defTabSz="729229">
              <a:lnSpc>
                <a:spcPct val="120000"/>
              </a:lnSpc>
              <a:buFont typeface="Arial" panose="020B0604020202020204" pitchFamily="34" charset="0"/>
              <a:buChar char="•"/>
              <a:defRPr sz="1600">
                <a:solidFill>
                  <a:srgbClr val="FFFFFF"/>
                </a:solidFill>
                <a:latin typeface="Lato Regular"/>
                <a:ea typeface="Lato Regular"/>
                <a:cs typeface="Lato Regular"/>
                <a:sym typeface="Lato Regular"/>
              </a:defRPr>
            </a:pPr>
            <a:r>
              <a:rPr lang="en-IN" sz="1300" dirty="0" smtClean="0">
                <a:solidFill>
                  <a:schemeClr val="bg1"/>
                </a:solidFill>
                <a:latin typeface="Calibri" charset="0"/>
                <a:ea typeface="Calibri" charset="0"/>
                <a:cs typeface="Calibri" charset="0"/>
              </a:rPr>
              <a:t>Document </a:t>
            </a:r>
            <a:r>
              <a:rPr lang="en-IN" sz="1300" dirty="0">
                <a:solidFill>
                  <a:schemeClr val="bg1"/>
                </a:solidFill>
                <a:latin typeface="Calibri" charset="0"/>
                <a:ea typeface="Calibri" charset="0"/>
                <a:cs typeface="Calibri" charset="0"/>
              </a:rPr>
              <a:t>repository and digital signature </a:t>
            </a:r>
            <a:endParaRPr lang="en-IN" sz="1300" dirty="0" smtClean="0">
              <a:solidFill>
                <a:schemeClr val="bg1"/>
              </a:solidFill>
              <a:latin typeface="Calibri" charset="0"/>
              <a:ea typeface="Calibri" charset="0"/>
              <a:cs typeface="Calibri" charset="0"/>
            </a:endParaRPr>
          </a:p>
          <a:p>
            <a:pPr marL="285750" indent="-285750" defTabSz="729229">
              <a:lnSpc>
                <a:spcPct val="120000"/>
              </a:lnSpc>
              <a:buFont typeface="Arial" panose="020B0604020202020204" pitchFamily="34" charset="0"/>
              <a:buChar char="•"/>
              <a:defRPr sz="1600">
                <a:solidFill>
                  <a:srgbClr val="FFFFFF"/>
                </a:solidFill>
                <a:latin typeface="Lato Regular"/>
                <a:ea typeface="Lato Regular"/>
                <a:cs typeface="Lato Regular"/>
                <a:sym typeface="Lato Regular"/>
              </a:defRPr>
            </a:pPr>
            <a:r>
              <a:rPr lang="en-IN" sz="1300" dirty="0" smtClean="0">
                <a:solidFill>
                  <a:schemeClr val="bg1"/>
                </a:solidFill>
                <a:latin typeface="Calibri" charset="0"/>
                <a:ea typeface="Calibri" charset="0"/>
                <a:cs typeface="Calibri" charset="0"/>
              </a:rPr>
              <a:t>Cloud </a:t>
            </a:r>
            <a:r>
              <a:rPr lang="en-IN" sz="1300" dirty="0">
                <a:solidFill>
                  <a:schemeClr val="bg1"/>
                </a:solidFill>
                <a:latin typeface="Calibri" charset="0"/>
                <a:ea typeface="Calibri" charset="0"/>
                <a:cs typeface="Calibri" charset="0"/>
              </a:rPr>
              <a:t>storage for data security</a:t>
            </a:r>
          </a:p>
        </p:txBody>
      </p:sp>
    </p:spTree>
    <p:extLst>
      <p:ext uri="{BB962C8B-B14F-4D97-AF65-F5344CB8AC3E}">
        <p14:creationId xmlns:p14="http://schemas.microsoft.com/office/powerpoint/2010/main" val="2044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72000" fill="hold" grpId="0" nodeType="withEffect">
                                  <p:stCondLst>
                                    <p:cond delay="20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2700" fill="hold"/>
                                        <p:tgtEl>
                                          <p:spTgt spid="27"/>
                                        </p:tgtEl>
                                        <p:attrNameLst>
                                          <p:attrName>ppt_x</p:attrName>
                                        </p:attrNameLst>
                                      </p:cBhvr>
                                      <p:tavLst>
                                        <p:tav tm="0">
                                          <p:val>
                                            <p:strVal val="0-#ppt_w/2"/>
                                          </p:val>
                                        </p:tav>
                                        <p:tav tm="100000">
                                          <p:val>
                                            <p:strVal val="#ppt_x"/>
                                          </p:val>
                                        </p:tav>
                                      </p:tavLst>
                                    </p:anim>
                                    <p:anim calcmode="lin" valueType="num">
                                      <p:cBhvr additive="base">
                                        <p:cTn id="8" dur="2700" fill="hold"/>
                                        <p:tgtEl>
                                          <p:spTgt spid="27"/>
                                        </p:tgtEl>
                                        <p:attrNameLst>
                                          <p:attrName>ppt_y</p:attrName>
                                        </p:attrNameLst>
                                      </p:cBhvr>
                                      <p:tavLst>
                                        <p:tav tm="0">
                                          <p:val>
                                            <p:strVal val="#ppt_y"/>
                                          </p:val>
                                        </p:tav>
                                        <p:tav tm="100000">
                                          <p:val>
                                            <p:strVal val="#ppt_y"/>
                                          </p:val>
                                        </p:tav>
                                      </p:tavLst>
                                    </p:anim>
                                  </p:childTnLst>
                                </p:cTn>
                              </p:par>
                              <p:par>
                                <p:cTn id="9" presetID="8" presetClass="emph" presetSubtype="0" decel="50000" fill="hold" grpId="1" nodeType="withEffect">
                                  <p:stCondLst>
                                    <p:cond delay="200"/>
                                  </p:stCondLst>
                                  <p:childTnLst>
                                    <p:animRot by="1800000">
                                      <p:cBhvr>
                                        <p:cTn id="10" dur="2700" fill="hold"/>
                                        <p:tgtEl>
                                          <p:spTgt spid="27"/>
                                        </p:tgtEl>
                                        <p:attrNameLst>
                                          <p:attrName>r</p:attrName>
                                        </p:attrNameLst>
                                      </p:cBhvr>
                                    </p:animRot>
                                  </p:childTnLst>
                                </p:cTn>
                              </p:par>
                              <p:par>
                                <p:cTn id="11" presetID="2" presetClass="entr" presetSubtype="2" decel="72000" fill="hold" grpId="0" nodeType="withEffect">
                                  <p:stCondLst>
                                    <p:cond delay="90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2000" fill="hold"/>
                                        <p:tgtEl>
                                          <p:spTgt spid="25"/>
                                        </p:tgtEl>
                                        <p:attrNameLst>
                                          <p:attrName>ppt_x</p:attrName>
                                        </p:attrNameLst>
                                      </p:cBhvr>
                                      <p:tavLst>
                                        <p:tav tm="0">
                                          <p:val>
                                            <p:strVal val="1+#ppt_w/2"/>
                                          </p:val>
                                        </p:tav>
                                        <p:tav tm="100000">
                                          <p:val>
                                            <p:strVal val="#ppt_x"/>
                                          </p:val>
                                        </p:tav>
                                      </p:tavLst>
                                    </p:anim>
                                    <p:anim calcmode="lin" valueType="num">
                                      <p:cBhvr additive="base">
                                        <p:cTn id="14" dur="2000" fill="hold"/>
                                        <p:tgtEl>
                                          <p:spTgt spid="25"/>
                                        </p:tgtEl>
                                        <p:attrNameLst>
                                          <p:attrName>ppt_y</p:attrName>
                                        </p:attrNameLst>
                                      </p:cBhvr>
                                      <p:tavLst>
                                        <p:tav tm="0">
                                          <p:val>
                                            <p:strVal val="#ppt_y"/>
                                          </p:val>
                                        </p:tav>
                                        <p:tav tm="100000">
                                          <p:val>
                                            <p:strVal val="#ppt_y"/>
                                          </p:val>
                                        </p:tav>
                                      </p:tavLst>
                                    </p:anim>
                                  </p:childTnLst>
                                </p:cTn>
                              </p:par>
                              <p:par>
                                <p:cTn id="15" presetID="8" presetClass="emph" presetSubtype="0" decel="50000" fill="hold" grpId="1" nodeType="withEffect">
                                  <p:stCondLst>
                                    <p:cond delay="900"/>
                                  </p:stCondLst>
                                  <p:childTnLst>
                                    <p:animRot by="1800000">
                                      <p:cBhvr>
                                        <p:cTn id="16" dur="2000" fill="hold"/>
                                        <p:tgtEl>
                                          <p:spTgt spid="25"/>
                                        </p:tgtEl>
                                        <p:attrNameLst>
                                          <p:attrName>r</p:attrName>
                                        </p:attrNameLst>
                                      </p:cBhvr>
                                    </p:animRot>
                                  </p:childTnLst>
                                </p:cTn>
                              </p:par>
                            </p:childTnLst>
                          </p:cTn>
                        </p:par>
                        <p:par>
                          <p:cTn id="17" fill="hold">
                            <p:stCondLst>
                              <p:cond delay="2900"/>
                            </p:stCondLst>
                            <p:childTnLst>
                              <p:par>
                                <p:cTn id="18" presetID="10" presetClass="entr" presetSubtype="0" fill="hold" grpId="0" nodeType="afterEffect">
                                  <p:stCondLst>
                                    <p:cond delay="1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10" presetClass="entr" presetSubtype="0" fill="hold" nodeType="afterEffect">
                                  <p:stCondLst>
                                    <p:cond delay="10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childTnLst>
                          </p:cTn>
                        </p:par>
                        <p:par>
                          <p:cTn id="32" fill="hold">
                            <p:stCondLst>
                              <p:cond delay="1600"/>
                            </p:stCondLst>
                            <p:childTnLst>
                              <p:par>
                                <p:cTn id="33" presetID="31" presetClass="entr" presetSubtype="0" fill="hold" grpId="0" nodeType="after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p:cTn id="35" dur="1000" fill="hold"/>
                                        <p:tgtEl>
                                          <p:spTgt spid="45"/>
                                        </p:tgtEl>
                                        <p:attrNameLst>
                                          <p:attrName>ppt_w</p:attrName>
                                        </p:attrNameLst>
                                      </p:cBhvr>
                                      <p:tavLst>
                                        <p:tav tm="0">
                                          <p:val>
                                            <p:fltVal val="0"/>
                                          </p:val>
                                        </p:tav>
                                        <p:tav tm="100000">
                                          <p:val>
                                            <p:strVal val="#ppt_w"/>
                                          </p:val>
                                        </p:tav>
                                      </p:tavLst>
                                    </p:anim>
                                    <p:anim calcmode="lin" valueType="num">
                                      <p:cBhvr>
                                        <p:cTn id="36" dur="1000" fill="hold"/>
                                        <p:tgtEl>
                                          <p:spTgt spid="45"/>
                                        </p:tgtEl>
                                        <p:attrNameLst>
                                          <p:attrName>ppt_h</p:attrName>
                                        </p:attrNameLst>
                                      </p:cBhvr>
                                      <p:tavLst>
                                        <p:tav tm="0">
                                          <p:val>
                                            <p:fltVal val="0"/>
                                          </p:val>
                                        </p:tav>
                                        <p:tav tm="100000">
                                          <p:val>
                                            <p:strVal val="#ppt_h"/>
                                          </p:val>
                                        </p:tav>
                                      </p:tavLst>
                                    </p:anim>
                                    <p:anim calcmode="lin" valueType="num">
                                      <p:cBhvr>
                                        <p:cTn id="37" dur="1000" fill="hold"/>
                                        <p:tgtEl>
                                          <p:spTgt spid="45"/>
                                        </p:tgtEl>
                                        <p:attrNameLst>
                                          <p:attrName>style.rotation</p:attrName>
                                        </p:attrNameLst>
                                      </p:cBhvr>
                                      <p:tavLst>
                                        <p:tav tm="0">
                                          <p:val>
                                            <p:fltVal val="90"/>
                                          </p:val>
                                        </p:tav>
                                        <p:tav tm="100000">
                                          <p:val>
                                            <p:fltVal val="0"/>
                                          </p:val>
                                        </p:tav>
                                      </p:tavLst>
                                    </p:anim>
                                    <p:animEffect transition="in" filter="fade">
                                      <p:cBhvr>
                                        <p:cTn id="38" dur="1000"/>
                                        <p:tgtEl>
                                          <p:spTgt spid="45"/>
                                        </p:tgtEl>
                                      </p:cBhvr>
                                    </p:animEffect>
                                  </p:childTnLst>
                                </p:cTn>
                              </p:par>
                              <p:par>
                                <p:cTn id="39" presetID="53" presetClass="entr" presetSubtype="16" fill="hold" nodeType="withEffect">
                                  <p:stCondLst>
                                    <p:cond delay="0"/>
                                  </p:stCondLst>
                                  <p:childTnLst>
                                    <p:set>
                                      <p:cBhvr>
                                        <p:cTn id="40" dur="1" fill="hold">
                                          <p:stCondLst>
                                            <p:cond delay="0"/>
                                          </p:stCondLst>
                                        </p:cTn>
                                        <p:tgtEl>
                                          <p:spTgt spid="51"/>
                                        </p:tgtEl>
                                        <p:attrNameLst>
                                          <p:attrName>style.visibility</p:attrName>
                                        </p:attrNameLst>
                                      </p:cBhvr>
                                      <p:to>
                                        <p:strVal val="visible"/>
                                      </p:to>
                                    </p:set>
                                    <p:anim calcmode="lin" valueType="num">
                                      <p:cBhvr>
                                        <p:cTn id="41" dur="1000" fill="hold"/>
                                        <p:tgtEl>
                                          <p:spTgt spid="51"/>
                                        </p:tgtEl>
                                        <p:attrNameLst>
                                          <p:attrName>ppt_w</p:attrName>
                                        </p:attrNameLst>
                                      </p:cBhvr>
                                      <p:tavLst>
                                        <p:tav tm="0">
                                          <p:val>
                                            <p:fltVal val="0"/>
                                          </p:val>
                                        </p:tav>
                                        <p:tav tm="100000">
                                          <p:val>
                                            <p:strVal val="#ppt_w"/>
                                          </p:val>
                                        </p:tav>
                                      </p:tavLst>
                                    </p:anim>
                                    <p:anim calcmode="lin" valueType="num">
                                      <p:cBhvr>
                                        <p:cTn id="42" dur="1000" fill="hold"/>
                                        <p:tgtEl>
                                          <p:spTgt spid="51"/>
                                        </p:tgtEl>
                                        <p:attrNameLst>
                                          <p:attrName>ppt_h</p:attrName>
                                        </p:attrNameLst>
                                      </p:cBhvr>
                                      <p:tavLst>
                                        <p:tav tm="0">
                                          <p:val>
                                            <p:fltVal val="0"/>
                                          </p:val>
                                        </p:tav>
                                        <p:tav tm="100000">
                                          <p:val>
                                            <p:strVal val="#ppt_h"/>
                                          </p:val>
                                        </p:tav>
                                      </p:tavLst>
                                    </p:anim>
                                    <p:animEffect transition="in" filter="fade">
                                      <p:cBhvr>
                                        <p:cTn id="43" dur="1000"/>
                                        <p:tgtEl>
                                          <p:spTgt spid="51"/>
                                        </p:tgtEl>
                                      </p:cBhvr>
                                    </p:animEffect>
                                  </p:childTnLst>
                                </p:cTn>
                              </p:par>
                            </p:childTnLst>
                          </p:cTn>
                        </p:par>
                        <p:par>
                          <p:cTn id="44" fill="hold">
                            <p:stCondLst>
                              <p:cond delay="2600"/>
                            </p:stCondLst>
                            <p:childTnLst>
                              <p:par>
                                <p:cTn id="45" presetID="10" presetClass="entr" presetSubtype="0" fill="hold" grpId="0" nodeType="afterEffect">
                                  <p:stCondLst>
                                    <p:cond delay="100"/>
                                  </p:stCondLst>
                                  <p:childTnLst>
                                    <p:set>
                                      <p:cBhvr>
                                        <p:cTn id="46" dur="1" fill="hold">
                                          <p:stCondLst>
                                            <p:cond delay="0"/>
                                          </p:stCondLst>
                                        </p:cTn>
                                        <p:tgtEl>
                                          <p:spTgt spid="40"/>
                                        </p:tgtEl>
                                        <p:attrNameLst>
                                          <p:attrName>style.visibility</p:attrName>
                                        </p:attrNameLst>
                                      </p:cBhvr>
                                      <p:to>
                                        <p:strVal val="visible"/>
                                      </p:to>
                                    </p:set>
                                    <p:animEffect transition="in" filter="fade">
                                      <p:cBhvr>
                                        <p:cTn id="47" dur="500"/>
                                        <p:tgtEl>
                                          <p:spTgt spid="40"/>
                                        </p:tgtEl>
                                      </p:cBhvr>
                                    </p:animEffect>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grpId="0" nodeType="click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1000"/>
                                        <p:tgtEl>
                                          <p:spTgt spid="32"/>
                                        </p:tgtEl>
                                      </p:cBhvr>
                                    </p:animEffect>
                                    <p:anim calcmode="lin" valueType="num">
                                      <p:cBhvr>
                                        <p:cTn id="53" dur="1000" fill="hold"/>
                                        <p:tgtEl>
                                          <p:spTgt spid="32"/>
                                        </p:tgtEl>
                                        <p:attrNameLst>
                                          <p:attrName>ppt_x</p:attrName>
                                        </p:attrNameLst>
                                      </p:cBhvr>
                                      <p:tavLst>
                                        <p:tav tm="0">
                                          <p:val>
                                            <p:strVal val="#ppt_x"/>
                                          </p:val>
                                        </p:tav>
                                        <p:tav tm="100000">
                                          <p:val>
                                            <p:strVal val="#ppt_x"/>
                                          </p:val>
                                        </p:tav>
                                      </p:tavLst>
                                    </p:anim>
                                    <p:anim calcmode="lin" valueType="num">
                                      <p:cBhvr>
                                        <p:cTn id="54" dur="1000" fill="hold"/>
                                        <p:tgtEl>
                                          <p:spTgt spid="32"/>
                                        </p:tgtEl>
                                        <p:attrNameLst>
                                          <p:attrName>ppt_y</p:attrName>
                                        </p:attrNameLst>
                                      </p:cBhvr>
                                      <p:tavLst>
                                        <p:tav tm="0">
                                          <p:val>
                                            <p:strVal val="#ppt_y-.1"/>
                                          </p:val>
                                        </p:tav>
                                        <p:tav tm="100000">
                                          <p:val>
                                            <p:strVal val="#ppt_y"/>
                                          </p:val>
                                        </p:tav>
                                      </p:tavLst>
                                    </p:anim>
                                  </p:child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47"/>
                                        </p:tgtEl>
                                        <p:attrNameLst>
                                          <p:attrName>style.visibility</p:attrName>
                                        </p:attrNameLst>
                                      </p:cBhvr>
                                      <p:to>
                                        <p:strVal val="visible"/>
                                      </p:to>
                                    </p:set>
                                    <p:animEffect transition="in" filter="fade">
                                      <p:cBhvr>
                                        <p:cTn id="58" dur="500"/>
                                        <p:tgtEl>
                                          <p:spTgt spid="47"/>
                                        </p:tgtEl>
                                      </p:cBhvr>
                                    </p:animEffect>
                                  </p:childTnLst>
                                </p:cTn>
                              </p:par>
                            </p:childTnLst>
                          </p:cTn>
                        </p:par>
                        <p:par>
                          <p:cTn id="59" fill="hold">
                            <p:stCondLst>
                              <p:cond delay="1500"/>
                            </p:stCondLst>
                            <p:childTnLst>
                              <p:par>
                                <p:cTn id="60" presetID="31" presetClass="entr" presetSubtype="0" fill="hold" grpId="0" nodeType="afterEffect">
                                  <p:stCondLst>
                                    <p:cond delay="0"/>
                                  </p:stCondLst>
                                  <p:childTnLst>
                                    <p:set>
                                      <p:cBhvr>
                                        <p:cTn id="61" dur="1" fill="hold">
                                          <p:stCondLst>
                                            <p:cond delay="0"/>
                                          </p:stCondLst>
                                        </p:cTn>
                                        <p:tgtEl>
                                          <p:spTgt spid="43"/>
                                        </p:tgtEl>
                                        <p:attrNameLst>
                                          <p:attrName>style.visibility</p:attrName>
                                        </p:attrNameLst>
                                      </p:cBhvr>
                                      <p:to>
                                        <p:strVal val="visible"/>
                                      </p:to>
                                    </p:set>
                                    <p:anim calcmode="lin" valueType="num">
                                      <p:cBhvr>
                                        <p:cTn id="62" dur="1000" fill="hold"/>
                                        <p:tgtEl>
                                          <p:spTgt spid="43"/>
                                        </p:tgtEl>
                                        <p:attrNameLst>
                                          <p:attrName>ppt_w</p:attrName>
                                        </p:attrNameLst>
                                      </p:cBhvr>
                                      <p:tavLst>
                                        <p:tav tm="0">
                                          <p:val>
                                            <p:fltVal val="0"/>
                                          </p:val>
                                        </p:tav>
                                        <p:tav tm="100000">
                                          <p:val>
                                            <p:strVal val="#ppt_w"/>
                                          </p:val>
                                        </p:tav>
                                      </p:tavLst>
                                    </p:anim>
                                    <p:anim calcmode="lin" valueType="num">
                                      <p:cBhvr>
                                        <p:cTn id="63" dur="1000" fill="hold"/>
                                        <p:tgtEl>
                                          <p:spTgt spid="43"/>
                                        </p:tgtEl>
                                        <p:attrNameLst>
                                          <p:attrName>ppt_h</p:attrName>
                                        </p:attrNameLst>
                                      </p:cBhvr>
                                      <p:tavLst>
                                        <p:tav tm="0">
                                          <p:val>
                                            <p:fltVal val="0"/>
                                          </p:val>
                                        </p:tav>
                                        <p:tav tm="100000">
                                          <p:val>
                                            <p:strVal val="#ppt_h"/>
                                          </p:val>
                                        </p:tav>
                                      </p:tavLst>
                                    </p:anim>
                                    <p:anim calcmode="lin" valueType="num">
                                      <p:cBhvr>
                                        <p:cTn id="64" dur="1000" fill="hold"/>
                                        <p:tgtEl>
                                          <p:spTgt spid="43"/>
                                        </p:tgtEl>
                                        <p:attrNameLst>
                                          <p:attrName>style.rotation</p:attrName>
                                        </p:attrNameLst>
                                      </p:cBhvr>
                                      <p:tavLst>
                                        <p:tav tm="0">
                                          <p:val>
                                            <p:fltVal val="90"/>
                                          </p:val>
                                        </p:tav>
                                        <p:tav tm="100000">
                                          <p:val>
                                            <p:fltVal val="0"/>
                                          </p:val>
                                        </p:tav>
                                      </p:tavLst>
                                    </p:anim>
                                    <p:animEffect transition="in" filter="fade">
                                      <p:cBhvr>
                                        <p:cTn id="65" dur="1000"/>
                                        <p:tgtEl>
                                          <p:spTgt spid="43"/>
                                        </p:tgtEl>
                                      </p:cBhvr>
                                    </p:animEffect>
                                  </p:childTnLst>
                                </p:cTn>
                              </p:par>
                              <p:par>
                                <p:cTn id="66" presetID="53" presetClass="entr" presetSubtype="16" fill="hold" nodeType="withEffect">
                                  <p:stCondLst>
                                    <p:cond delay="0"/>
                                  </p:stCondLst>
                                  <p:childTnLst>
                                    <p:set>
                                      <p:cBhvr>
                                        <p:cTn id="67" dur="1" fill="hold">
                                          <p:stCondLst>
                                            <p:cond delay="0"/>
                                          </p:stCondLst>
                                        </p:cTn>
                                        <p:tgtEl>
                                          <p:spTgt spid="49"/>
                                        </p:tgtEl>
                                        <p:attrNameLst>
                                          <p:attrName>style.visibility</p:attrName>
                                        </p:attrNameLst>
                                      </p:cBhvr>
                                      <p:to>
                                        <p:strVal val="visible"/>
                                      </p:to>
                                    </p:set>
                                    <p:anim calcmode="lin" valueType="num">
                                      <p:cBhvr>
                                        <p:cTn id="68" dur="1000" fill="hold"/>
                                        <p:tgtEl>
                                          <p:spTgt spid="49"/>
                                        </p:tgtEl>
                                        <p:attrNameLst>
                                          <p:attrName>ppt_w</p:attrName>
                                        </p:attrNameLst>
                                      </p:cBhvr>
                                      <p:tavLst>
                                        <p:tav tm="0">
                                          <p:val>
                                            <p:fltVal val="0"/>
                                          </p:val>
                                        </p:tav>
                                        <p:tav tm="100000">
                                          <p:val>
                                            <p:strVal val="#ppt_w"/>
                                          </p:val>
                                        </p:tav>
                                      </p:tavLst>
                                    </p:anim>
                                    <p:anim calcmode="lin" valueType="num">
                                      <p:cBhvr>
                                        <p:cTn id="69" dur="1000" fill="hold"/>
                                        <p:tgtEl>
                                          <p:spTgt spid="49"/>
                                        </p:tgtEl>
                                        <p:attrNameLst>
                                          <p:attrName>ppt_h</p:attrName>
                                        </p:attrNameLst>
                                      </p:cBhvr>
                                      <p:tavLst>
                                        <p:tav tm="0">
                                          <p:val>
                                            <p:fltVal val="0"/>
                                          </p:val>
                                        </p:tav>
                                        <p:tav tm="100000">
                                          <p:val>
                                            <p:strVal val="#ppt_h"/>
                                          </p:val>
                                        </p:tav>
                                      </p:tavLst>
                                    </p:anim>
                                    <p:animEffect transition="in" filter="fade">
                                      <p:cBhvr>
                                        <p:cTn id="70" dur="1000"/>
                                        <p:tgtEl>
                                          <p:spTgt spid="49"/>
                                        </p:tgtEl>
                                      </p:cBhvr>
                                    </p:animEffect>
                                  </p:childTnLst>
                                </p:cTn>
                              </p:par>
                            </p:childTnLst>
                          </p:cTn>
                        </p:par>
                        <p:par>
                          <p:cTn id="71" fill="hold">
                            <p:stCondLst>
                              <p:cond delay="2500"/>
                            </p:stCondLst>
                            <p:childTnLst>
                              <p:par>
                                <p:cTn id="72" presetID="10" presetClass="entr" presetSubtype="0" fill="hold" grpId="0" nodeType="afterEffect">
                                  <p:stCondLst>
                                    <p:cond delay="0"/>
                                  </p:stCondLst>
                                  <p:childTnLst>
                                    <p:set>
                                      <p:cBhvr>
                                        <p:cTn id="73" dur="1" fill="hold">
                                          <p:stCondLst>
                                            <p:cond delay="0"/>
                                          </p:stCondLst>
                                        </p:cTn>
                                        <p:tgtEl>
                                          <p:spTgt spid="42"/>
                                        </p:tgtEl>
                                        <p:attrNameLst>
                                          <p:attrName>style.visibility</p:attrName>
                                        </p:attrNameLst>
                                      </p:cBhvr>
                                      <p:to>
                                        <p:strVal val="visible"/>
                                      </p:to>
                                    </p:set>
                                    <p:animEffect transition="in" filter="fade">
                                      <p:cBhvr>
                                        <p:cTn id="74" dur="500"/>
                                        <p:tgtEl>
                                          <p:spTgt spid="42"/>
                                        </p:tgtEl>
                                      </p:cBhvr>
                                    </p:animEffect>
                                  </p:childTnLst>
                                </p:cTn>
                              </p:par>
                            </p:childTnLst>
                          </p:cTn>
                        </p:par>
                      </p:childTnLst>
                    </p:cTn>
                  </p:par>
                  <p:par>
                    <p:cTn id="75" fill="hold">
                      <p:stCondLst>
                        <p:cond delay="indefinite"/>
                      </p:stCondLst>
                      <p:childTnLst>
                        <p:par>
                          <p:cTn id="76" fill="hold">
                            <p:stCondLst>
                              <p:cond delay="0"/>
                            </p:stCondLst>
                            <p:childTnLst>
                              <p:par>
                                <p:cTn id="77" presetID="47" presetClass="entr" presetSubtype="0" fill="hold" grpId="0" nodeType="click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1000"/>
                                        <p:tgtEl>
                                          <p:spTgt spid="33"/>
                                        </p:tgtEl>
                                      </p:cBhvr>
                                    </p:animEffect>
                                    <p:anim calcmode="lin" valueType="num">
                                      <p:cBhvr>
                                        <p:cTn id="80" dur="1000" fill="hold"/>
                                        <p:tgtEl>
                                          <p:spTgt spid="33"/>
                                        </p:tgtEl>
                                        <p:attrNameLst>
                                          <p:attrName>ppt_x</p:attrName>
                                        </p:attrNameLst>
                                      </p:cBhvr>
                                      <p:tavLst>
                                        <p:tav tm="0">
                                          <p:val>
                                            <p:strVal val="#ppt_x"/>
                                          </p:val>
                                        </p:tav>
                                        <p:tav tm="100000">
                                          <p:val>
                                            <p:strVal val="#ppt_x"/>
                                          </p:val>
                                        </p:tav>
                                      </p:tavLst>
                                    </p:anim>
                                    <p:anim calcmode="lin" valueType="num">
                                      <p:cBhvr>
                                        <p:cTn id="81" dur="1000" fill="hold"/>
                                        <p:tgtEl>
                                          <p:spTgt spid="33"/>
                                        </p:tgtEl>
                                        <p:attrNameLst>
                                          <p:attrName>ppt_y</p:attrName>
                                        </p:attrNameLst>
                                      </p:cBhvr>
                                      <p:tavLst>
                                        <p:tav tm="0">
                                          <p:val>
                                            <p:strVal val="#ppt_y-.1"/>
                                          </p:val>
                                        </p:tav>
                                        <p:tav tm="100000">
                                          <p:val>
                                            <p:strVal val="#ppt_y"/>
                                          </p:val>
                                        </p:tav>
                                      </p:tavLst>
                                    </p:anim>
                                  </p:childTnLst>
                                </p:cTn>
                              </p:par>
                            </p:childTnLst>
                          </p:cTn>
                        </p:par>
                        <p:par>
                          <p:cTn id="82" fill="hold">
                            <p:stCondLst>
                              <p:cond delay="1000"/>
                            </p:stCondLst>
                            <p:childTnLst>
                              <p:par>
                                <p:cTn id="83" presetID="10" presetClass="entr" presetSubtype="0" fill="hold" nodeType="afterEffect">
                                  <p:stCondLst>
                                    <p:cond delay="100"/>
                                  </p:stCondLst>
                                  <p:childTnLst>
                                    <p:set>
                                      <p:cBhvr>
                                        <p:cTn id="84" dur="1" fill="hold">
                                          <p:stCondLst>
                                            <p:cond delay="0"/>
                                          </p:stCondLst>
                                        </p:cTn>
                                        <p:tgtEl>
                                          <p:spTgt spid="46"/>
                                        </p:tgtEl>
                                        <p:attrNameLst>
                                          <p:attrName>style.visibility</p:attrName>
                                        </p:attrNameLst>
                                      </p:cBhvr>
                                      <p:to>
                                        <p:strVal val="visible"/>
                                      </p:to>
                                    </p:set>
                                    <p:animEffect transition="in" filter="fade">
                                      <p:cBhvr>
                                        <p:cTn id="85" dur="500"/>
                                        <p:tgtEl>
                                          <p:spTgt spid="46"/>
                                        </p:tgtEl>
                                      </p:cBhvr>
                                    </p:animEffect>
                                  </p:childTnLst>
                                </p:cTn>
                              </p:par>
                            </p:childTnLst>
                          </p:cTn>
                        </p:par>
                        <p:par>
                          <p:cTn id="86" fill="hold">
                            <p:stCondLst>
                              <p:cond delay="1600"/>
                            </p:stCondLst>
                            <p:childTnLst>
                              <p:par>
                                <p:cTn id="87" presetID="31" presetClass="entr" presetSubtype="0" fill="hold" grpId="0" nodeType="afterEffect">
                                  <p:stCondLst>
                                    <p:cond delay="0"/>
                                  </p:stCondLst>
                                  <p:childTnLst>
                                    <p:set>
                                      <p:cBhvr>
                                        <p:cTn id="88" dur="1" fill="hold">
                                          <p:stCondLst>
                                            <p:cond delay="0"/>
                                          </p:stCondLst>
                                        </p:cTn>
                                        <p:tgtEl>
                                          <p:spTgt spid="44"/>
                                        </p:tgtEl>
                                        <p:attrNameLst>
                                          <p:attrName>style.visibility</p:attrName>
                                        </p:attrNameLst>
                                      </p:cBhvr>
                                      <p:to>
                                        <p:strVal val="visible"/>
                                      </p:to>
                                    </p:set>
                                    <p:anim calcmode="lin" valueType="num">
                                      <p:cBhvr>
                                        <p:cTn id="89" dur="1000" fill="hold"/>
                                        <p:tgtEl>
                                          <p:spTgt spid="44"/>
                                        </p:tgtEl>
                                        <p:attrNameLst>
                                          <p:attrName>ppt_w</p:attrName>
                                        </p:attrNameLst>
                                      </p:cBhvr>
                                      <p:tavLst>
                                        <p:tav tm="0">
                                          <p:val>
                                            <p:fltVal val="0"/>
                                          </p:val>
                                        </p:tav>
                                        <p:tav tm="100000">
                                          <p:val>
                                            <p:strVal val="#ppt_w"/>
                                          </p:val>
                                        </p:tav>
                                      </p:tavLst>
                                    </p:anim>
                                    <p:anim calcmode="lin" valueType="num">
                                      <p:cBhvr>
                                        <p:cTn id="90" dur="1000" fill="hold"/>
                                        <p:tgtEl>
                                          <p:spTgt spid="44"/>
                                        </p:tgtEl>
                                        <p:attrNameLst>
                                          <p:attrName>ppt_h</p:attrName>
                                        </p:attrNameLst>
                                      </p:cBhvr>
                                      <p:tavLst>
                                        <p:tav tm="0">
                                          <p:val>
                                            <p:fltVal val="0"/>
                                          </p:val>
                                        </p:tav>
                                        <p:tav tm="100000">
                                          <p:val>
                                            <p:strVal val="#ppt_h"/>
                                          </p:val>
                                        </p:tav>
                                      </p:tavLst>
                                    </p:anim>
                                    <p:anim calcmode="lin" valueType="num">
                                      <p:cBhvr>
                                        <p:cTn id="91" dur="1000" fill="hold"/>
                                        <p:tgtEl>
                                          <p:spTgt spid="44"/>
                                        </p:tgtEl>
                                        <p:attrNameLst>
                                          <p:attrName>style.rotation</p:attrName>
                                        </p:attrNameLst>
                                      </p:cBhvr>
                                      <p:tavLst>
                                        <p:tav tm="0">
                                          <p:val>
                                            <p:fltVal val="90"/>
                                          </p:val>
                                        </p:tav>
                                        <p:tav tm="100000">
                                          <p:val>
                                            <p:fltVal val="0"/>
                                          </p:val>
                                        </p:tav>
                                      </p:tavLst>
                                    </p:anim>
                                    <p:animEffect transition="in" filter="fade">
                                      <p:cBhvr>
                                        <p:cTn id="92" dur="1000"/>
                                        <p:tgtEl>
                                          <p:spTgt spid="44"/>
                                        </p:tgtEl>
                                      </p:cBhvr>
                                    </p:animEffect>
                                  </p:childTnLst>
                                </p:cTn>
                              </p:par>
                              <p:par>
                                <p:cTn id="93" presetID="53" presetClass="entr" presetSubtype="16" fill="hold" nodeType="withEffect">
                                  <p:stCondLst>
                                    <p:cond delay="0"/>
                                  </p:stCondLst>
                                  <p:childTnLst>
                                    <p:set>
                                      <p:cBhvr>
                                        <p:cTn id="94" dur="1" fill="hold">
                                          <p:stCondLst>
                                            <p:cond delay="0"/>
                                          </p:stCondLst>
                                        </p:cTn>
                                        <p:tgtEl>
                                          <p:spTgt spid="50"/>
                                        </p:tgtEl>
                                        <p:attrNameLst>
                                          <p:attrName>style.visibility</p:attrName>
                                        </p:attrNameLst>
                                      </p:cBhvr>
                                      <p:to>
                                        <p:strVal val="visible"/>
                                      </p:to>
                                    </p:set>
                                    <p:anim calcmode="lin" valueType="num">
                                      <p:cBhvr>
                                        <p:cTn id="95" dur="1000" fill="hold"/>
                                        <p:tgtEl>
                                          <p:spTgt spid="50"/>
                                        </p:tgtEl>
                                        <p:attrNameLst>
                                          <p:attrName>ppt_w</p:attrName>
                                        </p:attrNameLst>
                                      </p:cBhvr>
                                      <p:tavLst>
                                        <p:tav tm="0">
                                          <p:val>
                                            <p:fltVal val="0"/>
                                          </p:val>
                                        </p:tav>
                                        <p:tav tm="100000">
                                          <p:val>
                                            <p:strVal val="#ppt_w"/>
                                          </p:val>
                                        </p:tav>
                                      </p:tavLst>
                                    </p:anim>
                                    <p:anim calcmode="lin" valueType="num">
                                      <p:cBhvr>
                                        <p:cTn id="96" dur="1000" fill="hold"/>
                                        <p:tgtEl>
                                          <p:spTgt spid="50"/>
                                        </p:tgtEl>
                                        <p:attrNameLst>
                                          <p:attrName>ppt_h</p:attrName>
                                        </p:attrNameLst>
                                      </p:cBhvr>
                                      <p:tavLst>
                                        <p:tav tm="0">
                                          <p:val>
                                            <p:fltVal val="0"/>
                                          </p:val>
                                        </p:tav>
                                        <p:tav tm="100000">
                                          <p:val>
                                            <p:strVal val="#ppt_h"/>
                                          </p:val>
                                        </p:tav>
                                      </p:tavLst>
                                    </p:anim>
                                    <p:animEffect transition="in" filter="fade">
                                      <p:cBhvr>
                                        <p:cTn id="97" dur="1000"/>
                                        <p:tgtEl>
                                          <p:spTgt spid="50"/>
                                        </p:tgtEl>
                                      </p:cBhvr>
                                    </p:animEffect>
                                  </p:childTnLst>
                                </p:cTn>
                              </p:par>
                            </p:childTnLst>
                          </p:cTn>
                        </p:par>
                        <p:par>
                          <p:cTn id="98" fill="hold">
                            <p:stCondLst>
                              <p:cond delay="2600"/>
                            </p:stCondLst>
                            <p:childTnLst>
                              <p:par>
                                <p:cTn id="99" presetID="10" presetClass="entr" presetSubtype="0" fill="hold" grpId="0" nodeType="afterEffect">
                                  <p:stCondLst>
                                    <p:cond delay="100"/>
                                  </p:stCondLst>
                                  <p:childTnLst>
                                    <p:set>
                                      <p:cBhvr>
                                        <p:cTn id="100" dur="1" fill="hold">
                                          <p:stCondLst>
                                            <p:cond delay="0"/>
                                          </p:stCondLst>
                                        </p:cTn>
                                        <p:tgtEl>
                                          <p:spTgt spid="52"/>
                                        </p:tgtEl>
                                        <p:attrNameLst>
                                          <p:attrName>style.visibility</p:attrName>
                                        </p:attrNameLst>
                                      </p:cBhvr>
                                      <p:to>
                                        <p:strVal val="visible"/>
                                      </p:to>
                                    </p:set>
                                    <p:animEffect transition="in" filter="fade">
                                      <p:cBhvr>
                                        <p:cTn id="10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7" grpId="0" animBg="1"/>
      <p:bldP spid="27" grpId="1" animBg="1"/>
      <p:bldP spid="8" grpId="0"/>
      <p:bldP spid="31" grpId="0" animBg="1"/>
      <p:bldP spid="32" grpId="0" animBg="1"/>
      <p:bldP spid="33" grpId="0" animBg="1"/>
      <p:bldP spid="40" grpId="0"/>
      <p:bldP spid="42" grpId="0"/>
      <p:bldP spid="43" grpId="0" animBg="1"/>
      <p:bldP spid="44" grpId="0" animBg="1"/>
      <p:bldP spid="45" grpId="0" animBg="1"/>
      <p:bldP spid="5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92990" y="1897461"/>
            <a:ext cx="4761855" cy="429707"/>
          </a:xfrm>
          <a:prstGeom prst="rect">
            <a:avLst/>
          </a:prstGeom>
        </p:spPr>
        <p:txBody>
          <a:bodyPr>
            <a:no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endParaRPr lang="en-US" sz="1800" b="1" dirty="0">
              <a:solidFill>
                <a:schemeClr val="accent2">
                  <a:lumMod val="20000"/>
                  <a:lumOff val="80000"/>
                </a:schemeClr>
              </a:solidFill>
              <a:latin typeface="Arial" charset="0"/>
              <a:ea typeface="Arial" charset="0"/>
              <a:cs typeface="Arial" charset="0"/>
            </a:endParaRPr>
          </a:p>
        </p:txBody>
      </p:sp>
      <p:sp>
        <p:nvSpPr>
          <p:cNvPr id="3" name="Title 2"/>
          <p:cNvSpPr txBox="1">
            <a:spLocks/>
          </p:cNvSpPr>
          <p:nvPr/>
        </p:nvSpPr>
        <p:spPr>
          <a:xfrm>
            <a:off x="800100" y="1200409"/>
            <a:ext cx="7772400" cy="429707"/>
          </a:xfrm>
          <a:prstGeom prst="rect">
            <a:avLst/>
          </a:prstGeom>
        </p:spPr>
        <p:txBody>
          <a:bodyPr bIns="68580" anchor="b" anchorCtr="0">
            <a:no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endParaRPr lang="en-US" sz="2100" b="1" dirty="0">
              <a:solidFill>
                <a:schemeClr val="bg1"/>
              </a:solidFill>
              <a:latin typeface="Arial" charset="0"/>
              <a:ea typeface="Arial" charset="0"/>
              <a:cs typeface="Arial" charset="0"/>
            </a:endParaRPr>
          </a:p>
        </p:txBody>
      </p:sp>
      <p:sp>
        <p:nvSpPr>
          <p:cNvPr id="10" name="TextBox 9"/>
          <p:cNvSpPr txBox="1"/>
          <p:nvPr/>
        </p:nvSpPr>
        <p:spPr>
          <a:xfrm>
            <a:off x="740059" y="683010"/>
            <a:ext cx="7670006" cy="415499"/>
          </a:xfrm>
          <a:prstGeom prst="rect">
            <a:avLst/>
          </a:prstGeom>
          <a:noFill/>
          <a:ln>
            <a:noFill/>
          </a:ln>
        </p:spPr>
        <p:txBody>
          <a:bodyPr wrap="square" lIns="0" tIns="0" rIns="0" bIns="0" rtlCol="0" anchor="ctr" anchorCtr="0">
            <a:noAutofit/>
          </a:bodyPr>
          <a:lstStyle/>
          <a:p>
            <a:pPr algn="ctr"/>
            <a:r>
              <a:rPr lang="en-US" sz="4000" dirty="0">
                <a:solidFill>
                  <a:schemeClr val="bg1"/>
                </a:solidFill>
                <a:latin typeface="Source Sans Pro ExtraLight" charset="0"/>
                <a:ea typeface="Calibri" charset="0"/>
                <a:cs typeface="Calibri" charset="0"/>
              </a:rPr>
              <a:t>Ensuring </a:t>
            </a:r>
            <a:r>
              <a:rPr lang="en-US" sz="4000" dirty="0" smtClean="0">
                <a:solidFill>
                  <a:schemeClr val="bg1"/>
                </a:solidFill>
                <a:latin typeface="Source Sans Pro ExtraLight" charset="0"/>
                <a:ea typeface="Calibri" charset="0"/>
                <a:cs typeface="Calibri" charset="0"/>
              </a:rPr>
              <a:t>Accountability – </a:t>
            </a:r>
          </a:p>
          <a:p>
            <a:pPr algn="ctr"/>
            <a:r>
              <a:rPr lang="en-US" sz="4000" dirty="0" smtClean="0">
                <a:solidFill>
                  <a:schemeClr val="bg1"/>
                </a:solidFill>
                <a:latin typeface="Source Sans Pro ExtraLight" charset="0"/>
                <a:ea typeface="Calibri" charset="0"/>
                <a:cs typeface="Calibri" charset="0"/>
              </a:rPr>
              <a:t>Rewards and Punishments</a:t>
            </a:r>
            <a:endParaRPr lang="en-US" sz="4000" dirty="0">
              <a:solidFill>
                <a:schemeClr val="bg1"/>
              </a:solidFill>
              <a:latin typeface="Source Sans Pro ExtraLight" charset="0"/>
              <a:ea typeface="Calibri" charset="0"/>
              <a:cs typeface="Calibri" charset="0"/>
            </a:endParaRPr>
          </a:p>
        </p:txBody>
      </p:sp>
      <p:sp>
        <p:nvSpPr>
          <p:cNvPr id="12" name="Title 2"/>
          <p:cNvSpPr txBox="1">
            <a:spLocks/>
          </p:cNvSpPr>
          <p:nvPr/>
        </p:nvSpPr>
        <p:spPr>
          <a:xfrm>
            <a:off x="297455" y="2184893"/>
            <a:ext cx="4761855" cy="429707"/>
          </a:xfrm>
          <a:prstGeom prst="rect">
            <a:avLst/>
          </a:prstGeom>
        </p:spPr>
        <p:txBody>
          <a:bodyPr>
            <a:no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1800" b="1" dirty="0">
                <a:solidFill>
                  <a:schemeClr val="accent2">
                    <a:lumMod val="20000"/>
                    <a:lumOff val="80000"/>
                  </a:schemeClr>
                </a:solidFill>
                <a:latin typeface="Arial" charset="0"/>
                <a:ea typeface="Arial" charset="0"/>
                <a:cs typeface="Arial" charset="0"/>
              </a:rPr>
              <a:t>Recognition for good </a:t>
            </a:r>
            <a:r>
              <a:rPr lang="en-US" sz="1800" b="1" dirty="0" smtClean="0">
                <a:solidFill>
                  <a:schemeClr val="accent2">
                    <a:lumMod val="20000"/>
                    <a:lumOff val="80000"/>
                  </a:schemeClr>
                </a:solidFill>
                <a:latin typeface="Arial" charset="0"/>
                <a:ea typeface="Arial" charset="0"/>
                <a:cs typeface="Arial" charset="0"/>
              </a:rPr>
              <a:t>performance:</a:t>
            </a:r>
          </a:p>
          <a:p>
            <a:pPr algn="ctr"/>
            <a:endParaRPr lang="en-US" sz="1800" b="1" dirty="0">
              <a:solidFill>
                <a:schemeClr val="accent2">
                  <a:lumMod val="20000"/>
                  <a:lumOff val="80000"/>
                </a:schemeClr>
              </a:solidFill>
              <a:latin typeface="Arial" charset="0"/>
              <a:ea typeface="Arial" charset="0"/>
              <a:cs typeface="Arial" charset="0"/>
            </a:endParaRPr>
          </a:p>
        </p:txBody>
      </p:sp>
      <p:sp>
        <p:nvSpPr>
          <p:cNvPr id="13" name="Rectangle 12"/>
          <p:cNvSpPr/>
          <p:nvPr/>
        </p:nvSpPr>
        <p:spPr>
          <a:xfrm>
            <a:off x="800100" y="3267411"/>
            <a:ext cx="7313271" cy="646331"/>
          </a:xfrm>
          <a:prstGeom prst="rect">
            <a:avLst/>
          </a:prstGeom>
        </p:spPr>
        <p:txBody>
          <a:bodyPr wrap="square">
            <a:spAutoFit/>
          </a:bodyPr>
          <a:lstStyle/>
          <a:p>
            <a:pPr marL="285750" indent="-285750">
              <a:buFont typeface="Arial" panose="020B0604020202020204" pitchFamily="34" charset="0"/>
              <a:buChar char="•"/>
            </a:pPr>
            <a:r>
              <a:rPr lang="en-US" dirty="0">
                <a:solidFill>
                  <a:schemeClr val="bg1"/>
                </a:solidFill>
                <a:latin typeface="Arial" charset="0"/>
                <a:ea typeface="Arial" charset="0"/>
                <a:cs typeface="Arial" charset="0"/>
              </a:rPr>
              <a:t>Best performing Districts have been awarded during the Civil Services Day</a:t>
            </a:r>
          </a:p>
        </p:txBody>
      </p:sp>
      <p:sp>
        <p:nvSpPr>
          <p:cNvPr id="14" name="Rectangle 13"/>
          <p:cNvSpPr/>
          <p:nvPr/>
        </p:nvSpPr>
        <p:spPr>
          <a:xfrm>
            <a:off x="800100" y="4257465"/>
            <a:ext cx="6586159" cy="923330"/>
          </a:xfrm>
          <a:prstGeom prst="rect">
            <a:avLst/>
          </a:prstGeom>
        </p:spPr>
        <p:txBody>
          <a:bodyPr wrap="square">
            <a:spAutoFit/>
          </a:bodyPr>
          <a:lstStyle/>
          <a:p>
            <a:pPr marL="285750" indent="-285750">
              <a:buFont typeface="Arial" panose="020B0604020202020204" pitchFamily="34" charset="0"/>
              <a:buChar char="•"/>
            </a:pPr>
            <a:r>
              <a:rPr lang="en-US" dirty="0">
                <a:solidFill>
                  <a:schemeClr val="bg1"/>
                </a:solidFill>
                <a:latin typeface="Arial" charset="0"/>
                <a:ea typeface="Arial" charset="0"/>
                <a:cs typeface="Arial" charset="0"/>
              </a:rPr>
              <a:t>Best performing </a:t>
            </a:r>
            <a:r>
              <a:rPr lang="en-US" dirty="0" smtClean="0">
                <a:solidFill>
                  <a:schemeClr val="bg1"/>
                </a:solidFill>
                <a:latin typeface="Arial" charset="0"/>
                <a:ea typeface="Arial" charset="0"/>
                <a:cs typeface="Arial" charset="0"/>
              </a:rPr>
              <a:t>District and Sub-Divisional PGROs have been felicitated during the June 5</a:t>
            </a:r>
            <a:r>
              <a:rPr lang="en-US" baseline="30000" dirty="0" smtClean="0">
                <a:solidFill>
                  <a:schemeClr val="bg1"/>
                </a:solidFill>
                <a:latin typeface="Arial" charset="0"/>
                <a:ea typeface="Arial" charset="0"/>
                <a:cs typeface="Arial" charset="0"/>
              </a:rPr>
              <a:t>th</a:t>
            </a:r>
            <a:r>
              <a:rPr lang="en-US" dirty="0" smtClean="0">
                <a:solidFill>
                  <a:schemeClr val="bg1"/>
                </a:solidFill>
                <a:latin typeface="Arial" charset="0"/>
                <a:ea typeface="Arial" charset="0"/>
                <a:cs typeface="Arial" charset="0"/>
              </a:rPr>
              <a:t> 2017 &amp; 2018 events by the </a:t>
            </a:r>
            <a:r>
              <a:rPr lang="en-US" dirty="0" err="1" smtClean="0">
                <a:solidFill>
                  <a:schemeClr val="bg1"/>
                </a:solidFill>
                <a:latin typeface="Arial" charset="0"/>
                <a:ea typeface="Arial" charset="0"/>
                <a:cs typeface="Arial" charset="0"/>
              </a:rPr>
              <a:t>Hon’ble</a:t>
            </a:r>
            <a:r>
              <a:rPr lang="en-US" dirty="0" smtClean="0">
                <a:solidFill>
                  <a:schemeClr val="bg1"/>
                </a:solidFill>
                <a:latin typeface="Arial" charset="0"/>
                <a:ea typeface="Arial" charset="0"/>
                <a:cs typeface="Arial" charset="0"/>
              </a:rPr>
              <a:t> Chief Minister</a:t>
            </a:r>
            <a:endParaRPr lang="en-US"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149267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AutoShape 3"/>
          <p:cNvSpPr>
            <a:spLocks/>
          </p:cNvSpPr>
          <p:nvPr/>
        </p:nvSpPr>
        <p:spPr bwMode="auto">
          <a:xfrm rot="5400000">
            <a:off x="-1039119" y="1039119"/>
            <a:ext cx="4447581" cy="2369344"/>
          </a:xfrm>
          <a:custGeom>
            <a:avLst/>
            <a:gdLst>
              <a:gd name="T0" fmla="*/ 4787107 w 21600"/>
              <a:gd name="T1" fmla="*/ 3159125 h 21600"/>
              <a:gd name="T2" fmla="*/ 4787107 w 21600"/>
              <a:gd name="T3" fmla="*/ 3159125 h 21600"/>
              <a:gd name="T4" fmla="*/ 4787107 w 21600"/>
              <a:gd name="T5" fmla="*/ 3159125 h 21600"/>
              <a:gd name="T6" fmla="*/ 4787107 w 21600"/>
              <a:gd name="T7" fmla="*/ 315912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21599" y="12216"/>
                </a:lnTo>
                <a:lnTo>
                  <a:pt x="21599" y="21600"/>
                </a:lnTo>
                <a:lnTo>
                  <a:pt x="0" y="21600"/>
                </a:lnTo>
                <a:lnTo>
                  <a:pt x="0" y="0"/>
                </a:lnTo>
                <a:close/>
              </a:path>
            </a:pathLst>
          </a:custGeom>
          <a:solidFill>
            <a:schemeClr val="accent3"/>
          </a:solidFill>
          <a:ln>
            <a:noFill/>
          </a:ln>
          <a:effectLst/>
          <a:extLst/>
        </p:spPr>
        <p:txBody>
          <a:bodyPr lIns="19050" tIns="19050" rIns="19050" bIns="19050" anchor="ctr"/>
          <a:lstStyle/>
          <a:p>
            <a:endParaRPr lang="id-ID" sz="675" dirty="0">
              <a:latin typeface="Calibri Light" charset="0"/>
            </a:endParaRPr>
          </a:p>
        </p:txBody>
      </p:sp>
      <p:sp>
        <p:nvSpPr>
          <p:cNvPr id="24580" name="AutoShape 4"/>
          <p:cNvSpPr>
            <a:spLocks/>
          </p:cNvSpPr>
          <p:nvPr/>
        </p:nvSpPr>
        <p:spPr bwMode="auto">
          <a:xfrm rot="5400000" flipH="1">
            <a:off x="-1534062" y="1534215"/>
            <a:ext cx="6858003" cy="3789570"/>
          </a:xfrm>
          <a:custGeom>
            <a:avLst/>
            <a:gdLst>
              <a:gd name="T0" fmla="*/ 6859588 w 21600"/>
              <a:gd name="T1" fmla="*/ 4519613 h 21600"/>
              <a:gd name="T2" fmla="*/ 6859588 w 21600"/>
              <a:gd name="T3" fmla="*/ 4519613 h 21600"/>
              <a:gd name="T4" fmla="*/ 6859588 w 21600"/>
              <a:gd name="T5" fmla="*/ 4519613 h 21600"/>
              <a:gd name="T6" fmla="*/ 6859588 w 21600"/>
              <a:gd name="T7" fmla="*/ 4519613 h 21600"/>
              <a:gd name="T8" fmla="*/ 0 60000 65536"/>
              <a:gd name="T9" fmla="*/ 0 60000 65536"/>
              <a:gd name="T10" fmla="*/ 0 60000 65536"/>
              <a:gd name="T11" fmla="*/ 0 60000 65536"/>
              <a:gd name="connsiteX0" fmla="*/ 96 w 21600"/>
              <a:gd name="connsiteY0" fmla="*/ 0 h 24148"/>
              <a:gd name="connsiteX1" fmla="*/ 21600 w 21600"/>
              <a:gd name="connsiteY1" fmla="*/ 14765 h 24148"/>
              <a:gd name="connsiteX2" fmla="*/ 21600 w 21600"/>
              <a:gd name="connsiteY2" fmla="*/ 24148 h 24148"/>
              <a:gd name="connsiteX3" fmla="*/ 0 w 21600"/>
              <a:gd name="connsiteY3" fmla="*/ 24148 h 24148"/>
              <a:gd name="connsiteX4" fmla="*/ 96 w 21600"/>
              <a:gd name="connsiteY4" fmla="*/ 0 h 24148"/>
              <a:gd name="connsiteX0" fmla="*/ 96 w 21600"/>
              <a:gd name="connsiteY0" fmla="*/ 0 h 24148"/>
              <a:gd name="connsiteX1" fmla="*/ 21600 w 21600"/>
              <a:gd name="connsiteY1" fmla="*/ 16222 h 24148"/>
              <a:gd name="connsiteX2" fmla="*/ 21600 w 21600"/>
              <a:gd name="connsiteY2" fmla="*/ 24148 h 24148"/>
              <a:gd name="connsiteX3" fmla="*/ 0 w 21600"/>
              <a:gd name="connsiteY3" fmla="*/ 24148 h 24148"/>
              <a:gd name="connsiteX4" fmla="*/ 96 w 21600"/>
              <a:gd name="connsiteY4" fmla="*/ 0 h 24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4148">
                <a:moveTo>
                  <a:pt x="96" y="0"/>
                </a:moveTo>
                <a:lnTo>
                  <a:pt x="21600" y="16222"/>
                </a:lnTo>
                <a:lnTo>
                  <a:pt x="21600" y="24148"/>
                </a:lnTo>
                <a:lnTo>
                  <a:pt x="0" y="24148"/>
                </a:lnTo>
                <a:cubicBezTo>
                  <a:pt x="32" y="16099"/>
                  <a:pt x="64" y="8049"/>
                  <a:pt x="96" y="0"/>
                </a:cubicBezTo>
                <a:close/>
              </a:path>
            </a:pathLst>
          </a:custGeom>
          <a:solidFill>
            <a:schemeClr val="accent1"/>
          </a:solidFill>
          <a:ln>
            <a:noFill/>
          </a:ln>
          <a:effectLst/>
          <a:extLst/>
        </p:spPr>
        <p:txBody>
          <a:bodyPr lIns="19050" tIns="19050" rIns="19050" bIns="19050" anchor="ctr"/>
          <a:lstStyle/>
          <a:p>
            <a:endParaRPr lang="id-ID" sz="675" dirty="0">
              <a:latin typeface="Calibri Light" charset="0"/>
            </a:endParaRPr>
          </a:p>
        </p:txBody>
      </p:sp>
      <p:sp>
        <p:nvSpPr>
          <p:cNvPr id="30" name="Hexagon 12"/>
          <p:cNvSpPr/>
          <p:nvPr/>
        </p:nvSpPr>
        <p:spPr>
          <a:xfrm rot="5400000">
            <a:off x="269950" y="3391628"/>
            <a:ext cx="2431899" cy="21767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rgbClr val="1B203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350"/>
          </a:p>
        </p:txBody>
      </p:sp>
      <p:sp>
        <p:nvSpPr>
          <p:cNvPr id="27" name="Hexagon 12"/>
          <p:cNvSpPr/>
          <p:nvPr/>
        </p:nvSpPr>
        <p:spPr>
          <a:xfrm rot="5400000">
            <a:off x="1477925" y="5380764"/>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1" name="Hexagon 12"/>
          <p:cNvSpPr/>
          <p:nvPr/>
        </p:nvSpPr>
        <p:spPr>
          <a:xfrm rot="5400000">
            <a:off x="3580756" y="1260306"/>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2" name="Hexagon 12"/>
          <p:cNvSpPr/>
          <p:nvPr/>
        </p:nvSpPr>
        <p:spPr>
          <a:xfrm rot="5400000">
            <a:off x="5916406" y="2092464"/>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4" name="Hexagon 12"/>
          <p:cNvSpPr/>
          <p:nvPr/>
        </p:nvSpPr>
        <p:spPr>
          <a:xfrm rot="5400000">
            <a:off x="7303286" y="-117695"/>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6" name="Hexagon 12"/>
          <p:cNvSpPr/>
          <p:nvPr/>
        </p:nvSpPr>
        <p:spPr>
          <a:xfrm rot="18000000">
            <a:off x="2500326" y="1043571"/>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3" name="Hexagon 12"/>
          <p:cNvSpPr/>
          <p:nvPr/>
        </p:nvSpPr>
        <p:spPr>
          <a:xfrm rot="10800000">
            <a:off x="5085755" y="-1103397"/>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TextBox 31"/>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sp>
        <p:nvSpPr>
          <p:cNvPr id="46" name="AutoShape 13"/>
          <p:cNvSpPr>
            <a:spLocks/>
          </p:cNvSpPr>
          <p:nvPr/>
        </p:nvSpPr>
        <p:spPr bwMode="auto">
          <a:xfrm>
            <a:off x="3814511" y="4782987"/>
            <a:ext cx="4707520" cy="14005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a:bodyPr>
          <a:lstStyle>
            <a:lvl1pPr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1pPr>
            <a:lvl2pPr marL="742950" indent="-28575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2pPr>
            <a:lvl3pPr marL="11430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3pPr>
            <a:lvl4pPr marL="16002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4pPr>
            <a:lvl5pPr marL="20574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5pPr>
            <a:lvl6pPr marL="25146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6pPr>
            <a:lvl7pPr marL="29718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7pPr>
            <a:lvl8pPr marL="34290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8pPr>
            <a:lvl9pPr marL="38862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9pPr>
          </a:lstStyle>
          <a:p>
            <a:r>
              <a:rPr lang="en-IN" sz="2000" b="1" dirty="0">
                <a:solidFill>
                  <a:schemeClr val="bg1"/>
                </a:solidFill>
                <a:latin typeface="+mj-lt"/>
              </a:rPr>
              <a:t>Provides legal right </a:t>
            </a:r>
            <a:r>
              <a:rPr lang="en-IN" sz="2000" b="1" dirty="0" smtClean="0">
                <a:solidFill>
                  <a:schemeClr val="bg1"/>
                </a:solidFill>
                <a:latin typeface="+mj-lt"/>
              </a:rPr>
              <a:t>of </a:t>
            </a:r>
            <a:r>
              <a:rPr lang="en-IN" sz="2000" b="1" dirty="0">
                <a:solidFill>
                  <a:schemeClr val="bg1"/>
                </a:solidFill>
                <a:latin typeface="+mj-lt"/>
              </a:rPr>
              <a:t>opportunity of hearing and </a:t>
            </a:r>
            <a:r>
              <a:rPr lang="en-IN" sz="2000" b="1" dirty="0" err="1">
                <a:solidFill>
                  <a:schemeClr val="bg1"/>
                </a:solidFill>
                <a:latin typeface="+mj-lt"/>
              </a:rPr>
              <a:t>redressal</a:t>
            </a:r>
            <a:r>
              <a:rPr lang="en-IN" sz="2000" b="1" dirty="0">
                <a:solidFill>
                  <a:schemeClr val="bg1"/>
                </a:solidFill>
                <a:latin typeface="+mj-lt"/>
              </a:rPr>
              <a:t> of grievances to the citizens within the stipulated time limits </a:t>
            </a:r>
          </a:p>
        </p:txBody>
      </p:sp>
      <p:sp>
        <p:nvSpPr>
          <p:cNvPr id="36" name="TextBox 35">
            <a:extLst>
              <a:ext uri="{FF2B5EF4-FFF2-40B4-BE49-F238E27FC236}">
                <a16:creationId xmlns:a16="http://schemas.microsoft.com/office/drawing/2014/main" xmlns="" id="{816A78EE-916B-42BE-A57E-356A3FCB67A2}"/>
              </a:ext>
            </a:extLst>
          </p:cNvPr>
          <p:cNvSpPr txBox="1"/>
          <p:nvPr/>
        </p:nvSpPr>
        <p:spPr>
          <a:xfrm>
            <a:off x="-269244" y="13628"/>
            <a:ext cx="9795164" cy="769441"/>
          </a:xfrm>
          <a:prstGeom prst="rect">
            <a:avLst/>
          </a:prstGeom>
          <a:noFill/>
          <a:ln>
            <a:noFill/>
          </a:ln>
        </p:spPr>
        <p:txBody>
          <a:bodyPr wrap="square" rtlCol="0" anchor="ctr" anchorCtr="1">
            <a:spAutoFit/>
          </a:bodyPr>
          <a:lstStyle/>
          <a:p>
            <a:pPr algn="ctr"/>
            <a:r>
              <a:rPr lang="en-IN" sz="4400" b="1" dirty="0" smtClean="0">
                <a:solidFill>
                  <a:schemeClr val="bg1">
                    <a:lumMod val="95000"/>
                  </a:schemeClr>
                </a:solidFill>
              </a:rPr>
              <a:t>LEGAL RIGHT</a:t>
            </a:r>
            <a:endParaRPr lang="en-IN" sz="4400" b="1" dirty="0">
              <a:solidFill>
                <a:schemeClr val="bg1">
                  <a:lumMod val="95000"/>
                </a:schemeClr>
              </a:solidFill>
            </a:endParaRPr>
          </a:p>
        </p:txBody>
      </p:sp>
      <p:grpSp>
        <p:nvGrpSpPr>
          <p:cNvPr id="5" name="Group 4"/>
          <p:cNvGrpSpPr/>
          <p:nvPr/>
        </p:nvGrpSpPr>
        <p:grpSpPr>
          <a:xfrm>
            <a:off x="2764492" y="1912404"/>
            <a:ext cx="2279627" cy="749599"/>
            <a:chOff x="3451871" y="3311690"/>
            <a:chExt cx="2279627" cy="749599"/>
          </a:xfrm>
        </p:grpSpPr>
        <p:sp>
          <p:nvSpPr>
            <p:cNvPr id="44" name="AutoShape 11"/>
            <p:cNvSpPr>
              <a:spLocks/>
            </p:cNvSpPr>
            <p:nvPr/>
          </p:nvSpPr>
          <p:spPr bwMode="auto">
            <a:xfrm>
              <a:off x="4290691" y="3425223"/>
              <a:ext cx="1440807" cy="5225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a:bodyPr>
            <a:lstStyle/>
            <a:p>
              <a:pPr defTabSz="257970">
                <a:lnSpc>
                  <a:spcPct val="90000"/>
                </a:lnSpc>
                <a:defRPr/>
              </a:pPr>
              <a:r>
                <a:rPr lang="en-US" b="1" dirty="0" smtClean="0">
                  <a:solidFill>
                    <a:schemeClr val="bg1"/>
                  </a:solidFill>
                  <a:latin typeface="Calibri" charset="0"/>
                  <a:ea typeface="Calibri" charset="0"/>
                  <a:cs typeface="Calibri" charset="0"/>
                  <a:sym typeface="Roboto" charset="0"/>
                </a:rPr>
                <a:t>Hearing</a:t>
              </a:r>
              <a:endParaRPr lang="en-US" sz="900" b="1" dirty="0">
                <a:solidFill>
                  <a:schemeClr val="bg1"/>
                </a:solidFill>
                <a:latin typeface="Calibri" charset="0"/>
                <a:ea typeface="Calibri" charset="0"/>
                <a:cs typeface="Calibri" charset="0"/>
                <a:sym typeface="Roboto" charset="0"/>
              </a:endParaRP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51871" y="3311690"/>
              <a:ext cx="749599" cy="749599"/>
            </a:xfrm>
            <a:prstGeom prst="ellipse">
              <a:avLst/>
            </a:prstGeom>
          </p:spPr>
        </p:pic>
      </p:grpSp>
      <p:grpSp>
        <p:nvGrpSpPr>
          <p:cNvPr id="6" name="Group 5"/>
          <p:cNvGrpSpPr/>
          <p:nvPr/>
        </p:nvGrpSpPr>
        <p:grpSpPr>
          <a:xfrm>
            <a:off x="6070919" y="1946914"/>
            <a:ext cx="2179361" cy="637738"/>
            <a:chOff x="6758298" y="3425223"/>
            <a:chExt cx="2179361" cy="637738"/>
          </a:xfrm>
        </p:grpSpPr>
        <p:sp>
          <p:nvSpPr>
            <p:cNvPr id="40" name="AutoShape 7"/>
            <p:cNvSpPr>
              <a:spLocks/>
            </p:cNvSpPr>
            <p:nvPr/>
          </p:nvSpPr>
          <p:spPr bwMode="auto">
            <a:xfrm>
              <a:off x="7496852" y="3425223"/>
              <a:ext cx="1440807" cy="5225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a:bodyPr>
            <a:lstStyle/>
            <a:p>
              <a:pPr defTabSz="257970">
                <a:lnSpc>
                  <a:spcPct val="90000"/>
                </a:lnSpc>
                <a:defRPr/>
              </a:pPr>
              <a:r>
                <a:rPr lang="en-US" b="1" dirty="0" err="1" smtClean="0">
                  <a:solidFill>
                    <a:schemeClr val="bg1"/>
                  </a:solidFill>
                  <a:latin typeface="Calibri" charset="0"/>
                  <a:ea typeface="Calibri" charset="0"/>
                  <a:cs typeface="Calibri" charset="0"/>
                  <a:sym typeface="Roboto" charset="0"/>
                </a:rPr>
                <a:t>Redressal</a:t>
              </a:r>
              <a:endParaRPr lang="en-US" sz="900" b="1" dirty="0">
                <a:solidFill>
                  <a:schemeClr val="bg1"/>
                </a:solidFill>
                <a:latin typeface="Calibri" charset="0"/>
                <a:ea typeface="Calibri" charset="0"/>
                <a:cs typeface="Calibri" charset="0"/>
                <a:sym typeface="Roboto" charset="0"/>
              </a:endParaRPr>
            </a:p>
          </p:txBody>
        </p:sp>
        <p:pic>
          <p:nvPicPr>
            <p:cNvPr id="53" name="Picture 52" descr="A close up of a sign&#10;&#10;Description generated with very high confidence">
              <a:extLst>
                <a:ext uri="{FF2B5EF4-FFF2-40B4-BE49-F238E27FC236}">
                  <a16:creationId xmlns:a16="http://schemas.microsoft.com/office/drawing/2014/main" xmlns="" id="{7E783CC0-507D-4324-8A70-BF81EC205E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58298" y="3425665"/>
              <a:ext cx="577887" cy="637296"/>
            </a:xfrm>
            <a:prstGeom prst="rect">
              <a:avLst/>
            </a:prstGeom>
          </p:spPr>
        </p:pic>
      </p:grpSp>
      <p:grpSp>
        <p:nvGrpSpPr>
          <p:cNvPr id="8" name="Group 7"/>
          <p:cNvGrpSpPr/>
          <p:nvPr/>
        </p:nvGrpSpPr>
        <p:grpSpPr>
          <a:xfrm>
            <a:off x="4523047" y="3228854"/>
            <a:ext cx="2266884" cy="703963"/>
            <a:chOff x="6670775" y="4848851"/>
            <a:chExt cx="2266884" cy="703963"/>
          </a:xfrm>
        </p:grpSpPr>
        <p:sp>
          <p:nvSpPr>
            <p:cNvPr id="37" name="AutoShape 5"/>
            <p:cNvSpPr>
              <a:spLocks/>
            </p:cNvSpPr>
            <p:nvPr/>
          </p:nvSpPr>
          <p:spPr bwMode="auto">
            <a:xfrm>
              <a:off x="7496852" y="4955098"/>
              <a:ext cx="1440807" cy="5225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fontScale="85000" lnSpcReduction="20000"/>
            </a:bodyPr>
            <a:lstStyle/>
            <a:p>
              <a:pPr defTabSz="257970">
                <a:lnSpc>
                  <a:spcPct val="90000"/>
                </a:lnSpc>
                <a:defRPr/>
              </a:pPr>
              <a:r>
                <a:rPr lang="en-US" b="1" dirty="0">
                  <a:solidFill>
                    <a:schemeClr val="bg1"/>
                  </a:solidFill>
                  <a:latin typeface="Calibri" charset="0"/>
                  <a:ea typeface="Calibri" charset="0"/>
                  <a:cs typeface="Calibri" charset="0"/>
                  <a:sym typeface="Roboto" charset="0"/>
                </a:rPr>
                <a:t>Information about the decision </a:t>
              </a:r>
              <a:endParaRPr lang="en-US" sz="900" b="1" dirty="0">
                <a:solidFill>
                  <a:schemeClr val="bg1"/>
                </a:solidFill>
                <a:latin typeface="Calibri" charset="0"/>
                <a:ea typeface="Calibri" charset="0"/>
                <a:cs typeface="Calibri" charset="0"/>
                <a:sym typeface="Roboto" charset="0"/>
              </a:endParaRPr>
            </a:p>
          </p:txBody>
        </p:sp>
        <p:pic>
          <p:nvPicPr>
            <p:cNvPr id="54" name="Picture 53" descr="A close up of a logo&#10;&#10;Description generated with high confidence">
              <a:extLst>
                <a:ext uri="{FF2B5EF4-FFF2-40B4-BE49-F238E27FC236}">
                  <a16:creationId xmlns:a16="http://schemas.microsoft.com/office/drawing/2014/main" xmlns="" id="{271B3644-6363-4260-AA2F-88A18064BB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70775" y="4848851"/>
              <a:ext cx="703963" cy="703963"/>
            </a:xfrm>
            <a:prstGeom prst="ellipse">
              <a:avLst/>
            </a:prstGeom>
          </p:spPr>
        </p:pic>
      </p:grpSp>
      <p:pic>
        <p:nvPicPr>
          <p:cNvPr id="55" name="Picture 54">
            <a:extLst>
              <a:ext uri="{FF2B5EF4-FFF2-40B4-BE49-F238E27FC236}">
                <a16:creationId xmlns:a16="http://schemas.microsoft.com/office/drawing/2014/main" xmlns="" id="{95AD192E-B7FB-4466-8961-40D388F92794}"/>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09282" y="4460880"/>
            <a:ext cx="1819924" cy="1589823"/>
          </a:xfrm>
          <a:prstGeom prst="roundRect">
            <a:avLst/>
          </a:prstGeom>
          <a:solidFill>
            <a:schemeClr val="bg1"/>
          </a:solidFill>
        </p:spPr>
      </p:pic>
    </p:spTree>
    <p:extLst>
      <p:ext uri="{BB962C8B-B14F-4D97-AF65-F5344CB8AC3E}">
        <p14:creationId xmlns:p14="http://schemas.microsoft.com/office/powerpoint/2010/main" val="154276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300"/>
                                  </p:stCondLst>
                                  <p:childTnLst>
                                    <p:set>
                                      <p:cBhvr>
                                        <p:cTn id="6" dur="1" fill="hold">
                                          <p:stCondLst>
                                            <p:cond delay="0"/>
                                          </p:stCondLst>
                                        </p:cTn>
                                        <p:tgtEl>
                                          <p:spTgt spid="24580"/>
                                        </p:tgtEl>
                                        <p:attrNameLst>
                                          <p:attrName>style.visibility</p:attrName>
                                        </p:attrNameLst>
                                      </p:cBhvr>
                                      <p:to>
                                        <p:strVal val="visible"/>
                                      </p:to>
                                    </p:set>
                                    <p:animEffect transition="in" filter="wipe(down)">
                                      <p:cBhvr>
                                        <p:cTn id="7" dur="1000"/>
                                        <p:tgtEl>
                                          <p:spTgt spid="24580"/>
                                        </p:tgtEl>
                                      </p:cBhvr>
                                    </p:animEffect>
                                  </p:childTnLst>
                                </p:cTn>
                              </p:par>
                              <p:par>
                                <p:cTn id="8" presetID="22" presetClass="entr" presetSubtype="4" fill="hold" grpId="0" nodeType="withEffect">
                                  <p:stCondLst>
                                    <p:cond delay="900"/>
                                  </p:stCondLst>
                                  <p:childTnLst>
                                    <p:set>
                                      <p:cBhvr>
                                        <p:cTn id="9" dur="1" fill="hold">
                                          <p:stCondLst>
                                            <p:cond delay="0"/>
                                          </p:stCondLst>
                                        </p:cTn>
                                        <p:tgtEl>
                                          <p:spTgt spid="24579"/>
                                        </p:tgtEl>
                                        <p:attrNameLst>
                                          <p:attrName>style.visibility</p:attrName>
                                        </p:attrNameLst>
                                      </p:cBhvr>
                                      <p:to>
                                        <p:strVal val="visible"/>
                                      </p:to>
                                    </p:set>
                                    <p:animEffect transition="in" filter="wipe(down)">
                                      <p:cBhvr>
                                        <p:cTn id="10" dur="1000"/>
                                        <p:tgtEl>
                                          <p:spTgt spid="24579"/>
                                        </p:tgtEl>
                                      </p:cBhvr>
                                    </p:animEffect>
                                  </p:childTnLst>
                                </p:cTn>
                              </p:par>
                            </p:childTnLst>
                          </p:cTn>
                        </p:par>
                        <p:par>
                          <p:cTn id="11" fill="hold">
                            <p:stCondLst>
                              <p:cond delay="1900"/>
                            </p:stCondLst>
                            <p:childTnLst>
                              <p:par>
                                <p:cTn id="12" presetID="2" presetClass="entr" presetSubtype="1" decel="7200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2000" fill="hold"/>
                                        <p:tgtEl>
                                          <p:spTgt spid="23"/>
                                        </p:tgtEl>
                                        <p:attrNameLst>
                                          <p:attrName>ppt_x</p:attrName>
                                        </p:attrNameLst>
                                      </p:cBhvr>
                                      <p:tavLst>
                                        <p:tav tm="0">
                                          <p:val>
                                            <p:strVal val="#ppt_x"/>
                                          </p:val>
                                        </p:tav>
                                        <p:tav tm="100000">
                                          <p:val>
                                            <p:strVal val="#ppt_x"/>
                                          </p:val>
                                        </p:tav>
                                      </p:tavLst>
                                    </p:anim>
                                    <p:anim calcmode="lin" valueType="num">
                                      <p:cBhvr additive="base">
                                        <p:cTn id="15" dur="2000" fill="hold"/>
                                        <p:tgtEl>
                                          <p:spTgt spid="23"/>
                                        </p:tgtEl>
                                        <p:attrNameLst>
                                          <p:attrName>ppt_y</p:attrName>
                                        </p:attrNameLst>
                                      </p:cBhvr>
                                      <p:tavLst>
                                        <p:tav tm="0">
                                          <p:val>
                                            <p:strVal val="0-#ppt_h/2"/>
                                          </p:val>
                                        </p:tav>
                                        <p:tav tm="100000">
                                          <p:val>
                                            <p:strVal val="#ppt_y"/>
                                          </p:val>
                                        </p:tav>
                                      </p:tavLst>
                                    </p:anim>
                                  </p:childTnLst>
                                </p:cTn>
                              </p:par>
                              <p:par>
                                <p:cTn id="16" presetID="8" presetClass="emph" presetSubtype="0" decel="50000" fill="hold" grpId="1" nodeType="withEffect">
                                  <p:stCondLst>
                                    <p:cond delay="0"/>
                                  </p:stCondLst>
                                  <p:childTnLst>
                                    <p:animRot by="-1800000">
                                      <p:cBhvr>
                                        <p:cTn id="17" dur="2000" fill="hold"/>
                                        <p:tgtEl>
                                          <p:spTgt spid="23"/>
                                        </p:tgtEl>
                                        <p:attrNameLst>
                                          <p:attrName>r</p:attrName>
                                        </p:attrNameLst>
                                      </p:cBhvr>
                                    </p:animRot>
                                  </p:childTnLst>
                                </p:cTn>
                              </p:par>
                            </p:childTnLst>
                          </p:cTn>
                        </p:par>
                        <p:par>
                          <p:cTn id="18" fill="hold">
                            <p:stCondLst>
                              <p:cond delay="3900"/>
                            </p:stCondLst>
                            <p:childTnLst>
                              <p:par>
                                <p:cTn id="19" presetID="10" presetClass="entr" presetSubtype="0"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500"/>
                                        <p:tgtEl>
                                          <p:spTgt spid="5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46"/>
                                        </p:tgtEl>
                                        <p:attrNameLst>
                                          <p:attrName>style.visibility</p:attrName>
                                        </p:attrNameLst>
                                      </p:cBhvr>
                                      <p:to>
                                        <p:strVal val="visible"/>
                                      </p:to>
                                    </p:set>
                                    <p:animEffect transition="in" filter="fade">
                                      <p:cBhvr>
                                        <p:cTn id="4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nimBg="1"/>
      <p:bldP spid="24580" grpId="0" animBg="1"/>
      <p:bldP spid="23" grpId="0" animBg="1"/>
      <p:bldP spid="23" grpId="1" animBg="1"/>
      <p:bldP spid="4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46D23CED-69D3-48AA-9734-A6535DF7E970}"/>
              </a:ext>
            </a:extLst>
          </p:cNvPr>
          <p:cNvSpPr txBox="1"/>
          <p:nvPr/>
        </p:nvSpPr>
        <p:spPr>
          <a:xfrm>
            <a:off x="1729390" y="2872899"/>
            <a:ext cx="6680675" cy="1092607"/>
          </a:xfrm>
          <a:prstGeom prst="rect">
            <a:avLst/>
          </a:prstGeom>
          <a:noFill/>
        </p:spPr>
        <p:txBody>
          <a:bodyPr wrap="square" rtlCol="0">
            <a:spAutoFit/>
          </a:bodyPr>
          <a:lstStyle/>
          <a:p>
            <a:endParaRPr lang="en-US" sz="900" b="1" dirty="0">
              <a:solidFill>
                <a:schemeClr val="bg1"/>
              </a:solidFill>
              <a:latin typeface="Al Tarikh" charset="-78"/>
              <a:ea typeface="Al Tarikh" charset="-78"/>
              <a:cs typeface="Al Tarikh" charset="-78"/>
            </a:endParaRPr>
          </a:p>
          <a:p>
            <a:r>
              <a:rPr lang="en-US" sz="2400" b="1" dirty="0">
                <a:solidFill>
                  <a:schemeClr val="bg1"/>
                </a:solidFill>
                <a:latin typeface="Al Tarikh" charset="-78"/>
                <a:ea typeface="Al Tarikh" charset="-78"/>
                <a:cs typeface="Al Tarikh" charset="-78"/>
              </a:rPr>
              <a:t>RS. </a:t>
            </a:r>
            <a:r>
              <a:rPr lang="en-IN" sz="2800" b="1" dirty="0">
                <a:solidFill>
                  <a:srgbClr val="FFC000"/>
                </a:solidFill>
                <a:latin typeface="Mangal" panose="02040503050203030202" pitchFamily="18" charset="0"/>
                <a:cs typeface="Mangal" panose="02040503050203030202" pitchFamily="18" charset="0"/>
              </a:rPr>
              <a:t>7.52</a:t>
            </a:r>
            <a:r>
              <a:rPr lang="en-IN" sz="2400" b="1" dirty="0">
                <a:solidFill>
                  <a:schemeClr val="bg1"/>
                </a:solidFill>
                <a:latin typeface="Mangal" panose="02040503050203030202" pitchFamily="18" charset="0"/>
                <a:cs typeface="Mangal" panose="02040503050203030202" pitchFamily="18" charset="0"/>
              </a:rPr>
              <a:t> lakh </a:t>
            </a:r>
            <a:r>
              <a:rPr lang="en-US" sz="2400" b="1" dirty="0">
                <a:solidFill>
                  <a:schemeClr val="bg1"/>
                </a:solidFill>
                <a:latin typeface="Al Tarikh" charset="-78"/>
                <a:ea typeface="Al Tarikh" charset="-78"/>
                <a:cs typeface="Al Tarikh" charset="-78"/>
              </a:rPr>
              <a:t>IMPOSED </a:t>
            </a:r>
          </a:p>
          <a:p>
            <a:r>
              <a:rPr lang="en-US" sz="2400" b="1" dirty="0">
                <a:solidFill>
                  <a:schemeClr val="bg1"/>
                </a:solidFill>
                <a:latin typeface="Al Tarikh" charset="-78"/>
                <a:ea typeface="Al Tarikh" charset="-78"/>
                <a:cs typeface="Al Tarikh" charset="-78"/>
              </a:rPr>
              <a:t>ON A TOTAL OF </a:t>
            </a:r>
            <a:r>
              <a:rPr lang="en-IN" sz="2800" b="1" dirty="0">
                <a:solidFill>
                  <a:srgbClr val="FFC000"/>
                </a:solidFill>
                <a:latin typeface="Mangal" panose="02040503050203030202" pitchFamily="18" charset="0"/>
                <a:cs typeface="Mangal" panose="02040503050203030202" pitchFamily="18" charset="0"/>
              </a:rPr>
              <a:t>254</a:t>
            </a:r>
            <a:r>
              <a:rPr lang="en-US" sz="2400" b="1" dirty="0">
                <a:solidFill>
                  <a:schemeClr val="bg1"/>
                </a:solidFill>
                <a:latin typeface="Al Tarikh" charset="-78"/>
                <a:ea typeface="Al Tarikh" charset="-78"/>
                <a:cs typeface="Al Tarikh" charset="-78"/>
              </a:rPr>
              <a:t> PUBLIC AUTHORITIES</a:t>
            </a:r>
          </a:p>
        </p:txBody>
      </p:sp>
      <p:sp>
        <p:nvSpPr>
          <p:cNvPr id="6" name="TextBox 5">
            <a:extLst>
              <a:ext uri="{FF2B5EF4-FFF2-40B4-BE49-F238E27FC236}">
                <a16:creationId xmlns="" xmlns:a16="http://schemas.microsoft.com/office/drawing/2014/main" id="{9CCD545C-A9B6-44B3-9EA5-3A2780EA858B}"/>
              </a:ext>
            </a:extLst>
          </p:cNvPr>
          <p:cNvSpPr txBox="1"/>
          <p:nvPr/>
        </p:nvSpPr>
        <p:spPr>
          <a:xfrm>
            <a:off x="1516739" y="4276615"/>
            <a:ext cx="5787056" cy="846386"/>
          </a:xfrm>
          <a:prstGeom prst="rect">
            <a:avLst/>
          </a:prstGeom>
          <a:noFill/>
        </p:spPr>
        <p:txBody>
          <a:bodyPr wrap="square" rtlCol="0">
            <a:spAutoFit/>
          </a:bodyPr>
          <a:lstStyle/>
          <a:p>
            <a:pPr algn="ctr"/>
            <a:r>
              <a:rPr lang="en-US" sz="2100" b="1" dirty="0" smtClean="0">
                <a:solidFill>
                  <a:schemeClr val="bg1"/>
                </a:solidFill>
                <a:latin typeface="Al Tarikh" charset="-78"/>
                <a:ea typeface="Al Tarikh" charset="-78"/>
                <a:cs typeface="Al Tarikh" charset="-78"/>
              </a:rPr>
              <a:t>Disciplinary action initiated on </a:t>
            </a:r>
            <a:r>
              <a:rPr lang="en-US" sz="2800" b="1" dirty="0" smtClean="0">
                <a:solidFill>
                  <a:srgbClr val="FFC000"/>
                </a:solidFill>
                <a:latin typeface="Al Tarikh" charset="-78"/>
                <a:ea typeface="Al Tarikh" charset="-78"/>
                <a:cs typeface="Al Tarikh" charset="-78"/>
              </a:rPr>
              <a:t>64 </a:t>
            </a:r>
            <a:r>
              <a:rPr lang="en-US" sz="2100" b="1" dirty="0">
                <a:solidFill>
                  <a:schemeClr val="bg1"/>
                </a:solidFill>
                <a:latin typeface="Al Tarikh" charset="-78"/>
                <a:ea typeface="Al Tarikh" charset="-78"/>
                <a:cs typeface="Al Tarikh" charset="-78"/>
              </a:rPr>
              <a:t>Public </a:t>
            </a:r>
            <a:r>
              <a:rPr lang="en-US" sz="2100" b="1" dirty="0" smtClean="0">
                <a:solidFill>
                  <a:schemeClr val="bg1"/>
                </a:solidFill>
                <a:latin typeface="Al Tarikh" charset="-78"/>
                <a:ea typeface="Al Tarikh" charset="-78"/>
                <a:cs typeface="Al Tarikh" charset="-78"/>
              </a:rPr>
              <a:t>Authorities</a:t>
            </a:r>
            <a:endParaRPr lang="en-US" sz="2100" b="1" dirty="0">
              <a:solidFill>
                <a:schemeClr val="bg1"/>
              </a:solidFill>
              <a:latin typeface="Al Tarikh" charset="-78"/>
              <a:ea typeface="Al Tarikh" charset="-78"/>
              <a:cs typeface="Al Tarikh" charset="-78"/>
            </a:endParaRPr>
          </a:p>
        </p:txBody>
      </p:sp>
      <p:sp>
        <p:nvSpPr>
          <p:cNvPr id="8" name="Title 2"/>
          <p:cNvSpPr txBox="1">
            <a:spLocks/>
          </p:cNvSpPr>
          <p:nvPr/>
        </p:nvSpPr>
        <p:spPr>
          <a:xfrm>
            <a:off x="-1140766" y="2172166"/>
            <a:ext cx="7772400" cy="429707"/>
          </a:xfrm>
          <a:prstGeom prst="rect">
            <a:avLst/>
          </a:prstGeom>
        </p:spPr>
        <p:txBody>
          <a:bodyPr bIns="68580" anchor="b" anchorCtr="0">
            <a:no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1800" b="1" dirty="0">
                <a:solidFill>
                  <a:schemeClr val="accent1">
                    <a:lumMod val="20000"/>
                    <a:lumOff val="80000"/>
                  </a:schemeClr>
                </a:solidFill>
                <a:latin typeface="Arial" charset="0"/>
                <a:ea typeface="Arial" charset="0"/>
                <a:cs typeface="Arial" charset="0"/>
              </a:rPr>
              <a:t>Punishment for poor performance</a:t>
            </a:r>
          </a:p>
        </p:txBody>
      </p:sp>
      <p:sp>
        <p:nvSpPr>
          <p:cNvPr id="9" name="TextBox 8"/>
          <p:cNvSpPr txBox="1"/>
          <p:nvPr/>
        </p:nvSpPr>
        <p:spPr>
          <a:xfrm>
            <a:off x="740059" y="683010"/>
            <a:ext cx="7670006" cy="415499"/>
          </a:xfrm>
          <a:prstGeom prst="rect">
            <a:avLst/>
          </a:prstGeom>
          <a:noFill/>
          <a:ln>
            <a:noFill/>
          </a:ln>
        </p:spPr>
        <p:txBody>
          <a:bodyPr wrap="square" lIns="0" tIns="0" rIns="0" bIns="0" rtlCol="0" anchor="ctr" anchorCtr="0">
            <a:noAutofit/>
          </a:bodyPr>
          <a:lstStyle/>
          <a:p>
            <a:pPr algn="ctr"/>
            <a:r>
              <a:rPr lang="en-US" sz="4000" dirty="0">
                <a:solidFill>
                  <a:schemeClr val="bg1"/>
                </a:solidFill>
                <a:latin typeface="Source Sans Pro ExtraLight" charset="0"/>
                <a:ea typeface="Calibri" charset="0"/>
                <a:cs typeface="Calibri" charset="0"/>
              </a:rPr>
              <a:t>Ensuring Accountability – </a:t>
            </a:r>
          </a:p>
          <a:p>
            <a:pPr algn="ctr"/>
            <a:r>
              <a:rPr lang="en-US" sz="4000" dirty="0">
                <a:solidFill>
                  <a:schemeClr val="bg1"/>
                </a:solidFill>
                <a:latin typeface="Source Sans Pro ExtraLight" charset="0"/>
                <a:ea typeface="Calibri" charset="0"/>
                <a:cs typeface="Calibri" charset="0"/>
              </a:rPr>
              <a:t>Rewards and Punishments</a:t>
            </a:r>
          </a:p>
        </p:txBody>
      </p:sp>
    </p:spTree>
    <p:extLst>
      <p:ext uri="{BB962C8B-B14F-4D97-AF65-F5344CB8AC3E}">
        <p14:creationId xmlns:p14="http://schemas.microsoft.com/office/powerpoint/2010/main" val="29613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4014350" y="3087216"/>
            <a:ext cx="1613198" cy="422304"/>
            <a:chOff x="4014350" y="3087216"/>
            <a:chExt cx="1613198" cy="422304"/>
          </a:xfrm>
        </p:grpSpPr>
        <p:grpSp>
          <p:nvGrpSpPr>
            <p:cNvPr id="29" name="Group 28"/>
            <p:cNvGrpSpPr/>
            <p:nvPr/>
          </p:nvGrpSpPr>
          <p:grpSpPr>
            <a:xfrm>
              <a:off x="4014350" y="3087216"/>
              <a:ext cx="1613198" cy="422304"/>
              <a:chOff x="838200" y="2757932"/>
              <a:chExt cx="6665198" cy="694040"/>
            </a:xfrm>
          </p:grpSpPr>
          <p:sp>
            <p:nvSpPr>
              <p:cNvPr id="90" name="Rectangle 89"/>
              <p:cNvSpPr/>
              <p:nvPr/>
            </p:nvSpPr>
            <p:spPr>
              <a:xfrm>
                <a:off x="838200" y="2757932"/>
                <a:ext cx="6665198" cy="6940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p>
            </p:txBody>
          </p:sp>
          <p:sp>
            <p:nvSpPr>
              <p:cNvPr id="23" name="Rectangle 22"/>
              <p:cNvSpPr/>
              <p:nvPr/>
            </p:nvSpPr>
            <p:spPr>
              <a:xfrm>
                <a:off x="838200" y="2757932"/>
                <a:ext cx="694039" cy="6940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p>
            </p:txBody>
          </p:sp>
        </p:gr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45866" y="3087216"/>
              <a:ext cx="419809" cy="419809"/>
            </a:xfrm>
            <a:prstGeom prst="rect">
              <a:avLst/>
            </a:prstGeom>
          </p:spPr>
        </p:pic>
      </p:grpSp>
      <p:grpSp>
        <p:nvGrpSpPr>
          <p:cNvPr id="19" name="Group 18"/>
          <p:cNvGrpSpPr/>
          <p:nvPr/>
        </p:nvGrpSpPr>
        <p:grpSpPr>
          <a:xfrm>
            <a:off x="3528006" y="3558912"/>
            <a:ext cx="1358319" cy="613469"/>
            <a:chOff x="3528006" y="3558912"/>
            <a:chExt cx="1358319" cy="613469"/>
          </a:xfrm>
        </p:grpSpPr>
        <p:grpSp>
          <p:nvGrpSpPr>
            <p:cNvPr id="28" name="Group 27"/>
            <p:cNvGrpSpPr/>
            <p:nvPr/>
          </p:nvGrpSpPr>
          <p:grpSpPr>
            <a:xfrm>
              <a:off x="3528006" y="3558912"/>
              <a:ext cx="1358319" cy="613469"/>
              <a:chOff x="838200" y="3672169"/>
              <a:chExt cx="5676900" cy="694514"/>
            </a:xfrm>
          </p:grpSpPr>
          <p:sp>
            <p:nvSpPr>
              <p:cNvPr id="89" name="Rectangle 88"/>
              <p:cNvSpPr/>
              <p:nvPr/>
            </p:nvSpPr>
            <p:spPr>
              <a:xfrm>
                <a:off x="838200" y="3672643"/>
                <a:ext cx="5676900" cy="6940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p>
            </p:txBody>
          </p:sp>
          <p:sp>
            <p:nvSpPr>
              <p:cNvPr id="92" name="Rectangle 91"/>
              <p:cNvSpPr/>
              <p:nvPr/>
            </p:nvSpPr>
            <p:spPr>
              <a:xfrm>
                <a:off x="838200" y="3672169"/>
                <a:ext cx="694039" cy="6940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p>
            </p:txBody>
          </p:sp>
        </p:gr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59671" y="3722816"/>
              <a:ext cx="711030" cy="308695"/>
            </a:xfrm>
            <a:prstGeom prst="rect">
              <a:avLst/>
            </a:prstGeom>
          </p:spPr>
        </p:pic>
      </p:grpSp>
      <p:grpSp>
        <p:nvGrpSpPr>
          <p:cNvPr id="10" name="Group 9"/>
          <p:cNvGrpSpPr/>
          <p:nvPr/>
        </p:nvGrpSpPr>
        <p:grpSpPr>
          <a:xfrm>
            <a:off x="2990843" y="4363493"/>
            <a:ext cx="1586036" cy="563556"/>
            <a:chOff x="2990843" y="4363493"/>
            <a:chExt cx="1586036" cy="563556"/>
          </a:xfrm>
        </p:grpSpPr>
        <p:grpSp>
          <p:nvGrpSpPr>
            <p:cNvPr id="27" name="Group 26"/>
            <p:cNvGrpSpPr/>
            <p:nvPr/>
          </p:nvGrpSpPr>
          <p:grpSpPr>
            <a:xfrm>
              <a:off x="2990843" y="4363493"/>
              <a:ext cx="1586036" cy="563556"/>
              <a:chOff x="838200" y="4586406"/>
              <a:chExt cx="5265420" cy="694988"/>
            </a:xfrm>
          </p:grpSpPr>
          <p:sp>
            <p:nvSpPr>
              <p:cNvPr id="86" name="Rectangle 85"/>
              <p:cNvSpPr/>
              <p:nvPr/>
            </p:nvSpPr>
            <p:spPr>
              <a:xfrm>
                <a:off x="838200" y="4587354"/>
                <a:ext cx="5265420" cy="6940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p>
            </p:txBody>
          </p:sp>
          <p:sp>
            <p:nvSpPr>
              <p:cNvPr id="93" name="Rectangle 92"/>
              <p:cNvSpPr/>
              <p:nvPr/>
            </p:nvSpPr>
            <p:spPr>
              <a:xfrm>
                <a:off x="838200" y="4586406"/>
                <a:ext cx="694039" cy="69403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p>
            </p:txBody>
          </p:sp>
        </p:grpSp>
        <p:sp>
          <p:nvSpPr>
            <p:cNvPr id="97" name="Oval 96">
              <a:extLst>
                <a:ext uri="{FF2B5EF4-FFF2-40B4-BE49-F238E27FC236}">
                  <a16:creationId xmlns="" xmlns:a16="http://schemas.microsoft.com/office/drawing/2014/main" id="{92DC90FF-3B40-4B2D-B527-52F62FDFC280}"/>
                </a:ext>
              </a:extLst>
            </p:cNvPr>
            <p:cNvSpPr/>
            <p:nvPr/>
          </p:nvSpPr>
          <p:spPr>
            <a:xfrm>
              <a:off x="3367644" y="4383070"/>
              <a:ext cx="572039" cy="527330"/>
            </a:xfrm>
            <a:prstGeom prst="ellipse">
              <a:avLst/>
            </a:prstGeom>
            <a:blipFill rotWithShape="1">
              <a:blip r:embed="rId4"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7" name="Group 6"/>
          <p:cNvGrpSpPr/>
          <p:nvPr/>
        </p:nvGrpSpPr>
        <p:grpSpPr>
          <a:xfrm>
            <a:off x="2380975" y="5053664"/>
            <a:ext cx="1745522" cy="599588"/>
            <a:chOff x="2380975" y="5053664"/>
            <a:chExt cx="1745522" cy="599588"/>
          </a:xfrm>
        </p:grpSpPr>
        <p:grpSp>
          <p:nvGrpSpPr>
            <p:cNvPr id="26" name="Group 25"/>
            <p:cNvGrpSpPr/>
            <p:nvPr/>
          </p:nvGrpSpPr>
          <p:grpSpPr>
            <a:xfrm>
              <a:off x="2380975" y="5053664"/>
              <a:ext cx="1745522" cy="599588"/>
              <a:chOff x="838200" y="5500642"/>
              <a:chExt cx="4654727" cy="694040"/>
            </a:xfrm>
          </p:grpSpPr>
          <p:sp>
            <p:nvSpPr>
              <p:cNvPr id="22" name="Rectangle 21"/>
              <p:cNvSpPr/>
              <p:nvPr/>
            </p:nvSpPr>
            <p:spPr>
              <a:xfrm>
                <a:off x="838200" y="5500642"/>
                <a:ext cx="4654727" cy="6940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p>
            </p:txBody>
          </p:sp>
          <p:sp>
            <p:nvSpPr>
              <p:cNvPr id="94" name="Rectangle 93"/>
              <p:cNvSpPr/>
              <p:nvPr/>
            </p:nvSpPr>
            <p:spPr>
              <a:xfrm>
                <a:off x="838200" y="5500643"/>
                <a:ext cx="694039" cy="6940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p>
            </p:txBody>
          </p:sp>
          <p:sp>
            <p:nvSpPr>
              <p:cNvPr id="124" name="TextBox 123">
                <a:extLst>
                  <a:ext uri="{FF2B5EF4-FFF2-40B4-BE49-F238E27FC236}">
                    <a16:creationId xmlns:a16="http://schemas.microsoft.com/office/drawing/2014/main" xmlns="" id="{521724D5-5955-4257-8B10-0247CF3580B0}"/>
                  </a:ext>
                </a:extLst>
              </p:cNvPr>
              <p:cNvSpPr txBox="1"/>
              <p:nvPr/>
            </p:nvSpPr>
            <p:spPr>
              <a:xfrm>
                <a:off x="1834625" y="5626063"/>
                <a:ext cx="2899267" cy="425694"/>
              </a:xfrm>
              <a:prstGeom prst="rect">
                <a:avLst/>
              </a:prstGeom>
              <a:noFill/>
            </p:spPr>
            <p:txBody>
              <a:bodyPr wrap="square" lIns="0" tIns="0" rIns="0" bIns="0" rtlCol="0" anchor="t">
                <a:normAutofit/>
              </a:bodyPr>
              <a:lstStyle/>
              <a:p>
                <a:pPr>
                  <a:lnSpc>
                    <a:spcPct val="120000"/>
                  </a:lnSpc>
                  <a:spcBef>
                    <a:spcPts val="450"/>
                  </a:spcBef>
                </a:pPr>
                <a:endParaRPr lang="en-US" sz="900" dirty="0">
                  <a:solidFill>
                    <a:schemeClr val="tx1">
                      <a:lumMod val="75000"/>
                      <a:lumOff val="25000"/>
                    </a:schemeClr>
                  </a:solidFill>
                </a:endParaRPr>
              </a:p>
            </p:txBody>
          </p:sp>
        </p:grpSp>
        <p:grpSp>
          <p:nvGrpSpPr>
            <p:cNvPr id="57" name="Group 56"/>
            <p:cNvGrpSpPr/>
            <p:nvPr/>
          </p:nvGrpSpPr>
          <p:grpSpPr>
            <a:xfrm>
              <a:off x="2990843" y="5119872"/>
              <a:ext cx="565376" cy="469538"/>
              <a:chOff x="10372724" y="3198813"/>
              <a:chExt cx="845043" cy="850530"/>
            </a:xfrm>
            <a:solidFill>
              <a:schemeClr val="tx1">
                <a:lumMod val="95000"/>
                <a:lumOff val="5000"/>
              </a:schemeClr>
            </a:solidFill>
          </p:grpSpPr>
          <p:sp>
            <p:nvSpPr>
              <p:cNvPr id="58" name="Freeform 5"/>
              <p:cNvSpPr>
                <a:spLocks noEditPoints="1"/>
              </p:cNvSpPr>
              <p:nvPr/>
            </p:nvSpPr>
            <p:spPr bwMode="auto">
              <a:xfrm>
                <a:off x="10518138" y="3352457"/>
                <a:ext cx="367649" cy="74079"/>
              </a:xfrm>
              <a:custGeom>
                <a:avLst/>
                <a:gdLst>
                  <a:gd name="T0" fmla="*/ 58 w 65"/>
                  <a:gd name="T1" fmla="*/ 0 h 13"/>
                  <a:gd name="T2" fmla="*/ 6 w 65"/>
                  <a:gd name="T3" fmla="*/ 0 h 13"/>
                  <a:gd name="T4" fmla="*/ 0 w 65"/>
                  <a:gd name="T5" fmla="*/ 7 h 13"/>
                  <a:gd name="T6" fmla="*/ 6 w 65"/>
                  <a:gd name="T7" fmla="*/ 13 h 13"/>
                  <a:gd name="T8" fmla="*/ 58 w 65"/>
                  <a:gd name="T9" fmla="*/ 13 h 13"/>
                  <a:gd name="T10" fmla="*/ 65 w 65"/>
                  <a:gd name="T11" fmla="*/ 7 h 13"/>
                  <a:gd name="T12" fmla="*/ 58 w 65"/>
                  <a:gd name="T13" fmla="*/ 0 h 13"/>
                  <a:gd name="T14" fmla="*/ 58 w 65"/>
                  <a:gd name="T15" fmla="*/ 0 h 13"/>
                  <a:gd name="T16" fmla="*/ 58 w 65"/>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13">
                    <a:moveTo>
                      <a:pt x="58" y="0"/>
                    </a:moveTo>
                    <a:cubicBezTo>
                      <a:pt x="6" y="0"/>
                      <a:pt x="6" y="0"/>
                      <a:pt x="6" y="0"/>
                    </a:cubicBezTo>
                    <a:cubicBezTo>
                      <a:pt x="3" y="0"/>
                      <a:pt x="0" y="3"/>
                      <a:pt x="0" y="7"/>
                    </a:cubicBezTo>
                    <a:cubicBezTo>
                      <a:pt x="0" y="10"/>
                      <a:pt x="3" y="13"/>
                      <a:pt x="6" y="13"/>
                    </a:cubicBezTo>
                    <a:cubicBezTo>
                      <a:pt x="58" y="13"/>
                      <a:pt x="58" y="13"/>
                      <a:pt x="58" y="13"/>
                    </a:cubicBezTo>
                    <a:cubicBezTo>
                      <a:pt x="62" y="13"/>
                      <a:pt x="65" y="10"/>
                      <a:pt x="65" y="7"/>
                    </a:cubicBezTo>
                    <a:cubicBezTo>
                      <a:pt x="65" y="3"/>
                      <a:pt x="62" y="0"/>
                      <a:pt x="58" y="0"/>
                    </a:cubicBezTo>
                    <a:close/>
                    <a:moveTo>
                      <a:pt x="58" y="0"/>
                    </a:moveTo>
                    <a:cubicBezTo>
                      <a:pt x="58" y="0"/>
                      <a:pt x="58" y="0"/>
                      <a:pt x="5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59" name="Freeform 6"/>
              <p:cNvSpPr>
                <a:spLocks noEditPoints="1"/>
              </p:cNvSpPr>
              <p:nvPr/>
            </p:nvSpPr>
            <p:spPr bwMode="auto">
              <a:xfrm>
                <a:off x="10518138" y="3495127"/>
                <a:ext cx="367649" cy="79567"/>
              </a:xfrm>
              <a:custGeom>
                <a:avLst/>
                <a:gdLst>
                  <a:gd name="T0" fmla="*/ 65 w 65"/>
                  <a:gd name="T1" fmla="*/ 7 h 14"/>
                  <a:gd name="T2" fmla="*/ 58 w 65"/>
                  <a:gd name="T3" fmla="*/ 0 h 14"/>
                  <a:gd name="T4" fmla="*/ 6 w 65"/>
                  <a:gd name="T5" fmla="*/ 0 h 14"/>
                  <a:gd name="T6" fmla="*/ 0 w 65"/>
                  <a:gd name="T7" fmla="*/ 7 h 14"/>
                  <a:gd name="T8" fmla="*/ 6 w 65"/>
                  <a:gd name="T9" fmla="*/ 14 h 14"/>
                  <a:gd name="T10" fmla="*/ 58 w 65"/>
                  <a:gd name="T11" fmla="*/ 14 h 14"/>
                  <a:gd name="T12" fmla="*/ 65 w 65"/>
                  <a:gd name="T13" fmla="*/ 7 h 14"/>
                  <a:gd name="T14" fmla="*/ 65 w 65"/>
                  <a:gd name="T15" fmla="*/ 7 h 14"/>
                  <a:gd name="T16" fmla="*/ 65 w 65"/>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14">
                    <a:moveTo>
                      <a:pt x="65" y="7"/>
                    </a:moveTo>
                    <a:cubicBezTo>
                      <a:pt x="65" y="3"/>
                      <a:pt x="62" y="0"/>
                      <a:pt x="58" y="0"/>
                    </a:cubicBezTo>
                    <a:cubicBezTo>
                      <a:pt x="6" y="0"/>
                      <a:pt x="6" y="0"/>
                      <a:pt x="6" y="0"/>
                    </a:cubicBezTo>
                    <a:cubicBezTo>
                      <a:pt x="3" y="0"/>
                      <a:pt x="0" y="3"/>
                      <a:pt x="0" y="7"/>
                    </a:cubicBezTo>
                    <a:cubicBezTo>
                      <a:pt x="0" y="11"/>
                      <a:pt x="3" y="14"/>
                      <a:pt x="6" y="14"/>
                    </a:cubicBezTo>
                    <a:cubicBezTo>
                      <a:pt x="58" y="14"/>
                      <a:pt x="58" y="14"/>
                      <a:pt x="58" y="14"/>
                    </a:cubicBezTo>
                    <a:cubicBezTo>
                      <a:pt x="62" y="14"/>
                      <a:pt x="65" y="11"/>
                      <a:pt x="65" y="7"/>
                    </a:cubicBezTo>
                    <a:close/>
                    <a:moveTo>
                      <a:pt x="65" y="7"/>
                    </a:moveTo>
                    <a:cubicBezTo>
                      <a:pt x="65" y="7"/>
                      <a:pt x="65" y="7"/>
                      <a:pt x="65" y="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60" name="Freeform 7"/>
              <p:cNvSpPr>
                <a:spLocks noEditPoints="1"/>
              </p:cNvSpPr>
              <p:nvPr/>
            </p:nvSpPr>
            <p:spPr bwMode="auto">
              <a:xfrm>
                <a:off x="10518138" y="3640541"/>
                <a:ext cx="219492" cy="79567"/>
              </a:xfrm>
              <a:custGeom>
                <a:avLst/>
                <a:gdLst>
                  <a:gd name="T0" fmla="*/ 32 w 39"/>
                  <a:gd name="T1" fmla="*/ 14 h 14"/>
                  <a:gd name="T2" fmla="*/ 39 w 39"/>
                  <a:gd name="T3" fmla="*/ 7 h 14"/>
                  <a:gd name="T4" fmla="*/ 32 w 39"/>
                  <a:gd name="T5" fmla="*/ 0 h 14"/>
                  <a:gd name="T6" fmla="*/ 6 w 39"/>
                  <a:gd name="T7" fmla="*/ 0 h 14"/>
                  <a:gd name="T8" fmla="*/ 0 w 39"/>
                  <a:gd name="T9" fmla="*/ 7 h 14"/>
                  <a:gd name="T10" fmla="*/ 6 w 39"/>
                  <a:gd name="T11" fmla="*/ 14 h 14"/>
                  <a:gd name="T12" fmla="*/ 32 w 39"/>
                  <a:gd name="T13" fmla="*/ 14 h 14"/>
                  <a:gd name="T14" fmla="*/ 32 w 39"/>
                  <a:gd name="T15" fmla="*/ 14 h 14"/>
                  <a:gd name="T16" fmla="*/ 32 w 39"/>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4">
                    <a:moveTo>
                      <a:pt x="32" y="14"/>
                    </a:moveTo>
                    <a:cubicBezTo>
                      <a:pt x="36" y="14"/>
                      <a:pt x="39" y="11"/>
                      <a:pt x="39" y="7"/>
                    </a:cubicBezTo>
                    <a:cubicBezTo>
                      <a:pt x="39" y="3"/>
                      <a:pt x="36" y="0"/>
                      <a:pt x="32" y="0"/>
                    </a:cubicBezTo>
                    <a:cubicBezTo>
                      <a:pt x="6" y="0"/>
                      <a:pt x="6" y="0"/>
                      <a:pt x="6" y="0"/>
                    </a:cubicBezTo>
                    <a:cubicBezTo>
                      <a:pt x="3" y="0"/>
                      <a:pt x="0" y="3"/>
                      <a:pt x="0" y="7"/>
                    </a:cubicBezTo>
                    <a:cubicBezTo>
                      <a:pt x="0" y="11"/>
                      <a:pt x="3" y="14"/>
                      <a:pt x="6" y="14"/>
                    </a:cubicBezTo>
                    <a:lnTo>
                      <a:pt x="32" y="14"/>
                    </a:lnTo>
                    <a:close/>
                    <a:moveTo>
                      <a:pt x="32" y="14"/>
                    </a:moveTo>
                    <a:cubicBezTo>
                      <a:pt x="32" y="14"/>
                      <a:pt x="32" y="14"/>
                      <a:pt x="32"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61" name="Freeform 8"/>
              <p:cNvSpPr>
                <a:spLocks noEditPoints="1"/>
              </p:cNvSpPr>
              <p:nvPr/>
            </p:nvSpPr>
            <p:spPr bwMode="auto">
              <a:xfrm>
                <a:off x="10372724" y="3198813"/>
                <a:ext cx="652988" cy="850530"/>
              </a:xfrm>
              <a:custGeom>
                <a:avLst/>
                <a:gdLst>
                  <a:gd name="T0" fmla="*/ 110 w 116"/>
                  <a:gd name="T1" fmla="*/ 115 h 150"/>
                  <a:gd name="T2" fmla="*/ 103 w 116"/>
                  <a:gd name="T3" fmla="*/ 120 h 150"/>
                  <a:gd name="T4" fmla="*/ 103 w 116"/>
                  <a:gd name="T5" fmla="*/ 137 h 150"/>
                  <a:gd name="T6" fmla="*/ 14 w 116"/>
                  <a:gd name="T7" fmla="*/ 137 h 150"/>
                  <a:gd name="T8" fmla="*/ 14 w 116"/>
                  <a:gd name="T9" fmla="*/ 14 h 150"/>
                  <a:gd name="T10" fmla="*/ 103 w 116"/>
                  <a:gd name="T11" fmla="*/ 14 h 150"/>
                  <a:gd name="T12" fmla="*/ 103 w 116"/>
                  <a:gd name="T13" fmla="*/ 41 h 150"/>
                  <a:gd name="T14" fmla="*/ 116 w 116"/>
                  <a:gd name="T15" fmla="*/ 17 h 150"/>
                  <a:gd name="T16" fmla="*/ 116 w 116"/>
                  <a:gd name="T17" fmla="*/ 7 h 150"/>
                  <a:gd name="T18" fmla="*/ 109 w 116"/>
                  <a:gd name="T19" fmla="*/ 0 h 150"/>
                  <a:gd name="T20" fmla="*/ 7 w 116"/>
                  <a:gd name="T21" fmla="*/ 0 h 150"/>
                  <a:gd name="T22" fmla="*/ 0 w 116"/>
                  <a:gd name="T23" fmla="*/ 7 h 150"/>
                  <a:gd name="T24" fmla="*/ 0 w 116"/>
                  <a:gd name="T25" fmla="*/ 144 h 150"/>
                  <a:gd name="T26" fmla="*/ 7 w 116"/>
                  <a:gd name="T27" fmla="*/ 150 h 150"/>
                  <a:gd name="T28" fmla="*/ 109 w 116"/>
                  <a:gd name="T29" fmla="*/ 150 h 150"/>
                  <a:gd name="T30" fmla="*/ 116 w 116"/>
                  <a:gd name="T31" fmla="*/ 144 h 150"/>
                  <a:gd name="T32" fmla="*/ 116 w 116"/>
                  <a:gd name="T33" fmla="*/ 106 h 150"/>
                  <a:gd name="T34" fmla="*/ 113 w 116"/>
                  <a:gd name="T35" fmla="*/ 112 h 150"/>
                  <a:gd name="T36" fmla="*/ 110 w 116"/>
                  <a:gd name="T37" fmla="*/ 115 h 150"/>
                  <a:gd name="T38" fmla="*/ 110 w 116"/>
                  <a:gd name="T39" fmla="*/ 115 h 150"/>
                  <a:gd name="T40" fmla="*/ 110 w 116"/>
                  <a:gd name="T41" fmla="*/ 11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150">
                    <a:moveTo>
                      <a:pt x="110" y="115"/>
                    </a:moveTo>
                    <a:cubicBezTo>
                      <a:pt x="103" y="120"/>
                      <a:pt x="103" y="120"/>
                      <a:pt x="103" y="120"/>
                    </a:cubicBezTo>
                    <a:cubicBezTo>
                      <a:pt x="103" y="137"/>
                      <a:pt x="103" y="137"/>
                      <a:pt x="103" y="137"/>
                    </a:cubicBezTo>
                    <a:cubicBezTo>
                      <a:pt x="14" y="137"/>
                      <a:pt x="14" y="137"/>
                      <a:pt x="14" y="137"/>
                    </a:cubicBezTo>
                    <a:cubicBezTo>
                      <a:pt x="14" y="14"/>
                      <a:pt x="14" y="14"/>
                      <a:pt x="14" y="14"/>
                    </a:cubicBezTo>
                    <a:cubicBezTo>
                      <a:pt x="103" y="14"/>
                      <a:pt x="103" y="14"/>
                      <a:pt x="103" y="14"/>
                    </a:cubicBezTo>
                    <a:cubicBezTo>
                      <a:pt x="103" y="41"/>
                      <a:pt x="103" y="41"/>
                      <a:pt x="103" y="41"/>
                    </a:cubicBezTo>
                    <a:cubicBezTo>
                      <a:pt x="116" y="17"/>
                      <a:pt x="116" y="17"/>
                      <a:pt x="116" y="17"/>
                    </a:cubicBezTo>
                    <a:cubicBezTo>
                      <a:pt x="116" y="7"/>
                      <a:pt x="116" y="7"/>
                      <a:pt x="116" y="7"/>
                    </a:cubicBezTo>
                    <a:cubicBezTo>
                      <a:pt x="116" y="3"/>
                      <a:pt x="113" y="0"/>
                      <a:pt x="109" y="0"/>
                    </a:cubicBezTo>
                    <a:cubicBezTo>
                      <a:pt x="7" y="0"/>
                      <a:pt x="7" y="0"/>
                      <a:pt x="7" y="0"/>
                    </a:cubicBezTo>
                    <a:cubicBezTo>
                      <a:pt x="3" y="0"/>
                      <a:pt x="0" y="3"/>
                      <a:pt x="0" y="7"/>
                    </a:cubicBezTo>
                    <a:cubicBezTo>
                      <a:pt x="0" y="144"/>
                      <a:pt x="0" y="144"/>
                      <a:pt x="0" y="144"/>
                    </a:cubicBezTo>
                    <a:cubicBezTo>
                      <a:pt x="0" y="147"/>
                      <a:pt x="3" y="150"/>
                      <a:pt x="7" y="150"/>
                    </a:cubicBezTo>
                    <a:cubicBezTo>
                      <a:pt x="109" y="150"/>
                      <a:pt x="109" y="150"/>
                      <a:pt x="109" y="150"/>
                    </a:cubicBezTo>
                    <a:cubicBezTo>
                      <a:pt x="113" y="150"/>
                      <a:pt x="116" y="147"/>
                      <a:pt x="116" y="144"/>
                    </a:cubicBezTo>
                    <a:cubicBezTo>
                      <a:pt x="116" y="106"/>
                      <a:pt x="116" y="106"/>
                      <a:pt x="116" y="106"/>
                    </a:cubicBezTo>
                    <a:cubicBezTo>
                      <a:pt x="113" y="112"/>
                      <a:pt x="113" y="112"/>
                      <a:pt x="113" y="112"/>
                    </a:cubicBezTo>
                    <a:cubicBezTo>
                      <a:pt x="112" y="113"/>
                      <a:pt x="111" y="114"/>
                      <a:pt x="110" y="115"/>
                    </a:cubicBezTo>
                    <a:close/>
                    <a:moveTo>
                      <a:pt x="110" y="115"/>
                    </a:moveTo>
                    <a:cubicBezTo>
                      <a:pt x="110" y="115"/>
                      <a:pt x="110" y="115"/>
                      <a:pt x="110" y="11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62" name="Freeform 9"/>
              <p:cNvSpPr>
                <a:spLocks noEditPoints="1"/>
              </p:cNvSpPr>
              <p:nvPr/>
            </p:nvSpPr>
            <p:spPr bwMode="auto">
              <a:xfrm>
                <a:off x="10811707" y="3283867"/>
                <a:ext cx="406060" cy="622808"/>
              </a:xfrm>
              <a:custGeom>
                <a:avLst/>
                <a:gdLst>
                  <a:gd name="T0" fmla="*/ 72 w 72"/>
                  <a:gd name="T1" fmla="*/ 17 h 110"/>
                  <a:gd name="T2" fmla="*/ 62 w 72"/>
                  <a:gd name="T3" fmla="*/ 5 h 110"/>
                  <a:gd name="T4" fmla="*/ 47 w 72"/>
                  <a:gd name="T5" fmla="*/ 2 h 110"/>
                  <a:gd name="T6" fmla="*/ 45 w 72"/>
                  <a:gd name="T7" fmla="*/ 4 h 110"/>
                  <a:gd name="T8" fmla="*/ 2 w 72"/>
                  <a:gd name="T9" fmla="*/ 78 h 110"/>
                  <a:gd name="T10" fmla="*/ 2 w 72"/>
                  <a:gd name="T11" fmla="*/ 79 h 110"/>
                  <a:gd name="T12" fmla="*/ 0 w 72"/>
                  <a:gd name="T13" fmla="*/ 106 h 110"/>
                  <a:gd name="T14" fmla="*/ 2 w 72"/>
                  <a:gd name="T15" fmla="*/ 109 h 110"/>
                  <a:gd name="T16" fmla="*/ 6 w 72"/>
                  <a:gd name="T17" fmla="*/ 109 h 110"/>
                  <a:gd name="T18" fmla="*/ 28 w 72"/>
                  <a:gd name="T19" fmla="*/ 94 h 110"/>
                  <a:gd name="T20" fmla="*/ 29 w 72"/>
                  <a:gd name="T21" fmla="*/ 93 h 110"/>
                  <a:gd name="T22" fmla="*/ 72 w 72"/>
                  <a:gd name="T23" fmla="*/ 19 h 110"/>
                  <a:gd name="T24" fmla="*/ 72 w 72"/>
                  <a:gd name="T25" fmla="*/ 17 h 110"/>
                  <a:gd name="T26" fmla="*/ 14 w 72"/>
                  <a:gd name="T27" fmla="*/ 97 h 110"/>
                  <a:gd name="T28" fmla="*/ 10 w 72"/>
                  <a:gd name="T29" fmla="*/ 95 h 110"/>
                  <a:gd name="T30" fmla="*/ 6 w 72"/>
                  <a:gd name="T31" fmla="*/ 93 h 110"/>
                  <a:gd name="T32" fmla="*/ 7 w 72"/>
                  <a:gd name="T33" fmla="*/ 85 h 110"/>
                  <a:gd name="T34" fmla="*/ 15 w 72"/>
                  <a:gd name="T35" fmla="*/ 87 h 110"/>
                  <a:gd name="T36" fmla="*/ 21 w 72"/>
                  <a:gd name="T37" fmla="*/ 93 h 110"/>
                  <a:gd name="T38" fmla="*/ 14 w 72"/>
                  <a:gd name="T39" fmla="*/ 97 h 110"/>
                  <a:gd name="T40" fmla="*/ 14 w 72"/>
                  <a:gd name="T41" fmla="*/ 97 h 110"/>
                  <a:gd name="T42" fmla="*/ 14 w 72"/>
                  <a:gd name="T43" fmla="*/ 97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2" h="110">
                    <a:moveTo>
                      <a:pt x="72" y="17"/>
                    </a:moveTo>
                    <a:cubicBezTo>
                      <a:pt x="72" y="16"/>
                      <a:pt x="71" y="11"/>
                      <a:pt x="62" y="5"/>
                    </a:cubicBezTo>
                    <a:cubicBezTo>
                      <a:pt x="53" y="0"/>
                      <a:pt x="48" y="2"/>
                      <a:pt x="47" y="2"/>
                    </a:cubicBezTo>
                    <a:cubicBezTo>
                      <a:pt x="46" y="2"/>
                      <a:pt x="46" y="3"/>
                      <a:pt x="45" y="4"/>
                    </a:cubicBezTo>
                    <a:cubicBezTo>
                      <a:pt x="2" y="78"/>
                      <a:pt x="2" y="78"/>
                      <a:pt x="2" y="78"/>
                    </a:cubicBezTo>
                    <a:cubicBezTo>
                      <a:pt x="2" y="78"/>
                      <a:pt x="2" y="79"/>
                      <a:pt x="2" y="79"/>
                    </a:cubicBezTo>
                    <a:cubicBezTo>
                      <a:pt x="0" y="106"/>
                      <a:pt x="0" y="106"/>
                      <a:pt x="0" y="106"/>
                    </a:cubicBezTo>
                    <a:cubicBezTo>
                      <a:pt x="0" y="107"/>
                      <a:pt x="1" y="108"/>
                      <a:pt x="2" y="109"/>
                    </a:cubicBezTo>
                    <a:cubicBezTo>
                      <a:pt x="3" y="110"/>
                      <a:pt x="5" y="110"/>
                      <a:pt x="6" y="109"/>
                    </a:cubicBezTo>
                    <a:cubicBezTo>
                      <a:pt x="28" y="94"/>
                      <a:pt x="28" y="94"/>
                      <a:pt x="28" y="94"/>
                    </a:cubicBezTo>
                    <a:cubicBezTo>
                      <a:pt x="28" y="94"/>
                      <a:pt x="29" y="94"/>
                      <a:pt x="29" y="93"/>
                    </a:cubicBezTo>
                    <a:cubicBezTo>
                      <a:pt x="72" y="19"/>
                      <a:pt x="72" y="19"/>
                      <a:pt x="72" y="19"/>
                    </a:cubicBezTo>
                    <a:cubicBezTo>
                      <a:pt x="72" y="18"/>
                      <a:pt x="72" y="17"/>
                      <a:pt x="72" y="17"/>
                    </a:cubicBezTo>
                    <a:close/>
                    <a:moveTo>
                      <a:pt x="14" y="97"/>
                    </a:moveTo>
                    <a:cubicBezTo>
                      <a:pt x="13" y="96"/>
                      <a:pt x="12" y="95"/>
                      <a:pt x="10" y="95"/>
                    </a:cubicBezTo>
                    <a:cubicBezTo>
                      <a:pt x="9" y="94"/>
                      <a:pt x="8" y="93"/>
                      <a:pt x="6" y="93"/>
                    </a:cubicBezTo>
                    <a:cubicBezTo>
                      <a:pt x="7" y="85"/>
                      <a:pt x="7" y="85"/>
                      <a:pt x="7" y="85"/>
                    </a:cubicBezTo>
                    <a:cubicBezTo>
                      <a:pt x="9" y="85"/>
                      <a:pt x="11" y="86"/>
                      <a:pt x="15" y="87"/>
                    </a:cubicBezTo>
                    <a:cubicBezTo>
                      <a:pt x="18" y="89"/>
                      <a:pt x="20" y="91"/>
                      <a:pt x="21" y="93"/>
                    </a:cubicBezTo>
                    <a:lnTo>
                      <a:pt x="14" y="97"/>
                    </a:lnTo>
                    <a:close/>
                    <a:moveTo>
                      <a:pt x="14" y="97"/>
                    </a:moveTo>
                    <a:cubicBezTo>
                      <a:pt x="14" y="97"/>
                      <a:pt x="14" y="97"/>
                      <a:pt x="14" y="9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63" name="Freeform 10"/>
              <p:cNvSpPr>
                <a:spLocks noEditPoints="1"/>
              </p:cNvSpPr>
              <p:nvPr/>
            </p:nvSpPr>
            <p:spPr bwMode="auto">
              <a:xfrm>
                <a:off x="10485214" y="3783210"/>
                <a:ext cx="310033" cy="164619"/>
              </a:xfrm>
              <a:custGeom>
                <a:avLst/>
                <a:gdLst>
                  <a:gd name="T0" fmla="*/ 28 w 55"/>
                  <a:gd name="T1" fmla="*/ 20 h 29"/>
                  <a:gd name="T2" fmla="*/ 31 w 55"/>
                  <a:gd name="T3" fmla="*/ 23 h 29"/>
                  <a:gd name="T4" fmla="*/ 34 w 55"/>
                  <a:gd name="T5" fmla="*/ 22 h 29"/>
                  <a:gd name="T6" fmla="*/ 52 w 55"/>
                  <a:gd name="T7" fmla="*/ 22 h 29"/>
                  <a:gd name="T8" fmla="*/ 52 w 55"/>
                  <a:gd name="T9" fmla="*/ 17 h 29"/>
                  <a:gd name="T10" fmla="*/ 33 w 55"/>
                  <a:gd name="T11" fmla="*/ 16 h 29"/>
                  <a:gd name="T12" fmla="*/ 33 w 55"/>
                  <a:gd name="T13" fmla="*/ 15 h 29"/>
                  <a:gd name="T14" fmla="*/ 28 w 55"/>
                  <a:gd name="T15" fmla="*/ 13 h 29"/>
                  <a:gd name="T16" fmla="*/ 28 w 55"/>
                  <a:gd name="T17" fmla="*/ 12 h 29"/>
                  <a:gd name="T18" fmla="*/ 26 w 55"/>
                  <a:gd name="T19" fmla="*/ 11 h 29"/>
                  <a:gd name="T20" fmla="*/ 28 w 55"/>
                  <a:gd name="T21" fmla="*/ 1 h 29"/>
                  <a:gd name="T22" fmla="*/ 26 w 55"/>
                  <a:gd name="T23" fmla="*/ 0 h 29"/>
                  <a:gd name="T24" fmla="*/ 17 w 55"/>
                  <a:gd name="T25" fmla="*/ 6 h 29"/>
                  <a:gd name="T26" fmla="*/ 2 w 55"/>
                  <a:gd name="T27" fmla="*/ 23 h 29"/>
                  <a:gd name="T28" fmla="*/ 7 w 55"/>
                  <a:gd name="T29" fmla="*/ 26 h 29"/>
                  <a:gd name="T30" fmla="*/ 20 w 55"/>
                  <a:gd name="T31" fmla="*/ 10 h 29"/>
                  <a:gd name="T32" fmla="*/ 16 w 55"/>
                  <a:gd name="T33" fmla="*/ 16 h 29"/>
                  <a:gd name="T34" fmla="*/ 21 w 55"/>
                  <a:gd name="T35" fmla="*/ 19 h 29"/>
                  <a:gd name="T36" fmla="*/ 22 w 55"/>
                  <a:gd name="T37" fmla="*/ 17 h 29"/>
                  <a:gd name="T38" fmla="*/ 22 w 55"/>
                  <a:gd name="T39" fmla="*/ 18 h 29"/>
                  <a:gd name="T40" fmla="*/ 22 w 55"/>
                  <a:gd name="T41" fmla="*/ 18 h 29"/>
                  <a:gd name="T42" fmla="*/ 22 w 55"/>
                  <a:gd name="T43" fmla="*/ 19 h 29"/>
                  <a:gd name="T44" fmla="*/ 27 w 55"/>
                  <a:gd name="T45" fmla="*/ 20 h 29"/>
                  <a:gd name="T46" fmla="*/ 28 w 55"/>
                  <a:gd name="T47" fmla="*/ 19 h 29"/>
                  <a:gd name="T48" fmla="*/ 28 w 55"/>
                  <a:gd name="T49" fmla="*/ 20 h 29"/>
                  <a:gd name="T50" fmla="*/ 28 w 55"/>
                  <a:gd name="T51" fmla="*/ 20 h 29"/>
                  <a:gd name="T52" fmla="*/ 28 w 55"/>
                  <a:gd name="T53" fmla="*/ 2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29">
                    <a:moveTo>
                      <a:pt x="28" y="20"/>
                    </a:moveTo>
                    <a:cubicBezTo>
                      <a:pt x="28" y="22"/>
                      <a:pt x="29" y="22"/>
                      <a:pt x="31" y="23"/>
                    </a:cubicBezTo>
                    <a:cubicBezTo>
                      <a:pt x="32" y="23"/>
                      <a:pt x="33" y="22"/>
                      <a:pt x="34" y="22"/>
                    </a:cubicBezTo>
                    <a:cubicBezTo>
                      <a:pt x="39" y="19"/>
                      <a:pt x="46" y="22"/>
                      <a:pt x="52" y="22"/>
                    </a:cubicBezTo>
                    <a:cubicBezTo>
                      <a:pt x="55" y="22"/>
                      <a:pt x="55" y="17"/>
                      <a:pt x="52" y="17"/>
                    </a:cubicBezTo>
                    <a:cubicBezTo>
                      <a:pt x="45" y="17"/>
                      <a:pt x="40" y="15"/>
                      <a:pt x="33" y="16"/>
                    </a:cubicBezTo>
                    <a:cubicBezTo>
                      <a:pt x="33" y="16"/>
                      <a:pt x="33" y="16"/>
                      <a:pt x="33" y="15"/>
                    </a:cubicBezTo>
                    <a:cubicBezTo>
                      <a:pt x="31" y="13"/>
                      <a:pt x="30" y="12"/>
                      <a:pt x="28" y="13"/>
                    </a:cubicBezTo>
                    <a:cubicBezTo>
                      <a:pt x="28" y="12"/>
                      <a:pt x="28" y="12"/>
                      <a:pt x="28" y="12"/>
                    </a:cubicBezTo>
                    <a:cubicBezTo>
                      <a:pt x="28" y="11"/>
                      <a:pt x="27" y="11"/>
                      <a:pt x="26" y="11"/>
                    </a:cubicBezTo>
                    <a:cubicBezTo>
                      <a:pt x="28" y="8"/>
                      <a:pt x="29" y="4"/>
                      <a:pt x="28" y="1"/>
                    </a:cubicBezTo>
                    <a:cubicBezTo>
                      <a:pt x="28" y="1"/>
                      <a:pt x="27" y="0"/>
                      <a:pt x="26" y="0"/>
                    </a:cubicBezTo>
                    <a:cubicBezTo>
                      <a:pt x="22" y="0"/>
                      <a:pt x="20" y="4"/>
                      <a:pt x="17" y="6"/>
                    </a:cubicBezTo>
                    <a:cubicBezTo>
                      <a:pt x="12" y="11"/>
                      <a:pt x="7" y="17"/>
                      <a:pt x="2" y="23"/>
                    </a:cubicBezTo>
                    <a:cubicBezTo>
                      <a:pt x="0" y="26"/>
                      <a:pt x="5" y="29"/>
                      <a:pt x="7" y="26"/>
                    </a:cubicBezTo>
                    <a:cubicBezTo>
                      <a:pt x="11" y="21"/>
                      <a:pt x="15" y="15"/>
                      <a:pt x="20" y="10"/>
                    </a:cubicBezTo>
                    <a:cubicBezTo>
                      <a:pt x="19" y="12"/>
                      <a:pt x="18" y="14"/>
                      <a:pt x="16" y="16"/>
                    </a:cubicBezTo>
                    <a:cubicBezTo>
                      <a:pt x="15" y="19"/>
                      <a:pt x="19" y="21"/>
                      <a:pt x="21" y="19"/>
                    </a:cubicBezTo>
                    <a:cubicBezTo>
                      <a:pt x="21" y="18"/>
                      <a:pt x="22" y="17"/>
                      <a:pt x="22" y="17"/>
                    </a:cubicBezTo>
                    <a:cubicBezTo>
                      <a:pt x="22" y="17"/>
                      <a:pt x="22" y="18"/>
                      <a:pt x="22" y="18"/>
                    </a:cubicBezTo>
                    <a:cubicBezTo>
                      <a:pt x="22" y="18"/>
                      <a:pt x="22" y="18"/>
                      <a:pt x="22" y="18"/>
                    </a:cubicBezTo>
                    <a:cubicBezTo>
                      <a:pt x="22" y="18"/>
                      <a:pt x="22" y="18"/>
                      <a:pt x="22" y="19"/>
                    </a:cubicBezTo>
                    <a:cubicBezTo>
                      <a:pt x="21" y="21"/>
                      <a:pt x="25" y="23"/>
                      <a:pt x="27" y="20"/>
                    </a:cubicBezTo>
                    <a:cubicBezTo>
                      <a:pt x="27" y="20"/>
                      <a:pt x="27" y="19"/>
                      <a:pt x="28" y="19"/>
                    </a:cubicBezTo>
                    <a:cubicBezTo>
                      <a:pt x="28" y="19"/>
                      <a:pt x="28" y="20"/>
                      <a:pt x="28" y="20"/>
                    </a:cubicBezTo>
                    <a:close/>
                    <a:moveTo>
                      <a:pt x="28" y="20"/>
                    </a:moveTo>
                    <a:cubicBezTo>
                      <a:pt x="28" y="20"/>
                      <a:pt x="28" y="20"/>
                      <a:pt x="2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31" name="Group 30"/>
          <p:cNvGrpSpPr/>
          <p:nvPr/>
        </p:nvGrpSpPr>
        <p:grpSpPr>
          <a:xfrm>
            <a:off x="5584603" y="1270355"/>
            <a:ext cx="1057286" cy="1654653"/>
            <a:chOff x="7485894" y="550806"/>
            <a:chExt cx="1409714" cy="2206204"/>
          </a:xfrm>
        </p:grpSpPr>
        <p:sp>
          <p:nvSpPr>
            <p:cNvPr id="71" name="Rectangle 70"/>
            <p:cNvSpPr/>
            <p:nvPr/>
          </p:nvSpPr>
          <p:spPr>
            <a:xfrm flipH="1">
              <a:off x="7534681" y="687399"/>
              <a:ext cx="1312141" cy="20696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p>
          </p:txBody>
        </p:sp>
        <p:sp>
          <p:nvSpPr>
            <p:cNvPr id="75" name="Freeform 12"/>
            <p:cNvSpPr>
              <a:spLocks/>
            </p:cNvSpPr>
            <p:nvPr/>
          </p:nvSpPr>
          <p:spPr bwMode="auto">
            <a:xfrm flipH="1">
              <a:off x="7485894" y="641396"/>
              <a:ext cx="1409714" cy="47973"/>
            </a:xfrm>
            <a:custGeom>
              <a:avLst/>
              <a:gdLst>
                <a:gd name="T0" fmla="*/ 1936 w 1936"/>
                <a:gd name="T1" fmla="*/ 0 h 80"/>
                <a:gd name="T2" fmla="*/ 0 w 1936"/>
                <a:gd name="T3" fmla="*/ 0 h 80"/>
                <a:gd name="T4" fmla="*/ 68 w 1936"/>
                <a:gd name="T5" fmla="*/ 80 h 80"/>
                <a:gd name="T6" fmla="*/ 1870 w 1936"/>
                <a:gd name="T7" fmla="*/ 80 h 80"/>
                <a:gd name="T8" fmla="*/ 1936 w 1936"/>
                <a:gd name="T9" fmla="*/ 0 h 80"/>
              </a:gdLst>
              <a:ahLst/>
              <a:cxnLst>
                <a:cxn ang="0">
                  <a:pos x="T0" y="T1"/>
                </a:cxn>
                <a:cxn ang="0">
                  <a:pos x="T2" y="T3"/>
                </a:cxn>
                <a:cxn ang="0">
                  <a:pos x="T4" y="T5"/>
                </a:cxn>
                <a:cxn ang="0">
                  <a:pos x="T6" y="T7"/>
                </a:cxn>
                <a:cxn ang="0">
                  <a:pos x="T8" y="T9"/>
                </a:cxn>
              </a:cxnLst>
              <a:rect l="0" t="0" r="r" b="b"/>
              <a:pathLst>
                <a:path w="1936" h="80">
                  <a:moveTo>
                    <a:pt x="1936" y="0"/>
                  </a:moveTo>
                  <a:lnTo>
                    <a:pt x="0" y="0"/>
                  </a:lnTo>
                  <a:lnTo>
                    <a:pt x="68" y="80"/>
                  </a:lnTo>
                  <a:lnTo>
                    <a:pt x="1870" y="80"/>
                  </a:lnTo>
                  <a:lnTo>
                    <a:pt x="1936" y="0"/>
                  </a:ln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normAutofit fontScale="25000" lnSpcReduction="20000"/>
            </a:bodyPr>
            <a:lstStyle/>
            <a:p>
              <a:endParaRPr lang="en-US" sz="1350"/>
            </a:p>
          </p:txBody>
        </p:sp>
        <p:sp>
          <p:nvSpPr>
            <p:cNvPr id="77" name="Rectangle 14"/>
            <p:cNvSpPr>
              <a:spLocks noChangeArrowheads="1"/>
            </p:cNvSpPr>
            <p:nvPr/>
          </p:nvSpPr>
          <p:spPr bwMode="auto">
            <a:xfrm flipH="1">
              <a:off x="7485894" y="550806"/>
              <a:ext cx="1409714" cy="94982"/>
            </a:xfrm>
            <a:prstGeom prst="rect">
              <a:avLst/>
            </a:prstGeom>
            <a:solidFill>
              <a:schemeClr val="accent3"/>
            </a:solidFill>
            <a:ln>
              <a:noFill/>
            </a:ln>
          </p:spPr>
          <p:txBody>
            <a:bodyPr vert="horz" wrap="square" lIns="68580" tIns="34290" rIns="68580" bIns="34290" numCol="1" anchor="t" anchorCtr="0" compatLnSpc="1">
              <a:prstTxWarp prst="textNoShape">
                <a:avLst/>
              </a:prstTxWarp>
              <a:normAutofit fontScale="25000" lnSpcReduction="20000"/>
            </a:bodyPr>
            <a:lstStyle/>
            <a:p>
              <a:endParaRPr lang="en-US" sz="1350"/>
            </a:p>
          </p:txBody>
        </p:sp>
      </p:grpSp>
      <p:sp>
        <p:nvSpPr>
          <p:cNvPr id="6" name="Title 5"/>
          <p:cNvSpPr>
            <a:spLocks noGrp="1"/>
          </p:cNvSpPr>
          <p:nvPr>
            <p:ph type="title"/>
          </p:nvPr>
        </p:nvSpPr>
        <p:spPr>
          <a:xfrm>
            <a:off x="188844" y="461302"/>
            <a:ext cx="4449731" cy="678575"/>
          </a:xfrm>
        </p:spPr>
        <p:txBody>
          <a:bodyPr>
            <a:noAutofit/>
          </a:bodyPr>
          <a:lstStyle/>
          <a:p>
            <a:pPr algn="ctr"/>
            <a:r>
              <a:rPr lang="en-US" sz="2400" b="1" dirty="0">
                <a:solidFill>
                  <a:schemeClr val="bg1"/>
                </a:solidFill>
                <a:latin typeface="Arial" charset="0"/>
                <a:ea typeface="Arial" charset="0"/>
                <a:cs typeface="Arial" charset="0"/>
              </a:rPr>
              <a:t>ACHIEVING OUR AIM OF GOOD GOVERNANCE</a:t>
            </a:r>
          </a:p>
        </p:txBody>
      </p:sp>
      <p:grpSp>
        <p:nvGrpSpPr>
          <p:cNvPr id="125" name="Group 124"/>
          <p:cNvGrpSpPr/>
          <p:nvPr/>
        </p:nvGrpSpPr>
        <p:grpSpPr>
          <a:xfrm>
            <a:off x="6903298" y="1866264"/>
            <a:ext cx="2420110" cy="469260"/>
            <a:chOff x="6498772" y="5104673"/>
            <a:chExt cx="6149072" cy="1192307"/>
          </a:xfrm>
        </p:grpSpPr>
        <p:sp>
          <p:nvSpPr>
            <p:cNvPr id="126" name="Freeform 499">
              <a:extLst>
                <a:ext uri="{FF2B5EF4-FFF2-40B4-BE49-F238E27FC236}">
                  <a16:creationId xmlns:a16="http://schemas.microsoft.com/office/drawing/2014/main" xmlns="" id="{63522444-E8DE-4A10-8127-6282A37904FF}"/>
                </a:ext>
              </a:extLst>
            </p:cNvPr>
            <p:cNvSpPr>
              <a:spLocks/>
            </p:cNvSpPr>
            <p:nvPr/>
          </p:nvSpPr>
          <p:spPr bwMode="auto">
            <a:xfrm rot="19333614">
              <a:off x="8698038" y="5239801"/>
              <a:ext cx="1382145" cy="842365"/>
            </a:xfrm>
            <a:custGeom>
              <a:avLst/>
              <a:gdLst>
                <a:gd name="T0" fmla="*/ 1931 w 7549"/>
                <a:gd name="T1" fmla="*/ 3068 h 4606"/>
                <a:gd name="T2" fmla="*/ 585 w 7549"/>
                <a:gd name="T3" fmla="*/ 2416 h 4606"/>
                <a:gd name="T4" fmla="*/ 84 w 7549"/>
                <a:gd name="T5" fmla="*/ 1739 h 4606"/>
                <a:gd name="T6" fmla="*/ 1179 w 7549"/>
                <a:gd name="T7" fmla="*/ 192 h 4606"/>
                <a:gd name="T8" fmla="*/ 2734 w 7549"/>
                <a:gd name="T9" fmla="*/ 125 h 4606"/>
                <a:gd name="T10" fmla="*/ 4740 w 7549"/>
                <a:gd name="T11" fmla="*/ 669 h 4606"/>
                <a:gd name="T12" fmla="*/ 7064 w 7549"/>
                <a:gd name="T13" fmla="*/ 3544 h 4606"/>
                <a:gd name="T14" fmla="*/ 6512 w 7549"/>
                <a:gd name="T15" fmla="*/ 4606 h 4606"/>
                <a:gd name="T16" fmla="*/ 2884 w 7549"/>
                <a:gd name="T17" fmla="*/ 3009 h 4606"/>
                <a:gd name="T18" fmla="*/ 1931 w 7549"/>
                <a:gd name="T19" fmla="*/ 3068 h 4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49" h="4606">
                  <a:moveTo>
                    <a:pt x="1931" y="3068"/>
                  </a:moveTo>
                  <a:cubicBezTo>
                    <a:pt x="1931" y="3068"/>
                    <a:pt x="744" y="2625"/>
                    <a:pt x="585" y="2416"/>
                  </a:cubicBezTo>
                  <a:cubicBezTo>
                    <a:pt x="427" y="2207"/>
                    <a:pt x="0" y="2031"/>
                    <a:pt x="84" y="1739"/>
                  </a:cubicBezTo>
                  <a:cubicBezTo>
                    <a:pt x="167" y="1446"/>
                    <a:pt x="719" y="376"/>
                    <a:pt x="1179" y="192"/>
                  </a:cubicBezTo>
                  <a:cubicBezTo>
                    <a:pt x="1639" y="8"/>
                    <a:pt x="2349" y="0"/>
                    <a:pt x="2734" y="125"/>
                  </a:cubicBezTo>
                  <a:cubicBezTo>
                    <a:pt x="3118" y="251"/>
                    <a:pt x="4523" y="476"/>
                    <a:pt x="4740" y="669"/>
                  </a:cubicBezTo>
                  <a:cubicBezTo>
                    <a:pt x="4958" y="861"/>
                    <a:pt x="6579" y="2993"/>
                    <a:pt x="7064" y="3544"/>
                  </a:cubicBezTo>
                  <a:cubicBezTo>
                    <a:pt x="7549" y="4096"/>
                    <a:pt x="6512" y="4606"/>
                    <a:pt x="6512" y="4606"/>
                  </a:cubicBezTo>
                  <a:cubicBezTo>
                    <a:pt x="2884" y="3009"/>
                    <a:pt x="2884" y="3009"/>
                    <a:pt x="2884" y="3009"/>
                  </a:cubicBezTo>
                  <a:lnTo>
                    <a:pt x="1931" y="3068"/>
                  </a:lnTo>
                  <a:close/>
                </a:path>
              </a:pathLst>
            </a:custGeom>
            <a:solidFill>
              <a:srgbClr val="FFC0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endParaRPr lang="en-ID" sz="1350"/>
            </a:p>
          </p:txBody>
        </p:sp>
        <p:sp>
          <p:nvSpPr>
            <p:cNvPr id="127" name="Freeform: Shape 596">
              <a:extLst>
                <a:ext uri="{FF2B5EF4-FFF2-40B4-BE49-F238E27FC236}">
                  <a16:creationId xmlns:a16="http://schemas.microsoft.com/office/drawing/2014/main" xmlns="" id="{1CCBEFA8-AACF-41C1-A22E-8A919AD27B5B}"/>
                </a:ext>
              </a:extLst>
            </p:cNvPr>
            <p:cNvSpPr/>
            <p:nvPr/>
          </p:nvSpPr>
          <p:spPr>
            <a:xfrm rot="16200000">
              <a:off x="10904886" y="4325950"/>
              <a:ext cx="744980" cy="2740936"/>
            </a:xfrm>
            <a:custGeom>
              <a:avLst/>
              <a:gdLst>
                <a:gd name="connsiteX0" fmla="*/ 129884 w 744981"/>
                <a:gd name="connsiteY0" fmla="*/ 0 h 1886145"/>
                <a:gd name="connsiteX1" fmla="*/ 629202 w 744981"/>
                <a:gd name="connsiteY1" fmla="*/ 26572 h 1886145"/>
                <a:gd name="connsiteX2" fmla="*/ 744166 w 744981"/>
                <a:gd name="connsiteY2" fmla="*/ 1870719 h 1886145"/>
                <a:gd name="connsiteX3" fmla="*/ 744981 w 744981"/>
                <a:gd name="connsiteY3" fmla="*/ 1886145 h 1886145"/>
                <a:gd name="connsiteX4" fmla="*/ 0 w 744981"/>
                <a:gd name="connsiteY4" fmla="*/ 1886145 h 1886145"/>
                <a:gd name="connsiteX5" fmla="*/ 386 w 744981"/>
                <a:gd name="connsiteY5" fmla="*/ 1879551 h 1886145"/>
                <a:gd name="connsiteX6" fmla="*/ 129884 w 744981"/>
                <a:gd name="connsiteY6" fmla="*/ 0 h 1886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4981" h="1886145">
                  <a:moveTo>
                    <a:pt x="129884" y="0"/>
                  </a:moveTo>
                  <a:cubicBezTo>
                    <a:pt x="250621" y="38836"/>
                    <a:pt x="629202" y="26572"/>
                    <a:pt x="629202" y="26572"/>
                  </a:cubicBezTo>
                  <a:cubicBezTo>
                    <a:pt x="658555" y="276640"/>
                    <a:pt x="724329" y="1495828"/>
                    <a:pt x="744166" y="1870719"/>
                  </a:cubicBezTo>
                  <a:lnTo>
                    <a:pt x="744981" y="1886145"/>
                  </a:lnTo>
                  <a:lnTo>
                    <a:pt x="0" y="1886145"/>
                  </a:lnTo>
                  <a:lnTo>
                    <a:pt x="386" y="1879551"/>
                  </a:lnTo>
                  <a:cubicBezTo>
                    <a:pt x="23769" y="1491065"/>
                    <a:pt x="129884" y="0"/>
                    <a:pt x="129884"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ID" sz="1350"/>
            </a:p>
          </p:txBody>
        </p:sp>
        <p:sp>
          <p:nvSpPr>
            <p:cNvPr id="128" name="Freeform 107">
              <a:extLst>
                <a:ext uri="{FF2B5EF4-FFF2-40B4-BE49-F238E27FC236}">
                  <a16:creationId xmlns:a16="http://schemas.microsoft.com/office/drawing/2014/main" xmlns="" id="{B7DAC97B-675F-449D-A22E-38818DB8DFD6}"/>
                </a:ext>
              </a:extLst>
            </p:cNvPr>
            <p:cNvSpPr>
              <a:spLocks/>
            </p:cNvSpPr>
            <p:nvPr/>
          </p:nvSpPr>
          <p:spPr bwMode="auto">
            <a:xfrm rot="16200000">
              <a:off x="9671846" y="5622594"/>
              <a:ext cx="523448" cy="116443"/>
            </a:xfrm>
            <a:custGeom>
              <a:avLst/>
              <a:gdLst>
                <a:gd name="T0" fmla="*/ 14 w 256"/>
                <a:gd name="T1" fmla="*/ 4 h 57"/>
                <a:gd name="T2" fmla="*/ 0 w 256"/>
                <a:gd name="T3" fmla="*/ 40 h 57"/>
                <a:gd name="T4" fmla="*/ 118 w 256"/>
                <a:gd name="T5" fmla="*/ 55 h 57"/>
                <a:gd name="T6" fmla="*/ 249 w 256"/>
                <a:gd name="T7" fmla="*/ 45 h 57"/>
                <a:gd name="T8" fmla="*/ 240 w 256"/>
                <a:gd name="T9" fmla="*/ 7 h 57"/>
                <a:gd name="T10" fmla="*/ 113 w 256"/>
                <a:gd name="T11" fmla="*/ 16 h 57"/>
                <a:gd name="T12" fmla="*/ 14 w 256"/>
                <a:gd name="T13" fmla="*/ 4 h 57"/>
              </a:gdLst>
              <a:ahLst/>
              <a:cxnLst>
                <a:cxn ang="0">
                  <a:pos x="T0" y="T1"/>
                </a:cxn>
                <a:cxn ang="0">
                  <a:pos x="T2" y="T3"/>
                </a:cxn>
                <a:cxn ang="0">
                  <a:pos x="T4" y="T5"/>
                </a:cxn>
                <a:cxn ang="0">
                  <a:pos x="T6" y="T7"/>
                </a:cxn>
                <a:cxn ang="0">
                  <a:pos x="T8" y="T9"/>
                </a:cxn>
                <a:cxn ang="0">
                  <a:pos x="T10" y="T11"/>
                </a:cxn>
                <a:cxn ang="0">
                  <a:pos x="T12" y="T13"/>
                </a:cxn>
              </a:cxnLst>
              <a:rect l="0" t="0" r="r" b="b"/>
              <a:pathLst>
                <a:path w="256" h="57">
                  <a:moveTo>
                    <a:pt x="14" y="4"/>
                  </a:moveTo>
                  <a:cubicBezTo>
                    <a:pt x="0" y="0"/>
                    <a:pt x="0" y="17"/>
                    <a:pt x="0" y="40"/>
                  </a:cubicBezTo>
                  <a:cubicBezTo>
                    <a:pt x="0" y="40"/>
                    <a:pt x="33" y="54"/>
                    <a:pt x="118" y="55"/>
                  </a:cubicBezTo>
                  <a:cubicBezTo>
                    <a:pt x="204" y="57"/>
                    <a:pt x="249" y="45"/>
                    <a:pt x="249" y="45"/>
                  </a:cubicBezTo>
                  <a:cubicBezTo>
                    <a:pt x="249" y="45"/>
                    <a:pt x="256" y="5"/>
                    <a:pt x="240" y="7"/>
                  </a:cubicBezTo>
                  <a:cubicBezTo>
                    <a:pt x="229" y="9"/>
                    <a:pt x="171" y="19"/>
                    <a:pt x="113" y="16"/>
                  </a:cubicBezTo>
                  <a:cubicBezTo>
                    <a:pt x="60" y="12"/>
                    <a:pt x="29" y="7"/>
                    <a:pt x="14" y="4"/>
                  </a:cubicBez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normAutofit fontScale="25000" lnSpcReduction="20000"/>
            </a:bodyPr>
            <a:lstStyle/>
            <a:p>
              <a:endParaRPr lang="en-ID" sz="1350"/>
            </a:p>
          </p:txBody>
        </p:sp>
        <p:grpSp>
          <p:nvGrpSpPr>
            <p:cNvPr id="129" name="Group 128"/>
            <p:cNvGrpSpPr/>
            <p:nvPr/>
          </p:nvGrpSpPr>
          <p:grpSpPr>
            <a:xfrm rot="5400000">
              <a:off x="7304063" y="4299382"/>
              <a:ext cx="1192307" cy="2802890"/>
              <a:chOff x="-2053574" y="4789488"/>
              <a:chExt cx="877888" cy="2063750"/>
            </a:xfrm>
            <a:solidFill>
              <a:schemeClr val="accent3">
                <a:lumMod val="75000"/>
              </a:schemeClr>
            </a:solidFill>
          </p:grpSpPr>
          <p:sp>
            <p:nvSpPr>
              <p:cNvPr id="131" name="Freeform 27"/>
              <p:cNvSpPr>
                <a:spLocks/>
              </p:cNvSpPr>
              <p:nvPr/>
            </p:nvSpPr>
            <p:spPr bwMode="auto">
              <a:xfrm>
                <a:off x="-1767824" y="5605463"/>
                <a:ext cx="485775" cy="1247775"/>
              </a:xfrm>
              <a:custGeom>
                <a:avLst/>
                <a:gdLst>
                  <a:gd name="T0" fmla="*/ 183 w 194"/>
                  <a:gd name="T1" fmla="*/ 334 h 499"/>
                  <a:gd name="T2" fmla="*/ 104 w 194"/>
                  <a:gd name="T3" fmla="*/ 334 h 499"/>
                  <a:gd name="T4" fmla="*/ 104 w 194"/>
                  <a:gd name="T5" fmla="*/ 299 h 499"/>
                  <a:gd name="T6" fmla="*/ 112 w 194"/>
                  <a:gd name="T7" fmla="*/ 299 h 499"/>
                  <a:gd name="T8" fmla="*/ 123 w 194"/>
                  <a:gd name="T9" fmla="*/ 288 h 499"/>
                  <a:gd name="T10" fmla="*/ 123 w 194"/>
                  <a:gd name="T11" fmla="*/ 275 h 499"/>
                  <a:gd name="T12" fmla="*/ 112 w 194"/>
                  <a:gd name="T13" fmla="*/ 264 h 499"/>
                  <a:gd name="T14" fmla="*/ 104 w 194"/>
                  <a:gd name="T15" fmla="*/ 264 h 499"/>
                  <a:gd name="T16" fmla="*/ 104 w 194"/>
                  <a:gd name="T17" fmla="*/ 21 h 499"/>
                  <a:gd name="T18" fmla="*/ 61 w 194"/>
                  <a:gd name="T19" fmla="*/ 0 h 499"/>
                  <a:gd name="T20" fmla="*/ 18 w 194"/>
                  <a:gd name="T21" fmla="*/ 21 h 499"/>
                  <a:gd name="T22" fmla="*/ 18 w 194"/>
                  <a:gd name="T23" fmla="*/ 264 h 499"/>
                  <a:gd name="T24" fmla="*/ 11 w 194"/>
                  <a:gd name="T25" fmla="*/ 264 h 499"/>
                  <a:gd name="T26" fmla="*/ 0 w 194"/>
                  <a:gd name="T27" fmla="*/ 275 h 499"/>
                  <a:gd name="T28" fmla="*/ 0 w 194"/>
                  <a:gd name="T29" fmla="*/ 288 h 499"/>
                  <a:gd name="T30" fmla="*/ 11 w 194"/>
                  <a:gd name="T31" fmla="*/ 299 h 499"/>
                  <a:gd name="T32" fmla="*/ 18 w 194"/>
                  <a:gd name="T33" fmla="*/ 299 h 499"/>
                  <a:gd name="T34" fmla="*/ 18 w 194"/>
                  <a:gd name="T35" fmla="*/ 488 h 499"/>
                  <a:gd name="T36" fmla="*/ 29 w 194"/>
                  <a:gd name="T37" fmla="*/ 499 h 499"/>
                  <a:gd name="T38" fmla="*/ 93 w 194"/>
                  <a:gd name="T39" fmla="*/ 499 h 499"/>
                  <a:gd name="T40" fmla="*/ 104 w 194"/>
                  <a:gd name="T41" fmla="*/ 488 h 499"/>
                  <a:gd name="T42" fmla="*/ 104 w 194"/>
                  <a:gd name="T43" fmla="*/ 436 h 499"/>
                  <a:gd name="T44" fmla="*/ 183 w 194"/>
                  <a:gd name="T45" fmla="*/ 436 h 499"/>
                  <a:gd name="T46" fmla="*/ 194 w 194"/>
                  <a:gd name="T47" fmla="*/ 425 h 499"/>
                  <a:gd name="T48" fmla="*/ 194 w 194"/>
                  <a:gd name="T49" fmla="*/ 413 h 499"/>
                  <a:gd name="T50" fmla="*/ 183 w 194"/>
                  <a:gd name="T51" fmla="*/ 402 h 499"/>
                  <a:gd name="T52" fmla="*/ 158 w 194"/>
                  <a:gd name="T53" fmla="*/ 402 h 499"/>
                  <a:gd name="T54" fmla="*/ 158 w 194"/>
                  <a:gd name="T55" fmla="*/ 368 h 499"/>
                  <a:gd name="T56" fmla="*/ 183 w 194"/>
                  <a:gd name="T57" fmla="*/ 368 h 499"/>
                  <a:gd name="T58" fmla="*/ 194 w 194"/>
                  <a:gd name="T59" fmla="*/ 357 h 499"/>
                  <a:gd name="T60" fmla="*/ 194 w 194"/>
                  <a:gd name="T61" fmla="*/ 345 h 499"/>
                  <a:gd name="T62" fmla="*/ 183 w 194"/>
                  <a:gd name="T63" fmla="*/ 334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4" h="499">
                    <a:moveTo>
                      <a:pt x="183" y="334"/>
                    </a:moveTo>
                    <a:cubicBezTo>
                      <a:pt x="104" y="334"/>
                      <a:pt x="104" y="334"/>
                      <a:pt x="104" y="334"/>
                    </a:cubicBezTo>
                    <a:cubicBezTo>
                      <a:pt x="104" y="299"/>
                      <a:pt x="104" y="299"/>
                      <a:pt x="104" y="299"/>
                    </a:cubicBezTo>
                    <a:cubicBezTo>
                      <a:pt x="112" y="299"/>
                      <a:pt x="112" y="299"/>
                      <a:pt x="112" y="299"/>
                    </a:cubicBezTo>
                    <a:cubicBezTo>
                      <a:pt x="118" y="299"/>
                      <a:pt x="123" y="294"/>
                      <a:pt x="123" y="288"/>
                    </a:cubicBezTo>
                    <a:cubicBezTo>
                      <a:pt x="123" y="275"/>
                      <a:pt x="123" y="275"/>
                      <a:pt x="123" y="275"/>
                    </a:cubicBezTo>
                    <a:cubicBezTo>
                      <a:pt x="123" y="269"/>
                      <a:pt x="118" y="264"/>
                      <a:pt x="112" y="264"/>
                    </a:cubicBezTo>
                    <a:cubicBezTo>
                      <a:pt x="104" y="264"/>
                      <a:pt x="104" y="264"/>
                      <a:pt x="104" y="264"/>
                    </a:cubicBezTo>
                    <a:cubicBezTo>
                      <a:pt x="104" y="21"/>
                      <a:pt x="104" y="21"/>
                      <a:pt x="104" y="21"/>
                    </a:cubicBezTo>
                    <a:cubicBezTo>
                      <a:pt x="89" y="17"/>
                      <a:pt x="74" y="10"/>
                      <a:pt x="61" y="0"/>
                    </a:cubicBezTo>
                    <a:cubicBezTo>
                      <a:pt x="48" y="10"/>
                      <a:pt x="34" y="17"/>
                      <a:pt x="18" y="21"/>
                    </a:cubicBezTo>
                    <a:cubicBezTo>
                      <a:pt x="18" y="264"/>
                      <a:pt x="18" y="264"/>
                      <a:pt x="18" y="264"/>
                    </a:cubicBezTo>
                    <a:cubicBezTo>
                      <a:pt x="11" y="264"/>
                      <a:pt x="11" y="264"/>
                      <a:pt x="11" y="264"/>
                    </a:cubicBezTo>
                    <a:cubicBezTo>
                      <a:pt x="5" y="264"/>
                      <a:pt x="0" y="269"/>
                      <a:pt x="0" y="275"/>
                    </a:cubicBezTo>
                    <a:cubicBezTo>
                      <a:pt x="0" y="288"/>
                      <a:pt x="0" y="288"/>
                      <a:pt x="0" y="288"/>
                    </a:cubicBezTo>
                    <a:cubicBezTo>
                      <a:pt x="0" y="294"/>
                      <a:pt x="5" y="299"/>
                      <a:pt x="11" y="299"/>
                    </a:cubicBezTo>
                    <a:cubicBezTo>
                      <a:pt x="18" y="299"/>
                      <a:pt x="18" y="299"/>
                      <a:pt x="18" y="299"/>
                    </a:cubicBezTo>
                    <a:cubicBezTo>
                      <a:pt x="18" y="488"/>
                      <a:pt x="18" y="488"/>
                      <a:pt x="18" y="488"/>
                    </a:cubicBezTo>
                    <a:cubicBezTo>
                      <a:pt x="18" y="494"/>
                      <a:pt x="23" y="499"/>
                      <a:pt x="29" y="499"/>
                    </a:cubicBezTo>
                    <a:cubicBezTo>
                      <a:pt x="93" y="499"/>
                      <a:pt x="93" y="499"/>
                      <a:pt x="93" y="499"/>
                    </a:cubicBezTo>
                    <a:cubicBezTo>
                      <a:pt x="99" y="499"/>
                      <a:pt x="104" y="494"/>
                      <a:pt x="104" y="488"/>
                    </a:cubicBezTo>
                    <a:cubicBezTo>
                      <a:pt x="104" y="436"/>
                      <a:pt x="104" y="436"/>
                      <a:pt x="104" y="436"/>
                    </a:cubicBezTo>
                    <a:cubicBezTo>
                      <a:pt x="183" y="436"/>
                      <a:pt x="183" y="436"/>
                      <a:pt x="183" y="436"/>
                    </a:cubicBezTo>
                    <a:cubicBezTo>
                      <a:pt x="189" y="436"/>
                      <a:pt x="194" y="431"/>
                      <a:pt x="194" y="425"/>
                    </a:cubicBezTo>
                    <a:cubicBezTo>
                      <a:pt x="194" y="413"/>
                      <a:pt x="194" y="413"/>
                      <a:pt x="194" y="413"/>
                    </a:cubicBezTo>
                    <a:cubicBezTo>
                      <a:pt x="194" y="407"/>
                      <a:pt x="189" y="402"/>
                      <a:pt x="183" y="402"/>
                    </a:cubicBezTo>
                    <a:cubicBezTo>
                      <a:pt x="158" y="402"/>
                      <a:pt x="158" y="402"/>
                      <a:pt x="158" y="402"/>
                    </a:cubicBezTo>
                    <a:cubicBezTo>
                      <a:pt x="158" y="368"/>
                      <a:pt x="158" y="368"/>
                      <a:pt x="158" y="368"/>
                    </a:cubicBezTo>
                    <a:cubicBezTo>
                      <a:pt x="183" y="368"/>
                      <a:pt x="183" y="368"/>
                      <a:pt x="183" y="368"/>
                    </a:cubicBezTo>
                    <a:cubicBezTo>
                      <a:pt x="189" y="368"/>
                      <a:pt x="194" y="363"/>
                      <a:pt x="194" y="357"/>
                    </a:cubicBezTo>
                    <a:cubicBezTo>
                      <a:pt x="194" y="345"/>
                      <a:pt x="194" y="345"/>
                      <a:pt x="194" y="345"/>
                    </a:cubicBezTo>
                    <a:cubicBezTo>
                      <a:pt x="194" y="339"/>
                      <a:pt x="189" y="334"/>
                      <a:pt x="183" y="334"/>
                    </a:cubicBez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endParaRPr lang="en-US" sz="1350"/>
              </a:p>
            </p:txBody>
          </p:sp>
          <p:sp>
            <p:nvSpPr>
              <p:cNvPr id="132" name="Freeform 28"/>
              <p:cNvSpPr>
                <a:spLocks noEditPoints="1"/>
              </p:cNvSpPr>
              <p:nvPr/>
            </p:nvSpPr>
            <p:spPr bwMode="auto">
              <a:xfrm>
                <a:off x="-2053574" y="4789488"/>
                <a:ext cx="877888" cy="828675"/>
              </a:xfrm>
              <a:custGeom>
                <a:avLst/>
                <a:gdLst>
                  <a:gd name="T0" fmla="*/ 272 w 351"/>
                  <a:gd name="T1" fmla="*/ 130 h 331"/>
                  <a:gd name="T2" fmla="*/ 277 w 351"/>
                  <a:gd name="T3" fmla="*/ 101 h 331"/>
                  <a:gd name="T4" fmla="*/ 175 w 351"/>
                  <a:gd name="T5" fmla="*/ 0 h 331"/>
                  <a:gd name="T6" fmla="*/ 74 w 351"/>
                  <a:gd name="T7" fmla="*/ 101 h 331"/>
                  <a:gd name="T8" fmla="*/ 78 w 351"/>
                  <a:gd name="T9" fmla="*/ 130 h 331"/>
                  <a:gd name="T10" fmla="*/ 0 w 351"/>
                  <a:gd name="T11" fmla="*/ 229 h 331"/>
                  <a:gd name="T12" fmla="*/ 101 w 351"/>
                  <a:gd name="T13" fmla="*/ 331 h 331"/>
                  <a:gd name="T14" fmla="*/ 132 w 351"/>
                  <a:gd name="T15" fmla="*/ 326 h 331"/>
                  <a:gd name="T16" fmla="*/ 175 w 351"/>
                  <a:gd name="T17" fmla="*/ 298 h 331"/>
                  <a:gd name="T18" fmla="*/ 218 w 351"/>
                  <a:gd name="T19" fmla="*/ 326 h 331"/>
                  <a:gd name="T20" fmla="*/ 249 w 351"/>
                  <a:gd name="T21" fmla="*/ 331 h 331"/>
                  <a:gd name="T22" fmla="*/ 351 w 351"/>
                  <a:gd name="T23" fmla="*/ 229 h 331"/>
                  <a:gd name="T24" fmla="*/ 272 w 351"/>
                  <a:gd name="T25" fmla="*/ 130 h 331"/>
                  <a:gd name="T26" fmla="*/ 175 w 351"/>
                  <a:gd name="T27" fmla="*/ 55 h 331"/>
                  <a:gd name="T28" fmla="*/ 222 w 351"/>
                  <a:gd name="T29" fmla="*/ 101 h 331"/>
                  <a:gd name="T30" fmla="*/ 201 w 351"/>
                  <a:gd name="T31" fmla="*/ 140 h 331"/>
                  <a:gd name="T32" fmla="*/ 195 w 351"/>
                  <a:gd name="T33" fmla="*/ 143 h 331"/>
                  <a:gd name="T34" fmla="*/ 175 w 351"/>
                  <a:gd name="T35" fmla="*/ 148 h 331"/>
                  <a:gd name="T36" fmla="*/ 155 w 351"/>
                  <a:gd name="T37" fmla="*/ 143 h 331"/>
                  <a:gd name="T38" fmla="*/ 149 w 351"/>
                  <a:gd name="T39" fmla="*/ 140 h 331"/>
                  <a:gd name="T40" fmla="*/ 129 w 351"/>
                  <a:gd name="T41" fmla="*/ 101 h 331"/>
                  <a:gd name="T42" fmla="*/ 175 w 351"/>
                  <a:gd name="T43" fmla="*/ 55 h 331"/>
                  <a:gd name="T44" fmla="*/ 101 w 351"/>
                  <a:gd name="T45" fmla="*/ 276 h 331"/>
                  <a:gd name="T46" fmla="*/ 55 w 351"/>
                  <a:gd name="T47" fmla="*/ 229 h 331"/>
                  <a:gd name="T48" fmla="*/ 101 w 351"/>
                  <a:gd name="T49" fmla="*/ 183 h 331"/>
                  <a:gd name="T50" fmla="*/ 122 w 351"/>
                  <a:gd name="T51" fmla="*/ 187 h 331"/>
                  <a:gd name="T52" fmla="*/ 127 w 351"/>
                  <a:gd name="T53" fmla="*/ 191 h 331"/>
                  <a:gd name="T54" fmla="*/ 148 w 351"/>
                  <a:gd name="T55" fmla="*/ 229 h 331"/>
                  <a:gd name="T56" fmla="*/ 101 w 351"/>
                  <a:gd name="T57" fmla="*/ 276 h 331"/>
                  <a:gd name="T58" fmla="*/ 249 w 351"/>
                  <a:gd name="T59" fmla="*/ 276 h 331"/>
                  <a:gd name="T60" fmla="*/ 203 w 351"/>
                  <a:gd name="T61" fmla="*/ 229 h 331"/>
                  <a:gd name="T62" fmla="*/ 223 w 351"/>
                  <a:gd name="T63" fmla="*/ 191 h 331"/>
                  <a:gd name="T64" fmla="*/ 229 w 351"/>
                  <a:gd name="T65" fmla="*/ 187 h 331"/>
                  <a:gd name="T66" fmla="*/ 249 w 351"/>
                  <a:gd name="T67" fmla="*/ 183 h 331"/>
                  <a:gd name="T68" fmla="*/ 296 w 351"/>
                  <a:gd name="T69" fmla="*/ 229 h 331"/>
                  <a:gd name="T70" fmla="*/ 249 w 351"/>
                  <a:gd name="T71" fmla="*/ 276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1" h="331">
                    <a:moveTo>
                      <a:pt x="272" y="130"/>
                    </a:moveTo>
                    <a:cubicBezTo>
                      <a:pt x="275" y="121"/>
                      <a:pt x="277" y="111"/>
                      <a:pt x="277" y="101"/>
                    </a:cubicBezTo>
                    <a:cubicBezTo>
                      <a:pt x="277" y="45"/>
                      <a:pt x="231" y="0"/>
                      <a:pt x="175" y="0"/>
                    </a:cubicBezTo>
                    <a:cubicBezTo>
                      <a:pt x="119" y="0"/>
                      <a:pt x="74" y="45"/>
                      <a:pt x="74" y="101"/>
                    </a:cubicBezTo>
                    <a:cubicBezTo>
                      <a:pt x="74" y="111"/>
                      <a:pt x="75" y="121"/>
                      <a:pt x="78" y="130"/>
                    </a:cubicBezTo>
                    <a:cubicBezTo>
                      <a:pt x="33" y="141"/>
                      <a:pt x="0" y="181"/>
                      <a:pt x="0" y="229"/>
                    </a:cubicBezTo>
                    <a:cubicBezTo>
                      <a:pt x="0" y="285"/>
                      <a:pt x="45" y="331"/>
                      <a:pt x="101" y="331"/>
                    </a:cubicBezTo>
                    <a:cubicBezTo>
                      <a:pt x="112" y="331"/>
                      <a:pt x="122" y="329"/>
                      <a:pt x="132" y="326"/>
                    </a:cubicBezTo>
                    <a:cubicBezTo>
                      <a:pt x="149" y="320"/>
                      <a:pt x="163" y="311"/>
                      <a:pt x="175" y="298"/>
                    </a:cubicBezTo>
                    <a:cubicBezTo>
                      <a:pt x="187" y="311"/>
                      <a:pt x="202" y="320"/>
                      <a:pt x="218" y="326"/>
                    </a:cubicBezTo>
                    <a:cubicBezTo>
                      <a:pt x="228" y="329"/>
                      <a:pt x="238" y="331"/>
                      <a:pt x="249" y="331"/>
                    </a:cubicBezTo>
                    <a:cubicBezTo>
                      <a:pt x="305" y="331"/>
                      <a:pt x="351" y="285"/>
                      <a:pt x="351" y="229"/>
                    </a:cubicBezTo>
                    <a:cubicBezTo>
                      <a:pt x="351" y="181"/>
                      <a:pt x="317" y="141"/>
                      <a:pt x="272" y="130"/>
                    </a:cubicBezTo>
                    <a:moveTo>
                      <a:pt x="175" y="55"/>
                    </a:moveTo>
                    <a:cubicBezTo>
                      <a:pt x="201" y="55"/>
                      <a:pt x="222" y="76"/>
                      <a:pt x="222" y="101"/>
                    </a:cubicBezTo>
                    <a:cubicBezTo>
                      <a:pt x="222" y="117"/>
                      <a:pt x="214" y="131"/>
                      <a:pt x="201" y="140"/>
                    </a:cubicBezTo>
                    <a:cubicBezTo>
                      <a:pt x="199" y="141"/>
                      <a:pt x="197" y="142"/>
                      <a:pt x="195" y="143"/>
                    </a:cubicBezTo>
                    <a:cubicBezTo>
                      <a:pt x="189" y="146"/>
                      <a:pt x="182" y="148"/>
                      <a:pt x="175" y="148"/>
                    </a:cubicBezTo>
                    <a:cubicBezTo>
                      <a:pt x="168" y="148"/>
                      <a:pt x="161" y="146"/>
                      <a:pt x="155" y="143"/>
                    </a:cubicBezTo>
                    <a:cubicBezTo>
                      <a:pt x="153" y="142"/>
                      <a:pt x="151" y="141"/>
                      <a:pt x="149" y="140"/>
                    </a:cubicBezTo>
                    <a:cubicBezTo>
                      <a:pt x="137" y="131"/>
                      <a:pt x="129" y="117"/>
                      <a:pt x="129" y="101"/>
                    </a:cubicBezTo>
                    <a:cubicBezTo>
                      <a:pt x="129" y="76"/>
                      <a:pt x="150" y="55"/>
                      <a:pt x="175" y="55"/>
                    </a:cubicBezTo>
                    <a:moveTo>
                      <a:pt x="101" y="276"/>
                    </a:moveTo>
                    <a:cubicBezTo>
                      <a:pt x="76" y="276"/>
                      <a:pt x="55" y="255"/>
                      <a:pt x="55" y="229"/>
                    </a:cubicBezTo>
                    <a:cubicBezTo>
                      <a:pt x="55" y="203"/>
                      <a:pt x="76" y="183"/>
                      <a:pt x="101" y="183"/>
                    </a:cubicBezTo>
                    <a:cubicBezTo>
                      <a:pt x="108" y="183"/>
                      <a:pt x="115" y="184"/>
                      <a:pt x="122" y="187"/>
                    </a:cubicBezTo>
                    <a:cubicBezTo>
                      <a:pt x="123" y="189"/>
                      <a:pt x="125" y="190"/>
                      <a:pt x="127" y="191"/>
                    </a:cubicBezTo>
                    <a:cubicBezTo>
                      <a:pt x="140" y="199"/>
                      <a:pt x="148" y="213"/>
                      <a:pt x="148" y="229"/>
                    </a:cubicBezTo>
                    <a:cubicBezTo>
                      <a:pt x="148" y="255"/>
                      <a:pt x="127" y="276"/>
                      <a:pt x="101" y="276"/>
                    </a:cubicBezTo>
                    <a:moveTo>
                      <a:pt x="249" y="276"/>
                    </a:moveTo>
                    <a:cubicBezTo>
                      <a:pt x="223" y="276"/>
                      <a:pt x="203" y="255"/>
                      <a:pt x="203" y="229"/>
                    </a:cubicBezTo>
                    <a:cubicBezTo>
                      <a:pt x="203" y="213"/>
                      <a:pt x="211" y="199"/>
                      <a:pt x="223" y="191"/>
                    </a:cubicBezTo>
                    <a:cubicBezTo>
                      <a:pt x="225" y="190"/>
                      <a:pt x="227" y="189"/>
                      <a:pt x="229" y="187"/>
                    </a:cubicBezTo>
                    <a:cubicBezTo>
                      <a:pt x="235" y="184"/>
                      <a:pt x="242" y="183"/>
                      <a:pt x="249" y="183"/>
                    </a:cubicBezTo>
                    <a:cubicBezTo>
                      <a:pt x="275" y="183"/>
                      <a:pt x="296" y="203"/>
                      <a:pt x="296" y="229"/>
                    </a:cubicBezTo>
                    <a:cubicBezTo>
                      <a:pt x="296" y="255"/>
                      <a:pt x="275" y="276"/>
                      <a:pt x="249" y="276"/>
                    </a:cubicBez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endParaRPr lang="en-US" sz="1350"/>
              </a:p>
            </p:txBody>
          </p:sp>
        </p:grpSp>
        <p:sp>
          <p:nvSpPr>
            <p:cNvPr id="130" name="Freeform 500">
              <a:extLst>
                <a:ext uri="{FF2B5EF4-FFF2-40B4-BE49-F238E27FC236}">
                  <a16:creationId xmlns:a16="http://schemas.microsoft.com/office/drawing/2014/main" xmlns="" id="{BFA39422-AEE5-41D0-82E0-D6F69C2EFA2A}"/>
                </a:ext>
              </a:extLst>
            </p:cNvPr>
            <p:cNvSpPr>
              <a:spLocks/>
            </p:cNvSpPr>
            <p:nvPr/>
          </p:nvSpPr>
          <p:spPr bwMode="auto">
            <a:xfrm rot="19333614">
              <a:off x="8710508" y="5256076"/>
              <a:ext cx="1221351" cy="992147"/>
            </a:xfrm>
            <a:custGeom>
              <a:avLst/>
              <a:gdLst>
                <a:gd name="T0" fmla="*/ 2960 w 6671"/>
                <a:gd name="T1" fmla="*/ 1940 h 5425"/>
                <a:gd name="T2" fmla="*/ 2366 w 6671"/>
                <a:gd name="T3" fmla="*/ 1572 h 5425"/>
                <a:gd name="T4" fmla="*/ 586 w 6671"/>
                <a:gd name="T5" fmla="*/ 636 h 5425"/>
                <a:gd name="T6" fmla="*/ 1447 w 6671"/>
                <a:gd name="T7" fmla="*/ 2274 h 5425"/>
                <a:gd name="T8" fmla="*/ 2438 w 6671"/>
                <a:gd name="T9" fmla="*/ 3434 h 5425"/>
                <a:gd name="T10" fmla="*/ 3668 w 6671"/>
                <a:gd name="T11" fmla="*/ 4907 h 5425"/>
                <a:gd name="T12" fmla="*/ 5432 w 6671"/>
                <a:gd name="T13" fmla="*/ 5425 h 5425"/>
                <a:gd name="T14" fmla="*/ 6671 w 6671"/>
                <a:gd name="T15" fmla="*/ 3595 h 5425"/>
                <a:gd name="T16" fmla="*/ 2960 w 6671"/>
                <a:gd name="T17" fmla="*/ 1940 h 5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71" h="5425">
                  <a:moveTo>
                    <a:pt x="2960" y="1940"/>
                  </a:moveTo>
                  <a:cubicBezTo>
                    <a:pt x="2960" y="1940"/>
                    <a:pt x="2533" y="1756"/>
                    <a:pt x="2366" y="1572"/>
                  </a:cubicBezTo>
                  <a:cubicBezTo>
                    <a:pt x="2199" y="1388"/>
                    <a:pt x="1171" y="0"/>
                    <a:pt x="586" y="636"/>
                  </a:cubicBezTo>
                  <a:cubicBezTo>
                    <a:pt x="0" y="1271"/>
                    <a:pt x="1447" y="2274"/>
                    <a:pt x="1447" y="2274"/>
                  </a:cubicBezTo>
                  <a:cubicBezTo>
                    <a:pt x="1447" y="2274"/>
                    <a:pt x="2296" y="3208"/>
                    <a:pt x="2438" y="3434"/>
                  </a:cubicBezTo>
                  <a:cubicBezTo>
                    <a:pt x="2580" y="3659"/>
                    <a:pt x="3058" y="4706"/>
                    <a:pt x="3668" y="4907"/>
                  </a:cubicBezTo>
                  <a:cubicBezTo>
                    <a:pt x="4279" y="5107"/>
                    <a:pt x="4814" y="4848"/>
                    <a:pt x="5432" y="5425"/>
                  </a:cubicBezTo>
                  <a:cubicBezTo>
                    <a:pt x="6671" y="3595"/>
                    <a:pt x="6671" y="3595"/>
                    <a:pt x="6671" y="3595"/>
                  </a:cubicBezTo>
                  <a:cubicBezTo>
                    <a:pt x="6671" y="3595"/>
                    <a:pt x="4030" y="678"/>
                    <a:pt x="2960" y="1940"/>
                  </a:cubicBezTo>
                  <a:close/>
                </a:path>
              </a:pathLst>
            </a:custGeom>
            <a:solidFill>
              <a:srgbClr val="FFCCB0"/>
            </a:solidFill>
            <a:ln>
              <a:noFill/>
            </a:ln>
          </p:spPr>
          <p:txBody>
            <a:bodyPr vert="horz" wrap="square" lIns="68580" tIns="34290" rIns="68580" bIns="34290" numCol="1" anchor="t" anchorCtr="0" compatLnSpc="1">
              <a:prstTxWarp prst="textNoShape">
                <a:avLst/>
              </a:prstTxWarp>
              <a:normAutofit/>
            </a:bodyPr>
            <a:lstStyle/>
            <a:p>
              <a:endParaRPr lang="en-ID" sz="1350"/>
            </a:p>
          </p:txBody>
        </p:sp>
      </p:grpSp>
      <p:sp>
        <p:nvSpPr>
          <p:cNvPr id="72" name="Rectangle 71"/>
          <p:cNvSpPr/>
          <p:nvPr/>
        </p:nvSpPr>
        <p:spPr>
          <a:xfrm flipH="1">
            <a:off x="5682906" y="1459656"/>
            <a:ext cx="861229" cy="137849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4950" b="1" dirty="0">
              <a:solidFill>
                <a:schemeClr val="accent3"/>
              </a:solidFill>
            </a:endParaRPr>
          </a:p>
        </p:txBody>
      </p:sp>
      <p:sp>
        <p:nvSpPr>
          <p:cNvPr id="74" name="Freeform 11"/>
          <p:cNvSpPr>
            <a:spLocks/>
          </p:cNvSpPr>
          <p:nvPr/>
        </p:nvSpPr>
        <p:spPr bwMode="auto">
          <a:xfrm flipH="1">
            <a:off x="5584603" y="1338297"/>
            <a:ext cx="1057286" cy="35980"/>
          </a:xfrm>
          <a:custGeom>
            <a:avLst/>
            <a:gdLst>
              <a:gd name="T0" fmla="*/ 1936 w 1936"/>
              <a:gd name="T1" fmla="*/ 0 h 80"/>
              <a:gd name="T2" fmla="*/ 0 w 1936"/>
              <a:gd name="T3" fmla="*/ 0 h 80"/>
              <a:gd name="T4" fmla="*/ 68 w 1936"/>
              <a:gd name="T5" fmla="*/ 80 h 80"/>
              <a:gd name="T6" fmla="*/ 1870 w 1936"/>
              <a:gd name="T7" fmla="*/ 80 h 80"/>
              <a:gd name="T8" fmla="*/ 1936 w 1936"/>
              <a:gd name="T9" fmla="*/ 0 h 80"/>
            </a:gdLst>
            <a:ahLst/>
            <a:cxnLst>
              <a:cxn ang="0">
                <a:pos x="T0" y="T1"/>
              </a:cxn>
              <a:cxn ang="0">
                <a:pos x="T2" y="T3"/>
              </a:cxn>
              <a:cxn ang="0">
                <a:pos x="T4" y="T5"/>
              </a:cxn>
              <a:cxn ang="0">
                <a:pos x="T6" y="T7"/>
              </a:cxn>
              <a:cxn ang="0">
                <a:pos x="T8" y="T9"/>
              </a:cxn>
            </a:cxnLst>
            <a:rect l="0" t="0" r="r" b="b"/>
            <a:pathLst>
              <a:path w="1936" h="80">
                <a:moveTo>
                  <a:pt x="1936" y="0"/>
                </a:moveTo>
                <a:lnTo>
                  <a:pt x="0" y="0"/>
                </a:lnTo>
                <a:lnTo>
                  <a:pt x="68" y="80"/>
                </a:lnTo>
                <a:lnTo>
                  <a:pt x="1870" y="80"/>
                </a:lnTo>
                <a:lnTo>
                  <a:pt x="19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endParaRPr lang="en-US" sz="1350"/>
          </a:p>
        </p:txBody>
      </p:sp>
      <p:sp>
        <p:nvSpPr>
          <p:cNvPr id="78" name="Freeform 16"/>
          <p:cNvSpPr>
            <a:spLocks/>
          </p:cNvSpPr>
          <p:nvPr/>
        </p:nvSpPr>
        <p:spPr bwMode="auto">
          <a:xfrm flipH="1">
            <a:off x="5676352" y="1418802"/>
            <a:ext cx="872697" cy="1496312"/>
          </a:xfrm>
          <a:custGeom>
            <a:avLst/>
            <a:gdLst>
              <a:gd name="T0" fmla="*/ 1598 w 1598"/>
              <a:gd name="T1" fmla="*/ 0 h 3327"/>
              <a:gd name="T2" fmla="*/ 0 w 1598"/>
              <a:gd name="T3" fmla="*/ 0 h 3327"/>
              <a:gd name="T4" fmla="*/ 0 w 1598"/>
              <a:gd name="T5" fmla="*/ 3327 h 3327"/>
              <a:gd name="T6" fmla="*/ 9 w 1598"/>
              <a:gd name="T7" fmla="*/ 3327 h 3327"/>
              <a:gd name="T8" fmla="*/ 9 w 1598"/>
              <a:gd name="T9" fmla="*/ 12 h 3327"/>
              <a:gd name="T10" fmla="*/ 1586 w 1598"/>
              <a:gd name="T11" fmla="*/ 12 h 3327"/>
              <a:gd name="T12" fmla="*/ 1586 w 1598"/>
              <a:gd name="T13" fmla="*/ 3327 h 3327"/>
              <a:gd name="T14" fmla="*/ 1598 w 1598"/>
              <a:gd name="T15" fmla="*/ 3327 h 3327"/>
              <a:gd name="T16" fmla="*/ 1598 w 1598"/>
              <a:gd name="T17" fmla="*/ 0 h 3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8" h="3327">
                <a:moveTo>
                  <a:pt x="1598" y="0"/>
                </a:moveTo>
                <a:lnTo>
                  <a:pt x="0" y="0"/>
                </a:lnTo>
                <a:lnTo>
                  <a:pt x="0" y="3327"/>
                </a:lnTo>
                <a:lnTo>
                  <a:pt x="9" y="3327"/>
                </a:lnTo>
                <a:lnTo>
                  <a:pt x="9" y="12"/>
                </a:lnTo>
                <a:lnTo>
                  <a:pt x="1586" y="12"/>
                </a:lnTo>
                <a:lnTo>
                  <a:pt x="1586" y="3327"/>
                </a:lnTo>
                <a:lnTo>
                  <a:pt x="1598" y="3327"/>
                </a:lnTo>
                <a:lnTo>
                  <a:pt x="159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endParaRPr lang="en-US" sz="1350"/>
          </a:p>
        </p:txBody>
      </p:sp>
      <p:sp>
        <p:nvSpPr>
          <p:cNvPr id="79" name="Trapezoid 78"/>
          <p:cNvSpPr/>
          <p:nvPr/>
        </p:nvSpPr>
        <p:spPr>
          <a:xfrm rot="5400000" flipH="1">
            <a:off x="4477861" y="1714995"/>
            <a:ext cx="1552208" cy="861229"/>
          </a:xfrm>
          <a:prstGeom prst="trapezoid">
            <a:avLst>
              <a:gd name="adj" fmla="val 10257"/>
            </a:avLst>
          </a:prstGeom>
          <a:solidFill>
            <a:schemeClr val="bg1">
              <a:lumMod val="8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p>
        </p:txBody>
      </p:sp>
      <p:grpSp>
        <p:nvGrpSpPr>
          <p:cNvPr id="80" name="Group 79"/>
          <p:cNvGrpSpPr/>
          <p:nvPr/>
        </p:nvGrpSpPr>
        <p:grpSpPr>
          <a:xfrm>
            <a:off x="5676690" y="1449038"/>
            <a:ext cx="876299" cy="1397000"/>
            <a:chOff x="10066867" y="812800"/>
            <a:chExt cx="1168399" cy="1862667"/>
          </a:xfrm>
        </p:grpSpPr>
        <p:sp>
          <p:nvSpPr>
            <p:cNvPr id="81" name="Rectangle 80"/>
            <p:cNvSpPr/>
            <p:nvPr/>
          </p:nvSpPr>
          <p:spPr>
            <a:xfrm>
              <a:off x="10066867" y="812800"/>
              <a:ext cx="1168399" cy="1862667"/>
            </a:xfrm>
            <a:prstGeom prst="rect">
              <a:avLst/>
            </a:prstGeom>
            <a:solidFill>
              <a:schemeClr val="bg1">
                <a:lumMod val="8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350"/>
            </a:p>
          </p:txBody>
        </p:sp>
        <p:sp>
          <p:nvSpPr>
            <p:cNvPr id="82" name="Oval 81"/>
            <p:cNvSpPr/>
            <p:nvPr/>
          </p:nvSpPr>
          <p:spPr>
            <a:xfrm>
              <a:off x="11049000" y="1701800"/>
              <a:ext cx="110067" cy="11006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US" sz="1350"/>
            </a:p>
          </p:txBody>
        </p:sp>
      </p:grpSp>
      <p:grpSp>
        <p:nvGrpSpPr>
          <p:cNvPr id="2" name="Group 1"/>
          <p:cNvGrpSpPr/>
          <p:nvPr/>
        </p:nvGrpSpPr>
        <p:grpSpPr>
          <a:xfrm>
            <a:off x="3713647" y="4666080"/>
            <a:ext cx="4801703" cy="923330"/>
            <a:chOff x="4951530" y="5078439"/>
            <a:chExt cx="6402270" cy="1231107"/>
          </a:xfrm>
          <a:effectLst>
            <a:outerShdw blurRad="63500" dist="38100" dir="5400000" algn="t" rotWithShape="0">
              <a:prstClr val="black">
                <a:alpha val="40000"/>
              </a:prstClr>
            </a:outerShdw>
          </a:effectLst>
        </p:grpSpPr>
        <p:sp>
          <p:nvSpPr>
            <p:cNvPr id="11" name="Rectangle 11"/>
            <p:cNvSpPr>
              <a:spLocks noChangeArrowheads="1"/>
            </p:cNvSpPr>
            <p:nvPr/>
          </p:nvSpPr>
          <p:spPr bwMode="auto">
            <a:xfrm>
              <a:off x="4951530" y="5703597"/>
              <a:ext cx="6394608" cy="605949"/>
            </a:xfrm>
            <a:prstGeom prst="rect">
              <a:avLst/>
            </a:prstGeom>
            <a:solidFill>
              <a:schemeClr val="accent1"/>
            </a:solidFill>
            <a:ln>
              <a:noFill/>
            </a:ln>
          </p:spPr>
          <p:txBody>
            <a:bodyPr vert="horz" wrap="square" lIns="68580" tIns="34290" rIns="68580" bIns="34290" numCol="1" anchor="ctr" anchorCtr="0" compatLnSpc="1">
              <a:prstTxWarp prst="textNoShape">
                <a:avLst/>
              </a:prstTxWarp>
              <a:normAutofit/>
            </a:bodyPr>
            <a:lstStyle/>
            <a:p>
              <a:pPr>
                <a:lnSpc>
                  <a:spcPct val="120000"/>
                </a:lnSpc>
                <a:spcBef>
                  <a:spcPts val="450"/>
                </a:spcBef>
              </a:pPr>
              <a:r>
                <a:rPr lang="en-US" sz="1350" b="1" dirty="0">
                  <a:solidFill>
                    <a:schemeClr val="bg1"/>
                  </a:solidFill>
                </a:rPr>
                <a:t>ACCESSIBILITY, ACCOUNTABILITY AND TRANSPARENCY</a:t>
              </a:r>
            </a:p>
          </p:txBody>
        </p:sp>
        <p:sp>
          <p:nvSpPr>
            <p:cNvPr id="12" name="Freeform 12"/>
            <p:cNvSpPr>
              <a:spLocks/>
            </p:cNvSpPr>
            <p:nvPr/>
          </p:nvSpPr>
          <p:spPr bwMode="auto">
            <a:xfrm>
              <a:off x="4951530" y="5078439"/>
              <a:ext cx="6402270" cy="625157"/>
            </a:xfrm>
            <a:custGeom>
              <a:avLst/>
              <a:gdLst>
                <a:gd name="T0" fmla="*/ 2078 w 2507"/>
                <a:gd name="T1" fmla="*/ 0 h 358"/>
                <a:gd name="T2" fmla="*/ 427 w 2507"/>
                <a:gd name="T3" fmla="*/ 0 h 358"/>
                <a:gd name="T4" fmla="*/ 0 w 2507"/>
                <a:gd name="T5" fmla="*/ 358 h 358"/>
                <a:gd name="T6" fmla="*/ 2507 w 2507"/>
                <a:gd name="T7" fmla="*/ 358 h 358"/>
                <a:gd name="T8" fmla="*/ 2078 w 2507"/>
                <a:gd name="T9" fmla="*/ 0 h 358"/>
              </a:gdLst>
              <a:ahLst/>
              <a:cxnLst>
                <a:cxn ang="0">
                  <a:pos x="T0" y="T1"/>
                </a:cxn>
                <a:cxn ang="0">
                  <a:pos x="T2" y="T3"/>
                </a:cxn>
                <a:cxn ang="0">
                  <a:pos x="T4" y="T5"/>
                </a:cxn>
                <a:cxn ang="0">
                  <a:pos x="T6" y="T7"/>
                </a:cxn>
                <a:cxn ang="0">
                  <a:pos x="T8" y="T9"/>
                </a:cxn>
              </a:cxnLst>
              <a:rect l="0" t="0" r="r" b="b"/>
              <a:pathLst>
                <a:path w="2507" h="358">
                  <a:moveTo>
                    <a:pt x="2078" y="0"/>
                  </a:moveTo>
                  <a:lnTo>
                    <a:pt x="427" y="0"/>
                  </a:lnTo>
                  <a:lnTo>
                    <a:pt x="0" y="358"/>
                  </a:lnTo>
                  <a:lnTo>
                    <a:pt x="2507" y="358"/>
                  </a:lnTo>
                  <a:lnTo>
                    <a:pt x="2078" y="0"/>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normAutofit/>
            </a:bodyPr>
            <a:lstStyle/>
            <a:p>
              <a:endParaRPr lang="en-US" sz="1350"/>
            </a:p>
          </p:txBody>
        </p:sp>
      </p:grpSp>
      <p:grpSp>
        <p:nvGrpSpPr>
          <p:cNvPr id="3" name="Group 2"/>
          <p:cNvGrpSpPr/>
          <p:nvPr/>
        </p:nvGrpSpPr>
        <p:grpSpPr>
          <a:xfrm>
            <a:off x="4119696" y="3981113"/>
            <a:ext cx="3983861" cy="915471"/>
            <a:chOff x="5492927" y="4165151"/>
            <a:chExt cx="5311815" cy="1220628"/>
          </a:xfrm>
          <a:effectLst>
            <a:outerShdw blurRad="63500" dist="38100" dir="5400000" algn="t" rotWithShape="0">
              <a:prstClr val="black">
                <a:alpha val="40000"/>
              </a:prstClr>
            </a:outerShdw>
          </a:effectLst>
        </p:grpSpPr>
        <p:sp>
          <p:nvSpPr>
            <p:cNvPr id="13" name="Rectangle 13"/>
            <p:cNvSpPr>
              <a:spLocks noChangeArrowheads="1"/>
            </p:cNvSpPr>
            <p:nvPr/>
          </p:nvSpPr>
          <p:spPr bwMode="auto">
            <a:xfrm>
              <a:off x="5492927" y="4771099"/>
              <a:ext cx="5311815" cy="614680"/>
            </a:xfrm>
            <a:prstGeom prst="rect">
              <a:avLst/>
            </a:prstGeom>
            <a:solidFill>
              <a:schemeClr val="accent2"/>
            </a:solidFill>
            <a:ln>
              <a:noFill/>
            </a:ln>
          </p:spPr>
          <p:txBody>
            <a:bodyPr vert="horz" wrap="square" lIns="68580" tIns="34290" rIns="68580" bIns="34290" numCol="1" anchor="ctr" anchorCtr="0" compatLnSpc="1">
              <a:prstTxWarp prst="textNoShape">
                <a:avLst/>
              </a:prstTxWarp>
              <a:normAutofit/>
            </a:bodyPr>
            <a:lstStyle/>
            <a:p>
              <a:pPr algn="ctr">
                <a:lnSpc>
                  <a:spcPct val="120000"/>
                </a:lnSpc>
                <a:spcBef>
                  <a:spcPts val="450"/>
                </a:spcBef>
              </a:pPr>
              <a:r>
                <a:rPr lang="en-US" sz="1350" b="1" dirty="0">
                  <a:solidFill>
                    <a:schemeClr val="bg1"/>
                  </a:solidFill>
                </a:rPr>
                <a:t>POWER PARITY</a:t>
              </a:r>
            </a:p>
          </p:txBody>
        </p:sp>
        <p:sp>
          <p:nvSpPr>
            <p:cNvPr id="14" name="Freeform 14"/>
            <p:cNvSpPr>
              <a:spLocks/>
            </p:cNvSpPr>
            <p:nvPr/>
          </p:nvSpPr>
          <p:spPr bwMode="auto">
            <a:xfrm>
              <a:off x="5492927" y="4165151"/>
              <a:ext cx="5311815" cy="605949"/>
            </a:xfrm>
            <a:custGeom>
              <a:avLst/>
              <a:gdLst>
                <a:gd name="T0" fmla="*/ 1651 w 2080"/>
                <a:gd name="T1" fmla="*/ 0 h 347"/>
                <a:gd name="T2" fmla="*/ 429 w 2080"/>
                <a:gd name="T3" fmla="*/ 0 h 347"/>
                <a:gd name="T4" fmla="*/ 0 w 2080"/>
                <a:gd name="T5" fmla="*/ 347 h 347"/>
                <a:gd name="T6" fmla="*/ 2080 w 2080"/>
                <a:gd name="T7" fmla="*/ 347 h 347"/>
                <a:gd name="T8" fmla="*/ 1651 w 2080"/>
                <a:gd name="T9" fmla="*/ 0 h 347"/>
              </a:gdLst>
              <a:ahLst/>
              <a:cxnLst>
                <a:cxn ang="0">
                  <a:pos x="T0" y="T1"/>
                </a:cxn>
                <a:cxn ang="0">
                  <a:pos x="T2" y="T3"/>
                </a:cxn>
                <a:cxn ang="0">
                  <a:pos x="T4" y="T5"/>
                </a:cxn>
                <a:cxn ang="0">
                  <a:pos x="T6" y="T7"/>
                </a:cxn>
                <a:cxn ang="0">
                  <a:pos x="T8" y="T9"/>
                </a:cxn>
              </a:cxnLst>
              <a:rect l="0" t="0" r="r" b="b"/>
              <a:pathLst>
                <a:path w="2080" h="347">
                  <a:moveTo>
                    <a:pt x="1651" y="0"/>
                  </a:moveTo>
                  <a:lnTo>
                    <a:pt x="429" y="0"/>
                  </a:lnTo>
                  <a:lnTo>
                    <a:pt x="0" y="347"/>
                  </a:lnTo>
                  <a:lnTo>
                    <a:pt x="2080" y="347"/>
                  </a:lnTo>
                  <a:lnTo>
                    <a:pt x="1651" y="0"/>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normAutofit/>
            </a:bodyPr>
            <a:lstStyle/>
            <a:p>
              <a:endParaRPr lang="en-US" sz="1350"/>
            </a:p>
          </p:txBody>
        </p:sp>
      </p:grpSp>
      <p:grpSp>
        <p:nvGrpSpPr>
          <p:cNvPr id="4" name="Group 3"/>
          <p:cNvGrpSpPr/>
          <p:nvPr/>
        </p:nvGrpSpPr>
        <p:grpSpPr>
          <a:xfrm>
            <a:off x="4525742" y="3288289"/>
            <a:ext cx="3173682" cy="923330"/>
            <a:chOff x="6034323" y="3241384"/>
            <a:chExt cx="4231576" cy="1231107"/>
          </a:xfrm>
          <a:effectLst>
            <a:outerShdw blurRad="63500" dist="38100" dir="5400000" algn="t" rotWithShape="0">
              <a:prstClr val="black">
                <a:alpha val="40000"/>
              </a:prstClr>
            </a:outerShdw>
          </a:effectLst>
        </p:grpSpPr>
        <p:sp>
          <p:nvSpPr>
            <p:cNvPr id="15" name="Rectangle 15"/>
            <p:cNvSpPr>
              <a:spLocks noChangeArrowheads="1"/>
            </p:cNvSpPr>
            <p:nvPr/>
          </p:nvSpPr>
          <p:spPr bwMode="auto">
            <a:xfrm>
              <a:off x="6034323" y="3857811"/>
              <a:ext cx="4231576" cy="614680"/>
            </a:xfrm>
            <a:prstGeom prst="rect">
              <a:avLst/>
            </a:prstGeom>
            <a:solidFill>
              <a:schemeClr val="accent4"/>
            </a:solidFill>
            <a:ln>
              <a:noFill/>
            </a:ln>
          </p:spPr>
          <p:txBody>
            <a:bodyPr vert="horz" wrap="square" lIns="68580" tIns="34290" rIns="68580" bIns="34290" numCol="1" anchor="ctr" anchorCtr="0" compatLnSpc="1">
              <a:prstTxWarp prst="textNoShape">
                <a:avLst/>
              </a:prstTxWarp>
              <a:normAutofit/>
            </a:bodyPr>
            <a:lstStyle/>
            <a:p>
              <a:pPr algn="ctr"/>
              <a:r>
                <a:rPr lang="en-US" sz="1350" b="1" dirty="0">
                  <a:solidFill>
                    <a:schemeClr val="bg1"/>
                  </a:solidFill>
                </a:rPr>
                <a:t>ENSURING GRIEVANCE REDRESSAL</a:t>
              </a:r>
            </a:p>
          </p:txBody>
        </p:sp>
        <p:sp>
          <p:nvSpPr>
            <p:cNvPr id="16" name="Freeform 16"/>
            <p:cNvSpPr>
              <a:spLocks/>
            </p:cNvSpPr>
            <p:nvPr/>
          </p:nvSpPr>
          <p:spPr bwMode="auto">
            <a:xfrm>
              <a:off x="6041984" y="3241384"/>
              <a:ext cx="4216254" cy="616427"/>
            </a:xfrm>
            <a:custGeom>
              <a:avLst/>
              <a:gdLst>
                <a:gd name="T0" fmla="*/ 1223 w 1651"/>
                <a:gd name="T1" fmla="*/ 0 h 353"/>
                <a:gd name="T2" fmla="*/ 427 w 1651"/>
                <a:gd name="T3" fmla="*/ 0 h 353"/>
                <a:gd name="T4" fmla="*/ 0 w 1651"/>
                <a:gd name="T5" fmla="*/ 353 h 353"/>
                <a:gd name="T6" fmla="*/ 1651 w 1651"/>
                <a:gd name="T7" fmla="*/ 353 h 353"/>
                <a:gd name="T8" fmla="*/ 1223 w 1651"/>
                <a:gd name="T9" fmla="*/ 0 h 353"/>
              </a:gdLst>
              <a:ahLst/>
              <a:cxnLst>
                <a:cxn ang="0">
                  <a:pos x="T0" y="T1"/>
                </a:cxn>
                <a:cxn ang="0">
                  <a:pos x="T2" y="T3"/>
                </a:cxn>
                <a:cxn ang="0">
                  <a:pos x="T4" y="T5"/>
                </a:cxn>
                <a:cxn ang="0">
                  <a:pos x="T6" y="T7"/>
                </a:cxn>
                <a:cxn ang="0">
                  <a:pos x="T8" y="T9"/>
                </a:cxn>
              </a:cxnLst>
              <a:rect l="0" t="0" r="r" b="b"/>
              <a:pathLst>
                <a:path w="1651" h="353">
                  <a:moveTo>
                    <a:pt x="1223" y="0"/>
                  </a:moveTo>
                  <a:lnTo>
                    <a:pt x="427" y="0"/>
                  </a:lnTo>
                  <a:lnTo>
                    <a:pt x="0" y="353"/>
                  </a:lnTo>
                  <a:lnTo>
                    <a:pt x="1651" y="353"/>
                  </a:lnTo>
                  <a:lnTo>
                    <a:pt x="1223" y="0"/>
                  </a:ln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normAutofit/>
            </a:bodyPr>
            <a:lstStyle/>
            <a:p>
              <a:endParaRPr lang="en-US" sz="1350"/>
            </a:p>
          </p:txBody>
        </p:sp>
      </p:grpSp>
      <p:grpSp>
        <p:nvGrpSpPr>
          <p:cNvPr id="5" name="Group 4"/>
          <p:cNvGrpSpPr/>
          <p:nvPr/>
        </p:nvGrpSpPr>
        <p:grpSpPr>
          <a:xfrm>
            <a:off x="4941367" y="2918956"/>
            <a:ext cx="2340518" cy="599837"/>
            <a:chOff x="6588488" y="2748942"/>
            <a:chExt cx="3120691" cy="799782"/>
          </a:xfrm>
          <a:effectLst>
            <a:outerShdw blurRad="63500" dist="38100" dir="5400000" algn="t" rotWithShape="0">
              <a:prstClr val="black">
                <a:alpha val="40000"/>
              </a:prstClr>
            </a:outerShdw>
          </a:effectLst>
        </p:grpSpPr>
        <p:sp>
          <p:nvSpPr>
            <p:cNvPr id="17" name="Rectangle 17"/>
            <p:cNvSpPr>
              <a:spLocks noChangeArrowheads="1"/>
            </p:cNvSpPr>
            <p:nvPr/>
          </p:nvSpPr>
          <p:spPr bwMode="auto">
            <a:xfrm>
              <a:off x="6588488" y="2934044"/>
              <a:ext cx="3120691" cy="614680"/>
            </a:xfrm>
            <a:prstGeom prst="rect">
              <a:avLst/>
            </a:prstGeom>
            <a:solidFill>
              <a:schemeClr val="accent3"/>
            </a:solidFill>
            <a:ln>
              <a:noFill/>
            </a:ln>
          </p:spPr>
          <p:txBody>
            <a:bodyPr vert="horz" wrap="square" lIns="68580" tIns="34290" rIns="68580" bIns="34290" numCol="1" anchor="ctr" anchorCtr="0" compatLnSpc="1">
              <a:prstTxWarp prst="textNoShape">
                <a:avLst/>
              </a:prstTxWarp>
              <a:normAutofit lnSpcReduction="10000"/>
            </a:bodyPr>
            <a:lstStyle/>
            <a:p>
              <a:pPr algn="ctr"/>
              <a:r>
                <a:rPr lang="en-US" sz="1350" b="1" dirty="0">
                  <a:solidFill>
                    <a:schemeClr val="bg1"/>
                  </a:solidFill>
                </a:rPr>
                <a:t>CITIZN EMPOWERMENT AND SATISFACTION</a:t>
              </a:r>
            </a:p>
          </p:txBody>
        </p:sp>
        <p:sp>
          <p:nvSpPr>
            <p:cNvPr id="18" name="Freeform 18"/>
            <p:cNvSpPr>
              <a:spLocks/>
            </p:cNvSpPr>
            <p:nvPr/>
          </p:nvSpPr>
          <p:spPr bwMode="auto">
            <a:xfrm>
              <a:off x="6588488" y="2748942"/>
              <a:ext cx="3120691" cy="185102"/>
            </a:xfrm>
            <a:custGeom>
              <a:avLst/>
              <a:gdLst>
                <a:gd name="T0" fmla="*/ 857 w 1222"/>
                <a:gd name="T1" fmla="*/ 0 h 106"/>
                <a:gd name="T2" fmla="*/ 366 w 1222"/>
                <a:gd name="T3" fmla="*/ 0 h 106"/>
                <a:gd name="T4" fmla="*/ 0 w 1222"/>
                <a:gd name="T5" fmla="*/ 106 h 106"/>
                <a:gd name="T6" fmla="*/ 1222 w 1222"/>
                <a:gd name="T7" fmla="*/ 106 h 106"/>
                <a:gd name="T8" fmla="*/ 857 w 1222"/>
                <a:gd name="T9" fmla="*/ 0 h 106"/>
              </a:gdLst>
              <a:ahLst/>
              <a:cxnLst>
                <a:cxn ang="0">
                  <a:pos x="T0" y="T1"/>
                </a:cxn>
                <a:cxn ang="0">
                  <a:pos x="T2" y="T3"/>
                </a:cxn>
                <a:cxn ang="0">
                  <a:pos x="T4" y="T5"/>
                </a:cxn>
                <a:cxn ang="0">
                  <a:pos x="T6" y="T7"/>
                </a:cxn>
                <a:cxn ang="0">
                  <a:pos x="T8" y="T9"/>
                </a:cxn>
              </a:cxnLst>
              <a:rect l="0" t="0" r="r" b="b"/>
              <a:pathLst>
                <a:path w="1222" h="106">
                  <a:moveTo>
                    <a:pt x="857" y="0"/>
                  </a:moveTo>
                  <a:lnTo>
                    <a:pt x="366" y="0"/>
                  </a:lnTo>
                  <a:lnTo>
                    <a:pt x="0" y="106"/>
                  </a:lnTo>
                  <a:lnTo>
                    <a:pt x="1222" y="106"/>
                  </a:lnTo>
                  <a:lnTo>
                    <a:pt x="857" y="0"/>
                  </a:ln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normAutofit fontScale="40000" lnSpcReduction="20000"/>
            </a:bodyPr>
            <a:lstStyle/>
            <a:p>
              <a:endParaRPr lang="en-US" sz="1350"/>
            </a:p>
          </p:txBody>
        </p:sp>
      </p:grpSp>
      <p:grpSp>
        <p:nvGrpSpPr>
          <p:cNvPr id="99" name="Group 98"/>
          <p:cNvGrpSpPr/>
          <p:nvPr/>
        </p:nvGrpSpPr>
        <p:grpSpPr>
          <a:xfrm>
            <a:off x="2862102" y="1824048"/>
            <a:ext cx="3385776" cy="672829"/>
            <a:chOff x="637219" y="1452964"/>
            <a:chExt cx="7433721" cy="432676"/>
          </a:xfrm>
        </p:grpSpPr>
        <p:sp>
          <p:nvSpPr>
            <p:cNvPr id="104" name="TextBox 103"/>
            <p:cNvSpPr txBox="1"/>
            <p:nvPr/>
          </p:nvSpPr>
          <p:spPr>
            <a:xfrm>
              <a:off x="637219" y="1452964"/>
              <a:ext cx="1024319" cy="276999"/>
            </a:xfrm>
            <a:prstGeom prst="rect">
              <a:avLst/>
            </a:prstGeom>
            <a:noFill/>
          </p:spPr>
          <p:txBody>
            <a:bodyPr wrap="none" lIns="0" tIns="0" rIns="0" bIns="0" rtlCol="0">
              <a:noAutofit/>
            </a:bodyPr>
            <a:lstStyle/>
            <a:p>
              <a:r>
                <a:rPr lang="id-ID" sz="4000" b="1" dirty="0">
                  <a:solidFill>
                    <a:schemeClr val="accent3"/>
                  </a:solidFill>
                </a:rPr>
                <a:t>SUCCESS</a:t>
              </a:r>
              <a:endParaRPr lang="en-US" sz="4000" b="1" dirty="0">
                <a:solidFill>
                  <a:schemeClr val="accent3"/>
                </a:solidFill>
              </a:endParaRPr>
            </a:p>
          </p:txBody>
        </p:sp>
        <p:pic>
          <p:nvPicPr>
            <p:cNvPr id="105" name="Picture 104"/>
            <p:cNvPicPr>
              <a:picLocks noChangeAspect="1"/>
            </p:cNvPicPr>
            <p:nvPr/>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6825119" y="1510487"/>
              <a:ext cx="1245821" cy="375153"/>
            </a:xfrm>
            <a:prstGeom prst="rect">
              <a:avLst/>
            </a:prstGeom>
            <a:solidFill>
              <a:schemeClr val="tx1"/>
            </a:solidFill>
          </p:spPr>
        </p:pic>
      </p:grpSp>
    </p:spTree>
    <p:extLst>
      <p:ext uri="{BB962C8B-B14F-4D97-AF65-F5344CB8AC3E}">
        <p14:creationId xmlns:p14="http://schemas.microsoft.com/office/powerpoint/2010/main" val="50207043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1+#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1+#ppt_w/2"/>
                                              </p:val>
                                            </p:tav>
                                            <p:tav tm="100000">
                                              <p:val>
                                                <p:strVal val="#ppt_x"/>
                                              </p:val>
                                            </p:tav>
                                          </p:tavLst>
                                        </p:anim>
                                        <p:anim calcmode="lin" valueType="num">
                                          <p:cBhvr additive="base">
                                            <p:cTn id="3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1+#ppt_w/2"/>
                                              </p:val>
                                            </p:tav>
                                            <p:tav tm="100000">
                                              <p:val>
                                                <p:strVal val="#ppt_x"/>
                                              </p:val>
                                            </p:tav>
                                          </p:tavLst>
                                        </p:anim>
                                        <p:anim calcmode="lin" valueType="num">
                                          <p:cBhvr additive="base">
                                            <p:cTn id="4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1+#ppt_w/2"/>
                                              </p:val>
                                            </p:tav>
                                            <p:tav tm="100000">
                                              <p:val>
                                                <p:strVal val="#ppt_x"/>
                                              </p:val>
                                            </p:tav>
                                          </p:tavLst>
                                        </p:anim>
                                        <p:anim calcmode="lin" valueType="num">
                                          <p:cBhvr additive="base">
                                            <p:cTn id="50" dur="500" fill="hold"/>
                                            <p:tgtEl>
                                              <p:spTgt spid="5"/>
                                            </p:tgtEl>
                                            <p:attrNameLst>
                                              <p:attrName>ppt_y</p:attrName>
                                            </p:attrNameLst>
                                          </p:cBhvr>
                                          <p:tavLst>
                                            <p:tav tm="0">
                                              <p:val>
                                                <p:strVal val="#ppt_y"/>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1"/>
                                            </p:tgtEl>
                                            <p:attrNameLst>
                                              <p:attrName>style.visibility</p:attrName>
                                            </p:attrNameLst>
                                          </p:cBhvr>
                                          <p:to>
                                            <p:strVal val="visible"/>
                                          </p:to>
                                        </p:set>
                                        <p:anim calcmode="lin" valueType="num">
                                          <p:cBhvr additive="base">
                                            <p:cTn id="53" dur="1250" fill="hold"/>
                                            <p:tgtEl>
                                              <p:spTgt spid="31"/>
                                            </p:tgtEl>
                                            <p:attrNameLst>
                                              <p:attrName>ppt_x</p:attrName>
                                            </p:attrNameLst>
                                          </p:cBhvr>
                                          <p:tavLst>
                                            <p:tav tm="0">
                                              <p:val>
                                                <p:strVal val="#ppt_x"/>
                                              </p:val>
                                            </p:tav>
                                            <p:tav tm="100000">
                                              <p:val>
                                                <p:strVal val="#ppt_x"/>
                                              </p:val>
                                            </p:tav>
                                          </p:tavLst>
                                        </p:anim>
                                        <p:anim calcmode="lin" valueType="num">
                                          <p:cBhvr additive="base">
                                            <p:cTn id="54" dur="1250" fill="hold"/>
                                            <p:tgtEl>
                                              <p:spTgt spid="31"/>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80"/>
                                            </p:tgtEl>
                                            <p:attrNameLst>
                                              <p:attrName>style.visibility</p:attrName>
                                            </p:attrNameLst>
                                          </p:cBhvr>
                                          <p:to>
                                            <p:strVal val="visible"/>
                                          </p:to>
                                        </p:set>
                                        <p:anim calcmode="lin" valueType="num">
                                          <p:cBhvr additive="base">
                                            <p:cTn id="57" dur="1250" fill="hold"/>
                                            <p:tgtEl>
                                              <p:spTgt spid="80"/>
                                            </p:tgtEl>
                                            <p:attrNameLst>
                                              <p:attrName>ppt_x</p:attrName>
                                            </p:attrNameLst>
                                          </p:cBhvr>
                                          <p:tavLst>
                                            <p:tav tm="0">
                                              <p:val>
                                                <p:strVal val="#ppt_x"/>
                                              </p:val>
                                            </p:tav>
                                            <p:tav tm="100000">
                                              <p:val>
                                                <p:strVal val="#ppt_x"/>
                                              </p:val>
                                            </p:tav>
                                          </p:tavLst>
                                        </p:anim>
                                        <p:anim calcmode="lin" valueType="num">
                                          <p:cBhvr additive="base">
                                            <p:cTn id="58" dur="125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2" fill="hold" nodeType="clickEffect" p14:presetBounceEnd="28000">
                                      <p:stCondLst>
                                        <p:cond delay="0"/>
                                      </p:stCondLst>
                                      <p:childTnLst>
                                        <p:set>
                                          <p:cBhvr>
                                            <p:cTn id="62" dur="1" fill="hold">
                                              <p:stCondLst>
                                                <p:cond delay="0"/>
                                              </p:stCondLst>
                                            </p:cTn>
                                            <p:tgtEl>
                                              <p:spTgt spid="125"/>
                                            </p:tgtEl>
                                            <p:attrNameLst>
                                              <p:attrName>style.visibility</p:attrName>
                                            </p:attrNameLst>
                                          </p:cBhvr>
                                          <p:to>
                                            <p:strVal val="visible"/>
                                          </p:to>
                                        </p:set>
                                        <p:anim calcmode="lin" valueType="num" p14:bounceEnd="28000">
                                          <p:cBhvr additive="base">
                                            <p:cTn id="63" dur="500" fill="hold"/>
                                            <p:tgtEl>
                                              <p:spTgt spid="125"/>
                                            </p:tgtEl>
                                            <p:attrNameLst>
                                              <p:attrName>ppt_x</p:attrName>
                                            </p:attrNameLst>
                                          </p:cBhvr>
                                          <p:tavLst>
                                            <p:tav tm="0">
                                              <p:val>
                                                <p:strVal val="1+#ppt_w/2"/>
                                              </p:val>
                                            </p:tav>
                                            <p:tav tm="100000">
                                              <p:val>
                                                <p:strVal val="#ppt_x"/>
                                              </p:val>
                                            </p:tav>
                                          </p:tavLst>
                                        </p:anim>
                                        <p:anim calcmode="lin" valueType="num" p14:bounceEnd="28000">
                                          <p:cBhvr additive="base">
                                            <p:cTn id="64" dur="500" fill="hold"/>
                                            <p:tgtEl>
                                              <p:spTgt spid="125"/>
                                            </p:tgtEl>
                                            <p:attrNameLst>
                                              <p:attrName>ppt_y</p:attrName>
                                            </p:attrNameLst>
                                          </p:cBhvr>
                                          <p:tavLst>
                                            <p:tav tm="0">
                                              <p:val>
                                                <p:strVal val="#ppt_y"/>
                                              </p:val>
                                            </p:tav>
                                            <p:tav tm="100000">
                                              <p:val>
                                                <p:strVal val="#ppt_y"/>
                                              </p:val>
                                            </p:tav>
                                          </p:tavLst>
                                        </p:anim>
                                      </p:childTnLst>
                                    </p:cTn>
                                  </p:par>
                                </p:childTnLst>
                              </p:cTn>
                            </p:par>
                            <p:par>
                              <p:cTn id="65" fill="hold">
                                <p:stCondLst>
                                  <p:cond delay="500"/>
                                </p:stCondLst>
                                <p:childTnLst>
                                  <p:par>
                                    <p:cTn id="66" presetID="10" presetClass="exit" presetSubtype="0" fill="hold" nodeType="afterEffect">
                                      <p:stCondLst>
                                        <p:cond delay="200"/>
                                      </p:stCondLst>
                                      <p:childTnLst>
                                        <p:animEffect transition="out" filter="fade">
                                          <p:cBhvr>
                                            <p:cTn id="67" dur="500"/>
                                            <p:tgtEl>
                                              <p:spTgt spid="80"/>
                                            </p:tgtEl>
                                          </p:cBhvr>
                                        </p:animEffect>
                                        <p:set>
                                          <p:cBhvr>
                                            <p:cTn id="68" dur="1" fill="hold">
                                              <p:stCondLst>
                                                <p:cond delay="499"/>
                                              </p:stCondLst>
                                            </p:cTn>
                                            <p:tgtEl>
                                              <p:spTgt spid="80"/>
                                            </p:tgtEl>
                                            <p:attrNameLst>
                                              <p:attrName>style.visibility</p:attrName>
                                            </p:attrNameLst>
                                          </p:cBhvr>
                                          <p:to>
                                            <p:strVal val="hidden"/>
                                          </p:to>
                                        </p:set>
                                      </p:childTnLst>
                                    </p:cTn>
                                  </p:par>
                                  <p:par>
                                    <p:cTn id="69" presetID="10" presetClass="entr" presetSubtype="0" fill="hold" grpId="0" nodeType="withEffect">
                                      <p:stCondLst>
                                        <p:cond delay="200"/>
                                      </p:stCondLst>
                                      <p:childTnLst>
                                        <p:set>
                                          <p:cBhvr>
                                            <p:cTn id="70" dur="1" fill="hold">
                                              <p:stCondLst>
                                                <p:cond delay="0"/>
                                              </p:stCondLst>
                                            </p:cTn>
                                            <p:tgtEl>
                                              <p:spTgt spid="79"/>
                                            </p:tgtEl>
                                            <p:attrNameLst>
                                              <p:attrName>style.visibility</p:attrName>
                                            </p:attrNameLst>
                                          </p:cBhvr>
                                          <p:to>
                                            <p:strVal val="visible"/>
                                          </p:to>
                                        </p:set>
                                        <p:animEffect transition="in" filter="fade">
                                          <p:cBhvr>
                                            <p:cTn id="71" dur="500"/>
                                            <p:tgtEl>
                                              <p:spTgt spid="79"/>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2" fill="hold" nodeType="clickEffect" p14:presetBounceEnd="30000">
                                      <p:stCondLst>
                                        <p:cond delay="0"/>
                                      </p:stCondLst>
                                      <p:childTnLst>
                                        <p:set>
                                          <p:cBhvr>
                                            <p:cTn id="75" dur="1" fill="hold">
                                              <p:stCondLst>
                                                <p:cond delay="0"/>
                                              </p:stCondLst>
                                            </p:cTn>
                                            <p:tgtEl>
                                              <p:spTgt spid="99"/>
                                            </p:tgtEl>
                                            <p:attrNameLst>
                                              <p:attrName>style.visibility</p:attrName>
                                            </p:attrNameLst>
                                          </p:cBhvr>
                                          <p:to>
                                            <p:strVal val="visible"/>
                                          </p:to>
                                        </p:set>
                                        <p:anim calcmode="lin" valueType="num" p14:bounceEnd="30000">
                                          <p:cBhvr additive="base">
                                            <p:cTn id="76" dur="700" fill="hold"/>
                                            <p:tgtEl>
                                              <p:spTgt spid="99"/>
                                            </p:tgtEl>
                                            <p:attrNameLst>
                                              <p:attrName>ppt_x</p:attrName>
                                            </p:attrNameLst>
                                          </p:cBhvr>
                                          <p:tavLst>
                                            <p:tav tm="0">
                                              <p:val>
                                                <p:strVal val="1+#ppt_w/2"/>
                                              </p:val>
                                            </p:tav>
                                            <p:tav tm="100000">
                                              <p:val>
                                                <p:strVal val="#ppt_x"/>
                                              </p:val>
                                            </p:tav>
                                          </p:tavLst>
                                        </p:anim>
                                        <p:anim calcmode="lin" valueType="num" p14:bounceEnd="30000">
                                          <p:cBhvr additive="base">
                                            <p:cTn id="77" dur="700" fill="hold"/>
                                            <p:tgtEl>
                                              <p:spTgt spid="9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1+#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1+#ppt_w/2"/>
                                              </p:val>
                                            </p:tav>
                                            <p:tav tm="100000">
                                              <p:val>
                                                <p:strVal val="#ppt_x"/>
                                              </p:val>
                                            </p:tav>
                                          </p:tavLst>
                                        </p:anim>
                                        <p:anim calcmode="lin" valueType="num">
                                          <p:cBhvr additive="base">
                                            <p:cTn id="3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1+#ppt_w/2"/>
                                              </p:val>
                                            </p:tav>
                                            <p:tav tm="100000">
                                              <p:val>
                                                <p:strVal val="#ppt_x"/>
                                              </p:val>
                                            </p:tav>
                                          </p:tavLst>
                                        </p:anim>
                                        <p:anim calcmode="lin" valueType="num">
                                          <p:cBhvr additive="base">
                                            <p:cTn id="4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1+#ppt_w/2"/>
                                              </p:val>
                                            </p:tav>
                                            <p:tav tm="100000">
                                              <p:val>
                                                <p:strVal val="#ppt_x"/>
                                              </p:val>
                                            </p:tav>
                                          </p:tavLst>
                                        </p:anim>
                                        <p:anim calcmode="lin" valueType="num">
                                          <p:cBhvr additive="base">
                                            <p:cTn id="50" dur="500" fill="hold"/>
                                            <p:tgtEl>
                                              <p:spTgt spid="5"/>
                                            </p:tgtEl>
                                            <p:attrNameLst>
                                              <p:attrName>ppt_y</p:attrName>
                                            </p:attrNameLst>
                                          </p:cBhvr>
                                          <p:tavLst>
                                            <p:tav tm="0">
                                              <p:val>
                                                <p:strVal val="#ppt_y"/>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1"/>
                                            </p:tgtEl>
                                            <p:attrNameLst>
                                              <p:attrName>style.visibility</p:attrName>
                                            </p:attrNameLst>
                                          </p:cBhvr>
                                          <p:to>
                                            <p:strVal val="visible"/>
                                          </p:to>
                                        </p:set>
                                        <p:anim calcmode="lin" valueType="num">
                                          <p:cBhvr additive="base">
                                            <p:cTn id="53" dur="1250" fill="hold"/>
                                            <p:tgtEl>
                                              <p:spTgt spid="31"/>
                                            </p:tgtEl>
                                            <p:attrNameLst>
                                              <p:attrName>ppt_x</p:attrName>
                                            </p:attrNameLst>
                                          </p:cBhvr>
                                          <p:tavLst>
                                            <p:tav tm="0">
                                              <p:val>
                                                <p:strVal val="#ppt_x"/>
                                              </p:val>
                                            </p:tav>
                                            <p:tav tm="100000">
                                              <p:val>
                                                <p:strVal val="#ppt_x"/>
                                              </p:val>
                                            </p:tav>
                                          </p:tavLst>
                                        </p:anim>
                                        <p:anim calcmode="lin" valueType="num">
                                          <p:cBhvr additive="base">
                                            <p:cTn id="54" dur="1250" fill="hold"/>
                                            <p:tgtEl>
                                              <p:spTgt spid="31"/>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80"/>
                                            </p:tgtEl>
                                            <p:attrNameLst>
                                              <p:attrName>style.visibility</p:attrName>
                                            </p:attrNameLst>
                                          </p:cBhvr>
                                          <p:to>
                                            <p:strVal val="visible"/>
                                          </p:to>
                                        </p:set>
                                        <p:anim calcmode="lin" valueType="num">
                                          <p:cBhvr additive="base">
                                            <p:cTn id="57" dur="1250" fill="hold"/>
                                            <p:tgtEl>
                                              <p:spTgt spid="80"/>
                                            </p:tgtEl>
                                            <p:attrNameLst>
                                              <p:attrName>ppt_x</p:attrName>
                                            </p:attrNameLst>
                                          </p:cBhvr>
                                          <p:tavLst>
                                            <p:tav tm="0">
                                              <p:val>
                                                <p:strVal val="#ppt_x"/>
                                              </p:val>
                                            </p:tav>
                                            <p:tav tm="100000">
                                              <p:val>
                                                <p:strVal val="#ppt_x"/>
                                              </p:val>
                                            </p:tav>
                                          </p:tavLst>
                                        </p:anim>
                                        <p:anim calcmode="lin" valueType="num">
                                          <p:cBhvr additive="base">
                                            <p:cTn id="58" dur="125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2" fill="hold" nodeType="clickEffect">
                                      <p:stCondLst>
                                        <p:cond delay="0"/>
                                      </p:stCondLst>
                                      <p:childTnLst>
                                        <p:set>
                                          <p:cBhvr>
                                            <p:cTn id="62" dur="1" fill="hold">
                                              <p:stCondLst>
                                                <p:cond delay="0"/>
                                              </p:stCondLst>
                                            </p:cTn>
                                            <p:tgtEl>
                                              <p:spTgt spid="125"/>
                                            </p:tgtEl>
                                            <p:attrNameLst>
                                              <p:attrName>style.visibility</p:attrName>
                                            </p:attrNameLst>
                                          </p:cBhvr>
                                          <p:to>
                                            <p:strVal val="visible"/>
                                          </p:to>
                                        </p:set>
                                        <p:anim calcmode="lin" valueType="num">
                                          <p:cBhvr additive="base">
                                            <p:cTn id="63" dur="500" fill="hold"/>
                                            <p:tgtEl>
                                              <p:spTgt spid="125"/>
                                            </p:tgtEl>
                                            <p:attrNameLst>
                                              <p:attrName>ppt_x</p:attrName>
                                            </p:attrNameLst>
                                          </p:cBhvr>
                                          <p:tavLst>
                                            <p:tav tm="0">
                                              <p:val>
                                                <p:strVal val="1+#ppt_w/2"/>
                                              </p:val>
                                            </p:tav>
                                            <p:tav tm="100000">
                                              <p:val>
                                                <p:strVal val="#ppt_x"/>
                                              </p:val>
                                            </p:tav>
                                          </p:tavLst>
                                        </p:anim>
                                        <p:anim calcmode="lin" valueType="num">
                                          <p:cBhvr additive="base">
                                            <p:cTn id="64" dur="500" fill="hold"/>
                                            <p:tgtEl>
                                              <p:spTgt spid="125"/>
                                            </p:tgtEl>
                                            <p:attrNameLst>
                                              <p:attrName>ppt_y</p:attrName>
                                            </p:attrNameLst>
                                          </p:cBhvr>
                                          <p:tavLst>
                                            <p:tav tm="0">
                                              <p:val>
                                                <p:strVal val="#ppt_y"/>
                                              </p:val>
                                            </p:tav>
                                            <p:tav tm="100000">
                                              <p:val>
                                                <p:strVal val="#ppt_y"/>
                                              </p:val>
                                            </p:tav>
                                          </p:tavLst>
                                        </p:anim>
                                      </p:childTnLst>
                                    </p:cTn>
                                  </p:par>
                                </p:childTnLst>
                              </p:cTn>
                            </p:par>
                            <p:par>
                              <p:cTn id="65" fill="hold">
                                <p:stCondLst>
                                  <p:cond delay="500"/>
                                </p:stCondLst>
                                <p:childTnLst>
                                  <p:par>
                                    <p:cTn id="66" presetID="10" presetClass="exit" presetSubtype="0" fill="hold" nodeType="afterEffect">
                                      <p:stCondLst>
                                        <p:cond delay="200"/>
                                      </p:stCondLst>
                                      <p:childTnLst>
                                        <p:animEffect transition="out" filter="fade">
                                          <p:cBhvr>
                                            <p:cTn id="67" dur="500"/>
                                            <p:tgtEl>
                                              <p:spTgt spid="80"/>
                                            </p:tgtEl>
                                          </p:cBhvr>
                                        </p:animEffect>
                                        <p:set>
                                          <p:cBhvr>
                                            <p:cTn id="68" dur="1" fill="hold">
                                              <p:stCondLst>
                                                <p:cond delay="499"/>
                                              </p:stCondLst>
                                            </p:cTn>
                                            <p:tgtEl>
                                              <p:spTgt spid="80"/>
                                            </p:tgtEl>
                                            <p:attrNameLst>
                                              <p:attrName>style.visibility</p:attrName>
                                            </p:attrNameLst>
                                          </p:cBhvr>
                                          <p:to>
                                            <p:strVal val="hidden"/>
                                          </p:to>
                                        </p:set>
                                      </p:childTnLst>
                                    </p:cTn>
                                  </p:par>
                                  <p:par>
                                    <p:cTn id="69" presetID="10" presetClass="entr" presetSubtype="0" fill="hold" grpId="0" nodeType="withEffect">
                                      <p:stCondLst>
                                        <p:cond delay="200"/>
                                      </p:stCondLst>
                                      <p:childTnLst>
                                        <p:set>
                                          <p:cBhvr>
                                            <p:cTn id="70" dur="1" fill="hold">
                                              <p:stCondLst>
                                                <p:cond delay="0"/>
                                              </p:stCondLst>
                                            </p:cTn>
                                            <p:tgtEl>
                                              <p:spTgt spid="79"/>
                                            </p:tgtEl>
                                            <p:attrNameLst>
                                              <p:attrName>style.visibility</p:attrName>
                                            </p:attrNameLst>
                                          </p:cBhvr>
                                          <p:to>
                                            <p:strVal val="visible"/>
                                          </p:to>
                                        </p:set>
                                        <p:animEffect transition="in" filter="fade">
                                          <p:cBhvr>
                                            <p:cTn id="71" dur="500"/>
                                            <p:tgtEl>
                                              <p:spTgt spid="79"/>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2" fill="hold" nodeType="clickEffect">
                                      <p:stCondLst>
                                        <p:cond delay="0"/>
                                      </p:stCondLst>
                                      <p:childTnLst>
                                        <p:set>
                                          <p:cBhvr>
                                            <p:cTn id="75" dur="1" fill="hold">
                                              <p:stCondLst>
                                                <p:cond delay="0"/>
                                              </p:stCondLst>
                                            </p:cTn>
                                            <p:tgtEl>
                                              <p:spTgt spid="99"/>
                                            </p:tgtEl>
                                            <p:attrNameLst>
                                              <p:attrName>style.visibility</p:attrName>
                                            </p:attrNameLst>
                                          </p:cBhvr>
                                          <p:to>
                                            <p:strVal val="visible"/>
                                          </p:to>
                                        </p:set>
                                        <p:anim calcmode="lin" valueType="num">
                                          <p:cBhvr additive="base">
                                            <p:cTn id="76" dur="700" fill="hold"/>
                                            <p:tgtEl>
                                              <p:spTgt spid="99"/>
                                            </p:tgtEl>
                                            <p:attrNameLst>
                                              <p:attrName>ppt_x</p:attrName>
                                            </p:attrNameLst>
                                          </p:cBhvr>
                                          <p:tavLst>
                                            <p:tav tm="0">
                                              <p:val>
                                                <p:strVal val="1+#ppt_w/2"/>
                                              </p:val>
                                            </p:tav>
                                            <p:tav tm="100000">
                                              <p:val>
                                                <p:strVal val="#ppt_x"/>
                                              </p:val>
                                            </p:tav>
                                          </p:tavLst>
                                        </p:anim>
                                        <p:anim calcmode="lin" valueType="num">
                                          <p:cBhvr additive="base">
                                            <p:cTn id="77" dur="700" fill="hold"/>
                                            <p:tgtEl>
                                              <p:spTgt spid="9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Lst>
      </p:timing>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457200" y="1693610"/>
            <a:ext cx="7772400" cy="429707"/>
          </a:xfrm>
          <a:prstGeom prst="rect">
            <a:avLst/>
          </a:prstGeom>
        </p:spPr>
        <p:txBody>
          <a:bodyPr bIns="68580" anchor="b" anchorCtr="0">
            <a:no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endParaRPr lang="en-US" sz="2400" b="1" dirty="0">
              <a:solidFill>
                <a:srgbClr val="FF0000"/>
              </a:solidFill>
              <a:latin typeface="Arial" charset="0"/>
              <a:ea typeface="Arial" charset="0"/>
              <a:cs typeface="Arial" charset="0"/>
            </a:endParaRPr>
          </a:p>
        </p:txBody>
      </p:sp>
      <p:sp>
        <p:nvSpPr>
          <p:cNvPr id="3" name="TextBox 2"/>
          <p:cNvSpPr txBox="1"/>
          <p:nvPr/>
        </p:nvSpPr>
        <p:spPr>
          <a:xfrm>
            <a:off x="738404" y="2757281"/>
            <a:ext cx="7671661" cy="1938992"/>
          </a:xfrm>
          <a:prstGeom prst="rect">
            <a:avLst/>
          </a:prstGeom>
          <a:noFill/>
          <a:ln>
            <a:noFill/>
          </a:ln>
        </p:spPr>
        <p:txBody>
          <a:bodyPr wrap="square" rtlCol="0" anchor="ctr" anchorCtr="1">
            <a:spAutoFit/>
          </a:bodyPr>
          <a:lstStyle/>
          <a:p>
            <a:pPr marL="342900" indent="-342900" algn="just">
              <a:buFont typeface="Arial" panose="020B0604020202020204" pitchFamily="34" charset="0"/>
              <a:buChar char="•"/>
            </a:pPr>
            <a:r>
              <a:rPr lang="en-IN" sz="2400" dirty="0" smtClean="0">
                <a:solidFill>
                  <a:schemeClr val="bg1"/>
                </a:solidFill>
              </a:rPr>
              <a:t>Interested </a:t>
            </a:r>
            <a:r>
              <a:rPr lang="en-IN" sz="2400" dirty="0">
                <a:solidFill>
                  <a:schemeClr val="bg1"/>
                </a:solidFill>
              </a:rPr>
              <a:t>in this innovative </a:t>
            </a:r>
            <a:r>
              <a:rPr lang="en-IN" sz="2400" dirty="0" smtClean="0">
                <a:solidFill>
                  <a:schemeClr val="bg1"/>
                </a:solidFill>
              </a:rPr>
              <a:t>initiative?</a:t>
            </a:r>
          </a:p>
          <a:p>
            <a:pPr marL="342900" indent="-342900" algn="just">
              <a:buFont typeface="Arial" panose="020B0604020202020204" pitchFamily="34" charset="0"/>
              <a:buChar char="•"/>
            </a:pPr>
            <a:r>
              <a:rPr lang="en-IN" sz="2400" dirty="0" smtClean="0">
                <a:solidFill>
                  <a:schemeClr val="bg1"/>
                </a:solidFill>
              </a:rPr>
              <a:t>Bihar </a:t>
            </a:r>
            <a:r>
              <a:rPr lang="en-IN" sz="2400" dirty="0" err="1" smtClean="0">
                <a:solidFill>
                  <a:schemeClr val="bg1"/>
                </a:solidFill>
              </a:rPr>
              <a:t>Prashasanik</a:t>
            </a:r>
            <a:r>
              <a:rPr lang="en-IN" sz="2400" dirty="0" smtClean="0">
                <a:solidFill>
                  <a:schemeClr val="bg1"/>
                </a:solidFill>
              </a:rPr>
              <a:t> </a:t>
            </a:r>
            <a:r>
              <a:rPr lang="en-IN" sz="2400" dirty="0" err="1" smtClean="0">
                <a:solidFill>
                  <a:schemeClr val="bg1"/>
                </a:solidFill>
              </a:rPr>
              <a:t>Sudhar</a:t>
            </a:r>
            <a:r>
              <a:rPr lang="en-IN" sz="2400" dirty="0" smtClean="0">
                <a:solidFill>
                  <a:schemeClr val="bg1"/>
                </a:solidFill>
              </a:rPr>
              <a:t> Mission Society would </a:t>
            </a:r>
            <a:r>
              <a:rPr lang="en-IN" sz="2400" dirty="0">
                <a:solidFill>
                  <a:schemeClr val="bg1"/>
                </a:solidFill>
              </a:rPr>
              <a:t>be happy to provide any </a:t>
            </a:r>
            <a:r>
              <a:rPr lang="en-IN" sz="2400" dirty="0" smtClean="0">
                <a:solidFill>
                  <a:schemeClr val="bg1"/>
                </a:solidFill>
              </a:rPr>
              <a:t>support</a:t>
            </a:r>
          </a:p>
          <a:p>
            <a:pPr marL="342900" indent="-342900" algn="just">
              <a:buFont typeface="Arial" panose="020B0604020202020204" pitchFamily="34" charset="0"/>
              <a:buChar char="•"/>
            </a:pPr>
            <a:r>
              <a:rPr lang="en-IN" sz="2400" dirty="0" smtClean="0">
                <a:solidFill>
                  <a:schemeClr val="bg1"/>
                </a:solidFill>
              </a:rPr>
              <a:t>We arrange exposure visits </a:t>
            </a:r>
            <a:r>
              <a:rPr lang="en-IN" sz="2400" dirty="0">
                <a:solidFill>
                  <a:schemeClr val="bg1"/>
                </a:solidFill>
              </a:rPr>
              <a:t>to experience </a:t>
            </a:r>
            <a:r>
              <a:rPr lang="en-IN" sz="2400" dirty="0" smtClean="0">
                <a:solidFill>
                  <a:schemeClr val="bg1"/>
                </a:solidFill>
              </a:rPr>
              <a:t>this initiative </a:t>
            </a:r>
            <a:r>
              <a:rPr lang="en-IN" sz="2400" dirty="0" err="1">
                <a:solidFill>
                  <a:schemeClr val="bg1"/>
                </a:solidFill>
              </a:rPr>
              <a:t>firsthand</a:t>
            </a:r>
            <a:r>
              <a:rPr lang="en-IN" sz="2400" dirty="0">
                <a:solidFill>
                  <a:schemeClr val="bg1"/>
                </a:solidFill>
              </a:rPr>
              <a:t>.</a:t>
            </a:r>
          </a:p>
        </p:txBody>
      </p:sp>
      <p:sp>
        <p:nvSpPr>
          <p:cNvPr id="4" name="TextBox 3"/>
          <p:cNvSpPr txBox="1"/>
          <p:nvPr/>
        </p:nvSpPr>
        <p:spPr>
          <a:xfrm>
            <a:off x="740059" y="1213255"/>
            <a:ext cx="7670006" cy="415499"/>
          </a:xfrm>
          <a:prstGeom prst="rect">
            <a:avLst/>
          </a:prstGeom>
          <a:noFill/>
          <a:ln>
            <a:noFill/>
          </a:ln>
        </p:spPr>
        <p:txBody>
          <a:bodyPr wrap="square" lIns="0" tIns="0" rIns="0" bIns="0" rtlCol="0" anchor="ctr" anchorCtr="0">
            <a:noAutofit/>
          </a:bodyPr>
          <a:lstStyle/>
          <a:p>
            <a:pPr algn="ctr"/>
            <a:r>
              <a:rPr lang="en-IN" sz="4000" dirty="0" smtClean="0">
                <a:solidFill>
                  <a:schemeClr val="bg1"/>
                </a:solidFill>
                <a:latin typeface="Source Sans Pro ExtraLight" charset="0"/>
                <a:ea typeface="Calibri" charset="0"/>
                <a:cs typeface="Calibri" charset="0"/>
              </a:rPr>
              <a:t>See it to believe!</a:t>
            </a:r>
            <a:endParaRPr lang="en-IN" sz="4000" dirty="0">
              <a:solidFill>
                <a:schemeClr val="bg1"/>
              </a:solidFill>
              <a:latin typeface="Source Sans Pro ExtraLight" charset="0"/>
              <a:ea typeface="Calibri" charset="0"/>
              <a:cs typeface="Calibri" charset="0"/>
            </a:endParaRPr>
          </a:p>
        </p:txBody>
      </p:sp>
    </p:spTree>
    <p:extLst>
      <p:ext uri="{BB962C8B-B14F-4D97-AF65-F5344CB8AC3E}">
        <p14:creationId xmlns:p14="http://schemas.microsoft.com/office/powerpoint/2010/main" val="1411249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8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457200" y="1693610"/>
            <a:ext cx="7772400" cy="429707"/>
          </a:xfrm>
          <a:prstGeom prst="rect">
            <a:avLst/>
          </a:prstGeom>
        </p:spPr>
        <p:txBody>
          <a:bodyPr bIns="68580" anchor="b" anchorCtr="0">
            <a:no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endParaRPr lang="en-US" sz="2400" b="1" dirty="0">
              <a:solidFill>
                <a:srgbClr val="FF0000"/>
              </a:solidFill>
              <a:latin typeface="Arial" charset="0"/>
              <a:ea typeface="Arial" charset="0"/>
              <a:cs typeface="Arial" charset="0"/>
            </a:endParaRPr>
          </a:p>
        </p:txBody>
      </p:sp>
      <p:sp>
        <p:nvSpPr>
          <p:cNvPr id="3" name="TextBox 2"/>
          <p:cNvSpPr txBox="1"/>
          <p:nvPr/>
        </p:nvSpPr>
        <p:spPr>
          <a:xfrm>
            <a:off x="740059" y="3202199"/>
            <a:ext cx="7671661" cy="830997"/>
          </a:xfrm>
          <a:prstGeom prst="rect">
            <a:avLst/>
          </a:prstGeom>
          <a:noFill/>
          <a:ln>
            <a:noFill/>
          </a:ln>
        </p:spPr>
        <p:txBody>
          <a:bodyPr wrap="square" rtlCol="0" anchor="ctr" anchorCtr="1">
            <a:spAutoFit/>
          </a:bodyPr>
          <a:lstStyle/>
          <a:p>
            <a:r>
              <a:rPr lang="en-IN" sz="2400" b="1" dirty="0">
                <a:solidFill>
                  <a:schemeClr val="bg1"/>
                </a:solidFill>
              </a:rPr>
              <a:t>BRPGRA, its implementation and monitoring systems are easily replicable across the country in all States and UTs</a:t>
            </a:r>
          </a:p>
        </p:txBody>
      </p:sp>
      <p:sp>
        <p:nvSpPr>
          <p:cNvPr id="4" name="TextBox 3"/>
          <p:cNvSpPr txBox="1"/>
          <p:nvPr/>
        </p:nvSpPr>
        <p:spPr>
          <a:xfrm>
            <a:off x="740059" y="1213255"/>
            <a:ext cx="7670006" cy="415499"/>
          </a:xfrm>
          <a:prstGeom prst="rect">
            <a:avLst/>
          </a:prstGeom>
          <a:noFill/>
          <a:ln>
            <a:noFill/>
          </a:ln>
        </p:spPr>
        <p:txBody>
          <a:bodyPr wrap="square" lIns="0" tIns="0" rIns="0" bIns="0" rtlCol="0" anchor="ctr" anchorCtr="0">
            <a:noAutofit/>
          </a:bodyPr>
          <a:lstStyle/>
          <a:p>
            <a:pPr algn="ctr"/>
            <a:r>
              <a:rPr lang="en-IN" sz="4000" dirty="0" err="1">
                <a:solidFill>
                  <a:schemeClr val="bg1"/>
                </a:solidFill>
                <a:latin typeface="Source Sans Pro ExtraLight" charset="0"/>
                <a:ea typeface="Calibri" charset="0"/>
                <a:cs typeface="Calibri" charset="0"/>
              </a:rPr>
              <a:t>Replicability</a:t>
            </a:r>
            <a:endParaRPr lang="en-IN" sz="4000" dirty="0">
              <a:solidFill>
                <a:schemeClr val="bg1"/>
              </a:solidFill>
              <a:latin typeface="Source Sans Pro ExtraLight" charset="0"/>
              <a:ea typeface="Calibri" charset="0"/>
              <a:cs typeface="Calibri" charset="0"/>
            </a:endParaRPr>
          </a:p>
        </p:txBody>
      </p:sp>
    </p:spTree>
    <p:extLst>
      <p:ext uri="{BB962C8B-B14F-4D97-AF65-F5344CB8AC3E}">
        <p14:creationId xmlns:p14="http://schemas.microsoft.com/office/powerpoint/2010/main" val="2581547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8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40059" y="618169"/>
            <a:ext cx="7670006" cy="415499"/>
          </a:xfrm>
          <a:prstGeom prst="rect">
            <a:avLst/>
          </a:prstGeom>
          <a:noFill/>
          <a:ln>
            <a:noFill/>
          </a:ln>
        </p:spPr>
        <p:txBody>
          <a:bodyPr wrap="square" lIns="0" tIns="0" rIns="0" bIns="0" rtlCol="0" anchor="ctr" anchorCtr="0">
            <a:noAutofit/>
          </a:bodyPr>
          <a:lstStyle/>
          <a:p>
            <a:pPr algn="ctr"/>
            <a:r>
              <a:rPr lang="en-IN" sz="4000" dirty="0" smtClean="0">
                <a:solidFill>
                  <a:schemeClr val="bg1"/>
                </a:solidFill>
                <a:latin typeface="Source Sans Pro ExtraLight" charset="0"/>
                <a:ea typeface="Calibri" charset="0"/>
                <a:cs typeface="Calibri" charset="0"/>
              </a:rPr>
              <a:t>‘</a:t>
            </a:r>
            <a:r>
              <a:rPr lang="en-IN" sz="4000" dirty="0" err="1" smtClean="0">
                <a:solidFill>
                  <a:schemeClr val="bg1"/>
                </a:solidFill>
                <a:latin typeface="Source Sans Pro ExtraLight" charset="0"/>
                <a:ea typeface="Calibri" charset="0"/>
                <a:cs typeface="Calibri" charset="0"/>
              </a:rPr>
              <a:t>Samadhan</a:t>
            </a:r>
            <a:r>
              <a:rPr lang="en-IN" sz="4000" dirty="0" smtClean="0">
                <a:solidFill>
                  <a:schemeClr val="bg1"/>
                </a:solidFill>
                <a:latin typeface="Source Sans Pro ExtraLight" charset="0"/>
                <a:ea typeface="Calibri" charset="0"/>
                <a:cs typeface="Calibri" charset="0"/>
              </a:rPr>
              <a:t>’ – documentary</a:t>
            </a:r>
            <a:endParaRPr lang="en-IN" sz="4000" dirty="0">
              <a:solidFill>
                <a:schemeClr val="bg1"/>
              </a:solidFill>
              <a:latin typeface="Source Sans Pro ExtraLight" charset="0"/>
              <a:ea typeface="Calibri" charset="0"/>
              <a:cs typeface="Calibri" charset="0"/>
            </a:endParaRPr>
          </a:p>
        </p:txBody>
      </p:sp>
    </p:spTree>
    <p:extLst>
      <p:ext uri="{BB962C8B-B14F-4D97-AF65-F5344CB8AC3E}">
        <p14:creationId xmlns:p14="http://schemas.microsoft.com/office/powerpoint/2010/main" val="37483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 12"/>
          <p:cNvSpPr/>
          <p:nvPr/>
        </p:nvSpPr>
        <p:spPr>
          <a:xfrm rot="5400000">
            <a:off x="1773902" y="1032460"/>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7" name="Hexagon 12"/>
          <p:cNvSpPr/>
          <p:nvPr/>
        </p:nvSpPr>
        <p:spPr>
          <a:xfrm rot="5400000">
            <a:off x="5817169" y="1365625"/>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9" name="Hexagon 12"/>
          <p:cNvSpPr/>
          <p:nvPr/>
        </p:nvSpPr>
        <p:spPr>
          <a:xfrm rot="5400000">
            <a:off x="4170987" y="-43855"/>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13" name="Hexagon 12"/>
          <p:cNvSpPr/>
          <p:nvPr/>
        </p:nvSpPr>
        <p:spPr>
          <a:xfrm rot="10800000">
            <a:off x="297194" y="2928829"/>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Hexagon 12"/>
          <p:cNvSpPr/>
          <p:nvPr/>
        </p:nvSpPr>
        <p:spPr>
          <a:xfrm rot="5400000">
            <a:off x="322717" y="3041667"/>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10" name="Hexagon 12"/>
          <p:cNvSpPr/>
          <p:nvPr/>
        </p:nvSpPr>
        <p:spPr>
          <a:xfrm rot="5400000">
            <a:off x="1271035" y="5386259"/>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11" name="Hexagon 12"/>
          <p:cNvSpPr/>
          <p:nvPr/>
        </p:nvSpPr>
        <p:spPr>
          <a:xfrm rot="9000000">
            <a:off x="4745978" y="5350137"/>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Hexagon 12"/>
          <p:cNvSpPr/>
          <p:nvPr/>
        </p:nvSpPr>
        <p:spPr>
          <a:xfrm rot="9000000">
            <a:off x="-3365024" y="-539167"/>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Your Logo Here"/>
          <p:cNvSpPr txBox="1"/>
          <p:nvPr/>
        </p:nvSpPr>
        <p:spPr>
          <a:xfrm>
            <a:off x="3490014" y="4791045"/>
            <a:ext cx="2170979" cy="4154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noAutofit/>
          </a:bodyPr>
          <a:lstStyle>
            <a:lvl1pPr>
              <a:defRPr>
                <a:solidFill>
                  <a:srgbClr val="FFFFFF"/>
                </a:solidFill>
                <a:latin typeface="Lato Bold"/>
                <a:ea typeface="Lato Bold"/>
                <a:cs typeface="Lato Bold"/>
                <a:sym typeface="Lato Bold"/>
              </a:defRPr>
            </a:lvl1pPr>
          </a:lstStyle>
          <a:p>
            <a:pPr algn="ctr"/>
            <a:r>
              <a:rPr lang="en-IN" sz="2800" b="1" dirty="0">
                <a:latin typeface="Calibri" charset="0"/>
                <a:ea typeface="Calibri" charset="0"/>
                <a:cs typeface="Calibri" charset="0"/>
              </a:rPr>
              <a:t>Thank You</a:t>
            </a:r>
            <a:br>
              <a:rPr lang="en-IN" sz="2800" b="1" dirty="0">
                <a:latin typeface="Calibri" charset="0"/>
                <a:ea typeface="Calibri" charset="0"/>
                <a:cs typeface="Calibri" charset="0"/>
              </a:rPr>
            </a:br>
            <a:r>
              <a:rPr lang="en-IN" sz="2800" b="1" dirty="0">
                <a:latin typeface="Calibri" charset="0"/>
                <a:ea typeface="Calibri" charset="0"/>
                <a:cs typeface="Calibri" charset="0"/>
              </a:rPr>
              <a:t>For Your Patience</a:t>
            </a:r>
            <a:endParaRPr sz="2800" b="1" dirty="0">
              <a:latin typeface="Calibri" charset="0"/>
              <a:ea typeface="Calibri" charset="0"/>
              <a:cs typeface="Calibri"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220777" y="1741684"/>
            <a:ext cx="2688114" cy="2508906"/>
          </a:xfrm>
          <a:prstGeom prst="rect">
            <a:avLst/>
          </a:prstGeom>
        </p:spPr>
      </p:pic>
      <p:sp>
        <p:nvSpPr>
          <p:cNvPr id="17" name="TextBox 16">
            <a:extLst>
              <a:ext uri="{FF2B5EF4-FFF2-40B4-BE49-F238E27FC236}">
                <a16:creationId xmlns="" xmlns:a16="http://schemas.microsoft.com/office/drawing/2014/main" id="{9175BF6E-24E0-469F-9339-FD5EFA43CA93}"/>
              </a:ext>
            </a:extLst>
          </p:cNvPr>
          <p:cNvSpPr txBox="1"/>
          <p:nvPr/>
        </p:nvSpPr>
        <p:spPr>
          <a:xfrm flipH="1">
            <a:off x="1922550" y="796786"/>
            <a:ext cx="5486400" cy="507831"/>
          </a:xfrm>
          <a:prstGeom prst="rect">
            <a:avLst/>
          </a:prstGeom>
          <a:noFill/>
        </p:spPr>
        <p:txBody>
          <a:bodyPr wrap="square" rtlCol="0" anchor="ctr">
            <a:spAutoFit/>
          </a:bodyPr>
          <a:lstStyle/>
          <a:p>
            <a:r>
              <a:rPr lang="en-US" sz="2100" dirty="0">
                <a:solidFill>
                  <a:schemeClr val="bg1"/>
                </a:solidFill>
              </a:rPr>
              <a:t>Moving ahead with </a:t>
            </a:r>
            <a:r>
              <a:rPr lang="en-US" sz="2700" b="1" dirty="0">
                <a:solidFill>
                  <a:srgbClr val="FF0000"/>
                </a:solidFill>
              </a:rPr>
              <a:t>Good Governance</a:t>
            </a:r>
            <a:endParaRPr lang="en-US" sz="2100" b="1" dirty="0">
              <a:solidFill>
                <a:srgbClr val="FF0000"/>
              </a:solidFill>
            </a:endParaRPr>
          </a:p>
        </p:txBody>
      </p:sp>
      <p:sp>
        <p:nvSpPr>
          <p:cNvPr id="14" name="Your Logo Here"/>
          <p:cNvSpPr txBox="1"/>
          <p:nvPr/>
        </p:nvSpPr>
        <p:spPr>
          <a:xfrm>
            <a:off x="5429956" y="6069920"/>
            <a:ext cx="3172177" cy="4154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noAutofit/>
          </a:bodyPr>
          <a:lstStyle>
            <a:lvl1pPr>
              <a:defRPr>
                <a:solidFill>
                  <a:srgbClr val="FFFFFF"/>
                </a:solidFill>
                <a:latin typeface="Lato Bold"/>
                <a:ea typeface="Lato Bold"/>
                <a:cs typeface="Lato Bold"/>
                <a:sym typeface="Lato Bold"/>
              </a:defRPr>
            </a:lvl1pPr>
          </a:lstStyle>
          <a:p>
            <a:pPr algn="ctr"/>
            <a:r>
              <a:rPr lang="en-IN" sz="1500" b="1" dirty="0">
                <a:latin typeface="Calibri" charset="0"/>
                <a:ea typeface="Calibri" charset="0"/>
                <a:cs typeface="Calibri" charset="0"/>
              </a:rPr>
              <a:t>Tel.: 0612-2215908</a:t>
            </a:r>
            <a:endParaRPr lang="en-IN" sz="1500" b="1" dirty="0" smtClean="0">
              <a:latin typeface="Calibri" charset="0"/>
              <a:ea typeface="Calibri" charset="0"/>
              <a:cs typeface="Calibri" charset="0"/>
            </a:endParaRPr>
          </a:p>
          <a:p>
            <a:pPr algn="ctr"/>
            <a:r>
              <a:rPr lang="en-IN" sz="1500" b="1" dirty="0" smtClean="0">
                <a:latin typeface="Calibri" charset="0"/>
                <a:ea typeface="Calibri" charset="0"/>
                <a:cs typeface="Calibri" charset="0"/>
              </a:rPr>
              <a:t>Email: bpsms1@gmail.com</a:t>
            </a:r>
          </a:p>
          <a:p>
            <a:pPr algn="ctr"/>
            <a:r>
              <a:rPr lang="en-IN" sz="1500" b="1" dirty="0">
                <a:latin typeface="Calibri" charset="0"/>
                <a:ea typeface="Calibri" charset="0"/>
                <a:cs typeface="Calibri" charset="0"/>
              </a:rPr>
              <a:t>Website: http://lokshikayat.bihar.gov.in/</a:t>
            </a:r>
            <a:endParaRPr sz="1500" b="1" dirty="0">
              <a:latin typeface="Calibri" charset="0"/>
              <a:ea typeface="Calibri" charset="0"/>
              <a:cs typeface="Calibri" charset="0"/>
            </a:endParaRPr>
          </a:p>
        </p:txBody>
      </p:sp>
    </p:spTree>
    <p:extLst>
      <p:ext uri="{BB962C8B-B14F-4D97-AF65-F5344CB8AC3E}">
        <p14:creationId xmlns:p14="http://schemas.microsoft.com/office/powerpoint/2010/main" val="34173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7200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 fill="hold"/>
                                        <p:tgtEl>
                                          <p:spTgt spid="12"/>
                                        </p:tgtEl>
                                        <p:attrNameLst>
                                          <p:attrName>ppt_x</p:attrName>
                                        </p:attrNameLst>
                                      </p:cBhvr>
                                      <p:tavLst>
                                        <p:tav tm="0">
                                          <p:val>
                                            <p:strVal val="0-#ppt_w/2"/>
                                          </p:val>
                                        </p:tav>
                                        <p:tav tm="100000">
                                          <p:val>
                                            <p:strVal val="#ppt_x"/>
                                          </p:val>
                                        </p:tav>
                                      </p:tavLst>
                                    </p:anim>
                                    <p:anim calcmode="lin" valueType="num">
                                      <p:cBhvr additive="base">
                                        <p:cTn id="8" dur="2000" fill="hold"/>
                                        <p:tgtEl>
                                          <p:spTgt spid="12"/>
                                        </p:tgtEl>
                                        <p:attrNameLst>
                                          <p:attrName>ppt_y</p:attrName>
                                        </p:attrNameLst>
                                      </p:cBhvr>
                                      <p:tavLst>
                                        <p:tav tm="0">
                                          <p:val>
                                            <p:strVal val="#ppt_y"/>
                                          </p:val>
                                        </p:tav>
                                        <p:tav tm="100000">
                                          <p:val>
                                            <p:strVal val="#ppt_y"/>
                                          </p:val>
                                        </p:tav>
                                      </p:tavLst>
                                    </p:anim>
                                  </p:childTnLst>
                                </p:cTn>
                              </p:par>
                              <p:par>
                                <p:cTn id="9" presetID="8" presetClass="emph" presetSubtype="0" decel="50000" fill="hold" grpId="1" nodeType="withEffect">
                                  <p:stCondLst>
                                    <p:cond delay="0"/>
                                  </p:stCondLst>
                                  <p:childTnLst>
                                    <p:animRot by="1800000">
                                      <p:cBhvr>
                                        <p:cTn id="10" dur="2000" fill="hold"/>
                                        <p:tgtEl>
                                          <p:spTgt spid="12"/>
                                        </p:tgtEl>
                                        <p:attrNameLst>
                                          <p:attrName>r</p:attrName>
                                        </p:attrNameLst>
                                      </p:cBhvr>
                                    </p:animRot>
                                  </p:childTnLst>
                                </p:cTn>
                              </p:par>
                              <p:par>
                                <p:cTn id="11" presetID="2" presetClass="entr" presetSubtype="2" decel="7200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2000" fill="hold"/>
                                        <p:tgtEl>
                                          <p:spTgt spid="11"/>
                                        </p:tgtEl>
                                        <p:attrNameLst>
                                          <p:attrName>ppt_x</p:attrName>
                                        </p:attrNameLst>
                                      </p:cBhvr>
                                      <p:tavLst>
                                        <p:tav tm="0">
                                          <p:val>
                                            <p:strVal val="1+#ppt_w/2"/>
                                          </p:val>
                                        </p:tav>
                                        <p:tav tm="100000">
                                          <p:val>
                                            <p:strVal val="#ppt_x"/>
                                          </p:val>
                                        </p:tav>
                                      </p:tavLst>
                                    </p:anim>
                                    <p:anim calcmode="lin" valueType="num">
                                      <p:cBhvr additive="base">
                                        <p:cTn id="14" dur="2000" fill="hold"/>
                                        <p:tgtEl>
                                          <p:spTgt spid="11"/>
                                        </p:tgtEl>
                                        <p:attrNameLst>
                                          <p:attrName>ppt_y</p:attrName>
                                        </p:attrNameLst>
                                      </p:cBhvr>
                                      <p:tavLst>
                                        <p:tav tm="0">
                                          <p:val>
                                            <p:strVal val="#ppt_y"/>
                                          </p:val>
                                        </p:tav>
                                        <p:tav tm="100000">
                                          <p:val>
                                            <p:strVal val="#ppt_y"/>
                                          </p:val>
                                        </p:tav>
                                      </p:tavLst>
                                    </p:anim>
                                  </p:childTnLst>
                                </p:cTn>
                              </p:par>
                              <p:par>
                                <p:cTn id="15" presetID="8" presetClass="emph" presetSubtype="0" decel="50000" fill="hold" grpId="1" nodeType="withEffect">
                                  <p:stCondLst>
                                    <p:cond delay="0"/>
                                  </p:stCondLst>
                                  <p:childTnLst>
                                    <p:animRot by="1800000">
                                      <p:cBhvr>
                                        <p:cTn id="16" dur="2000" fill="hold"/>
                                        <p:tgtEl>
                                          <p:spTgt spid="11"/>
                                        </p:tgtEl>
                                        <p:attrNameLst>
                                          <p:attrName>r</p:attrName>
                                        </p:attrNameLst>
                                      </p:cBhvr>
                                    </p:animRot>
                                  </p:childTnLst>
                                </p:cTn>
                              </p:par>
                            </p:childTnLst>
                          </p:cTn>
                        </p:par>
                        <p:par>
                          <p:cTn id="17" fill="hold">
                            <p:stCondLst>
                              <p:cond delay="2000"/>
                            </p:stCondLst>
                            <p:childTnLst>
                              <p:par>
                                <p:cTn id="18" presetID="31" presetClass="entr" presetSubtype="0" fill="hold" nodeType="afterEffect">
                                  <p:stCondLst>
                                    <p:cond delay="100"/>
                                  </p:stCondLst>
                                  <p:childTnLst>
                                    <p:set>
                                      <p:cBhvr>
                                        <p:cTn id="19" dur="1" fill="hold">
                                          <p:stCondLst>
                                            <p:cond delay="0"/>
                                          </p:stCondLst>
                                        </p:cTn>
                                        <p:tgtEl>
                                          <p:spTgt spid="2"/>
                                        </p:tgtEl>
                                        <p:attrNameLst>
                                          <p:attrName>style.visibility</p:attrName>
                                        </p:attrNameLst>
                                      </p:cBhvr>
                                      <p:to>
                                        <p:strVal val="visible"/>
                                      </p:to>
                                    </p:set>
                                    <p:anim calcmode="lin" valueType="num">
                                      <p:cBhvr>
                                        <p:cTn id="20" dur="1250" fill="hold"/>
                                        <p:tgtEl>
                                          <p:spTgt spid="2"/>
                                        </p:tgtEl>
                                        <p:attrNameLst>
                                          <p:attrName>ppt_w</p:attrName>
                                        </p:attrNameLst>
                                      </p:cBhvr>
                                      <p:tavLst>
                                        <p:tav tm="0">
                                          <p:val>
                                            <p:fltVal val="0"/>
                                          </p:val>
                                        </p:tav>
                                        <p:tav tm="100000">
                                          <p:val>
                                            <p:strVal val="#ppt_w"/>
                                          </p:val>
                                        </p:tav>
                                      </p:tavLst>
                                    </p:anim>
                                    <p:anim calcmode="lin" valueType="num">
                                      <p:cBhvr>
                                        <p:cTn id="21" dur="1250" fill="hold"/>
                                        <p:tgtEl>
                                          <p:spTgt spid="2"/>
                                        </p:tgtEl>
                                        <p:attrNameLst>
                                          <p:attrName>ppt_h</p:attrName>
                                        </p:attrNameLst>
                                      </p:cBhvr>
                                      <p:tavLst>
                                        <p:tav tm="0">
                                          <p:val>
                                            <p:fltVal val="0"/>
                                          </p:val>
                                        </p:tav>
                                        <p:tav tm="100000">
                                          <p:val>
                                            <p:strVal val="#ppt_h"/>
                                          </p:val>
                                        </p:tav>
                                      </p:tavLst>
                                    </p:anim>
                                    <p:anim calcmode="lin" valueType="num">
                                      <p:cBhvr>
                                        <p:cTn id="22" dur="1250" fill="hold"/>
                                        <p:tgtEl>
                                          <p:spTgt spid="2"/>
                                        </p:tgtEl>
                                        <p:attrNameLst>
                                          <p:attrName>style.rotation</p:attrName>
                                        </p:attrNameLst>
                                      </p:cBhvr>
                                      <p:tavLst>
                                        <p:tav tm="0">
                                          <p:val>
                                            <p:fltVal val="90"/>
                                          </p:val>
                                        </p:tav>
                                        <p:tav tm="100000">
                                          <p:val>
                                            <p:fltVal val="0"/>
                                          </p:val>
                                        </p:tav>
                                      </p:tavLst>
                                    </p:anim>
                                    <p:animEffect transition="in" filter="fade">
                                      <p:cBhvr>
                                        <p:cTn id="23" dur="1250"/>
                                        <p:tgtEl>
                                          <p:spTgt spid="2"/>
                                        </p:tgtEl>
                                      </p:cBhvr>
                                    </p:animEffect>
                                  </p:childTnLst>
                                </p:cTn>
                              </p:par>
                            </p:childTnLst>
                          </p:cTn>
                        </p:par>
                        <p:par>
                          <p:cTn id="24" fill="hold">
                            <p:stCondLst>
                              <p:cond delay="3350"/>
                            </p:stCondLst>
                            <p:childTnLst>
                              <p:par>
                                <p:cTn id="25" presetID="10" presetClass="entr" presetSubtype="0" fill="hold" grpId="0" nodeType="afterEffect">
                                  <p:stCondLst>
                                    <p:cond delay="15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par>
                          <p:cTn id="31" fill="hold">
                            <p:stCondLst>
                              <p:cond delay="4000"/>
                            </p:stCondLst>
                            <p:childTnLst>
                              <p:par>
                                <p:cTn id="32" presetID="10" presetClass="entr" presetSubtype="0" fill="hold" grpId="0" nodeType="afterEffect">
                                  <p:stCondLst>
                                    <p:cond delay="15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4" grpId="0"/>
      <p:bldP spid="17"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AutoShape 3"/>
          <p:cNvSpPr>
            <a:spLocks/>
          </p:cNvSpPr>
          <p:nvPr/>
        </p:nvSpPr>
        <p:spPr bwMode="auto">
          <a:xfrm rot="5400000">
            <a:off x="-1039119" y="1039119"/>
            <a:ext cx="4447581" cy="2369344"/>
          </a:xfrm>
          <a:custGeom>
            <a:avLst/>
            <a:gdLst>
              <a:gd name="T0" fmla="*/ 4787107 w 21600"/>
              <a:gd name="T1" fmla="*/ 3159125 h 21600"/>
              <a:gd name="T2" fmla="*/ 4787107 w 21600"/>
              <a:gd name="T3" fmla="*/ 3159125 h 21600"/>
              <a:gd name="T4" fmla="*/ 4787107 w 21600"/>
              <a:gd name="T5" fmla="*/ 3159125 h 21600"/>
              <a:gd name="T6" fmla="*/ 4787107 w 21600"/>
              <a:gd name="T7" fmla="*/ 315912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21599" y="12216"/>
                </a:lnTo>
                <a:lnTo>
                  <a:pt x="21599" y="21600"/>
                </a:lnTo>
                <a:lnTo>
                  <a:pt x="0" y="21600"/>
                </a:lnTo>
                <a:lnTo>
                  <a:pt x="0" y="0"/>
                </a:lnTo>
                <a:close/>
              </a:path>
            </a:pathLst>
          </a:custGeom>
          <a:solidFill>
            <a:schemeClr val="accent3"/>
          </a:solidFill>
          <a:ln>
            <a:noFill/>
          </a:ln>
          <a:effectLst/>
          <a:extLst/>
        </p:spPr>
        <p:txBody>
          <a:bodyPr lIns="19050" tIns="19050" rIns="19050" bIns="19050" anchor="ctr"/>
          <a:lstStyle/>
          <a:p>
            <a:endParaRPr lang="id-ID" sz="675" dirty="0">
              <a:latin typeface="Calibri Light" charset="0"/>
            </a:endParaRPr>
          </a:p>
        </p:txBody>
      </p:sp>
      <p:sp>
        <p:nvSpPr>
          <p:cNvPr id="24580" name="AutoShape 4"/>
          <p:cNvSpPr>
            <a:spLocks/>
          </p:cNvSpPr>
          <p:nvPr/>
        </p:nvSpPr>
        <p:spPr bwMode="auto">
          <a:xfrm rot="5400000" flipH="1">
            <a:off x="-1534062" y="1534215"/>
            <a:ext cx="6858003" cy="3789570"/>
          </a:xfrm>
          <a:custGeom>
            <a:avLst/>
            <a:gdLst>
              <a:gd name="T0" fmla="*/ 6859588 w 21600"/>
              <a:gd name="T1" fmla="*/ 4519613 h 21600"/>
              <a:gd name="T2" fmla="*/ 6859588 w 21600"/>
              <a:gd name="T3" fmla="*/ 4519613 h 21600"/>
              <a:gd name="T4" fmla="*/ 6859588 w 21600"/>
              <a:gd name="T5" fmla="*/ 4519613 h 21600"/>
              <a:gd name="T6" fmla="*/ 6859588 w 21600"/>
              <a:gd name="T7" fmla="*/ 4519613 h 21600"/>
              <a:gd name="T8" fmla="*/ 0 60000 65536"/>
              <a:gd name="T9" fmla="*/ 0 60000 65536"/>
              <a:gd name="T10" fmla="*/ 0 60000 65536"/>
              <a:gd name="T11" fmla="*/ 0 60000 65536"/>
              <a:gd name="connsiteX0" fmla="*/ 96 w 21600"/>
              <a:gd name="connsiteY0" fmla="*/ 0 h 24148"/>
              <a:gd name="connsiteX1" fmla="*/ 21600 w 21600"/>
              <a:gd name="connsiteY1" fmla="*/ 14765 h 24148"/>
              <a:gd name="connsiteX2" fmla="*/ 21600 w 21600"/>
              <a:gd name="connsiteY2" fmla="*/ 24148 h 24148"/>
              <a:gd name="connsiteX3" fmla="*/ 0 w 21600"/>
              <a:gd name="connsiteY3" fmla="*/ 24148 h 24148"/>
              <a:gd name="connsiteX4" fmla="*/ 96 w 21600"/>
              <a:gd name="connsiteY4" fmla="*/ 0 h 24148"/>
              <a:gd name="connsiteX0" fmla="*/ 96 w 21600"/>
              <a:gd name="connsiteY0" fmla="*/ 0 h 24148"/>
              <a:gd name="connsiteX1" fmla="*/ 21600 w 21600"/>
              <a:gd name="connsiteY1" fmla="*/ 16222 h 24148"/>
              <a:gd name="connsiteX2" fmla="*/ 21600 w 21600"/>
              <a:gd name="connsiteY2" fmla="*/ 24148 h 24148"/>
              <a:gd name="connsiteX3" fmla="*/ 0 w 21600"/>
              <a:gd name="connsiteY3" fmla="*/ 24148 h 24148"/>
              <a:gd name="connsiteX4" fmla="*/ 96 w 21600"/>
              <a:gd name="connsiteY4" fmla="*/ 0 h 24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4148">
                <a:moveTo>
                  <a:pt x="96" y="0"/>
                </a:moveTo>
                <a:lnTo>
                  <a:pt x="21600" y="16222"/>
                </a:lnTo>
                <a:lnTo>
                  <a:pt x="21600" y="24148"/>
                </a:lnTo>
                <a:lnTo>
                  <a:pt x="0" y="24148"/>
                </a:lnTo>
                <a:cubicBezTo>
                  <a:pt x="32" y="16099"/>
                  <a:pt x="64" y="8049"/>
                  <a:pt x="96" y="0"/>
                </a:cubicBezTo>
                <a:close/>
              </a:path>
            </a:pathLst>
          </a:custGeom>
          <a:solidFill>
            <a:schemeClr val="accent1"/>
          </a:solidFill>
          <a:ln>
            <a:noFill/>
          </a:ln>
          <a:effectLst/>
          <a:extLst/>
        </p:spPr>
        <p:txBody>
          <a:bodyPr lIns="19050" tIns="19050" rIns="19050" bIns="19050" anchor="ctr"/>
          <a:lstStyle/>
          <a:p>
            <a:endParaRPr lang="id-ID" sz="675" dirty="0">
              <a:latin typeface="Calibri Light" charset="0"/>
            </a:endParaRPr>
          </a:p>
        </p:txBody>
      </p:sp>
      <p:sp>
        <p:nvSpPr>
          <p:cNvPr id="30" name="Hexagon 12"/>
          <p:cNvSpPr/>
          <p:nvPr/>
        </p:nvSpPr>
        <p:spPr>
          <a:xfrm rot="5400000">
            <a:off x="269950" y="3391628"/>
            <a:ext cx="2431899" cy="21767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rgbClr val="1B2039">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350"/>
          </a:p>
        </p:txBody>
      </p:sp>
      <p:sp>
        <p:nvSpPr>
          <p:cNvPr id="27" name="Hexagon 12"/>
          <p:cNvSpPr/>
          <p:nvPr/>
        </p:nvSpPr>
        <p:spPr>
          <a:xfrm rot="5400000">
            <a:off x="1477925" y="5380764"/>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1" name="Hexagon 12"/>
          <p:cNvSpPr/>
          <p:nvPr/>
        </p:nvSpPr>
        <p:spPr>
          <a:xfrm rot="5400000">
            <a:off x="3580756" y="1260306"/>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2" name="Hexagon 12"/>
          <p:cNvSpPr/>
          <p:nvPr/>
        </p:nvSpPr>
        <p:spPr>
          <a:xfrm rot="5400000">
            <a:off x="5916406" y="2092464"/>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4" name="Hexagon 12"/>
          <p:cNvSpPr/>
          <p:nvPr/>
        </p:nvSpPr>
        <p:spPr>
          <a:xfrm rot="5400000">
            <a:off x="7303286" y="-117695"/>
            <a:ext cx="4389120" cy="379273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6" name="Hexagon 12"/>
          <p:cNvSpPr/>
          <p:nvPr/>
        </p:nvSpPr>
        <p:spPr>
          <a:xfrm rot="18000000">
            <a:off x="2500326" y="1043571"/>
            <a:ext cx="3121019" cy="2696944"/>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solidFill>
            <a:schemeClr val="bg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23" name="Hexagon 12"/>
          <p:cNvSpPr/>
          <p:nvPr/>
        </p:nvSpPr>
        <p:spPr>
          <a:xfrm rot="10800000">
            <a:off x="5085755" y="-1103397"/>
            <a:ext cx="4440165" cy="3836849"/>
          </a:xfrm>
          <a:custGeom>
            <a:avLst/>
            <a:gdLst>
              <a:gd name="connsiteX0" fmla="*/ 0 w 4393780"/>
              <a:gd name="connsiteY0" fmla="*/ 1893871 h 3787742"/>
              <a:gd name="connsiteX1" fmla="*/ 946936 w 4393780"/>
              <a:gd name="connsiteY1" fmla="*/ 1 h 3787742"/>
              <a:gd name="connsiteX2" fmla="*/ 3446845 w 4393780"/>
              <a:gd name="connsiteY2" fmla="*/ 1 h 3787742"/>
              <a:gd name="connsiteX3" fmla="*/ 4393780 w 4393780"/>
              <a:gd name="connsiteY3" fmla="*/ 1893871 h 3787742"/>
              <a:gd name="connsiteX4" fmla="*/ 3446845 w 4393780"/>
              <a:gd name="connsiteY4" fmla="*/ 3787741 h 3787742"/>
              <a:gd name="connsiteX5" fmla="*/ 946936 w 4393780"/>
              <a:gd name="connsiteY5" fmla="*/ 3787741 h 3787742"/>
              <a:gd name="connsiteX6" fmla="*/ 0 w 4393780"/>
              <a:gd name="connsiteY6" fmla="*/ 1893871 h 3787742"/>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446845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946936 w 4393780"/>
              <a:gd name="connsiteY1" fmla="*/ 0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902579 h 3796449"/>
              <a:gd name="connsiteX1" fmla="*/ 1129816 w 4393780"/>
              <a:gd name="connsiteY1" fmla="*/ 0 h 3796449"/>
              <a:gd name="connsiteX2" fmla="*/ 3446845 w 4393780"/>
              <a:gd name="connsiteY2" fmla="*/ 8709 h 3796449"/>
              <a:gd name="connsiteX3" fmla="*/ 4393780 w 4393780"/>
              <a:gd name="connsiteY3" fmla="*/ 1902579 h 3796449"/>
              <a:gd name="connsiteX4" fmla="*/ 3255257 w 4393780"/>
              <a:gd name="connsiteY4" fmla="*/ 3796449 h 3796449"/>
              <a:gd name="connsiteX5" fmla="*/ 1121108 w 4393780"/>
              <a:gd name="connsiteY5" fmla="*/ 3787740 h 3796449"/>
              <a:gd name="connsiteX6" fmla="*/ 0 w 4393780"/>
              <a:gd name="connsiteY6" fmla="*/ 1902579 h 3796449"/>
              <a:gd name="connsiteX0" fmla="*/ 0 w 4393780"/>
              <a:gd name="connsiteY0" fmla="*/ 1893870 h 3787740"/>
              <a:gd name="connsiteX1" fmla="*/ 1129819 w 4393780"/>
              <a:gd name="connsiteY1" fmla="*/ 8708 h 3787740"/>
              <a:gd name="connsiteX2" fmla="*/ 3446845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90091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87740"/>
              <a:gd name="connsiteX1" fmla="*/ 1129819 w 4393780"/>
              <a:gd name="connsiteY1" fmla="*/ 8708 h 3787740"/>
              <a:gd name="connsiteX2" fmla="*/ 3272674 w 4393780"/>
              <a:gd name="connsiteY2" fmla="*/ 0 h 3787740"/>
              <a:gd name="connsiteX3" fmla="*/ 4393780 w 4393780"/>
              <a:gd name="connsiteY3" fmla="*/ 1893870 h 3787740"/>
              <a:gd name="connsiteX4" fmla="*/ 3255257 w 4393780"/>
              <a:gd name="connsiteY4" fmla="*/ 3787740 h 3787740"/>
              <a:gd name="connsiteX5" fmla="*/ 1121108 w 4393780"/>
              <a:gd name="connsiteY5" fmla="*/ 3779031 h 3787740"/>
              <a:gd name="connsiteX6" fmla="*/ 0 w 4393780"/>
              <a:gd name="connsiteY6" fmla="*/ 1893870 h 3787740"/>
              <a:gd name="connsiteX0" fmla="*/ 0 w 4393780"/>
              <a:gd name="connsiteY0" fmla="*/ 1893870 h 3796764"/>
              <a:gd name="connsiteX1" fmla="*/ 1129819 w 4393780"/>
              <a:gd name="connsiteY1" fmla="*/ 8708 h 3796764"/>
              <a:gd name="connsiteX2" fmla="*/ 3272674 w 4393780"/>
              <a:gd name="connsiteY2" fmla="*/ 0 h 3796764"/>
              <a:gd name="connsiteX3" fmla="*/ 4393780 w 4393780"/>
              <a:gd name="connsiteY3" fmla="*/ 1893870 h 3796764"/>
              <a:gd name="connsiteX4" fmla="*/ 3255257 w 4393780"/>
              <a:gd name="connsiteY4" fmla="*/ 3787740 h 3796764"/>
              <a:gd name="connsiteX5" fmla="*/ 1144751 w 4393780"/>
              <a:gd name="connsiteY5" fmla="*/ 3796764 h 3796764"/>
              <a:gd name="connsiteX6" fmla="*/ 0 w 4393780"/>
              <a:gd name="connsiteY6" fmla="*/ 1893870 h 379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3780" h="3796764">
                <a:moveTo>
                  <a:pt x="0" y="1893870"/>
                </a:moveTo>
                <a:lnTo>
                  <a:pt x="1129819" y="8708"/>
                </a:lnTo>
                <a:lnTo>
                  <a:pt x="3272674" y="0"/>
                </a:lnTo>
                <a:lnTo>
                  <a:pt x="4393780" y="1893870"/>
                </a:lnTo>
                <a:lnTo>
                  <a:pt x="3255257" y="3787740"/>
                </a:lnTo>
                <a:lnTo>
                  <a:pt x="1144751" y="3796764"/>
                </a:lnTo>
                <a:lnTo>
                  <a:pt x="0" y="1893870"/>
                </a:lnTo>
                <a:close/>
              </a:path>
            </a:pathLst>
          </a:custGeom>
          <a:noFill/>
          <a:ln>
            <a:solidFill>
              <a:schemeClr val="bg1">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p:cNvSpPr/>
          <p:nvPr/>
        </p:nvSpPr>
        <p:spPr>
          <a:xfrm>
            <a:off x="0" y="6674396"/>
            <a:ext cx="9144000" cy="196746"/>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TextBox 31"/>
          <p:cNvSpPr txBox="1"/>
          <p:nvPr/>
        </p:nvSpPr>
        <p:spPr>
          <a:xfrm>
            <a:off x="4098121" y="6675656"/>
            <a:ext cx="4881074" cy="195486"/>
          </a:xfrm>
          <a:prstGeom prst="rect">
            <a:avLst/>
          </a:prstGeom>
          <a:noFill/>
        </p:spPr>
        <p:txBody>
          <a:bodyPr wrap="square" lIns="0" tIns="0" rIns="0" bIns="0" rtlCol="0" anchor="ctr" anchorCtr="0">
            <a:normAutofit/>
          </a:bodyPr>
          <a:lstStyle/>
          <a:p>
            <a:pPr algn="r"/>
            <a:endParaRPr lang="en-US" sz="900" dirty="0">
              <a:solidFill>
                <a:schemeClr val="bg1"/>
              </a:solidFill>
              <a:latin typeface="Source Sans Pro Light" charset="0"/>
              <a:ea typeface="Source Sans Pro Light" charset="0"/>
              <a:cs typeface="Source Sans Pro Light" charset="0"/>
            </a:endParaRPr>
          </a:p>
        </p:txBody>
      </p:sp>
      <p:sp>
        <p:nvSpPr>
          <p:cNvPr id="46" name="AutoShape 13"/>
          <p:cNvSpPr>
            <a:spLocks/>
          </p:cNvSpPr>
          <p:nvPr/>
        </p:nvSpPr>
        <p:spPr bwMode="auto">
          <a:xfrm>
            <a:off x="2318153" y="1507684"/>
            <a:ext cx="3064146" cy="14005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lnSpcReduction="10000"/>
          </a:bodyPr>
          <a:lstStyle>
            <a:lvl1pPr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1pPr>
            <a:lvl2pPr marL="742950" indent="-28575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2pPr>
            <a:lvl3pPr marL="11430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3pPr>
            <a:lvl4pPr marL="16002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4pPr>
            <a:lvl5pPr marL="20574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5pPr>
            <a:lvl6pPr marL="25146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6pPr>
            <a:lvl7pPr marL="29718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7pPr>
            <a:lvl8pPr marL="34290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8pPr>
            <a:lvl9pPr marL="38862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9pPr>
          </a:lstStyle>
          <a:p>
            <a:r>
              <a:rPr lang="en-IN" sz="2000" b="1" dirty="0" smtClean="0">
                <a:solidFill>
                  <a:schemeClr val="bg1"/>
                </a:solidFill>
                <a:latin typeface="+mj-lt"/>
              </a:rPr>
              <a:t>Any relief / benefit sought relating to any scheme / programme / service being executed by the State Government</a:t>
            </a:r>
            <a:endParaRPr lang="en-IN" sz="2000" b="1" dirty="0">
              <a:solidFill>
                <a:schemeClr val="bg1"/>
              </a:solidFill>
              <a:latin typeface="+mj-lt"/>
            </a:endParaRPr>
          </a:p>
        </p:txBody>
      </p:sp>
      <p:sp>
        <p:nvSpPr>
          <p:cNvPr id="36" name="TextBox 35">
            <a:extLst>
              <a:ext uri="{FF2B5EF4-FFF2-40B4-BE49-F238E27FC236}">
                <a16:creationId xmlns:a16="http://schemas.microsoft.com/office/drawing/2014/main" xmlns="" id="{816A78EE-916B-42BE-A57E-356A3FCB67A2}"/>
              </a:ext>
            </a:extLst>
          </p:cNvPr>
          <p:cNvSpPr txBox="1"/>
          <p:nvPr/>
        </p:nvSpPr>
        <p:spPr>
          <a:xfrm>
            <a:off x="279023" y="-22630"/>
            <a:ext cx="9795164" cy="646331"/>
          </a:xfrm>
          <a:prstGeom prst="rect">
            <a:avLst/>
          </a:prstGeom>
          <a:noFill/>
          <a:ln>
            <a:noFill/>
          </a:ln>
        </p:spPr>
        <p:txBody>
          <a:bodyPr wrap="square" rtlCol="0" anchor="ctr" anchorCtr="1">
            <a:spAutoFit/>
          </a:bodyPr>
          <a:lstStyle/>
          <a:p>
            <a:pPr algn="ctr"/>
            <a:r>
              <a:rPr lang="en-IN" sz="3600" b="1" dirty="0" smtClean="0">
                <a:solidFill>
                  <a:schemeClr val="bg1">
                    <a:lumMod val="95000"/>
                  </a:schemeClr>
                </a:solidFill>
              </a:rPr>
              <a:t>WHAT IS A COMPLAINT?</a:t>
            </a:r>
            <a:endParaRPr lang="en-IN" sz="3600" b="1" dirty="0">
              <a:solidFill>
                <a:schemeClr val="bg1">
                  <a:lumMod val="95000"/>
                </a:schemeClr>
              </a:solidFill>
            </a:endParaRPr>
          </a:p>
        </p:txBody>
      </p:sp>
      <p:pic>
        <p:nvPicPr>
          <p:cNvPr id="55" name="Picture 54">
            <a:extLst>
              <a:ext uri="{FF2B5EF4-FFF2-40B4-BE49-F238E27FC236}">
                <a16:creationId xmlns:a16="http://schemas.microsoft.com/office/drawing/2014/main" xmlns="" id="{95AD192E-B7FB-4466-8961-40D388F92794}"/>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84361" y="4628444"/>
            <a:ext cx="1796210" cy="1569107"/>
          </a:xfrm>
          <a:prstGeom prst="roundRect">
            <a:avLst/>
          </a:prstGeom>
          <a:solidFill>
            <a:schemeClr val="bg1"/>
          </a:solidFill>
        </p:spPr>
      </p:pic>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19288" y="619948"/>
            <a:ext cx="1337446" cy="1337446"/>
          </a:xfrm>
          <a:prstGeom prst="roundRect">
            <a:avLst/>
          </a:prstGeom>
        </p:spPr>
      </p:pic>
      <p:sp>
        <p:nvSpPr>
          <p:cNvPr id="28" name="AutoShape 13"/>
          <p:cNvSpPr>
            <a:spLocks/>
          </p:cNvSpPr>
          <p:nvPr/>
        </p:nvSpPr>
        <p:spPr bwMode="auto">
          <a:xfrm>
            <a:off x="3251532" y="3145315"/>
            <a:ext cx="4707520" cy="14005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a:bodyPr>
          <a:lstStyle>
            <a:lvl1pPr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1pPr>
            <a:lvl2pPr marL="742950" indent="-28575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2pPr>
            <a:lvl3pPr marL="11430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3pPr>
            <a:lvl4pPr marL="16002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4pPr>
            <a:lvl5pPr marL="20574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5pPr>
            <a:lvl6pPr marL="25146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6pPr>
            <a:lvl7pPr marL="29718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7pPr>
            <a:lvl8pPr marL="34290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8pPr>
            <a:lvl9pPr marL="38862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9pPr>
          </a:lstStyle>
          <a:p>
            <a:r>
              <a:rPr lang="en-IN" sz="2000" b="1" dirty="0" smtClean="0">
                <a:solidFill>
                  <a:schemeClr val="bg1"/>
                </a:solidFill>
                <a:latin typeface="+mj-lt"/>
              </a:rPr>
              <a:t>The Act covers the entire State and all 44 Departments</a:t>
            </a:r>
            <a:endParaRPr lang="en-IN" sz="2000" b="1" dirty="0">
              <a:solidFill>
                <a:schemeClr val="bg1"/>
              </a:solidFill>
              <a:latin typeface="+mj-lt"/>
            </a:endParaRPr>
          </a:p>
        </p:txBody>
      </p:sp>
      <p:sp>
        <p:nvSpPr>
          <p:cNvPr id="31" name="AutoShape 13"/>
          <p:cNvSpPr>
            <a:spLocks/>
          </p:cNvSpPr>
          <p:nvPr/>
        </p:nvSpPr>
        <p:spPr bwMode="auto">
          <a:xfrm>
            <a:off x="4187098" y="4791943"/>
            <a:ext cx="4707520" cy="14005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ormAutofit/>
          </a:bodyPr>
          <a:lstStyle>
            <a:lvl1pPr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1pPr>
            <a:lvl2pPr marL="742950" indent="-28575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2pPr>
            <a:lvl3pPr marL="11430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3pPr>
            <a:lvl4pPr marL="16002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4pPr>
            <a:lvl5pPr marL="2057400" indent="-228600" defTabSz="825500" eaLnBrk="0">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5pPr>
            <a:lvl6pPr marL="25146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6pPr>
            <a:lvl7pPr marL="29718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7pPr>
            <a:lvl8pPr marL="34290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8pPr>
            <a:lvl9pPr marL="3886200" indent="-228600" algn="r" defTabSz="825500" eaLnBrk="0" fontAlgn="base" hangingPunct="0">
              <a:lnSpc>
                <a:spcPct val="120000"/>
              </a:lnSpc>
              <a:spcBef>
                <a:spcPct val="0"/>
              </a:spcBef>
              <a:spcAft>
                <a:spcPct val="0"/>
              </a:spcAft>
              <a:defRPr sz="2200">
                <a:solidFill>
                  <a:srgbClr val="777776"/>
                </a:solidFill>
                <a:latin typeface="Roboto" panose="02000000000000000000" pitchFamily="2" charset="0"/>
                <a:ea typeface="MS PGothic" panose="020B0600070205080204" pitchFamily="34" charset="-128"/>
                <a:sym typeface="Roboto" panose="02000000000000000000" pitchFamily="2" charset="0"/>
              </a:defRPr>
            </a:lvl9pPr>
          </a:lstStyle>
          <a:p>
            <a:r>
              <a:rPr lang="en-IN" sz="2000" b="1" dirty="0" smtClean="0">
                <a:solidFill>
                  <a:schemeClr val="bg1"/>
                </a:solidFill>
                <a:latin typeface="+mj-lt"/>
              </a:rPr>
              <a:t>478 </a:t>
            </a:r>
            <a:r>
              <a:rPr lang="en-IN" sz="2000" b="1" dirty="0">
                <a:solidFill>
                  <a:schemeClr val="bg1"/>
                </a:solidFill>
                <a:latin typeface="+mj-lt"/>
              </a:rPr>
              <a:t>schemes, programmes and services of the government that have been </a:t>
            </a:r>
            <a:r>
              <a:rPr lang="en-IN" sz="2000" b="1" dirty="0" smtClean="0">
                <a:solidFill>
                  <a:schemeClr val="bg1"/>
                </a:solidFill>
                <a:latin typeface="+mj-lt"/>
              </a:rPr>
              <a:t>notified. </a:t>
            </a:r>
            <a:endParaRPr lang="en-IN" sz="2000" b="1" dirty="0">
              <a:solidFill>
                <a:schemeClr val="bg1"/>
              </a:solidFill>
              <a:latin typeface="+mj-lt"/>
            </a:endParaRPr>
          </a:p>
        </p:txBody>
      </p:sp>
    </p:spTree>
    <p:extLst>
      <p:ext uri="{BB962C8B-B14F-4D97-AF65-F5344CB8AC3E}">
        <p14:creationId xmlns:p14="http://schemas.microsoft.com/office/powerpoint/2010/main" val="2743635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300"/>
                                  </p:stCondLst>
                                  <p:childTnLst>
                                    <p:set>
                                      <p:cBhvr>
                                        <p:cTn id="6" dur="1" fill="hold">
                                          <p:stCondLst>
                                            <p:cond delay="0"/>
                                          </p:stCondLst>
                                        </p:cTn>
                                        <p:tgtEl>
                                          <p:spTgt spid="24580"/>
                                        </p:tgtEl>
                                        <p:attrNameLst>
                                          <p:attrName>style.visibility</p:attrName>
                                        </p:attrNameLst>
                                      </p:cBhvr>
                                      <p:to>
                                        <p:strVal val="visible"/>
                                      </p:to>
                                    </p:set>
                                    <p:animEffect transition="in" filter="wipe(down)">
                                      <p:cBhvr>
                                        <p:cTn id="7" dur="1000"/>
                                        <p:tgtEl>
                                          <p:spTgt spid="24580"/>
                                        </p:tgtEl>
                                      </p:cBhvr>
                                    </p:animEffect>
                                  </p:childTnLst>
                                </p:cTn>
                              </p:par>
                              <p:par>
                                <p:cTn id="8" presetID="22" presetClass="entr" presetSubtype="4" fill="hold" grpId="0" nodeType="withEffect">
                                  <p:stCondLst>
                                    <p:cond delay="900"/>
                                  </p:stCondLst>
                                  <p:childTnLst>
                                    <p:set>
                                      <p:cBhvr>
                                        <p:cTn id="9" dur="1" fill="hold">
                                          <p:stCondLst>
                                            <p:cond delay="0"/>
                                          </p:stCondLst>
                                        </p:cTn>
                                        <p:tgtEl>
                                          <p:spTgt spid="24579"/>
                                        </p:tgtEl>
                                        <p:attrNameLst>
                                          <p:attrName>style.visibility</p:attrName>
                                        </p:attrNameLst>
                                      </p:cBhvr>
                                      <p:to>
                                        <p:strVal val="visible"/>
                                      </p:to>
                                    </p:set>
                                    <p:animEffect transition="in" filter="wipe(down)">
                                      <p:cBhvr>
                                        <p:cTn id="10" dur="1000"/>
                                        <p:tgtEl>
                                          <p:spTgt spid="24579"/>
                                        </p:tgtEl>
                                      </p:cBhvr>
                                    </p:animEffect>
                                  </p:childTnLst>
                                </p:cTn>
                              </p:par>
                            </p:childTnLst>
                          </p:cTn>
                        </p:par>
                        <p:par>
                          <p:cTn id="11" fill="hold">
                            <p:stCondLst>
                              <p:cond delay="1900"/>
                            </p:stCondLst>
                            <p:childTnLst>
                              <p:par>
                                <p:cTn id="12" presetID="2" presetClass="entr" presetSubtype="1" decel="7200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2000" fill="hold"/>
                                        <p:tgtEl>
                                          <p:spTgt spid="23"/>
                                        </p:tgtEl>
                                        <p:attrNameLst>
                                          <p:attrName>ppt_x</p:attrName>
                                        </p:attrNameLst>
                                      </p:cBhvr>
                                      <p:tavLst>
                                        <p:tav tm="0">
                                          <p:val>
                                            <p:strVal val="#ppt_x"/>
                                          </p:val>
                                        </p:tav>
                                        <p:tav tm="100000">
                                          <p:val>
                                            <p:strVal val="#ppt_x"/>
                                          </p:val>
                                        </p:tav>
                                      </p:tavLst>
                                    </p:anim>
                                    <p:anim calcmode="lin" valueType="num">
                                      <p:cBhvr additive="base">
                                        <p:cTn id="15" dur="2000" fill="hold"/>
                                        <p:tgtEl>
                                          <p:spTgt spid="23"/>
                                        </p:tgtEl>
                                        <p:attrNameLst>
                                          <p:attrName>ppt_y</p:attrName>
                                        </p:attrNameLst>
                                      </p:cBhvr>
                                      <p:tavLst>
                                        <p:tav tm="0">
                                          <p:val>
                                            <p:strVal val="0-#ppt_h/2"/>
                                          </p:val>
                                        </p:tav>
                                        <p:tav tm="100000">
                                          <p:val>
                                            <p:strVal val="#ppt_y"/>
                                          </p:val>
                                        </p:tav>
                                      </p:tavLst>
                                    </p:anim>
                                  </p:childTnLst>
                                </p:cTn>
                              </p:par>
                              <p:par>
                                <p:cTn id="16" presetID="8" presetClass="emph" presetSubtype="0" decel="50000" fill="hold" grpId="1" nodeType="withEffect">
                                  <p:stCondLst>
                                    <p:cond delay="0"/>
                                  </p:stCondLst>
                                  <p:childTnLst>
                                    <p:animRot by="-1800000">
                                      <p:cBhvr>
                                        <p:cTn id="17" dur="2000" fill="hold"/>
                                        <p:tgtEl>
                                          <p:spTgt spid="23"/>
                                        </p:tgtEl>
                                        <p:attrNameLst>
                                          <p:attrName>r</p:attrName>
                                        </p:attrNameLst>
                                      </p:cBhvr>
                                    </p:animRot>
                                  </p:childTnLst>
                                </p:cTn>
                              </p:par>
                            </p:childTnLst>
                          </p:cTn>
                        </p:par>
                        <p:par>
                          <p:cTn id="18" fill="hold">
                            <p:stCondLst>
                              <p:cond delay="3900"/>
                            </p:stCondLst>
                            <p:childTnLst>
                              <p:par>
                                <p:cTn id="19" presetID="10" presetClass="entr" presetSubtype="0"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500"/>
                                        <p:tgtEl>
                                          <p:spTgt spid="55"/>
                                        </p:tgtEl>
                                      </p:cBhvr>
                                    </p:animEffect>
                                  </p:childTnLst>
                                </p:cTn>
                              </p:par>
                            </p:childTnLst>
                          </p:cTn>
                        </p:par>
                        <p:par>
                          <p:cTn id="22" fill="hold">
                            <p:stCondLst>
                              <p:cond delay="4400"/>
                            </p:stCondLst>
                            <p:childTnLst>
                              <p:par>
                                <p:cTn id="23" presetID="10" presetClass="entr" presetSubtype="0" fill="hold" grpId="0" nodeType="after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fade">
                                      <p:cBhvr>
                                        <p:cTn id="25" dur="500"/>
                                        <p:tgtEl>
                                          <p:spTgt spid="46"/>
                                        </p:tgtEl>
                                      </p:cBhvr>
                                    </p:animEffect>
                                  </p:childTnLst>
                                </p:cTn>
                              </p:par>
                            </p:childTnLst>
                          </p:cTn>
                        </p:par>
                        <p:par>
                          <p:cTn id="26" fill="hold">
                            <p:stCondLst>
                              <p:cond delay="4900"/>
                            </p:stCondLst>
                            <p:childTnLst>
                              <p:par>
                                <p:cTn id="27" presetID="10" presetClass="entr" presetSubtype="0" fill="hold" grpId="0" nodeType="after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par>
                          <p:cTn id="30" fill="hold">
                            <p:stCondLst>
                              <p:cond delay="5400"/>
                            </p:stCondLst>
                            <p:childTnLst>
                              <p:par>
                                <p:cTn id="31" presetID="10" presetClass="entr" presetSubtype="0" fill="hold" grpId="0" nodeType="after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nimBg="1"/>
      <p:bldP spid="24580" grpId="0" animBg="1"/>
      <p:bldP spid="23" grpId="0" animBg="1"/>
      <p:bldP spid="23" grpId="1" animBg="1"/>
      <p:bldP spid="46" grpId="0"/>
      <p:bldP spid="28" grpId="0"/>
      <p:bldP spid="31" grpId="0"/>
    </p:bldLst>
  </p:timing>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ibbons">
      <a:dk1>
        <a:sysClr val="windowText" lastClr="000000"/>
      </a:dk1>
      <a:lt1>
        <a:sysClr val="window" lastClr="FFFFFF"/>
      </a:lt1>
      <a:dk2>
        <a:srgbClr val="44546A"/>
      </a:dk2>
      <a:lt2>
        <a:srgbClr val="E7E6E6"/>
      </a:lt2>
      <a:accent1>
        <a:srgbClr val="EB7F00"/>
      </a:accent1>
      <a:accent2>
        <a:srgbClr val="31353D"/>
      </a:accent2>
      <a:accent3>
        <a:srgbClr val="445878"/>
      </a:accent3>
      <a:accent4>
        <a:srgbClr val="4AA6A8"/>
      </a:accent4>
      <a:accent5>
        <a:srgbClr val="EEEFF7"/>
      </a:accent5>
      <a:accent6>
        <a:srgbClr val="E74C3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PresenterMedia.com Animated Theme">
  <a:themeElements>
    <a:clrScheme name="shield_fire">
      <a:dk1>
        <a:sysClr val="windowText" lastClr="000000"/>
      </a:dk1>
      <a:lt1>
        <a:sysClr val="window" lastClr="FFFFFF"/>
      </a:lt1>
      <a:dk2>
        <a:srgbClr val="11118D"/>
      </a:dk2>
      <a:lt2>
        <a:srgbClr val="EEECE1"/>
      </a:lt2>
      <a:accent1>
        <a:srgbClr val="3A96D0"/>
      </a:accent1>
      <a:accent2>
        <a:srgbClr val="F7291E"/>
      </a:accent2>
      <a:accent3>
        <a:srgbClr val="149FBE"/>
      </a:accent3>
      <a:accent4>
        <a:srgbClr val="81BF14"/>
      </a:accent4>
      <a:accent5>
        <a:srgbClr val="FF9933"/>
      </a:accent5>
      <a:accent6>
        <a:srgbClr val="62251F"/>
      </a:accent6>
      <a:hlink>
        <a:srgbClr val="FDFD88"/>
      </a:hlink>
      <a:folHlink>
        <a:srgbClr val="800080"/>
      </a:folHlink>
    </a:clrScheme>
    <a:fontScheme name="reflective ball">
      <a:majorFont>
        <a:latin typeface="Franklin Gothic Heavy"/>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3186</TotalTime>
  <Words>3107</Words>
  <Application>Microsoft Macintosh PowerPoint</Application>
  <PresentationFormat>On-screen Show (4:3)</PresentationFormat>
  <Paragraphs>521</Paragraphs>
  <Slides>85</Slides>
  <Notes>10</Notes>
  <HiddenSlides>0</HiddenSlides>
  <MMClips>0</MMClips>
  <ScaleCrop>false</ScaleCrop>
  <HeadingPairs>
    <vt:vector size="6" baseType="variant">
      <vt:variant>
        <vt:lpstr>Fonts Used</vt:lpstr>
      </vt:variant>
      <vt:variant>
        <vt:i4>23</vt:i4>
      </vt:variant>
      <vt:variant>
        <vt:lpstr>Theme</vt:lpstr>
      </vt:variant>
      <vt:variant>
        <vt:i4>3</vt:i4>
      </vt:variant>
      <vt:variant>
        <vt:lpstr>Slide Titles</vt:lpstr>
      </vt:variant>
      <vt:variant>
        <vt:i4>85</vt:i4>
      </vt:variant>
    </vt:vector>
  </HeadingPairs>
  <TitlesOfParts>
    <vt:vector size="111" baseType="lpstr">
      <vt:lpstr>Al Tarikh</vt:lpstr>
      <vt:lpstr>Calibri</vt:lpstr>
      <vt:lpstr>Calibri Bold</vt:lpstr>
      <vt:lpstr>Calibri Light</vt:lpstr>
      <vt:lpstr>Franklin Gothic Heavy</vt:lpstr>
      <vt:lpstr>Gill Sans</vt:lpstr>
      <vt:lpstr>Lato Bold</vt:lpstr>
      <vt:lpstr>Lato Regular</vt:lpstr>
      <vt:lpstr>Mangal</vt:lpstr>
      <vt:lpstr>Montserrat-Bold</vt:lpstr>
      <vt:lpstr>Montserrat-Regular</vt:lpstr>
      <vt:lpstr>MS PGothic</vt:lpstr>
      <vt:lpstr>ＭＳ Ｐゴシック</vt:lpstr>
      <vt:lpstr>Open Sans</vt:lpstr>
      <vt:lpstr>Roboto</vt:lpstr>
      <vt:lpstr>Roboto Light</vt:lpstr>
      <vt:lpstr>Source Sans Pro ExtraLight</vt:lpstr>
      <vt:lpstr>Source Sans Pro Light</vt:lpstr>
      <vt:lpstr>Trebuchet</vt:lpstr>
      <vt:lpstr>Wingdings</vt:lpstr>
      <vt:lpstr>맑은 고딕</vt:lpstr>
      <vt:lpstr>ヒラギノ角ゴ ProN W3</vt:lpstr>
      <vt:lpstr>Arial</vt:lpstr>
      <vt:lpstr>Office Theme</vt:lpstr>
      <vt:lpstr>1_Office Theme</vt:lpstr>
      <vt:lpstr>1_PresenterMedia.com Animated Theme</vt:lpstr>
      <vt:lpstr>PowerPoint Presentation</vt:lpstr>
      <vt:lpstr>PowerPoint Presentation</vt:lpstr>
      <vt:lpstr>PowerPoint Presentation</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DIGITAL GOVERNANCE</vt:lpstr>
      <vt:lpstr>PowerPoint Presentation</vt:lpstr>
      <vt:lpstr>PowerPoint Presentation</vt:lpstr>
      <vt:lpstr>PowerPoint Presentation</vt:lpstr>
      <vt:lpstr>Registration of a complaint – at Counter</vt:lpstr>
      <vt:lpstr>Registration of a complaint – at Counter</vt:lpstr>
      <vt:lpstr>Registration of a complaint – Preview of complaint filed</vt:lpstr>
      <vt:lpstr>Registration of a complaint – Uploading of supporting documents</vt:lpstr>
      <vt:lpstr>Acknowledgement slip of the Complainant</vt:lpstr>
      <vt:lpstr>Processing of Complaint – by PGRO</vt:lpstr>
      <vt:lpstr>Processing of Compliant – Details of the Complaint filed</vt:lpstr>
      <vt:lpstr>Processing of Compliant – Transfer, Categorization, Notice and Hearing Date</vt:lpstr>
      <vt:lpstr>PowerPoint Presentation</vt:lpstr>
      <vt:lpstr>PowerPoint Presentation</vt:lpstr>
      <vt:lpstr>PowerPoint Presentation</vt:lpstr>
      <vt:lpstr>Processing of Compliant –Notice to Public Authority</vt:lpstr>
      <vt:lpstr>Digitally signed Notice issued to the concerned Public Authority</vt:lpstr>
      <vt:lpstr>PowerPoint Presentation</vt:lpstr>
      <vt:lpstr>PowerPoint Presentation</vt:lpstr>
      <vt:lpstr>Orders: PGRO Dashboard with details of Cases for hearings</vt:lpstr>
      <vt:lpstr>Orders</vt:lpstr>
      <vt:lpstr>Orders: Interim</vt:lpstr>
      <vt:lpstr>Orders: Final</vt:lpstr>
      <vt:lpstr>Final Order</vt:lpstr>
      <vt:lpstr>PowerPoint Presentation</vt:lpstr>
      <vt:lpstr>Document Repository – All documents relating to a complaint stored online</vt:lpstr>
      <vt:lpstr>Document Repository – All documents relating to a complaint stored online</vt:lpstr>
      <vt:lpstr>PowerPoint Presentation</vt:lpstr>
      <vt:lpstr>PowerPoint Presentation</vt:lpstr>
      <vt:lpstr>PowerPoint Presentation</vt:lpstr>
      <vt:lpstr>PowerPoint Presentation</vt:lpstr>
      <vt:lpstr>Monitoring – PGRO Dashboard</vt:lpstr>
      <vt:lpstr>Monitoring – BPSMS</vt:lpstr>
      <vt:lpstr>Monitoring – BPSMS</vt:lpstr>
      <vt:lpstr>MIS - Reports </vt:lpstr>
      <vt:lpstr>MIS - Reports </vt:lpstr>
      <vt:lpstr>MONITORING &amp; EVALUATION</vt:lpstr>
      <vt:lpstr>PowerPoint Presentation</vt:lpstr>
      <vt:lpstr>PowerPoint Presentation</vt:lpstr>
      <vt:lpstr>PowerPoint Presentation</vt:lpstr>
      <vt:lpstr>PowerPoint Presentation</vt:lpstr>
      <vt:lpstr>PowerPoint Presentation</vt:lpstr>
      <vt:lpstr>ACHIEVEMENTS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vt:lpstr>
      <vt:lpstr>PowerPoint Presentation</vt:lpstr>
      <vt:lpstr>PowerPoint Presentation</vt:lpstr>
      <vt:lpstr>PowerPoint Presentation</vt:lpstr>
      <vt:lpstr>ACHIEVING OUR AIM OF GOOD GOVERNANCE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Pooja</dc:creator>
  <cp:lastModifiedBy>Balasubramanyam Muralidharan</cp:lastModifiedBy>
  <cp:revision>493</cp:revision>
  <cp:lastPrinted>2018-09-13T16:28:05Z</cp:lastPrinted>
  <dcterms:created xsi:type="dcterms:W3CDTF">2017-12-28T16:49:30Z</dcterms:created>
  <dcterms:modified xsi:type="dcterms:W3CDTF">2018-09-13T16:32:14Z</dcterms:modified>
</cp:coreProperties>
</file>