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charts/chart5.xml" ContentType="application/vnd.openxmlformats-officedocument.drawingml.chart+xml"/>
  <Override PartName="/ppt/drawings/drawing4.xml" ContentType="application/vnd.openxmlformats-officedocument.drawingml.chartshape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5"/>
  </p:notesMasterIdLst>
  <p:handoutMasterIdLst>
    <p:handoutMasterId r:id="rId36"/>
  </p:handoutMasterIdLst>
  <p:sldIdLst>
    <p:sldId id="256" r:id="rId5"/>
    <p:sldId id="258" r:id="rId6"/>
    <p:sldId id="335" r:id="rId7"/>
    <p:sldId id="332" r:id="rId8"/>
    <p:sldId id="333" r:id="rId9"/>
    <p:sldId id="334" r:id="rId10"/>
    <p:sldId id="336" r:id="rId11"/>
    <p:sldId id="339" r:id="rId12"/>
    <p:sldId id="347" r:id="rId13"/>
    <p:sldId id="357" r:id="rId14"/>
    <p:sldId id="346" r:id="rId15"/>
    <p:sldId id="341" r:id="rId16"/>
    <p:sldId id="345" r:id="rId17"/>
    <p:sldId id="340" r:id="rId18"/>
    <p:sldId id="343" r:id="rId19"/>
    <p:sldId id="344" r:id="rId20"/>
    <p:sldId id="349" r:id="rId21"/>
    <p:sldId id="298" r:id="rId22"/>
    <p:sldId id="348" r:id="rId23"/>
    <p:sldId id="350" r:id="rId24"/>
    <p:sldId id="353" r:id="rId25"/>
    <p:sldId id="352" r:id="rId26"/>
    <p:sldId id="354" r:id="rId27"/>
    <p:sldId id="355" r:id="rId28"/>
    <p:sldId id="299" r:id="rId29"/>
    <p:sldId id="356" r:id="rId30"/>
    <p:sldId id="306" r:id="rId31"/>
    <p:sldId id="316" r:id="rId32"/>
    <p:sldId id="337" r:id="rId33"/>
    <p:sldId id="270" r:id="rId34"/>
  </p:sldIdLst>
  <p:sldSz cx="9144000" cy="6858000" type="screen4x3"/>
  <p:notesSz cx="7023100" cy="9309100"/>
  <p:defaultText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9"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7" algn="l" defTabSz="457039" rtl="0" eaLnBrk="1" latinLnBrk="0" hangingPunct="1">
      <a:defRPr sz="1800" kern="1200">
        <a:solidFill>
          <a:schemeClr val="tx1"/>
        </a:solidFill>
        <a:latin typeface="+mn-lt"/>
        <a:ea typeface="+mn-ea"/>
        <a:cs typeface="+mn-cs"/>
      </a:defRPr>
    </a:lvl5pPr>
    <a:lvl6pPr marL="2285196" algn="l" defTabSz="457039" rtl="0" eaLnBrk="1" latinLnBrk="0" hangingPunct="1">
      <a:defRPr sz="1800" kern="1200">
        <a:solidFill>
          <a:schemeClr val="tx1"/>
        </a:solidFill>
        <a:latin typeface="+mn-lt"/>
        <a:ea typeface="+mn-ea"/>
        <a:cs typeface="+mn-cs"/>
      </a:defRPr>
    </a:lvl6pPr>
    <a:lvl7pPr marL="2742235" algn="l" defTabSz="457039" rtl="0" eaLnBrk="1" latinLnBrk="0" hangingPunct="1">
      <a:defRPr sz="1800" kern="1200">
        <a:solidFill>
          <a:schemeClr val="tx1"/>
        </a:solidFill>
        <a:latin typeface="+mn-lt"/>
        <a:ea typeface="+mn-ea"/>
        <a:cs typeface="+mn-cs"/>
      </a:defRPr>
    </a:lvl7pPr>
    <a:lvl8pPr marL="3199275" algn="l" defTabSz="457039" rtl="0" eaLnBrk="1" latinLnBrk="0" hangingPunct="1">
      <a:defRPr sz="1800" kern="1200">
        <a:solidFill>
          <a:schemeClr val="tx1"/>
        </a:solidFill>
        <a:latin typeface="+mn-lt"/>
        <a:ea typeface="+mn-ea"/>
        <a:cs typeface="+mn-cs"/>
      </a:defRPr>
    </a:lvl8pPr>
    <a:lvl9pPr marL="3656314" algn="l" defTabSz="45703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ravel, Emilie E" initials="GEE"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5737" autoAdjust="0"/>
  </p:normalViewPr>
  <p:slideViewPr>
    <p:cSldViewPr snapToGrid="0" snapToObjects="1">
      <p:cViewPr>
        <p:scale>
          <a:sx n="90" d="100"/>
          <a:sy n="90" d="100"/>
        </p:scale>
        <p:origin x="-1284"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chartUserShapes" Target="../drawings/drawing1.xml"/><Relationship Id="rId1" Type="http://schemas.openxmlformats.org/officeDocument/2006/relationships/package" Target="../embeddings/Microsoft_Excel_Worksheet1.xlsx"/><Relationship Id="rId4"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6-E772-48F6-A0C1-AF0C2BC9D2FE}"/>
              </c:ext>
            </c:extLst>
          </c:dPt>
          <c:dPt>
            <c:idx val="1"/>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5-E772-48F6-A0C1-AF0C2BC9D2FE}"/>
              </c:ext>
            </c:extLst>
          </c:dPt>
          <c:dPt>
            <c:idx val="2"/>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4-E772-48F6-A0C1-AF0C2BC9D2FE}"/>
              </c:ext>
            </c:extLst>
          </c:dPt>
          <c:dPt>
            <c:idx val="3"/>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3-E772-48F6-A0C1-AF0C2BC9D2FE}"/>
              </c:ext>
            </c:extLst>
          </c:dPt>
          <c:dPt>
            <c:idx val="4"/>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7-E772-48F6-A0C1-AF0C2BC9D2F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Standard </c:v>
                </c:pt>
                <c:pt idx="1">
                  <c:v>Exact amount</c:v>
                </c:pt>
                <c:pt idx="2">
                  <c:v>Exact amount + social norm</c:v>
                </c:pt>
                <c:pt idx="3">
                  <c:v>Exact amount + image</c:v>
                </c:pt>
                <c:pt idx="4">
                  <c:v>Exact amount - savings</c:v>
                </c:pt>
                <c:pt idx="5">
                  <c:v>Control</c:v>
                </c:pt>
              </c:strCache>
            </c:strRef>
          </c:cat>
          <c:val>
            <c:numRef>
              <c:f>Sheet1!$B$2:$B$7</c:f>
              <c:numCache>
                <c:formatCode>General</c:formatCode>
                <c:ptCount val="6"/>
                <c:pt idx="0">
                  <c:v>5.7</c:v>
                </c:pt>
                <c:pt idx="1">
                  <c:v>8</c:v>
                </c:pt>
                <c:pt idx="2">
                  <c:v>7.5</c:v>
                </c:pt>
                <c:pt idx="3">
                  <c:v>7.3</c:v>
                </c:pt>
                <c:pt idx="4">
                  <c:v>8.8000000000000007</c:v>
                </c:pt>
                <c:pt idx="5">
                  <c:v>2.2000000000000002</c:v>
                </c:pt>
              </c:numCache>
            </c:numRef>
          </c:val>
          <c:extLst xmlns:c16r2="http://schemas.microsoft.com/office/drawing/2015/06/chart">
            <c:ext xmlns:c16="http://schemas.microsoft.com/office/drawing/2014/chart" uri="{C3380CC4-5D6E-409C-BE32-E72D297353CC}">
              <c16:uniqueId val="{00000000-E772-48F6-A0C1-AF0C2BC9D2FE}"/>
            </c:ext>
          </c:extLst>
        </c:ser>
        <c:dLbls>
          <c:dLblPos val="outEnd"/>
          <c:showLegendKey val="0"/>
          <c:showVal val="1"/>
          <c:showCatName val="0"/>
          <c:showSerName val="0"/>
          <c:showPercent val="0"/>
          <c:showBubbleSize val="0"/>
        </c:dLbls>
        <c:gapWidth val="219"/>
        <c:overlap val="-27"/>
        <c:axId val="37998976"/>
        <c:axId val="38733312"/>
      </c:barChart>
      <c:catAx>
        <c:axId val="37998976"/>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r>
                  <a:rPr lang="fr-CA" b="1" dirty="0"/>
                  <a:t>Mailing</a:t>
                </a:r>
                <a:r>
                  <a:rPr lang="fr-CA" b="1" baseline="0" dirty="0"/>
                  <a:t> Groups</a:t>
                </a:r>
                <a:endParaRPr lang="en-US" b="1" dirty="0"/>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8733312"/>
        <c:crosses val="autoZero"/>
        <c:auto val="1"/>
        <c:lblAlgn val="ctr"/>
        <c:lblOffset val="100"/>
        <c:noMultiLvlLbl val="0"/>
      </c:catAx>
      <c:valAx>
        <c:axId val="387333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r>
                  <a:rPr lang="fr-CA" b="1" dirty="0"/>
                  <a:t>% CLB</a:t>
                </a:r>
                <a:r>
                  <a:rPr lang="fr-CA" b="1" baseline="0" dirty="0"/>
                  <a:t> </a:t>
                </a:r>
                <a:r>
                  <a:rPr lang="fr-CA" b="1" baseline="0" dirty="0" err="1"/>
                  <a:t>Take-up</a:t>
                </a:r>
                <a:r>
                  <a:rPr lang="fr-CA" b="1" baseline="0" dirty="0"/>
                  <a:t> </a:t>
                </a:r>
                <a:endParaRPr lang="en-US" b="1" dirty="0"/>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99897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xmlns:c16r2="http://schemas.microsoft.com/office/drawing/2015/06/chart">
              <c:ext xmlns:c16="http://schemas.microsoft.com/office/drawing/2014/chart" uri="{C3380CC4-5D6E-409C-BE32-E72D297353CC}">
                <c16:uniqueId val="{00000006-E772-48F6-A0C1-AF0C2BC9D2FE}"/>
              </c:ext>
            </c:extLst>
          </c:dPt>
          <c:dPt>
            <c:idx val="1"/>
            <c:invertIfNegative val="0"/>
            <c:bubble3D val="0"/>
            <c:spPr>
              <a:solidFill>
                <a:schemeClr val="bg2"/>
              </a:solidFill>
              <a:ln>
                <a:noFill/>
              </a:ln>
              <a:effectLst/>
            </c:spPr>
            <c:extLst xmlns:c16r2="http://schemas.microsoft.com/office/drawing/2015/06/chart">
              <c:ext xmlns:c16="http://schemas.microsoft.com/office/drawing/2014/chart" uri="{C3380CC4-5D6E-409C-BE32-E72D297353CC}">
                <c16:uniqueId val="{00000005-E772-48F6-A0C1-AF0C2BC9D2FE}"/>
              </c:ext>
            </c:extLst>
          </c:dPt>
          <c:dPt>
            <c:idx val="2"/>
            <c:invertIfNegative val="0"/>
            <c:bubble3D val="0"/>
            <c:spPr>
              <a:solidFill>
                <a:schemeClr val="bg2"/>
              </a:solidFill>
              <a:ln>
                <a:noFill/>
              </a:ln>
              <a:effectLst/>
            </c:spPr>
            <c:extLst xmlns:c16r2="http://schemas.microsoft.com/office/drawing/2015/06/chart">
              <c:ext xmlns:c16="http://schemas.microsoft.com/office/drawing/2014/chart" uri="{C3380CC4-5D6E-409C-BE32-E72D297353CC}">
                <c16:uniqueId val="{00000004-E772-48F6-A0C1-AF0C2BC9D2FE}"/>
              </c:ext>
            </c:extLst>
          </c:dPt>
          <c:dPt>
            <c:idx val="3"/>
            <c:invertIfNegative val="0"/>
            <c:bubble3D val="0"/>
            <c:spPr>
              <a:solidFill>
                <a:schemeClr val="bg2"/>
              </a:solidFill>
              <a:ln>
                <a:noFill/>
              </a:ln>
              <a:effectLst/>
            </c:spPr>
            <c:extLst xmlns:c16r2="http://schemas.microsoft.com/office/drawing/2015/06/chart">
              <c:ext xmlns:c16="http://schemas.microsoft.com/office/drawing/2014/chart" uri="{C3380CC4-5D6E-409C-BE32-E72D297353CC}">
                <c16:uniqueId val="{00000003-E772-48F6-A0C1-AF0C2BC9D2FE}"/>
              </c:ext>
            </c:extLst>
          </c:dPt>
          <c:dPt>
            <c:idx val="4"/>
            <c:invertIfNegative val="0"/>
            <c:bubble3D val="0"/>
            <c:spPr>
              <a:solidFill>
                <a:schemeClr val="bg2"/>
              </a:solidFill>
              <a:ln>
                <a:noFill/>
              </a:ln>
              <a:effectLst/>
            </c:spPr>
            <c:extLst xmlns:c16r2="http://schemas.microsoft.com/office/drawing/2015/06/chart">
              <c:ext xmlns:c16="http://schemas.microsoft.com/office/drawing/2014/chart" uri="{C3380CC4-5D6E-409C-BE32-E72D297353CC}">
                <c16:uniqueId val="{00000007-E772-48F6-A0C1-AF0C2BC9D2FE}"/>
              </c:ext>
            </c:extLst>
          </c:dPt>
          <c:dPt>
            <c:idx val="5"/>
            <c:invertIfNegative val="0"/>
            <c:bubble3D val="0"/>
            <c:spPr>
              <a:solidFill>
                <a:schemeClr val="accent2"/>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Standard </c:v>
                </c:pt>
                <c:pt idx="1">
                  <c:v>Exact amount</c:v>
                </c:pt>
                <c:pt idx="2">
                  <c:v>Exact amount + social norm</c:v>
                </c:pt>
                <c:pt idx="3">
                  <c:v>Exact amount + image</c:v>
                </c:pt>
                <c:pt idx="4">
                  <c:v>Exact amount - savings</c:v>
                </c:pt>
                <c:pt idx="5">
                  <c:v>Control</c:v>
                </c:pt>
              </c:strCache>
            </c:strRef>
          </c:cat>
          <c:val>
            <c:numRef>
              <c:f>Sheet1!$B$2:$B$7</c:f>
              <c:numCache>
                <c:formatCode>General</c:formatCode>
                <c:ptCount val="6"/>
                <c:pt idx="0">
                  <c:v>8.5</c:v>
                </c:pt>
                <c:pt idx="1">
                  <c:v>9.5</c:v>
                </c:pt>
                <c:pt idx="2">
                  <c:v>8.6999999999999993</c:v>
                </c:pt>
                <c:pt idx="3">
                  <c:v>8.4</c:v>
                </c:pt>
                <c:pt idx="4">
                  <c:v>9.9</c:v>
                </c:pt>
                <c:pt idx="5">
                  <c:v>4.2</c:v>
                </c:pt>
              </c:numCache>
            </c:numRef>
          </c:val>
          <c:extLst xmlns:c16r2="http://schemas.microsoft.com/office/drawing/2015/06/chart">
            <c:ext xmlns:c16="http://schemas.microsoft.com/office/drawing/2014/chart" uri="{C3380CC4-5D6E-409C-BE32-E72D297353CC}">
              <c16:uniqueId val="{00000000-E772-48F6-A0C1-AF0C2BC9D2FE}"/>
            </c:ext>
          </c:extLst>
        </c:ser>
        <c:dLbls>
          <c:dLblPos val="outEnd"/>
          <c:showLegendKey val="0"/>
          <c:showVal val="1"/>
          <c:showCatName val="0"/>
          <c:showSerName val="0"/>
          <c:showPercent val="0"/>
          <c:showBubbleSize val="0"/>
        </c:dLbls>
        <c:gapWidth val="219"/>
        <c:overlap val="-27"/>
        <c:axId val="39394688"/>
        <c:axId val="39416960"/>
      </c:barChart>
      <c:catAx>
        <c:axId val="39394688"/>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fr-CA" b="1" dirty="0">
                    <a:solidFill>
                      <a:schemeClr val="tx1"/>
                    </a:solidFill>
                  </a:rPr>
                  <a:t>Mailing</a:t>
                </a:r>
                <a:r>
                  <a:rPr lang="fr-CA" b="1" baseline="0" dirty="0">
                    <a:solidFill>
                      <a:schemeClr val="tx1"/>
                    </a:solidFill>
                  </a:rPr>
                  <a:t> Groups</a:t>
                </a:r>
                <a:endParaRPr lang="en-US" b="1" dirty="0">
                  <a:solidFill>
                    <a:schemeClr val="tx1"/>
                  </a:solidFill>
                </a:endParaRP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9416960"/>
        <c:crosses val="autoZero"/>
        <c:auto val="1"/>
        <c:lblAlgn val="ctr"/>
        <c:lblOffset val="100"/>
        <c:noMultiLvlLbl val="0"/>
      </c:catAx>
      <c:valAx>
        <c:axId val="394169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fr-CA" b="1" dirty="0">
                    <a:solidFill>
                      <a:schemeClr val="tx1"/>
                    </a:solidFill>
                  </a:rPr>
                  <a:t>% CLB</a:t>
                </a:r>
                <a:r>
                  <a:rPr lang="fr-CA" b="1" baseline="0" dirty="0">
                    <a:solidFill>
                      <a:schemeClr val="tx1"/>
                    </a:solidFill>
                  </a:rPr>
                  <a:t> </a:t>
                </a:r>
                <a:r>
                  <a:rPr lang="fr-CA" b="1" baseline="0" dirty="0" err="1">
                    <a:solidFill>
                      <a:schemeClr val="tx1"/>
                    </a:solidFill>
                  </a:rPr>
                  <a:t>Take-up</a:t>
                </a:r>
                <a:r>
                  <a:rPr lang="fr-CA" b="1" baseline="0" dirty="0">
                    <a:solidFill>
                      <a:schemeClr val="tx1"/>
                    </a:solidFill>
                  </a:rPr>
                  <a:t> </a:t>
                </a:r>
                <a:endParaRPr lang="en-US" b="1" dirty="0">
                  <a:solidFill>
                    <a:schemeClr val="tx1"/>
                  </a:solidFill>
                </a:endParaRP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939468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6-E772-48F6-A0C1-AF0C2BC9D2FE}"/>
              </c:ext>
            </c:extLst>
          </c:dPt>
          <c:dPt>
            <c:idx val="1"/>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5-E772-48F6-A0C1-AF0C2BC9D2FE}"/>
              </c:ext>
            </c:extLst>
          </c:dPt>
          <c:dPt>
            <c:idx val="2"/>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4-E772-48F6-A0C1-AF0C2BC9D2FE}"/>
              </c:ext>
            </c:extLst>
          </c:dPt>
          <c:dPt>
            <c:idx val="3"/>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3-E772-48F6-A0C1-AF0C2BC9D2FE}"/>
              </c:ext>
            </c:extLst>
          </c:dPt>
          <c:dPt>
            <c:idx val="4"/>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7-E772-48F6-A0C1-AF0C2BC9D2F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Standard </c:v>
                </c:pt>
                <c:pt idx="1">
                  <c:v>Exact amount</c:v>
                </c:pt>
                <c:pt idx="2">
                  <c:v>Exact amount + social norm</c:v>
                </c:pt>
                <c:pt idx="3">
                  <c:v>Exact amount + image</c:v>
                </c:pt>
                <c:pt idx="4">
                  <c:v>Exact amount- savings</c:v>
                </c:pt>
                <c:pt idx="5">
                  <c:v>Control</c:v>
                </c:pt>
              </c:strCache>
            </c:strRef>
          </c:cat>
          <c:val>
            <c:numRef>
              <c:f>Sheet1!$B$2:$B$7</c:f>
              <c:numCache>
                <c:formatCode>General</c:formatCode>
                <c:ptCount val="6"/>
                <c:pt idx="0">
                  <c:v>5.4</c:v>
                </c:pt>
                <c:pt idx="1">
                  <c:v>7.8</c:v>
                </c:pt>
                <c:pt idx="2">
                  <c:v>7.4</c:v>
                </c:pt>
                <c:pt idx="3">
                  <c:v>7.2</c:v>
                </c:pt>
                <c:pt idx="4">
                  <c:v>8.6999999999999993</c:v>
                </c:pt>
                <c:pt idx="5">
                  <c:v>2</c:v>
                </c:pt>
              </c:numCache>
            </c:numRef>
          </c:val>
          <c:extLst xmlns:c16r2="http://schemas.microsoft.com/office/drawing/2015/06/chart">
            <c:ext xmlns:c16="http://schemas.microsoft.com/office/drawing/2014/chart" uri="{C3380CC4-5D6E-409C-BE32-E72D297353CC}">
              <c16:uniqueId val="{00000000-E772-48F6-A0C1-AF0C2BC9D2FE}"/>
            </c:ext>
          </c:extLst>
        </c:ser>
        <c:dLbls>
          <c:dLblPos val="outEnd"/>
          <c:showLegendKey val="0"/>
          <c:showVal val="1"/>
          <c:showCatName val="0"/>
          <c:showSerName val="0"/>
          <c:showPercent val="0"/>
          <c:showBubbleSize val="0"/>
        </c:dLbls>
        <c:gapWidth val="219"/>
        <c:overlap val="-27"/>
        <c:axId val="40333696"/>
        <c:axId val="40343040"/>
      </c:barChart>
      <c:catAx>
        <c:axId val="40333696"/>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fr-CA" b="1" dirty="0">
                    <a:solidFill>
                      <a:schemeClr val="tx1"/>
                    </a:solidFill>
                  </a:rPr>
                  <a:t>Mailing</a:t>
                </a:r>
                <a:r>
                  <a:rPr lang="fr-CA" b="1" baseline="0" dirty="0">
                    <a:solidFill>
                      <a:schemeClr val="tx1"/>
                    </a:solidFill>
                  </a:rPr>
                  <a:t> Groups</a:t>
                </a:r>
                <a:endParaRPr lang="en-US" b="1" dirty="0">
                  <a:solidFill>
                    <a:schemeClr val="tx1"/>
                  </a:solidFill>
                </a:endParaRP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0343040"/>
        <c:crosses val="autoZero"/>
        <c:auto val="1"/>
        <c:lblAlgn val="ctr"/>
        <c:lblOffset val="100"/>
        <c:noMultiLvlLbl val="0"/>
      </c:catAx>
      <c:valAx>
        <c:axId val="403430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fr-CA" b="1" dirty="0">
                    <a:solidFill>
                      <a:schemeClr val="tx1"/>
                    </a:solidFill>
                  </a:rPr>
                  <a:t>% CLB</a:t>
                </a:r>
                <a:r>
                  <a:rPr lang="fr-CA" b="1" baseline="0" dirty="0">
                    <a:solidFill>
                      <a:schemeClr val="tx1"/>
                    </a:solidFill>
                  </a:rPr>
                  <a:t> </a:t>
                </a:r>
                <a:r>
                  <a:rPr lang="fr-CA" b="1" baseline="0" dirty="0" err="1">
                    <a:solidFill>
                      <a:schemeClr val="tx1"/>
                    </a:solidFill>
                  </a:rPr>
                  <a:t>Take-up</a:t>
                </a:r>
                <a:r>
                  <a:rPr lang="fr-CA" b="1" baseline="0" dirty="0">
                    <a:solidFill>
                      <a:schemeClr val="tx1"/>
                    </a:solidFill>
                  </a:rPr>
                  <a:t> </a:t>
                </a:r>
                <a:endParaRPr lang="en-US" b="1" dirty="0">
                  <a:solidFill>
                    <a:schemeClr val="tx1"/>
                  </a:solidFill>
                </a:endParaRP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033369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809130377297909E-2"/>
          <c:y val="3.7095970348836591E-2"/>
          <c:w val="0.89934351297459048"/>
          <c:h val="0.79172768398843574"/>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xmlns:c16r2="http://schemas.microsoft.com/office/drawing/2015/06/chart">
              <c:ext xmlns:c16="http://schemas.microsoft.com/office/drawing/2014/chart" uri="{C3380CC4-5D6E-409C-BE32-E72D297353CC}">
                <c16:uniqueId val="{00000006-E772-48F6-A0C1-AF0C2BC9D2FE}"/>
              </c:ext>
            </c:extLst>
          </c:dPt>
          <c:dPt>
            <c:idx val="1"/>
            <c:invertIfNegative val="0"/>
            <c:bubble3D val="0"/>
            <c:spPr>
              <a:solidFill>
                <a:schemeClr val="bg2"/>
              </a:solidFill>
              <a:ln>
                <a:noFill/>
              </a:ln>
              <a:effectLst/>
            </c:spPr>
            <c:extLst xmlns:c16r2="http://schemas.microsoft.com/office/drawing/2015/06/chart">
              <c:ext xmlns:c16="http://schemas.microsoft.com/office/drawing/2014/chart" uri="{C3380CC4-5D6E-409C-BE32-E72D297353CC}">
                <c16:uniqueId val="{00000005-E772-48F6-A0C1-AF0C2BC9D2FE}"/>
              </c:ext>
            </c:extLst>
          </c:dPt>
          <c:dPt>
            <c:idx val="2"/>
            <c:invertIfNegative val="0"/>
            <c:bubble3D val="0"/>
            <c:spPr>
              <a:solidFill>
                <a:schemeClr val="bg2"/>
              </a:solidFill>
              <a:ln>
                <a:noFill/>
              </a:ln>
              <a:effectLst/>
            </c:spPr>
            <c:extLst xmlns:c16r2="http://schemas.microsoft.com/office/drawing/2015/06/chart">
              <c:ext xmlns:c16="http://schemas.microsoft.com/office/drawing/2014/chart" uri="{C3380CC4-5D6E-409C-BE32-E72D297353CC}">
                <c16:uniqueId val="{00000004-E772-48F6-A0C1-AF0C2BC9D2FE}"/>
              </c:ext>
            </c:extLst>
          </c:dPt>
          <c:dPt>
            <c:idx val="3"/>
            <c:invertIfNegative val="0"/>
            <c:bubble3D val="0"/>
            <c:spPr>
              <a:solidFill>
                <a:schemeClr val="bg2"/>
              </a:solidFill>
              <a:ln>
                <a:noFill/>
              </a:ln>
              <a:effectLst/>
            </c:spPr>
            <c:extLst xmlns:c16r2="http://schemas.microsoft.com/office/drawing/2015/06/chart">
              <c:ext xmlns:c16="http://schemas.microsoft.com/office/drawing/2014/chart" uri="{C3380CC4-5D6E-409C-BE32-E72D297353CC}">
                <c16:uniqueId val="{00000003-E772-48F6-A0C1-AF0C2BC9D2FE}"/>
              </c:ext>
            </c:extLst>
          </c:dPt>
          <c:dPt>
            <c:idx val="4"/>
            <c:invertIfNegative val="0"/>
            <c:bubble3D val="0"/>
            <c:spPr>
              <a:solidFill>
                <a:schemeClr val="bg2"/>
              </a:solidFill>
              <a:ln>
                <a:noFill/>
              </a:ln>
              <a:effectLst/>
            </c:spPr>
            <c:extLst xmlns:c16r2="http://schemas.microsoft.com/office/drawing/2015/06/chart">
              <c:ext xmlns:c16="http://schemas.microsoft.com/office/drawing/2014/chart" uri="{C3380CC4-5D6E-409C-BE32-E72D297353CC}">
                <c16:uniqueId val="{00000007-E772-48F6-A0C1-AF0C2BC9D2FE}"/>
              </c:ext>
            </c:extLst>
          </c:dPt>
          <c:dPt>
            <c:idx val="5"/>
            <c:invertIfNegative val="0"/>
            <c:bubble3D val="0"/>
            <c:spPr>
              <a:solidFill>
                <a:schemeClr val="accent2"/>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Standard </c:v>
                </c:pt>
                <c:pt idx="1">
                  <c:v>Exact amount</c:v>
                </c:pt>
                <c:pt idx="2">
                  <c:v>Exact amount + social norm</c:v>
                </c:pt>
                <c:pt idx="3">
                  <c:v>Exact amount + image</c:v>
                </c:pt>
                <c:pt idx="4">
                  <c:v>Exact amount - savings</c:v>
                </c:pt>
                <c:pt idx="5">
                  <c:v>Control</c:v>
                </c:pt>
              </c:strCache>
            </c:strRef>
          </c:cat>
          <c:val>
            <c:numRef>
              <c:f>Sheet1!$B$2:$B$7</c:f>
              <c:numCache>
                <c:formatCode>General</c:formatCode>
                <c:ptCount val="6"/>
                <c:pt idx="0">
                  <c:v>3.4</c:v>
                </c:pt>
                <c:pt idx="1">
                  <c:v>4.9000000000000004</c:v>
                </c:pt>
                <c:pt idx="2">
                  <c:v>4.9000000000000004</c:v>
                </c:pt>
                <c:pt idx="3">
                  <c:v>4.7</c:v>
                </c:pt>
                <c:pt idx="4">
                  <c:v>5.5</c:v>
                </c:pt>
                <c:pt idx="5">
                  <c:v>1.2</c:v>
                </c:pt>
              </c:numCache>
            </c:numRef>
          </c:val>
          <c:extLst xmlns:c16r2="http://schemas.microsoft.com/office/drawing/2015/06/chart">
            <c:ext xmlns:c16="http://schemas.microsoft.com/office/drawing/2014/chart" uri="{C3380CC4-5D6E-409C-BE32-E72D297353CC}">
              <c16:uniqueId val="{00000000-E772-48F6-A0C1-AF0C2BC9D2FE}"/>
            </c:ext>
          </c:extLst>
        </c:ser>
        <c:dLbls>
          <c:dLblPos val="outEnd"/>
          <c:showLegendKey val="0"/>
          <c:showVal val="1"/>
          <c:showCatName val="0"/>
          <c:showSerName val="0"/>
          <c:showPercent val="0"/>
          <c:showBubbleSize val="0"/>
        </c:dLbls>
        <c:gapWidth val="219"/>
        <c:overlap val="-27"/>
        <c:axId val="40383232"/>
        <c:axId val="40392960"/>
      </c:barChart>
      <c:catAx>
        <c:axId val="40383232"/>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fr-CA" b="1" dirty="0">
                    <a:solidFill>
                      <a:schemeClr val="tx1"/>
                    </a:solidFill>
                  </a:rPr>
                  <a:t>Mailing</a:t>
                </a:r>
                <a:r>
                  <a:rPr lang="fr-CA" b="1" baseline="0" dirty="0">
                    <a:solidFill>
                      <a:schemeClr val="tx1"/>
                    </a:solidFill>
                  </a:rPr>
                  <a:t> Groups</a:t>
                </a:r>
                <a:endParaRPr lang="en-US" b="1" dirty="0">
                  <a:solidFill>
                    <a:schemeClr val="tx1"/>
                  </a:solidFill>
                </a:endParaRP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0392960"/>
        <c:crosses val="autoZero"/>
        <c:auto val="1"/>
        <c:lblAlgn val="ctr"/>
        <c:lblOffset val="100"/>
        <c:noMultiLvlLbl val="0"/>
      </c:catAx>
      <c:valAx>
        <c:axId val="403929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fr-CA" b="1" dirty="0">
                    <a:solidFill>
                      <a:schemeClr val="tx1"/>
                    </a:solidFill>
                  </a:rPr>
                  <a:t>% CLB</a:t>
                </a:r>
                <a:r>
                  <a:rPr lang="fr-CA" b="1" baseline="0" dirty="0">
                    <a:solidFill>
                      <a:schemeClr val="tx1"/>
                    </a:solidFill>
                  </a:rPr>
                  <a:t> </a:t>
                </a:r>
                <a:r>
                  <a:rPr lang="fr-CA" b="1" baseline="0" dirty="0" err="1">
                    <a:solidFill>
                      <a:schemeClr val="tx1"/>
                    </a:solidFill>
                  </a:rPr>
                  <a:t>Take-up</a:t>
                </a:r>
                <a:r>
                  <a:rPr lang="fr-CA" b="1" baseline="0" dirty="0">
                    <a:solidFill>
                      <a:schemeClr val="tx1"/>
                    </a:solidFill>
                  </a:rPr>
                  <a:t> </a:t>
                </a:r>
                <a:endParaRPr lang="en-US" b="1" dirty="0">
                  <a:solidFill>
                    <a:schemeClr val="tx1"/>
                  </a:solidFill>
                </a:endParaRP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0383232"/>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6-E772-48F6-A0C1-AF0C2BC9D2FE}"/>
              </c:ext>
            </c:extLst>
          </c:dPt>
          <c:dPt>
            <c:idx val="1"/>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5-E772-48F6-A0C1-AF0C2BC9D2FE}"/>
              </c:ext>
            </c:extLst>
          </c:dPt>
          <c:dPt>
            <c:idx val="2"/>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4-E772-48F6-A0C1-AF0C2BC9D2FE}"/>
              </c:ext>
            </c:extLst>
          </c:dPt>
          <c:dPt>
            <c:idx val="3"/>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3-E772-48F6-A0C1-AF0C2BC9D2FE}"/>
              </c:ext>
            </c:extLst>
          </c:dPt>
          <c:dPt>
            <c:idx val="4"/>
            <c:invertIfNegative val="0"/>
            <c:bubble3D val="0"/>
            <c:spPr>
              <a:solidFill>
                <a:schemeClr val="tx2"/>
              </a:solidFill>
              <a:ln>
                <a:noFill/>
              </a:ln>
              <a:effectLst/>
            </c:spPr>
            <c:extLst xmlns:c16r2="http://schemas.microsoft.com/office/drawing/2015/06/chart">
              <c:ext xmlns:c16="http://schemas.microsoft.com/office/drawing/2014/chart" uri="{C3380CC4-5D6E-409C-BE32-E72D297353CC}">
                <c16:uniqueId val="{00000007-E772-48F6-A0C1-AF0C2BC9D2F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Standard </c:v>
                </c:pt>
                <c:pt idx="1">
                  <c:v>Exact amount</c:v>
                </c:pt>
                <c:pt idx="2">
                  <c:v>Exact amount + social norm</c:v>
                </c:pt>
                <c:pt idx="3">
                  <c:v>Exact amount + image</c:v>
                </c:pt>
                <c:pt idx="4">
                  <c:v>Exact amount - savings</c:v>
                </c:pt>
                <c:pt idx="5">
                  <c:v>Control</c:v>
                </c:pt>
              </c:strCache>
            </c:strRef>
          </c:cat>
          <c:val>
            <c:numRef>
              <c:f>Sheet1!$B$2:$B$7</c:f>
              <c:numCache>
                <c:formatCode>General</c:formatCode>
                <c:ptCount val="6"/>
                <c:pt idx="0">
                  <c:v>6.3</c:v>
                </c:pt>
                <c:pt idx="1">
                  <c:v>8.9</c:v>
                </c:pt>
                <c:pt idx="2">
                  <c:v>8.3000000000000007</c:v>
                </c:pt>
                <c:pt idx="3">
                  <c:v>8.1</c:v>
                </c:pt>
                <c:pt idx="4">
                  <c:v>9.8000000000000007</c:v>
                </c:pt>
                <c:pt idx="5">
                  <c:v>2.4</c:v>
                </c:pt>
              </c:numCache>
            </c:numRef>
          </c:val>
          <c:extLst xmlns:c16r2="http://schemas.microsoft.com/office/drawing/2015/06/chart">
            <c:ext xmlns:c16="http://schemas.microsoft.com/office/drawing/2014/chart" uri="{C3380CC4-5D6E-409C-BE32-E72D297353CC}">
              <c16:uniqueId val="{00000000-E772-48F6-A0C1-AF0C2BC9D2FE}"/>
            </c:ext>
          </c:extLst>
        </c:ser>
        <c:dLbls>
          <c:dLblPos val="outEnd"/>
          <c:showLegendKey val="0"/>
          <c:showVal val="1"/>
          <c:showCatName val="0"/>
          <c:showSerName val="0"/>
          <c:showPercent val="0"/>
          <c:showBubbleSize val="0"/>
        </c:dLbls>
        <c:gapWidth val="219"/>
        <c:overlap val="-27"/>
        <c:axId val="40445440"/>
        <c:axId val="40454784"/>
      </c:barChart>
      <c:catAx>
        <c:axId val="40445440"/>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tx1">
                        <a:lumMod val="75000"/>
                      </a:schemeClr>
                    </a:solidFill>
                    <a:latin typeface="+mn-lt"/>
                    <a:ea typeface="+mn-ea"/>
                    <a:cs typeface="+mn-cs"/>
                  </a:defRPr>
                </a:pPr>
                <a:r>
                  <a:rPr lang="fr-CA" b="1" dirty="0">
                    <a:solidFill>
                      <a:schemeClr val="tx1">
                        <a:lumMod val="75000"/>
                      </a:schemeClr>
                    </a:solidFill>
                  </a:rPr>
                  <a:t>Mailing</a:t>
                </a:r>
                <a:r>
                  <a:rPr lang="fr-CA" b="1" baseline="0" dirty="0">
                    <a:solidFill>
                      <a:schemeClr val="tx1">
                        <a:lumMod val="75000"/>
                      </a:schemeClr>
                    </a:solidFill>
                  </a:rPr>
                  <a:t> Groups</a:t>
                </a:r>
                <a:endParaRPr lang="en-US" b="1" dirty="0">
                  <a:solidFill>
                    <a:schemeClr val="tx1">
                      <a:lumMod val="75000"/>
                    </a:schemeClr>
                  </a:solidFill>
                </a:endParaRP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crossAx val="40454784"/>
        <c:crosses val="autoZero"/>
        <c:auto val="1"/>
        <c:lblAlgn val="ctr"/>
        <c:lblOffset val="100"/>
        <c:noMultiLvlLbl val="0"/>
      </c:catAx>
      <c:valAx>
        <c:axId val="404547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fr-CA" b="1" dirty="0">
                    <a:solidFill>
                      <a:schemeClr val="tx1"/>
                    </a:solidFill>
                  </a:rPr>
                  <a:t>% CLB</a:t>
                </a:r>
                <a:r>
                  <a:rPr lang="fr-CA" b="1" baseline="0" dirty="0">
                    <a:solidFill>
                      <a:schemeClr val="tx1"/>
                    </a:solidFill>
                  </a:rPr>
                  <a:t> </a:t>
                </a:r>
                <a:r>
                  <a:rPr lang="fr-CA" b="1" baseline="0" dirty="0" err="1">
                    <a:solidFill>
                      <a:schemeClr val="tx1"/>
                    </a:solidFill>
                  </a:rPr>
                  <a:t>Take-up</a:t>
                </a:r>
                <a:r>
                  <a:rPr lang="fr-CA" b="1" baseline="0" dirty="0">
                    <a:solidFill>
                      <a:schemeClr val="tx1"/>
                    </a:solidFill>
                  </a:rPr>
                  <a:t> </a:t>
                </a:r>
                <a:endParaRPr lang="en-US" b="1" dirty="0">
                  <a:solidFill>
                    <a:schemeClr val="tx1"/>
                  </a:solidFill>
                </a:endParaRP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crossAx val="4044544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0" dt="2018-09-18T16:39:29.891" idx="3">
    <p:pos x="3122" y="1031"/>
    <p:text>Not sure what was meant by that from the slides I pulled from previpous deckx -does this mean they provide the largest saving inventive of all ESCD programs?</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50C4CA-A005-45A6-9B72-08BB38E6AEBE}"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CA"/>
        </a:p>
      </dgm:t>
    </dgm:pt>
    <dgm:pt modelId="{3299B095-DA74-463C-98EF-D622A7B8C896}">
      <dgm:prSet phldrT="[Text]"/>
      <dgm:spPr/>
      <dgm:t>
        <a:bodyPr/>
        <a:lstStyle/>
        <a:p>
          <a:r>
            <a:rPr lang="en-CA" b="1" dirty="0" smtClean="0">
              <a:solidFill>
                <a:schemeClr val="bg1"/>
              </a:solidFill>
            </a:rPr>
            <a:t>Insights from field work inform the design of new interventions</a:t>
          </a:r>
          <a:endParaRPr lang="en-CA" b="1" dirty="0">
            <a:solidFill>
              <a:schemeClr val="bg1"/>
            </a:solidFill>
          </a:endParaRPr>
        </a:p>
      </dgm:t>
    </dgm:pt>
    <dgm:pt modelId="{9B3E3A78-D96F-4A87-AE93-7FFE2A65D02C}" type="parTrans" cxnId="{80D88744-FFF2-46B6-8A16-902538450841}">
      <dgm:prSet/>
      <dgm:spPr/>
      <dgm:t>
        <a:bodyPr/>
        <a:lstStyle/>
        <a:p>
          <a:endParaRPr lang="en-CA"/>
        </a:p>
      </dgm:t>
    </dgm:pt>
    <dgm:pt modelId="{62DFA2C1-3CE0-47B4-BF2E-5F3CAE46BD69}" type="sibTrans" cxnId="{80D88744-FFF2-46B6-8A16-902538450841}">
      <dgm:prSet/>
      <dgm:spPr/>
      <dgm:t>
        <a:bodyPr/>
        <a:lstStyle/>
        <a:p>
          <a:endParaRPr lang="en-CA"/>
        </a:p>
      </dgm:t>
    </dgm:pt>
    <dgm:pt modelId="{5B71FF07-C815-4DE5-9334-9B2EC02F8EC9}">
      <dgm:prSet phldrT="[Text]"/>
      <dgm:spPr/>
      <dgm:t>
        <a:bodyPr/>
        <a:lstStyle/>
        <a:p>
          <a:r>
            <a:rPr lang="en-CA" b="1" i="0" dirty="0" smtClean="0">
              <a:solidFill>
                <a:schemeClr val="bg1"/>
              </a:solidFill>
            </a:rPr>
            <a:t>Quantitative results validate qualitative insights and new findings emerge</a:t>
          </a:r>
          <a:endParaRPr lang="en-CA" b="1" i="0" dirty="0">
            <a:solidFill>
              <a:schemeClr val="bg1"/>
            </a:solidFill>
          </a:endParaRPr>
        </a:p>
      </dgm:t>
    </dgm:pt>
    <dgm:pt modelId="{9A74BC89-C2E0-49EC-B0D1-9F127E1CC877}" type="parTrans" cxnId="{2B069316-8ED9-4EE4-AABA-8AC4E05CE599}">
      <dgm:prSet/>
      <dgm:spPr/>
      <dgm:t>
        <a:bodyPr/>
        <a:lstStyle/>
        <a:p>
          <a:endParaRPr lang="en-CA"/>
        </a:p>
      </dgm:t>
    </dgm:pt>
    <dgm:pt modelId="{07239289-85C1-4307-A0F6-FFA1E7E828DF}" type="sibTrans" cxnId="{2B069316-8ED9-4EE4-AABA-8AC4E05CE599}">
      <dgm:prSet/>
      <dgm:spPr/>
      <dgm:t>
        <a:bodyPr/>
        <a:lstStyle/>
        <a:p>
          <a:endParaRPr lang="en-CA"/>
        </a:p>
      </dgm:t>
    </dgm:pt>
    <dgm:pt modelId="{A74E4D75-8877-47F5-A163-3018202F2B67}">
      <dgm:prSet phldrT="[Text]"/>
      <dgm:spPr/>
      <dgm:t>
        <a:bodyPr/>
        <a:lstStyle/>
        <a:p>
          <a:r>
            <a:rPr lang="en-CA" b="1" dirty="0" smtClean="0">
              <a:solidFill>
                <a:schemeClr val="bg1"/>
              </a:solidFill>
            </a:rPr>
            <a:t>Qualitative research captures needs and experiences of program users</a:t>
          </a:r>
          <a:endParaRPr lang="en-CA" b="1" dirty="0">
            <a:solidFill>
              <a:schemeClr val="bg1"/>
            </a:solidFill>
          </a:endParaRPr>
        </a:p>
      </dgm:t>
    </dgm:pt>
    <dgm:pt modelId="{7BE4813B-6419-4C14-8C77-7AC758E22F47}" type="parTrans" cxnId="{953887AF-698A-4179-BD37-F404269912E2}">
      <dgm:prSet/>
      <dgm:spPr/>
      <dgm:t>
        <a:bodyPr/>
        <a:lstStyle/>
        <a:p>
          <a:endParaRPr lang="en-CA"/>
        </a:p>
      </dgm:t>
    </dgm:pt>
    <dgm:pt modelId="{1A26CE46-E0F2-4344-9B47-FA780FEB875A}" type="sibTrans" cxnId="{953887AF-698A-4179-BD37-F404269912E2}">
      <dgm:prSet/>
      <dgm:spPr/>
      <dgm:t>
        <a:bodyPr/>
        <a:lstStyle/>
        <a:p>
          <a:endParaRPr lang="en-CA"/>
        </a:p>
      </dgm:t>
    </dgm:pt>
    <dgm:pt modelId="{4C719CD6-5013-4375-B207-6C6FF79FEB38}" type="pres">
      <dgm:prSet presAssocID="{9450C4CA-A005-45A6-9B72-08BB38E6AEBE}" presName="cycle" presStyleCnt="0">
        <dgm:presLayoutVars>
          <dgm:dir/>
          <dgm:resizeHandles val="exact"/>
        </dgm:presLayoutVars>
      </dgm:prSet>
      <dgm:spPr/>
      <dgm:t>
        <a:bodyPr/>
        <a:lstStyle/>
        <a:p>
          <a:endParaRPr lang="en-CA"/>
        </a:p>
      </dgm:t>
    </dgm:pt>
    <dgm:pt modelId="{CECE134B-3048-4226-94E8-6E64ECEFE536}" type="pres">
      <dgm:prSet presAssocID="{3299B095-DA74-463C-98EF-D622A7B8C896}" presName="node" presStyleLbl="node1" presStyleIdx="0" presStyleCnt="3">
        <dgm:presLayoutVars>
          <dgm:bulletEnabled val="1"/>
        </dgm:presLayoutVars>
      </dgm:prSet>
      <dgm:spPr/>
      <dgm:t>
        <a:bodyPr/>
        <a:lstStyle/>
        <a:p>
          <a:endParaRPr lang="en-CA"/>
        </a:p>
      </dgm:t>
    </dgm:pt>
    <dgm:pt modelId="{5C74E9C6-2EDE-45DF-8F6F-A30CEF2BA1AD}" type="pres">
      <dgm:prSet presAssocID="{3299B095-DA74-463C-98EF-D622A7B8C896}" presName="spNode" presStyleCnt="0"/>
      <dgm:spPr/>
    </dgm:pt>
    <dgm:pt modelId="{B9F797E6-9916-43C6-AB38-E94AB4E5DFC0}" type="pres">
      <dgm:prSet presAssocID="{62DFA2C1-3CE0-47B4-BF2E-5F3CAE46BD69}" presName="sibTrans" presStyleLbl="sibTrans1D1" presStyleIdx="0" presStyleCnt="3"/>
      <dgm:spPr/>
      <dgm:t>
        <a:bodyPr/>
        <a:lstStyle/>
        <a:p>
          <a:endParaRPr lang="en-CA"/>
        </a:p>
      </dgm:t>
    </dgm:pt>
    <dgm:pt modelId="{37092182-7CF8-41D5-9423-3B77688A79EE}" type="pres">
      <dgm:prSet presAssocID="{5B71FF07-C815-4DE5-9334-9B2EC02F8EC9}" presName="node" presStyleLbl="node1" presStyleIdx="1" presStyleCnt="3">
        <dgm:presLayoutVars>
          <dgm:bulletEnabled val="1"/>
        </dgm:presLayoutVars>
      </dgm:prSet>
      <dgm:spPr/>
      <dgm:t>
        <a:bodyPr/>
        <a:lstStyle/>
        <a:p>
          <a:endParaRPr lang="en-CA"/>
        </a:p>
      </dgm:t>
    </dgm:pt>
    <dgm:pt modelId="{32270A32-4FEE-4C21-92B9-F6070E7E0190}" type="pres">
      <dgm:prSet presAssocID="{5B71FF07-C815-4DE5-9334-9B2EC02F8EC9}" presName="spNode" presStyleCnt="0"/>
      <dgm:spPr/>
    </dgm:pt>
    <dgm:pt modelId="{F42AB02D-F90F-4D60-9343-0F1192C89FE0}" type="pres">
      <dgm:prSet presAssocID="{07239289-85C1-4307-A0F6-FFA1E7E828DF}" presName="sibTrans" presStyleLbl="sibTrans1D1" presStyleIdx="1" presStyleCnt="3"/>
      <dgm:spPr/>
      <dgm:t>
        <a:bodyPr/>
        <a:lstStyle/>
        <a:p>
          <a:endParaRPr lang="en-CA"/>
        </a:p>
      </dgm:t>
    </dgm:pt>
    <dgm:pt modelId="{B0546154-DBEE-4E57-9F49-450A5787B937}" type="pres">
      <dgm:prSet presAssocID="{A74E4D75-8877-47F5-A163-3018202F2B67}" presName="node" presStyleLbl="node1" presStyleIdx="2" presStyleCnt="3">
        <dgm:presLayoutVars>
          <dgm:bulletEnabled val="1"/>
        </dgm:presLayoutVars>
      </dgm:prSet>
      <dgm:spPr/>
      <dgm:t>
        <a:bodyPr/>
        <a:lstStyle/>
        <a:p>
          <a:endParaRPr lang="en-CA"/>
        </a:p>
      </dgm:t>
    </dgm:pt>
    <dgm:pt modelId="{79EBC8A7-2158-4C0B-AF4C-5B389980D8F8}" type="pres">
      <dgm:prSet presAssocID="{A74E4D75-8877-47F5-A163-3018202F2B67}" presName="spNode" presStyleCnt="0"/>
      <dgm:spPr/>
    </dgm:pt>
    <dgm:pt modelId="{247E2D5C-ED2F-4997-96AA-0ED457ED35BB}" type="pres">
      <dgm:prSet presAssocID="{1A26CE46-E0F2-4344-9B47-FA780FEB875A}" presName="sibTrans" presStyleLbl="sibTrans1D1" presStyleIdx="2" presStyleCnt="3"/>
      <dgm:spPr/>
      <dgm:t>
        <a:bodyPr/>
        <a:lstStyle/>
        <a:p>
          <a:endParaRPr lang="en-CA"/>
        </a:p>
      </dgm:t>
    </dgm:pt>
  </dgm:ptLst>
  <dgm:cxnLst>
    <dgm:cxn modelId="{E77972B2-7FDD-48CB-A34A-95696B3B207C}" type="presOf" srcId="{9450C4CA-A005-45A6-9B72-08BB38E6AEBE}" destId="{4C719CD6-5013-4375-B207-6C6FF79FEB38}" srcOrd="0" destOrd="0" presId="urn:microsoft.com/office/officeart/2005/8/layout/cycle5"/>
    <dgm:cxn modelId="{2B069316-8ED9-4EE4-AABA-8AC4E05CE599}" srcId="{9450C4CA-A005-45A6-9B72-08BB38E6AEBE}" destId="{5B71FF07-C815-4DE5-9334-9B2EC02F8EC9}" srcOrd="1" destOrd="0" parTransId="{9A74BC89-C2E0-49EC-B0D1-9F127E1CC877}" sibTransId="{07239289-85C1-4307-A0F6-FFA1E7E828DF}"/>
    <dgm:cxn modelId="{7A748933-E406-4E1F-A41E-77DAE8615F47}" type="presOf" srcId="{A74E4D75-8877-47F5-A163-3018202F2B67}" destId="{B0546154-DBEE-4E57-9F49-450A5787B937}" srcOrd="0" destOrd="0" presId="urn:microsoft.com/office/officeart/2005/8/layout/cycle5"/>
    <dgm:cxn modelId="{89E09E95-89B7-4C4B-80A2-FCEF677A731C}" type="presOf" srcId="{62DFA2C1-3CE0-47B4-BF2E-5F3CAE46BD69}" destId="{B9F797E6-9916-43C6-AB38-E94AB4E5DFC0}" srcOrd="0" destOrd="0" presId="urn:microsoft.com/office/officeart/2005/8/layout/cycle5"/>
    <dgm:cxn modelId="{80D88744-FFF2-46B6-8A16-902538450841}" srcId="{9450C4CA-A005-45A6-9B72-08BB38E6AEBE}" destId="{3299B095-DA74-463C-98EF-D622A7B8C896}" srcOrd="0" destOrd="0" parTransId="{9B3E3A78-D96F-4A87-AE93-7FFE2A65D02C}" sibTransId="{62DFA2C1-3CE0-47B4-BF2E-5F3CAE46BD69}"/>
    <dgm:cxn modelId="{6E7A7589-2275-4039-B7EE-1E586AC632A6}" type="presOf" srcId="{07239289-85C1-4307-A0F6-FFA1E7E828DF}" destId="{F42AB02D-F90F-4D60-9343-0F1192C89FE0}" srcOrd="0" destOrd="0" presId="urn:microsoft.com/office/officeart/2005/8/layout/cycle5"/>
    <dgm:cxn modelId="{47FA4FC4-6638-4D0E-A78C-FD96906CD314}" type="presOf" srcId="{3299B095-DA74-463C-98EF-D622A7B8C896}" destId="{CECE134B-3048-4226-94E8-6E64ECEFE536}" srcOrd="0" destOrd="0" presId="urn:microsoft.com/office/officeart/2005/8/layout/cycle5"/>
    <dgm:cxn modelId="{3F7B163B-5BBF-4F3A-9F63-B7AF19A4BC3E}" type="presOf" srcId="{1A26CE46-E0F2-4344-9B47-FA780FEB875A}" destId="{247E2D5C-ED2F-4997-96AA-0ED457ED35BB}" srcOrd="0" destOrd="0" presId="urn:microsoft.com/office/officeart/2005/8/layout/cycle5"/>
    <dgm:cxn modelId="{953887AF-698A-4179-BD37-F404269912E2}" srcId="{9450C4CA-A005-45A6-9B72-08BB38E6AEBE}" destId="{A74E4D75-8877-47F5-A163-3018202F2B67}" srcOrd="2" destOrd="0" parTransId="{7BE4813B-6419-4C14-8C77-7AC758E22F47}" sibTransId="{1A26CE46-E0F2-4344-9B47-FA780FEB875A}"/>
    <dgm:cxn modelId="{32A6613D-7ECA-49BF-BA8E-27386A6FD44C}" type="presOf" srcId="{5B71FF07-C815-4DE5-9334-9B2EC02F8EC9}" destId="{37092182-7CF8-41D5-9423-3B77688A79EE}" srcOrd="0" destOrd="0" presId="urn:microsoft.com/office/officeart/2005/8/layout/cycle5"/>
    <dgm:cxn modelId="{A0C87441-30A9-43AF-95BE-208F2CFA7A30}" type="presParOf" srcId="{4C719CD6-5013-4375-B207-6C6FF79FEB38}" destId="{CECE134B-3048-4226-94E8-6E64ECEFE536}" srcOrd="0" destOrd="0" presId="urn:microsoft.com/office/officeart/2005/8/layout/cycle5"/>
    <dgm:cxn modelId="{3AA1CED9-119C-49DB-A101-B1D94A7F17CB}" type="presParOf" srcId="{4C719CD6-5013-4375-B207-6C6FF79FEB38}" destId="{5C74E9C6-2EDE-45DF-8F6F-A30CEF2BA1AD}" srcOrd="1" destOrd="0" presId="urn:microsoft.com/office/officeart/2005/8/layout/cycle5"/>
    <dgm:cxn modelId="{8A8F88E5-6476-4A6B-8CDE-39F729E4D97A}" type="presParOf" srcId="{4C719CD6-5013-4375-B207-6C6FF79FEB38}" destId="{B9F797E6-9916-43C6-AB38-E94AB4E5DFC0}" srcOrd="2" destOrd="0" presId="urn:microsoft.com/office/officeart/2005/8/layout/cycle5"/>
    <dgm:cxn modelId="{1F73D812-4097-40BF-B0D9-1CEF5E14E150}" type="presParOf" srcId="{4C719CD6-5013-4375-B207-6C6FF79FEB38}" destId="{37092182-7CF8-41D5-9423-3B77688A79EE}" srcOrd="3" destOrd="0" presId="urn:microsoft.com/office/officeart/2005/8/layout/cycle5"/>
    <dgm:cxn modelId="{82CFB112-1ACB-4204-B911-673F17B74409}" type="presParOf" srcId="{4C719CD6-5013-4375-B207-6C6FF79FEB38}" destId="{32270A32-4FEE-4C21-92B9-F6070E7E0190}" srcOrd="4" destOrd="0" presId="urn:microsoft.com/office/officeart/2005/8/layout/cycle5"/>
    <dgm:cxn modelId="{F1BAAF6F-4144-457F-A4A8-5703DB1E6088}" type="presParOf" srcId="{4C719CD6-5013-4375-B207-6C6FF79FEB38}" destId="{F42AB02D-F90F-4D60-9343-0F1192C89FE0}" srcOrd="5" destOrd="0" presId="urn:microsoft.com/office/officeart/2005/8/layout/cycle5"/>
    <dgm:cxn modelId="{817D2648-BC67-4B2D-871A-5B84F529C40E}" type="presParOf" srcId="{4C719CD6-5013-4375-B207-6C6FF79FEB38}" destId="{B0546154-DBEE-4E57-9F49-450A5787B937}" srcOrd="6" destOrd="0" presId="urn:microsoft.com/office/officeart/2005/8/layout/cycle5"/>
    <dgm:cxn modelId="{ABC0480D-69D5-4E38-9CD3-544BA9F23645}" type="presParOf" srcId="{4C719CD6-5013-4375-B207-6C6FF79FEB38}" destId="{79EBC8A7-2158-4C0B-AF4C-5B389980D8F8}" srcOrd="7" destOrd="0" presId="urn:microsoft.com/office/officeart/2005/8/layout/cycle5"/>
    <dgm:cxn modelId="{F40403D4-FC23-47DF-A21C-8459DE2109F3}" type="presParOf" srcId="{4C719CD6-5013-4375-B207-6C6FF79FEB38}" destId="{247E2D5C-ED2F-4997-96AA-0ED457ED35BB}" srcOrd="8"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CE134B-3048-4226-94E8-6E64ECEFE536}">
      <dsp:nvSpPr>
        <dsp:cNvPr id="0" name=""/>
        <dsp:cNvSpPr/>
      </dsp:nvSpPr>
      <dsp:spPr>
        <a:xfrm>
          <a:off x="3076054" y="946"/>
          <a:ext cx="2077491" cy="135036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CA" sz="1600" b="1" kern="1200" dirty="0" smtClean="0">
              <a:solidFill>
                <a:schemeClr val="bg1"/>
              </a:solidFill>
            </a:rPr>
            <a:t>Insights from field work inform the design of new interventions</a:t>
          </a:r>
          <a:endParaRPr lang="en-CA" sz="1600" b="1" kern="1200" dirty="0">
            <a:solidFill>
              <a:schemeClr val="bg1"/>
            </a:solidFill>
          </a:endParaRPr>
        </a:p>
      </dsp:txBody>
      <dsp:txXfrm>
        <a:off x="3141974" y="66866"/>
        <a:ext cx="1945651" cy="1218529"/>
      </dsp:txXfrm>
    </dsp:sp>
    <dsp:sp modelId="{B9F797E6-9916-43C6-AB38-E94AB4E5DFC0}">
      <dsp:nvSpPr>
        <dsp:cNvPr id="0" name=""/>
        <dsp:cNvSpPr/>
      </dsp:nvSpPr>
      <dsp:spPr>
        <a:xfrm>
          <a:off x="2315006" y="676131"/>
          <a:ext cx="3599586" cy="3599586"/>
        </a:xfrm>
        <a:custGeom>
          <a:avLst/>
          <a:gdLst/>
          <a:ahLst/>
          <a:cxnLst/>
          <a:rect l="0" t="0" r="0" b="0"/>
          <a:pathLst>
            <a:path>
              <a:moveTo>
                <a:pt x="3116948" y="573270"/>
              </a:moveTo>
              <a:arcTo wR="1799793" hR="1799793" stAng="19022437" swAng="2300476"/>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7092182-7CF8-41D5-9423-3B77688A79EE}">
      <dsp:nvSpPr>
        <dsp:cNvPr id="0" name=""/>
        <dsp:cNvSpPr/>
      </dsp:nvSpPr>
      <dsp:spPr>
        <a:xfrm>
          <a:off x="4634720" y="2700636"/>
          <a:ext cx="2077491" cy="135036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CA" sz="1600" b="1" i="0" kern="1200" dirty="0" smtClean="0">
              <a:solidFill>
                <a:schemeClr val="bg1"/>
              </a:solidFill>
            </a:rPr>
            <a:t>Quantitative results validate qualitative insights and new findings emerge</a:t>
          </a:r>
          <a:endParaRPr lang="en-CA" sz="1600" b="1" i="0" kern="1200" dirty="0">
            <a:solidFill>
              <a:schemeClr val="bg1"/>
            </a:solidFill>
          </a:endParaRPr>
        </a:p>
      </dsp:txBody>
      <dsp:txXfrm>
        <a:off x="4700640" y="2766556"/>
        <a:ext cx="1945651" cy="1218529"/>
      </dsp:txXfrm>
    </dsp:sp>
    <dsp:sp modelId="{F42AB02D-F90F-4D60-9343-0F1192C89FE0}">
      <dsp:nvSpPr>
        <dsp:cNvPr id="0" name=""/>
        <dsp:cNvSpPr/>
      </dsp:nvSpPr>
      <dsp:spPr>
        <a:xfrm>
          <a:off x="2315006" y="676131"/>
          <a:ext cx="3599586" cy="3599586"/>
        </a:xfrm>
        <a:custGeom>
          <a:avLst/>
          <a:gdLst/>
          <a:ahLst/>
          <a:cxnLst/>
          <a:rect l="0" t="0" r="0" b="0"/>
          <a:pathLst>
            <a:path>
              <a:moveTo>
                <a:pt x="2351432" y="3512962"/>
              </a:moveTo>
              <a:arcTo wR="1799793" hR="1799793" stAng="4329089" swAng="2141823"/>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0546154-DBEE-4E57-9F49-450A5787B937}">
      <dsp:nvSpPr>
        <dsp:cNvPr id="0" name=""/>
        <dsp:cNvSpPr/>
      </dsp:nvSpPr>
      <dsp:spPr>
        <a:xfrm>
          <a:off x="1517387" y="2700636"/>
          <a:ext cx="2077491" cy="135036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CA" sz="1600" b="1" kern="1200" dirty="0" smtClean="0">
              <a:solidFill>
                <a:schemeClr val="bg1"/>
              </a:solidFill>
            </a:rPr>
            <a:t>Qualitative research captures needs and experiences of program users</a:t>
          </a:r>
          <a:endParaRPr lang="en-CA" sz="1600" b="1" kern="1200" dirty="0">
            <a:solidFill>
              <a:schemeClr val="bg1"/>
            </a:solidFill>
          </a:endParaRPr>
        </a:p>
      </dsp:txBody>
      <dsp:txXfrm>
        <a:off x="1583307" y="2766556"/>
        <a:ext cx="1945651" cy="1218529"/>
      </dsp:txXfrm>
    </dsp:sp>
    <dsp:sp modelId="{247E2D5C-ED2F-4997-96AA-0ED457ED35BB}">
      <dsp:nvSpPr>
        <dsp:cNvPr id="0" name=""/>
        <dsp:cNvSpPr/>
      </dsp:nvSpPr>
      <dsp:spPr>
        <a:xfrm>
          <a:off x="2315006" y="676131"/>
          <a:ext cx="3599586" cy="3599586"/>
        </a:xfrm>
        <a:custGeom>
          <a:avLst/>
          <a:gdLst/>
          <a:ahLst/>
          <a:cxnLst/>
          <a:rect l="0" t="0" r="0" b="0"/>
          <a:pathLst>
            <a:path>
              <a:moveTo>
                <a:pt x="5843" y="1654884"/>
              </a:moveTo>
              <a:arcTo wR="1799793" hR="1799793" stAng="11077087" swAng="2300476"/>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0.74393</cdr:x>
      <cdr:y>0</cdr:y>
    </cdr:from>
    <cdr:to>
      <cdr:x>0.77196</cdr:x>
      <cdr:y>0.07787</cdr:y>
    </cdr:to>
    <cdr:sp macro="" textlink="">
      <cdr:nvSpPr>
        <cdr:cNvPr id="3" name="Arrow: Down 2">
          <a:extLst xmlns:a="http://schemas.openxmlformats.org/drawingml/2006/main">
            <a:ext uri="{FF2B5EF4-FFF2-40B4-BE49-F238E27FC236}">
              <a16:creationId xmlns:a16="http://schemas.microsoft.com/office/drawing/2014/main" xmlns="" id="{E28CFBE3-576F-4F32-BBB4-39E0886E3A86}"/>
            </a:ext>
          </a:extLst>
        </cdr:cNvPr>
        <cdr:cNvSpPr/>
      </cdr:nvSpPr>
      <cdr:spPr>
        <a:xfrm xmlns:a="http://schemas.openxmlformats.org/drawingml/2006/main">
          <a:off x="5514107" y="0"/>
          <a:ext cx="207818" cy="364838"/>
        </a:xfrm>
        <a:prstGeom xmlns:a="http://schemas.openxmlformats.org/drawingml/2006/main" prst="downArrow">
          <a:avLst/>
        </a:prstGeom>
        <a:solidFill xmlns:a="http://schemas.openxmlformats.org/drawingml/2006/main">
          <a:srgbClr val="C00000"/>
        </a:solidFill>
        <a:ln xmlns:a="http://schemas.openxmlformats.org/drawingml/2006/main">
          <a:solidFill>
            <a:srgbClr val="C00000"/>
          </a:solidFill>
        </a:ln>
      </cdr:spPr>
      <cdr:style>
        <a:lnRef xmlns:a="http://schemas.openxmlformats.org/drawingml/2006/main" idx="2">
          <a:schemeClr val="accent2">
            <a:shade val="50000"/>
          </a:schemeClr>
        </a:lnRef>
        <a:fillRef xmlns:a="http://schemas.openxmlformats.org/drawingml/2006/main" idx="1">
          <a:schemeClr val="accent2"/>
        </a:fillRef>
        <a:effectRef xmlns:a="http://schemas.openxmlformats.org/drawingml/2006/main" idx="0">
          <a:schemeClr val="accent2"/>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0.13983</cdr:x>
      <cdr:y>0.0443</cdr:y>
    </cdr:from>
    <cdr:to>
      <cdr:x>0.7874</cdr:x>
      <cdr:y>0.13195</cdr:y>
    </cdr:to>
    <cdr:sp macro="" textlink="">
      <cdr:nvSpPr>
        <cdr:cNvPr id="2" name="Right Brace 1"/>
        <cdr:cNvSpPr/>
      </cdr:nvSpPr>
      <cdr:spPr>
        <a:xfrm xmlns:a="http://schemas.openxmlformats.org/drawingml/2006/main" rot="16200000">
          <a:off x="2932939" y="-1799311"/>
          <a:ext cx="379476" cy="4361688"/>
        </a:xfrm>
        <a:prstGeom xmlns:a="http://schemas.openxmlformats.org/drawingml/2006/main" prst="rightBrace">
          <a:avLst>
            <a:gd name="adj1" fmla="val 242179"/>
            <a:gd name="adj2" fmla="val 50000"/>
          </a:avLst>
        </a:prstGeom>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3.xml><?xml version="1.0" encoding="utf-8"?>
<c:userShapes xmlns:c="http://schemas.openxmlformats.org/drawingml/2006/chart">
  <cdr:relSizeAnchor xmlns:cdr="http://schemas.openxmlformats.org/drawingml/2006/chartDrawing">
    <cdr:from>
      <cdr:x>0.74375</cdr:x>
      <cdr:y>0</cdr:y>
    </cdr:from>
    <cdr:to>
      <cdr:x>0.77178</cdr:x>
      <cdr:y>0.07787</cdr:y>
    </cdr:to>
    <cdr:sp macro="" textlink="">
      <cdr:nvSpPr>
        <cdr:cNvPr id="3" name="Arrow: Down 2">
          <a:extLst xmlns:a="http://schemas.openxmlformats.org/drawingml/2006/main">
            <a:ext uri="{FF2B5EF4-FFF2-40B4-BE49-F238E27FC236}">
              <a16:creationId xmlns:a16="http://schemas.microsoft.com/office/drawing/2014/main" xmlns="" id="{E28CFBE3-576F-4F32-BBB4-39E0886E3A86}"/>
            </a:ext>
          </a:extLst>
        </cdr:cNvPr>
        <cdr:cNvSpPr/>
      </cdr:nvSpPr>
      <cdr:spPr>
        <a:xfrm xmlns:a="http://schemas.openxmlformats.org/drawingml/2006/main">
          <a:off x="5512777" y="-1394689"/>
          <a:ext cx="207763" cy="364832"/>
        </a:xfrm>
        <a:prstGeom xmlns:a="http://schemas.openxmlformats.org/drawingml/2006/main" prst="downArrow">
          <a:avLst/>
        </a:prstGeom>
        <a:solidFill xmlns:a="http://schemas.openxmlformats.org/drawingml/2006/main">
          <a:srgbClr val="C00000"/>
        </a:solidFill>
        <a:ln xmlns:a="http://schemas.openxmlformats.org/drawingml/2006/main">
          <a:solidFill>
            <a:srgbClr val="C00000"/>
          </a:solidFill>
        </a:ln>
      </cdr:spPr>
      <cdr:style>
        <a:lnRef xmlns:a="http://schemas.openxmlformats.org/drawingml/2006/main" idx="2">
          <a:schemeClr val="accent2">
            <a:shade val="50000"/>
          </a:schemeClr>
        </a:lnRef>
        <a:fillRef xmlns:a="http://schemas.openxmlformats.org/drawingml/2006/main" idx="1">
          <a:schemeClr val="accent2"/>
        </a:fillRef>
        <a:effectRef xmlns:a="http://schemas.openxmlformats.org/drawingml/2006/main" idx="0">
          <a:schemeClr val="accent2"/>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4.xml><?xml version="1.0" encoding="utf-8"?>
<c:userShapes xmlns:c="http://schemas.openxmlformats.org/drawingml/2006/chart">
  <cdr:relSizeAnchor xmlns:cdr="http://schemas.openxmlformats.org/drawingml/2006/chartDrawing">
    <cdr:from>
      <cdr:x>0.74621</cdr:x>
      <cdr:y>0.02342</cdr:y>
    </cdr:from>
    <cdr:to>
      <cdr:x>0.77424</cdr:x>
      <cdr:y>0.10129</cdr:y>
    </cdr:to>
    <cdr:sp macro="" textlink="">
      <cdr:nvSpPr>
        <cdr:cNvPr id="3" name="Arrow: Down 2">
          <a:extLst xmlns:a="http://schemas.openxmlformats.org/drawingml/2006/main">
            <a:ext uri="{FF2B5EF4-FFF2-40B4-BE49-F238E27FC236}">
              <a16:creationId xmlns:a16="http://schemas.microsoft.com/office/drawing/2014/main" xmlns="" id="{E28CFBE3-576F-4F32-BBB4-39E0886E3A86}"/>
            </a:ext>
          </a:extLst>
        </cdr:cNvPr>
        <cdr:cNvSpPr/>
      </cdr:nvSpPr>
      <cdr:spPr>
        <a:xfrm xmlns:a="http://schemas.openxmlformats.org/drawingml/2006/main">
          <a:off x="5531040" y="109743"/>
          <a:ext cx="207764" cy="364833"/>
        </a:xfrm>
        <a:prstGeom xmlns:a="http://schemas.openxmlformats.org/drawingml/2006/main" prst="downArrow">
          <a:avLst/>
        </a:prstGeom>
        <a:solidFill xmlns:a="http://schemas.openxmlformats.org/drawingml/2006/main">
          <a:srgbClr val="C00000"/>
        </a:solidFill>
        <a:ln xmlns:a="http://schemas.openxmlformats.org/drawingml/2006/main">
          <a:solidFill>
            <a:srgbClr val="C00000"/>
          </a:solidFill>
        </a:ln>
      </cdr:spPr>
      <cdr:style>
        <a:lnRef xmlns:a="http://schemas.openxmlformats.org/drawingml/2006/main" idx="2">
          <a:schemeClr val="accent2">
            <a:shade val="50000"/>
          </a:schemeClr>
        </a:lnRef>
        <a:fillRef xmlns:a="http://schemas.openxmlformats.org/drawingml/2006/main" idx="1">
          <a:schemeClr val="accent2"/>
        </a:fillRef>
        <a:effectRef xmlns:a="http://schemas.openxmlformats.org/drawingml/2006/main" idx="0">
          <a:schemeClr val="accent2"/>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CA"/>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2F38A868-06A2-44D5-A889-0B57216EEE73}" type="datetimeFigureOut">
              <a:rPr lang="en-CA" smtClean="0"/>
              <a:t>26/09/2018</a:t>
            </a:fld>
            <a:endParaRPr lang="en-CA"/>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CA"/>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F03FAB60-8B3C-4BD9-AB10-4AC28B490BDD}" type="slidenum">
              <a:rPr lang="en-CA" smtClean="0"/>
              <a:t>‹#›</a:t>
            </a:fld>
            <a:endParaRPr lang="en-CA"/>
          </a:p>
        </p:txBody>
      </p:sp>
    </p:spTree>
    <p:extLst>
      <p:ext uri="{BB962C8B-B14F-4D97-AF65-F5344CB8AC3E}">
        <p14:creationId xmlns:p14="http://schemas.microsoft.com/office/powerpoint/2010/main" val="32108681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A1010D5C-3B3A-214D-8AA9-7907A42D725C}" type="datetimeFigureOut">
              <a:rPr lang="en-US" smtClean="0"/>
              <a:t>9/26/2018</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0DDD8B1A-5049-5C4B-AFE6-32830630CA6A}" type="slidenum">
              <a:rPr lang="en-US" smtClean="0"/>
              <a:t>‹#›</a:t>
            </a:fld>
            <a:endParaRPr lang="en-US"/>
          </a:p>
        </p:txBody>
      </p:sp>
    </p:spTree>
    <p:extLst>
      <p:ext uri="{BB962C8B-B14F-4D97-AF65-F5344CB8AC3E}">
        <p14:creationId xmlns:p14="http://schemas.microsoft.com/office/powerpoint/2010/main" val="4022877007"/>
      </p:ext>
    </p:extLst>
  </p:cSld>
  <p:clrMap bg1="lt1" tx1="dk1" bg2="lt2" tx2="dk2" accent1="accent1" accent2="accent2" accent3="accent3" accent4="accent4" accent5="accent5" accent6="accent6" hlink="hlink" folHlink="folHlink"/>
  <p:notesStyle>
    <a:lvl1pPr marL="0" algn="l" defTabSz="457039" rtl="0" eaLnBrk="1" latinLnBrk="0" hangingPunct="1">
      <a:defRPr sz="1200" kern="1200">
        <a:solidFill>
          <a:schemeClr val="tx1"/>
        </a:solidFill>
        <a:latin typeface="+mn-lt"/>
        <a:ea typeface="+mn-ea"/>
        <a:cs typeface="+mn-cs"/>
      </a:defRPr>
    </a:lvl1pPr>
    <a:lvl2pPr marL="457039" algn="l" defTabSz="457039" rtl="0" eaLnBrk="1" latinLnBrk="0" hangingPunct="1">
      <a:defRPr sz="1200" kern="1200">
        <a:solidFill>
          <a:schemeClr val="tx1"/>
        </a:solidFill>
        <a:latin typeface="+mn-lt"/>
        <a:ea typeface="+mn-ea"/>
        <a:cs typeface="+mn-cs"/>
      </a:defRPr>
    </a:lvl2pPr>
    <a:lvl3pPr marL="914079" algn="l" defTabSz="457039" rtl="0" eaLnBrk="1" latinLnBrk="0" hangingPunct="1">
      <a:defRPr sz="1200" kern="1200">
        <a:solidFill>
          <a:schemeClr val="tx1"/>
        </a:solidFill>
        <a:latin typeface="+mn-lt"/>
        <a:ea typeface="+mn-ea"/>
        <a:cs typeface="+mn-cs"/>
      </a:defRPr>
    </a:lvl3pPr>
    <a:lvl4pPr marL="1371118" algn="l" defTabSz="457039" rtl="0" eaLnBrk="1" latinLnBrk="0" hangingPunct="1">
      <a:defRPr sz="1200" kern="1200">
        <a:solidFill>
          <a:schemeClr val="tx1"/>
        </a:solidFill>
        <a:latin typeface="+mn-lt"/>
        <a:ea typeface="+mn-ea"/>
        <a:cs typeface="+mn-cs"/>
      </a:defRPr>
    </a:lvl4pPr>
    <a:lvl5pPr marL="1828157" algn="l" defTabSz="457039" rtl="0" eaLnBrk="1" latinLnBrk="0" hangingPunct="1">
      <a:defRPr sz="1200" kern="1200">
        <a:solidFill>
          <a:schemeClr val="tx1"/>
        </a:solidFill>
        <a:latin typeface="+mn-lt"/>
        <a:ea typeface="+mn-ea"/>
        <a:cs typeface="+mn-cs"/>
      </a:defRPr>
    </a:lvl5pPr>
    <a:lvl6pPr marL="2285196" algn="l" defTabSz="457039" rtl="0" eaLnBrk="1" latinLnBrk="0" hangingPunct="1">
      <a:defRPr sz="1200" kern="1200">
        <a:solidFill>
          <a:schemeClr val="tx1"/>
        </a:solidFill>
        <a:latin typeface="+mn-lt"/>
        <a:ea typeface="+mn-ea"/>
        <a:cs typeface="+mn-cs"/>
      </a:defRPr>
    </a:lvl6pPr>
    <a:lvl7pPr marL="2742235" algn="l" defTabSz="457039" rtl="0" eaLnBrk="1" latinLnBrk="0" hangingPunct="1">
      <a:defRPr sz="1200" kern="1200">
        <a:solidFill>
          <a:schemeClr val="tx1"/>
        </a:solidFill>
        <a:latin typeface="+mn-lt"/>
        <a:ea typeface="+mn-ea"/>
        <a:cs typeface="+mn-cs"/>
      </a:defRPr>
    </a:lvl7pPr>
    <a:lvl8pPr marL="3199275" algn="l" defTabSz="457039" rtl="0" eaLnBrk="1" latinLnBrk="0" hangingPunct="1">
      <a:defRPr sz="1200" kern="1200">
        <a:solidFill>
          <a:schemeClr val="tx1"/>
        </a:solidFill>
        <a:latin typeface="+mn-lt"/>
        <a:ea typeface="+mn-ea"/>
        <a:cs typeface="+mn-cs"/>
      </a:defRPr>
    </a:lvl8pPr>
    <a:lvl9pPr marL="3656314" algn="l" defTabSz="45703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0DDD8B1A-5049-5C4B-AFE6-32830630CA6A}" type="slidenum">
              <a:rPr lang="en-US" smtClean="0"/>
              <a:t>1</a:t>
            </a:fld>
            <a:endParaRPr lang="en-US"/>
          </a:p>
        </p:txBody>
      </p:sp>
    </p:spTree>
    <p:extLst>
      <p:ext uri="{BB962C8B-B14F-4D97-AF65-F5344CB8AC3E}">
        <p14:creationId xmlns:p14="http://schemas.microsoft.com/office/powerpoint/2010/main" val="1249564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0DDD8B1A-5049-5C4B-AFE6-32830630CA6A}" type="slidenum">
              <a:rPr lang="en-US" smtClean="0"/>
              <a:t>6</a:t>
            </a:fld>
            <a:endParaRPr lang="en-US"/>
          </a:p>
        </p:txBody>
      </p:sp>
    </p:spTree>
    <p:extLst>
      <p:ext uri="{BB962C8B-B14F-4D97-AF65-F5344CB8AC3E}">
        <p14:creationId xmlns:p14="http://schemas.microsoft.com/office/powerpoint/2010/main" val="3368878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0DDD8B1A-5049-5C4B-AFE6-32830630CA6A}" type="slidenum">
              <a:rPr lang="en-US" smtClean="0"/>
              <a:t>12</a:t>
            </a:fld>
            <a:endParaRPr lang="en-US"/>
          </a:p>
        </p:txBody>
      </p:sp>
    </p:spTree>
    <p:extLst>
      <p:ext uri="{BB962C8B-B14F-4D97-AF65-F5344CB8AC3E}">
        <p14:creationId xmlns:p14="http://schemas.microsoft.com/office/powerpoint/2010/main" val="1255785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xfrm>
            <a:off x="1184275" y="698500"/>
            <a:ext cx="46545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p>
            <a:pPr>
              <a:defRPr/>
            </a:pPr>
            <a:fld id="{375BF662-C3E1-4416-A783-912B24F8B03D}" type="slidenum">
              <a:rPr lang="en-US" smtClean="0">
                <a:solidFill>
                  <a:prstClr val="black"/>
                </a:solidFill>
              </a:rPr>
              <a:pPr>
                <a:defRPr/>
              </a:pPr>
              <a:t>18</a:t>
            </a:fld>
            <a:endParaRPr lang="en-US" dirty="0">
              <a:solidFill>
                <a:prstClr val="black"/>
              </a:solidFill>
            </a:endParaRPr>
          </a:p>
        </p:txBody>
      </p:sp>
    </p:spTree>
    <p:extLst>
      <p:ext uri="{BB962C8B-B14F-4D97-AF65-F5344CB8AC3E}">
        <p14:creationId xmlns:p14="http://schemas.microsoft.com/office/powerpoint/2010/main" val="322124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This </a:t>
            </a:r>
            <a:r>
              <a:rPr lang="fr-CA" dirty="0" err="1"/>
              <a:t>analysis</a:t>
            </a:r>
            <a:r>
              <a:rPr lang="fr-CA" dirty="0"/>
              <a:t> </a:t>
            </a:r>
            <a:r>
              <a:rPr lang="fr-CA" dirty="0" err="1"/>
              <a:t>was</a:t>
            </a:r>
            <a:r>
              <a:rPr lang="fr-CA" dirty="0"/>
              <a:t> </a:t>
            </a:r>
            <a:r>
              <a:rPr lang="fr-CA" dirty="0" err="1"/>
              <a:t>conducted</a:t>
            </a:r>
            <a:r>
              <a:rPr lang="fr-CA" dirty="0"/>
              <a:t> </a:t>
            </a:r>
            <a:r>
              <a:rPr lang="fr-CA" dirty="0" err="1"/>
              <a:t>while</a:t>
            </a:r>
            <a:r>
              <a:rPr lang="fr-CA" dirty="0"/>
              <a:t> </a:t>
            </a:r>
            <a:r>
              <a:rPr lang="fr-CA" dirty="0" err="1"/>
              <a:t>controlling</a:t>
            </a:r>
            <a:r>
              <a:rPr lang="fr-CA" dirty="0"/>
              <a:t> for province, </a:t>
            </a:r>
            <a:r>
              <a:rPr lang="fr-CA" dirty="0" err="1"/>
              <a:t>family</a:t>
            </a:r>
            <a:r>
              <a:rPr lang="fr-CA" dirty="0"/>
              <a:t> size, </a:t>
            </a:r>
            <a:r>
              <a:rPr lang="fr-CA" dirty="0" err="1"/>
              <a:t>language</a:t>
            </a:r>
            <a:r>
              <a:rPr lang="fr-CA" dirty="0"/>
              <a:t>, </a:t>
            </a:r>
            <a:r>
              <a:rPr lang="fr-CA" dirty="0" err="1"/>
              <a:t>demographic</a:t>
            </a:r>
            <a:r>
              <a:rPr lang="fr-CA" dirty="0"/>
              <a:t> </a:t>
            </a:r>
            <a:r>
              <a:rPr lang="fr-CA" dirty="0" err="1"/>
              <a:t>density</a:t>
            </a:r>
            <a:r>
              <a:rPr lang="fr-CA" dirty="0"/>
              <a:t> and </a:t>
            </a:r>
            <a:r>
              <a:rPr lang="fr-CA" dirty="0" err="1"/>
              <a:t>years</a:t>
            </a:r>
            <a:r>
              <a:rPr lang="fr-CA" dirty="0"/>
              <a:t> of </a:t>
            </a:r>
            <a:r>
              <a:rPr lang="fr-CA" dirty="0" err="1"/>
              <a:t>eligibility</a:t>
            </a:r>
            <a:r>
              <a:rPr lang="fr-CA" dirty="0"/>
              <a:t>. </a:t>
            </a:r>
            <a:endParaRPr lang="en-US" dirty="0"/>
          </a:p>
        </p:txBody>
      </p:sp>
      <p:sp>
        <p:nvSpPr>
          <p:cNvPr id="4" name="Slide Number Placeholder 3"/>
          <p:cNvSpPr>
            <a:spLocks noGrp="1"/>
          </p:cNvSpPr>
          <p:nvPr>
            <p:ph type="sldNum" sz="quarter" idx="5"/>
          </p:nvPr>
        </p:nvSpPr>
        <p:spPr/>
        <p:txBody>
          <a:bodyPr/>
          <a:lstStyle/>
          <a:p>
            <a:fld id="{0DDD8B1A-5049-5C4B-AFE6-32830630CA6A}" type="slidenum">
              <a:rPr lang="en-US" smtClean="0"/>
              <a:t>19</a:t>
            </a:fld>
            <a:endParaRPr lang="en-US"/>
          </a:p>
        </p:txBody>
      </p:sp>
    </p:spTree>
    <p:extLst>
      <p:ext uri="{BB962C8B-B14F-4D97-AF65-F5344CB8AC3E}">
        <p14:creationId xmlns:p14="http://schemas.microsoft.com/office/powerpoint/2010/main" val="2439354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DD8B1A-5049-5C4B-AFE6-32830630CA6A}" type="slidenum">
              <a:rPr lang="en-US" smtClean="0"/>
              <a:t>30</a:t>
            </a:fld>
            <a:endParaRPr lang="en-US"/>
          </a:p>
        </p:txBody>
      </p:sp>
    </p:spTree>
    <p:extLst>
      <p:ext uri="{BB962C8B-B14F-4D97-AF65-F5344CB8AC3E}">
        <p14:creationId xmlns:p14="http://schemas.microsoft.com/office/powerpoint/2010/main" val="14769246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493648" y="2130426"/>
            <a:ext cx="4062903" cy="1470025"/>
          </a:xfrm>
        </p:spPr>
        <p:txBody>
          <a:bodyPr>
            <a:noAutofit/>
          </a:bodyPr>
          <a:lstStyle>
            <a:lvl1pPr algn="l">
              <a:defRPr sz="3600" b="1" i="0">
                <a:latin typeface="Arial"/>
                <a:cs typeface="Verdana"/>
              </a:defRPr>
            </a:lvl1pPr>
          </a:lstStyle>
          <a:p>
            <a:r>
              <a:rPr lang="en-US"/>
              <a:t>Click to edit Master title style</a:t>
            </a:r>
            <a:endParaRPr lang="en-US" dirty="0"/>
          </a:p>
        </p:txBody>
      </p:sp>
      <p:sp>
        <p:nvSpPr>
          <p:cNvPr id="3" name="Subtitle 2"/>
          <p:cNvSpPr>
            <a:spLocks noGrp="1"/>
          </p:cNvSpPr>
          <p:nvPr>
            <p:ph type="subTitle" idx="1"/>
          </p:nvPr>
        </p:nvSpPr>
        <p:spPr>
          <a:xfrm>
            <a:off x="4493649" y="3886200"/>
            <a:ext cx="4062903" cy="1752600"/>
          </a:xfrm>
        </p:spPr>
        <p:txBody>
          <a:bodyPr>
            <a:normAutofit/>
          </a:bodyPr>
          <a:lstStyle>
            <a:lvl1pPr marL="0" indent="0" algn="l">
              <a:buNone/>
              <a:defRPr sz="2800">
                <a:solidFill>
                  <a:schemeClr val="tx1">
                    <a:tint val="75000"/>
                  </a:schemeClr>
                </a:solidFill>
                <a:latin typeface="Arial"/>
                <a:cs typeface="Verdana"/>
              </a:defRPr>
            </a:lvl1pPr>
            <a:lvl2pPr marL="457039" indent="0" algn="ctr">
              <a:buNone/>
              <a:defRPr>
                <a:solidFill>
                  <a:schemeClr val="tx1">
                    <a:tint val="75000"/>
                  </a:schemeClr>
                </a:solidFill>
              </a:defRPr>
            </a:lvl2pPr>
            <a:lvl3pPr marL="914079" indent="0" algn="ctr">
              <a:buNone/>
              <a:defRPr>
                <a:solidFill>
                  <a:schemeClr val="tx1">
                    <a:tint val="75000"/>
                  </a:schemeClr>
                </a:solidFill>
              </a:defRPr>
            </a:lvl3pPr>
            <a:lvl4pPr marL="1371118" indent="0" algn="ctr">
              <a:buNone/>
              <a:defRPr>
                <a:solidFill>
                  <a:schemeClr val="tx1">
                    <a:tint val="75000"/>
                  </a:schemeClr>
                </a:solidFill>
              </a:defRPr>
            </a:lvl4pPr>
            <a:lvl5pPr marL="1828157" indent="0" algn="ctr">
              <a:buNone/>
              <a:defRPr>
                <a:solidFill>
                  <a:schemeClr val="tx1">
                    <a:tint val="75000"/>
                  </a:schemeClr>
                </a:solidFill>
              </a:defRPr>
            </a:lvl5pPr>
            <a:lvl6pPr marL="2285196" indent="0" algn="ctr">
              <a:buNone/>
              <a:defRPr>
                <a:solidFill>
                  <a:schemeClr val="tx1">
                    <a:tint val="75000"/>
                  </a:schemeClr>
                </a:solidFill>
              </a:defRPr>
            </a:lvl6pPr>
            <a:lvl7pPr marL="2742235" indent="0" algn="ctr">
              <a:buNone/>
              <a:defRPr>
                <a:solidFill>
                  <a:schemeClr val="tx1">
                    <a:tint val="75000"/>
                  </a:schemeClr>
                </a:solidFill>
              </a:defRPr>
            </a:lvl7pPr>
            <a:lvl8pPr marL="3199275" indent="0" algn="ctr">
              <a:buNone/>
              <a:defRPr>
                <a:solidFill>
                  <a:schemeClr val="tx1">
                    <a:tint val="75000"/>
                  </a:schemeClr>
                </a:solidFill>
              </a:defRPr>
            </a:lvl8pPr>
            <a:lvl9pPr marL="3656314"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D208E4-588A-D444-A7CC-20EDBE44F587}"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86C063-E22E-2E4C-A523-54089486E38F}" type="slidenum">
              <a:rPr lang="en-US" smtClean="0"/>
              <a:t>‹#›</a:t>
            </a:fld>
            <a:endParaRPr lang="en-US"/>
          </a:p>
        </p:txBody>
      </p:sp>
    </p:spTree>
    <p:extLst>
      <p:ext uri="{BB962C8B-B14F-4D97-AF65-F5344CB8AC3E}">
        <p14:creationId xmlns:p14="http://schemas.microsoft.com/office/powerpoint/2010/main" val="828492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D208E4-588A-D444-A7CC-20EDBE44F587}"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86C063-E22E-2E4C-A523-54089486E38F}" type="slidenum">
              <a:rPr lang="en-US" smtClean="0"/>
              <a:t>‹#›</a:t>
            </a:fld>
            <a:endParaRPr lang="en-US"/>
          </a:p>
        </p:txBody>
      </p:sp>
    </p:spTree>
    <p:extLst>
      <p:ext uri="{BB962C8B-B14F-4D97-AF65-F5344CB8AC3E}">
        <p14:creationId xmlns:p14="http://schemas.microsoft.com/office/powerpoint/2010/main" val="3584877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D208E4-588A-D444-A7CC-20EDBE44F587}"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86C063-E22E-2E4C-A523-54089486E38F}" type="slidenum">
              <a:rPr lang="en-US" smtClean="0"/>
              <a:t>‹#›</a:t>
            </a:fld>
            <a:endParaRPr lang="en-US"/>
          </a:p>
        </p:txBody>
      </p:sp>
    </p:spTree>
    <p:extLst>
      <p:ext uri="{BB962C8B-B14F-4D97-AF65-F5344CB8AC3E}">
        <p14:creationId xmlns:p14="http://schemas.microsoft.com/office/powerpoint/2010/main" val="3121160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250982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D208E4-588A-D444-A7CC-20EDBE44F587}"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86C063-E22E-2E4C-A523-54089486E38F}" type="slidenum">
              <a:rPr lang="en-US" smtClean="0"/>
              <a:t>‹#›</a:t>
            </a:fld>
            <a:endParaRPr lang="en-US"/>
          </a:p>
        </p:txBody>
      </p:sp>
    </p:spTree>
    <p:extLst>
      <p:ext uri="{BB962C8B-B14F-4D97-AF65-F5344CB8AC3E}">
        <p14:creationId xmlns:p14="http://schemas.microsoft.com/office/powerpoint/2010/main" val="1960200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4"/>
            <a:ext cx="7772400" cy="1500187"/>
          </a:xfrm>
        </p:spPr>
        <p:txBody>
          <a:bodyPr anchor="b"/>
          <a:lstStyle>
            <a:lvl1pPr marL="0" indent="0">
              <a:buNone/>
              <a:defRPr sz="2000">
                <a:solidFill>
                  <a:schemeClr val="tx1">
                    <a:tint val="75000"/>
                  </a:schemeClr>
                </a:solidFill>
              </a:defRPr>
            </a:lvl1pPr>
            <a:lvl2pPr marL="457039" indent="0">
              <a:buNone/>
              <a:defRPr sz="1800">
                <a:solidFill>
                  <a:schemeClr val="tx1">
                    <a:tint val="75000"/>
                  </a:schemeClr>
                </a:solidFill>
              </a:defRPr>
            </a:lvl2pPr>
            <a:lvl3pPr marL="914079" indent="0">
              <a:buNone/>
              <a:defRPr sz="1600">
                <a:solidFill>
                  <a:schemeClr val="tx1">
                    <a:tint val="75000"/>
                  </a:schemeClr>
                </a:solidFill>
              </a:defRPr>
            </a:lvl3pPr>
            <a:lvl4pPr marL="1371118" indent="0">
              <a:buNone/>
              <a:defRPr sz="1400">
                <a:solidFill>
                  <a:schemeClr val="tx1">
                    <a:tint val="75000"/>
                  </a:schemeClr>
                </a:solidFill>
              </a:defRPr>
            </a:lvl4pPr>
            <a:lvl5pPr marL="1828157" indent="0">
              <a:buNone/>
              <a:defRPr sz="1400">
                <a:solidFill>
                  <a:schemeClr val="tx1">
                    <a:tint val="75000"/>
                  </a:schemeClr>
                </a:solidFill>
              </a:defRPr>
            </a:lvl5pPr>
            <a:lvl6pPr marL="2285196" indent="0">
              <a:buNone/>
              <a:defRPr sz="1400">
                <a:solidFill>
                  <a:schemeClr val="tx1">
                    <a:tint val="75000"/>
                  </a:schemeClr>
                </a:solidFill>
              </a:defRPr>
            </a:lvl6pPr>
            <a:lvl7pPr marL="2742235" indent="0">
              <a:buNone/>
              <a:defRPr sz="1400">
                <a:solidFill>
                  <a:schemeClr val="tx1">
                    <a:tint val="75000"/>
                  </a:schemeClr>
                </a:solidFill>
              </a:defRPr>
            </a:lvl7pPr>
            <a:lvl8pPr marL="3199275" indent="0">
              <a:buNone/>
              <a:defRPr sz="1400">
                <a:solidFill>
                  <a:schemeClr val="tx1">
                    <a:tint val="75000"/>
                  </a:schemeClr>
                </a:solidFill>
              </a:defRPr>
            </a:lvl8pPr>
            <a:lvl9pPr marL="3656314"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D208E4-588A-D444-A7CC-20EDBE44F587}" type="datetimeFigureOut">
              <a:rPr lang="en-US" smtClean="0"/>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86C063-E22E-2E4C-A523-54089486E38F}" type="slidenum">
              <a:rPr lang="en-US" smtClean="0"/>
              <a:t>‹#›</a:t>
            </a:fld>
            <a:endParaRPr lang="en-US"/>
          </a:p>
        </p:txBody>
      </p:sp>
    </p:spTree>
    <p:extLst>
      <p:ext uri="{BB962C8B-B14F-4D97-AF65-F5344CB8AC3E}">
        <p14:creationId xmlns:p14="http://schemas.microsoft.com/office/powerpoint/2010/main" val="3986853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ED208E4-588A-D444-A7CC-20EDBE44F587}" type="datetimeFigureOut">
              <a:rPr lang="en-US" smtClean="0"/>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86C063-E22E-2E4C-A523-54089486E38F}" type="slidenum">
              <a:rPr lang="en-US" smtClean="0"/>
              <a:t>‹#›</a:t>
            </a:fld>
            <a:endParaRPr lang="en-US"/>
          </a:p>
        </p:txBody>
      </p:sp>
    </p:spTree>
    <p:extLst>
      <p:ext uri="{BB962C8B-B14F-4D97-AF65-F5344CB8AC3E}">
        <p14:creationId xmlns:p14="http://schemas.microsoft.com/office/powerpoint/2010/main" val="427011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39" indent="0">
              <a:buNone/>
              <a:defRPr sz="2000" b="1"/>
            </a:lvl2pPr>
            <a:lvl3pPr marL="914079" indent="0">
              <a:buNone/>
              <a:defRPr sz="1800" b="1"/>
            </a:lvl3pPr>
            <a:lvl4pPr marL="1371118" indent="0">
              <a:buNone/>
              <a:defRPr sz="1600" b="1"/>
            </a:lvl4pPr>
            <a:lvl5pPr marL="1828157" indent="0">
              <a:buNone/>
              <a:defRPr sz="1600" b="1"/>
            </a:lvl5pPr>
            <a:lvl6pPr marL="2285196" indent="0">
              <a:buNone/>
              <a:defRPr sz="1600" b="1"/>
            </a:lvl6pPr>
            <a:lvl7pPr marL="2742235" indent="0">
              <a:buNone/>
              <a:defRPr sz="1600" b="1"/>
            </a:lvl7pPr>
            <a:lvl8pPr marL="3199275" indent="0">
              <a:buNone/>
              <a:defRPr sz="1600" b="1"/>
            </a:lvl8pPr>
            <a:lvl9pPr marL="3656314"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39" indent="0">
              <a:buNone/>
              <a:defRPr sz="2000" b="1"/>
            </a:lvl2pPr>
            <a:lvl3pPr marL="914079" indent="0">
              <a:buNone/>
              <a:defRPr sz="1800" b="1"/>
            </a:lvl3pPr>
            <a:lvl4pPr marL="1371118" indent="0">
              <a:buNone/>
              <a:defRPr sz="1600" b="1"/>
            </a:lvl4pPr>
            <a:lvl5pPr marL="1828157" indent="0">
              <a:buNone/>
              <a:defRPr sz="1600" b="1"/>
            </a:lvl5pPr>
            <a:lvl6pPr marL="2285196" indent="0">
              <a:buNone/>
              <a:defRPr sz="1600" b="1"/>
            </a:lvl6pPr>
            <a:lvl7pPr marL="2742235" indent="0">
              <a:buNone/>
              <a:defRPr sz="1600" b="1"/>
            </a:lvl7pPr>
            <a:lvl8pPr marL="3199275" indent="0">
              <a:buNone/>
              <a:defRPr sz="1600" b="1"/>
            </a:lvl8pPr>
            <a:lvl9pPr marL="365631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ED208E4-588A-D444-A7CC-20EDBE44F587}" type="datetimeFigureOut">
              <a:rPr lang="en-US" smtClean="0"/>
              <a:t>9/26/2018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86C063-E22E-2E4C-A523-54089486E38F}" type="slidenum">
              <a:rPr lang="en-US" smtClean="0"/>
              <a:t>‹#›</a:t>
            </a:fld>
            <a:endParaRPr lang="en-US"/>
          </a:p>
        </p:txBody>
      </p:sp>
    </p:spTree>
    <p:extLst>
      <p:ext uri="{BB962C8B-B14F-4D97-AF65-F5344CB8AC3E}">
        <p14:creationId xmlns:p14="http://schemas.microsoft.com/office/powerpoint/2010/main" val="2559347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FED208E4-588A-D444-A7CC-20EDBE44F587}" type="datetimeFigureOut">
              <a:rPr lang="en-US" smtClean="0"/>
              <a:t>9/26/2018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86C063-E22E-2E4C-A523-54089486E38F}" type="slidenum">
              <a:rPr lang="en-US" smtClean="0"/>
              <a:t>‹#›</a:t>
            </a:fld>
            <a:endParaRPr lang="en-US"/>
          </a:p>
        </p:txBody>
      </p:sp>
    </p:spTree>
    <p:extLst>
      <p:ext uri="{BB962C8B-B14F-4D97-AF65-F5344CB8AC3E}">
        <p14:creationId xmlns:p14="http://schemas.microsoft.com/office/powerpoint/2010/main" val="2480228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D208E4-588A-D444-A7CC-20EDBE44F587}" type="datetimeFigureOut">
              <a:rPr lang="en-US" smtClean="0"/>
              <a:t>9/26/2018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86C063-E22E-2E4C-A523-54089486E38F}" type="slidenum">
              <a:rPr lang="en-US" smtClean="0"/>
              <a:t>‹#›</a:t>
            </a:fld>
            <a:endParaRPr lang="en-US"/>
          </a:p>
        </p:txBody>
      </p:sp>
    </p:spTree>
    <p:extLst>
      <p:ext uri="{BB962C8B-B14F-4D97-AF65-F5344CB8AC3E}">
        <p14:creationId xmlns:p14="http://schemas.microsoft.com/office/powerpoint/2010/main" val="2314280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039" indent="0">
              <a:buNone/>
              <a:defRPr sz="1200"/>
            </a:lvl2pPr>
            <a:lvl3pPr marL="914079" indent="0">
              <a:buNone/>
              <a:defRPr sz="1000"/>
            </a:lvl3pPr>
            <a:lvl4pPr marL="1371118" indent="0">
              <a:buNone/>
              <a:defRPr sz="900"/>
            </a:lvl4pPr>
            <a:lvl5pPr marL="1828157" indent="0">
              <a:buNone/>
              <a:defRPr sz="900"/>
            </a:lvl5pPr>
            <a:lvl6pPr marL="2285196" indent="0">
              <a:buNone/>
              <a:defRPr sz="900"/>
            </a:lvl6pPr>
            <a:lvl7pPr marL="2742235" indent="0">
              <a:buNone/>
              <a:defRPr sz="900"/>
            </a:lvl7pPr>
            <a:lvl8pPr marL="3199275" indent="0">
              <a:buNone/>
              <a:defRPr sz="900"/>
            </a:lvl8pPr>
            <a:lvl9pPr marL="365631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D208E4-588A-D444-A7CC-20EDBE44F587}" type="datetimeFigureOut">
              <a:rPr lang="en-US" smtClean="0"/>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86C063-E22E-2E4C-A523-54089486E38F}" type="slidenum">
              <a:rPr lang="en-US" smtClean="0"/>
              <a:t>‹#›</a:t>
            </a:fld>
            <a:endParaRPr lang="en-US"/>
          </a:p>
        </p:txBody>
      </p:sp>
    </p:spTree>
    <p:extLst>
      <p:ext uri="{BB962C8B-B14F-4D97-AF65-F5344CB8AC3E}">
        <p14:creationId xmlns:p14="http://schemas.microsoft.com/office/powerpoint/2010/main" val="1953305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039" indent="0">
              <a:buNone/>
              <a:defRPr sz="2800"/>
            </a:lvl2pPr>
            <a:lvl3pPr marL="914079" indent="0">
              <a:buNone/>
              <a:defRPr sz="2400"/>
            </a:lvl3pPr>
            <a:lvl4pPr marL="1371118" indent="0">
              <a:buNone/>
              <a:defRPr sz="2000"/>
            </a:lvl4pPr>
            <a:lvl5pPr marL="1828157" indent="0">
              <a:buNone/>
              <a:defRPr sz="2000"/>
            </a:lvl5pPr>
            <a:lvl6pPr marL="2285196" indent="0">
              <a:buNone/>
              <a:defRPr sz="2000"/>
            </a:lvl6pPr>
            <a:lvl7pPr marL="2742235" indent="0">
              <a:buNone/>
              <a:defRPr sz="2000"/>
            </a:lvl7pPr>
            <a:lvl8pPr marL="3199275" indent="0">
              <a:buNone/>
              <a:defRPr sz="2000"/>
            </a:lvl8pPr>
            <a:lvl9pPr marL="3656314"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39" indent="0">
              <a:buNone/>
              <a:defRPr sz="1200"/>
            </a:lvl2pPr>
            <a:lvl3pPr marL="914079" indent="0">
              <a:buNone/>
              <a:defRPr sz="1000"/>
            </a:lvl3pPr>
            <a:lvl4pPr marL="1371118" indent="0">
              <a:buNone/>
              <a:defRPr sz="900"/>
            </a:lvl4pPr>
            <a:lvl5pPr marL="1828157" indent="0">
              <a:buNone/>
              <a:defRPr sz="900"/>
            </a:lvl5pPr>
            <a:lvl6pPr marL="2285196" indent="0">
              <a:buNone/>
              <a:defRPr sz="900"/>
            </a:lvl6pPr>
            <a:lvl7pPr marL="2742235" indent="0">
              <a:buNone/>
              <a:defRPr sz="900"/>
            </a:lvl7pPr>
            <a:lvl8pPr marL="3199275" indent="0">
              <a:buNone/>
              <a:defRPr sz="900"/>
            </a:lvl8pPr>
            <a:lvl9pPr marL="365631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D208E4-588A-D444-A7CC-20EDBE44F587}" type="datetimeFigureOut">
              <a:rPr lang="en-US" smtClean="0"/>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86C063-E22E-2E4C-A523-54089486E38F}" type="slidenum">
              <a:rPr lang="en-US" smtClean="0"/>
              <a:t>‹#›</a:t>
            </a:fld>
            <a:endParaRPr lang="en-US"/>
          </a:p>
        </p:txBody>
      </p:sp>
    </p:spTree>
    <p:extLst>
      <p:ext uri="{BB962C8B-B14F-4D97-AF65-F5344CB8AC3E}">
        <p14:creationId xmlns:p14="http://schemas.microsoft.com/office/powerpoint/2010/main" val="798747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9"/>
            <a:ext cx="8229600" cy="1143000"/>
          </a:xfrm>
          <a:prstGeom prst="rect">
            <a:avLst/>
          </a:prstGeom>
        </p:spPr>
        <p:txBody>
          <a:bodyPr vert="horz" lIns="91408" tIns="45704" rIns="91408" bIns="45704"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1" y="1600201"/>
            <a:ext cx="8229600" cy="4525963"/>
          </a:xfrm>
          <a:prstGeom prst="rect">
            <a:avLst/>
          </a:prstGeom>
        </p:spPr>
        <p:txBody>
          <a:bodyPr vert="horz" lIns="91408" tIns="45704" rIns="91408" bIns="4570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08" tIns="45704" rIns="91408" bIns="45704" rtlCol="0" anchor="ctr"/>
          <a:lstStyle>
            <a:lvl1pPr algn="l">
              <a:defRPr sz="1200">
                <a:solidFill>
                  <a:schemeClr val="tx1">
                    <a:tint val="75000"/>
                  </a:schemeClr>
                </a:solidFill>
              </a:defRPr>
            </a:lvl1pPr>
          </a:lstStyle>
          <a:p>
            <a:fld id="{FED208E4-588A-D444-A7CC-20EDBE44F587}" type="datetimeFigureOut">
              <a:rPr lang="en-US" smtClean="0"/>
              <a:t>9/26/2018</a:t>
            </a:fld>
            <a:endParaRPr lang="en-US" dirty="0"/>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08" tIns="45704" rIns="91408" bIns="45704" rtlCol="0" anchor="ctr"/>
          <a:lstStyle>
            <a:lvl1pPr algn="ctr">
              <a:defRPr sz="1200">
                <a:solidFill>
                  <a:schemeClr val="tx1">
                    <a:tint val="75000"/>
                  </a:schemeClr>
                </a:solidFill>
                <a:latin typeface="Arial"/>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08" tIns="45704" rIns="91408" bIns="45704" rtlCol="0" anchor="ctr"/>
          <a:lstStyle>
            <a:lvl1pPr algn="r">
              <a:defRPr sz="1200">
                <a:solidFill>
                  <a:schemeClr val="tx1">
                    <a:tint val="75000"/>
                  </a:schemeClr>
                </a:solidFill>
                <a:latin typeface="Arial"/>
              </a:defRPr>
            </a:lvl1pPr>
          </a:lstStyle>
          <a:p>
            <a:fld id="{2E86C063-E22E-2E4C-A523-54089486E38F}" type="slidenum">
              <a:rPr lang="en-US" smtClean="0"/>
              <a:pPr/>
              <a:t>‹#›</a:t>
            </a:fld>
            <a:endParaRPr lang="en-US" dirty="0"/>
          </a:p>
        </p:txBody>
      </p:sp>
    </p:spTree>
    <p:extLst>
      <p:ext uri="{BB962C8B-B14F-4D97-AF65-F5344CB8AC3E}">
        <p14:creationId xmlns:p14="http://schemas.microsoft.com/office/powerpoint/2010/main" val="2501904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457039" rtl="0" eaLnBrk="1" latinLnBrk="0" hangingPunct="1">
        <a:spcBef>
          <a:spcPct val="0"/>
        </a:spcBef>
        <a:buNone/>
        <a:defRPr sz="3600" b="1" i="0" kern="1200">
          <a:solidFill>
            <a:schemeClr val="tx1"/>
          </a:solidFill>
          <a:latin typeface="Arial"/>
          <a:ea typeface="+mj-ea"/>
          <a:cs typeface="Verdana"/>
        </a:defRPr>
      </a:lvl1pPr>
    </p:titleStyle>
    <p:bodyStyle>
      <a:lvl1pPr marL="342779" indent="-342779" algn="l" defTabSz="457039" rtl="0" eaLnBrk="1" latinLnBrk="0" hangingPunct="1">
        <a:spcBef>
          <a:spcPct val="20000"/>
        </a:spcBef>
        <a:buFont typeface="Arial"/>
        <a:buChar char="•"/>
        <a:defRPr sz="3200" kern="1200">
          <a:solidFill>
            <a:schemeClr val="tx1"/>
          </a:solidFill>
          <a:latin typeface="Arial"/>
          <a:ea typeface="+mn-ea"/>
          <a:cs typeface="Verdana"/>
        </a:defRPr>
      </a:lvl1pPr>
      <a:lvl2pPr marL="742689" indent="-285649" algn="l" defTabSz="457039" rtl="0" eaLnBrk="1" latinLnBrk="0" hangingPunct="1">
        <a:spcBef>
          <a:spcPct val="20000"/>
        </a:spcBef>
        <a:buFont typeface="Arial"/>
        <a:buChar char="–"/>
        <a:defRPr sz="2800" kern="1200">
          <a:solidFill>
            <a:schemeClr val="tx1"/>
          </a:solidFill>
          <a:latin typeface="Arial"/>
          <a:ea typeface="+mn-ea"/>
          <a:cs typeface="Verdana"/>
        </a:defRPr>
      </a:lvl2pPr>
      <a:lvl3pPr marL="1142599" indent="-228520" algn="l" defTabSz="457039" rtl="0" eaLnBrk="1" latinLnBrk="0" hangingPunct="1">
        <a:spcBef>
          <a:spcPct val="20000"/>
        </a:spcBef>
        <a:buFont typeface="Arial"/>
        <a:buChar char="•"/>
        <a:defRPr sz="2400" kern="1200">
          <a:solidFill>
            <a:schemeClr val="tx1"/>
          </a:solidFill>
          <a:latin typeface="Arial"/>
          <a:ea typeface="+mn-ea"/>
          <a:cs typeface="Verdana"/>
        </a:defRPr>
      </a:lvl3pPr>
      <a:lvl4pPr marL="1599638" indent="-228520" algn="l" defTabSz="457039" rtl="0" eaLnBrk="1" latinLnBrk="0" hangingPunct="1">
        <a:spcBef>
          <a:spcPct val="20000"/>
        </a:spcBef>
        <a:buFont typeface="Arial"/>
        <a:buChar char="–"/>
        <a:defRPr sz="2000" kern="1200">
          <a:solidFill>
            <a:schemeClr val="tx1"/>
          </a:solidFill>
          <a:latin typeface="Arial"/>
          <a:ea typeface="+mn-ea"/>
          <a:cs typeface="Verdana"/>
        </a:defRPr>
      </a:lvl4pPr>
      <a:lvl5pPr marL="2056677" indent="-228520" algn="l" defTabSz="457039" rtl="0" eaLnBrk="1" latinLnBrk="0" hangingPunct="1">
        <a:spcBef>
          <a:spcPct val="20000"/>
        </a:spcBef>
        <a:buFont typeface="Arial"/>
        <a:buChar char="»"/>
        <a:defRPr sz="2000" kern="1200">
          <a:solidFill>
            <a:schemeClr val="tx1"/>
          </a:solidFill>
          <a:latin typeface="Arial"/>
          <a:ea typeface="+mn-ea"/>
          <a:cs typeface="Verdana"/>
        </a:defRPr>
      </a:lvl5pPr>
      <a:lvl6pPr marL="2513716" indent="-228520" algn="l" defTabSz="457039" rtl="0" eaLnBrk="1" latinLnBrk="0" hangingPunct="1">
        <a:spcBef>
          <a:spcPct val="20000"/>
        </a:spcBef>
        <a:buFont typeface="Arial"/>
        <a:buChar char="•"/>
        <a:defRPr sz="2000" kern="1200">
          <a:solidFill>
            <a:schemeClr val="tx1"/>
          </a:solidFill>
          <a:latin typeface="+mn-lt"/>
          <a:ea typeface="+mn-ea"/>
          <a:cs typeface="+mn-cs"/>
        </a:defRPr>
      </a:lvl6pPr>
      <a:lvl7pPr marL="2970755" indent="-228520" algn="l" defTabSz="457039" rtl="0" eaLnBrk="1" latinLnBrk="0" hangingPunct="1">
        <a:spcBef>
          <a:spcPct val="20000"/>
        </a:spcBef>
        <a:buFont typeface="Arial"/>
        <a:buChar char="•"/>
        <a:defRPr sz="2000" kern="1200">
          <a:solidFill>
            <a:schemeClr val="tx1"/>
          </a:solidFill>
          <a:latin typeface="+mn-lt"/>
          <a:ea typeface="+mn-ea"/>
          <a:cs typeface="+mn-cs"/>
        </a:defRPr>
      </a:lvl7pPr>
      <a:lvl8pPr marL="3427795" indent="-228520" algn="l" defTabSz="457039" rtl="0" eaLnBrk="1" latinLnBrk="0" hangingPunct="1">
        <a:spcBef>
          <a:spcPct val="20000"/>
        </a:spcBef>
        <a:buFont typeface="Arial"/>
        <a:buChar char="•"/>
        <a:defRPr sz="2000" kern="1200">
          <a:solidFill>
            <a:schemeClr val="tx1"/>
          </a:solidFill>
          <a:latin typeface="+mn-lt"/>
          <a:ea typeface="+mn-ea"/>
          <a:cs typeface="+mn-cs"/>
        </a:defRPr>
      </a:lvl8pPr>
      <a:lvl9pPr marL="3884834" indent="-228520" algn="l" defTabSz="4570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9"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7" algn="l" defTabSz="457039" rtl="0" eaLnBrk="1" latinLnBrk="0" hangingPunct="1">
        <a:defRPr sz="1800" kern="1200">
          <a:solidFill>
            <a:schemeClr val="tx1"/>
          </a:solidFill>
          <a:latin typeface="+mn-lt"/>
          <a:ea typeface="+mn-ea"/>
          <a:cs typeface="+mn-cs"/>
        </a:defRPr>
      </a:lvl5pPr>
      <a:lvl6pPr marL="2285196" algn="l" defTabSz="457039" rtl="0" eaLnBrk="1" latinLnBrk="0" hangingPunct="1">
        <a:defRPr sz="1800" kern="1200">
          <a:solidFill>
            <a:schemeClr val="tx1"/>
          </a:solidFill>
          <a:latin typeface="+mn-lt"/>
          <a:ea typeface="+mn-ea"/>
          <a:cs typeface="+mn-cs"/>
        </a:defRPr>
      </a:lvl6pPr>
      <a:lvl7pPr marL="2742235" algn="l" defTabSz="457039" rtl="0" eaLnBrk="1" latinLnBrk="0" hangingPunct="1">
        <a:defRPr sz="1800" kern="1200">
          <a:solidFill>
            <a:schemeClr val="tx1"/>
          </a:solidFill>
          <a:latin typeface="+mn-lt"/>
          <a:ea typeface="+mn-ea"/>
          <a:cs typeface="+mn-cs"/>
        </a:defRPr>
      </a:lvl7pPr>
      <a:lvl8pPr marL="3199275" algn="l" defTabSz="457039" rtl="0" eaLnBrk="1" latinLnBrk="0" hangingPunct="1">
        <a:defRPr sz="1800" kern="1200">
          <a:solidFill>
            <a:schemeClr val="tx1"/>
          </a:solidFill>
          <a:latin typeface="+mn-lt"/>
          <a:ea typeface="+mn-ea"/>
          <a:cs typeface="+mn-cs"/>
        </a:defRPr>
      </a:lvl8pPr>
      <a:lvl9pPr marL="3656314" algn="l" defTabSz="45703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19.png"/><Relationship Id="rId12" Type="http://schemas.openxmlformats.org/officeDocument/2006/relationships/hyperlink" Target="mailto:rebecca.friesdorf@hrsdc-rhdcc.gc.ca"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hyperlink" Target="mailto:emilie.e.gravel@hrsdc-rhdcc.gc.ca" TargetMode="External"/><Relationship Id="rId5" Type="http://schemas.openxmlformats.org/officeDocument/2006/relationships/image" Target="../media/image7.png"/><Relationship Id="rId10" Type="http://schemas.openxmlformats.org/officeDocument/2006/relationships/hyperlink" Target="mailto:Monica.Soliman@cic.gc.ca" TargetMode="External"/><Relationship Id="rId4" Type="http://schemas.openxmlformats.org/officeDocument/2006/relationships/image" Target="../media/image6.png"/><Relationship Id="rId9" Type="http://schemas.openxmlformats.org/officeDocument/2006/relationships/hyperlink" Target="mailto:mathieu.audet@hrsdc-rhdcc.gc.c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38746" y="2924176"/>
            <a:ext cx="3885448" cy="1470025"/>
          </a:xfrm>
        </p:spPr>
        <p:txBody>
          <a:bodyPr/>
          <a:lstStyle/>
          <a:p>
            <a:r>
              <a:rPr lang="en-CA" sz="2000" dirty="0">
                <a:solidFill>
                  <a:schemeClr val="tx2"/>
                </a:solidFill>
              </a:rPr>
              <a:t>Increasing the </a:t>
            </a:r>
            <a:r>
              <a:rPr lang="en-CA" sz="2000" dirty="0" smtClean="0">
                <a:solidFill>
                  <a:schemeClr val="tx2"/>
                </a:solidFill>
              </a:rPr>
              <a:t>Take-Up </a:t>
            </a:r>
            <a:r>
              <a:rPr lang="en-CA" sz="2000" dirty="0">
                <a:solidFill>
                  <a:schemeClr val="tx2"/>
                </a:solidFill>
              </a:rPr>
              <a:t>of the Canada Learning Bond: Targeting Children at Key Educational Milestones with Behavioural Insights</a:t>
            </a:r>
            <a:endParaRPr lang="en-US" sz="2000" dirty="0">
              <a:solidFill>
                <a:schemeClr val="tx2"/>
              </a:solidFill>
            </a:endParaRPr>
          </a:p>
        </p:txBody>
      </p:sp>
      <p:sp>
        <p:nvSpPr>
          <p:cNvPr id="4" name="Subtitle 3"/>
          <p:cNvSpPr>
            <a:spLocks noGrp="1"/>
          </p:cNvSpPr>
          <p:nvPr>
            <p:ph type="subTitle" idx="1"/>
          </p:nvPr>
        </p:nvSpPr>
        <p:spPr>
          <a:xfrm>
            <a:off x="4438746" y="4487914"/>
            <a:ext cx="4574866" cy="1007629"/>
          </a:xfrm>
        </p:spPr>
        <p:txBody>
          <a:bodyPr>
            <a:normAutofit/>
          </a:bodyPr>
          <a:lstStyle/>
          <a:p>
            <a:r>
              <a:rPr lang="en-CA" altLang="en-US" sz="1600" dirty="0">
                <a:solidFill>
                  <a:schemeClr val="tx1">
                    <a:lumMod val="75000"/>
                    <a:lumOff val="25000"/>
                  </a:schemeClr>
                </a:solidFill>
                <a:ea typeface="ヒラギノ角ゴ Pro W3"/>
              </a:rPr>
              <a:t>Mathieu Audet &amp; Monica Soliman, </a:t>
            </a:r>
            <a:endParaRPr lang="en-CA" altLang="en-US" sz="1600" dirty="0" smtClean="0">
              <a:solidFill>
                <a:schemeClr val="tx1">
                  <a:lumMod val="75000"/>
                  <a:lumOff val="25000"/>
                </a:schemeClr>
              </a:solidFill>
              <a:ea typeface="ヒラギノ角ゴ Pro W3"/>
            </a:endParaRPr>
          </a:p>
          <a:p>
            <a:r>
              <a:rPr lang="en-CA" altLang="en-US" sz="1600" dirty="0">
                <a:solidFill>
                  <a:schemeClr val="tx1">
                    <a:lumMod val="75000"/>
                    <a:lumOff val="25000"/>
                  </a:schemeClr>
                </a:solidFill>
                <a:ea typeface="ヒラギノ角ゴ Pro W3"/>
              </a:rPr>
              <a:t>w</a:t>
            </a:r>
            <a:r>
              <a:rPr lang="en-CA" altLang="en-US" sz="1600" dirty="0" smtClean="0">
                <a:solidFill>
                  <a:schemeClr val="tx1">
                    <a:lumMod val="75000"/>
                    <a:lumOff val="25000"/>
                  </a:schemeClr>
                </a:solidFill>
                <a:ea typeface="ヒラギノ角ゴ Pro W3"/>
              </a:rPr>
              <a:t>ith </a:t>
            </a:r>
            <a:r>
              <a:rPr lang="en-CA" altLang="en-US" sz="1600" dirty="0">
                <a:solidFill>
                  <a:schemeClr val="tx1">
                    <a:lumMod val="75000"/>
                    <a:lumOff val="25000"/>
                  </a:schemeClr>
                </a:solidFill>
                <a:ea typeface="ヒラギノ角ゴ Pro W3"/>
              </a:rPr>
              <a:t>Emilie </a:t>
            </a:r>
            <a:r>
              <a:rPr lang="en-CA" altLang="en-US" sz="1600" dirty="0" smtClean="0">
                <a:solidFill>
                  <a:schemeClr val="tx1">
                    <a:lumMod val="75000"/>
                    <a:lumOff val="25000"/>
                  </a:schemeClr>
                </a:solidFill>
                <a:ea typeface="ヒラギノ角ゴ Pro W3"/>
              </a:rPr>
              <a:t>Eve Gravel </a:t>
            </a:r>
            <a:r>
              <a:rPr lang="en-CA" altLang="en-US" sz="1600" dirty="0">
                <a:solidFill>
                  <a:schemeClr val="tx1">
                    <a:lumMod val="75000"/>
                    <a:lumOff val="25000"/>
                  </a:schemeClr>
                </a:solidFill>
                <a:ea typeface="ヒラギノ角ゴ Pro W3"/>
              </a:rPr>
              <a:t>&amp; Rebecca Friesdorf</a:t>
            </a:r>
            <a:endParaRPr lang="en-US" altLang="en-US" sz="1600" dirty="0">
              <a:solidFill>
                <a:schemeClr val="tx1">
                  <a:lumMod val="75000"/>
                  <a:lumOff val="25000"/>
                </a:schemeClr>
              </a:solidFill>
              <a:ea typeface="ヒラギノ角ゴ Pro W3"/>
            </a:endParaRPr>
          </a:p>
          <a:p>
            <a:r>
              <a:rPr lang="en-US" altLang="en-US" sz="1600" dirty="0">
                <a:solidFill>
                  <a:schemeClr val="tx1">
                    <a:lumMod val="75000"/>
                    <a:lumOff val="25000"/>
                  </a:schemeClr>
                </a:solidFill>
                <a:ea typeface="ヒラギノ角ゴ Pro W3"/>
              </a:rPr>
              <a:t>Employment and Social Development Canada</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0166" y="1686644"/>
            <a:ext cx="1438385" cy="832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78551" y="1561938"/>
            <a:ext cx="1114645" cy="1082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69513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The Virtuous Cycle of Mixed Methods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908096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22695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3AEEFA-C8F5-4701-B3B1-05CA2F6249BA}"/>
              </a:ext>
            </a:extLst>
          </p:cNvPr>
          <p:cNvSpPr>
            <a:spLocks noGrp="1"/>
          </p:cNvSpPr>
          <p:nvPr>
            <p:ph type="title"/>
          </p:nvPr>
        </p:nvSpPr>
        <p:spPr/>
        <p:txBody>
          <a:bodyPr/>
          <a:lstStyle/>
          <a:p>
            <a:r>
              <a:rPr lang="fr-CA" dirty="0"/>
              <a:t>Trial </a:t>
            </a:r>
            <a:r>
              <a:rPr lang="fr-CA" dirty="0" err="1"/>
              <a:t>Overview</a:t>
            </a:r>
            <a:endParaRPr lang="en-US" dirty="0"/>
          </a:p>
        </p:txBody>
      </p:sp>
      <p:sp>
        <p:nvSpPr>
          <p:cNvPr id="3" name="Content Placeholder 2">
            <a:extLst>
              <a:ext uri="{FF2B5EF4-FFF2-40B4-BE49-F238E27FC236}">
                <a16:creationId xmlns:a16="http://schemas.microsoft.com/office/drawing/2014/main" xmlns="" id="{65A822BD-31A2-46AD-B90D-B998E764F5E9}"/>
              </a:ext>
            </a:extLst>
          </p:cNvPr>
          <p:cNvSpPr>
            <a:spLocks noGrp="1"/>
          </p:cNvSpPr>
          <p:nvPr>
            <p:ph idx="1"/>
          </p:nvPr>
        </p:nvSpPr>
        <p:spPr/>
        <p:txBody>
          <a:bodyPr>
            <a:normAutofit fontScale="62500" lnSpcReduction="20000"/>
          </a:bodyPr>
          <a:lstStyle/>
          <a:p>
            <a:pPr marL="0" indent="0" defTabSz="914400">
              <a:buNone/>
              <a:defRPr/>
            </a:pPr>
            <a:r>
              <a:rPr lang="en-CA" b="1" kern="0" dirty="0"/>
              <a:t>Objective</a:t>
            </a:r>
          </a:p>
          <a:p>
            <a:pPr marL="0" indent="0" defTabSz="914400">
              <a:buNone/>
              <a:defRPr/>
            </a:pPr>
            <a:r>
              <a:rPr lang="en-CA" kern="0" dirty="0"/>
              <a:t>Test the effectiveness of </a:t>
            </a:r>
            <a:r>
              <a:rPr lang="en-CA" kern="0" dirty="0" smtClean="0"/>
              <a:t>different letters sent to caregivers </a:t>
            </a:r>
            <a:r>
              <a:rPr lang="en-CA" kern="0" dirty="0"/>
              <a:t>of the oldest cohort of </a:t>
            </a:r>
            <a:r>
              <a:rPr lang="en-CA" kern="0" dirty="0" smtClean="0"/>
              <a:t>CLB-eligible </a:t>
            </a:r>
            <a:r>
              <a:rPr lang="en-CA" kern="0" dirty="0"/>
              <a:t>children </a:t>
            </a:r>
            <a:r>
              <a:rPr lang="en-CA" kern="0" dirty="0" smtClean="0"/>
              <a:t>for opening </a:t>
            </a:r>
            <a:r>
              <a:rPr lang="en-CA" kern="0" dirty="0"/>
              <a:t>an RESP and </a:t>
            </a:r>
            <a:r>
              <a:rPr lang="en-CA" kern="0" dirty="0" smtClean="0"/>
              <a:t>requesting </a:t>
            </a:r>
            <a:r>
              <a:rPr lang="en-CA" kern="0" dirty="0"/>
              <a:t>the CLB.</a:t>
            </a:r>
          </a:p>
          <a:p>
            <a:pPr marL="0" indent="0" defTabSz="914400">
              <a:buNone/>
              <a:defRPr/>
            </a:pPr>
            <a:endParaRPr lang="en-CA" b="1" kern="0" dirty="0"/>
          </a:p>
          <a:p>
            <a:pPr marL="0" indent="0" defTabSz="914400">
              <a:buNone/>
              <a:defRPr/>
            </a:pPr>
            <a:r>
              <a:rPr lang="en-CA" b="1" kern="0" dirty="0"/>
              <a:t>Method</a:t>
            </a:r>
          </a:p>
          <a:p>
            <a:pPr marL="0" indent="0" defTabSz="914400">
              <a:buNone/>
              <a:defRPr/>
            </a:pPr>
            <a:r>
              <a:rPr lang="en-CA" kern="0" dirty="0" smtClean="0"/>
              <a:t>Using a </a:t>
            </a:r>
            <a:r>
              <a:rPr lang="en-CA" kern="0" dirty="0"/>
              <a:t>randomized controlled trial (</a:t>
            </a:r>
            <a:r>
              <a:rPr lang="en-CA" kern="0" dirty="0" smtClean="0"/>
              <a:t>RCT) 147,758 </a:t>
            </a:r>
            <a:r>
              <a:rPr lang="en-CA" kern="0" dirty="0"/>
              <a:t>PCGs </a:t>
            </a:r>
            <a:r>
              <a:rPr lang="en-CA" kern="0" dirty="0" smtClean="0"/>
              <a:t>were randomly </a:t>
            </a:r>
            <a:r>
              <a:rPr lang="en-CA" kern="0" dirty="0"/>
              <a:t>assigned to one of six equivalent groups. </a:t>
            </a:r>
            <a:endParaRPr lang="en-CA" kern="0" dirty="0" smtClean="0"/>
          </a:p>
          <a:p>
            <a:pPr marL="0" indent="0" defTabSz="914400">
              <a:buNone/>
              <a:defRPr/>
            </a:pPr>
            <a:endParaRPr lang="en-CA" kern="0" dirty="0"/>
          </a:p>
          <a:p>
            <a:pPr marL="0" indent="0" defTabSz="914400">
              <a:buNone/>
              <a:defRPr/>
            </a:pPr>
            <a:r>
              <a:rPr lang="en-CA" kern="0" dirty="0"/>
              <a:t>Take-up was tracked and analyzed to assess the effectiveness of the letters and determine which messages </a:t>
            </a:r>
            <a:r>
              <a:rPr lang="en-CA" kern="0" dirty="0" smtClean="0"/>
              <a:t>were </a:t>
            </a:r>
            <a:r>
              <a:rPr lang="en-CA" kern="0" dirty="0"/>
              <a:t>most effective.</a:t>
            </a:r>
          </a:p>
          <a:p>
            <a:pPr marL="0" indent="0" defTabSz="914400">
              <a:buNone/>
              <a:defRPr/>
            </a:pPr>
            <a:endParaRPr lang="en-CA" kern="0" dirty="0"/>
          </a:p>
          <a:p>
            <a:pPr marL="0" indent="0" defTabSz="914400">
              <a:buNone/>
              <a:defRPr/>
            </a:pPr>
            <a:r>
              <a:rPr lang="en-CA" b="1" kern="0" dirty="0"/>
              <a:t>Outputs and Outcomes</a:t>
            </a:r>
          </a:p>
          <a:p>
            <a:pPr marL="0" indent="0" defTabSz="914400">
              <a:buNone/>
              <a:defRPr/>
            </a:pPr>
            <a:r>
              <a:rPr lang="en-CA" kern="0" dirty="0"/>
              <a:t>The trial seeks to understand the causal impact of </a:t>
            </a:r>
            <a:r>
              <a:rPr lang="en-CA" kern="0" dirty="0" smtClean="0"/>
              <a:t>letters informed by behavioral insights and design work on </a:t>
            </a:r>
            <a:r>
              <a:rPr lang="en-CA" kern="0" dirty="0"/>
              <a:t>CLB </a:t>
            </a:r>
            <a:r>
              <a:rPr lang="en-CA" kern="0" dirty="0" smtClean="0"/>
              <a:t>take-up </a:t>
            </a:r>
            <a:r>
              <a:rPr lang="en-CA" kern="0" dirty="0"/>
              <a:t>(outcome).</a:t>
            </a:r>
          </a:p>
          <a:p>
            <a:pPr marL="0" indent="0">
              <a:buNone/>
            </a:pPr>
            <a:endParaRPr lang="en-US" dirty="0">
              <a:solidFill>
                <a:schemeClr val="tx1">
                  <a:lumMod val="50000"/>
                  <a:lumOff val="50000"/>
                </a:schemeClr>
              </a:solidFill>
            </a:endParaRPr>
          </a:p>
        </p:txBody>
      </p:sp>
    </p:spTree>
    <p:extLst>
      <p:ext uri="{BB962C8B-B14F-4D97-AF65-F5344CB8AC3E}">
        <p14:creationId xmlns:p14="http://schemas.microsoft.com/office/powerpoint/2010/main" val="963770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Mailing Interventions</a:t>
            </a:r>
          </a:p>
        </p:txBody>
      </p:sp>
      <p:sp>
        <p:nvSpPr>
          <p:cNvPr id="3" name="Content Placeholder 2"/>
          <p:cNvSpPr>
            <a:spLocks noGrp="1"/>
          </p:cNvSpPr>
          <p:nvPr>
            <p:ph idx="1"/>
          </p:nvPr>
        </p:nvSpPr>
        <p:spPr>
          <a:xfrm>
            <a:off x="457201" y="1600201"/>
            <a:ext cx="8229600" cy="4460357"/>
          </a:xfrm>
        </p:spPr>
        <p:txBody>
          <a:bodyPr>
            <a:normAutofit/>
          </a:bodyPr>
          <a:lstStyle/>
          <a:p>
            <a:pPr marL="0" lvl="1" indent="0">
              <a:buNone/>
            </a:pPr>
            <a:r>
              <a:rPr lang="en-CA" sz="1800" b="1" dirty="0"/>
              <a:t>Control Group</a:t>
            </a:r>
          </a:p>
          <a:p>
            <a:pPr marL="0" lvl="1" indent="0">
              <a:buNone/>
            </a:pPr>
            <a:r>
              <a:rPr lang="en-CA" sz="1800" dirty="0"/>
              <a:t>Did not receive a letter, </a:t>
            </a:r>
            <a:r>
              <a:rPr lang="en-CA" sz="1800" dirty="0" smtClean="0"/>
              <a:t>represented </a:t>
            </a:r>
            <a:r>
              <a:rPr lang="en-CA" sz="1800" dirty="0"/>
              <a:t>the </a:t>
            </a:r>
            <a:r>
              <a:rPr lang="en-CA" sz="1800" b="1" dirty="0"/>
              <a:t>natural take-up rate</a:t>
            </a:r>
            <a:r>
              <a:rPr lang="en-CA" sz="1800" dirty="0"/>
              <a:t> of the </a:t>
            </a:r>
            <a:r>
              <a:rPr lang="en-CA" sz="1800" dirty="0" smtClean="0"/>
              <a:t>CLB.</a:t>
            </a:r>
            <a:endParaRPr lang="en-CA" sz="1800" b="1" dirty="0"/>
          </a:p>
          <a:p>
            <a:pPr marL="0" lvl="1" indent="0">
              <a:buNone/>
            </a:pPr>
            <a:endParaRPr lang="en-CA" sz="1800" b="1" dirty="0"/>
          </a:p>
          <a:p>
            <a:pPr marL="0" lvl="1" indent="0">
              <a:buNone/>
            </a:pPr>
            <a:r>
              <a:rPr lang="en-CA" sz="1800" b="1" dirty="0"/>
              <a:t>Mailing Group 1</a:t>
            </a:r>
          </a:p>
          <a:p>
            <a:pPr marL="0" lvl="1" indent="0">
              <a:buNone/>
            </a:pPr>
            <a:r>
              <a:rPr lang="en-CA" sz="1800" dirty="0"/>
              <a:t>Received the </a:t>
            </a:r>
            <a:r>
              <a:rPr lang="en-CA" sz="1800" b="1" dirty="0"/>
              <a:t>standard</a:t>
            </a:r>
            <a:r>
              <a:rPr lang="en-CA" sz="1800" dirty="0"/>
              <a:t> letter used by the CESP, which </a:t>
            </a:r>
            <a:r>
              <a:rPr lang="en-CA" sz="1800" dirty="0" smtClean="0"/>
              <a:t>integrated </a:t>
            </a:r>
            <a:r>
              <a:rPr lang="en-CA" sz="1800" dirty="0"/>
              <a:t>the behavioral insights principles of </a:t>
            </a:r>
            <a:r>
              <a:rPr lang="en-CA" sz="1800" b="1" dirty="0"/>
              <a:t>personalization</a:t>
            </a:r>
            <a:r>
              <a:rPr lang="en-CA" sz="1800" dirty="0"/>
              <a:t> (i.e., </a:t>
            </a:r>
            <a:r>
              <a:rPr lang="en-CA" sz="1800" dirty="0" smtClean="0"/>
              <a:t>letter addressed with name of child; </a:t>
            </a:r>
            <a:r>
              <a:rPr lang="en-CA" sz="1800" dirty="0"/>
              <a:t>Trial 1) and </a:t>
            </a:r>
            <a:r>
              <a:rPr lang="en-CA" sz="1800" b="1" dirty="0"/>
              <a:t>s</a:t>
            </a:r>
            <a:r>
              <a:rPr lang="en-CA" sz="1800" b="1" dirty="0" smtClean="0"/>
              <a:t>implification</a:t>
            </a:r>
            <a:r>
              <a:rPr lang="en-CA" sz="1800" dirty="0" smtClean="0"/>
              <a:t> </a:t>
            </a:r>
            <a:r>
              <a:rPr lang="en-CA" sz="1800" dirty="0"/>
              <a:t>(Trial 2).</a:t>
            </a:r>
          </a:p>
          <a:p>
            <a:pPr marL="0" lvl="1" indent="0">
              <a:buNone/>
            </a:pPr>
            <a:endParaRPr lang="en-CA" sz="1800" dirty="0"/>
          </a:p>
          <a:p>
            <a:pPr marL="0" lvl="1" indent="0">
              <a:buNone/>
            </a:pPr>
            <a:r>
              <a:rPr lang="en-CA" sz="1800" b="1" dirty="0"/>
              <a:t>Mailing Group 2</a:t>
            </a:r>
          </a:p>
          <a:p>
            <a:pPr marL="0" lvl="1" indent="0">
              <a:buNone/>
            </a:pPr>
            <a:r>
              <a:rPr lang="en-CA" sz="1800" dirty="0"/>
              <a:t>Received a letter presenting the </a:t>
            </a:r>
            <a:r>
              <a:rPr lang="en-CA" sz="1800" b="1" dirty="0"/>
              <a:t>exact amount the child was eligible </a:t>
            </a:r>
            <a:r>
              <a:rPr lang="en-CA" sz="1800" b="1" dirty="0" smtClean="0"/>
              <a:t>to receive </a:t>
            </a:r>
            <a:r>
              <a:rPr lang="en-CA" sz="1800" dirty="0" smtClean="0"/>
              <a:t>(i.e., </a:t>
            </a:r>
            <a:r>
              <a:rPr lang="en-CA" sz="1800" b="1" dirty="0" smtClean="0"/>
              <a:t>dynamic field </a:t>
            </a:r>
            <a:r>
              <a:rPr lang="en-CA" sz="1800" dirty="0" smtClean="0"/>
              <a:t>that changes a function of years of eligibility)</a:t>
            </a:r>
            <a:r>
              <a:rPr lang="en-CA" sz="1800" b="1" dirty="0" smtClean="0"/>
              <a:t>. </a:t>
            </a:r>
            <a:r>
              <a:rPr lang="en-CA" sz="1800" dirty="0" smtClean="0"/>
              <a:t>In </a:t>
            </a:r>
            <a:r>
              <a:rPr lang="en-CA" sz="1800" dirty="0"/>
              <a:t>the field research, </a:t>
            </a:r>
            <a:r>
              <a:rPr lang="en-CA" sz="1800" dirty="0" smtClean="0"/>
              <a:t>caregivers shared that the </a:t>
            </a:r>
            <a:r>
              <a:rPr lang="en-CA" sz="1800" dirty="0"/>
              <a:t>most confusing </a:t>
            </a:r>
            <a:r>
              <a:rPr lang="en-CA" sz="1800" dirty="0" smtClean="0"/>
              <a:t>part </a:t>
            </a:r>
            <a:r>
              <a:rPr lang="en-CA" sz="1800" dirty="0"/>
              <a:t>of the </a:t>
            </a:r>
            <a:r>
              <a:rPr lang="en-CA" sz="1800" dirty="0" smtClean="0"/>
              <a:t>letter was that it indicated the</a:t>
            </a:r>
            <a:r>
              <a:rPr lang="en-CA" sz="1800" dirty="0"/>
              <a:t> minimum </a:t>
            </a:r>
            <a:r>
              <a:rPr lang="en-CA" sz="1800" dirty="0" smtClean="0"/>
              <a:t>and </a:t>
            </a:r>
            <a:r>
              <a:rPr lang="en-CA" sz="1800" dirty="0"/>
              <a:t>maximum CLB amounts that the child </a:t>
            </a:r>
            <a:r>
              <a:rPr lang="en-CA" sz="1800" i="1" dirty="0"/>
              <a:t>may</a:t>
            </a:r>
            <a:r>
              <a:rPr lang="en-CA" sz="1800" dirty="0"/>
              <a:t> </a:t>
            </a:r>
            <a:r>
              <a:rPr lang="en-CA" sz="1800" dirty="0" smtClean="0"/>
              <a:t>receive.</a:t>
            </a:r>
            <a:endParaRPr lang="en-US" sz="1800" dirty="0"/>
          </a:p>
        </p:txBody>
      </p:sp>
    </p:spTree>
    <p:extLst>
      <p:ext uri="{BB962C8B-B14F-4D97-AF65-F5344CB8AC3E}">
        <p14:creationId xmlns:p14="http://schemas.microsoft.com/office/powerpoint/2010/main" val="24679689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Mailing Interventions  </a:t>
            </a:r>
          </a:p>
        </p:txBody>
      </p:sp>
      <p:sp>
        <p:nvSpPr>
          <p:cNvPr id="3" name="Content Placeholder 2"/>
          <p:cNvSpPr>
            <a:spLocks noGrp="1"/>
          </p:cNvSpPr>
          <p:nvPr>
            <p:ph idx="1"/>
          </p:nvPr>
        </p:nvSpPr>
        <p:spPr/>
        <p:txBody>
          <a:bodyPr>
            <a:noAutofit/>
          </a:bodyPr>
          <a:lstStyle/>
          <a:p>
            <a:pPr marL="0" lvl="1" indent="0">
              <a:spcBef>
                <a:spcPts val="0"/>
              </a:spcBef>
              <a:buNone/>
            </a:pPr>
            <a:r>
              <a:rPr lang="en-CA" sz="1600" b="1" dirty="0"/>
              <a:t>Mailing Group 3</a:t>
            </a:r>
          </a:p>
          <a:p>
            <a:pPr marL="0" lvl="1" indent="0">
              <a:spcBef>
                <a:spcPts val="0"/>
              </a:spcBef>
              <a:buNone/>
            </a:pPr>
            <a:r>
              <a:rPr lang="en-CA" sz="1600" dirty="0" smtClean="0"/>
              <a:t>Included a </a:t>
            </a:r>
            <a:r>
              <a:rPr lang="en-CA" sz="1600" b="1" dirty="0" smtClean="0"/>
              <a:t>social </a:t>
            </a:r>
            <a:r>
              <a:rPr lang="en-CA" sz="1600" b="1" dirty="0"/>
              <a:t>norm </a:t>
            </a:r>
            <a:r>
              <a:rPr lang="en-CA" sz="1600" dirty="0"/>
              <a:t>emphasizing the number of children already enrolled in the </a:t>
            </a:r>
            <a:r>
              <a:rPr lang="en-CA" sz="1600" dirty="0" smtClean="0"/>
              <a:t>program. Based on the BI principle that people are more likely to engage in a behaviour if they think many other people are.</a:t>
            </a:r>
          </a:p>
          <a:p>
            <a:pPr marL="0" lvl="1" indent="0">
              <a:spcBef>
                <a:spcPts val="0"/>
              </a:spcBef>
              <a:buNone/>
            </a:pPr>
            <a:endParaRPr lang="en-CA" sz="1600" dirty="0"/>
          </a:p>
          <a:p>
            <a:pPr marL="0" lvl="1" indent="0">
              <a:spcBef>
                <a:spcPts val="0"/>
              </a:spcBef>
              <a:buNone/>
            </a:pPr>
            <a:r>
              <a:rPr lang="en-CA" sz="1600" b="1" dirty="0"/>
              <a:t>Mailing Group 4</a:t>
            </a:r>
          </a:p>
          <a:p>
            <a:pPr marL="0" lvl="1" indent="0">
              <a:spcBef>
                <a:spcPts val="0"/>
              </a:spcBef>
              <a:buNone/>
            </a:pPr>
            <a:r>
              <a:rPr lang="en-CA" sz="1600" dirty="0" smtClean="0"/>
              <a:t>Increased </a:t>
            </a:r>
            <a:r>
              <a:rPr lang="en-CA" sz="1600" b="1" dirty="0" smtClean="0"/>
              <a:t>salience of PSE options</a:t>
            </a:r>
            <a:r>
              <a:rPr lang="en-CA" sz="1600" dirty="0" smtClean="0"/>
              <a:t> by </a:t>
            </a:r>
            <a:r>
              <a:rPr lang="en-CA" sz="1600" dirty="0"/>
              <a:t>presenting an image of different </a:t>
            </a:r>
            <a:r>
              <a:rPr lang="en-CA" sz="1600" dirty="0" smtClean="0"/>
              <a:t>types of PSE </a:t>
            </a:r>
            <a:r>
              <a:rPr lang="en-CA" sz="1600" dirty="0"/>
              <a:t>options (i.e., </a:t>
            </a:r>
            <a:r>
              <a:rPr lang="en-CA" sz="1600" dirty="0" smtClean="0"/>
              <a:t>apprenticeship, trade </a:t>
            </a:r>
            <a:r>
              <a:rPr lang="en-CA" sz="1600" dirty="0"/>
              <a:t>school, CEGEP, college, or </a:t>
            </a:r>
            <a:r>
              <a:rPr lang="en-CA" sz="1600" dirty="0" smtClean="0"/>
              <a:t>university) to address concerns </a:t>
            </a:r>
            <a:r>
              <a:rPr lang="en-CA" sz="1600" dirty="0"/>
              <a:t>about the feasibility of attending post-secondary </a:t>
            </a:r>
            <a:r>
              <a:rPr lang="en-CA" sz="1600" dirty="0" smtClean="0"/>
              <a:t>education (i.e., that PSE is not just university). For older children, feasibility concerns </a:t>
            </a:r>
            <a:r>
              <a:rPr lang="en-CA" sz="1600" dirty="0"/>
              <a:t>tend to </a:t>
            </a:r>
            <a:r>
              <a:rPr lang="en-CA" sz="1600" dirty="0" smtClean="0"/>
              <a:t>become </a:t>
            </a:r>
            <a:r>
              <a:rPr lang="en-CA" sz="1600" dirty="0"/>
              <a:t>more salient, including </a:t>
            </a:r>
            <a:r>
              <a:rPr lang="en-CA" sz="1600" dirty="0" smtClean="0"/>
              <a:t>financial and ability (children’s grades in school). </a:t>
            </a:r>
          </a:p>
          <a:p>
            <a:pPr marL="0" lvl="1" indent="0">
              <a:spcBef>
                <a:spcPts val="0"/>
              </a:spcBef>
              <a:buNone/>
            </a:pPr>
            <a:endParaRPr lang="en-CA" sz="1600" dirty="0"/>
          </a:p>
          <a:p>
            <a:pPr marL="0" lvl="1" indent="0">
              <a:spcBef>
                <a:spcPts val="0"/>
              </a:spcBef>
              <a:buNone/>
            </a:pPr>
            <a:r>
              <a:rPr lang="en-CA" sz="1600" b="1" dirty="0"/>
              <a:t>Mailing Group 5</a:t>
            </a:r>
          </a:p>
          <a:p>
            <a:pPr marL="0" lvl="1" indent="0">
              <a:spcBef>
                <a:spcPts val="0"/>
              </a:spcBef>
              <a:buNone/>
            </a:pPr>
            <a:r>
              <a:rPr lang="en-CA" sz="1600" b="1" dirty="0" smtClean="0"/>
              <a:t>Emphasis on “savings</a:t>
            </a:r>
            <a:r>
              <a:rPr lang="en-CA" sz="1600" b="1" dirty="0"/>
              <a:t>” </a:t>
            </a:r>
            <a:r>
              <a:rPr lang="en-CA" sz="1600" b="1" dirty="0" smtClean="0"/>
              <a:t>was reduced. </a:t>
            </a:r>
            <a:r>
              <a:rPr lang="en-CA" sz="1600" dirty="0" smtClean="0"/>
              <a:t>The qualitative research revealed that many eligible caregivers, given their precarious financial situation, did not feel that they could save, and thus the term “savings” did not resonate with them.</a:t>
            </a:r>
          </a:p>
          <a:p>
            <a:pPr marL="0" lvl="1" indent="0">
              <a:spcBef>
                <a:spcPts val="0"/>
              </a:spcBef>
              <a:buNone/>
            </a:pPr>
            <a:endParaRPr lang="en-CA" sz="1600" dirty="0" smtClean="0"/>
          </a:p>
          <a:p>
            <a:pPr marL="0" lvl="1" indent="0">
              <a:spcBef>
                <a:spcPts val="0"/>
              </a:spcBef>
              <a:buNone/>
            </a:pPr>
            <a:r>
              <a:rPr lang="en-CA" sz="1600" dirty="0" smtClean="0"/>
              <a:t>For Group 3, 4, 5 the letter also </a:t>
            </a:r>
            <a:r>
              <a:rPr lang="en-CA" sz="1600" dirty="0"/>
              <a:t>specified the </a:t>
            </a:r>
            <a:r>
              <a:rPr lang="en-CA" sz="1600" b="1" dirty="0"/>
              <a:t>exact amount </a:t>
            </a:r>
            <a:r>
              <a:rPr lang="en-CA" sz="1600" dirty="0"/>
              <a:t>the child was eligible for. </a:t>
            </a:r>
          </a:p>
          <a:p>
            <a:pPr marL="0" lvl="1" indent="0">
              <a:buNone/>
            </a:pPr>
            <a:endParaRPr lang="en-CA" sz="1800" dirty="0"/>
          </a:p>
        </p:txBody>
      </p:sp>
    </p:spTree>
    <p:extLst>
      <p:ext uri="{BB962C8B-B14F-4D97-AF65-F5344CB8AC3E}">
        <p14:creationId xmlns:p14="http://schemas.microsoft.com/office/powerpoint/2010/main" val="10185170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 Mailing Interventions </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1" y="1600200"/>
            <a:ext cx="3489319" cy="452596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Right Brace 5"/>
          <p:cNvSpPr/>
          <p:nvPr/>
        </p:nvSpPr>
        <p:spPr>
          <a:xfrm>
            <a:off x="3381375" y="2771775"/>
            <a:ext cx="180975" cy="190500"/>
          </a:xfrm>
          <a:prstGeom prst="rightBrace">
            <a:avLst/>
          </a:prstGeom>
          <a:ln w="19050"/>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
        <p:nvSpPr>
          <p:cNvPr id="3" name="TextBox 2"/>
          <p:cNvSpPr txBox="1"/>
          <p:nvPr/>
        </p:nvSpPr>
        <p:spPr>
          <a:xfrm>
            <a:off x="457200" y="1230868"/>
            <a:ext cx="3489319" cy="369332"/>
          </a:xfrm>
          <a:prstGeom prst="rect">
            <a:avLst/>
          </a:prstGeom>
          <a:noFill/>
        </p:spPr>
        <p:txBody>
          <a:bodyPr wrap="square" rtlCol="0">
            <a:spAutoFit/>
          </a:bodyPr>
          <a:lstStyle/>
          <a:p>
            <a:pPr algn="ctr"/>
            <a:r>
              <a:rPr lang="en-CA" b="1" dirty="0">
                <a:solidFill>
                  <a:srgbClr val="C00000"/>
                </a:solidFill>
              </a:rPr>
              <a:t>Standard Letter</a:t>
            </a:r>
          </a:p>
        </p:txBody>
      </p:sp>
      <p:sp>
        <p:nvSpPr>
          <p:cNvPr id="7" name="Right Brace 6"/>
          <p:cNvSpPr/>
          <p:nvPr/>
        </p:nvSpPr>
        <p:spPr>
          <a:xfrm>
            <a:off x="3562350" y="3085802"/>
            <a:ext cx="180975" cy="485775"/>
          </a:xfrm>
          <a:prstGeom prst="rightBrace">
            <a:avLst/>
          </a:prstGeom>
          <a:ln w="19050"/>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dirty="0"/>
          </a:p>
        </p:txBody>
      </p:sp>
      <p:sp>
        <p:nvSpPr>
          <p:cNvPr id="8" name="TextBox 7"/>
          <p:cNvSpPr txBox="1"/>
          <p:nvPr/>
        </p:nvSpPr>
        <p:spPr>
          <a:xfrm>
            <a:off x="3629025" y="3200042"/>
            <a:ext cx="1377956" cy="400110"/>
          </a:xfrm>
          <a:prstGeom prst="rect">
            <a:avLst/>
          </a:prstGeom>
          <a:noFill/>
        </p:spPr>
        <p:txBody>
          <a:bodyPr wrap="square" rtlCol="0">
            <a:spAutoFit/>
          </a:bodyPr>
          <a:lstStyle/>
          <a:p>
            <a:pPr algn="ctr"/>
            <a:r>
              <a:rPr lang="en-CA" sz="1000" b="1" dirty="0">
                <a:solidFill>
                  <a:srgbClr val="C00000"/>
                </a:solidFill>
              </a:rPr>
              <a:t>Simplification</a:t>
            </a:r>
          </a:p>
          <a:p>
            <a:pPr algn="ctr"/>
            <a:r>
              <a:rPr lang="en-CA" sz="1000" b="1" dirty="0">
                <a:solidFill>
                  <a:srgbClr val="C00000"/>
                </a:solidFill>
              </a:rPr>
              <a:t>(Trial 2)</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6982" y="1600199"/>
            <a:ext cx="3497772" cy="452596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0" name="TextBox 9"/>
          <p:cNvSpPr txBox="1"/>
          <p:nvPr/>
        </p:nvSpPr>
        <p:spPr>
          <a:xfrm>
            <a:off x="5000030" y="1198602"/>
            <a:ext cx="3489319" cy="369332"/>
          </a:xfrm>
          <a:prstGeom prst="rect">
            <a:avLst/>
          </a:prstGeom>
          <a:noFill/>
        </p:spPr>
        <p:txBody>
          <a:bodyPr wrap="square" rtlCol="0">
            <a:spAutoFit/>
          </a:bodyPr>
          <a:lstStyle/>
          <a:p>
            <a:pPr algn="ctr"/>
            <a:r>
              <a:rPr lang="en-CA" b="1" dirty="0" smtClean="0">
                <a:solidFill>
                  <a:srgbClr val="C00000"/>
                </a:solidFill>
              </a:rPr>
              <a:t>Exact Amount </a:t>
            </a:r>
            <a:r>
              <a:rPr lang="en-CA" b="1" dirty="0">
                <a:solidFill>
                  <a:srgbClr val="C00000"/>
                </a:solidFill>
              </a:rPr>
              <a:t>Letter</a:t>
            </a:r>
          </a:p>
        </p:txBody>
      </p:sp>
      <p:sp>
        <p:nvSpPr>
          <p:cNvPr id="11" name="Right Brace 10"/>
          <p:cNvSpPr/>
          <p:nvPr/>
        </p:nvSpPr>
        <p:spPr>
          <a:xfrm>
            <a:off x="8123046" y="2771775"/>
            <a:ext cx="180975" cy="833201"/>
          </a:xfrm>
          <a:prstGeom prst="rightBrace">
            <a:avLst/>
          </a:prstGeom>
          <a:ln w="19050"/>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
        <p:nvSpPr>
          <p:cNvPr id="12" name="TextBox 11"/>
          <p:cNvSpPr txBox="1"/>
          <p:nvPr/>
        </p:nvSpPr>
        <p:spPr>
          <a:xfrm>
            <a:off x="7909296" y="3014847"/>
            <a:ext cx="1377956" cy="707886"/>
          </a:xfrm>
          <a:prstGeom prst="rect">
            <a:avLst/>
          </a:prstGeom>
          <a:noFill/>
        </p:spPr>
        <p:txBody>
          <a:bodyPr wrap="square" rtlCol="0">
            <a:spAutoFit/>
          </a:bodyPr>
          <a:lstStyle/>
          <a:p>
            <a:pPr algn="ctr"/>
            <a:r>
              <a:rPr lang="en-CA" sz="1000" b="1" dirty="0">
                <a:solidFill>
                  <a:srgbClr val="C00000"/>
                </a:solidFill>
              </a:rPr>
              <a:t>Exact </a:t>
            </a:r>
          </a:p>
          <a:p>
            <a:pPr algn="ctr"/>
            <a:r>
              <a:rPr lang="en-CA" sz="1000" b="1" dirty="0" smtClean="0">
                <a:solidFill>
                  <a:srgbClr val="C00000"/>
                </a:solidFill>
              </a:rPr>
              <a:t>Amount</a:t>
            </a:r>
          </a:p>
          <a:p>
            <a:pPr algn="ctr"/>
            <a:r>
              <a:rPr lang="en-CA" sz="1000" b="1" dirty="0" smtClean="0">
                <a:solidFill>
                  <a:srgbClr val="C00000"/>
                </a:solidFill>
              </a:rPr>
              <a:t>(qualitative </a:t>
            </a:r>
          </a:p>
          <a:p>
            <a:pPr algn="ctr"/>
            <a:r>
              <a:rPr lang="en-CA" sz="1000" b="1" dirty="0" smtClean="0">
                <a:solidFill>
                  <a:srgbClr val="C00000"/>
                </a:solidFill>
              </a:rPr>
              <a:t>insight)</a:t>
            </a:r>
            <a:endParaRPr lang="en-CA" sz="1000" b="1" dirty="0">
              <a:solidFill>
                <a:srgbClr val="C00000"/>
              </a:solidFill>
            </a:endParaRPr>
          </a:p>
        </p:txBody>
      </p:sp>
      <p:sp>
        <p:nvSpPr>
          <p:cNvPr id="4" name="TextBox 3"/>
          <p:cNvSpPr txBox="1"/>
          <p:nvPr/>
        </p:nvSpPr>
        <p:spPr>
          <a:xfrm>
            <a:off x="3405187" y="2738376"/>
            <a:ext cx="1377956" cy="400110"/>
          </a:xfrm>
          <a:prstGeom prst="rect">
            <a:avLst/>
          </a:prstGeom>
          <a:noFill/>
        </p:spPr>
        <p:txBody>
          <a:bodyPr wrap="square" rtlCol="0">
            <a:spAutoFit/>
          </a:bodyPr>
          <a:lstStyle/>
          <a:p>
            <a:pPr algn="ctr"/>
            <a:r>
              <a:rPr lang="en-CA" sz="1000" b="1" dirty="0">
                <a:solidFill>
                  <a:srgbClr val="C00000"/>
                </a:solidFill>
              </a:rPr>
              <a:t>Personalization</a:t>
            </a:r>
          </a:p>
          <a:p>
            <a:pPr algn="ctr"/>
            <a:r>
              <a:rPr lang="en-CA" sz="1000" b="1" dirty="0">
                <a:solidFill>
                  <a:srgbClr val="C00000"/>
                </a:solidFill>
              </a:rPr>
              <a:t>(Trial 1)</a:t>
            </a:r>
          </a:p>
        </p:txBody>
      </p:sp>
    </p:spTree>
    <p:extLst>
      <p:ext uri="{BB962C8B-B14F-4D97-AF65-F5344CB8AC3E}">
        <p14:creationId xmlns:p14="http://schemas.microsoft.com/office/powerpoint/2010/main" val="6016180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Mailing Interventions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489" y="1622592"/>
            <a:ext cx="3489106" cy="451277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Right Brace 4"/>
          <p:cNvSpPr/>
          <p:nvPr/>
        </p:nvSpPr>
        <p:spPr>
          <a:xfrm>
            <a:off x="3535874" y="3203207"/>
            <a:ext cx="180975" cy="669425"/>
          </a:xfrm>
          <a:prstGeom prst="rightBrace">
            <a:avLst/>
          </a:prstGeom>
          <a:ln w="19050"/>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
        <p:nvSpPr>
          <p:cNvPr id="6" name="Right Brace 5"/>
          <p:cNvSpPr/>
          <p:nvPr/>
        </p:nvSpPr>
        <p:spPr>
          <a:xfrm>
            <a:off x="3508764" y="2877836"/>
            <a:ext cx="180975" cy="193525"/>
          </a:xfrm>
          <a:prstGeom prst="rightBrace">
            <a:avLst/>
          </a:prstGeom>
          <a:ln w="19050"/>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
        <p:nvSpPr>
          <p:cNvPr id="4" name="TextBox 3"/>
          <p:cNvSpPr txBox="1"/>
          <p:nvPr/>
        </p:nvSpPr>
        <p:spPr>
          <a:xfrm>
            <a:off x="3671308" y="2860204"/>
            <a:ext cx="921530" cy="246221"/>
          </a:xfrm>
          <a:prstGeom prst="rect">
            <a:avLst/>
          </a:prstGeom>
          <a:noFill/>
        </p:spPr>
        <p:txBody>
          <a:bodyPr wrap="square" rtlCol="0">
            <a:spAutoFit/>
          </a:bodyPr>
          <a:lstStyle/>
          <a:p>
            <a:r>
              <a:rPr lang="en-CA" sz="1000" b="1" dirty="0">
                <a:solidFill>
                  <a:srgbClr val="C00000"/>
                </a:solidFill>
              </a:rPr>
              <a:t>Social </a:t>
            </a:r>
            <a:r>
              <a:rPr lang="en-CA" sz="1000" b="1" dirty="0" smtClean="0">
                <a:solidFill>
                  <a:srgbClr val="C00000"/>
                </a:solidFill>
              </a:rPr>
              <a:t>norm</a:t>
            </a:r>
            <a:endParaRPr lang="en-CA" sz="1000" b="1" dirty="0">
              <a:solidFill>
                <a:srgbClr val="C00000"/>
              </a:solidFill>
            </a:endParaRPr>
          </a:p>
        </p:txBody>
      </p:sp>
      <p:sp>
        <p:nvSpPr>
          <p:cNvPr id="8" name="TextBox 7"/>
          <p:cNvSpPr txBox="1"/>
          <p:nvPr/>
        </p:nvSpPr>
        <p:spPr>
          <a:xfrm>
            <a:off x="3672081" y="3372276"/>
            <a:ext cx="1100134" cy="707886"/>
          </a:xfrm>
          <a:prstGeom prst="rect">
            <a:avLst/>
          </a:prstGeom>
          <a:noFill/>
        </p:spPr>
        <p:txBody>
          <a:bodyPr wrap="square" rtlCol="0">
            <a:spAutoFit/>
          </a:bodyPr>
          <a:lstStyle/>
          <a:p>
            <a:pPr algn="ctr"/>
            <a:r>
              <a:rPr lang="en-CA" sz="1000" b="1" dirty="0">
                <a:solidFill>
                  <a:srgbClr val="C00000"/>
                </a:solidFill>
              </a:rPr>
              <a:t>Exact a</a:t>
            </a:r>
            <a:r>
              <a:rPr lang="en-CA" sz="1000" b="1" dirty="0" smtClean="0">
                <a:solidFill>
                  <a:srgbClr val="C00000"/>
                </a:solidFill>
              </a:rPr>
              <a:t>mount</a:t>
            </a:r>
          </a:p>
          <a:p>
            <a:pPr algn="ctr"/>
            <a:r>
              <a:rPr lang="en-CA" sz="1000" b="1" dirty="0" smtClean="0">
                <a:solidFill>
                  <a:srgbClr val="C00000"/>
                </a:solidFill>
              </a:rPr>
              <a:t>(qualitative insight)</a:t>
            </a:r>
            <a:endParaRPr lang="en-CA" sz="1000" b="1" dirty="0">
              <a:solidFill>
                <a:srgbClr val="C00000"/>
              </a:solidFill>
            </a:endParaRPr>
          </a:p>
          <a:p>
            <a:pPr algn="ctr"/>
            <a:endParaRPr lang="en-CA" sz="1000" b="1" dirty="0">
              <a:solidFill>
                <a:srgbClr val="C00000"/>
              </a:solidFill>
            </a:endParaRPr>
          </a:p>
        </p:txBody>
      </p:sp>
      <p:sp>
        <p:nvSpPr>
          <p:cNvPr id="7" name="TextBox 6"/>
          <p:cNvSpPr txBox="1"/>
          <p:nvPr/>
        </p:nvSpPr>
        <p:spPr>
          <a:xfrm>
            <a:off x="504489" y="1262209"/>
            <a:ext cx="3534578" cy="369332"/>
          </a:xfrm>
          <a:prstGeom prst="rect">
            <a:avLst/>
          </a:prstGeom>
          <a:noFill/>
        </p:spPr>
        <p:txBody>
          <a:bodyPr wrap="square" rtlCol="0">
            <a:spAutoFit/>
          </a:bodyPr>
          <a:lstStyle/>
          <a:p>
            <a:pPr algn="ctr"/>
            <a:r>
              <a:rPr lang="en-CA" b="1" dirty="0" smtClean="0">
                <a:solidFill>
                  <a:srgbClr val="C00000"/>
                </a:solidFill>
              </a:rPr>
              <a:t>Exact Amount </a:t>
            </a:r>
            <a:r>
              <a:rPr lang="en-CA" b="1" dirty="0">
                <a:solidFill>
                  <a:srgbClr val="C00000"/>
                </a:solidFill>
              </a:rPr>
              <a:t>+ Social Norm</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6153" y="1631541"/>
            <a:ext cx="3482827" cy="450382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1" name="Right Brace 10"/>
          <p:cNvSpPr/>
          <p:nvPr/>
        </p:nvSpPr>
        <p:spPr>
          <a:xfrm>
            <a:off x="7823912" y="2860204"/>
            <a:ext cx="180975" cy="546325"/>
          </a:xfrm>
          <a:prstGeom prst="rightBrace">
            <a:avLst/>
          </a:prstGeom>
          <a:ln w="19050"/>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
        <p:nvSpPr>
          <p:cNvPr id="12" name="TextBox 11"/>
          <p:cNvSpPr txBox="1"/>
          <p:nvPr/>
        </p:nvSpPr>
        <p:spPr>
          <a:xfrm>
            <a:off x="7985920" y="2926208"/>
            <a:ext cx="1234752" cy="707886"/>
          </a:xfrm>
          <a:prstGeom prst="rect">
            <a:avLst/>
          </a:prstGeom>
          <a:noFill/>
        </p:spPr>
        <p:txBody>
          <a:bodyPr wrap="square" rtlCol="0">
            <a:spAutoFit/>
          </a:bodyPr>
          <a:lstStyle/>
          <a:p>
            <a:pPr algn="ctr"/>
            <a:r>
              <a:rPr lang="en-CA" sz="1000" b="1" dirty="0">
                <a:solidFill>
                  <a:srgbClr val="C00000"/>
                </a:solidFill>
              </a:rPr>
              <a:t>Exact a</a:t>
            </a:r>
            <a:r>
              <a:rPr lang="en-CA" sz="1000" b="1" dirty="0" smtClean="0">
                <a:solidFill>
                  <a:srgbClr val="C00000"/>
                </a:solidFill>
              </a:rPr>
              <a:t>mount</a:t>
            </a:r>
          </a:p>
          <a:p>
            <a:pPr algn="ctr"/>
            <a:r>
              <a:rPr lang="en-CA" sz="1000" b="1" dirty="0" smtClean="0">
                <a:solidFill>
                  <a:srgbClr val="C00000"/>
                </a:solidFill>
              </a:rPr>
              <a:t>(qualitative insight)</a:t>
            </a:r>
            <a:endParaRPr lang="en-CA" sz="1000" b="1" dirty="0">
              <a:solidFill>
                <a:srgbClr val="C00000"/>
              </a:solidFill>
            </a:endParaRPr>
          </a:p>
          <a:p>
            <a:pPr algn="ctr"/>
            <a:endParaRPr lang="en-CA" sz="1000" b="1" dirty="0">
              <a:solidFill>
                <a:srgbClr val="C00000"/>
              </a:solidFill>
            </a:endParaRPr>
          </a:p>
        </p:txBody>
      </p:sp>
      <p:sp>
        <p:nvSpPr>
          <p:cNvPr id="13" name="Right Brace 12"/>
          <p:cNvSpPr/>
          <p:nvPr/>
        </p:nvSpPr>
        <p:spPr>
          <a:xfrm>
            <a:off x="7985920" y="4561367"/>
            <a:ext cx="180975" cy="712382"/>
          </a:xfrm>
          <a:prstGeom prst="rightBrace">
            <a:avLst/>
          </a:prstGeom>
          <a:ln w="19050"/>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
        <p:nvSpPr>
          <p:cNvPr id="16" name="TextBox 15"/>
          <p:cNvSpPr txBox="1"/>
          <p:nvPr/>
        </p:nvSpPr>
        <p:spPr>
          <a:xfrm>
            <a:off x="7823912" y="4643550"/>
            <a:ext cx="1586790" cy="707886"/>
          </a:xfrm>
          <a:prstGeom prst="rect">
            <a:avLst/>
          </a:prstGeom>
          <a:noFill/>
        </p:spPr>
        <p:txBody>
          <a:bodyPr wrap="square" rtlCol="0">
            <a:spAutoFit/>
          </a:bodyPr>
          <a:lstStyle/>
          <a:p>
            <a:pPr algn="ctr"/>
            <a:r>
              <a:rPr lang="en-CA" sz="1000" b="1" dirty="0">
                <a:solidFill>
                  <a:srgbClr val="C00000"/>
                </a:solidFill>
              </a:rPr>
              <a:t>Diversity of PSE </a:t>
            </a:r>
            <a:r>
              <a:rPr lang="en-CA" sz="1000" b="1" dirty="0" smtClean="0">
                <a:solidFill>
                  <a:srgbClr val="C00000"/>
                </a:solidFill>
              </a:rPr>
              <a:t>options</a:t>
            </a:r>
          </a:p>
          <a:p>
            <a:pPr algn="ctr"/>
            <a:r>
              <a:rPr lang="en-CA" sz="1000" b="1" dirty="0">
                <a:solidFill>
                  <a:srgbClr val="C00000"/>
                </a:solidFill>
              </a:rPr>
              <a:t>(qualitative </a:t>
            </a:r>
            <a:endParaRPr lang="en-CA" sz="1000" b="1" dirty="0" smtClean="0">
              <a:solidFill>
                <a:srgbClr val="C00000"/>
              </a:solidFill>
            </a:endParaRPr>
          </a:p>
          <a:p>
            <a:pPr algn="ctr"/>
            <a:r>
              <a:rPr lang="en-CA" sz="1000" b="1" dirty="0" smtClean="0">
                <a:solidFill>
                  <a:srgbClr val="C00000"/>
                </a:solidFill>
              </a:rPr>
              <a:t>insight)</a:t>
            </a:r>
            <a:endParaRPr lang="en-CA" sz="1000" b="1" dirty="0">
              <a:solidFill>
                <a:srgbClr val="C00000"/>
              </a:solidFill>
            </a:endParaRPr>
          </a:p>
        </p:txBody>
      </p:sp>
      <p:sp>
        <p:nvSpPr>
          <p:cNvPr id="17" name="TextBox 16"/>
          <p:cNvSpPr txBox="1"/>
          <p:nvPr/>
        </p:nvSpPr>
        <p:spPr>
          <a:xfrm>
            <a:off x="4391036" y="1251209"/>
            <a:ext cx="4646637" cy="369332"/>
          </a:xfrm>
          <a:prstGeom prst="rect">
            <a:avLst/>
          </a:prstGeom>
          <a:noFill/>
        </p:spPr>
        <p:txBody>
          <a:bodyPr wrap="square" rtlCol="0">
            <a:spAutoFit/>
          </a:bodyPr>
          <a:lstStyle/>
          <a:p>
            <a:pPr algn="ctr"/>
            <a:r>
              <a:rPr lang="en-CA" b="1" dirty="0" smtClean="0">
                <a:solidFill>
                  <a:srgbClr val="C00000"/>
                </a:solidFill>
              </a:rPr>
              <a:t>Exact Amount </a:t>
            </a:r>
            <a:r>
              <a:rPr lang="en-CA" b="1" dirty="0">
                <a:solidFill>
                  <a:srgbClr val="C00000"/>
                </a:solidFill>
              </a:rPr>
              <a:t>+ Salience of PSE options</a:t>
            </a:r>
          </a:p>
        </p:txBody>
      </p:sp>
    </p:spTree>
    <p:extLst>
      <p:ext uri="{BB962C8B-B14F-4D97-AF65-F5344CB8AC3E}">
        <p14:creationId xmlns:p14="http://schemas.microsoft.com/office/powerpoint/2010/main" val="4825239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Mailing </a:t>
            </a:r>
            <a:r>
              <a:rPr lang="en-CA" dirty="0" smtClean="0"/>
              <a:t>Interventions</a:t>
            </a:r>
            <a:endParaRPr lang="en-CA"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9525" y="1641026"/>
            <a:ext cx="3466214" cy="448036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Right Brace 4"/>
          <p:cNvSpPr/>
          <p:nvPr/>
        </p:nvSpPr>
        <p:spPr>
          <a:xfrm>
            <a:off x="6018028" y="2868272"/>
            <a:ext cx="297711" cy="1756891"/>
          </a:xfrm>
          <a:prstGeom prst="rightBrace">
            <a:avLst/>
          </a:prstGeom>
          <a:ln w="19050"/>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
        <p:nvSpPr>
          <p:cNvPr id="4" name="TextBox 3"/>
          <p:cNvSpPr txBox="1"/>
          <p:nvPr/>
        </p:nvSpPr>
        <p:spPr>
          <a:xfrm>
            <a:off x="6315739" y="3572540"/>
            <a:ext cx="1945759" cy="553998"/>
          </a:xfrm>
          <a:prstGeom prst="rect">
            <a:avLst/>
          </a:prstGeom>
          <a:noFill/>
        </p:spPr>
        <p:txBody>
          <a:bodyPr wrap="square" rtlCol="0">
            <a:spAutoFit/>
          </a:bodyPr>
          <a:lstStyle/>
          <a:p>
            <a:pPr algn="ctr"/>
            <a:r>
              <a:rPr lang="en-CA" sz="1000" b="1" dirty="0">
                <a:solidFill>
                  <a:srgbClr val="C00000"/>
                </a:solidFill>
              </a:rPr>
              <a:t>Reducing emphasis on term “savings” </a:t>
            </a:r>
          </a:p>
          <a:p>
            <a:pPr algn="ctr"/>
            <a:r>
              <a:rPr lang="en-CA" sz="1000" b="1" dirty="0" smtClean="0">
                <a:solidFill>
                  <a:srgbClr val="C00000"/>
                </a:solidFill>
              </a:rPr>
              <a:t>(qualitative insight)</a:t>
            </a:r>
            <a:endParaRPr lang="en-CA" sz="1000" b="1" dirty="0">
              <a:solidFill>
                <a:srgbClr val="C00000"/>
              </a:solidFill>
            </a:endParaRPr>
          </a:p>
        </p:txBody>
      </p:sp>
      <p:sp>
        <p:nvSpPr>
          <p:cNvPr id="6" name="TextBox 5"/>
          <p:cNvSpPr txBox="1"/>
          <p:nvPr/>
        </p:nvSpPr>
        <p:spPr>
          <a:xfrm>
            <a:off x="2849525" y="1265274"/>
            <a:ext cx="3466214" cy="375752"/>
          </a:xfrm>
          <a:prstGeom prst="rect">
            <a:avLst/>
          </a:prstGeom>
          <a:noFill/>
        </p:spPr>
        <p:txBody>
          <a:bodyPr wrap="square" rtlCol="0">
            <a:spAutoFit/>
          </a:bodyPr>
          <a:lstStyle/>
          <a:p>
            <a:pPr algn="ctr"/>
            <a:r>
              <a:rPr lang="en-CA" b="1" dirty="0" smtClean="0">
                <a:solidFill>
                  <a:srgbClr val="C00000"/>
                </a:solidFill>
              </a:rPr>
              <a:t>Exact Amount </a:t>
            </a:r>
            <a:r>
              <a:rPr lang="en-CA" b="1" dirty="0">
                <a:solidFill>
                  <a:srgbClr val="C00000"/>
                </a:solidFill>
              </a:rPr>
              <a:t>- Savings</a:t>
            </a:r>
          </a:p>
        </p:txBody>
      </p:sp>
    </p:spTree>
    <p:extLst>
      <p:ext uri="{BB962C8B-B14F-4D97-AF65-F5344CB8AC3E}">
        <p14:creationId xmlns:p14="http://schemas.microsoft.com/office/powerpoint/2010/main" val="26062835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7010400" y="6356350"/>
            <a:ext cx="2133600" cy="365125"/>
          </a:xfrm>
        </p:spPr>
        <p:txBody>
          <a:bodyPr/>
          <a:lstStyle/>
          <a:p>
            <a:fld id="{ABCE2B6B-7FFE-FA46-BED3-31567387080B}" type="slidenum">
              <a:rPr lang="en-US" smtClean="0"/>
              <a:t>17</a:t>
            </a:fld>
            <a:endParaRPr lang="en-US"/>
          </a:p>
        </p:txBody>
      </p:sp>
      <p:pic>
        <p:nvPicPr>
          <p:cNvPr id="3" name="Picture 2" descr="Elements graphique-01.png" title="Graphic Elements-0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847" y="-251910"/>
            <a:ext cx="7772400" cy="2712720"/>
          </a:xfrm>
          <a:prstGeom prst="rect">
            <a:avLst/>
          </a:prstGeom>
        </p:spPr>
      </p:pic>
      <p:pic>
        <p:nvPicPr>
          <p:cNvPr id="4" name="Picture 3" descr="Elements graphique-02.png" title="Graphic Elements-0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3352" y="2460810"/>
            <a:ext cx="3508248" cy="2712720"/>
          </a:xfrm>
          <a:prstGeom prst="rect">
            <a:avLst/>
          </a:prstGeom>
        </p:spPr>
      </p:pic>
      <p:pic>
        <p:nvPicPr>
          <p:cNvPr id="5" name="Picture 4" descr="Elements graphique-03.png" title="Graphic Elements-0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423" y="4571654"/>
            <a:ext cx="3508248" cy="2712720"/>
          </a:xfrm>
          <a:prstGeom prst="rect">
            <a:avLst/>
          </a:prstGeom>
        </p:spPr>
      </p:pic>
      <p:sp>
        <p:nvSpPr>
          <p:cNvPr id="13" name="Title 1"/>
          <p:cNvSpPr txBox="1">
            <a:spLocks/>
          </p:cNvSpPr>
          <p:nvPr/>
        </p:nvSpPr>
        <p:spPr>
          <a:xfrm>
            <a:off x="188298" y="3689502"/>
            <a:ext cx="5895053" cy="686896"/>
          </a:xfrm>
          <a:prstGeom prst="rect">
            <a:avLst/>
          </a:prstGeom>
        </p:spPr>
        <p:txBody>
          <a:bodyPr lIns="91423" tIns="45712" rIns="91423" bIns="45712">
            <a:normAutofit/>
          </a:bodyPr>
          <a:lstStyle>
            <a:lvl1pPr algn="l" defTabSz="457200" rtl="0" eaLnBrk="1" latinLnBrk="0" hangingPunct="1">
              <a:spcBef>
                <a:spcPct val="0"/>
              </a:spcBef>
              <a:buNone/>
              <a:defRPr sz="3600" b="1" i="0" kern="1200">
                <a:solidFill>
                  <a:schemeClr val="tx1"/>
                </a:solidFill>
                <a:latin typeface="Arial"/>
                <a:ea typeface="+mj-ea"/>
                <a:cs typeface="Verdana"/>
              </a:defRPr>
            </a:lvl1pPr>
          </a:lstStyle>
          <a:p>
            <a:pPr algn="ctr"/>
            <a:r>
              <a:rPr lang="en-CA" sz="3200" dirty="0">
                <a:solidFill>
                  <a:schemeClr val="tx2"/>
                </a:solidFill>
              </a:rPr>
              <a:t>Results</a:t>
            </a:r>
          </a:p>
        </p:txBody>
      </p:sp>
    </p:spTree>
    <p:extLst>
      <p:ext uri="{BB962C8B-B14F-4D97-AF65-F5344CB8AC3E}">
        <p14:creationId xmlns:p14="http://schemas.microsoft.com/office/powerpoint/2010/main" val="119117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51022" y="800237"/>
            <a:ext cx="8491538" cy="965294"/>
          </a:xfrm>
          <a:prstGeom prst="rect">
            <a:avLst/>
          </a:prstGeom>
          <a:noFill/>
        </p:spPr>
        <p:txBody>
          <a:bodyPr wrap="square" lIns="102519" tIns="51259" rIns="102519" bIns="51259">
            <a:spAutoFit/>
          </a:bodyPr>
          <a:lstStyle/>
          <a:p>
            <a:r>
              <a:rPr lang="en-CA" sz="2800" b="1" dirty="0">
                <a:latin typeface="Arial"/>
                <a:ea typeface="+mj-ea"/>
                <a:cs typeface="Arial"/>
              </a:rPr>
              <a:t>How effective were the letters at increasing the take-up of the CLB overall?</a:t>
            </a:r>
          </a:p>
        </p:txBody>
      </p:sp>
      <p:sp>
        <p:nvSpPr>
          <p:cNvPr id="2" name="Slide Number Placeholder 1"/>
          <p:cNvSpPr>
            <a:spLocks noGrp="1"/>
          </p:cNvSpPr>
          <p:nvPr>
            <p:ph type="sldNum" sz="quarter" idx="12"/>
          </p:nvPr>
        </p:nvSpPr>
        <p:spPr>
          <a:xfrm>
            <a:off x="8543409" y="6400800"/>
            <a:ext cx="457140" cy="304800"/>
          </a:xfrm>
          <a:prstGeom prst="rect">
            <a:avLst/>
          </a:prstGeom>
        </p:spPr>
        <p:txBody>
          <a:bodyPr lIns="38383" tIns="19191" rIns="38383" bIns="19191"/>
          <a:lstStyle/>
          <a:p>
            <a:fld id="{4F6A37CE-C5E6-4CD4-9B1B-8F7D584E76FB}" type="slidenum">
              <a:rPr lang="en-CA" smtClean="0"/>
              <a:t>18</a:t>
            </a:fld>
            <a:endParaRPr lang="en-CA" dirty="0"/>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2526" y="2387526"/>
            <a:ext cx="1200150"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6189" y="2536357"/>
            <a:ext cx="1571625" cy="80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8280" y="2536357"/>
            <a:ext cx="1571625" cy="80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563358" y="2990621"/>
            <a:ext cx="1837064" cy="353911"/>
          </a:xfrm>
          <a:prstGeom prst="rect">
            <a:avLst/>
          </a:prstGeom>
          <a:solidFill>
            <a:schemeClr val="bg1"/>
          </a:solidFill>
        </p:spPr>
        <p:txBody>
          <a:bodyPr wrap="square" lIns="91408" tIns="45704" rIns="91408" bIns="45704" rtlCol="0">
            <a:spAutoFit/>
          </a:bodyPr>
          <a:lstStyle/>
          <a:p>
            <a:r>
              <a:rPr lang="en-CA" sz="1700" b="1" dirty="0">
                <a:solidFill>
                  <a:schemeClr val="bg1">
                    <a:lumMod val="50000"/>
                  </a:schemeClr>
                </a:solidFill>
              </a:rPr>
              <a:t>Modified letters</a:t>
            </a:r>
          </a:p>
        </p:txBody>
      </p:sp>
      <p:sp>
        <p:nvSpPr>
          <p:cNvPr id="18" name="Content Placeholder 2"/>
          <p:cNvSpPr txBox="1">
            <a:spLocks/>
          </p:cNvSpPr>
          <p:nvPr/>
        </p:nvSpPr>
        <p:spPr>
          <a:xfrm>
            <a:off x="652463" y="3543936"/>
            <a:ext cx="2200275" cy="1312680"/>
          </a:xfrm>
          <a:prstGeom prst="rect">
            <a:avLst/>
          </a:prstGeom>
        </p:spPr>
        <p:txBody>
          <a:bodyPr lIns="91408" tIns="45704" rIns="91408" bIns="45704" rtlCol="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defTabSz="914079">
              <a:defRPr/>
            </a:pPr>
            <a:r>
              <a:rPr lang="en-CA" sz="1600" dirty="0">
                <a:solidFill>
                  <a:schemeClr val="bg1">
                    <a:lumMod val="50000"/>
                  </a:schemeClr>
                </a:solidFill>
              </a:rPr>
              <a:t>Without receiving any letters, approximately </a:t>
            </a:r>
            <a:r>
              <a:rPr lang="en-CA" sz="1600" b="1" dirty="0" smtClean="0">
                <a:solidFill>
                  <a:schemeClr val="bg1">
                    <a:lumMod val="50000"/>
                  </a:schemeClr>
                </a:solidFill>
              </a:rPr>
              <a:t>2 </a:t>
            </a:r>
            <a:r>
              <a:rPr lang="en-CA" sz="1600" b="1" dirty="0">
                <a:solidFill>
                  <a:schemeClr val="bg1">
                    <a:lumMod val="50000"/>
                  </a:schemeClr>
                </a:solidFill>
              </a:rPr>
              <a:t>out of 100 children</a:t>
            </a:r>
            <a:r>
              <a:rPr lang="en-CA" sz="1600" dirty="0">
                <a:solidFill>
                  <a:schemeClr val="bg1">
                    <a:lumMod val="50000"/>
                  </a:schemeClr>
                </a:solidFill>
              </a:rPr>
              <a:t> received the CLB over a 7 month period</a:t>
            </a:r>
          </a:p>
        </p:txBody>
      </p:sp>
      <p:sp>
        <p:nvSpPr>
          <p:cNvPr id="19" name="Content Placeholder 2"/>
          <p:cNvSpPr txBox="1">
            <a:spLocks/>
          </p:cNvSpPr>
          <p:nvPr/>
        </p:nvSpPr>
        <p:spPr>
          <a:xfrm>
            <a:off x="3470115" y="3584575"/>
            <a:ext cx="2200275" cy="1312680"/>
          </a:xfrm>
          <a:prstGeom prst="rect">
            <a:avLst/>
          </a:prstGeom>
        </p:spPr>
        <p:txBody>
          <a:bodyPr lIns="91408" tIns="45704" rIns="91408" bIns="45704" rtlCol="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r>
              <a:rPr lang="en-CA" sz="1600" dirty="0">
                <a:solidFill>
                  <a:schemeClr val="bg1">
                    <a:lumMod val="50000"/>
                  </a:schemeClr>
                </a:solidFill>
              </a:rPr>
              <a:t>Receiving the letters resulted in </a:t>
            </a:r>
            <a:r>
              <a:rPr lang="en-CA" sz="1600" b="1" dirty="0">
                <a:solidFill>
                  <a:schemeClr val="bg1">
                    <a:lumMod val="50000"/>
                  </a:schemeClr>
                </a:solidFill>
              </a:rPr>
              <a:t>3-4 </a:t>
            </a:r>
            <a:r>
              <a:rPr lang="en-CA" sz="1600" b="1" u="sng" dirty="0">
                <a:solidFill>
                  <a:schemeClr val="bg1">
                    <a:lumMod val="50000"/>
                  </a:schemeClr>
                </a:solidFill>
              </a:rPr>
              <a:t>additional</a:t>
            </a:r>
            <a:r>
              <a:rPr lang="en-CA" sz="1600" b="1" dirty="0">
                <a:solidFill>
                  <a:schemeClr val="bg1">
                    <a:lumMod val="50000"/>
                  </a:schemeClr>
                </a:solidFill>
              </a:rPr>
              <a:t> children out of 100</a:t>
            </a:r>
            <a:r>
              <a:rPr lang="en-CA" sz="1600" dirty="0">
                <a:solidFill>
                  <a:schemeClr val="bg1">
                    <a:lumMod val="50000"/>
                  </a:schemeClr>
                </a:solidFill>
              </a:rPr>
              <a:t> receiving the CLB. </a:t>
            </a:r>
          </a:p>
        </p:txBody>
      </p:sp>
      <p:sp>
        <p:nvSpPr>
          <p:cNvPr id="20" name="Content Placeholder 2"/>
          <p:cNvSpPr txBox="1">
            <a:spLocks/>
          </p:cNvSpPr>
          <p:nvPr/>
        </p:nvSpPr>
        <p:spPr>
          <a:xfrm>
            <a:off x="6276893" y="3564391"/>
            <a:ext cx="2200275" cy="1312680"/>
          </a:xfrm>
          <a:prstGeom prst="rect">
            <a:avLst/>
          </a:prstGeom>
        </p:spPr>
        <p:txBody>
          <a:bodyPr lIns="91408" tIns="45704" rIns="91408" bIns="45704" rtlCol="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r>
              <a:rPr lang="en-CA" sz="1600" kern="0" dirty="0">
                <a:solidFill>
                  <a:schemeClr val="bg1">
                    <a:lumMod val="50000"/>
                  </a:schemeClr>
                </a:solidFill>
              </a:rPr>
              <a:t>Receiving a modified letter resulted on average in </a:t>
            </a:r>
            <a:r>
              <a:rPr lang="en-CA" sz="1600" b="1" kern="0" dirty="0">
                <a:solidFill>
                  <a:schemeClr val="bg1">
                    <a:lumMod val="50000"/>
                  </a:schemeClr>
                </a:solidFill>
              </a:rPr>
              <a:t>5-6 </a:t>
            </a:r>
            <a:r>
              <a:rPr lang="en-CA" sz="1600" b="1" u="sng" kern="0" dirty="0">
                <a:solidFill>
                  <a:schemeClr val="bg1">
                    <a:lumMod val="50000"/>
                  </a:schemeClr>
                </a:solidFill>
              </a:rPr>
              <a:t>additional</a:t>
            </a:r>
            <a:r>
              <a:rPr lang="en-CA" sz="1600" b="1" kern="0" dirty="0">
                <a:solidFill>
                  <a:schemeClr val="bg1">
                    <a:lumMod val="50000"/>
                  </a:schemeClr>
                </a:solidFill>
              </a:rPr>
              <a:t> children out of 100 </a:t>
            </a:r>
            <a:r>
              <a:rPr lang="en-CA" sz="1600" kern="0" dirty="0">
                <a:solidFill>
                  <a:schemeClr val="bg1">
                    <a:lumMod val="50000"/>
                  </a:schemeClr>
                </a:solidFill>
              </a:rPr>
              <a:t>receiving the CLB </a:t>
            </a:r>
            <a:endParaRPr lang="en-CA" sz="1600" dirty="0">
              <a:solidFill>
                <a:schemeClr val="bg1">
                  <a:lumMod val="50000"/>
                </a:schemeClr>
              </a:solidFill>
            </a:endParaRPr>
          </a:p>
        </p:txBody>
      </p:sp>
    </p:spTree>
    <p:extLst>
      <p:ext uri="{BB962C8B-B14F-4D97-AF65-F5344CB8AC3E}">
        <p14:creationId xmlns:p14="http://schemas.microsoft.com/office/powerpoint/2010/main" val="39916531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8D5138-8668-470E-954E-FBB2A997E4BD}"/>
              </a:ext>
            </a:extLst>
          </p:cNvPr>
          <p:cNvSpPr>
            <a:spLocks noGrp="1"/>
          </p:cNvSpPr>
          <p:nvPr>
            <p:ph type="title"/>
          </p:nvPr>
        </p:nvSpPr>
        <p:spPr/>
        <p:txBody>
          <a:bodyPr>
            <a:normAutofit/>
          </a:bodyPr>
          <a:lstStyle/>
          <a:p>
            <a:r>
              <a:rPr lang="fr-CA" sz="3200" dirty="0" err="1">
                <a:solidFill>
                  <a:schemeClr val="tx1"/>
                </a:solidFill>
              </a:rPr>
              <a:t>Which</a:t>
            </a:r>
            <a:r>
              <a:rPr lang="fr-CA" sz="3200" dirty="0">
                <a:solidFill>
                  <a:schemeClr val="tx1"/>
                </a:solidFill>
              </a:rPr>
              <a:t> </a:t>
            </a:r>
            <a:r>
              <a:rPr lang="fr-CA" sz="3200" dirty="0" err="1">
                <a:solidFill>
                  <a:schemeClr val="tx1"/>
                </a:solidFill>
              </a:rPr>
              <a:t>l</a:t>
            </a:r>
            <a:r>
              <a:rPr lang="fr-CA" sz="3200" dirty="0" err="1" smtClean="0">
                <a:solidFill>
                  <a:schemeClr val="tx1"/>
                </a:solidFill>
              </a:rPr>
              <a:t>etter</a:t>
            </a:r>
            <a:r>
              <a:rPr lang="fr-CA" sz="3200" dirty="0" smtClean="0">
                <a:solidFill>
                  <a:schemeClr val="tx1"/>
                </a:solidFill>
              </a:rPr>
              <a:t> </a:t>
            </a:r>
            <a:r>
              <a:rPr lang="fr-CA" sz="3200" dirty="0" err="1">
                <a:solidFill>
                  <a:schemeClr val="tx1"/>
                </a:solidFill>
              </a:rPr>
              <a:t>w</a:t>
            </a:r>
            <a:r>
              <a:rPr lang="fr-CA" sz="3200" dirty="0" err="1" smtClean="0">
                <a:solidFill>
                  <a:schemeClr val="tx1"/>
                </a:solidFill>
              </a:rPr>
              <a:t>orked</a:t>
            </a:r>
            <a:r>
              <a:rPr lang="fr-CA" sz="3200" dirty="0" smtClean="0">
                <a:solidFill>
                  <a:schemeClr val="tx1"/>
                </a:solidFill>
              </a:rPr>
              <a:t> best </a:t>
            </a:r>
            <a:r>
              <a:rPr lang="fr-CA" sz="3200" dirty="0" err="1" smtClean="0">
                <a:solidFill>
                  <a:schemeClr val="tx1"/>
                </a:solidFill>
              </a:rPr>
              <a:t>overall</a:t>
            </a:r>
            <a:r>
              <a:rPr lang="fr-CA" sz="3200" dirty="0" smtClean="0">
                <a:solidFill>
                  <a:schemeClr val="tx1"/>
                </a:solidFill>
              </a:rPr>
              <a:t>?</a:t>
            </a:r>
            <a:endParaRPr lang="en-US" sz="3200" dirty="0">
              <a:solidFill>
                <a:schemeClr val="tx1"/>
              </a:solidFill>
            </a:endParaRPr>
          </a:p>
        </p:txBody>
      </p:sp>
      <p:graphicFrame>
        <p:nvGraphicFramePr>
          <p:cNvPr id="6" name="Chart 5">
            <a:extLst>
              <a:ext uri="{FF2B5EF4-FFF2-40B4-BE49-F238E27FC236}">
                <a16:creationId xmlns:a16="http://schemas.microsoft.com/office/drawing/2014/main" xmlns="" id="{695BBD66-754B-477B-8086-1497D7369FAA}"/>
              </a:ext>
            </a:extLst>
          </p:cNvPr>
          <p:cNvGraphicFramePr/>
          <p:nvPr>
            <p:extLst>
              <p:ext uri="{D42A27DB-BD31-4B8C-83A1-F6EECF244321}">
                <p14:modId xmlns:p14="http://schemas.microsoft.com/office/powerpoint/2010/main" val="3889954763"/>
              </p:ext>
            </p:extLst>
          </p:nvPr>
        </p:nvGraphicFramePr>
        <p:xfrm>
          <a:off x="457199" y="1394689"/>
          <a:ext cx="7412180" cy="46851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153373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7010400" y="6356350"/>
            <a:ext cx="2133600" cy="365125"/>
          </a:xfrm>
        </p:spPr>
        <p:txBody>
          <a:bodyPr/>
          <a:lstStyle/>
          <a:p>
            <a:fld id="{ABCE2B6B-7FFE-FA46-BED3-31567387080B}" type="slidenum">
              <a:rPr lang="en-US" smtClean="0"/>
              <a:t>2</a:t>
            </a:fld>
            <a:endParaRPr lang="en-US"/>
          </a:p>
        </p:txBody>
      </p:sp>
      <p:pic>
        <p:nvPicPr>
          <p:cNvPr id="3" name="Picture 2" descr="Elements graphique-01.png" title="Graphic Elements-0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847" y="-251910"/>
            <a:ext cx="7772400" cy="2712720"/>
          </a:xfrm>
          <a:prstGeom prst="rect">
            <a:avLst/>
          </a:prstGeom>
        </p:spPr>
      </p:pic>
      <p:pic>
        <p:nvPicPr>
          <p:cNvPr id="4" name="Picture 3" descr="Elements graphique-02.png" title="Graphic Elements-0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85" y="2287270"/>
            <a:ext cx="3508248" cy="2712720"/>
          </a:xfrm>
          <a:prstGeom prst="rect">
            <a:avLst/>
          </a:prstGeom>
        </p:spPr>
      </p:pic>
      <p:pic>
        <p:nvPicPr>
          <p:cNvPr id="5" name="Picture 4" descr="Elements graphique-03.png" title="Graphic Elements-0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423" y="4571654"/>
            <a:ext cx="3508248" cy="2712720"/>
          </a:xfrm>
          <a:prstGeom prst="rect">
            <a:avLst/>
          </a:prstGeom>
        </p:spPr>
      </p:pic>
      <p:sp>
        <p:nvSpPr>
          <p:cNvPr id="13" name="Title 1"/>
          <p:cNvSpPr txBox="1">
            <a:spLocks/>
          </p:cNvSpPr>
          <p:nvPr/>
        </p:nvSpPr>
        <p:spPr>
          <a:xfrm>
            <a:off x="3135826" y="2998346"/>
            <a:ext cx="5895053" cy="686896"/>
          </a:xfrm>
          <a:prstGeom prst="rect">
            <a:avLst/>
          </a:prstGeom>
        </p:spPr>
        <p:txBody>
          <a:bodyPr lIns="91423" tIns="45712" rIns="91423" bIns="45712">
            <a:normAutofit/>
          </a:bodyPr>
          <a:lstStyle>
            <a:lvl1pPr algn="l" defTabSz="457200" rtl="0" eaLnBrk="1" latinLnBrk="0" hangingPunct="1">
              <a:spcBef>
                <a:spcPct val="0"/>
              </a:spcBef>
              <a:buNone/>
              <a:defRPr sz="3600" b="1" i="0" kern="1200">
                <a:solidFill>
                  <a:schemeClr val="tx1"/>
                </a:solidFill>
                <a:latin typeface="Arial"/>
                <a:ea typeface="+mj-ea"/>
                <a:cs typeface="Verdana"/>
              </a:defRPr>
            </a:lvl1pPr>
          </a:lstStyle>
          <a:p>
            <a:pPr algn="ctr"/>
            <a:r>
              <a:rPr lang="en-CA" sz="3200" dirty="0">
                <a:solidFill>
                  <a:schemeClr val="tx2"/>
                </a:solidFill>
              </a:rPr>
              <a:t>Roadmap</a:t>
            </a:r>
          </a:p>
        </p:txBody>
      </p:sp>
      <p:sp>
        <p:nvSpPr>
          <p:cNvPr id="9" name="Rectangle 8"/>
          <p:cNvSpPr/>
          <p:nvPr/>
        </p:nvSpPr>
        <p:spPr>
          <a:xfrm>
            <a:off x="3879130" y="3848796"/>
            <a:ext cx="4718115" cy="1200296"/>
          </a:xfrm>
          <a:prstGeom prst="rect">
            <a:avLst/>
          </a:prstGeom>
        </p:spPr>
        <p:txBody>
          <a:bodyPr wrap="square" lIns="91408" tIns="45704" rIns="91408" bIns="45704">
            <a:spAutoFit/>
          </a:bodyPr>
          <a:lstStyle/>
          <a:p>
            <a:pPr marL="285649" indent="-285649">
              <a:buFont typeface="Wingdings" panose="05000000000000000000" pitchFamily="2" charset="2"/>
              <a:buChar char="q"/>
            </a:pPr>
            <a:r>
              <a:rPr lang="en-CA" dirty="0">
                <a:solidFill>
                  <a:schemeClr val="tx2"/>
                </a:solidFill>
              </a:rPr>
              <a:t>The Canada Learning Bond</a:t>
            </a:r>
          </a:p>
          <a:p>
            <a:pPr marL="285649" indent="-285649">
              <a:buFont typeface="Wingdings" panose="05000000000000000000" pitchFamily="2" charset="2"/>
              <a:buChar char="q"/>
            </a:pPr>
            <a:r>
              <a:rPr lang="en-CA" dirty="0">
                <a:solidFill>
                  <a:schemeClr val="tx2"/>
                </a:solidFill>
              </a:rPr>
              <a:t>Approach and Methodology</a:t>
            </a:r>
          </a:p>
          <a:p>
            <a:pPr marL="285649" indent="-285649">
              <a:buFont typeface="Wingdings" panose="05000000000000000000" pitchFamily="2" charset="2"/>
              <a:buChar char="q"/>
            </a:pPr>
            <a:r>
              <a:rPr lang="en-CA" dirty="0" smtClean="0">
                <a:solidFill>
                  <a:schemeClr val="tx2"/>
                </a:solidFill>
              </a:rPr>
              <a:t>Results</a:t>
            </a:r>
          </a:p>
          <a:p>
            <a:pPr marL="285649" indent="-285649">
              <a:buFont typeface="Wingdings" panose="05000000000000000000" pitchFamily="2" charset="2"/>
              <a:buChar char="q"/>
            </a:pPr>
            <a:r>
              <a:rPr lang="en-CA" dirty="0" smtClean="0">
                <a:solidFill>
                  <a:schemeClr val="tx2"/>
                </a:solidFill>
              </a:rPr>
              <a:t>Lessons </a:t>
            </a:r>
            <a:r>
              <a:rPr lang="en-CA" dirty="0">
                <a:solidFill>
                  <a:schemeClr val="tx2"/>
                </a:solidFill>
              </a:rPr>
              <a:t>Learned</a:t>
            </a:r>
          </a:p>
        </p:txBody>
      </p:sp>
      <p:pic>
        <p:nvPicPr>
          <p:cNvPr id="2050" name="Picture 2"/>
          <p:cNvPicPr>
            <a:picLocks noChangeAspect="1" noChangeArrowheads="1"/>
          </p:cNvPicPr>
          <p:nvPr/>
        </p:nvPicPr>
        <p:blipFill>
          <a:blip r:embed="rId5">
            <a:clrChange>
              <a:clrFrom>
                <a:srgbClr val="FAFAFA"/>
              </a:clrFrom>
              <a:clrTo>
                <a:srgbClr val="FAFAFA">
                  <a:alpha val="0"/>
                </a:srgbClr>
              </a:clrTo>
            </a:clrChange>
            <a:extLst>
              <a:ext uri="{28A0092B-C50C-407E-A947-70E740481C1C}">
                <a14:useLocalDpi xmlns:a14="http://schemas.microsoft.com/office/drawing/2010/main" val="0"/>
              </a:ext>
            </a:extLst>
          </a:blip>
          <a:srcRect/>
          <a:stretch>
            <a:fillRect/>
          </a:stretch>
        </p:blipFill>
        <p:spPr bwMode="auto">
          <a:xfrm>
            <a:off x="6888794" y="689228"/>
            <a:ext cx="1352108" cy="1356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0388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E86D81-9E98-429B-ABAC-98622F8231E0}"/>
              </a:ext>
            </a:extLst>
          </p:cNvPr>
          <p:cNvSpPr>
            <a:spLocks noGrp="1"/>
          </p:cNvSpPr>
          <p:nvPr>
            <p:ph type="title"/>
          </p:nvPr>
        </p:nvSpPr>
        <p:spPr/>
        <p:txBody>
          <a:bodyPr>
            <a:normAutofit/>
          </a:bodyPr>
          <a:lstStyle/>
          <a:p>
            <a:r>
              <a:rPr lang="fr-CA" sz="3200" dirty="0" err="1"/>
              <a:t>What</a:t>
            </a:r>
            <a:r>
              <a:rPr lang="fr-CA" sz="3200" dirty="0"/>
              <a:t> </a:t>
            </a:r>
            <a:r>
              <a:rPr lang="fr-CA" sz="3200" dirty="0" err="1"/>
              <a:t>other</a:t>
            </a:r>
            <a:r>
              <a:rPr lang="fr-CA" sz="3200" dirty="0"/>
              <a:t> </a:t>
            </a:r>
            <a:r>
              <a:rPr lang="fr-CA" sz="3200" dirty="0" err="1"/>
              <a:t>factors</a:t>
            </a:r>
            <a:r>
              <a:rPr lang="fr-CA" sz="3200" dirty="0"/>
              <a:t> </a:t>
            </a:r>
            <a:r>
              <a:rPr lang="fr-CA" sz="3200" dirty="0" err="1"/>
              <a:t>influenced</a:t>
            </a:r>
            <a:r>
              <a:rPr lang="fr-CA" sz="3200" dirty="0"/>
              <a:t> </a:t>
            </a:r>
            <a:r>
              <a:rPr lang="fr-CA" sz="3200" dirty="0" err="1" smtClean="0"/>
              <a:t>take-up</a:t>
            </a:r>
            <a:r>
              <a:rPr lang="fr-CA" sz="3200" dirty="0" smtClean="0"/>
              <a:t> </a:t>
            </a:r>
            <a:r>
              <a:rPr lang="fr-CA" sz="3200" dirty="0"/>
              <a:t>of the bond?</a:t>
            </a:r>
            <a:endParaRPr lang="en-US" sz="3200" dirty="0"/>
          </a:p>
        </p:txBody>
      </p:sp>
      <p:sp>
        <p:nvSpPr>
          <p:cNvPr id="3" name="Content Placeholder 2">
            <a:extLst>
              <a:ext uri="{FF2B5EF4-FFF2-40B4-BE49-F238E27FC236}">
                <a16:creationId xmlns:a16="http://schemas.microsoft.com/office/drawing/2014/main" xmlns="" id="{B30C25D1-FED7-41AE-B399-67EA2F73116B}"/>
              </a:ext>
            </a:extLst>
          </p:cNvPr>
          <p:cNvSpPr>
            <a:spLocks noGrp="1"/>
          </p:cNvSpPr>
          <p:nvPr>
            <p:ph idx="1"/>
          </p:nvPr>
        </p:nvSpPr>
        <p:spPr>
          <a:xfrm>
            <a:off x="457201" y="1600201"/>
            <a:ext cx="8229600" cy="5047487"/>
          </a:xfrm>
        </p:spPr>
        <p:txBody>
          <a:bodyPr>
            <a:normAutofit fontScale="47500" lnSpcReduction="20000"/>
          </a:bodyPr>
          <a:lstStyle/>
          <a:p>
            <a:pPr marL="0" indent="0">
              <a:buNone/>
            </a:pPr>
            <a:r>
              <a:rPr lang="fr-CA" b="1" dirty="0" err="1" smtClean="0"/>
              <a:t>Region</a:t>
            </a:r>
            <a:endParaRPr lang="fr-CA" dirty="0"/>
          </a:p>
          <a:p>
            <a:pPr marL="0" indent="0">
              <a:buNone/>
            </a:pPr>
            <a:r>
              <a:rPr lang="fr-CA" dirty="0"/>
              <a:t>Consistent </a:t>
            </a:r>
            <a:r>
              <a:rPr lang="fr-CA" dirty="0" err="1"/>
              <a:t>with</a:t>
            </a:r>
            <a:r>
              <a:rPr lang="fr-CA" dirty="0"/>
              <a:t> </a:t>
            </a:r>
            <a:r>
              <a:rPr lang="fr-CA" dirty="0" err="1"/>
              <a:t>previous</a:t>
            </a:r>
            <a:r>
              <a:rPr lang="fr-CA" dirty="0"/>
              <a:t> trials, </a:t>
            </a:r>
            <a:r>
              <a:rPr lang="fr-CA" dirty="0" smtClean="0"/>
              <a:t>British-</a:t>
            </a:r>
            <a:r>
              <a:rPr lang="fr-CA" dirty="0" err="1" smtClean="0"/>
              <a:t>Colombia</a:t>
            </a:r>
            <a:r>
              <a:rPr lang="fr-CA" dirty="0" smtClean="0"/>
              <a:t> and Québec </a:t>
            </a:r>
            <a:r>
              <a:rPr lang="fr-CA" dirty="0" err="1" smtClean="0"/>
              <a:t>had</a:t>
            </a:r>
            <a:r>
              <a:rPr lang="fr-CA" dirty="0" smtClean="0"/>
              <a:t> the </a:t>
            </a:r>
            <a:r>
              <a:rPr lang="fr-CA" dirty="0" err="1" smtClean="0"/>
              <a:t>highest</a:t>
            </a:r>
            <a:r>
              <a:rPr lang="fr-CA" dirty="0" smtClean="0"/>
              <a:t> </a:t>
            </a:r>
            <a:r>
              <a:rPr lang="fr-CA" dirty="0" err="1" smtClean="0"/>
              <a:t>take-up</a:t>
            </a:r>
            <a:r>
              <a:rPr lang="fr-CA" dirty="0" smtClean="0"/>
              <a:t> rates of all provinces and </a:t>
            </a:r>
            <a:r>
              <a:rPr lang="fr-CA" dirty="0" err="1" smtClean="0"/>
              <a:t>territories</a:t>
            </a:r>
            <a:r>
              <a:rPr lang="fr-CA" dirty="0" smtClean="0"/>
              <a:t>.</a:t>
            </a:r>
            <a:endParaRPr lang="fr-CA" dirty="0"/>
          </a:p>
          <a:p>
            <a:pPr marL="0" indent="0">
              <a:buNone/>
            </a:pPr>
            <a:endParaRPr lang="fr-CA" b="1" dirty="0" smtClean="0">
              <a:solidFill>
                <a:schemeClr val="accent1"/>
              </a:solidFill>
            </a:endParaRPr>
          </a:p>
          <a:p>
            <a:pPr marL="0" indent="0">
              <a:buNone/>
            </a:pPr>
            <a:r>
              <a:rPr lang="fr-CA" b="1" dirty="0" err="1" smtClean="0"/>
              <a:t>Language</a:t>
            </a:r>
            <a:endParaRPr lang="fr-CA" dirty="0"/>
          </a:p>
          <a:p>
            <a:pPr marL="0" indent="0">
              <a:buNone/>
            </a:pPr>
            <a:r>
              <a:rPr lang="fr-CA" dirty="0" err="1" smtClean="0"/>
              <a:t>Contrary</a:t>
            </a:r>
            <a:r>
              <a:rPr lang="fr-CA" dirty="0" smtClean="0"/>
              <a:t> to </a:t>
            </a:r>
            <a:r>
              <a:rPr lang="fr-CA" dirty="0" err="1" smtClean="0"/>
              <a:t>previous</a:t>
            </a:r>
            <a:r>
              <a:rPr lang="fr-CA" dirty="0" smtClean="0"/>
              <a:t> trials, </a:t>
            </a:r>
            <a:r>
              <a:rPr lang="fr-CA" dirty="0" err="1" smtClean="0"/>
              <a:t>language</a:t>
            </a:r>
            <a:r>
              <a:rPr lang="fr-CA" dirty="0" smtClean="0"/>
              <a:t> </a:t>
            </a:r>
            <a:r>
              <a:rPr lang="fr-CA" dirty="0" err="1" smtClean="0"/>
              <a:t>was</a:t>
            </a:r>
            <a:r>
              <a:rPr lang="fr-CA" dirty="0" smtClean="0"/>
              <a:t> not </a:t>
            </a:r>
            <a:r>
              <a:rPr lang="fr-CA" dirty="0" err="1" smtClean="0"/>
              <a:t>found</a:t>
            </a:r>
            <a:r>
              <a:rPr lang="fr-CA" dirty="0" smtClean="0"/>
              <a:t> to </a:t>
            </a:r>
            <a:r>
              <a:rPr lang="fr-CA" dirty="0" err="1" smtClean="0"/>
              <a:t>significantly</a:t>
            </a:r>
            <a:r>
              <a:rPr lang="fr-CA" dirty="0" smtClean="0"/>
              <a:t> influence </a:t>
            </a:r>
            <a:r>
              <a:rPr lang="fr-CA" dirty="0" err="1" smtClean="0"/>
              <a:t>take-up</a:t>
            </a:r>
            <a:r>
              <a:rPr lang="fr-CA" dirty="0" smtClean="0"/>
              <a:t>. </a:t>
            </a:r>
            <a:r>
              <a:rPr lang="fr-CA" dirty="0" err="1" smtClean="0"/>
              <a:t>However</a:t>
            </a:r>
            <a:r>
              <a:rPr lang="fr-CA" dirty="0" smtClean="0"/>
              <a:t>, a more </a:t>
            </a:r>
            <a:r>
              <a:rPr lang="fr-CA" dirty="0" err="1" smtClean="0"/>
              <a:t>robust</a:t>
            </a:r>
            <a:r>
              <a:rPr lang="fr-CA" dirty="0" smtClean="0"/>
              <a:t> </a:t>
            </a:r>
            <a:r>
              <a:rPr lang="fr-CA" dirty="0" err="1" smtClean="0"/>
              <a:t>analysis</a:t>
            </a:r>
            <a:r>
              <a:rPr lang="fr-CA" dirty="0" smtClean="0"/>
              <a:t> </a:t>
            </a:r>
            <a:r>
              <a:rPr lang="fr-CA" dirty="0" err="1" smtClean="0"/>
              <a:t>controlling</a:t>
            </a:r>
            <a:r>
              <a:rPr lang="fr-CA" dirty="0" smtClean="0"/>
              <a:t> for </a:t>
            </a:r>
            <a:r>
              <a:rPr lang="fr-CA" dirty="0" err="1" smtClean="0"/>
              <a:t>differences</a:t>
            </a:r>
            <a:r>
              <a:rPr lang="fr-CA" dirty="0" smtClean="0"/>
              <a:t> </a:t>
            </a:r>
            <a:r>
              <a:rPr lang="fr-CA" dirty="0" err="1" smtClean="0"/>
              <a:t>betwen</a:t>
            </a:r>
            <a:r>
              <a:rPr lang="fr-CA" dirty="0" smtClean="0"/>
              <a:t> provinces </a:t>
            </a:r>
            <a:r>
              <a:rPr lang="fr-CA" dirty="0" err="1" smtClean="0"/>
              <a:t>was</a:t>
            </a:r>
            <a:r>
              <a:rPr lang="fr-CA" dirty="0" smtClean="0"/>
              <a:t> </a:t>
            </a:r>
            <a:r>
              <a:rPr lang="fr-CA" dirty="0" err="1" smtClean="0"/>
              <a:t>used</a:t>
            </a:r>
            <a:r>
              <a:rPr lang="fr-CA" dirty="0" smtClean="0"/>
              <a:t>, </a:t>
            </a:r>
            <a:r>
              <a:rPr lang="fr-CA" dirty="0" err="1" smtClean="0"/>
              <a:t>which</a:t>
            </a:r>
            <a:r>
              <a:rPr lang="fr-CA" dirty="0" smtClean="0"/>
              <a:t> </a:t>
            </a:r>
            <a:r>
              <a:rPr lang="fr-CA" dirty="0" err="1" smtClean="0"/>
              <a:t>may</a:t>
            </a:r>
            <a:r>
              <a:rPr lang="fr-CA" dirty="0" smtClean="0"/>
              <a:t> have </a:t>
            </a:r>
            <a:r>
              <a:rPr lang="fr-CA" dirty="0" err="1" smtClean="0"/>
              <a:t>reduced</a:t>
            </a:r>
            <a:r>
              <a:rPr lang="fr-CA" dirty="0" smtClean="0"/>
              <a:t> the </a:t>
            </a:r>
            <a:r>
              <a:rPr lang="fr-CA" dirty="0" err="1" smtClean="0"/>
              <a:t>effect</a:t>
            </a:r>
            <a:r>
              <a:rPr lang="fr-CA" dirty="0" smtClean="0"/>
              <a:t> of </a:t>
            </a:r>
            <a:r>
              <a:rPr lang="fr-CA" u="sng" dirty="0" err="1" smtClean="0"/>
              <a:t>l</a:t>
            </a:r>
            <a:r>
              <a:rPr lang="fr-CA" dirty="0" err="1" smtClean="0"/>
              <a:t>anguage</a:t>
            </a:r>
            <a:r>
              <a:rPr lang="fr-CA" dirty="0" smtClean="0"/>
              <a:t>.</a:t>
            </a:r>
          </a:p>
          <a:p>
            <a:pPr marL="0" indent="0">
              <a:buNone/>
            </a:pPr>
            <a:endParaRPr lang="fr-CA" dirty="0"/>
          </a:p>
          <a:p>
            <a:pPr marL="0" indent="0">
              <a:buNone/>
            </a:pPr>
            <a:r>
              <a:rPr lang="fr-CA" b="1" dirty="0" err="1"/>
              <a:t>Family</a:t>
            </a:r>
            <a:r>
              <a:rPr lang="fr-CA" b="1" dirty="0"/>
              <a:t> </a:t>
            </a:r>
            <a:r>
              <a:rPr lang="fr-CA" b="1" dirty="0" smtClean="0"/>
              <a:t>size</a:t>
            </a:r>
          </a:p>
          <a:p>
            <a:pPr marL="0" indent="0">
              <a:buNone/>
            </a:pPr>
            <a:r>
              <a:rPr lang="fr-CA" dirty="0" err="1"/>
              <a:t>Contrary</a:t>
            </a:r>
            <a:r>
              <a:rPr lang="fr-CA" dirty="0"/>
              <a:t> to </a:t>
            </a:r>
            <a:r>
              <a:rPr lang="fr-CA" dirty="0" err="1"/>
              <a:t>previous</a:t>
            </a:r>
            <a:r>
              <a:rPr lang="fr-CA" dirty="0"/>
              <a:t> trials, </a:t>
            </a:r>
            <a:r>
              <a:rPr lang="fr-CA" dirty="0" err="1" smtClean="0"/>
              <a:t>family</a:t>
            </a:r>
            <a:r>
              <a:rPr lang="fr-CA" dirty="0" smtClean="0"/>
              <a:t> size </a:t>
            </a:r>
            <a:r>
              <a:rPr lang="fr-CA" dirty="0" err="1"/>
              <a:t>was</a:t>
            </a:r>
            <a:r>
              <a:rPr lang="fr-CA" dirty="0"/>
              <a:t> not </a:t>
            </a:r>
            <a:r>
              <a:rPr lang="fr-CA" dirty="0" err="1"/>
              <a:t>found</a:t>
            </a:r>
            <a:r>
              <a:rPr lang="fr-CA" dirty="0"/>
              <a:t> to </a:t>
            </a:r>
            <a:r>
              <a:rPr lang="fr-CA" dirty="0" err="1"/>
              <a:t>significantly</a:t>
            </a:r>
            <a:r>
              <a:rPr lang="fr-CA" dirty="0"/>
              <a:t> influence </a:t>
            </a:r>
            <a:r>
              <a:rPr lang="fr-CA" dirty="0" err="1"/>
              <a:t>take-up</a:t>
            </a:r>
            <a:r>
              <a:rPr lang="fr-CA" dirty="0" smtClean="0"/>
              <a:t>. This </a:t>
            </a:r>
            <a:r>
              <a:rPr lang="fr-CA" dirty="0" err="1" smtClean="0"/>
              <a:t>may</a:t>
            </a:r>
            <a:r>
              <a:rPr lang="fr-CA" dirty="0" smtClean="0"/>
              <a:t> </a:t>
            </a:r>
            <a:r>
              <a:rPr lang="fr-CA" dirty="0" err="1" smtClean="0"/>
              <a:t>be</a:t>
            </a:r>
            <a:r>
              <a:rPr lang="fr-CA" dirty="0" smtClean="0"/>
              <a:t> due to the </a:t>
            </a:r>
            <a:r>
              <a:rPr lang="fr-CA" dirty="0" err="1" smtClean="0"/>
              <a:t>fact</a:t>
            </a:r>
            <a:r>
              <a:rPr lang="fr-CA" dirty="0" smtClean="0"/>
              <a:t> </a:t>
            </a:r>
            <a:r>
              <a:rPr lang="fr-CA" dirty="0" err="1" smtClean="0"/>
              <a:t>that</a:t>
            </a:r>
            <a:r>
              <a:rPr lang="fr-CA" dirty="0" smtClean="0"/>
              <a:t> </a:t>
            </a:r>
            <a:r>
              <a:rPr lang="fr-CA" dirty="0" err="1" smtClean="0"/>
              <a:t>this</a:t>
            </a:r>
            <a:r>
              <a:rPr lang="fr-CA" dirty="0" smtClean="0"/>
              <a:t> trial </a:t>
            </a:r>
            <a:r>
              <a:rPr lang="fr-CA" dirty="0" err="1" smtClean="0"/>
              <a:t>targeted</a:t>
            </a:r>
            <a:r>
              <a:rPr lang="fr-CA" dirty="0" smtClean="0"/>
              <a:t> </a:t>
            </a:r>
            <a:r>
              <a:rPr lang="fr-CA" dirty="0" err="1" smtClean="0"/>
              <a:t>children</a:t>
            </a:r>
            <a:r>
              <a:rPr lang="fr-CA" dirty="0" smtClean="0"/>
              <a:t> age12-13 and </a:t>
            </a:r>
            <a:r>
              <a:rPr lang="fr-CA" dirty="0" err="1" smtClean="0"/>
              <a:t>that</a:t>
            </a:r>
            <a:r>
              <a:rPr lang="fr-CA" dirty="0" smtClean="0"/>
              <a:t> </a:t>
            </a:r>
            <a:r>
              <a:rPr lang="fr-CA" dirty="0" err="1" smtClean="0"/>
              <a:t>most</a:t>
            </a:r>
            <a:r>
              <a:rPr lang="fr-CA" dirty="0" smtClean="0"/>
              <a:t> </a:t>
            </a:r>
            <a:r>
              <a:rPr lang="fr-CA" dirty="0" err="1" smtClean="0"/>
              <a:t>families</a:t>
            </a:r>
            <a:r>
              <a:rPr lang="fr-CA" dirty="0" smtClean="0"/>
              <a:t> </a:t>
            </a:r>
            <a:r>
              <a:rPr lang="fr-CA" dirty="0" err="1" smtClean="0"/>
              <a:t>did</a:t>
            </a:r>
            <a:r>
              <a:rPr lang="fr-CA" dirty="0" smtClean="0"/>
              <a:t> not have </a:t>
            </a:r>
            <a:r>
              <a:rPr lang="fr-CA" dirty="0" err="1" smtClean="0"/>
              <a:t>had</a:t>
            </a:r>
            <a:r>
              <a:rPr lang="fr-CA" dirty="0" smtClean="0"/>
              <a:t> more </a:t>
            </a:r>
            <a:r>
              <a:rPr lang="fr-CA" dirty="0" err="1" smtClean="0"/>
              <a:t>than</a:t>
            </a:r>
            <a:r>
              <a:rPr lang="fr-CA" dirty="0" smtClean="0"/>
              <a:t> one </a:t>
            </a:r>
            <a:r>
              <a:rPr lang="fr-CA" dirty="0" err="1" smtClean="0"/>
              <a:t>eligible</a:t>
            </a:r>
            <a:r>
              <a:rPr lang="fr-CA" dirty="0" smtClean="0"/>
              <a:t> </a:t>
            </a:r>
            <a:r>
              <a:rPr lang="fr-CA" dirty="0" err="1" smtClean="0"/>
              <a:t>child</a:t>
            </a:r>
            <a:r>
              <a:rPr lang="fr-CA" dirty="0" smtClean="0"/>
              <a:t> in the trial. </a:t>
            </a:r>
            <a:endParaRPr lang="fr-CA" dirty="0"/>
          </a:p>
          <a:p>
            <a:pPr marL="0" indent="0">
              <a:buNone/>
            </a:pPr>
            <a:endParaRPr lang="fr-CA" dirty="0"/>
          </a:p>
          <a:p>
            <a:pPr marL="0" indent="0">
              <a:buNone/>
            </a:pPr>
            <a:r>
              <a:rPr lang="fr-CA" b="1" dirty="0" err="1"/>
              <a:t>Demographic</a:t>
            </a:r>
            <a:r>
              <a:rPr lang="fr-CA" b="1" dirty="0"/>
              <a:t> </a:t>
            </a:r>
            <a:r>
              <a:rPr lang="fr-CA" b="1" dirty="0" err="1" smtClean="0"/>
              <a:t>density</a:t>
            </a:r>
            <a:endParaRPr lang="fr-CA" dirty="0"/>
          </a:p>
          <a:p>
            <a:pPr marL="0" indent="0">
              <a:buNone/>
            </a:pPr>
            <a:r>
              <a:rPr lang="fr-CA" dirty="0" smtClean="0"/>
              <a:t>Consistent </a:t>
            </a:r>
            <a:r>
              <a:rPr lang="fr-CA" dirty="0" err="1" smtClean="0"/>
              <a:t>with</a:t>
            </a:r>
            <a:r>
              <a:rPr lang="fr-CA" dirty="0" smtClean="0"/>
              <a:t> </a:t>
            </a:r>
            <a:r>
              <a:rPr lang="fr-CA" dirty="0" err="1" smtClean="0"/>
              <a:t>previous</a:t>
            </a:r>
            <a:r>
              <a:rPr lang="fr-CA" dirty="0" smtClean="0"/>
              <a:t> trials, </a:t>
            </a:r>
            <a:r>
              <a:rPr lang="fr-CA" dirty="0" err="1" smtClean="0"/>
              <a:t>PCGs</a:t>
            </a:r>
            <a:r>
              <a:rPr lang="fr-CA" dirty="0" smtClean="0"/>
              <a:t> </a:t>
            </a:r>
            <a:r>
              <a:rPr lang="fr-CA" dirty="0"/>
              <a:t>living in rural areas </a:t>
            </a:r>
            <a:r>
              <a:rPr lang="fr-CA" dirty="0" err="1"/>
              <a:t>had</a:t>
            </a:r>
            <a:r>
              <a:rPr lang="fr-CA" dirty="0"/>
              <a:t> a </a:t>
            </a:r>
            <a:r>
              <a:rPr lang="fr-CA" dirty="0" err="1"/>
              <a:t>lower</a:t>
            </a:r>
            <a:r>
              <a:rPr lang="fr-CA" dirty="0"/>
              <a:t> </a:t>
            </a:r>
            <a:r>
              <a:rPr lang="fr-CA" dirty="0" err="1"/>
              <a:t>take-up</a:t>
            </a:r>
            <a:r>
              <a:rPr lang="fr-CA" dirty="0"/>
              <a:t> </a:t>
            </a:r>
            <a:r>
              <a:rPr lang="fr-CA" dirty="0" err="1"/>
              <a:t>than</a:t>
            </a:r>
            <a:r>
              <a:rPr lang="fr-CA" dirty="0"/>
              <a:t> </a:t>
            </a:r>
            <a:r>
              <a:rPr lang="fr-CA" dirty="0" err="1"/>
              <a:t>those</a:t>
            </a:r>
            <a:r>
              <a:rPr lang="fr-CA" dirty="0"/>
              <a:t> living in </a:t>
            </a:r>
            <a:r>
              <a:rPr lang="fr-CA" dirty="0" err="1"/>
              <a:t>urban</a:t>
            </a:r>
            <a:r>
              <a:rPr lang="fr-CA" dirty="0"/>
              <a:t> </a:t>
            </a:r>
            <a:r>
              <a:rPr lang="fr-CA" dirty="0" smtClean="0"/>
              <a:t>areas.</a:t>
            </a:r>
            <a:endParaRPr lang="fr-CA" dirty="0"/>
          </a:p>
          <a:p>
            <a:pPr marL="0" indent="0">
              <a:buNone/>
            </a:pPr>
            <a:endParaRPr lang="fr-CA" dirty="0"/>
          </a:p>
          <a:p>
            <a:pPr marL="0" indent="0">
              <a:buNone/>
            </a:pPr>
            <a:r>
              <a:rPr lang="fr-CA" b="1" dirty="0" err="1"/>
              <a:t>Length</a:t>
            </a:r>
            <a:r>
              <a:rPr lang="fr-CA" b="1" dirty="0"/>
              <a:t> of </a:t>
            </a:r>
            <a:r>
              <a:rPr lang="fr-CA" b="1" dirty="0" err="1" smtClean="0"/>
              <a:t>eligibility</a:t>
            </a:r>
            <a:endParaRPr lang="fr-CA" b="1" dirty="0"/>
          </a:p>
          <a:p>
            <a:pPr marL="0" indent="0">
              <a:buNone/>
            </a:pPr>
            <a:r>
              <a:rPr lang="fr-CA" dirty="0" smtClean="0"/>
              <a:t>Consistent </a:t>
            </a:r>
            <a:r>
              <a:rPr lang="fr-CA" dirty="0" err="1" smtClean="0"/>
              <a:t>with</a:t>
            </a:r>
            <a:r>
              <a:rPr lang="fr-CA" dirty="0" smtClean="0"/>
              <a:t> </a:t>
            </a:r>
            <a:r>
              <a:rPr lang="fr-CA" dirty="0" err="1" smtClean="0"/>
              <a:t>previous</a:t>
            </a:r>
            <a:r>
              <a:rPr lang="fr-CA" dirty="0" smtClean="0"/>
              <a:t> trials, </a:t>
            </a:r>
            <a:r>
              <a:rPr lang="fr-CA" dirty="0" err="1" smtClean="0"/>
              <a:t>newly</a:t>
            </a:r>
            <a:r>
              <a:rPr lang="fr-CA" dirty="0" smtClean="0"/>
              <a:t> </a:t>
            </a:r>
            <a:r>
              <a:rPr lang="fr-CA" dirty="0" err="1"/>
              <a:t>eligible</a:t>
            </a:r>
            <a:r>
              <a:rPr lang="fr-CA" dirty="0"/>
              <a:t> </a:t>
            </a:r>
            <a:r>
              <a:rPr lang="fr-CA" dirty="0" err="1"/>
              <a:t>children</a:t>
            </a:r>
            <a:r>
              <a:rPr lang="fr-CA" dirty="0"/>
              <a:t> </a:t>
            </a:r>
            <a:r>
              <a:rPr lang="fr-CA" dirty="0" err="1"/>
              <a:t>had</a:t>
            </a:r>
            <a:r>
              <a:rPr lang="fr-CA" dirty="0"/>
              <a:t> a </a:t>
            </a:r>
            <a:r>
              <a:rPr lang="fr-CA" dirty="0" err="1"/>
              <a:t>higher</a:t>
            </a:r>
            <a:r>
              <a:rPr lang="fr-CA" dirty="0"/>
              <a:t> </a:t>
            </a:r>
            <a:r>
              <a:rPr lang="fr-CA" dirty="0" err="1"/>
              <a:t>take-up</a:t>
            </a:r>
            <a:r>
              <a:rPr lang="fr-CA" dirty="0"/>
              <a:t> </a:t>
            </a:r>
            <a:r>
              <a:rPr lang="fr-CA" dirty="0" err="1"/>
              <a:t>than</a:t>
            </a:r>
            <a:r>
              <a:rPr lang="fr-CA" dirty="0"/>
              <a:t> </a:t>
            </a:r>
            <a:r>
              <a:rPr lang="fr-CA" dirty="0" err="1"/>
              <a:t>those</a:t>
            </a:r>
            <a:r>
              <a:rPr lang="fr-CA" dirty="0"/>
              <a:t> </a:t>
            </a:r>
            <a:r>
              <a:rPr lang="fr-CA" dirty="0" err="1"/>
              <a:t>who</a:t>
            </a:r>
            <a:r>
              <a:rPr lang="fr-CA" dirty="0"/>
              <a:t> </a:t>
            </a:r>
            <a:r>
              <a:rPr lang="fr-CA" dirty="0" err="1"/>
              <a:t>were</a:t>
            </a:r>
            <a:r>
              <a:rPr lang="fr-CA" dirty="0"/>
              <a:t> </a:t>
            </a:r>
            <a:r>
              <a:rPr lang="fr-CA" dirty="0" err="1"/>
              <a:t>previously</a:t>
            </a:r>
            <a:r>
              <a:rPr lang="fr-CA" dirty="0"/>
              <a:t> </a:t>
            </a:r>
            <a:r>
              <a:rPr lang="fr-CA" dirty="0" err="1" smtClean="0"/>
              <a:t>eligible</a:t>
            </a:r>
            <a:r>
              <a:rPr lang="fr-CA" dirty="0" smtClean="0"/>
              <a:t>.</a:t>
            </a:r>
          </a:p>
        </p:txBody>
      </p:sp>
    </p:spTree>
    <p:extLst>
      <p:ext uri="{BB962C8B-B14F-4D97-AF65-F5344CB8AC3E}">
        <p14:creationId xmlns:p14="http://schemas.microsoft.com/office/powerpoint/2010/main" val="28818486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dirty="0" smtClean="0">
                <a:solidFill>
                  <a:schemeClr val="tx1"/>
                </a:solidFill>
              </a:rPr>
              <a:t>Which letter worked best with </a:t>
            </a:r>
            <a:r>
              <a:rPr lang="en-CA" sz="2400" u="sng" dirty="0" smtClean="0">
                <a:solidFill>
                  <a:schemeClr val="tx1"/>
                </a:solidFill>
              </a:rPr>
              <a:t>newly eligible </a:t>
            </a:r>
            <a:r>
              <a:rPr lang="en-CA" sz="2400" dirty="0" smtClean="0">
                <a:solidFill>
                  <a:schemeClr val="tx1"/>
                </a:solidFill>
              </a:rPr>
              <a:t>children?</a:t>
            </a:r>
            <a:endParaRPr lang="en-CA" sz="2400" dirty="0">
              <a:solidFill>
                <a:schemeClr val="tx1"/>
              </a:solidFill>
            </a:endParaRPr>
          </a:p>
        </p:txBody>
      </p:sp>
      <p:graphicFrame>
        <p:nvGraphicFramePr>
          <p:cNvPr id="4" name="Chart 3">
            <a:extLst>
              <a:ext uri="{FF2B5EF4-FFF2-40B4-BE49-F238E27FC236}">
                <a16:creationId xmlns:a16="http://schemas.microsoft.com/office/drawing/2014/main" xmlns="" id="{695BBD66-754B-477B-8086-1497D7369FAA}"/>
              </a:ext>
            </a:extLst>
          </p:cNvPr>
          <p:cNvGraphicFramePr/>
          <p:nvPr>
            <p:extLst>
              <p:ext uri="{D42A27DB-BD31-4B8C-83A1-F6EECF244321}">
                <p14:modId xmlns:p14="http://schemas.microsoft.com/office/powerpoint/2010/main" val="2462567096"/>
              </p:ext>
            </p:extLst>
          </p:nvPr>
        </p:nvGraphicFramePr>
        <p:xfrm>
          <a:off x="1133855" y="1147801"/>
          <a:ext cx="6735523" cy="432945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207007" y="5477256"/>
            <a:ext cx="7187185" cy="584775"/>
          </a:xfrm>
          <a:prstGeom prst="rect">
            <a:avLst/>
          </a:prstGeom>
          <a:noFill/>
        </p:spPr>
        <p:txBody>
          <a:bodyPr wrap="square" rtlCol="0">
            <a:spAutoFit/>
          </a:bodyPr>
          <a:lstStyle/>
          <a:p>
            <a:r>
              <a:rPr lang="en-CA" sz="1600" dirty="0" smtClean="0"/>
              <a:t>All letters worked better than sending no letters, but there were no</a:t>
            </a:r>
            <a:r>
              <a:rPr lang="en-CA" sz="1600" dirty="0"/>
              <a:t> differences </a:t>
            </a:r>
            <a:r>
              <a:rPr lang="en-CA" sz="1600" dirty="0" smtClean="0"/>
              <a:t> in performance between the letters.</a:t>
            </a:r>
            <a:endParaRPr lang="en-CA" sz="1600" dirty="0"/>
          </a:p>
        </p:txBody>
      </p:sp>
    </p:spTree>
    <p:extLst>
      <p:ext uri="{BB962C8B-B14F-4D97-AF65-F5344CB8AC3E}">
        <p14:creationId xmlns:p14="http://schemas.microsoft.com/office/powerpoint/2010/main" val="42551930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dirty="0" smtClean="0">
                <a:solidFill>
                  <a:schemeClr val="tx1"/>
                </a:solidFill>
              </a:rPr>
              <a:t>Which letter worked best with </a:t>
            </a:r>
            <a:r>
              <a:rPr lang="en-CA" sz="2400" u="sng" dirty="0" smtClean="0">
                <a:solidFill>
                  <a:schemeClr val="tx1"/>
                </a:solidFill>
              </a:rPr>
              <a:t>previously eligible </a:t>
            </a:r>
            <a:r>
              <a:rPr lang="en-CA" sz="2400" dirty="0" smtClean="0">
                <a:solidFill>
                  <a:schemeClr val="tx1"/>
                </a:solidFill>
              </a:rPr>
              <a:t>children?</a:t>
            </a:r>
            <a:endParaRPr lang="en-CA" sz="2400" dirty="0">
              <a:solidFill>
                <a:schemeClr val="tx1"/>
              </a:solidFill>
            </a:endParaRPr>
          </a:p>
        </p:txBody>
      </p:sp>
      <p:graphicFrame>
        <p:nvGraphicFramePr>
          <p:cNvPr id="4" name="Chart 3">
            <a:extLst>
              <a:ext uri="{FF2B5EF4-FFF2-40B4-BE49-F238E27FC236}">
                <a16:creationId xmlns:a16="http://schemas.microsoft.com/office/drawing/2014/main" xmlns="" id="{695BBD66-754B-477B-8086-1497D7369FAA}"/>
              </a:ext>
            </a:extLst>
          </p:cNvPr>
          <p:cNvGraphicFramePr/>
          <p:nvPr>
            <p:extLst>
              <p:ext uri="{D42A27DB-BD31-4B8C-83A1-F6EECF244321}">
                <p14:modId xmlns:p14="http://schemas.microsoft.com/office/powerpoint/2010/main" val="757304184"/>
              </p:ext>
            </p:extLst>
          </p:nvPr>
        </p:nvGraphicFramePr>
        <p:xfrm>
          <a:off x="932689" y="1394689"/>
          <a:ext cx="6936690" cy="429287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457201" y="5769864"/>
            <a:ext cx="7296913" cy="369332"/>
          </a:xfrm>
          <a:prstGeom prst="rect">
            <a:avLst/>
          </a:prstGeom>
          <a:noFill/>
        </p:spPr>
        <p:txBody>
          <a:bodyPr wrap="square" rtlCol="0">
            <a:spAutoFit/>
          </a:bodyPr>
          <a:lstStyle/>
          <a:p>
            <a:r>
              <a:rPr lang="en-CA" dirty="0" smtClean="0"/>
              <a:t>Exact amount-savings had the highest take-up</a:t>
            </a:r>
            <a:endParaRPr lang="en-CA" dirty="0"/>
          </a:p>
        </p:txBody>
      </p:sp>
    </p:spTree>
    <p:extLst>
      <p:ext uri="{BB962C8B-B14F-4D97-AF65-F5344CB8AC3E}">
        <p14:creationId xmlns:p14="http://schemas.microsoft.com/office/powerpoint/2010/main" val="18504789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dirty="0" smtClean="0">
                <a:solidFill>
                  <a:schemeClr val="tx1"/>
                </a:solidFill>
              </a:rPr>
              <a:t>Which letter worked best with children living in </a:t>
            </a:r>
            <a:r>
              <a:rPr lang="en-CA" sz="2400" u="sng" dirty="0" smtClean="0">
                <a:solidFill>
                  <a:schemeClr val="tx1"/>
                </a:solidFill>
              </a:rPr>
              <a:t>rural </a:t>
            </a:r>
            <a:r>
              <a:rPr lang="en-CA" sz="2400" dirty="0" smtClean="0">
                <a:solidFill>
                  <a:schemeClr val="tx1"/>
                </a:solidFill>
              </a:rPr>
              <a:t>areas?</a:t>
            </a:r>
            <a:endParaRPr lang="en-CA" sz="2400" dirty="0">
              <a:solidFill>
                <a:schemeClr val="tx1"/>
              </a:solidFill>
            </a:endParaRPr>
          </a:p>
        </p:txBody>
      </p:sp>
      <p:graphicFrame>
        <p:nvGraphicFramePr>
          <p:cNvPr id="4" name="Chart 3">
            <a:extLst>
              <a:ext uri="{FF2B5EF4-FFF2-40B4-BE49-F238E27FC236}">
                <a16:creationId xmlns:a16="http://schemas.microsoft.com/office/drawing/2014/main" xmlns="" id="{695BBD66-754B-477B-8086-1497D7369FAA}"/>
              </a:ext>
            </a:extLst>
          </p:cNvPr>
          <p:cNvGraphicFramePr/>
          <p:nvPr>
            <p:extLst>
              <p:ext uri="{D42A27DB-BD31-4B8C-83A1-F6EECF244321}">
                <p14:modId xmlns:p14="http://schemas.microsoft.com/office/powerpoint/2010/main" val="4267392309"/>
              </p:ext>
            </p:extLst>
          </p:nvPr>
        </p:nvGraphicFramePr>
        <p:xfrm>
          <a:off x="1171709" y="1540993"/>
          <a:ext cx="6446521" cy="3963695"/>
        </p:xfrm>
        <a:graphic>
          <a:graphicData uri="http://schemas.openxmlformats.org/drawingml/2006/chart">
            <c:chart xmlns:c="http://schemas.openxmlformats.org/drawingml/2006/chart" xmlns:r="http://schemas.openxmlformats.org/officeDocument/2006/relationships" r:id="rId2"/>
          </a:graphicData>
        </a:graphic>
      </p:graphicFrame>
      <p:sp>
        <p:nvSpPr>
          <p:cNvPr id="5" name="Right Brace 4"/>
          <p:cNvSpPr/>
          <p:nvPr/>
        </p:nvSpPr>
        <p:spPr>
          <a:xfrm rot="16200000">
            <a:off x="4350259" y="-132269"/>
            <a:ext cx="379477" cy="3099814"/>
          </a:xfrm>
          <a:prstGeom prst="rightBrace">
            <a:avLst>
              <a:gd name="adj1" fmla="val 242179"/>
              <a:gd name="adj2" fmla="val 50000"/>
            </a:avLst>
          </a:prstGeom>
        </p:spPr>
        <p:style>
          <a:lnRef idx="2">
            <a:schemeClr val="accent1"/>
          </a:lnRef>
          <a:fillRef idx="0">
            <a:schemeClr val="accent1"/>
          </a:fillRef>
          <a:effectRef idx="1">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6" name="TextBox 5"/>
          <p:cNvSpPr txBox="1"/>
          <p:nvPr/>
        </p:nvSpPr>
        <p:spPr>
          <a:xfrm>
            <a:off x="457201" y="5541264"/>
            <a:ext cx="7296913" cy="646331"/>
          </a:xfrm>
          <a:prstGeom prst="rect">
            <a:avLst/>
          </a:prstGeom>
          <a:noFill/>
        </p:spPr>
        <p:txBody>
          <a:bodyPr wrap="square" rtlCol="0">
            <a:spAutoFit/>
          </a:bodyPr>
          <a:lstStyle/>
          <a:p>
            <a:r>
              <a:rPr lang="en-CA" dirty="0" smtClean="0"/>
              <a:t>All modified letter had higher take-up than the standard letter or the control group; there were no differences between the modified letters.</a:t>
            </a:r>
            <a:endParaRPr lang="en-CA" dirty="0"/>
          </a:p>
        </p:txBody>
      </p:sp>
    </p:spTree>
    <p:extLst>
      <p:ext uri="{BB962C8B-B14F-4D97-AF65-F5344CB8AC3E}">
        <p14:creationId xmlns:p14="http://schemas.microsoft.com/office/powerpoint/2010/main" val="37328202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dirty="0" smtClean="0">
                <a:solidFill>
                  <a:schemeClr val="tx1"/>
                </a:solidFill>
              </a:rPr>
              <a:t>Which letter worked best with children living in </a:t>
            </a:r>
            <a:r>
              <a:rPr lang="en-CA" sz="2400" u="sng" dirty="0" smtClean="0">
                <a:solidFill>
                  <a:schemeClr val="tx1"/>
                </a:solidFill>
              </a:rPr>
              <a:t>urban</a:t>
            </a:r>
            <a:r>
              <a:rPr lang="en-CA" sz="2400" dirty="0" smtClean="0">
                <a:solidFill>
                  <a:schemeClr val="tx1"/>
                </a:solidFill>
              </a:rPr>
              <a:t> areas?</a:t>
            </a:r>
            <a:endParaRPr lang="en-CA" sz="2400" dirty="0">
              <a:solidFill>
                <a:schemeClr val="tx1"/>
              </a:solidFill>
            </a:endParaRPr>
          </a:p>
        </p:txBody>
      </p:sp>
      <p:graphicFrame>
        <p:nvGraphicFramePr>
          <p:cNvPr id="4" name="Chart 3">
            <a:extLst>
              <a:ext uri="{FF2B5EF4-FFF2-40B4-BE49-F238E27FC236}">
                <a16:creationId xmlns:a16="http://schemas.microsoft.com/office/drawing/2014/main" xmlns="" id="{695BBD66-754B-477B-8086-1497D7369FAA}"/>
              </a:ext>
            </a:extLst>
          </p:cNvPr>
          <p:cNvGraphicFramePr/>
          <p:nvPr>
            <p:extLst>
              <p:ext uri="{D42A27DB-BD31-4B8C-83A1-F6EECF244321}">
                <p14:modId xmlns:p14="http://schemas.microsoft.com/office/powerpoint/2010/main" val="948003920"/>
              </p:ext>
            </p:extLst>
          </p:nvPr>
        </p:nvGraphicFramePr>
        <p:xfrm>
          <a:off x="1280159" y="1394689"/>
          <a:ext cx="6589219" cy="421058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457201" y="5769864"/>
            <a:ext cx="7296913" cy="369332"/>
          </a:xfrm>
          <a:prstGeom prst="rect">
            <a:avLst/>
          </a:prstGeom>
          <a:noFill/>
        </p:spPr>
        <p:txBody>
          <a:bodyPr wrap="square" rtlCol="0">
            <a:spAutoFit/>
          </a:bodyPr>
          <a:lstStyle/>
          <a:p>
            <a:r>
              <a:rPr lang="en-CA" dirty="0" smtClean="0"/>
              <a:t>Exact amount-savings had the highest take-up</a:t>
            </a:r>
            <a:endParaRPr lang="en-CA" dirty="0"/>
          </a:p>
        </p:txBody>
      </p:sp>
    </p:spTree>
    <p:extLst>
      <p:ext uri="{BB962C8B-B14F-4D97-AF65-F5344CB8AC3E}">
        <p14:creationId xmlns:p14="http://schemas.microsoft.com/office/powerpoint/2010/main" val="5942815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9518" y="1237755"/>
            <a:ext cx="2226275" cy="287764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a:xfrm>
            <a:off x="8543409" y="6400800"/>
            <a:ext cx="457140" cy="304800"/>
          </a:xfrm>
          <a:prstGeom prst="rect">
            <a:avLst/>
          </a:prstGeom>
        </p:spPr>
        <p:txBody>
          <a:bodyPr lIns="38383" tIns="19191" rIns="38383" bIns="19191"/>
          <a:lstStyle/>
          <a:p>
            <a:fld id="{4F6A37CE-C5E6-4CD4-9B1B-8F7D584E76FB}" type="slidenum">
              <a:rPr lang="en-CA" smtClean="0"/>
              <a:t>25</a:t>
            </a:fld>
            <a:endParaRPr lang="en-CA" dirty="0"/>
          </a:p>
        </p:txBody>
      </p:sp>
      <p:sp>
        <p:nvSpPr>
          <p:cNvPr id="4" name="TextBox 3"/>
          <p:cNvSpPr txBox="1"/>
          <p:nvPr/>
        </p:nvSpPr>
        <p:spPr>
          <a:xfrm>
            <a:off x="140678" y="539271"/>
            <a:ext cx="4421336" cy="534406"/>
          </a:xfrm>
          <a:prstGeom prst="rect">
            <a:avLst/>
          </a:prstGeom>
          <a:noFill/>
        </p:spPr>
        <p:txBody>
          <a:bodyPr wrap="none" lIns="102519" tIns="51259" rIns="102519" bIns="51259">
            <a:spAutoFit/>
          </a:bodyPr>
          <a:lstStyle/>
          <a:p>
            <a:pPr>
              <a:defRPr/>
            </a:pPr>
            <a:r>
              <a:rPr lang="en-US" sz="2800" b="1" dirty="0" smtClean="0">
                <a:solidFill>
                  <a:schemeClr val="accent1"/>
                </a:solidFill>
                <a:latin typeface="Arial"/>
                <a:ea typeface="+mj-ea"/>
                <a:cs typeface="Arial"/>
              </a:rPr>
              <a:t>Overall Projected Impact</a:t>
            </a:r>
            <a:endParaRPr lang="en-US" sz="2800" b="1" dirty="0">
              <a:solidFill>
                <a:schemeClr val="accent1"/>
              </a:solidFill>
              <a:latin typeface="Arial"/>
              <a:ea typeface="+mj-ea"/>
              <a:cs typeface="Arial"/>
            </a:endParaRPr>
          </a:p>
        </p:txBody>
      </p:sp>
      <p:pic>
        <p:nvPicPr>
          <p:cNvPr id="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7348"/>
          <a:stretch/>
        </p:blipFill>
        <p:spPr bwMode="auto">
          <a:xfrm>
            <a:off x="677855" y="1791460"/>
            <a:ext cx="2777378" cy="988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6024880" y="539271"/>
            <a:ext cx="2863087" cy="646298"/>
          </a:xfrm>
          <a:prstGeom prst="rect">
            <a:avLst/>
          </a:prstGeom>
          <a:noFill/>
        </p:spPr>
        <p:txBody>
          <a:bodyPr wrap="square" lIns="91408" tIns="45704" rIns="91408" bIns="45704" rtlCol="0">
            <a:spAutoFit/>
          </a:bodyPr>
          <a:lstStyle/>
          <a:p>
            <a:pPr algn="ctr"/>
            <a:r>
              <a:rPr lang="en-CA" dirty="0"/>
              <a:t>Highest </a:t>
            </a:r>
            <a:r>
              <a:rPr lang="en-CA" dirty="0" smtClean="0"/>
              <a:t>performer:</a:t>
            </a:r>
          </a:p>
          <a:p>
            <a:r>
              <a:rPr lang="en-CA" dirty="0" smtClean="0"/>
              <a:t>Dynamic Field - Savings</a:t>
            </a:r>
            <a:endParaRPr lang="en-CA" dirty="0"/>
          </a:p>
        </p:txBody>
      </p:sp>
      <p:sp>
        <p:nvSpPr>
          <p:cNvPr id="3" name="TextBox 2"/>
          <p:cNvSpPr txBox="1"/>
          <p:nvPr/>
        </p:nvSpPr>
        <p:spPr>
          <a:xfrm>
            <a:off x="266611" y="3008739"/>
            <a:ext cx="1799933" cy="1569660"/>
          </a:xfrm>
          <a:prstGeom prst="rect">
            <a:avLst/>
          </a:prstGeom>
          <a:noFill/>
        </p:spPr>
        <p:txBody>
          <a:bodyPr wrap="square" rtlCol="0">
            <a:spAutoFit/>
          </a:bodyPr>
          <a:lstStyle/>
          <a:p>
            <a:r>
              <a:rPr lang="en-CA" sz="1600" b="1" dirty="0" smtClean="0"/>
              <a:t>No letter</a:t>
            </a:r>
          </a:p>
          <a:p>
            <a:endParaRPr lang="en-CA" sz="1600" b="1" dirty="0"/>
          </a:p>
          <a:p>
            <a:r>
              <a:rPr lang="en-CA" sz="1600" b="1" dirty="0" smtClean="0"/>
              <a:t>217 potential 13 years old children benefit</a:t>
            </a:r>
          </a:p>
          <a:p>
            <a:r>
              <a:rPr lang="en-CA" sz="1600" b="1" dirty="0" smtClean="0"/>
              <a:t>$206,602</a:t>
            </a:r>
            <a:endParaRPr lang="en-CA" sz="1600" b="1" dirty="0"/>
          </a:p>
        </p:txBody>
      </p:sp>
      <p:sp>
        <p:nvSpPr>
          <p:cNvPr id="12" name="TextBox 11"/>
          <p:cNvSpPr txBox="1"/>
          <p:nvPr/>
        </p:nvSpPr>
        <p:spPr>
          <a:xfrm>
            <a:off x="2389244" y="2972163"/>
            <a:ext cx="1698123" cy="2062103"/>
          </a:xfrm>
          <a:prstGeom prst="rect">
            <a:avLst/>
          </a:prstGeom>
          <a:noFill/>
        </p:spPr>
        <p:txBody>
          <a:bodyPr wrap="square" rtlCol="0">
            <a:spAutoFit/>
          </a:bodyPr>
          <a:lstStyle/>
          <a:p>
            <a:r>
              <a:rPr lang="en-CA" sz="1600" b="1" dirty="0" smtClean="0"/>
              <a:t>Standard letter</a:t>
            </a:r>
          </a:p>
          <a:p>
            <a:endParaRPr lang="en-CA" sz="1600" b="1" dirty="0"/>
          </a:p>
          <a:p>
            <a:r>
              <a:rPr lang="en-CA" sz="1600" b="1" dirty="0" smtClean="0"/>
              <a:t>+ 356 letters</a:t>
            </a:r>
          </a:p>
          <a:p>
            <a:endParaRPr lang="en-CA" sz="1600" b="1" dirty="0"/>
          </a:p>
          <a:p>
            <a:r>
              <a:rPr lang="en-CA" sz="1600" b="1" dirty="0" smtClean="0"/>
              <a:t>573 potential 13 years old children benefit</a:t>
            </a:r>
          </a:p>
          <a:p>
            <a:r>
              <a:rPr lang="en-CA" sz="1600" b="1" dirty="0" smtClean="0"/>
              <a:t>$569,790</a:t>
            </a:r>
            <a:endParaRPr lang="en-CA" sz="1600" b="1" dirty="0"/>
          </a:p>
        </p:txBody>
      </p:sp>
      <p:sp>
        <p:nvSpPr>
          <p:cNvPr id="13" name="TextBox 12"/>
          <p:cNvSpPr txBox="1"/>
          <p:nvPr/>
        </p:nvSpPr>
        <p:spPr>
          <a:xfrm>
            <a:off x="4379556" y="2971270"/>
            <a:ext cx="1645324" cy="2800767"/>
          </a:xfrm>
          <a:prstGeom prst="rect">
            <a:avLst/>
          </a:prstGeom>
          <a:noFill/>
        </p:spPr>
        <p:txBody>
          <a:bodyPr wrap="square" rtlCol="0">
            <a:spAutoFit/>
          </a:bodyPr>
          <a:lstStyle/>
          <a:p>
            <a:r>
              <a:rPr lang="en-CA" sz="1600" b="1" dirty="0" smtClean="0"/>
              <a:t>Letter + Dynamic field/Nudge</a:t>
            </a:r>
          </a:p>
          <a:p>
            <a:endParaRPr lang="en-CA" sz="1600" b="1" dirty="0"/>
          </a:p>
          <a:p>
            <a:r>
              <a:rPr lang="en-CA" sz="1600" b="1" dirty="0" smtClean="0"/>
              <a:t>+ 298 letters</a:t>
            </a:r>
          </a:p>
          <a:p>
            <a:endParaRPr lang="en-CA" sz="1600" b="1" dirty="0"/>
          </a:p>
          <a:p>
            <a:r>
              <a:rPr lang="en-CA" sz="1600" b="1" dirty="0" smtClean="0"/>
              <a:t>878 potential 13 years old children benefit</a:t>
            </a:r>
          </a:p>
          <a:p>
            <a:r>
              <a:rPr lang="en-CA" sz="1600" b="1" dirty="0" smtClean="0"/>
              <a:t>$977,789</a:t>
            </a:r>
            <a:endParaRPr lang="en-CA" sz="1600" b="1" dirty="0"/>
          </a:p>
        </p:txBody>
      </p:sp>
    </p:spTree>
    <p:extLst>
      <p:ext uri="{BB962C8B-B14F-4D97-AF65-F5344CB8AC3E}">
        <p14:creationId xmlns:p14="http://schemas.microsoft.com/office/powerpoint/2010/main" val="4656917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Lessons Learned about Communicating with Canadians </a:t>
            </a:r>
            <a:endParaRPr lang="en-CA" dirty="0"/>
          </a:p>
        </p:txBody>
      </p:sp>
      <p:sp>
        <p:nvSpPr>
          <p:cNvPr id="3" name="Content Placeholder 2"/>
          <p:cNvSpPr>
            <a:spLocks noGrp="1"/>
          </p:cNvSpPr>
          <p:nvPr>
            <p:ph idx="1"/>
          </p:nvPr>
        </p:nvSpPr>
        <p:spPr>
          <a:xfrm>
            <a:off x="457201" y="1600201"/>
            <a:ext cx="8229600" cy="4809743"/>
          </a:xfrm>
        </p:spPr>
        <p:txBody>
          <a:bodyPr>
            <a:normAutofit fontScale="55000" lnSpcReduction="20000"/>
          </a:bodyPr>
          <a:lstStyle/>
          <a:p>
            <a:pPr marL="0" indent="0">
              <a:buNone/>
            </a:pPr>
            <a:r>
              <a:rPr lang="en-CA" b="1" dirty="0" smtClean="0">
                <a:solidFill>
                  <a:schemeClr val="accent1"/>
                </a:solidFill>
              </a:rPr>
              <a:t>Simplification </a:t>
            </a:r>
            <a:r>
              <a:rPr lang="en-CA" b="1" dirty="0">
                <a:solidFill>
                  <a:schemeClr val="accent1"/>
                </a:solidFill>
              </a:rPr>
              <a:t>is key</a:t>
            </a:r>
          </a:p>
          <a:p>
            <a:pPr marL="0" indent="0">
              <a:buNone/>
            </a:pPr>
            <a:r>
              <a:rPr lang="en-CA" dirty="0"/>
              <a:t>The success of the letters with a dynamic field reveals that ambiguity needs to be reduced to a minimum, if not eliminated altogether. </a:t>
            </a:r>
          </a:p>
          <a:p>
            <a:pPr marL="0" indent="0">
              <a:buNone/>
            </a:pPr>
            <a:endParaRPr lang="en-CA" dirty="0">
              <a:solidFill>
                <a:schemeClr val="tx1">
                  <a:lumMod val="75000"/>
                  <a:lumOff val="25000"/>
                </a:schemeClr>
              </a:solidFill>
            </a:endParaRPr>
          </a:p>
          <a:p>
            <a:pPr marL="0" indent="0">
              <a:buNone/>
            </a:pPr>
            <a:r>
              <a:rPr lang="en-CA" b="1" dirty="0">
                <a:solidFill>
                  <a:schemeClr val="accent1"/>
                </a:solidFill>
              </a:rPr>
              <a:t>Personalization is important</a:t>
            </a:r>
          </a:p>
          <a:p>
            <a:pPr marL="0" indent="0">
              <a:buNone/>
            </a:pPr>
            <a:r>
              <a:rPr lang="en-CA" dirty="0"/>
              <a:t>Tailoring messages to relevant characteristics of program users may enhance the effectiveness of mailings. Low income Canadian families may prefer communications avoiding language that does not personally resonate with their financial situation. </a:t>
            </a:r>
            <a:endParaRPr lang="en-CA" dirty="0" smtClean="0"/>
          </a:p>
          <a:p>
            <a:pPr marL="857110" lvl="1" indent="-457200">
              <a:buFont typeface="Wingdings" panose="05000000000000000000" pitchFamily="2" charset="2"/>
              <a:buChar char="Ø"/>
            </a:pPr>
            <a:r>
              <a:rPr lang="en-CA" dirty="0"/>
              <a:t>M</a:t>
            </a:r>
            <a:r>
              <a:rPr lang="en-CA" dirty="0" smtClean="0"/>
              <a:t>inimizing references to savings was effective at increasing take-up; this was a consistent trend across groups.</a:t>
            </a:r>
          </a:p>
          <a:p>
            <a:pPr marL="399910" lvl="1" indent="0">
              <a:buNone/>
            </a:pPr>
            <a:endParaRPr lang="en-CA" dirty="0"/>
          </a:p>
          <a:p>
            <a:pPr marL="0" indent="0">
              <a:buNone/>
            </a:pPr>
            <a:r>
              <a:rPr lang="en-CA" b="1" dirty="0" smtClean="0">
                <a:solidFill>
                  <a:schemeClr val="accent1"/>
                </a:solidFill>
              </a:rPr>
              <a:t>Everything is contextual</a:t>
            </a:r>
          </a:p>
          <a:p>
            <a:pPr marL="0" indent="0">
              <a:buNone/>
            </a:pPr>
            <a:r>
              <a:rPr lang="en-CA" dirty="0" smtClean="0"/>
              <a:t>One size-fits-all approach is not optimal. Families eligible for CLB are diverse. CLB take-up is influenced by locale (e.g., provinces, rural/urban settings) and personal characteristics (e.g., numbers of years living in low income, age of child). Again, message tailoring is an important direction for future mailings</a:t>
            </a:r>
          </a:p>
          <a:p>
            <a:pPr marL="0" indent="0">
              <a:buNone/>
            </a:pPr>
            <a:endParaRPr lang="en-CA" b="1" dirty="0">
              <a:solidFill>
                <a:schemeClr val="accent1"/>
              </a:solidFill>
            </a:endParaRPr>
          </a:p>
          <a:p>
            <a:pPr marL="0" indent="0">
              <a:buNone/>
            </a:pPr>
            <a:endParaRPr lang="en-CA" dirty="0"/>
          </a:p>
        </p:txBody>
      </p:sp>
    </p:spTree>
    <p:extLst>
      <p:ext uri="{BB962C8B-B14F-4D97-AF65-F5344CB8AC3E}">
        <p14:creationId xmlns:p14="http://schemas.microsoft.com/office/powerpoint/2010/main" val="6157048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Lessons Learned about Communicating with Canadians </a:t>
            </a:r>
            <a:endParaRPr lang="en-CA" dirty="0"/>
          </a:p>
        </p:txBody>
      </p:sp>
      <p:sp>
        <p:nvSpPr>
          <p:cNvPr id="3" name="Content Placeholder 2"/>
          <p:cNvSpPr>
            <a:spLocks noGrp="1"/>
          </p:cNvSpPr>
          <p:nvPr>
            <p:ph idx="1"/>
          </p:nvPr>
        </p:nvSpPr>
        <p:spPr/>
        <p:txBody>
          <a:bodyPr>
            <a:normAutofit fontScale="70000" lnSpcReduction="20000"/>
          </a:bodyPr>
          <a:lstStyle/>
          <a:p>
            <a:pPr marL="0" indent="0">
              <a:buNone/>
            </a:pPr>
            <a:r>
              <a:rPr lang="en-CA" b="1" dirty="0" smtClean="0">
                <a:solidFill>
                  <a:schemeClr val="accent1"/>
                </a:solidFill>
              </a:rPr>
              <a:t>Reminders are useful</a:t>
            </a:r>
          </a:p>
          <a:p>
            <a:pPr marL="0" indent="0">
              <a:buNone/>
            </a:pPr>
            <a:r>
              <a:rPr lang="en-CA" dirty="0" smtClean="0"/>
              <a:t>Most </a:t>
            </a:r>
            <a:r>
              <a:rPr lang="en-CA" dirty="0"/>
              <a:t>children in this trial were previously </a:t>
            </a:r>
            <a:r>
              <a:rPr lang="en-CA" dirty="0" smtClean="0"/>
              <a:t>eligible. Thus, </a:t>
            </a:r>
            <a:r>
              <a:rPr lang="en-CA" dirty="0"/>
              <a:t>this trial </a:t>
            </a:r>
            <a:r>
              <a:rPr lang="en-CA" dirty="0" smtClean="0"/>
              <a:t>can be viewed as a test </a:t>
            </a:r>
            <a:r>
              <a:rPr lang="en-CA" dirty="0"/>
              <a:t>of </a:t>
            </a:r>
            <a:r>
              <a:rPr lang="en-CA" dirty="0" smtClean="0"/>
              <a:t>reminders </a:t>
            </a:r>
            <a:r>
              <a:rPr lang="en-CA" dirty="0"/>
              <a:t>to </a:t>
            </a:r>
            <a:r>
              <a:rPr lang="en-CA" dirty="0" smtClean="0"/>
              <a:t>register for the CLB. </a:t>
            </a:r>
            <a:r>
              <a:rPr lang="en-CA" dirty="0"/>
              <a:t>I</a:t>
            </a:r>
            <a:r>
              <a:rPr lang="en-CA" dirty="0" smtClean="0"/>
              <a:t>n </a:t>
            </a:r>
            <a:r>
              <a:rPr lang="en-CA" dirty="0"/>
              <a:t>previous trials, </a:t>
            </a:r>
            <a:r>
              <a:rPr lang="en-CA" dirty="0" smtClean="0"/>
              <a:t>take-up </a:t>
            </a:r>
            <a:r>
              <a:rPr lang="en-CA" dirty="0"/>
              <a:t>was lower in older </a:t>
            </a:r>
            <a:r>
              <a:rPr lang="en-CA" dirty="0" smtClean="0"/>
              <a:t>children. The </a:t>
            </a:r>
            <a:r>
              <a:rPr lang="en-CA" dirty="0"/>
              <a:t>findings from the current trial </a:t>
            </a:r>
            <a:r>
              <a:rPr lang="en-CA" dirty="0" smtClean="0"/>
              <a:t>indicate </a:t>
            </a:r>
            <a:r>
              <a:rPr lang="en-CA" dirty="0"/>
              <a:t>that reminders </a:t>
            </a:r>
            <a:r>
              <a:rPr lang="en-CA" dirty="0" smtClean="0"/>
              <a:t>are particularly effective at </a:t>
            </a:r>
            <a:r>
              <a:rPr lang="en-CA" dirty="0"/>
              <a:t>increasing </a:t>
            </a:r>
            <a:r>
              <a:rPr lang="en-CA" dirty="0" smtClean="0"/>
              <a:t>take-up in this population.</a:t>
            </a:r>
          </a:p>
          <a:p>
            <a:pPr marL="0" indent="0">
              <a:buNone/>
            </a:pPr>
            <a:endParaRPr lang="en-CA" dirty="0" smtClean="0">
              <a:solidFill>
                <a:schemeClr val="tx1">
                  <a:lumMod val="75000"/>
                  <a:lumOff val="25000"/>
                </a:schemeClr>
              </a:solidFill>
            </a:endParaRPr>
          </a:p>
          <a:p>
            <a:pPr marL="0" indent="0">
              <a:buNone/>
            </a:pPr>
            <a:r>
              <a:rPr lang="en-CA" b="1" dirty="0" smtClean="0">
                <a:solidFill>
                  <a:schemeClr val="accent1"/>
                </a:solidFill>
              </a:rPr>
              <a:t>Bland is the brand</a:t>
            </a:r>
            <a:endParaRPr lang="en-CA" b="1" dirty="0">
              <a:solidFill>
                <a:schemeClr val="accent1"/>
              </a:solidFill>
            </a:endParaRPr>
          </a:p>
          <a:p>
            <a:pPr marL="0" indent="0">
              <a:buNone/>
            </a:pPr>
            <a:r>
              <a:rPr lang="en-CA" dirty="0" smtClean="0"/>
              <a:t>Consistent with the findings of Trial 2, the imagery letter performed worse compared to the exact amount and exact amount – savings letters. This is further evidence that Canadians may expect and prefer a formal look in communications from the Government of Canada.</a:t>
            </a:r>
            <a:endParaRPr lang="en-CA" dirty="0">
              <a:solidFill>
                <a:schemeClr val="tx1">
                  <a:lumMod val="75000"/>
                  <a:lumOff val="25000"/>
                </a:schemeClr>
              </a:solidFill>
            </a:endParaRPr>
          </a:p>
          <a:p>
            <a:endParaRPr lang="en-CA" dirty="0">
              <a:solidFill>
                <a:schemeClr val="tx1">
                  <a:lumMod val="75000"/>
                  <a:lumOff val="25000"/>
                </a:schemeClr>
              </a:solidFill>
            </a:endParaRPr>
          </a:p>
        </p:txBody>
      </p:sp>
    </p:spTree>
    <p:extLst>
      <p:ext uri="{BB962C8B-B14F-4D97-AF65-F5344CB8AC3E}">
        <p14:creationId xmlns:p14="http://schemas.microsoft.com/office/powerpoint/2010/main" val="24506603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a:solidFill>
                  <a:schemeClr val="tx2"/>
                </a:solidFill>
              </a:rPr>
              <a:t>Lessons Learned about Experimentation</a:t>
            </a:r>
          </a:p>
        </p:txBody>
      </p:sp>
      <p:sp>
        <p:nvSpPr>
          <p:cNvPr id="3" name="Content Placeholder 2"/>
          <p:cNvSpPr>
            <a:spLocks noGrp="1"/>
          </p:cNvSpPr>
          <p:nvPr>
            <p:ph idx="1"/>
          </p:nvPr>
        </p:nvSpPr>
        <p:spPr>
          <a:xfrm>
            <a:off x="457201" y="1600203"/>
            <a:ext cx="8229601" cy="4553709"/>
          </a:xfrm>
        </p:spPr>
        <p:txBody>
          <a:bodyPr>
            <a:normAutofit fontScale="55000" lnSpcReduction="20000"/>
          </a:bodyPr>
          <a:lstStyle/>
          <a:p>
            <a:pPr marL="0" indent="0">
              <a:buNone/>
            </a:pPr>
            <a:r>
              <a:rPr lang="en-CA" sz="3300" b="1" spc="3" dirty="0">
                <a:solidFill>
                  <a:schemeClr val="accent1"/>
                </a:solidFill>
                <a:latin typeface="Avenir LT Std 65 Medium"/>
                <a:cs typeface="Avenir LT Std 65 Medium"/>
              </a:rPr>
              <a:t>Iteration pays </a:t>
            </a:r>
            <a:r>
              <a:rPr lang="en-CA" sz="3300" b="1" spc="3" dirty="0" smtClean="0">
                <a:solidFill>
                  <a:schemeClr val="accent1"/>
                </a:solidFill>
                <a:latin typeface="Avenir LT Std 65 Medium"/>
                <a:cs typeface="Avenir LT Std 65 Medium"/>
              </a:rPr>
              <a:t>off</a:t>
            </a:r>
          </a:p>
          <a:p>
            <a:pPr marL="0" indent="0">
              <a:buNone/>
            </a:pPr>
            <a:r>
              <a:rPr lang="en-CA" sz="3300" spc="3" dirty="0" smtClean="0">
                <a:latin typeface="Avenir LT Std 65 Medium"/>
                <a:cs typeface="Avenir LT Std 65 Medium"/>
              </a:rPr>
              <a:t>The findings from previous trials and field have helped to design letters that may resonate more with the needs and experiences of eligible Canadian. Overall, it takes several trial to not only nail what works best, but what doesn’t.</a:t>
            </a:r>
          </a:p>
          <a:p>
            <a:pPr marL="0" indent="0">
              <a:buNone/>
            </a:pPr>
            <a:endParaRPr lang="en-CA" sz="3300" b="1" spc="3" dirty="0">
              <a:solidFill>
                <a:srgbClr val="32B6B9"/>
              </a:solidFill>
              <a:latin typeface="Avenir LT Std 65 Medium"/>
              <a:cs typeface="Avenir LT Std 65 Medium"/>
            </a:endParaRPr>
          </a:p>
          <a:p>
            <a:pPr marL="0" indent="0">
              <a:buNone/>
            </a:pPr>
            <a:r>
              <a:rPr lang="en-CA" sz="3300" b="1" spc="3" dirty="0" smtClean="0">
                <a:solidFill>
                  <a:schemeClr val="accent1"/>
                </a:solidFill>
                <a:latin typeface="Avenir LT Std 65 Medium"/>
                <a:cs typeface="Avenir LT Std 65 Medium"/>
              </a:rPr>
              <a:t>Replication </a:t>
            </a:r>
            <a:r>
              <a:rPr lang="en-CA" sz="3300" b="1" spc="3" dirty="0">
                <a:solidFill>
                  <a:schemeClr val="accent1"/>
                </a:solidFill>
                <a:latin typeface="Avenir LT Std 65 Medium"/>
                <a:cs typeface="Avenir LT Std 65 Medium"/>
              </a:rPr>
              <a:t>is </a:t>
            </a:r>
            <a:r>
              <a:rPr lang="en-CA" sz="3300" b="1" spc="3" dirty="0" smtClean="0">
                <a:solidFill>
                  <a:schemeClr val="accent1"/>
                </a:solidFill>
                <a:latin typeface="Avenir LT Std 65 Medium"/>
                <a:cs typeface="Avenir LT Std 65 Medium"/>
              </a:rPr>
              <a:t>critical</a:t>
            </a:r>
          </a:p>
          <a:p>
            <a:pPr marL="0" indent="0">
              <a:buNone/>
            </a:pPr>
            <a:r>
              <a:rPr lang="en-CA" sz="3300" spc="3" dirty="0" smtClean="0">
                <a:latin typeface="Avenir LT Std 65 Medium"/>
                <a:cs typeface="Avenir LT Std 65 Medium"/>
              </a:rPr>
              <a:t>Cumulative evidence is necessary for reliable and valid conclusions. Taken together, evidence from this trial and previous ones suggest that:</a:t>
            </a:r>
          </a:p>
          <a:p>
            <a:pPr marL="742810" lvl="1" indent="-342900">
              <a:buFont typeface="Wingdings" panose="05000000000000000000" pitchFamily="2" charset="2"/>
              <a:buChar char="Ø"/>
            </a:pPr>
            <a:r>
              <a:rPr lang="en-CA" sz="3300" spc="3" dirty="0" smtClean="0">
                <a:latin typeface="Avenir LT Std 65 Medium"/>
              </a:rPr>
              <a:t>Social norms and imagery may not resonate with eligible families</a:t>
            </a:r>
          </a:p>
          <a:p>
            <a:pPr marL="742810" lvl="1" indent="-342900">
              <a:buFont typeface="Wingdings" panose="05000000000000000000" pitchFamily="2" charset="2"/>
              <a:buChar char="Ø"/>
            </a:pPr>
            <a:r>
              <a:rPr lang="en-CA" sz="3300" dirty="0" smtClean="0"/>
              <a:t>Simple and crystal clear information work best at increasing CLB uptake</a:t>
            </a:r>
            <a:endParaRPr lang="en-CA" sz="3300" dirty="0"/>
          </a:p>
          <a:p>
            <a:pPr marL="0" indent="0">
              <a:buNone/>
            </a:pPr>
            <a:endParaRPr lang="en-CA" sz="3300" dirty="0"/>
          </a:p>
          <a:p>
            <a:pPr marL="0" indent="0">
              <a:buNone/>
            </a:pPr>
            <a:r>
              <a:rPr lang="en-CA" sz="3300" b="1" spc="3" dirty="0">
                <a:solidFill>
                  <a:schemeClr val="accent1"/>
                </a:solidFill>
                <a:latin typeface="Avenir LT Std 65 Medium"/>
                <a:cs typeface="Avenir LT Std 65 Medium"/>
              </a:rPr>
              <a:t>Mix and match innovative tools/research methods. </a:t>
            </a:r>
          </a:p>
          <a:p>
            <a:pPr marL="0" indent="0">
              <a:buNone/>
            </a:pPr>
            <a:r>
              <a:rPr lang="en-CA" sz="3300" dirty="0">
                <a:solidFill>
                  <a:schemeClr val="tx1">
                    <a:lumMod val="75000"/>
                    <a:lumOff val="25000"/>
                  </a:schemeClr>
                </a:solidFill>
              </a:rPr>
              <a:t>Using mixed-method approaches allows a better understanding of the needs and experience of program users. In turn, insights from field work can help inform the design of new interventions. Conversely, using quantitative methodologies can validate insights from qualitative field work.  </a:t>
            </a:r>
          </a:p>
          <a:p>
            <a:pPr marL="399910" lvl="1" indent="0">
              <a:buNone/>
            </a:pPr>
            <a:endParaRPr lang="en-CA" sz="2900" dirty="0"/>
          </a:p>
          <a:p>
            <a:pPr marL="232770" lvl="1" indent="0" algn="r">
              <a:buNone/>
            </a:pPr>
            <a:endParaRPr lang="en-CA" sz="1800" dirty="0">
              <a:solidFill>
                <a:schemeClr val="accent5"/>
              </a:solidFill>
            </a:endParaRPr>
          </a:p>
        </p:txBody>
      </p:sp>
      <p:sp>
        <p:nvSpPr>
          <p:cNvPr id="5" name="Slide Number Placeholder 4"/>
          <p:cNvSpPr>
            <a:spLocks noGrp="1"/>
          </p:cNvSpPr>
          <p:nvPr>
            <p:ph type="sldNum" sz="quarter" idx="12"/>
          </p:nvPr>
        </p:nvSpPr>
        <p:spPr/>
        <p:txBody>
          <a:bodyPr/>
          <a:lstStyle/>
          <a:p>
            <a:fld id="{9B0B0B09-5879-42C5-B662-5B995B35CA23}" type="slidenum">
              <a:rPr lang="en-CA" smtClean="0"/>
              <a:t>28</a:t>
            </a:fld>
            <a:endParaRPr lang="en-CA"/>
          </a:p>
        </p:txBody>
      </p:sp>
    </p:spTree>
    <p:extLst>
      <p:ext uri="{BB962C8B-B14F-4D97-AF65-F5344CB8AC3E}">
        <p14:creationId xmlns:p14="http://schemas.microsoft.com/office/powerpoint/2010/main" val="38508064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Limitations and Future Directions</a:t>
            </a:r>
            <a:endParaRPr lang="en-CA" dirty="0"/>
          </a:p>
        </p:txBody>
      </p:sp>
      <p:sp>
        <p:nvSpPr>
          <p:cNvPr id="3" name="Content Placeholder 2"/>
          <p:cNvSpPr>
            <a:spLocks noGrp="1"/>
          </p:cNvSpPr>
          <p:nvPr>
            <p:ph idx="1"/>
          </p:nvPr>
        </p:nvSpPr>
        <p:spPr>
          <a:xfrm>
            <a:off x="457201" y="1417639"/>
            <a:ext cx="8229600" cy="4745735"/>
          </a:xfrm>
        </p:spPr>
        <p:txBody>
          <a:bodyPr>
            <a:normAutofit/>
          </a:bodyPr>
          <a:lstStyle/>
          <a:p>
            <a:pPr marL="0" indent="0">
              <a:buNone/>
            </a:pPr>
            <a:r>
              <a:rPr lang="en-CA" sz="1600" b="1" dirty="0" smtClean="0">
                <a:solidFill>
                  <a:schemeClr val="accent1"/>
                </a:solidFill>
              </a:rPr>
              <a:t>What drove the performance of Letter 5?</a:t>
            </a:r>
          </a:p>
          <a:p>
            <a:pPr marL="0" indent="0">
              <a:buNone/>
            </a:pPr>
            <a:r>
              <a:rPr lang="en-CA" sz="1600" dirty="0" smtClean="0"/>
              <a:t>It’s difficult </a:t>
            </a:r>
            <a:r>
              <a:rPr lang="en-CA" sz="1600" dirty="0"/>
              <a:t>to </a:t>
            </a:r>
            <a:r>
              <a:rPr lang="en-CA" sz="1600" dirty="0" smtClean="0"/>
              <a:t>determine at this point </a:t>
            </a:r>
            <a:r>
              <a:rPr lang="en-CA" sz="1600" dirty="0"/>
              <a:t>whether the performance of the </a:t>
            </a:r>
            <a:r>
              <a:rPr lang="en-CA" sz="1600" dirty="0" smtClean="0"/>
              <a:t>exact amount </a:t>
            </a:r>
            <a:r>
              <a:rPr lang="en-CA" sz="1600" dirty="0"/>
              <a:t>– saving letter was due to content or the fact that the letter </a:t>
            </a:r>
            <a:r>
              <a:rPr lang="en-CA" sz="1600" dirty="0" smtClean="0"/>
              <a:t>was </a:t>
            </a:r>
            <a:r>
              <a:rPr lang="en-CA" sz="1600" dirty="0"/>
              <a:t>more </a:t>
            </a:r>
            <a:r>
              <a:rPr lang="en-CA" sz="1600" dirty="0" smtClean="0"/>
              <a:t>simple. </a:t>
            </a:r>
            <a:endParaRPr lang="en-CA" sz="1600" dirty="0"/>
          </a:p>
          <a:p>
            <a:pPr marL="0" indent="0">
              <a:buNone/>
            </a:pPr>
            <a:endParaRPr lang="en-CA" sz="1600" dirty="0" smtClean="0"/>
          </a:p>
          <a:p>
            <a:pPr marL="0" indent="0">
              <a:buNone/>
            </a:pPr>
            <a:r>
              <a:rPr lang="en-CA" sz="1600" b="1" dirty="0" smtClean="0">
                <a:solidFill>
                  <a:schemeClr val="accent1"/>
                </a:solidFill>
              </a:rPr>
              <a:t>Small sample sizes</a:t>
            </a:r>
            <a:endParaRPr lang="en-CA" sz="1600" b="1" dirty="0">
              <a:solidFill>
                <a:schemeClr val="accent1"/>
              </a:solidFill>
            </a:endParaRPr>
          </a:p>
          <a:p>
            <a:pPr marL="0" indent="0">
              <a:buNone/>
            </a:pPr>
            <a:r>
              <a:rPr lang="en-CA" sz="1600" dirty="0" smtClean="0"/>
              <a:t>Larger </a:t>
            </a:r>
            <a:r>
              <a:rPr lang="en-CA" sz="1600" dirty="0"/>
              <a:t>sample sizes are needed </a:t>
            </a:r>
            <a:r>
              <a:rPr lang="en-CA" sz="1600" dirty="0" smtClean="0"/>
              <a:t>to produce more reliable results for groups with smaller populations (e.g., provinces with low population, families living in rural/isolated areas).</a:t>
            </a:r>
          </a:p>
          <a:p>
            <a:pPr marL="0" indent="0">
              <a:buNone/>
            </a:pPr>
            <a:endParaRPr lang="en-CA" sz="1600" dirty="0" smtClean="0"/>
          </a:p>
          <a:p>
            <a:pPr marL="0" indent="0">
              <a:buNone/>
            </a:pPr>
            <a:r>
              <a:rPr lang="en-CA" sz="1600" b="1" dirty="0" smtClean="0">
                <a:solidFill>
                  <a:schemeClr val="accent1"/>
                </a:solidFill>
              </a:rPr>
              <a:t>What other factors influence take-up?</a:t>
            </a:r>
            <a:endParaRPr lang="en-CA" sz="1600" b="1" dirty="0">
              <a:solidFill>
                <a:schemeClr val="accent1"/>
              </a:solidFill>
            </a:endParaRPr>
          </a:p>
          <a:p>
            <a:pPr marL="0" indent="0">
              <a:buNone/>
            </a:pPr>
            <a:r>
              <a:rPr lang="en-CA" sz="1600" dirty="0"/>
              <a:t>T</a:t>
            </a:r>
            <a:r>
              <a:rPr lang="en-CA" sz="1600" dirty="0" smtClean="0"/>
              <a:t>he effect of other important demographic characteristics remain to be investigated (e.g., gender, ethnicity, education, disability, income, martial status).</a:t>
            </a:r>
          </a:p>
          <a:p>
            <a:pPr marL="0" indent="0">
              <a:buNone/>
            </a:pPr>
            <a:endParaRPr lang="en-CA" sz="1600" dirty="0"/>
          </a:p>
          <a:p>
            <a:pPr marL="0" indent="0">
              <a:buNone/>
            </a:pPr>
            <a:r>
              <a:rPr lang="en-CA" sz="1600" b="1" dirty="0">
                <a:solidFill>
                  <a:schemeClr val="accent1"/>
                </a:solidFill>
              </a:rPr>
              <a:t>U</a:t>
            </a:r>
            <a:r>
              <a:rPr lang="en-CA" sz="1600" b="1" dirty="0" smtClean="0">
                <a:solidFill>
                  <a:schemeClr val="accent1"/>
                </a:solidFill>
              </a:rPr>
              <a:t>nderstanding the underlying diversity of needs of eligible families</a:t>
            </a:r>
            <a:endParaRPr lang="en-CA" sz="1600" b="1" dirty="0">
              <a:solidFill>
                <a:schemeClr val="accent1"/>
              </a:solidFill>
            </a:endParaRPr>
          </a:p>
          <a:p>
            <a:pPr marL="0" indent="0">
              <a:buNone/>
            </a:pPr>
            <a:r>
              <a:rPr lang="en-CA" sz="1600" dirty="0" smtClean="0"/>
              <a:t>Better message tailoring requires that we consider researching the needs and experiences of specific populations (e.g., </a:t>
            </a:r>
            <a:r>
              <a:rPr lang="en-CA" sz="1600" dirty="0"/>
              <a:t>F</a:t>
            </a:r>
            <a:r>
              <a:rPr lang="en-CA" sz="1600" dirty="0" smtClean="0"/>
              <a:t>irst Nations, families living in isolated and rural communities). Additionally, we know next to nothing on families who have not gotten the bond. </a:t>
            </a:r>
          </a:p>
        </p:txBody>
      </p:sp>
    </p:spTree>
    <p:extLst>
      <p:ext uri="{BB962C8B-B14F-4D97-AF65-F5344CB8AC3E}">
        <p14:creationId xmlns:p14="http://schemas.microsoft.com/office/powerpoint/2010/main" val="36510566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7010400" y="6356350"/>
            <a:ext cx="2133600" cy="365125"/>
          </a:xfrm>
        </p:spPr>
        <p:txBody>
          <a:bodyPr/>
          <a:lstStyle/>
          <a:p>
            <a:fld id="{ABCE2B6B-7FFE-FA46-BED3-31567387080B}" type="slidenum">
              <a:rPr lang="en-US" smtClean="0"/>
              <a:t>3</a:t>
            </a:fld>
            <a:endParaRPr lang="en-US"/>
          </a:p>
        </p:txBody>
      </p:sp>
      <p:pic>
        <p:nvPicPr>
          <p:cNvPr id="3" name="Picture 2" descr="Elements graphique-01.png" title="Graphic Elements-0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847" y="-251910"/>
            <a:ext cx="7772400" cy="2712720"/>
          </a:xfrm>
          <a:prstGeom prst="rect">
            <a:avLst/>
          </a:prstGeom>
        </p:spPr>
      </p:pic>
      <p:pic>
        <p:nvPicPr>
          <p:cNvPr id="4" name="Picture 3" descr="Elements graphique-02.png" title="Graphic Elements-0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3352" y="2460810"/>
            <a:ext cx="3508248" cy="2712720"/>
          </a:xfrm>
          <a:prstGeom prst="rect">
            <a:avLst/>
          </a:prstGeom>
        </p:spPr>
      </p:pic>
      <p:pic>
        <p:nvPicPr>
          <p:cNvPr id="5" name="Picture 4" descr="Elements graphique-03.png" title="Graphic Elements-0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423" y="4571654"/>
            <a:ext cx="3508248" cy="2712720"/>
          </a:xfrm>
          <a:prstGeom prst="rect">
            <a:avLst/>
          </a:prstGeom>
        </p:spPr>
      </p:pic>
      <p:sp>
        <p:nvSpPr>
          <p:cNvPr id="13" name="Title 1"/>
          <p:cNvSpPr txBox="1">
            <a:spLocks/>
          </p:cNvSpPr>
          <p:nvPr/>
        </p:nvSpPr>
        <p:spPr>
          <a:xfrm>
            <a:off x="188298" y="3689502"/>
            <a:ext cx="5895053" cy="686896"/>
          </a:xfrm>
          <a:prstGeom prst="rect">
            <a:avLst/>
          </a:prstGeom>
        </p:spPr>
        <p:txBody>
          <a:bodyPr lIns="91423" tIns="45712" rIns="91423" bIns="45712">
            <a:normAutofit/>
          </a:bodyPr>
          <a:lstStyle>
            <a:lvl1pPr algn="l" defTabSz="457200" rtl="0" eaLnBrk="1" latinLnBrk="0" hangingPunct="1">
              <a:spcBef>
                <a:spcPct val="0"/>
              </a:spcBef>
              <a:buNone/>
              <a:defRPr sz="3600" b="1" i="0" kern="1200">
                <a:solidFill>
                  <a:schemeClr val="tx1"/>
                </a:solidFill>
                <a:latin typeface="Arial"/>
                <a:ea typeface="+mj-ea"/>
                <a:cs typeface="Verdana"/>
              </a:defRPr>
            </a:lvl1pPr>
          </a:lstStyle>
          <a:p>
            <a:pPr algn="ctr"/>
            <a:r>
              <a:rPr lang="en-CA" sz="3200" dirty="0">
                <a:solidFill>
                  <a:schemeClr val="tx2"/>
                </a:solidFill>
              </a:rPr>
              <a:t>The Canada Learning Bond</a:t>
            </a:r>
          </a:p>
        </p:txBody>
      </p:sp>
    </p:spTree>
    <p:extLst>
      <p:ext uri="{BB962C8B-B14F-4D97-AF65-F5344CB8AC3E}">
        <p14:creationId xmlns:p14="http://schemas.microsoft.com/office/powerpoint/2010/main" val="1065904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7010400" y="6356350"/>
            <a:ext cx="2133600" cy="365125"/>
          </a:xfrm>
        </p:spPr>
        <p:txBody>
          <a:bodyPr/>
          <a:lstStyle/>
          <a:p>
            <a:fld id="{ABCE2B6B-7FFE-FA46-BED3-31567387080B}" type="slidenum">
              <a:rPr lang="en-US" smtClean="0"/>
              <a:t>30</a:t>
            </a:fld>
            <a:endParaRPr lang="en-US"/>
          </a:p>
        </p:txBody>
      </p:sp>
      <p:pic>
        <p:nvPicPr>
          <p:cNvPr id="3" name="Picture 2" descr="Elements graphique-01.png" title="Graphic Elements-0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847" y="-251910"/>
            <a:ext cx="7772400" cy="2712720"/>
          </a:xfrm>
          <a:prstGeom prst="rect">
            <a:avLst/>
          </a:prstGeom>
        </p:spPr>
      </p:pic>
      <p:pic>
        <p:nvPicPr>
          <p:cNvPr id="4" name="Picture 3" descr="Elements graphique-02.png" title="Graphic Elements-0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85" y="2287270"/>
            <a:ext cx="3508248" cy="2712720"/>
          </a:xfrm>
          <a:prstGeom prst="rect">
            <a:avLst/>
          </a:prstGeom>
        </p:spPr>
      </p:pic>
      <p:pic>
        <p:nvPicPr>
          <p:cNvPr id="5" name="Picture 4" descr="Elements graphique-03.png" title="Graphic Elements-0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423" y="4571654"/>
            <a:ext cx="3508248" cy="2712720"/>
          </a:xfrm>
          <a:prstGeom prst="rect">
            <a:avLst/>
          </a:prstGeom>
        </p:spPr>
      </p:pic>
      <p:pic>
        <p:nvPicPr>
          <p:cNvPr id="7" name="Picture 6" descr="Elements graphique-05.png" title="Graphic Elements-0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65578" y="76225"/>
            <a:ext cx="3508248" cy="2712720"/>
          </a:xfrm>
          <a:prstGeom prst="rect">
            <a:avLst/>
          </a:prstGeom>
        </p:spPr>
      </p:pic>
      <p:pic>
        <p:nvPicPr>
          <p:cNvPr id="8" name="Picture 7" descr="Elements graphique-06.png" title="Graphic Elements-0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65467" y="3115256"/>
            <a:ext cx="3508248" cy="2712720"/>
          </a:xfrm>
          <a:prstGeom prst="rect">
            <a:avLst/>
          </a:prstGeom>
        </p:spPr>
      </p:pic>
      <p:pic>
        <p:nvPicPr>
          <p:cNvPr id="10" name="Picture 9" descr="Elements graphique-07.png" title="Graphic Elements-0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10400" y="4306416"/>
            <a:ext cx="1789176" cy="2712720"/>
          </a:xfrm>
          <a:prstGeom prst="rect">
            <a:avLst/>
          </a:prstGeom>
        </p:spPr>
      </p:pic>
      <p:sp>
        <p:nvSpPr>
          <p:cNvPr id="9" name="TextBox 8"/>
          <p:cNvSpPr txBox="1"/>
          <p:nvPr/>
        </p:nvSpPr>
        <p:spPr>
          <a:xfrm>
            <a:off x="2889030" y="1843633"/>
            <a:ext cx="4411721" cy="4524283"/>
          </a:xfrm>
          <a:prstGeom prst="rect">
            <a:avLst/>
          </a:prstGeom>
          <a:noFill/>
        </p:spPr>
        <p:txBody>
          <a:bodyPr wrap="none" lIns="91408" tIns="45704" rIns="91408" bIns="45704" rtlCol="0">
            <a:spAutoFit/>
          </a:bodyPr>
          <a:lstStyle/>
          <a:p>
            <a:r>
              <a:rPr lang="en-CA" b="1" dirty="0" err="1"/>
              <a:t>Merçi</a:t>
            </a:r>
            <a:r>
              <a:rPr lang="en-CA" b="1" dirty="0"/>
              <a:t>! </a:t>
            </a:r>
          </a:p>
          <a:p>
            <a:endParaRPr lang="en-CA" sz="1200" dirty="0"/>
          </a:p>
          <a:p>
            <a:pPr>
              <a:defRPr/>
            </a:pPr>
            <a:r>
              <a:rPr lang="en-CA" sz="1200" b="1" dirty="0"/>
              <a:t>Mathieu Audet </a:t>
            </a:r>
          </a:p>
          <a:p>
            <a:pPr>
              <a:defRPr/>
            </a:pPr>
            <a:r>
              <a:rPr lang="en-CA" sz="1200" dirty="0"/>
              <a:t>Manager, Behavioural Insights</a:t>
            </a:r>
          </a:p>
          <a:p>
            <a:pPr>
              <a:defRPr/>
            </a:pPr>
            <a:r>
              <a:rPr lang="en-CA" sz="1200" dirty="0"/>
              <a:t>Innovation Lab, Employment and Social Development Canada</a:t>
            </a:r>
          </a:p>
          <a:p>
            <a:pPr>
              <a:defRPr/>
            </a:pPr>
            <a:r>
              <a:rPr lang="en-CA" sz="1200" u="sng" dirty="0">
                <a:solidFill>
                  <a:sysClr val="windowText" lastClr="000000"/>
                </a:solidFill>
                <a:hlinkClick r:id="rId9"/>
              </a:rPr>
              <a:t>mathieu.audet@hrsdc-rhdcc.gc.ca</a:t>
            </a:r>
            <a:endParaRPr lang="en-CA" sz="1200" u="sng" dirty="0">
              <a:solidFill>
                <a:sysClr val="windowText" lastClr="000000"/>
              </a:solidFill>
            </a:endParaRPr>
          </a:p>
          <a:p>
            <a:pPr>
              <a:defRPr/>
            </a:pPr>
            <a:endParaRPr lang="en-CA" sz="1200" dirty="0">
              <a:solidFill>
                <a:sysClr val="windowText" lastClr="000000"/>
              </a:solidFill>
            </a:endParaRPr>
          </a:p>
          <a:p>
            <a:pPr>
              <a:defRPr/>
            </a:pPr>
            <a:r>
              <a:rPr lang="en-CA" sz="1200" b="1" dirty="0"/>
              <a:t>Monica Soliman</a:t>
            </a:r>
          </a:p>
          <a:p>
            <a:pPr>
              <a:defRPr/>
            </a:pPr>
            <a:r>
              <a:rPr lang="en-CA" sz="1200" dirty="0"/>
              <a:t>Research </a:t>
            </a:r>
            <a:r>
              <a:rPr lang="en-CA" sz="1200" dirty="0" smtClean="0"/>
              <a:t>Advisor</a:t>
            </a:r>
          </a:p>
          <a:p>
            <a:pPr>
              <a:defRPr/>
            </a:pPr>
            <a:r>
              <a:rPr lang="fr-CA" sz="1200" dirty="0"/>
              <a:t>Client </a:t>
            </a:r>
            <a:r>
              <a:rPr lang="fr-CA" sz="1200" dirty="0" err="1"/>
              <a:t>Experience</a:t>
            </a:r>
            <a:r>
              <a:rPr lang="fr-CA" sz="1200" dirty="0"/>
              <a:t> Branch</a:t>
            </a:r>
            <a:br>
              <a:rPr lang="fr-CA" sz="1200" dirty="0"/>
            </a:br>
            <a:r>
              <a:rPr lang="fr-CA" sz="1200" dirty="0"/>
              <a:t>Immigration, </a:t>
            </a:r>
            <a:r>
              <a:rPr lang="fr-CA" sz="1200" dirty="0" err="1"/>
              <a:t>Refugees</a:t>
            </a:r>
            <a:r>
              <a:rPr lang="fr-CA" sz="1200" dirty="0"/>
              <a:t> and </a:t>
            </a:r>
            <a:r>
              <a:rPr lang="fr-CA" sz="1200" dirty="0" err="1"/>
              <a:t>Citizenship</a:t>
            </a:r>
            <a:r>
              <a:rPr lang="fr-CA" sz="1200" dirty="0"/>
              <a:t> </a:t>
            </a:r>
            <a:r>
              <a:rPr lang="fr-CA" sz="1200" dirty="0" smtClean="0"/>
              <a:t>Canada</a:t>
            </a:r>
          </a:p>
          <a:p>
            <a:pPr>
              <a:defRPr/>
            </a:pPr>
            <a:r>
              <a:rPr lang="en-US" sz="1200" u="sng" dirty="0" smtClean="0">
                <a:hlinkClick r:id="rId10"/>
              </a:rPr>
              <a:t>Monica.Soliman@cic.gc.ca</a:t>
            </a:r>
            <a:endParaRPr lang="en-CA" sz="1200" dirty="0">
              <a:solidFill>
                <a:sysClr val="windowText" lastClr="000000"/>
              </a:solidFill>
            </a:endParaRPr>
          </a:p>
          <a:p>
            <a:pPr lvl="1"/>
            <a:endParaRPr lang="en-CA" sz="1200" dirty="0"/>
          </a:p>
          <a:p>
            <a:r>
              <a:rPr lang="en-CA" sz="1200" b="1" dirty="0"/>
              <a:t>Emilie </a:t>
            </a:r>
            <a:r>
              <a:rPr lang="en-CA" sz="1200" b="1" dirty="0" smtClean="0"/>
              <a:t>Eve Gravel</a:t>
            </a:r>
          </a:p>
          <a:p>
            <a:r>
              <a:rPr lang="en-CA" sz="1200" dirty="0" smtClean="0"/>
              <a:t>Behavior Scientist, </a:t>
            </a:r>
            <a:endParaRPr lang="en-CA" sz="1200" dirty="0"/>
          </a:p>
          <a:p>
            <a:r>
              <a:rPr lang="en-CA" sz="1200" dirty="0"/>
              <a:t>Innovation Lab, Employment and Social Development Canada</a:t>
            </a:r>
          </a:p>
          <a:p>
            <a:r>
              <a:rPr lang="en-US" sz="1200" u="sng" dirty="0" smtClean="0">
                <a:hlinkClick r:id="rId11"/>
              </a:rPr>
              <a:t>emilie.e.gravel@hrsdc-rhdcc.gc.ca</a:t>
            </a:r>
            <a:endParaRPr lang="en-US" sz="1200" u="sng" dirty="0" smtClean="0"/>
          </a:p>
          <a:p>
            <a:endParaRPr lang="en-CA" sz="1200" dirty="0"/>
          </a:p>
          <a:p>
            <a:r>
              <a:rPr lang="en-CA" sz="1200" b="1" dirty="0"/>
              <a:t>Rebecca </a:t>
            </a:r>
            <a:r>
              <a:rPr lang="en-CA" sz="1200" b="1" dirty="0" smtClean="0"/>
              <a:t>Friesdorf</a:t>
            </a:r>
          </a:p>
          <a:p>
            <a:r>
              <a:rPr lang="en-CA" sz="1200" dirty="0"/>
              <a:t>Behavior Scientist, </a:t>
            </a:r>
          </a:p>
          <a:p>
            <a:r>
              <a:rPr lang="en-CA" sz="1200" dirty="0"/>
              <a:t>Innovation Lab, Employment and Social Development Canada</a:t>
            </a:r>
          </a:p>
          <a:p>
            <a:r>
              <a:rPr lang="en-US" sz="1200" u="sng" dirty="0">
                <a:hlinkClick r:id="rId12"/>
              </a:rPr>
              <a:t>rebecca.friesdorf@hrsdc-rhdcc.gc.ca</a:t>
            </a:r>
            <a:endParaRPr lang="en-CA" sz="1200" b="1" dirty="0"/>
          </a:p>
          <a:p>
            <a:endParaRPr lang="en-CA" sz="1200" dirty="0">
              <a:solidFill>
                <a:sysClr val="windowText" lastClr="000000"/>
              </a:solidFill>
            </a:endParaRPr>
          </a:p>
        </p:txBody>
      </p:sp>
    </p:spTree>
    <p:extLst>
      <p:ext uri="{BB962C8B-B14F-4D97-AF65-F5344CB8AC3E}">
        <p14:creationId xmlns:p14="http://schemas.microsoft.com/office/powerpoint/2010/main" val="14966704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000" dirty="0"/>
              <a:t>The Canada Learning Bond</a:t>
            </a:r>
          </a:p>
        </p:txBody>
      </p:sp>
      <p:sp>
        <p:nvSpPr>
          <p:cNvPr id="3" name="Content Placeholder 2"/>
          <p:cNvSpPr>
            <a:spLocks noGrp="1"/>
          </p:cNvSpPr>
          <p:nvPr>
            <p:ph idx="1"/>
          </p:nvPr>
        </p:nvSpPr>
        <p:spPr>
          <a:xfrm>
            <a:off x="457201" y="1600201"/>
            <a:ext cx="8229600" cy="4571999"/>
          </a:xfrm>
        </p:spPr>
        <p:txBody>
          <a:bodyPr>
            <a:noAutofit/>
          </a:bodyPr>
          <a:lstStyle/>
          <a:p>
            <a:pPr marL="0" lvl="1" indent="0">
              <a:buNone/>
              <a:defRPr/>
            </a:pPr>
            <a:r>
              <a:rPr lang="en-CA" sz="1800" dirty="0"/>
              <a:t>The </a:t>
            </a:r>
            <a:r>
              <a:rPr lang="en-CA" sz="1800" b="1" dirty="0"/>
              <a:t>Canada Learning Bond (CLB) </a:t>
            </a:r>
            <a:r>
              <a:rPr lang="en-CA" sz="1800" dirty="0"/>
              <a:t>is a part of the Canada Education Savings Program (CESP). It is designed to encourage and reinforce the importance of saving for a child’s post-secondary education by using Registered Education Savings Plans (RESPs).</a:t>
            </a:r>
          </a:p>
          <a:p>
            <a:pPr marL="1257159" lvl="1" indent="-857250">
              <a:buFont typeface="Wingdings" panose="05000000000000000000" pitchFamily="2" charset="2"/>
              <a:buChar char="Ø"/>
              <a:defRPr/>
            </a:pPr>
            <a:r>
              <a:rPr lang="en-CA" sz="1600" dirty="0" smtClean="0"/>
              <a:t>Low-income </a:t>
            </a:r>
            <a:r>
              <a:rPr lang="en-CA" sz="1600" dirty="0"/>
              <a:t>families receive $500 upon opening an RESP and applying for the CLB and $</a:t>
            </a:r>
            <a:r>
              <a:rPr lang="en-CA" sz="1600" dirty="0" smtClean="0"/>
              <a:t>100 for </a:t>
            </a:r>
            <a:r>
              <a:rPr lang="en-CA" sz="1600" dirty="0"/>
              <a:t>every year that they are eligible until the child turns </a:t>
            </a:r>
            <a:r>
              <a:rPr lang="en-CA" sz="1600" dirty="0" smtClean="0"/>
              <a:t>15.</a:t>
            </a:r>
          </a:p>
          <a:p>
            <a:pPr marL="1257159" lvl="1" indent="-857250">
              <a:buFont typeface="Wingdings" panose="05000000000000000000" pitchFamily="2" charset="2"/>
              <a:buChar char="Ø"/>
              <a:defRPr/>
            </a:pPr>
            <a:r>
              <a:rPr lang="en-CA" sz="1600" dirty="0" smtClean="0"/>
              <a:t>These </a:t>
            </a:r>
            <a:r>
              <a:rPr lang="en-CA" sz="1600" dirty="0"/>
              <a:t>families are defined as earning </a:t>
            </a:r>
            <a:r>
              <a:rPr lang="en-CA" sz="1600" dirty="0" smtClean="0"/>
              <a:t>$45,916 or less </a:t>
            </a:r>
            <a:r>
              <a:rPr lang="en-CA" sz="1600" dirty="0"/>
              <a:t>in adjusted net family </a:t>
            </a:r>
            <a:r>
              <a:rPr lang="en-CA" sz="1600" dirty="0" smtClean="0"/>
              <a:t>income children for two children or less. This </a:t>
            </a:r>
            <a:r>
              <a:rPr lang="en-CA" sz="1600" dirty="0"/>
              <a:t>income increases for families with 3 or more </a:t>
            </a:r>
            <a:r>
              <a:rPr lang="en-CA" sz="1600" dirty="0" smtClean="0"/>
              <a:t>children. </a:t>
            </a:r>
            <a:endParaRPr lang="en-CA" sz="1600" dirty="0"/>
          </a:p>
          <a:p>
            <a:pPr marL="0" indent="0">
              <a:buNone/>
              <a:defRPr/>
            </a:pPr>
            <a:endParaRPr lang="en-CA" sz="1800" dirty="0"/>
          </a:p>
          <a:p>
            <a:pPr marL="6348" lvl="3" indent="0">
              <a:buNone/>
              <a:defRPr/>
            </a:pPr>
            <a:r>
              <a:rPr lang="en-CA" sz="1800" dirty="0"/>
              <a:t>No </a:t>
            </a:r>
            <a:r>
              <a:rPr lang="en-CA" sz="1800" dirty="0" smtClean="0"/>
              <a:t>personal contributions </a:t>
            </a:r>
            <a:r>
              <a:rPr lang="en-CA" sz="1800" dirty="0"/>
              <a:t>are required for the CLB and </a:t>
            </a:r>
            <a:r>
              <a:rPr lang="en-CA" sz="1800" dirty="0" smtClean="0"/>
              <a:t>retroactive payments </a:t>
            </a:r>
            <a:r>
              <a:rPr lang="en-CA" sz="1800" dirty="0"/>
              <a:t>can be received </a:t>
            </a:r>
            <a:r>
              <a:rPr lang="en-CA" sz="1800" dirty="0" smtClean="0"/>
              <a:t>prior </a:t>
            </a:r>
            <a:r>
              <a:rPr lang="en-CA" sz="1800" dirty="0"/>
              <a:t>to the child’s 15</a:t>
            </a:r>
            <a:r>
              <a:rPr lang="en-CA" sz="1800" baseline="30000" dirty="0"/>
              <a:t>th</a:t>
            </a:r>
            <a:r>
              <a:rPr lang="en-CA" sz="1800" dirty="0"/>
              <a:t> birthday.</a:t>
            </a:r>
          </a:p>
          <a:p>
            <a:pPr marL="1068157" lvl="2" indent="0">
              <a:buNone/>
              <a:defRPr/>
            </a:pPr>
            <a:endParaRPr lang="en-CA" sz="1800" dirty="0"/>
          </a:p>
          <a:p>
            <a:pPr marL="0" lvl="1" indent="0">
              <a:buNone/>
              <a:defRPr/>
            </a:pPr>
            <a:r>
              <a:rPr lang="en-CA" sz="1800" dirty="0"/>
              <a:t>Low-income families that contribute to their RESP can also receive additional CESP benefits like the Canada Education Saving Grant (</a:t>
            </a:r>
            <a:r>
              <a:rPr lang="en-CA" sz="1800" dirty="0" smtClean="0"/>
              <a:t>CESG).</a:t>
            </a:r>
            <a:endParaRPr lang="en-CA" sz="1800" dirty="0"/>
          </a:p>
        </p:txBody>
      </p:sp>
    </p:spTree>
    <p:extLst>
      <p:ext uri="{BB962C8B-B14F-4D97-AF65-F5344CB8AC3E}">
        <p14:creationId xmlns:p14="http://schemas.microsoft.com/office/powerpoint/2010/main" val="270648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The Canada Learning Bond</a:t>
            </a:r>
          </a:p>
        </p:txBody>
      </p:sp>
      <p:sp>
        <p:nvSpPr>
          <p:cNvPr id="3" name="Content Placeholder 2"/>
          <p:cNvSpPr>
            <a:spLocks noGrp="1"/>
          </p:cNvSpPr>
          <p:nvPr>
            <p:ph idx="1"/>
          </p:nvPr>
        </p:nvSpPr>
        <p:spPr>
          <a:xfrm>
            <a:off x="457199" y="1600201"/>
            <a:ext cx="4756069" cy="4553711"/>
          </a:xfrm>
        </p:spPr>
        <p:txBody>
          <a:bodyPr>
            <a:normAutofit lnSpcReduction="10000"/>
          </a:bodyPr>
          <a:lstStyle/>
          <a:p>
            <a:pPr marL="0" indent="0">
              <a:buNone/>
            </a:pPr>
            <a:r>
              <a:rPr lang="en-US" altLang="en-US" sz="2000" dirty="0" smtClean="0"/>
              <a:t>The CESP </a:t>
            </a:r>
            <a:r>
              <a:rPr lang="en-US" altLang="en-US" sz="2000" dirty="0"/>
              <a:t>provides the greatest incentives to low-income families (including the CLB), yet those families have the lowest participation rate. </a:t>
            </a:r>
          </a:p>
          <a:p>
            <a:pPr marL="0" indent="0">
              <a:buNone/>
            </a:pPr>
            <a:endParaRPr lang="en-CA" sz="2000" dirty="0"/>
          </a:p>
          <a:p>
            <a:pPr marL="0" indent="0">
              <a:buNone/>
            </a:pPr>
            <a:r>
              <a:rPr lang="en-CA" sz="2000" dirty="0"/>
              <a:t>Progress has been made </a:t>
            </a:r>
            <a:r>
              <a:rPr lang="en-CA" sz="2000" dirty="0" smtClean="0"/>
              <a:t>at increasing </a:t>
            </a:r>
            <a:r>
              <a:rPr lang="en-CA" sz="2000" dirty="0"/>
              <a:t>CLB take-up through various outreach and experimentation initiatives. </a:t>
            </a:r>
          </a:p>
          <a:p>
            <a:pPr marL="0" indent="0">
              <a:buNone/>
            </a:pPr>
            <a:endParaRPr lang="en-CA" sz="2000" dirty="0"/>
          </a:p>
          <a:p>
            <a:pPr marL="0" indent="0">
              <a:buNone/>
            </a:pPr>
            <a:r>
              <a:rPr lang="en-CA" sz="2000" dirty="0"/>
              <a:t>As of 2015, </a:t>
            </a:r>
            <a:r>
              <a:rPr lang="en-CA" sz="2000" b="1" dirty="0"/>
              <a:t>2</a:t>
            </a:r>
            <a:r>
              <a:rPr lang="en-CA" sz="2000" b="1" dirty="0" smtClean="0"/>
              <a:t> </a:t>
            </a:r>
            <a:r>
              <a:rPr lang="en-CA" sz="2000" b="1" dirty="0"/>
              <a:t>in 3 </a:t>
            </a:r>
            <a:r>
              <a:rPr lang="en-CA" sz="2000" dirty="0"/>
              <a:t>eligible children </a:t>
            </a:r>
            <a:r>
              <a:rPr lang="en-CA" sz="2000" dirty="0" smtClean="0"/>
              <a:t>were not </a:t>
            </a:r>
            <a:r>
              <a:rPr lang="en-CA" sz="2000" dirty="0"/>
              <a:t>signed up for the program.</a:t>
            </a:r>
          </a:p>
          <a:p>
            <a:pPr>
              <a:buFont typeface="Wingdings" panose="05000000000000000000" pitchFamily="2" charset="2"/>
              <a:buChar char="Ø"/>
            </a:pPr>
            <a:r>
              <a:rPr lang="en-CA" sz="2000" dirty="0" smtClean="0"/>
              <a:t>Approximately </a:t>
            </a:r>
            <a:r>
              <a:rPr lang="en-CA" sz="2000" dirty="0"/>
              <a:t>1.68 million eligible children have yet to receive the benefit</a:t>
            </a:r>
            <a:r>
              <a:rPr lang="en-CA" sz="1800" dirty="0" smtClean="0"/>
              <a: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6308" y="2212847"/>
            <a:ext cx="3918963" cy="3401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32311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The Canada Learning Bond </a:t>
            </a:r>
          </a:p>
        </p:txBody>
      </p:sp>
      <p:sp>
        <p:nvSpPr>
          <p:cNvPr id="3" name="Content Placeholder 2"/>
          <p:cNvSpPr>
            <a:spLocks noGrp="1"/>
          </p:cNvSpPr>
          <p:nvPr>
            <p:ph idx="1"/>
          </p:nvPr>
        </p:nvSpPr>
        <p:spPr/>
        <p:txBody>
          <a:bodyPr>
            <a:normAutofit fontScale="62500" lnSpcReduction="20000"/>
          </a:bodyPr>
          <a:lstStyle/>
          <a:p>
            <a:pPr marL="0" indent="0" fontAlgn="auto">
              <a:spcAft>
                <a:spcPts val="0"/>
              </a:spcAft>
              <a:buNone/>
              <a:defRPr/>
            </a:pPr>
            <a:r>
              <a:rPr lang="en-US" sz="2900" dirty="0"/>
              <a:t>Possible barriers to participation among low income </a:t>
            </a:r>
            <a:r>
              <a:rPr lang="en-US" sz="2900" dirty="0" smtClean="0"/>
              <a:t>families that were identified with the major project:</a:t>
            </a:r>
            <a:endParaRPr lang="en-US" sz="2900" dirty="0"/>
          </a:p>
          <a:p>
            <a:pPr marL="3175" indent="0" fontAlgn="auto">
              <a:spcAft>
                <a:spcPts val="0"/>
              </a:spcAft>
              <a:buNone/>
              <a:defRPr/>
            </a:pPr>
            <a:endParaRPr lang="en-US" sz="2900" dirty="0"/>
          </a:p>
          <a:p>
            <a:pPr marL="3175" lvl="1" indent="0" fontAlgn="auto">
              <a:spcAft>
                <a:spcPts val="0"/>
              </a:spcAft>
              <a:buNone/>
              <a:defRPr/>
            </a:pPr>
            <a:r>
              <a:rPr lang="en-US" sz="2900" dirty="0" smtClean="0"/>
              <a:t>1. Misperceptions </a:t>
            </a:r>
            <a:r>
              <a:rPr lang="en-US" sz="2900" dirty="0"/>
              <a:t>about </a:t>
            </a:r>
            <a:r>
              <a:rPr lang="en-US" sz="2900" dirty="0" smtClean="0"/>
              <a:t>RESPs</a:t>
            </a:r>
          </a:p>
          <a:p>
            <a:pPr marL="860285" lvl="2" indent="-457200">
              <a:buFont typeface="Wingdings" panose="05000000000000000000" pitchFamily="2" charset="2"/>
              <a:buChar char="Ø"/>
              <a:defRPr/>
            </a:pPr>
            <a:r>
              <a:rPr lang="en-US" sz="2500" dirty="0" smtClean="0"/>
              <a:t>e.g</a:t>
            </a:r>
            <a:r>
              <a:rPr lang="en-US" sz="2500" dirty="0"/>
              <a:t>., a need to contribute your own money, thinking that it only covers tuition for </a:t>
            </a:r>
            <a:r>
              <a:rPr lang="en-US" sz="2500" dirty="0" smtClean="0"/>
              <a:t>universities</a:t>
            </a:r>
          </a:p>
          <a:p>
            <a:pPr marL="403085" lvl="2" indent="0">
              <a:buNone/>
              <a:defRPr/>
            </a:pPr>
            <a:endParaRPr lang="en-US" sz="2900" dirty="0"/>
          </a:p>
          <a:p>
            <a:pPr marL="3175" lvl="1" indent="0" fontAlgn="auto">
              <a:spcAft>
                <a:spcPts val="0"/>
              </a:spcAft>
              <a:buNone/>
              <a:defRPr/>
            </a:pPr>
            <a:r>
              <a:rPr lang="en-US" sz="2900" dirty="0"/>
              <a:t>2. Process barriers </a:t>
            </a:r>
          </a:p>
          <a:p>
            <a:pPr marL="688835" lvl="2" indent="-285750">
              <a:buFont typeface="Wingdings" panose="05000000000000000000" pitchFamily="2" charset="2"/>
              <a:buChar char="Ø"/>
              <a:defRPr/>
            </a:pPr>
            <a:r>
              <a:rPr lang="en-US" sz="2500" dirty="0" smtClean="0"/>
              <a:t>e.g</a:t>
            </a:r>
            <a:r>
              <a:rPr lang="en-US" sz="2500" dirty="0"/>
              <a:t>., requiring Social Insurance Numbers for parents and </a:t>
            </a:r>
            <a:r>
              <a:rPr lang="en-US" sz="2500" dirty="0" smtClean="0"/>
              <a:t>children, opening an RESP account</a:t>
            </a:r>
            <a:endParaRPr lang="en-US" sz="2500" dirty="0"/>
          </a:p>
          <a:p>
            <a:pPr marL="3175" lvl="2" indent="0" fontAlgn="auto">
              <a:spcAft>
                <a:spcPts val="0"/>
              </a:spcAft>
              <a:buNone/>
              <a:defRPr/>
            </a:pPr>
            <a:endParaRPr lang="en-US" sz="2900" dirty="0"/>
          </a:p>
          <a:p>
            <a:pPr marL="3175" lvl="1" indent="0" fontAlgn="auto">
              <a:spcAft>
                <a:spcPts val="0"/>
              </a:spcAft>
              <a:buNone/>
              <a:defRPr/>
            </a:pPr>
            <a:r>
              <a:rPr lang="en-US" sz="2900" dirty="0"/>
              <a:t>3. Subjective distance</a:t>
            </a:r>
          </a:p>
          <a:p>
            <a:pPr marL="917414" lvl="3" indent="-457200">
              <a:buFont typeface="Wingdings" panose="05000000000000000000" pitchFamily="2" charset="2"/>
              <a:buChar char="Ø"/>
              <a:defRPr/>
            </a:pPr>
            <a:r>
              <a:rPr lang="en-CA" sz="2500" dirty="0" smtClean="0"/>
              <a:t>The </a:t>
            </a:r>
            <a:r>
              <a:rPr lang="en-CA" sz="2500" dirty="0"/>
              <a:t>benefits of the program (supporting child’s post-secondary education) may feel distant in time and difficult to visualize. This can reduce people’s willingness to join the program now.</a:t>
            </a:r>
          </a:p>
          <a:p>
            <a:pPr marL="3175" lvl="2" indent="0">
              <a:buNone/>
              <a:defRPr/>
            </a:pPr>
            <a:endParaRPr lang="en-CA" sz="2900" dirty="0"/>
          </a:p>
          <a:p>
            <a:pPr marL="3175" lvl="1" indent="0">
              <a:buNone/>
              <a:defRPr/>
            </a:pPr>
            <a:r>
              <a:rPr lang="en-US" sz="2900" dirty="0"/>
              <a:t>4. Low awareness of the CLB</a:t>
            </a:r>
          </a:p>
          <a:p>
            <a:pPr marL="0" indent="0">
              <a:buNone/>
            </a:pPr>
            <a:endParaRPr lang="en-CA" dirty="0"/>
          </a:p>
        </p:txBody>
      </p:sp>
    </p:spTree>
    <p:extLst>
      <p:ext uri="{BB962C8B-B14F-4D97-AF65-F5344CB8AC3E}">
        <p14:creationId xmlns:p14="http://schemas.microsoft.com/office/powerpoint/2010/main" val="20136233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7010400" y="6356350"/>
            <a:ext cx="2133600" cy="365125"/>
          </a:xfrm>
        </p:spPr>
        <p:txBody>
          <a:bodyPr/>
          <a:lstStyle/>
          <a:p>
            <a:fld id="{ABCE2B6B-7FFE-FA46-BED3-31567387080B}" type="slidenum">
              <a:rPr lang="en-US" smtClean="0"/>
              <a:t>7</a:t>
            </a:fld>
            <a:endParaRPr lang="en-US"/>
          </a:p>
        </p:txBody>
      </p:sp>
      <p:pic>
        <p:nvPicPr>
          <p:cNvPr id="3" name="Picture 2" descr="Elements graphique-01.png" title="Graphic Elements-0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847" y="-251910"/>
            <a:ext cx="7772400" cy="2712720"/>
          </a:xfrm>
          <a:prstGeom prst="rect">
            <a:avLst/>
          </a:prstGeom>
        </p:spPr>
      </p:pic>
      <p:pic>
        <p:nvPicPr>
          <p:cNvPr id="4" name="Picture 3" descr="Elements graphique-02.png" title="Graphic Elements-0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3352" y="2460810"/>
            <a:ext cx="3508248" cy="2712720"/>
          </a:xfrm>
          <a:prstGeom prst="rect">
            <a:avLst/>
          </a:prstGeom>
        </p:spPr>
      </p:pic>
      <p:pic>
        <p:nvPicPr>
          <p:cNvPr id="5" name="Picture 4" descr="Elements graphique-03.png" title="Graphic Elements-0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423" y="4571654"/>
            <a:ext cx="3508248" cy="2712720"/>
          </a:xfrm>
          <a:prstGeom prst="rect">
            <a:avLst/>
          </a:prstGeom>
        </p:spPr>
      </p:pic>
      <p:sp>
        <p:nvSpPr>
          <p:cNvPr id="13" name="Title 1"/>
          <p:cNvSpPr txBox="1">
            <a:spLocks/>
          </p:cNvSpPr>
          <p:nvPr/>
        </p:nvSpPr>
        <p:spPr>
          <a:xfrm>
            <a:off x="188298" y="3689502"/>
            <a:ext cx="5895053" cy="686896"/>
          </a:xfrm>
          <a:prstGeom prst="rect">
            <a:avLst/>
          </a:prstGeom>
        </p:spPr>
        <p:txBody>
          <a:bodyPr lIns="91423" tIns="45712" rIns="91423" bIns="45712">
            <a:normAutofit/>
          </a:bodyPr>
          <a:lstStyle>
            <a:lvl1pPr algn="l" defTabSz="457200" rtl="0" eaLnBrk="1" latinLnBrk="0" hangingPunct="1">
              <a:spcBef>
                <a:spcPct val="0"/>
              </a:spcBef>
              <a:buNone/>
              <a:defRPr sz="3600" b="1" i="0" kern="1200">
                <a:solidFill>
                  <a:schemeClr val="tx1"/>
                </a:solidFill>
                <a:latin typeface="Arial"/>
                <a:ea typeface="+mj-ea"/>
                <a:cs typeface="Verdana"/>
              </a:defRPr>
            </a:lvl1pPr>
          </a:lstStyle>
          <a:p>
            <a:pPr algn="ctr"/>
            <a:r>
              <a:rPr lang="en-CA" sz="3200" dirty="0">
                <a:solidFill>
                  <a:schemeClr val="tx2"/>
                </a:solidFill>
              </a:rPr>
              <a:t>Approach and Methodology</a:t>
            </a:r>
          </a:p>
        </p:txBody>
      </p:sp>
    </p:spTree>
    <p:extLst>
      <p:ext uri="{BB962C8B-B14F-4D97-AF65-F5344CB8AC3E}">
        <p14:creationId xmlns:p14="http://schemas.microsoft.com/office/powerpoint/2010/main" val="1514520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Trial Overview</a:t>
            </a:r>
          </a:p>
        </p:txBody>
      </p:sp>
      <p:sp>
        <p:nvSpPr>
          <p:cNvPr id="3" name="Content Placeholder 2"/>
          <p:cNvSpPr>
            <a:spLocks noGrp="1"/>
          </p:cNvSpPr>
          <p:nvPr>
            <p:ph idx="1"/>
          </p:nvPr>
        </p:nvSpPr>
        <p:spPr>
          <a:xfrm>
            <a:off x="457201" y="1401421"/>
            <a:ext cx="8229600" cy="4758069"/>
          </a:xfrm>
        </p:spPr>
        <p:txBody>
          <a:bodyPr>
            <a:noAutofit/>
          </a:bodyPr>
          <a:lstStyle/>
          <a:p>
            <a:pPr marL="0" indent="0" defTabSz="914400">
              <a:buNone/>
              <a:defRPr/>
            </a:pPr>
            <a:r>
              <a:rPr lang="en-CA" sz="2000" b="1" dirty="0"/>
              <a:t>Context</a:t>
            </a:r>
          </a:p>
          <a:p>
            <a:pPr marL="0" indent="0" defTabSz="914400">
              <a:buNone/>
              <a:defRPr/>
            </a:pPr>
            <a:r>
              <a:rPr lang="en-CA" sz="2000" dirty="0"/>
              <a:t>CESP is involved in a number of research projects with various partners to improve take-up of the CLB as well as better understand their clients. </a:t>
            </a:r>
            <a:r>
              <a:rPr lang="en-CA" sz="2000" b="1" dirty="0"/>
              <a:t>This is the third behavioral insights trial </a:t>
            </a:r>
            <a:r>
              <a:rPr lang="en-CA" sz="2000" dirty="0"/>
              <a:t>undertaken to test the effectiveness of mailings to </a:t>
            </a:r>
            <a:r>
              <a:rPr lang="en-CA" sz="2000" dirty="0" smtClean="0"/>
              <a:t>Canadian families living in low income. </a:t>
            </a:r>
            <a:endParaRPr lang="en-CA" sz="2000" dirty="0"/>
          </a:p>
          <a:p>
            <a:pPr marL="0" indent="0" defTabSz="914400">
              <a:buNone/>
              <a:defRPr/>
            </a:pPr>
            <a:endParaRPr lang="en-CA" sz="2000" dirty="0"/>
          </a:p>
          <a:p>
            <a:pPr marL="0" indent="0" defTabSz="914400">
              <a:buNone/>
              <a:defRPr/>
            </a:pPr>
            <a:r>
              <a:rPr lang="en-CA" sz="2000" dirty="0"/>
              <a:t>Specifically, previous experiments demonstrated the effectiveness of these mailings and also showed that </a:t>
            </a:r>
            <a:r>
              <a:rPr lang="en-CA" sz="2000" b="1" dirty="0" smtClean="0"/>
              <a:t>caregivers </a:t>
            </a:r>
            <a:r>
              <a:rPr lang="en-CA" sz="2000" b="1" dirty="0"/>
              <a:t>of older children were less likely to open an RESP in response to the letter. </a:t>
            </a:r>
          </a:p>
          <a:p>
            <a:pPr marL="0" indent="0" defTabSz="914400">
              <a:buNone/>
              <a:defRPr/>
            </a:pPr>
            <a:endParaRPr lang="en-CA" sz="2000" b="1" dirty="0"/>
          </a:p>
          <a:p>
            <a:pPr marL="0" indent="0" defTabSz="914400">
              <a:buNone/>
              <a:defRPr/>
            </a:pPr>
            <a:r>
              <a:rPr lang="en-CA" sz="2000" dirty="0"/>
              <a:t>Building on this work, </a:t>
            </a:r>
            <a:r>
              <a:rPr lang="en-CA" sz="2000" b="1" dirty="0"/>
              <a:t>this</a:t>
            </a:r>
            <a:r>
              <a:rPr lang="en-CA" sz="2000" dirty="0"/>
              <a:t> </a:t>
            </a:r>
            <a:r>
              <a:rPr lang="en-CA" sz="2000" b="1" dirty="0"/>
              <a:t>trial focused on the oldest eligible cohort</a:t>
            </a:r>
            <a:r>
              <a:rPr lang="en-CA" sz="2000" dirty="0"/>
              <a:t> (i.e., children born in 2004) to test the effectiveness of targeted messaging approaches</a:t>
            </a:r>
            <a:r>
              <a:rPr lang="en-CA" sz="1700" dirty="0"/>
              <a:t>. </a:t>
            </a:r>
          </a:p>
          <a:p>
            <a:pPr marL="0" indent="0" defTabSz="914400">
              <a:buNone/>
              <a:defRPr/>
            </a:pPr>
            <a:endParaRPr lang="en-CA" sz="1700" dirty="0">
              <a:solidFill>
                <a:schemeClr val="tx1">
                  <a:lumMod val="50000"/>
                  <a:lumOff val="50000"/>
                </a:schemeClr>
              </a:solidFill>
            </a:endParaRPr>
          </a:p>
          <a:p>
            <a:pPr marL="0" indent="0" defTabSz="914400">
              <a:buNone/>
              <a:defRPr/>
            </a:pPr>
            <a:r>
              <a:rPr lang="en-CA" sz="1800" dirty="0">
                <a:solidFill>
                  <a:schemeClr val="tx1">
                    <a:lumMod val="50000"/>
                    <a:lumOff val="50000"/>
                  </a:schemeClr>
                </a:solidFill>
              </a:rPr>
              <a:t>. </a:t>
            </a:r>
          </a:p>
          <a:p>
            <a:pPr marL="0" indent="0" defTabSz="914400">
              <a:buNone/>
              <a:defRPr/>
            </a:pPr>
            <a:endParaRPr lang="en-US" sz="1800" dirty="0">
              <a:solidFill>
                <a:schemeClr val="tx1">
                  <a:lumMod val="50000"/>
                  <a:lumOff val="50000"/>
                </a:schemeClr>
              </a:solidFill>
            </a:endParaRPr>
          </a:p>
          <a:p>
            <a:pPr marL="0" indent="0" defTabSz="914400">
              <a:buNone/>
              <a:defRPr/>
            </a:pPr>
            <a:r>
              <a:rPr lang="en-CA" sz="1800" dirty="0">
                <a:solidFill>
                  <a:schemeClr val="tx1">
                    <a:lumMod val="50000"/>
                    <a:lumOff val="50000"/>
                  </a:schemeClr>
                </a:solidFill>
              </a:rPr>
              <a:t> </a:t>
            </a:r>
          </a:p>
          <a:p>
            <a:pPr marL="0" indent="0" defTabSz="914400">
              <a:buNone/>
              <a:defRPr/>
            </a:pPr>
            <a:endParaRPr lang="en-CA" sz="1800" b="1" kern="0" dirty="0">
              <a:solidFill>
                <a:schemeClr val="tx1">
                  <a:lumMod val="50000"/>
                  <a:lumOff val="50000"/>
                </a:schemeClr>
              </a:solidFill>
            </a:endParaRPr>
          </a:p>
          <a:p>
            <a:pPr marL="0" indent="0" defTabSz="914400">
              <a:buNone/>
              <a:defRPr/>
            </a:pPr>
            <a:endParaRPr lang="en-CA" sz="1800" b="1" kern="0" dirty="0">
              <a:solidFill>
                <a:schemeClr val="tx1">
                  <a:lumMod val="50000"/>
                  <a:lumOff val="50000"/>
                </a:schemeClr>
              </a:solidFill>
            </a:endParaRPr>
          </a:p>
          <a:p>
            <a:pPr marL="0" indent="0" defTabSz="914400">
              <a:buNone/>
              <a:defRPr/>
            </a:pPr>
            <a:endParaRPr lang="en-CA" sz="1800" b="1" kern="0" dirty="0">
              <a:solidFill>
                <a:schemeClr val="tx1">
                  <a:lumMod val="50000"/>
                  <a:lumOff val="50000"/>
                </a:schemeClr>
              </a:solidFill>
            </a:endParaRPr>
          </a:p>
          <a:p>
            <a:pPr defTabSz="914400">
              <a:defRPr/>
            </a:pPr>
            <a:endParaRPr lang="en-CA" sz="1800" b="1" kern="0" dirty="0">
              <a:solidFill>
                <a:schemeClr val="tx1">
                  <a:lumMod val="50000"/>
                  <a:lumOff val="50000"/>
                </a:schemeClr>
              </a:solidFill>
            </a:endParaRPr>
          </a:p>
          <a:p>
            <a:pPr marL="0" indent="0">
              <a:buNone/>
            </a:pPr>
            <a:endParaRPr lang="en-CA" sz="1800" dirty="0">
              <a:solidFill>
                <a:schemeClr val="tx1">
                  <a:lumMod val="50000"/>
                  <a:lumOff val="50000"/>
                </a:schemeClr>
              </a:solidFill>
            </a:endParaRPr>
          </a:p>
        </p:txBody>
      </p:sp>
    </p:spTree>
    <p:extLst>
      <p:ext uri="{BB962C8B-B14F-4D97-AF65-F5344CB8AC3E}">
        <p14:creationId xmlns:p14="http://schemas.microsoft.com/office/powerpoint/2010/main" val="35905433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B0917-9D0E-4ECA-8B60-0E4FBC1A2920}"/>
              </a:ext>
            </a:extLst>
          </p:cNvPr>
          <p:cNvSpPr>
            <a:spLocks noGrp="1"/>
          </p:cNvSpPr>
          <p:nvPr>
            <p:ph type="title"/>
          </p:nvPr>
        </p:nvSpPr>
        <p:spPr/>
        <p:txBody>
          <a:bodyPr/>
          <a:lstStyle/>
          <a:p>
            <a:r>
              <a:rPr lang="fr-CA" dirty="0"/>
              <a:t>Trial </a:t>
            </a:r>
            <a:r>
              <a:rPr lang="fr-CA" dirty="0" err="1" smtClean="0"/>
              <a:t>Overview</a:t>
            </a:r>
            <a:endParaRPr lang="en-US" dirty="0"/>
          </a:p>
        </p:txBody>
      </p:sp>
      <p:sp>
        <p:nvSpPr>
          <p:cNvPr id="3" name="Content Placeholder 2">
            <a:extLst>
              <a:ext uri="{FF2B5EF4-FFF2-40B4-BE49-F238E27FC236}">
                <a16:creationId xmlns:a16="http://schemas.microsoft.com/office/drawing/2014/main" xmlns="" id="{DEDB57E8-DD52-414D-B145-B52FB0AC214D}"/>
              </a:ext>
            </a:extLst>
          </p:cNvPr>
          <p:cNvSpPr>
            <a:spLocks noGrp="1"/>
          </p:cNvSpPr>
          <p:nvPr>
            <p:ph idx="1"/>
          </p:nvPr>
        </p:nvSpPr>
        <p:spPr/>
        <p:txBody>
          <a:bodyPr>
            <a:noAutofit/>
          </a:bodyPr>
          <a:lstStyle/>
          <a:p>
            <a:pPr marL="0" indent="0">
              <a:spcBef>
                <a:spcPts val="0"/>
              </a:spcBef>
              <a:buNone/>
            </a:pPr>
            <a:r>
              <a:rPr lang="en-CA" sz="1800" b="1" dirty="0" smtClean="0"/>
              <a:t>The Approach: Iterative and Mixed-Method</a:t>
            </a:r>
          </a:p>
          <a:p>
            <a:pPr marL="0" indent="0">
              <a:spcBef>
                <a:spcPts val="0"/>
              </a:spcBef>
              <a:buNone/>
            </a:pPr>
            <a:endParaRPr lang="en-CA" sz="1800" b="1" dirty="0"/>
          </a:p>
          <a:p>
            <a:pPr marL="0" indent="0">
              <a:spcBef>
                <a:spcPts val="0"/>
              </a:spcBef>
              <a:buNone/>
            </a:pPr>
            <a:r>
              <a:rPr lang="en-CA" sz="1800" b="1" dirty="0" smtClean="0"/>
              <a:t>Trial 1 &amp; 2</a:t>
            </a:r>
            <a:endParaRPr lang="en-CA" sz="1800" b="1" dirty="0"/>
          </a:p>
          <a:p>
            <a:pPr marL="0" indent="0">
              <a:spcBef>
                <a:spcPts val="0"/>
              </a:spcBef>
              <a:buNone/>
            </a:pPr>
            <a:r>
              <a:rPr lang="en-CA" sz="1800" dirty="0"/>
              <a:t>I</a:t>
            </a:r>
            <a:r>
              <a:rPr lang="en-CA" sz="1800" dirty="0" smtClean="0"/>
              <a:t>nterventions </a:t>
            </a:r>
            <a:r>
              <a:rPr lang="en-CA" sz="1800" dirty="0"/>
              <a:t>were developed using </a:t>
            </a:r>
            <a:r>
              <a:rPr lang="en-CA" sz="1800" b="1" dirty="0"/>
              <a:t>evidenced-based principles </a:t>
            </a:r>
            <a:r>
              <a:rPr lang="en-CA" sz="1800" dirty="0"/>
              <a:t>from behavioral </a:t>
            </a:r>
            <a:r>
              <a:rPr lang="en-CA" sz="1800" dirty="0" smtClean="0"/>
              <a:t>insights. The impact of the new, revised letters was underwhelming.</a:t>
            </a:r>
            <a:endParaRPr lang="en-CA" sz="1800" dirty="0"/>
          </a:p>
          <a:p>
            <a:pPr marL="0" indent="0">
              <a:spcBef>
                <a:spcPts val="0"/>
              </a:spcBef>
              <a:buNone/>
            </a:pPr>
            <a:endParaRPr lang="en-CA" sz="1800" dirty="0" smtClean="0"/>
          </a:p>
          <a:p>
            <a:pPr marL="0" indent="0">
              <a:spcBef>
                <a:spcPts val="0"/>
              </a:spcBef>
              <a:buNone/>
            </a:pPr>
            <a:r>
              <a:rPr lang="en-CA" sz="1800" b="1" dirty="0" smtClean="0"/>
              <a:t>Major Design Project </a:t>
            </a:r>
            <a:endParaRPr lang="en-CA" sz="1800" b="1" dirty="0"/>
          </a:p>
          <a:p>
            <a:pPr marL="0" indent="0">
              <a:spcBef>
                <a:spcPts val="0"/>
              </a:spcBef>
              <a:buNone/>
            </a:pPr>
            <a:r>
              <a:rPr lang="en-CA" sz="1800" dirty="0" smtClean="0"/>
              <a:t>In response, the Innovation Lab’s Design Team conducted </a:t>
            </a:r>
            <a:r>
              <a:rPr lang="en-CA" sz="1800" b="1" dirty="0" smtClean="0"/>
              <a:t>qualitative field research</a:t>
            </a:r>
            <a:r>
              <a:rPr lang="en-CA" sz="1800" dirty="0" smtClean="0"/>
              <a:t>, speaking with parents of eligible children, community organizations supporting program outreach, and teachers to better understand the barriers and other factors contributing to low sign-up.</a:t>
            </a:r>
          </a:p>
          <a:p>
            <a:pPr marL="0" indent="0">
              <a:spcBef>
                <a:spcPts val="0"/>
              </a:spcBef>
              <a:buNone/>
            </a:pPr>
            <a:endParaRPr lang="en-CA" sz="1800" dirty="0"/>
          </a:p>
          <a:p>
            <a:pPr marL="0" indent="0">
              <a:spcBef>
                <a:spcPts val="0"/>
              </a:spcBef>
              <a:buNone/>
            </a:pPr>
            <a:r>
              <a:rPr lang="en-CA" sz="1800" b="1" dirty="0" smtClean="0"/>
              <a:t>Trial 3</a:t>
            </a:r>
            <a:endParaRPr lang="en-CA" sz="1800" b="1" dirty="0"/>
          </a:p>
          <a:p>
            <a:pPr marL="0" indent="0">
              <a:spcBef>
                <a:spcPts val="0"/>
              </a:spcBef>
              <a:buNone/>
            </a:pPr>
            <a:r>
              <a:rPr lang="en-CA" sz="1800" dirty="0" smtClean="0"/>
              <a:t>Design of </a:t>
            </a:r>
            <a:r>
              <a:rPr lang="en-CA" sz="1800" dirty="0"/>
              <a:t>the letters </a:t>
            </a:r>
            <a:r>
              <a:rPr lang="en-CA" sz="1800" dirty="0" smtClean="0"/>
              <a:t>was </a:t>
            </a:r>
            <a:r>
              <a:rPr lang="en-CA" sz="1800" dirty="0"/>
              <a:t>informed by results and insights from </a:t>
            </a:r>
            <a:r>
              <a:rPr lang="en-CA" sz="1800" dirty="0" smtClean="0"/>
              <a:t>both the quantitative and qualitative work.</a:t>
            </a:r>
            <a:endParaRPr lang="en-CA" sz="1800" dirty="0">
              <a:solidFill>
                <a:schemeClr val="tx1">
                  <a:lumMod val="50000"/>
                  <a:lumOff val="50000"/>
                </a:schemeClr>
              </a:solidFill>
            </a:endParaRPr>
          </a:p>
          <a:p>
            <a:pPr marL="0" indent="0" defTabSz="914400">
              <a:buNone/>
              <a:defRPr/>
            </a:pPr>
            <a:endParaRPr lang="en-CA" sz="1800" b="1" dirty="0">
              <a:solidFill>
                <a:schemeClr val="tx1">
                  <a:lumMod val="50000"/>
                  <a:lumOff val="50000"/>
                </a:schemeClr>
              </a:solidFill>
            </a:endParaRPr>
          </a:p>
          <a:p>
            <a:pPr marL="0" indent="0">
              <a:buNone/>
            </a:pPr>
            <a:endParaRPr lang="en-US" sz="1800" dirty="0">
              <a:solidFill>
                <a:schemeClr val="tx1">
                  <a:lumMod val="50000"/>
                  <a:lumOff val="50000"/>
                </a:schemeClr>
              </a:solidFill>
            </a:endParaRPr>
          </a:p>
        </p:txBody>
      </p:sp>
    </p:spTree>
    <p:extLst>
      <p:ext uri="{BB962C8B-B14F-4D97-AF65-F5344CB8AC3E}">
        <p14:creationId xmlns:p14="http://schemas.microsoft.com/office/powerpoint/2010/main" val="26960315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SOBDR_d2">
  <a:themeElements>
    <a:clrScheme name="Custom 3">
      <a:dk1>
        <a:srgbClr val="474747"/>
      </a:dk1>
      <a:lt1>
        <a:sysClr val="window" lastClr="FFFFFF"/>
      </a:lt1>
      <a:dk2>
        <a:srgbClr val="188394"/>
      </a:dk2>
      <a:lt2>
        <a:srgbClr val="96D9DC"/>
      </a:lt2>
      <a:accent1>
        <a:srgbClr val="C90031"/>
      </a:accent1>
      <a:accent2>
        <a:srgbClr val="DE5372"/>
      </a:accent2>
      <a:accent3>
        <a:srgbClr val="4CA28D"/>
      </a:accent3>
      <a:accent4>
        <a:srgbClr val="87C6B6"/>
      </a:accent4>
      <a:accent5>
        <a:srgbClr val="DD5B49"/>
      </a:accent5>
      <a:accent6>
        <a:srgbClr val="E99586"/>
      </a:accent6>
      <a:hlink>
        <a:srgbClr val="0000FF"/>
      </a:hlink>
      <a:folHlink>
        <a:srgbClr val="96D9D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ContTruc" ma:contentTypeID="0x0101004B9DE00CD6BF494E8621095E7F111E35004F74A9B650681B41AF60680931644FF8" ma:contentTypeVersion="38" ma:contentTypeDescription="ContTrucD" ma:contentTypeScope="" ma:versionID="06d894131a5b51e5018a3d3b80897f3d">
  <xsd:schema xmlns:xsd="http://www.w3.org/2001/XMLSchema" xmlns:xs="http://www.w3.org/2001/XMLSchema" xmlns:p="http://schemas.microsoft.com/office/2006/metadata/properties" xmlns:ns1="http://schemas.microsoft.com/sharepoint/v3" xmlns:ns2="4f810ac0-7940-4b47-8510-ccc18747f341" xmlns:ns3="aeabe285-28c2-4b4a-a8cd-631679229c94" xmlns:ns4="http://schemas.microsoft.com/sharepoint/v4" targetNamespace="http://schemas.microsoft.com/office/2006/metadata/properties" ma:root="true" ma:fieldsID="457b7fe014ac0dad4a48e1791a399ad9" ns1:_="" ns2:_="" ns3:_="" ns4:_="">
    <xsd:import namespace="http://schemas.microsoft.com/sharepoint/v3"/>
    <xsd:import namespace="4f810ac0-7940-4b47-8510-ccc18747f341"/>
    <xsd:import namespace="aeabe285-28c2-4b4a-a8cd-631679229c94"/>
    <xsd:import namespace="http://schemas.microsoft.com/sharepoint/v4"/>
    <xsd:element name="properties">
      <xsd:complexType>
        <xsd:sequence>
          <xsd:element name="documentManagement">
            <xsd:complexType>
              <xsd:all>
                <xsd:element ref="ns2:ClpServices"/>
                <xsd:element ref="ns3:PgResponsibleResponsable" minOccurs="0"/>
                <xsd:element ref="ns2:TxtResumeE"/>
                <xsd:element ref="ns2:TxtResumeF"/>
                <xsd:element ref="ns2:TxtMotClef" minOccurs="0"/>
                <xsd:element ref="ns2:NbDuree"/>
                <xsd:element ref="ns2:ChkNouveauEmp" minOccurs="0"/>
                <xsd:element ref="ns2:ChLocationEmplacement"/>
                <xsd:element ref="ns2:C_ClpServices" minOccurs="0"/>
                <xsd:element ref="ns2:ChkTraitementInitial" minOccurs="0"/>
                <xsd:element ref="ns2:NbVersion" minOccurs="0"/>
                <xsd:element ref="ns4:IconOverlay" minOccurs="0"/>
                <xsd:element ref="ns1:_vti_ItemDeclaredRecord" minOccurs="0"/>
                <xsd:element ref="ns1:_vti_ItemHoldRecordStatus" minOccurs="0"/>
                <xsd:element ref="ns1:_dlc_ExpireDateSaved" minOccurs="0"/>
                <xsd:element ref="ns1:_dlc_ExpireDate" minOccurs="0"/>
                <xsd:element ref="ns1:_dlc_Exemp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vti_ItemDeclaredRecord" ma:index="22" nillable="true" ma:displayName="Declared Record" ma:hidden="true" ma:internalName="_vti_ItemDeclaredRecord" ma:readOnly="true">
      <xsd:simpleType>
        <xsd:restriction base="dms:DateTime"/>
      </xsd:simpleType>
    </xsd:element>
    <xsd:element name="_vti_ItemHoldRecordStatus" ma:index="23" nillable="true" ma:displayName="Hold and Record Status" ma:decimals="0" ma:hidden="true" ma:internalName="_vti_ItemHoldRecordStatus" ma:readOnly="true">
      <xsd:simpleType>
        <xsd:restriction base="dms:Unknown"/>
      </xsd:simpleType>
    </xsd:element>
    <xsd:element name="_dlc_ExpireDateSaved" ma:index="24" nillable="true" ma:displayName="Original Expiration Date" ma:hidden="true" ma:internalName="_dlc_ExpireDateSaved" ma:readOnly="true">
      <xsd:simpleType>
        <xsd:restriction base="dms:DateTime"/>
      </xsd:simpleType>
    </xsd:element>
    <xsd:element name="_dlc_ExpireDate" ma:index="25" nillable="true" ma:displayName="Expiration Date" ma:hidden="true" ma:internalName="_dlc_ExpireDate" ma:readOnly="true">
      <xsd:simpleType>
        <xsd:restriction base="dms:DateTime"/>
      </xsd:simpleType>
    </xsd:element>
    <xsd:element name="_dlc_Exempt" ma:index="26"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f810ac0-7940-4b47-8510-ccc18747f341" elementFormDefault="qualified">
    <xsd:import namespace="http://schemas.microsoft.com/office/2006/documentManagement/types"/>
    <xsd:import namespace="http://schemas.microsoft.com/office/infopath/2007/PartnerControls"/>
    <xsd:element name="ClpServices" ma:index="2" ma:displayName="ClpServices" ma:description="ClpServicesD" ma:list="{34A2CCC2-8655-4786-B8EE-4A9DDB8FA9D0}" ma:internalName="ClpServices" ma:showField="Title" ma:web="aeabe285-28c2-4b4a-a8cd-631679229c94">
      <xsd:simpleType>
        <xsd:restriction base="dms:Lookup"/>
      </xsd:simpleType>
    </xsd:element>
    <xsd:element name="TxtResumeE" ma:index="4" ma:displayName="TxtResumeE" ma:description="TxtResumeED" ma:internalName="TxtResumeE">
      <xsd:simpleType>
        <xsd:restriction base="dms:Text">
          <xsd:maxLength value="150"/>
        </xsd:restriction>
      </xsd:simpleType>
    </xsd:element>
    <xsd:element name="TxtResumeF" ma:index="5" ma:displayName="TxtResumeF" ma:description="TxtResumeFD" ma:internalName="TxtResumeF">
      <xsd:simpleType>
        <xsd:restriction base="dms:Text">
          <xsd:maxLength value="150"/>
        </xsd:restriction>
      </xsd:simpleType>
    </xsd:element>
    <xsd:element name="TxtMotClef" ma:index="6" nillable="true" ma:displayName="TxtMotClef" ma:description="TxtMotClefD" ma:internalName="TxtMotClef">
      <xsd:simpleType>
        <xsd:restriction base="dms:Text">
          <xsd:maxLength value="255"/>
        </xsd:restriction>
      </xsd:simpleType>
    </xsd:element>
    <xsd:element name="NbDuree" ma:index="7" ma:displayName="NbDuree" ma:decimals="0" ma:default="12" ma:description="NbDureeD" ma:internalName="NbDuree" ma:percentage="FALSE">
      <xsd:simpleType>
        <xsd:restriction base="dms:Number">
          <xsd:maxInclusive value="24"/>
          <xsd:minInclusive value="3"/>
        </xsd:restriction>
      </xsd:simpleType>
    </xsd:element>
    <xsd:element name="ChkNouveauEmp" ma:index="8" nillable="true" ma:displayName="ChkNouveauEmp" ma:default="0" ma:description="ChkNouveauEmpD" ma:internalName="ChkNouveauEmp">
      <xsd:simpleType>
        <xsd:restriction base="dms:Boolean"/>
      </xsd:simpleType>
    </xsd:element>
    <xsd:element name="ChLocationEmplacement" ma:index="9" ma:displayName="ChLocationEmplacement" ma:default="Client Library / Bibliothèque client" ma:description="ChLocationEmplacementD" ma:format="Dropdown" ma:internalName="ChLocationEmplacement">
      <xsd:simpleType>
        <xsd:restriction base="dms:Choice">
          <xsd:enumeration value="Client Library / Bibliothèque client"/>
          <xsd:enumeration value="Technical Library / Bibliothèque technique"/>
          <xsd:enumeration value="Archive"/>
          <xsd:enumeration value="Work in progress library / Bibliothèque de travaux en cours"/>
        </xsd:restriction>
      </xsd:simpleType>
    </xsd:element>
    <xsd:element name="C_ClpServices" ma:index="17" nillable="true" ma:displayName="C_ClpServices" ma:internalName="C_ClpServices" ma:readOnly="true">
      <xsd:simpleType>
        <xsd:restriction base="dms:Text"/>
      </xsd:simpleType>
    </xsd:element>
    <xsd:element name="ChkTraitementInitial" ma:index="18" nillable="true" ma:displayName="ChkTraitementInitial" ma:default="0" ma:description="To know if initial workflow is done&#10;Pour voir si le flux de travail initial est fait" ma:hidden="true" ma:internalName="ChkTraitementInitial" ma:readOnly="false">
      <xsd:simpleType>
        <xsd:restriction base="dms:Boolean"/>
      </xsd:simpleType>
    </xsd:element>
    <xsd:element name="NbVersion" ma:index="19" nillable="true" ma:displayName="NbVersion" ma:description="Enregistre la version du document / Saves the document version" ma:hidden="true" ma:internalName="NbVersion" ma:readOnly="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aeabe285-28c2-4b4a-a8cd-631679229c94" elementFormDefault="qualified">
    <xsd:import namespace="http://schemas.microsoft.com/office/2006/documentManagement/types"/>
    <xsd:import namespace="http://schemas.microsoft.com/office/infopath/2007/PartnerControls"/>
    <xsd:element name="PgResponsibleResponsable" ma:index="3" nillable="true" ma:displayName="PgResponsibleResponsable" ma:description="" ma:list="UserInfo" ma:SharePointGroup="0" ma:internalName="PgResponsibleResponsabl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xtMotClef xmlns="4f810ac0-7940-4b47-8510-ccc18747f341" xsi:nil="true"/>
    <NbDuree xmlns="4f810ac0-7940-4b47-8510-ccc18747f341">12</NbDuree>
    <NbVersion xmlns="4f810ac0-7940-4b47-8510-ccc18747f341" xsi:nil="true"/>
    <ClpServices xmlns="4f810ac0-7940-4b47-8510-ccc18747f341"/>
    <IconOverlay xmlns="http://schemas.microsoft.com/sharepoint/v4" xsi:nil="true"/>
    <ChkNouveauEmp xmlns="4f810ac0-7940-4b47-8510-ccc18747f341">false</ChkNouveauEmp>
    <ChkTraitementInitial xmlns="4f810ac0-7940-4b47-8510-ccc18747f341">false</ChkTraitementInitial>
    <TxtResumeE xmlns="4f810ac0-7940-4b47-8510-ccc18747f341"/>
    <ChLocationEmplacement xmlns="4f810ac0-7940-4b47-8510-ccc18747f341">Client Library / Bibliothèque client</ChLocationEmplacement>
    <TxtResumeF xmlns="4f810ac0-7940-4b47-8510-ccc18747f341"/>
    <PgResponsibleResponsable xmlns="aeabe285-28c2-4b4a-a8cd-631679229c94">
      <UserInfo>
        <DisplayName>Ke, Jun J [NC]</DisplayName>
        <AccountId>126</AccountId>
        <AccountType/>
      </UserInfo>
    </PgResponsibleResponsable>
    <C_ClpServices xmlns="4f810ac0-7940-4b47-8510-ccc18747f341" xsi:nil="true"/>
  </documentManagement>
</p:properties>
</file>

<file path=customXml/itemProps1.xml><?xml version="1.0" encoding="utf-8"?>
<ds:datastoreItem xmlns:ds="http://schemas.openxmlformats.org/officeDocument/2006/customXml" ds:itemID="{B0AAC984-BC5B-420B-9BA4-446A14531E2C}">
  <ds:schemaRefs>
    <ds:schemaRef ds:uri="http://schemas.microsoft.com/sharepoint/v3/contenttype/forms"/>
  </ds:schemaRefs>
</ds:datastoreItem>
</file>

<file path=customXml/itemProps2.xml><?xml version="1.0" encoding="utf-8"?>
<ds:datastoreItem xmlns:ds="http://schemas.openxmlformats.org/officeDocument/2006/customXml" ds:itemID="{175347C6-2943-4BCC-A381-DB53E470B6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f810ac0-7940-4b47-8510-ccc18747f341"/>
    <ds:schemaRef ds:uri="aeabe285-28c2-4b4a-a8cd-631679229c94"/>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4A6F48-B097-4499-8325-F714BDD99500}">
  <ds:schemaRefs>
    <ds:schemaRef ds:uri="http://schemas.microsoft.com/office/2006/documentManagement/types"/>
    <ds:schemaRef ds:uri="http://schemas.openxmlformats.org/package/2006/metadata/core-properties"/>
    <ds:schemaRef ds:uri="http://purl.org/dc/elements/1.1/"/>
    <ds:schemaRef ds:uri="http://purl.org/dc/dcmitype/"/>
    <ds:schemaRef ds:uri="http://schemas.microsoft.com/sharepoint/v4"/>
    <ds:schemaRef ds:uri="4f810ac0-7940-4b47-8510-ccc18747f341"/>
    <ds:schemaRef ds:uri="aeabe285-28c2-4b4a-a8cd-631679229c94"/>
    <ds:schemaRef ds:uri="http://purl.org/dc/terms/"/>
    <ds:schemaRef ds:uri="http://schemas.microsoft.com/office/infopath/2007/PartnerControls"/>
    <ds:schemaRef ds:uri="http://schemas.microsoft.com/sharepoint/v3"/>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7192</TotalTime>
  <Words>2134</Words>
  <Application>Microsoft Office PowerPoint</Application>
  <PresentationFormat>On-screen Show (4:3)</PresentationFormat>
  <Paragraphs>259</Paragraphs>
  <Slides>30</Slides>
  <Notes>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SOBDR_d2</vt:lpstr>
      <vt:lpstr>Increasing the Take-Up of the Canada Learning Bond: Targeting Children at Key Educational Milestones with Behavioural Insights</vt:lpstr>
      <vt:lpstr>PowerPoint Presentation</vt:lpstr>
      <vt:lpstr>PowerPoint Presentation</vt:lpstr>
      <vt:lpstr>The Canada Learning Bond</vt:lpstr>
      <vt:lpstr>The Canada Learning Bond</vt:lpstr>
      <vt:lpstr>The Canada Learning Bond </vt:lpstr>
      <vt:lpstr>PowerPoint Presentation</vt:lpstr>
      <vt:lpstr>Trial Overview</vt:lpstr>
      <vt:lpstr>Trial Overview</vt:lpstr>
      <vt:lpstr>The Virtuous Cycle of Mixed Methods</vt:lpstr>
      <vt:lpstr>Trial Overview</vt:lpstr>
      <vt:lpstr>Mailing Interventions</vt:lpstr>
      <vt:lpstr>Mailing Interventions  </vt:lpstr>
      <vt:lpstr> Mailing Interventions </vt:lpstr>
      <vt:lpstr>Mailing Interventions </vt:lpstr>
      <vt:lpstr>Mailing Interventions</vt:lpstr>
      <vt:lpstr>PowerPoint Presentation</vt:lpstr>
      <vt:lpstr>PowerPoint Presentation</vt:lpstr>
      <vt:lpstr>Which letter worked best overall?</vt:lpstr>
      <vt:lpstr>What other factors influenced take-up of the bond?</vt:lpstr>
      <vt:lpstr>Which letter worked best with newly eligible children?</vt:lpstr>
      <vt:lpstr>Which letter worked best with previously eligible children?</vt:lpstr>
      <vt:lpstr>Which letter worked best with children living in rural areas?</vt:lpstr>
      <vt:lpstr>Which letter worked best with children living in urban areas?</vt:lpstr>
      <vt:lpstr>PowerPoint Presentation</vt:lpstr>
      <vt:lpstr>Lessons Learned about Communicating with Canadians </vt:lpstr>
      <vt:lpstr>Lessons Learned about Communicating with Canadians </vt:lpstr>
      <vt:lpstr>Lessons Learned about Experimentation</vt:lpstr>
      <vt:lpstr>Limitations and Future Directions</vt:lpstr>
      <vt:lpstr>PowerPoint Presentation</vt:lpstr>
    </vt:vector>
  </TitlesOfParts>
  <Company>GoC / GdC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Canada Learning Bond: Using Mixed-Method Research Approaches to Increase Program Take Up</dc:title>
  <dc:creator>Soliman, Monica [NC]</dc:creator>
  <cp:lastModifiedBy>Audet, Mathieu [NC]</cp:lastModifiedBy>
  <cp:revision>175</cp:revision>
  <cp:lastPrinted>2018-09-18T13:57:27Z</cp:lastPrinted>
  <dcterms:created xsi:type="dcterms:W3CDTF">2018-05-17T16:28:27Z</dcterms:created>
  <dcterms:modified xsi:type="dcterms:W3CDTF">2018-09-26T14:47:25Z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policyId">
    <vt:lpwstr/>
  </property>
  <property fmtid="{D5CDD505-2E9C-101B-9397-08002B2CF9AE}" pid="3" name="ContentTypeId">
    <vt:lpwstr>0x0101040003A63F095AE43C418C5EB8D418AD87E4008A2F70CE93A5824AB942A768F5BED4E8</vt:lpwstr>
  </property>
  <property fmtid="{D5CDD505-2E9C-101B-9397-08002B2CF9AE}" pid="4" name="ItemRetentionFormula">
    <vt:lpwstr/>
  </property>
  <property fmtid="{D5CDD505-2E9C-101B-9397-08002B2CF9AE}" pid="5" name="WorkflowChangePath">
    <vt:lpwstr>7ab30019-3554-4919-b6f6-c90dc74a1bdf,4;</vt:lpwstr>
  </property>
</Properties>
</file>