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72"/>
  </p:notesMasterIdLst>
  <p:sldIdLst>
    <p:sldId id="262" r:id="rId2"/>
    <p:sldId id="317" r:id="rId3"/>
    <p:sldId id="375" r:id="rId4"/>
    <p:sldId id="376" r:id="rId5"/>
    <p:sldId id="377" r:id="rId6"/>
    <p:sldId id="378" r:id="rId7"/>
    <p:sldId id="371" r:id="rId8"/>
    <p:sldId id="372" r:id="rId9"/>
    <p:sldId id="373" r:id="rId10"/>
    <p:sldId id="343" r:id="rId11"/>
    <p:sldId id="333" r:id="rId12"/>
    <p:sldId id="379" r:id="rId13"/>
    <p:sldId id="395" r:id="rId14"/>
    <p:sldId id="344" r:id="rId15"/>
    <p:sldId id="341" r:id="rId16"/>
    <p:sldId id="342" r:id="rId17"/>
    <p:sldId id="340" r:id="rId18"/>
    <p:sldId id="345" r:id="rId19"/>
    <p:sldId id="346" r:id="rId20"/>
    <p:sldId id="347" r:id="rId21"/>
    <p:sldId id="380" r:id="rId22"/>
    <p:sldId id="391" r:id="rId23"/>
    <p:sldId id="392" r:id="rId24"/>
    <p:sldId id="393" r:id="rId25"/>
    <p:sldId id="384" r:id="rId26"/>
    <p:sldId id="348" r:id="rId27"/>
    <p:sldId id="368" r:id="rId28"/>
    <p:sldId id="349" r:id="rId29"/>
    <p:sldId id="350" r:id="rId30"/>
    <p:sldId id="351" r:id="rId31"/>
    <p:sldId id="353" r:id="rId32"/>
    <p:sldId id="394" r:id="rId33"/>
    <p:sldId id="396" r:id="rId34"/>
    <p:sldId id="398" r:id="rId35"/>
    <p:sldId id="399" r:id="rId36"/>
    <p:sldId id="400" r:id="rId37"/>
    <p:sldId id="383" r:id="rId38"/>
    <p:sldId id="397" r:id="rId39"/>
    <p:sldId id="381" r:id="rId40"/>
    <p:sldId id="382" r:id="rId41"/>
    <p:sldId id="401" r:id="rId42"/>
    <p:sldId id="385" r:id="rId43"/>
    <p:sldId id="363" r:id="rId44"/>
    <p:sldId id="386" r:id="rId45"/>
    <p:sldId id="387" r:id="rId46"/>
    <p:sldId id="338" r:id="rId47"/>
    <p:sldId id="388" r:id="rId48"/>
    <p:sldId id="354" r:id="rId49"/>
    <p:sldId id="369" r:id="rId50"/>
    <p:sldId id="355" r:id="rId51"/>
    <p:sldId id="356" r:id="rId52"/>
    <p:sldId id="357" r:id="rId53"/>
    <p:sldId id="358" r:id="rId54"/>
    <p:sldId id="359" r:id="rId55"/>
    <p:sldId id="360" r:id="rId56"/>
    <p:sldId id="406" r:id="rId57"/>
    <p:sldId id="407" r:id="rId58"/>
    <p:sldId id="389" r:id="rId59"/>
    <p:sldId id="365" r:id="rId60"/>
    <p:sldId id="408" r:id="rId61"/>
    <p:sldId id="409" r:id="rId62"/>
    <p:sldId id="390" r:id="rId63"/>
    <p:sldId id="364" r:id="rId64"/>
    <p:sldId id="361" r:id="rId65"/>
    <p:sldId id="362" r:id="rId66"/>
    <p:sldId id="370" r:id="rId67"/>
    <p:sldId id="404" r:id="rId68"/>
    <p:sldId id="405" r:id="rId69"/>
    <p:sldId id="403" r:id="rId70"/>
    <p:sldId id="402" r:id="rId71"/>
  </p:sldIdLst>
  <p:sldSz cx="9144000" cy="6858000" type="letter"/>
  <p:notesSz cx="6858000" cy="9144000"/>
  <p:defaultTextStyle>
    <a:defPPr>
      <a:defRPr lang="en-US"/>
    </a:defPPr>
    <a:lvl1pPr marL="0" algn="l" defTabSz="914174" rtl="0" eaLnBrk="1" latinLnBrk="0" hangingPunct="1">
      <a:defRPr sz="1800" kern="1200">
        <a:solidFill>
          <a:schemeClr val="tx1"/>
        </a:solidFill>
        <a:latin typeface="+mn-lt"/>
        <a:ea typeface="+mn-ea"/>
        <a:cs typeface="+mn-cs"/>
      </a:defRPr>
    </a:lvl1pPr>
    <a:lvl2pPr marL="457088" algn="l" defTabSz="914174" rtl="0" eaLnBrk="1" latinLnBrk="0" hangingPunct="1">
      <a:defRPr sz="1800" kern="1200">
        <a:solidFill>
          <a:schemeClr val="tx1"/>
        </a:solidFill>
        <a:latin typeface="+mn-lt"/>
        <a:ea typeface="+mn-ea"/>
        <a:cs typeface="+mn-cs"/>
      </a:defRPr>
    </a:lvl2pPr>
    <a:lvl3pPr marL="914174" algn="l" defTabSz="914174" rtl="0" eaLnBrk="1" latinLnBrk="0" hangingPunct="1">
      <a:defRPr sz="1800" kern="1200">
        <a:solidFill>
          <a:schemeClr val="tx1"/>
        </a:solidFill>
        <a:latin typeface="+mn-lt"/>
        <a:ea typeface="+mn-ea"/>
        <a:cs typeface="+mn-cs"/>
      </a:defRPr>
    </a:lvl3pPr>
    <a:lvl4pPr marL="1371262" algn="l" defTabSz="914174" rtl="0" eaLnBrk="1" latinLnBrk="0" hangingPunct="1">
      <a:defRPr sz="1800" kern="1200">
        <a:solidFill>
          <a:schemeClr val="tx1"/>
        </a:solidFill>
        <a:latin typeface="+mn-lt"/>
        <a:ea typeface="+mn-ea"/>
        <a:cs typeface="+mn-cs"/>
      </a:defRPr>
    </a:lvl4pPr>
    <a:lvl5pPr marL="1828350" algn="l" defTabSz="914174" rtl="0" eaLnBrk="1" latinLnBrk="0" hangingPunct="1">
      <a:defRPr sz="1800" kern="1200">
        <a:solidFill>
          <a:schemeClr val="tx1"/>
        </a:solidFill>
        <a:latin typeface="+mn-lt"/>
        <a:ea typeface="+mn-ea"/>
        <a:cs typeface="+mn-cs"/>
      </a:defRPr>
    </a:lvl5pPr>
    <a:lvl6pPr marL="2285438" algn="l" defTabSz="914174" rtl="0" eaLnBrk="1" latinLnBrk="0" hangingPunct="1">
      <a:defRPr sz="1800" kern="1200">
        <a:solidFill>
          <a:schemeClr val="tx1"/>
        </a:solidFill>
        <a:latin typeface="+mn-lt"/>
        <a:ea typeface="+mn-ea"/>
        <a:cs typeface="+mn-cs"/>
      </a:defRPr>
    </a:lvl6pPr>
    <a:lvl7pPr marL="2742525" algn="l" defTabSz="914174" rtl="0" eaLnBrk="1" latinLnBrk="0" hangingPunct="1">
      <a:defRPr sz="1800" kern="1200">
        <a:solidFill>
          <a:schemeClr val="tx1"/>
        </a:solidFill>
        <a:latin typeface="+mn-lt"/>
        <a:ea typeface="+mn-ea"/>
        <a:cs typeface="+mn-cs"/>
      </a:defRPr>
    </a:lvl7pPr>
    <a:lvl8pPr marL="3199612" algn="l" defTabSz="914174" rtl="0" eaLnBrk="1" latinLnBrk="0" hangingPunct="1">
      <a:defRPr sz="1800" kern="1200">
        <a:solidFill>
          <a:schemeClr val="tx1"/>
        </a:solidFill>
        <a:latin typeface="+mn-lt"/>
        <a:ea typeface="+mn-ea"/>
        <a:cs typeface="+mn-cs"/>
      </a:defRPr>
    </a:lvl8pPr>
    <a:lvl9pPr marL="3656699" algn="l" defTabSz="914174"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56BF8C6-D3B0-C747-B751-A60BF4811A5B}">
          <p14:sldIdLst>
            <p14:sldId id="262"/>
            <p14:sldId id="317"/>
            <p14:sldId id="375"/>
            <p14:sldId id="376"/>
            <p14:sldId id="377"/>
            <p14:sldId id="378"/>
            <p14:sldId id="371"/>
            <p14:sldId id="372"/>
            <p14:sldId id="373"/>
            <p14:sldId id="343"/>
            <p14:sldId id="333"/>
            <p14:sldId id="379"/>
            <p14:sldId id="395"/>
            <p14:sldId id="344"/>
            <p14:sldId id="341"/>
            <p14:sldId id="342"/>
            <p14:sldId id="340"/>
            <p14:sldId id="345"/>
            <p14:sldId id="346"/>
            <p14:sldId id="347"/>
            <p14:sldId id="380"/>
            <p14:sldId id="391"/>
            <p14:sldId id="392"/>
            <p14:sldId id="393"/>
            <p14:sldId id="384"/>
            <p14:sldId id="348"/>
            <p14:sldId id="368"/>
            <p14:sldId id="349"/>
            <p14:sldId id="350"/>
            <p14:sldId id="351"/>
            <p14:sldId id="353"/>
            <p14:sldId id="394"/>
            <p14:sldId id="396"/>
            <p14:sldId id="398"/>
            <p14:sldId id="399"/>
            <p14:sldId id="400"/>
            <p14:sldId id="383"/>
            <p14:sldId id="397"/>
            <p14:sldId id="381"/>
            <p14:sldId id="382"/>
            <p14:sldId id="401"/>
            <p14:sldId id="385"/>
            <p14:sldId id="363"/>
            <p14:sldId id="386"/>
            <p14:sldId id="387"/>
            <p14:sldId id="338"/>
            <p14:sldId id="388"/>
            <p14:sldId id="354"/>
            <p14:sldId id="369"/>
            <p14:sldId id="355"/>
            <p14:sldId id="356"/>
            <p14:sldId id="357"/>
            <p14:sldId id="358"/>
            <p14:sldId id="359"/>
            <p14:sldId id="360"/>
            <p14:sldId id="406"/>
            <p14:sldId id="407"/>
            <p14:sldId id="389"/>
            <p14:sldId id="365"/>
            <p14:sldId id="408"/>
            <p14:sldId id="409"/>
            <p14:sldId id="390"/>
            <p14:sldId id="364"/>
            <p14:sldId id="361"/>
            <p14:sldId id="362"/>
            <p14:sldId id="370"/>
            <p14:sldId id="404"/>
            <p14:sldId id="405"/>
            <p14:sldId id="403"/>
            <p14:sldId id="402"/>
          </p14:sldIdLst>
        </p14:section>
        <p14:section name="Optional" id="{7A06A1E9-E39F-7D4B-8F2E-4C84C8E57AD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D459"/>
    <a:srgbClr val="FFFFFF"/>
    <a:srgbClr val="AFAFAF"/>
    <a:srgbClr val="E1E1E1"/>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52" autoAdjust="0"/>
    <p:restoredTop sz="86371" autoAdjust="0"/>
  </p:normalViewPr>
  <p:slideViewPr>
    <p:cSldViewPr snapToObjects="1">
      <p:cViewPr varScale="1">
        <p:scale>
          <a:sx n="107" d="100"/>
          <a:sy n="107" d="100"/>
        </p:scale>
        <p:origin x="1890" y="114"/>
      </p:cViewPr>
      <p:guideLst>
        <p:guide orient="horz" pos="2160"/>
        <p:guide pos="2880"/>
      </p:guideLst>
    </p:cSldViewPr>
  </p:slideViewPr>
  <p:outlineViewPr>
    <p:cViewPr>
      <p:scale>
        <a:sx n="33" d="100"/>
        <a:sy n="33" d="100"/>
      </p:scale>
      <p:origin x="0" y="1164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A11670-ACB8-6A42-B4AC-AF3E8D324805}" type="doc">
      <dgm:prSet loTypeId="urn:microsoft.com/office/officeart/2005/8/layout/venn1" loCatId="" qsTypeId="urn:microsoft.com/office/officeart/2005/8/quickstyle/simple1" qsCatId="simple" csTypeId="urn:microsoft.com/office/officeart/2005/8/colors/accent1_2" csCatId="accent1" phldr="1"/>
      <dgm:spPr/>
    </dgm:pt>
    <dgm:pt modelId="{F851B668-5BFC-3541-A490-55FB2B222A22}">
      <dgm:prSet phldrT="[Text]"/>
      <dgm:spPr/>
      <dgm:t>
        <a:bodyPr/>
        <a:lstStyle/>
        <a:p>
          <a:r>
            <a:rPr lang="en-US" b="1" dirty="0" smtClean="0"/>
            <a:t>Impact</a:t>
          </a:r>
          <a:endParaRPr lang="en-US" b="1" dirty="0"/>
        </a:p>
      </dgm:t>
    </dgm:pt>
    <dgm:pt modelId="{399B1A76-1249-B841-84D4-C80221840BEE}" type="parTrans" cxnId="{7895C204-278C-6C4B-88C9-9EF154CBAAC6}">
      <dgm:prSet/>
      <dgm:spPr/>
      <dgm:t>
        <a:bodyPr/>
        <a:lstStyle/>
        <a:p>
          <a:endParaRPr lang="en-US"/>
        </a:p>
      </dgm:t>
    </dgm:pt>
    <dgm:pt modelId="{A239B0E3-248F-C34B-8DA1-E4C2CE34A83E}" type="sibTrans" cxnId="{7895C204-278C-6C4B-88C9-9EF154CBAAC6}">
      <dgm:prSet/>
      <dgm:spPr/>
      <dgm:t>
        <a:bodyPr/>
        <a:lstStyle/>
        <a:p>
          <a:endParaRPr lang="en-US"/>
        </a:p>
      </dgm:t>
    </dgm:pt>
    <dgm:pt modelId="{1E141591-9018-2949-A544-1EFF2771256E}">
      <dgm:prSet phldrT="[Text]"/>
      <dgm:spPr/>
      <dgm:t>
        <a:bodyPr/>
        <a:lstStyle/>
        <a:p>
          <a:r>
            <a:rPr lang="en-US" dirty="0" smtClean="0"/>
            <a:t>Prototyping Feasibility</a:t>
          </a:r>
          <a:endParaRPr lang="en-US" dirty="0"/>
        </a:p>
      </dgm:t>
    </dgm:pt>
    <dgm:pt modelId="{453A21D8-07F9-9649-8E76-A4220755354A}" type="parTrans" cxnId="{738BBB85-6C61-FD42-8D98-586FDEBF06E1}">
      <dgm:prSet/>
      <dgm:spPr/>
      <dgm:t>
        <a:bodyPr/>
        <a:lstStyle/>
        <a:p>
          <a:endParaRPr lang="en-US"/>
        </a:p>
      </dgm:t>
    </dgm:pt>
    <dgm:pt modelId="{067E35A0-12C5-2C49-8859-0ECA0ADD2205}" type="sibTrans" cxnId="{738BBB85-6C61-FD42-8D98-586FDEBF06E1}">
      <dgm:prSet/>
      <dgm:spPr/>
      <dgm:t>
        <a:bodyPr/>
        <a:lstStyle/>
        <a:p>
          <a:endParaRPr lang="en-US"/>
        </a:p>
      </dgm:t>
    </dgm:pt>
    <dgm:pt modelId="{7ACE6213-8090-2543-A4E0-C41A858097B3}">
      <dgm:prSet phldrT="[Text]"/>
      <dgm:spPr/>
      <dgm:t>
        <a:bodyPr/>
        <a:lstStyle/>
        <a:p>
          <a:r>
            <a:rPr lang="en-US" dirty="0" smtClean="0"/>
            <a:t>Organizational Feasibility</a:t>
          </a:r>
          <a:endParaRPr lang="en-US" dirty="0"/>
        </a:p>
      </dgm:t>
    </dgm:pt>
    <dgm:pt modelId="{EC0692AF-7893-1541-B125-7BA9AC04F761}" type="parTrans" cxnId="{F2EBA5BB-9700-AA42-9763-4AC18C82B1A6}">
      <dgm:prSet/>
      <dgm:spPr/>
      <dgm:t>
        <a:bodyPr/>
        <a:lstStyle/>
        <a:p>
          <a:endParaRPr lang="en-US"/>
        </a:p>
      </dgm:t>
    </dgm:pt>
    <dgm:pt modelId="{7C3D8824-1CF4-2546-84AE-7BE254F25CD2}" type="sibTrans" cxnId="{F2EBA5BB-9700-AA42-9763-4AC18C82B1A6}">
      <dgm:prSet/>
      <dgm:spPr/>
      <dgm:t>
        <a:bodyPr/>
        <a:lstStyle/>
        <a:p>
          <a:endParaRPr lang="en-US"/>
        </a:p>
      </dgm:t>
    </dgm:pt>
    <dgm:pt modelId="{769D0F9D-17E2-734C-8366-D3C88AB90A35}" type="pres">
      <dgm:prSet presAssocID="{89A11670-ACB8-6A42-B4AC-AF3E8D324805}" presName="compositeShape" presStyleCnt="0">
        <dgm:presLayoutVars>
          <dgm:chMax val="7"/>
          <dgm:dir/>
          <dgm:resizeHandles val="exact"/>
        </dgm:presLayoutVars>
      </dgm:prSet>
      <dgm:spPr/>
    </dgm:pt>
    <dgm:pt modelId="{62720C54-BD9B-E047-833B-189B799C0749}" type="pres">
      <dgm:prSet presAssocID="{F851B668-5BFC-3541-A490-55FB2B222A22}" presName="circ1" presStyleLbl="vennNode1" presStyleIdx="0" presStyleCnt="3"/>
      <dgm:spPr/>
      <dgm:t>
        <a:bodyPr/>
        <a:lstStyle/>
        <a:p>
          <a:endParaRPr lang="en-US"/>
        </a:p>
      </dgm:t>
    </dgm:pt>
    <dgm:pt modelId="{137C50CC-C404-EC46-8C7B-D1AC4DAB3331}" type="pres">
      <dgm:prSet presAssocID="{F851B668-5BFC-3541-A490-55FB2B222A22}" presName="circ1Tx" presStyleLbl="revTx" presStyleIdx="0" presStyleCnt="0">
        <dgm:presLayoutVars>
          <dgm:chMax val="0"/>
          <dgm:chPref val="0"/>
          <dgm:bulletEnabled val="1"/>
        </dgm:presLayoutVars>
      </dgm:prSet>
      <dgm:spPr/>
      <dgm:t>
        <a:bodyPr/>
        <a:lstStyle/>
        <a:p>
          <a:endParaRPr lang="en-US"/>
        </a:p>
      </dgm:t>
    </dgm:pt>
    <dgm:pt modelId="{27D03541-FF22-3E46-982A-3AAD0D0C4C94}" type="pres">
      <dgm:prSet presAssocID="{1E141591-9018-2949-A544-1EFF2771256E}" presName="circ2" presStyleLbl="vennNode1" presStyleIdx="1" presStyleCnt="3"/>
      <dgm:spPr/>
      <dgm:t>
        <a:bodyPr/>
        <a:lstStyle/>
        <a:p>
          <a:endParaRPr lang="en-US"/>
        </a:p>
      </dgm:t>
    </dgm:pt>
    <dgm:pt modelId="{910FEF8C-C768-2D42-A2F3-88DBDBB0C7AC}" type="pres">
      <dgm:prSet presAssocID="{1E141591-9018-2949-A544-1EFF2771256E}" presName="circ2Tx" presStyleLbl="revTx" presStyleIdx="0" presStyleCnt="0">
        <dgm:presLayoutVars>
          <dgm:chMax val="0"/>
          <dgm:chPref val="0"/>
          <dgm:bulletEnabled val="1"/>
        </dgm:presLayoutVars>
      </dgm:prSet>
      <dgm:spPr/>
      <dgm:t>
        <a:bodyPr/>
        <a:lstStyle/>
        <a:p>
          <a:endParaRPr lang="en-US"/>
        </a:p>
      </dgm:t>
    </dgm:pt>
    <dgm:pt modelId="{DEFFFDAC-FDE3-AE4D-8C76-705E8034DC0B}" type="pres">
      <dgm:prSet presAssocID="{7ACE6213-8090-2543-A4E0-C41A858097B3}" presName="circ3" presStyleLbl="vennNode1" presStyleIdx="2" presStyleCnt="3"/>
      <dgm:spPr/>
      <dgm:t>
        <a:bodyPr/>
        <a:lstStyle/>
        <a:p>
          <a:endParaRPr lang="en-US"/>
        </a:p>
      </dgm:t>
    </dgm:pt>
    <dgm:pt modelId="{4EBD3523-6453-1641-AE9A-D602863A9FEC}" type="pres">
      <dgm:prSet presAssocID="{7ACE6213-8090-2543-A4E0-C41A858097B3}" presName="circ3Tx" presStyleLbl="revTx" presStyleIdx="0" presStyleCnt="0">
        <dgm:presLayoutVars>
          <dgm:chMax val="0"/>
          <dgm:chPref val="0"/>
          <dgm:bulletEnabled val="1"/>
        </dgm:presLayoutVars>
      </dgm:prSet>
      <dgm:spPr/>
      <dgm:t>
        <a:bodyPr/>
        <a:lstStyle/>
        <a:p>
          <a:endParaRPr lang="en-US"/>
        </a:p>
      </dgm:t>
    </dgm:pt>
  </dgm:ptLst>
  <dgm:cxnLst>
    <dgm:cxn modelId="{D9DC1D8F-A34C-DB42-BF09-7022FC72282A}" type="presOf" srcId="{1E141591-9018-2949-A544-1EFF2771256E}" destId="{910FEF8C-C768-2D42-A2F3-88DBDBB0C7AC}" srcOrd="1" destOrd="0" presId="urn:microsoft.com/office/officeart/2005/8/layout/venn1"/>
    <dgm:cxn modelId="{E8F895D2-D070-E543-A23B-B845CAA080FB}" type="presOf" srcId="{F851B668-5BFC-3541-A490-55FB2B222A22}" destId="{137C50CC-C404-EC46-8C7B-D1AC4DAB3331}" srcOrd="1" destOrd="0" presId="urn:microsoft.com/office/officeart/2005/8/layout/venn1"/>
    <dgm:cxn modelId="{7D4B445D-4934-6A41-A7D7-577352CDEFED}" type="presOf" srcId="{89A11670-ACB8-6A42-B4AC-AF3E8D324805}" destId="{769D0F9D-17E2-734C-8366-D3C88AB90A35}" srcOrd="0" destOrd="0" presId="urn:microsoft.com/office/officeart/2005/8/layout/venn1"/>
    <dgm:cxn modelId="{A35952D8-7693-714B-A4C6-59A03CED11BC}" type="presOf" srcId="{F851B668-5BFC-3541-A490-55FB2B222A22}" destId="{62720C54-BD9B-E047-833B-189B799C0749}" srcOrd="0" destOrd="0" presId="urn:microsoft.com/office/officeart/2005/8/layout/venn1"/>
    <dgm:cxn modelId="{738BBB85-6C61-FD42-8D98-586FDEBF06E1}" srcId="{89A11670-ACB8-6A42-B4AC-AF3E8D324805}" destId="{1E141591-9018-2949-A544-1EFF2771256E}" srcOrd="1" destOrd="0" parTransId="{453A21D8-07F9-9649-8E76-A4220755354A}" sibTransId="{067E35A0-12C5-2C49-8859-0ECA0ADD2205}"/>
    <dgm:cxn modelId="{F2EBA5BB-9700-AA42-9763-4AC18C82B1A6}" srcId="{89A11670-ACB8-6A42-B4AC-AF3E8D324805}" destId="{7ACE6213-8090-2543-A4E0-C41A858097B3}" srcOrd="2" destOrd="0" parTransId="{EC0692AF-7893-1541-B125-7BA9AC04F761}" sibTransId="{7C3D8824-1CF4-2546-84AE-7BE254F25CD2}"/>
    <dgm:cxn modelId="{B1E83963-36A4-844D-B9F7-5593FB50C7A3}" type="presOf" srcId="{7ACE6213-8090-2543-A4E0-C41A858097B3}" destId="{4EBD3523-6453-1641-AE9A-D602863A9FEC}" srcOrd="1" destOrd="0" presId="urn:microsoft.com/office/officeart/2005/8/layout/venn1"/>
    <dgm:cxn modelId="{8DCF4912-3DAD-254D-A2B5-3DD4D0E679AD}" type="presOf" srcId="{1E141591-9018-2949-A544-1EFF2771256E}" destId="{27D03541-FF22-3E46-982A-3AAD0D0C4C94}" srcOrd="0" destOrd="0" presId="urn:microsoft.com/office/officeart/2005/8/layout/venn1"/>
    <dgm:cxn modelId="{7895C204-278C-6C4B-88C9-9EF154CBAAC6}" srcId="{89A11670-ACB8-6A42-B4AC-AF3E8D324805}" destId="{F851B668-5BFC-3541-A490-55FB2B222A22}" srcOrd="0" destOrd="0" parTransId="{399B1A76-1249-B841-84D4-C80221840BEE}" sibTransId="{A239B0E3-248F-C34B-8DA1-E4C2CE34A83E}"/>
    <dgm:cxn modelId="{B69CADFD-0C64-F047-8E21-B6CA825B383F}" type="presOf" srcId="{7ACE6213-8090-2543-A4E0-C41A858097B3}" destId="{DEFFFDAC-FDE3-AE4D-8C76-705E8034DC0B}" srcOrd="0" destOrd="0" presId="urn:microsoft.com/office/officeart/2005/8/layout/venn1"/>
    <dgm:cxn modelId="{3D248CF6-8758-0B4D-B9EA-D26C70A76196}" type="presParOf" srcId="{769D0F9D-17E2-734C-8366-D3C88AB90A35}" destId="{62720C54-BD9B-E047-833B-189B799C0749}" srcOrd="0" destOrd="0" presId="urn:microsoft.com/office/officeart/2005/8/layout/venn1"/>
    <dgm:cxn modelId="{48E4A35A-3112-034E-BA66-1046E4CBBAB2}" type="presParOf" srcId="{769D0F9D-17E2-734C-8366-D3C88AB90A35}" destId="{137C50CC-C404-EC46-8C7B-D1AC4DAB3331}" srcOrd="1" destOrd="0" presId="urn:microsoft.com/office/officeart/2005/8/layout/venn1"/>
    <dgm:cxn modelId="{BCCBB3E4-0E5E-504F-BF43-8AA8089BB36D}" type="presParOf" srcId="{769D0F9D-17E2-734C-8366-D3C88AB90A35}" destId="{27D03541-FF22-3E46-982A-3AAD0D0C4C94}" srcOrd="2" destOrd="0" presId="urn:microsoft.com/office/officeart/2005/8/layout/venn1"/>
    <dgm:cxn modelId="{93D37B4B-9064-A846-91BF-5C13558C8A7B}" type="presParOf" srcId="{769D0F9D-17E2-734C-8366-D3C88AB90A35}" destId="{910FEF8C-C768-2D42-A2F3-88DBDBB0C7AC}" srcOrd="3" destOrd="0" presId="urn:microsoft.com/office/officeart/2005/8/layout/venn1"/>
    <dgm:cxn modelId="{90E1A072-4988-0F49-8B40-F1B7407DD414}" type="presParOf" srcId="{769D0F9D-17E2-734C-8366-D3C88AB90A35}" destId="{DEFFFDAC-FDE3-AE4D-8C76-705E8034DC0B}" srcOrd="4" destOrd="0" presId="urn:microsoft.com/office/officeart/2005/8/layout/venn1"/>
    <dgm:cxn modelId="{ECD11E6C-EB88-794A-B571-D2BCFB80A1CE}" type="presParOf" srcId="{769D0F9D-17E2-734C-8366-D3C88AB90A35}" destId="{4EBD3523-6453-1641-AE9A-D602863A9FEC}"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20C54-BD9B-E047-833B-189B799C0749}">
      <dsp:nvSpPr>
        <dsp:cNvPr id="0" name=""/>
        <dsp:cNvSpPr/>
      </dsp:nvSpPr>
      <dsp:spPr>
        <a:xfrm>
          <a:off x="1828799" y="50799"/>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b="1" kern="1200" dirty="0" smtClean="0"/>
            <a:t>Impact</a:t>
          </a:r>
          <a:endParaRPr lang="en-US" sz="1700" b="1" kern="1200" dirty="0"/>
        </a:p>
      </dsp:txBody>
      <dsp:txXfrm>
        <a:off x="2153920" y="477519"/>
        <a:ext cx="1788160" cy="1097280"/>
      </dsp:txXfrm>
    </dsp:sp>
    <dsp:sp modelId="{27D03541-FF22-3E46-982A-3AAD0D0C4C94}">
      <dsp:nvSpPr>
        <dsp:cNvPr id="0" name=""/>
        <dsp:cNvSpPr/>
      </dsp:nvSpPr>
      <dsp:spPr>
        <a:xfrm>
          <a:off x="2708656" y="1574800"/>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t>Prototyping Feasibility</a:t>
          </a:r>
          <a:endParaRPr lang="en-US" sz="1700" kern="1200" dirty="0"/>
        </a:p>
      </dsp:txBody>
      <dsp:txXfrm>
        <a:off x="3454400" y="2204720"/>
        <a:ext cx="1463040" cy="1341120"/>
      </dsp:txXfrm>
    </dsp:sp>
    <dsp:sp modelId="{DEFFFDAC-FDE3-AE4D-8C76-705E8034DC0B}">
      <dsp:nvSpPr>
        <dsp:cNvPr id="0" name=""/>
        <dsp:cNvSpPr/>
      </dsp:nvSpPr>
      <dsp:spPr>
        <a:xfrm>
          <a:off x="948943" y="1574800"/>
          <a:ext cx="2438400" cy="24384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t>Organizational Feasibility</a:t>
          </a:r>
          <a:endParaRPr lang="en-US" sz="1700" kern="1200" dirty="0"/>
        </a:p>
      </dsp:txBody>
      <dsp:txXfrm>
        <a:off x="1178560" y="2204720"/>
        <a:ext cx="1463040" cy="134112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84ED66-9429-0546-A8C9-28F36F277B00}" type="datetimeFigureOut">
              <a:rPr lang="en-US" smtClean="0"/>
              <a:t>9/10/2018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7DB824-4ED6-124D-A8AC-1BDBCDB88734}" type="slidenum">
              <a:rPr lang="en-US" smtClean="0"/>
              <a:t>‹#›</a:t>
            </a:fld>
            <a:endParaRPr lang="en-US"/>
          </a:p>
        </p:txBody>
      </p:sp>
    </p:spTree>
    <p:extLst>
      <p:ext uri="{BB962C8B-B14F-4D97-AF65-F5344CB8AC3E}">
        <p14:creationId xmlns:p14="http://schemas.microsoft.com/office/powerpoint/2010/main" val="8741145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lvl1pPr>
              <a:defRPr/>
            </a:lvl1pPr>
          </a:lstStyle>
          <a:p>
            <a:fld id="{BB342D3F-0964-674F-886D-75E26F7BF682}" type="slidenum">
              <a:rPr lang="en-US"/>
              <a:pPr/>
              <a:t>‹#›</a:t>
            </a:fld>
            <a:endParaRPr lang="en-US"/>
          </a:p>
        </p:txBody>
      </p:sp>
      <p:sp>
        <p:nvSpPr>
          <p:cNvPr id="7" name="Rectangle 2"/>
          <p:cNvSpPr>
            <a:spLocks noGrp="1" noChangeArrowheads="1"/>
          </p:cNvSpPr>
          <p:nvPr>
            <p:ph type="title"/>
          </p:nvPr>
        </p:nvSpPr>
        <p:spPr bwMode="auto">
          <a:xfrm>
            <a:off x="178595" y="2821781"/>
            <a:ext cx="8786813" cy="714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lvl1pPr>
              <a:defRPr>
                <a:solidFill>
                  <a:schemeClr val="tx1"/>
                </a:solidFill>
              </a:defRPr>
            </a:lvl1pPr>
          </a:lstStyle>
          <a:p>
            <a:pPr lvl="0"/>
            <a:r>
              <a:rPr lang="en-CA" dirty="0" smtClean="0">
                <a:sym typeface="Helvetica Neue Bold Condensed" charset="0"/>
              </a:rPr>
              <a:t>Click to edit Master title style</a:t>
            </a:r>
            <a:endParaRPr lang="en-US" dirty="0">
              <a:sym typeface="Helvetica Neue Bold Condensed" charset="0"/>
            </a:endParaRPr>
          </a:p>
        </p:txBody>
      </p:sp>
      <p:sp>
        <p:nvSpPr>
          <p:cNvPr id="16" name="Text Placeholder 15"/>
          <p:cNvSpPr>
            <a:spLocks noGrp="1"/>
          </p:cNvSpPr>
          <p:nvPr>
            <p:ph type="body" sz="quarter" idx="11"/>
          </p:nvPr>
        </p:nvSpPr>
        <p:spPr>
          <a:xfrm>
            <a:off x="179388" y="3538728"/>
            <a:ext cx="8786812" cy="457200"/>
          </a:xfrm>
        </p:spPr>
        <p:txBody>
          <a:bodyPr/>
          <a:lstStyle>
            <a:lvl1pPr marL="0" indent="0">
              <a:spcBef>
                <a:spcPts val="0"/>
              </a:spcBef>
              <a:buFontTx/>
              <a:buNone/>
              <a:defRPr lang="en-US" sz="2200" b="0" i="0" dirty="0">
                <a:solidFill>
                  <a:srgbClr val="9A9A9A"/>
                </a:solidFill>
                <a:latin typeface="Arial"/>
                <a:ea typeface="+mn-ea"/>
                <a:cs typeface="Arial"/>
                <a:sym typeface="Helvetica Neue Light" charset="0"/>
              </a:defRPr>
            </a:lvl1pPr>
          </a:lstStyle>
          <a:p>
            <a:pPr lvl="0"/>
            <a:r>
              <a:rPr lang="en-CA" dirty="0" smtClean="0"/>
              <a:t>Click to edit Master text styles</a:t>
            </a:r>
          </a:p>
        </p:txBody>
      </p:sp>
    </p:spTree>
    <p:extLst>
      <p:ext uri="{BB962C8B-B14F-4D97-AF65-F5344CB8AC3E}">
        <p14:creationId xmlns:p14="http://schemas.microsoft.com/office/powerpoint/2010/main" val="104461725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lvl1pPr>
              <a:defRPr/>
            </a:lvl1pPr>
          </a:lstStyle>
          <a:p>
            <a:fld id="{BB342D3F-0964-674F-886D-75E26F7BF682}" type="slidenum">
              <a:rPr lang="en-US"/>
              <a:pPr/>
              <a:t>‹#›</a:t>
            </a:fld>
            <a:endParaRPr lang="en-US"/>
          </a:p>
        </p:txBody>
      </p:sp>
    </p:spTree>
    <p:extLst>
      <p:ext uri="{BB962C8B-B14F-4D97-AF65-F5344CB8AC3E}">
        <p14:creationId xmlns:p14="http://schemas.microsoft.com/office/powerpoint/2010/main" val="272268689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perquot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lvl1pPr>
              <a:defRPr/>
            </a:lvl1pPr>
          </a:lstStyle>
          <a:p>
            <a:fld id="{BB342D3F-0964-674F-886D-75E26F7BF682}" type="slidenum">
              <a:rPr lang="en-US"/>
              <a:pPr/>
              <a:t>‹#›</a:t>
            </a:fld>
            <a:endParaRPr lang="en-US"/>
          </a:p>
        </p:txBody>
      </p:sp>
      <p:sp>
        <p:nvSpPr>
          <p:cNvPr id="4" name="Title 1"/>
          <p:cNvSpPr>
            <a:spLocks noGrp="1"/>
          </p:cNvSpPr>
          <p:nvPr>
            <p:ph type="title"/>
          </p:nvPr>
        </p:nvSpPr>
        <p:spPr>
          <a:xfrm>
            <a:off x="178595" y="3169400"/>
            <a:ext cx="8786813" cy="625078"/>
          </a:xfrm>
        </p:spPr>
        <p:txBody>
          <a:bodyPr anchor="ctr"/>
          <a:lstStyle>
            <a:lvl1pPr algn="ctr">
              <a:defRPr sz="7200" b="0" i="0">
                <a:solidFill>
                  <a:srgbClr val="000000"/>
                </a:solidFill>
                <a:latin typeface="Cambria"/>
                <a:cs typeface="Cambria"/>
              </a:defRPr>
            </a:lvl1pPr>
          </a:lstStyle>
          <a:p>
            <a:r>
              <a:rPr lang="en-CA" dirty="0" smtClean="0"/>
              <a:t>Click to edit Master title style</a:t>
            </a:r>
            <a:endParaRPr lang="en-US" dirty="0"/>
          </a:p>
        </p:txBody>
      </p:sp>
    </p:spTree>
    <p:extLst>
      <p:ext uri="{BB962C8B-B14F-4D97-AF65-F5344CB8AC3E}">
        <p14:creationId xmlns:p14="http://schemas.microsoft.com/office/powerpoint/2010/main" val="21175800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CA" smtClean="0"/>
              <a:t>Click to edit Master title style</a:t>
            </a:r>
            <a:endParaRPr lang="en-US" dirty="0"/>
          </a:p>
        </p:txBody>
      </p:sp>
      <p:sp>
        <p:nvSpPr>
          <p:cNvPr id="3" name="Content Placeholder 2"/>
          <p:cNvSpPr>
            <a:spLocks noGrp="1"/>
          </p:cNvSpPr>
          <p:nvPr>
            <p:ph idx="1"/>
          </p:nvPr>
        </p:nvSpPr>
        <p:spPr>
          <a:xfrm>
            <a:off x="457200" y="1536193"/>
            <a:ext cx="8229600" cy="4940808"/>
          </a:xfrm>
        </p:spPr>
        <p:txBody>
          <a:bodyPr/>
          <a:lstStyle>
            <a:lvl1pPr>
              <a:defRPr>
                <a:solidFill>
                  <a:schemeClr val="tx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69233210-FD1D-4643-A408-4B2BDEE02D8B}" type="slidenum">
              <a:rPr lang="en-US"/>
              <a:pPr/>
              <a:t>‹#›</a:t>
            </a:fld>
            <a:endParaRPr lang="en-US"/>
          </a:p>
        </p:txBody>
      </p:sp>
      <p:sp>
        <p:nvSpPr>
          <p:cNvPr id="9" name="Text Placeholder 15"/>
          <p:cNvSpPr>
            <a:spLocks noGrp="1"/>
          </p:cNvSpPr>
          <p:nvPr>
            <p:ph type="body" sz="quarter" idx="11"/>
          </p:nvPr>
        </p:nvSpPr>
        <p:spPr>
          <a:xfrm>
            <a:off x="457200" y="1041792"/>
            <a:ext cx="8254828" cy="494400"/>
          </a:xfrm>
        </p:spPr>
        <p:txBody>
          <a:bodyPr anchor="t" anchorCtr="0"/>
          <a:lstStyle>
            <a:lvl1pPr marL="0" indent="0">
              <a:lnSpc>
                <a:spcPct val="90000"/>
              </a:lnSpc>
              <a:spcBef>
                <a:spcPts val="0"/>
              </a:spcBef>
              <a:buFontTx/>
              <a:buNone/>
              <a:defRPr lang="en-US" sz="2200" b="0" i="0" kern="1200" dirty="0">
                <a:solidFill>
                  <a:srgbClr val="9A9A9A"/>
                </a:solidFill>
                <a:latin typeface="Arial"/>
                <a:ea typeface="ＭＳ Ｐゴシック" charset="0"/>
                <a:cs typeface="Arial"/>
                <a:sym typeface="Helvetica Neue Bold Condensed" charset="0"/>
              </a:defRPr>
            </a:lvl1pPr>
          </a:lstStyle>
          <a:p>
            <a:pPr lvl="0"/>
            <a:r>
              <a:rPr lang="en-CA" dirty="0" smtClean="0"/>
              <a:t>Click to edit Master text styles</a:t>
            </a:r>
          </a:p>
        </p:txBody>
      </p:sp>
    </p:spTree>
    <p:extLst>
      <p:ext uri="{BB962C8B-B14F-4D97-AF65-F5344CB8AC3E}">
        <p14:creationId xmlns:p14="http://schemas.microsoft.com/office/powerpoint/2010/main" val="330927072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py +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CA" smtClean="0"/>
              <a:t>Click to edit Master title style</a:t>
            </a:r>
            <a:endParaRPr lang="en-US" dirty="0"/>
          </a:p>
        </p:txBody>
      </p:sp>
      <p:sp>
        <p:nvSpPr>
          <p:cNvPr id="3" name="Content Placeholder 2"/>
          <p:cNvSpPr>
            <a:spLocks noGrp="1"/>
          </p:cNvSpPr>
          <p:nvPr>
            <p:ph idx="1" hasCustomPrompt="1"/>
          </p:nvPr>
        </p:nvSpPr>
        <p:spPr>
          <a:xfrm>
            <a:off x="457200" y="1371600"/>
            <a:ext cx="4038600" cy="5105400"/>
          </a:xfrm>
        </p:spPr>
        <p:txBody>
          <a:bodyPr anchor="t"/>
          <a:lstStyle>
            <a:lvl1pPr marL="0" indent="0">
              <a:lnSpc>
                <a:spcPct val="120000"/>
              </a:lnSpc>
              <a:spcBef>
                <a:spcPts val="0"/>
              </a:spcBef>
              <a:buNone/>
              <a:defRPr sz="1400" b="0" baseline="0">
                <a:solidFill>
                  <a:schemeClr val="tx1"/>
                </a:solidFill>
                <a:latin typeface="Cambria"/>
                <a:cs typeface="Cambria"/>
              </a:defRPr>
            </a:lvl1pPr>
            <a:lvl2pPr>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dirty="0" smtClean="0"/>
              <a:t>Copy goes here</a:t>
            </a:r>
            <a:endParaRPr lang="en-US" dirty="0"/>
          </a:p>
        </p:txBody>
      </p:sp>
      <p:sp>
        <p:nvSpPr>
          <p:cNvPr id="4" name="Slide Number Placeholder 3"/>
          <p:cNvSpPr>
            <a:spLocks noGrp="1"/>
          </p:cNvSpPr>
          <p:nvPr>
            <p:ph type="sldNum" sz="quarter" idx="10"/>
          </p:nvPr>
        </p:nvSpPr>
        <p:spPr>
          <a:xfrm>
            <a:off x="4495800" y="6477000"/>
            <a:ext cx="153195" cy="241102"/>
          </a:xfrm>
        </p:spPr>
        <p:txBody>
          <a:bodyPr/>
          <a:lstStyle>
            <a:lvl1pPr>
              <a:defRPr/>
            </a:lvl1pPr>
          </a:lstStyle>
          <a:p>
            <a:fld id="{69233210-FD1D-4643-A408-4B2BDEE02D8B}" type="slidenum">
              <a:rPr lang="en-US"/>
              <a:pPr/>
              <a:t>‹#›</a:t>
            </a:fld>
            <a:endParaRPr lang="en-US"/>
          </a:p>
        </p:txBody>
      </p:sp>
      <p:sp>
        <p:nvSpPr>
          <p:cNvPr id="9" name="Text Placeholder 15"/>
          <p:cNvSpPr>
            <a:spLocks noGrp="1"/>
          </p:cNvSpPr>
          <p:nvPr>
            <p:ph type="body" sz="quarter" idx="11"/>
          </p:nvPr>
        </p:nvSpPr>
        <p:spPr>
          <a:xfrm>
            <a:off x="457200" y="1006078"/>
            <a:ext cx="8229600" cy="365522"/>
          </a:xfrm>
        </p:spPr>
        <p:txBody>
          <a:bodyPr anchor="t" anchorCtr="0"/>
          <a:lstStyle>
            <a:lvl1pPr marL="0" indent="0">
              <a:lnSpc>
                <a:spcPct val="90000"/>
              </a:lnSpc>
              <a:spcBef>
                <a:spcPts val="0"/>
              </a:spcBef>
              <a:buFontTx/>
              <a:buNone/>
              <a:defRPr lang="en-US" sz="2200" b="0" i="0" kern="1200" dirty="0">
                <a:solidFill>
                  <a:srgbClr val="9A9A9A"/>
                </a:solidFill>
                <a:latin typeface="Arial"/>
                <a:ea typeface="ＭＳ Ｐゴシック" charset="0"/>
                <a:cs typeface="Arial"/>
                <a:sym typeface="Helvetica Neue Bold Condensed" charset="0"/>
              </a:defRPr>
            </a:lvl1pPr>
          </a:lstStyle>
          <a:p>
            <a:pPr lvl="0"/>
            <a:r>
              <a:rPr lang="en-CA" dirty="0" smtClean="0"/>
              <a:t>Click to edit Master text styles</a:t>
            </a:r>
          </a:p>
        </p:txBody>
      </p:sp>
      <p:sp>
        <p:nvSpPr>
          <p:cNvPr id="7" name="Content Placeholder 2"/>
          <p:cNvSpPr>
            <a:spLocks noGrp="1"/>
          </p:cNvSpPr>
          <p:nvPr>
            <p:ph idx="12" hasCustomPrompt="1"/>
          </p:nvPr>
        </p:nvSpPr>
        <p:spPr>
          <a:xfrm>
            <a:off x="4648995" y="1371600"/>
            <a:ext cx="4037805" cy="5105400"/>
          </a:xfrm>
        </p:spPr>
        <p:txBody>
          <a:bodyPr anchor="t"/>
          <a:lstStyle>
            <a:lvl1pPr marL="0" indent="0">
              <a:lnSpc>
                <a:spcPct val="120000"/>
              </a:lnSpc>
              <a:spcBef>
                <a:spcPts val="0"/>
              </a:spcBef>
              <a:buNone/>
              <a:defRPr sz="1400" b="0" baseline="0">
                <a:solidFill>
                  <a:schemeClr val="tx1"/>
                </a:solidFill>
                <a:latin typeface="Cambria"/>
                <a:cs typeface="Cambria"/>
              </a:defRPr>
            </a:lvl1pPr>
            <a:lvl2pPr>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dirty="0" smtClean="0"/>
              <a:t>Copy goes here</a:t>
            </a:r>
            <a:endParaRPr lang="en-US" dirty="0"/>
          </a:p>
        </p:txBody>
      </p:sp>
    </p:spTree>
    <p:extLst>
      <p:ext uri="{BB962C8B-B14F-4D97-AF65-F5344CB8AC3E}">
        <p14:creationId xmlns:p14="http://schemas.microsoft.com/office/powerpoint/2010/main" val="43425187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CA" dirty="0" smtClean="0"/>
              <a:t>4 Columns</a:t>
            </a:r>
            <a:endParaRPr lang="en-US" dirty="0"/>
          </a:p>
        </p:txBody>
      </p:sp>
      <p:sp>
        <p:nvSpPr>
          <p:cNvPr id="3" name="Content Placeholder 2"/>
          <p:cNvSpPr>
            <a:spLocks noGrp="1"/>
          </p:cNvSpPr>
          <p:nvPr>
            <p:ph idx="1" hasCustomPrompt="1"/>
          </p:nvPr>
        </p:nvSpPr>
        <p:spPr>
          <a:xfrm>
            <a:off x="457200" y="1045156"/>
            <a:ext cx="8254828" cy="5431844"/>
          </a:xfrm>
        </p:spPr>
        <p:txBody>
          <a:bodyPr numCol="4" spcCol="182880" anchor="t"/>
          <a:lstStyle>
            <a:lvl1pPr marL="0" indent="0">
              <a:lnSpc>
                <a:spcPct val="120000"/>
              </a:lnSpc>
              <a:spcBef>
                <a:spcPts val="0"/>
              </a:spcBef>
              <a:buNone/>
              <a:defRPr sz="1400" b="0">
                <a:solidFill>
                  <a:schemeClr val="tx1"/>
                </a:solidFill>
                <a:latin typeface="Cambria"/>
                <a:cs typeface="Cambria"/>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smtClean="0"/>
              <a:t>Copy Goes Here</a:t>
            </a:r>
            <a:endParaRPr lang="en-US" dirty="0"/>
          </a:p>
        </p:txBody>
      </p:sp>
      <p:sp>
        <p:nvSpPr>
          <p:cNvPr id="4" name="Slide Number Placeholder 3"/>
          <p:cNvSpPr>
            <a:spLocks noGrp="1"/>
          </p:cNvSpPr>
          <p:nvPr>
            <p:ph type="sldNum" sz="quarter" idx="10"/>
          </p:nvPr>
        </p:nvSpPr>
        <p:spPr/>
        <p:txBody>
          <a:bodyPr/>
          <a:lstStyle>
            <a:lvl1pPr>
              <a:defRPr/>
            </a:lvl1pPr>
          </a:lstStyle>
          <a:p>
            <a:fld id="{69233210-FD1D-4643-A408-4B2BDEE02D8B}" type="slidenum">
              <a:rPr lang="en-US"/>
              <a:pPr/>
              <a:t>‹#›</a:t>
            </a:fld>
            <a:endParaRPr lang="en-US"/>
          </a:p>
        </p:txBody>
      </p:sp>
    </p:spTree>
    <p:extLst>
      <p:ext uri="{BB962C8B-B14F-4D97-AF65-F5344CB8AC3E}">
        <p14:creationId xmlns:p14="http://schemas.microsoft.com/office/powerpoint/2010/main" val="103750542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Columns - No 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283709"/>
            <a:ext cx="8254828" cy="6193291"/>
          </a:xfrm>
        </p:spPr>
        <p:txBody>
          <a:bodyPr numCol="4" spcCol="182880" anchor="t"/>
          <a:lstStyle>
            <a:lvl1pPr marL="0" indent="0">
              <a:lnSpc>
                <a:spcPct val="120000"/>
              </a:lnSpc>
              <a:spcBef>
                <a:spcPts val="0"/>
              </a:spcBef>
              <a:buNone/>
              <a:defRPr sz="1400" b="0">
                <a:solidFill>
                  <a:schemeClr val="tx1"/>
                </a:solidFill>
                <a:latin typeface="Cambria"/>
                <a:cs typeface="Cambria"/>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smtClean="0"/>
              <a:t>Copy Goes Here</a:t>
            </a:r>
            <a:endParaRPr lang="en-US" dirty="0"/>
          </a:p>
        </p:txBody>
      </p:sp>
      <p:sp>
        <p:nvSpPr>
          <p:cNvPr id="4" name="Slide Number Placeholder 3"/>
          <p:cNvSpPr>
            <a:spLocks noGrp="1"/>
          </p:cNvSpPr>
          <p:nvPr>
            <p:ph type="sldNum" sz="quarter" idx="10"/>
          </p:nvPr>
        </p:nvSpPr>
        <p:spPr/>
        <p:txBody>
          <a:bodyPr/>
          <a:lstStyle>
            <a:lvl1pPr>
              <a:defRPr/>
            </a:lvl1pPr>
          </a:lstStyle>
          <a:p>
            <a:fld id="{69233210-FD1D-4643-A408-4B2BDEE02D8B}" type="slidenum">
              <a:rPr lang="en-US"/>
              <a:pPr/>
              <a:t>‹#›</a:t>
            </a:fld>
            <a:endParaRPr lang="en-US"/>
          </a:p>
        </p:txBody>
      </p:sp>
    </p:spTree>
    <p:extLst>
      <p:ext uri="{BB962C8B-B14F-4D97-AF65-F5344CB8AC3E}">
        <p14:creationId xmlns:p14="http://schemas.microsoft.com/office/powerpoint/2010/main" val="107654069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CA" dirty="0" smtClean="0"/>
              <a:t>2 Columns</a:t>
            </a:r>
            <a:endParaRPr lang="en-US" dirty="0"/>
          </a:p>
        </p:txBody>
      </p:sp>
      <p:sp>
        <p:nvSpPr>
          <p:cNvPr id="3" name="Content Placeholder 2"/>
          <p:cNvSpPr>
            <a:spLocks noGrp="1"/>
          </p:cNvSpPr>
          <p:nvPr>
            <p:ph idx="1" hasCustomPrompt="1"/>
          </p:nvPr>
        </p:nvSpPr>
        <p:spPr>
          <a:xfrm>
            <a:off x="457200" y="1045156"/>
            <a:ext cx="8254828" cy="5384530"/>
          </a:xfrm>
        </p:spPr>
        <p:txBody>
          <a:bodyPr numCol="2" spcCol="182880" anchor="t"/>
          <a:lstStyle>
            <a:lvl1pPr marL="0" indent="0">
              <a:lnSpc>
                <a:spcPct val="120000"/>
              </a:lnSpc>
              <a:spcBef>
                <a:spcPts val="0"/>
              </a:spcBef>
              <a:buNone/>
              <a:defRPr sz="1400" b="0">
                <a:solidFill>
                  <a:schemeClr val="tx1"/>
                </a:solidFill>
                <a:latin typeface="Cambria"/>
                <a:cs typeface="Cambria"/>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smtClean="0"/>
              <a:t>Copy Goes Here</a:t>
            </a:r>
            <a:endParaRPr lang="en-US" dirty="0"/>
          </a:p>
        </p:txBody>
      </p:sp>
      <p:sp>
        <p:nvSpPr>
          <p:cNvPr id="4" name="Slide Number Placeholder 3"/>
          <p:cNvSpPr>
            <a:spLocks noGrp="1"/>
          </p:cNvSpPr>
          <p:nvPr>
            <p:ph type="sldNum" sz="quarter" idx="10"/>
          </p:nvPr>
        </p:nvSpPr>
        <p:spPr/>
        <p:txBody>
          <a:bodyPr/>
          <a:lstStyle>
            <a:lvl1pPr>
              <a:defRPr/>
            </a:lvl1pPr>
          </a:lstStyle>
          <a:p>
            <a:fld id="{69233210-FD1D-4643-A408-4B2BDEE02D8B}" type="slidenum">
              <a:rPr lang="en-US"/>
              <a:pPr/>
              <a:t>‹#›</a:t>
            </a:fld>
            <a:endParaRPr lang="en-US"/>
          </a:p>
        </p:txBody>
      </p:sp>
    </p:spTree>
    <p:extLst>
      <p:ext uri="{BB962C8B-B14F-4D97-AF65-F5344CB8AC3E}">
        <p14:creationId xmlns:p14="http://schemas.microsoft.com/office/powerpoint/2010/main" val="13252231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No 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283709"/>
            <a:ext cx="8254828" cy="6102937"/>
          </a:xfrm>
        </p:spPr>
        <p:txBody>
          <a:bodyPr numCol="2" spcCol="182880" anchor="t"/>
          <a:lstStyle>
            <a:lvl1pPr marL="0" indent="0">
              <a:lnSpc>
                <a:spcPct val="120000"/>
              </a:lnSpc>
              <a:spcBef>
                <a:spcPts val="0"/>
              </a:spcBef>
              <a:buNone/>
              <a:defRPr sz="1400" b="0">
                <a:solidFill>
                  <a:schemeClr val="tx1"/>
                </a:solidFill>
                <a:latin typeface="Cambria"/>
                <a:cs typeface="Cambria"/>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smtClean="0"/>
              <a:t>Copy Goes Here</a:t>
            </a:r>
            <a:endParaRPr lang="en-US" dirty="0"/>
          </a:p>
        </p:txBody>
      </p:sp>
      <p:sp>
        <p:nvSpPr>
          <p:cNvPr id="4" name="Slide Number Placeholder 3"/>
          <p:cNvSpPr>
            <a:spLocks noGrp="1"/>
          </p:cNvSpPr>
          <p:nvPr>
            <p:ph type="sldNum" sz="quarter" idx="10"/>
          </p:nvPr>
        </p:nvSpPr>
        <p:spPr/>
        <p:txBody>
          <a:bodyPr/>
          <a:lstStyle>
            <a:lvl1pPr>
              <a:defRPr/>
            </a:lvl1pPr>
          </a:lstStyle>
          <a:p>
            <a:fld id="{69233210-FD1D-4643-A408-4B2BDEE02D8B}" type="slidenum">
              <a:rPr lang="en-US"/>
              <a:pPr/>
              <a:t>‹#›</a:t>
            </a:fld>
            <a:endParaRPr lang="en-US"/>
          </a:p>
        </p:txBody>
      </p:sp>
    </p:spTree>
    <p:extLst>
      <p:ext uri="{BB962C8B-B14F-4D97-AF65-F5344CB8AC3E}">
        <p14:creationId xmlns:p14="http://schemas.microsoft.com/office/powerpoint/2010/main" val="156407005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lvl1pPr>
              <a:defRPr/>
            </a:lvl1pPr>
          </a:lstStyle>
          <a:p>
            <a:fld id="{BB342D3F-0964-674F-886D-75E26F7BF682}" type="slidenum">
              <a:rPr lang="en-US"/>
              <a:pPr/>
              <a:t>‹#›</a:t>
            </a:fld>
            <a:endParaRPr lang="en-US"/>
          </a:p>
        </p:txBody>
      </p:sp>
      <p:sp>
        <p:nvSpPr>
          <p:cNvPr id="5" name="Content Placeholder 2"/>
          <p:cNvSpPr>
            <a:spLocks noGrp="1"/>
          </p:cNvSpPr>
          <p:nvPr>
            <p:ph idx="1"/>
          </p:nvPr>
        </p:nvSpPr>
        <p:spPr>
          <a:xfrm>
            <a:off x="178595" y="978408"/>
            <a:ext cx="8786813" cy="4911328"/>
          </a:xfrm>
        </p:spPr>
        <p:txBody>
          <a:bodyPr/>
          <a:lstStyle>
            <a:lvl1pPr>
              <a:defRPr>
                <a:solidFill>
                  <a:schemeClr val="tx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6" name="Rectangle 1"/>
          <p:cNvSpPr>
            <a:spLocks/>
          </p:cNvSpPr>
          <p:nvPr userDrawn="1"/>
        </p:nvSpPr>
        <p:spPr bwMode="auto">
          <a:xfrm>
            <a:off x="0" y="0"/>
            <a:ext cx="9144000" cy="794742"/>
          </a:xfrm>
          <a:prstGeom prst="rect">
            <a:avLst/>
          </a:prstGeom>
          <a:gradFill rotWithShape="0">
            <a:gsLst>
              <a:gs pos="0">
                <a:srgbClr val="343434">
                  <a:alpha val="9999"/>
                </a:srgbClr>
              </a:gs>
              <a:gs pos="100000">
                <a:srgbClr val="464658">
                  <a:alpha val="9999"/>
                </a:srgbClr>
              </a:gs>
            </a:gsLst>
            <a:lin ang="5400000" scaled="1"/>
          </a:gradFill>
          <a:ln>
            <a:noFill/>
          </a:ln>
          <a:extLst>
            <a:ext uri="{91240B29-F687-4f45-9708-019B960494DF}">
              <a14:hiddenLine xmlns:a14="http://schemas.microsoft.com/office/drawing/2010/main" xmlns="" w="25400" cap="flat">
                <a:solidFill>
                  <a:schemeClr val="tx1">
                    <a:alpha val="9999"/>
                  </a:schemeClr>
                </a:solidFill>
                <a:miter lim="800000"/>
                <a:headEnd type="none" w="med" len="med"/>
                <a:tailEnd type="none" w="med" len="med"/>
              </a14:hiddenLine>
            </a:ext>
          </a:extLst>
        </p:spPr>
        <p:txBody>
          <a:bodyPr lIns="0" tIns="0" rIns="0" bIns="0"/>
          <a:lstStyle/>
          <a:p>
            <a:endParaRPr lang="en-US"/>
          </a:p>
        </p:txBody>
      </p:sp>
      <p:sp>
        <p:nvSpPr>
          <p:cNvPr id="7" name="Rectangle 2"/>
          <p:cNvSpPr>
            <a:spLocks/>
          </p:cNvSpPr>
          <p:nvPr userDrawn="1"/>
        </p:nvSpPr>
        <p:spPr bwMode="auto">
          <a:xfrm>
            <a:off x="0" y="6063258"/>
            <a:ext cx="9144000" cy="794742"/>
          </a:xfrm>
          <a:prstGeom prst="rect">
            <a:avLst/>
          </a:prstGeom>
          <a:gradFill rotWithShape="0">
            <a:gsLst>
              <a:gs pos="0">
                <a:srgbClr val="343434">
                  <a:alpha val="9999"/>
                </a:srgbClr>
              </a:gs>
              <a:gs pos="100000">
                <a:srgbClr val="464658">
                  <a:alpha val="9999"/>
                </a:srgbClr>
              </a:gs>
            </a:gsLst>
            <a:lin ang="5400000" scaled="1"/>
          </a:gradFill>
          <a:ln>
            <a:noFill/>
          </a:ln>
          <a:extLst>
            <a:ext uri="{91240B29-F687-4f45-9708-019B960494DF}">
              <a14:hiddenLine xmlns:a14="http://schemas.microsoft.com/office/drawing/2010/main" xmlns="" w="25400" cap="flat">
                <a:solidFill>
                  <a:schemeClr val="tx1">
                    <a:alpha val="9999"/>
                  </a:schemeClr>
                </a:solidFill>
                <a:miter lim="800000"/>
                <a:headEnd type="none" w="med" len="med"/>
                <a:tailEnd type="none" w="med" len="med"/>
              </a14:hiddenLine>
            </a:ext>
          </a:extLst>
        </p:spPr>
        <p:txBody>
          <a:bodyPr lIns="0" tIns="0" rIns="0" bIns="0"/>
          <a:lstStyle/>
          <a:p>
            <a:endParaRPr lang="en-US"/>
          </a:p>
        </p:txBody>
      </p:sp>
    </p:spTree>
    <p:extLst>
      <p:ext uri="{BB962C8B-B14F-4D97-AF65-F5344CB8AC3E}">
        <p14:creationId xmlns:p14="http://schemas.microsoft.com/office/powerpoint/2010/main" val="165391695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 Horizontal">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lvl1pPr>
              <a:defRPr/>
            </a:lvl1pPr>
          </a:lstStyle>
          <a:p>
            <a:fld id="{BB342D3F-0964-674F-886D-75E26F7BF682}" type="slidenum">
              <a:rPr lang="en-US"/>
              <a:pPr/>
              <a:t>‹#›</a:t>
            </a:fld>
            <a:endParaRPr lang="en-US"/>
          </a:p>
        </p:txBody>
      </p:sp>
      <p:sp>
        <p:nvSpPr>
          <p:cNvPr id="6" name="Picture Placeholder 4"/>
          <p:cNvSpPr>
            <a:spLocks noGrp="1"/>
          </p:cNvSpPr>
          <p:nvPr>
            <p:ph type="pic" sz="quarter" idx="11" hasCustomPrompt="1"/>
          </p:nvPr>
        </p:nvSpPr>
        <p:spPr>
          <a:xfrm>
            <a:off x="0" y="-1"/>
            <a:ext cx="9147350" cy="6858001"/>
          </a:xfrm>
          <a:ln>
            <a:noFill/>
          </a:ln>
        </p:spPr>
        <p:txBody>
          <a:bodyPr/>
          <a:lstStyle>
            <a:lvl1pPr marL="0" indent="0" algn="ctr">
              <a:spcBef>
                <a:spcPts val="0"/>
              </a:spcBef>
              <a:buNone/>
              <a:defRPr>
                <a:solidFill>
                  <a:srgbClr val="000000"/>
                </a:solidFill>
              </a:defRPr>
            </a:lvl1pPr>
          </a:lstStyle>
          <a:p>
            <a:r>
              <a:rPr lang="en-US" dirty="0" smtClean="0"/>
              <a:t>Photo</a:t>
            </a:r>
            <a:endParaRPr lang="en-US" dirty="0"/>
          </a:p>
        </p:txBody>
      </p:sp>
      <p:sp>
        <p:nvSpPr>
          <p:cNvPr id="5" name="Title 1"/>
          <p:cNvSpPr>
            <a:spLocks noGrp="1"/>
          </p:cNvSpPr>
          <p:nvPr>
            <p:ph type="title"/>
          </p:nvPr>
        </p:nvSpPr>
        <p:spPr>
          <a:xfrm>
            <a:off x="0" y="5233261"/>
            <a:ext cx="9147350" cy="646331"/>
          </a:xfrm>
          <a:solidFill>
            <a:schemeClr val="bg1">
              <a:lumMod val="50000"/>
              <a:alpha val="50000"/>
            </a:schemeClr>
          </a:solidFill>
        </p:spPr>
        <p:txBody>
          <a:bodyPr lIns="274320" anchor="b">
            <a:spAutoFit/>
          </a:bodyPr>
          <a:lstStyle>
            <a:lvl1pPr algn="l">
              <a:defRPr>
                <a:solidFill>
                  <a:schemeClr val="bg1"/>
                </a:solidFill>
              </a:defRPr>
            </a:lvl1pPr>
          </a:lstStyle>
          <a:p>
            <a:r>
              <a:rPr lang="en-CA" dirty="0" smtClean="0"/>
              <a:t>Click to edit Master title style</a:t>
            </a:r>
            <a:endParaRPr lang="en-US" dirty="0"/>
          </a:p>
        </p:txBody>
      </p:sp>
      <p:sp>
        <p:nvSpPr>
          <p:cNvPr id="7" name="Rectangle 1"/>
          <p:cNvSpPr>
            <a:spLocks/>
          </p:cNvSpPr>
          <p:nvPr userDrawn="1"/>
        </p:nvSpPr>
        <p:spPr bwMode="auto">
          <a:xfrm>
            <a:off x="0" y="0"/>
            <a:ext cx="9144000" cy="794742"/>
          </a:xfrm>
          <a:prstGeom prst="rect">
            <a:avLst/>
          </a:prstGeom>
          <a:gradFill rotWithShape="0">
            <a:gsLst>
              <a:gs pos="0">
                <a:srgbClr val="343434">
                  <a:alpha val="9999"/>
                </a:srgbClr>
              </a:gs>
              <a:gs pos="100000">
                <a:srgbClr val="464658">
                  <a:alpha val="9999"/>
                </a:srgbClr>
              </a:gs>
            </a:gsLst>
            <a:lin ang="5400000" scaled="1"/>
          </a:gradFill>
          <a:ln>
            <a:noFill/>
          </a:ln>
          <a:extLst>
            <a:ext uri="{91240B29-F687-4f45-9708-019B960494DF}">
              <a14:hiddenLine xmlns:a14="http://schemas.microsoft.com/office/drawing/2010/main" xmlns="" w="25400" cap="flat">
                <a:solidFill>
                  <a:schemeClr val="tx1">
                    <a:alpha val="9999"/>
                  </a:schemeClr>
                </a:solidFill>
                <a:miter lim="800000"/>
                <a:headEnd type="none" w="med" len="med"/>
                <a:tailEnd type="none" w="med" len="med"/>
              </a14:hiddenLine>
            </a:ext>
          </a:extLst>
        </p:spPr>
        <p:txBody>
          <a:bodyPr lIns="0" tIns="0" rIns="0" bIns="0"/>
          <a:lstStyle/>
          <a:p>
            <a:endParaRPr lang="en-US"/>
          </a:p>
        </p:txBody>
      </p:sp>
      <p:sp>
        <p:nvSpPr>
          <p:cNvPr id="8" name="Rectangle 2"/>
          <p:cNvSpPr>
            <a:spLocks/>
          </p:cNvSpPr>
          <p:nvPr userDrawn="1"/>
        </p:nvSpPr>
        <p:spPr bwMode="auto">
          <a:xfrm>
            <a:off x="0" y="6063258"/>
            <a:ext cx="9144000" cy="794742"/>
          </a:xfrm>
          <a:prstGeom prst="rect">
            <a:avLst/>
          </a:prstGeom>
          <a:gradFill rotWithShape="0">
            <a:gsLst>
              <a:gs pos="0">
                <a:srgbClr val="343434">
                  <a:alpha val="9999"/>
                </a:srgbClr>
              </a:gs>
              <a:gs pos="100000">
                <a:srgbClr val="464658">
                  <a:alpha val="9999"/>
                </a:srgbClr>
              </a:gs>
            </a:gsLst>
            <a:lin ang="5400000" scaled="1"/>
          </a:gradFill>
          <a:ln>
            <a:noFill/>
          </a:ln>
          <a:extLst>
            <a:ext uri="{91240B29-F687-4f45-9708-019B960494DF}">
              <a14:hiddenLine xmlns:a14="http://schemas.microsoft.com/office/drawing/2010/main" xmlns="" w="25400" cap="flat">
                <a:solidFill>
                  <a:schemeClr val="tx1">
                    <a:alpha val="9999"/>
                  </a:schemeClr>
                </a:solidFill>
                <a:miter lim="800000"/>
                <a:headEnd type="none" w="med" len="med"/>
                <a:tailEnd type="none" w="med" len="med"/>
              </a14:hiddenLine>
            </a:ext>
          </a:extLst>
        </p:spPr>
        <p:txBody>
          <a:bodyPr lIns="0" tIns="0" rIns="0" bIns="0"/>
          <a:lstStyle/>
          <a:p>
            <a:endParaRPr lang="en-US"/>
          </a:p>
        </p:txBody>
      </p:sp>
      <p:sp>
        <p:nvSpPr>
          <p:cNvPr id="4" name="Text Placeholder 3"/>
          <p:cNvSpPr>
            <a:spLocks noGrp="1"/>
          </p:cNvSpPr>
          <p:nvPr>
            <p:ph type="body" sz="quarter" idx="12" hasCustomPrompt="1"/>
          </p:nvPr>
        </p:nvSpPr>
        <p:spPr>
          <a:xfrm>
            <a:off x="0" y="5880100"/>
            <a:ext cx="9147175" cy="182563"/>
          </a:xfrm>
          <a:solidFill>
            <a:schemeClr val="bg1">
              <a:lumMod val="65000"/>
              <a:alpha val="50000"/>
            </a:schemeClr>
          </a:solidFill>
        </p:spPr>
        <p:txBody>
          <a:bodyPr wrap="none" lIns="274320">
            <a:normAutofit/>
          </a:bodyPr>
          <a:lstStyle>
            <a:lvl1pPr marL="0" indent="0">
              <a:buNone/>
              <a:defRPr sz="1000" b="1" i="0" baseline="0">
                <a:solidFill>
                  <a:srgbClr val="FFFFFF"/>
                </a:solidFill>
                <a:latin typeface="Cambria"/>
                <a:cs typeface="Cambria"/>
              </a:defRPr>
            </a:lvl1pPr>
          </a:lstStyle>
          <a:p>
            <a:pPr lvl="0"/>
            <a:r>
              <a:rPr lang="en-US" dirty="0" smtClean="0"/>
              <a:t>Photo Credit:</a:t>
            </a:r>
            <a:endParaRPr lang="en-US" dirty="0"/>
          </a:p>
        </p:txBody>
      </p:sp>
    </p:spTree>
    <p:extLst>
      <p:ext uri="{BB962C8B-B14F-4D97-AF65-F5344CB8AC3E}">
        <p14:creationId xmlns:p14="http://schemas.microsoft.com/office/powerpoint/2010/main" val="94630893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381000"/>
            <a:ext cx="8229600" cy="62507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p>
            <a:pPr lvl="0"/>
            <a:r>
              <a:rPr lang="en-CA" dirty="0" smtClean="0">
                <a:sym typeface="Helvetica Neue Bold Condensed" charset="0"/>
              </a:rPr>
              <a:t>Click to edit Master title style</a:t>
            </a:r>
            <a:endParaRPr lang="en-US" dirty="0">
              <a:sym typeface="Helvetica Neue Bold Condensed" charset="0"/>
            </a:endParaRPr>
          </a:p>
        </p:txBody>
      </p:sp>
      <p:sp>
        <p:nvSpPr>
          <p:cNvPr id="4099" name="Rectangle 3"/>
          <p:cNvSpPr>
            <a:spLocks noGrp="1" noChangeArrowheads="1"/>
          </p:cNvSpPr>
          <p:nvPr>
            <p:ph type="body" idx="1"/>
          </p:nvPr>
        </p:nvSpPr>
        <p:spPr bwMode="auto">
          <a:xfrm>
            <a:off x="457200" y="1143001"/>
            <a:ext cx="8229600" cy="532149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endParaRPr lang="en-US" dirty="0">
              <a:sym typeface="Baskerville" charset="0"/>
            </a:endParaRPr>
          </a:p>
        </p:txBody>
      </p:sp>
      <p:sp>
        <p:nvSpPr>
          <p:cNvPr id="4100" name="Text Box 4"/>
          <p:cNvSpPr txBox="1">
            <a:spLocks noGrp="1" noChangeArrowheads="1"/>
          </p:cNvSpPr>
          <p:nvPr>
            <p:ph type="sldNum" sz="quarter" idx="4"/>
          </p:nvPr>
        </p:nvSpPr>
        <p:spPr bwMode="auto">
          <a:xfrm>
            <a:off x="4495800" y="6477000"/>
            <a:ext cx="217661" cy="2411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none" lIns="64275" tIns="32138" rIns="64275" bIns="32138" numCol="1" anchor="t" anchorCtr="0" compatLnSpc="1">
            <a:prstTxWarp prst="textNoShape">
              <a:avLst/>
            </a:prstTxWarp>
          </a:bodyPr>
          <a:lstStyle>
            <a:lvl1pPr algn="ctr">
              <a:defRPr sz="1100" b="0" i="0">
                <a:solidFill>
                  <a:srgbClr val="4D4D4D"/>
                </a:solidFill>
                <a:latin typeface="Helvetica Neue Bold Condensed"/>
                <a:ea typeface="ＭＳ Ｐゴシック" charset="0"/>
                <a:cs typeface="Helvetica Neue Bold Condensed"/>
              </a:defRPr>
            </a:lvl1pPr>
            <a:lvl2pPr algn="l">
              <a:defRPr sz="800">
                <a:solidFill>
                  <a:schemeClr val="tx1"/>
                </a:solidFill>
                <a:latin typeface="+mn-lt"/>
                <a:ea typeface="ＭＳ Ｐゴシック" charset="0"/>
              </a:defRPr>
            </a:lvl2pPr>
            <a:lvl3pPr algn="l">
              <a:defRPr sz="800">
                <a:solidFill>
                  <a:schemeClr val="tx1"/>
                </a:solidFill>
                <a:latin typeface="+mn-lt"/>
                <a:ea typeface="ＭＳ Ｐゴシック" charset="0"/>
              </a:defRPr>
            </a:lvl3pPr>
            <a:lvl4pPr algn="l">
              <a:defRPr sz="800">
                <a:solidFill>
                  <a:schemeClr val="tx1"/>
                </a:solidFill>
                <a:latin typeface="+mn-lt"/>
                <a:ea typeface="ＭＳ Ｐゴシック" charset="0"/>
              </a:defRPr>
            </a:lvl4pPr>
            <a:lvl5pPr algn="l">
              <a:defRPr sz="800">
                <a:solidFill>
                  <a:schemeClr val="tx1"/>
                </a:solidFill>
                <a:latin typeface="+mn-lt"/>
                <a:ea typeface="ＭＳ Ｐゴシック" charset="0"/>
              </a:defRPr>
            </a:lvl5pPr>
            <a:lvl6pPr fontAlgn="base">
              <a:spcBef>
                <a:spcPct val="0"/>
              </a:spcBef>
              <a:spcAft>
                <a:spcPct val="0"/>
              </a:spcAft>
              <a:defRPr sz="800">
                <a:solidFill>
                  <a:schemeClr val="tx1"/>
                </a:solidFill>
                <a:latin typeface="+mn-lt"/>
                <a:ea typeface="ＭＳ Ｐゴシック" charset="0"/>
              </a:defRPr>
            </a:lvl6pPr>
            <a:lvl7pPr fontAlgn="base">
              <a:spcBef>
                <a:spcPct val="0"/>
              </a:spcBef>
              <a:spcAft>
                <a:spcPct val="0"/>
              </a:spcAft>
              <a:defRPr sz="800">
                <a:solidFill>
                  <a:schemeClr val="tx1"/>
                </a:solidFill>
                <a:latin typeface="+mn-lt"/>
                <a:ea typeface="ＭＳ Ｐゴシック" charset="0"/>
              </a:defRPr>
            </a:lvl7pPr>
            <a:lvl8pPr fontAlgn="base">
              <a:spcBef>
                <a:spcPct val="0"/>
              </a:spcBef>
              <a:spcAft>
                <a:spcPct val="0"/>
              </a:spcAft>
              <a:defRPr sz="800">
                <a:solidFill>
                  <a:schemeClr val="tx1"/>
                </a:solidFill>
                <a:latin typeface="+mn-lt"/>
                <a:ea typeface="ＭＳ Ｐゴシック" charset="0"/>
              </a:defRPr>
            </a:lvl8pPr>
            <a:lvl9pPr fontAlgn="base">
              <a:spcBef>
                <a:spcPct val="0"/>
              </a:spcBef>
              <a:spcAft>
                <a:spcPct val="0"/>
              </a:spcAft>
              <a:defRPr sz="800">
                <a:solidFill>
                  <a:schemeClr val="tx1"/>
                </a:solidFill>
                <a:latin typeface="+mn-lt"/>
                <a:ea typeface="ＭＳ Ｐゴシック" charset="0"/>
              </a:defRPr>
            </a:lvl9pPr>
          </a:lstStyle>
          <a:p>
            <a:fld id="{3882495B-39B3-5F42-8174-3C1974B27A1C}" type="slidenum">
              <a:rPr lang="en-US" smtClean="0"/>
              <a:pPr/>
              <a:t>‹#›</a:t>
            </a:fld>
            <a:endParaRPr lang="en-US" dirty="0"/>
          </a:p>
        </p:txBody>
      </p:sp>
    </p:spTree>
    <p:extLst>
      <p:ext uri="{BB962C8B-B14F-4D97-AF65-F5344CB8AC3E}">
        <p14:creationId xmlns:p14="http://schemas.microsoft.com/office/powerpoint/2010/main" val="3933434969"/>
      </p:ext>
    </p:extLst>
  </p:cSld>
  <p:clrMap bg1="dk2" tx1="lt1" bg2="dk1" tx2="lt2" accent1="accent1" accent2="accent2" accent3="accent3" accent4="accent4" accent5="accent5" accent6="accent6" hlink="hlink" folHlink="folHlink"/>
  <p:sldLayoutIdLst>
    <p:sldLayoutId id="2147483689" r:id="rId1"/>
    <p:sldLayoutId id="2147483674" r:id="rId2"/>
    <p:sldLayoutId id="2147483702" r:id="rId3"/>
    <p:sldLayoutId id="2147483698" r:id="rId4"/>
    <p:sldLayoutId id="2147483699" r:id="rId5"/>
    <p:sldLayoutId id="2147483700" r:id="rId6"/>
    <p:sldLayoutId id="2147483701" r:id="rId7"/>
    <p:sldLayoutId id="2147483694" r:id="rId8"/>
    <p:sldLayoutId id="2147483695" r:id="rId9"/>
    <p:sldLayoutId id="2147483678" r:id="rId10"/>
    <p:sldLayoutId id="2147483697" r:id="rId11"/>
  </p:sldLayoutIdLst>
  <p:transition/>
  <p:hf hdr="0" ftr="0" dt="0"/>
  <p:txStyles>
    <p:titleStyle>
      <a:lvl1pPr algn="l" rtl="0" eaLnBrk="1" fontAlgn="base" hangingPunct="1">
        <a:spcBef>
          <a:spcPct val="0"/>
        </a:spcBef>
        <a:spcAft>
          <a:spcPct val="0"/>
        </a:spcAft>
        <a:defRPr sz="2800" b="0" i="0">
          <a:solidFill>
            <a:schemeClr val="tx1"/>
          </a:solidFill>
          <a:latin typeface="Arial Black"/>
          <a:ea typeface="+mj-ea"/>
          <a:cs typeface="Arial Black"/>
          <a:sym typeface="Helvetica Neue Bold Condensed" charset="0"/>
        </a:defRPr>
      </a:lvl1pPr>
      <a:lvl2pPr algn="l" rtl="0" eaLnBrk="1" fontAlgn="base" hangingPunct="1">
        <a:spcBef>
          <a:spcPct val="0"/>
        </a:spcBef>
        <a:spcAft>
          <a:spcPct val="0"/>
        </a:spcAft>
        <a:defRPr sz="4200">
          <a:solidFill>
            <a:schemeClr val="tx1"/>
          </a:solidFill>
          <a:latin typeface="Helvetica Neue Bold Condensed" charset="0"/>
          <a:ea typeface="ヒラギノ角ゴ ProN W6" charset="0"/>
          <a:cs typeface="ヒラギノ角ゴ ProN W6" charset="0"/>
          <a:sym typeface="Helvetica Neue Bold Condensed" charset="0"/>
        </a:defRPr>
      </a:lvl2pPr>
      <a:lvl3pPr algn="l" rtl="0" eaLnBrk="1" fontAlgn="base" hangingPunct="1">
        <a:spcBef>
          <a:spcPct val="0"/>
        </a:spcBef>
        <a:spcAft>
          <a:spcPct val="0"/>
        </a:spcAft>
        <a:defRPr sz="4200">
          <a:solidFill>
            <a:schemeClr val="tx1"/>
          </a:solidFill>
          <a:latin typeface="Helvetica Neue Bold Condensed" charset="0"/>
          <a:ea typeface="ヒラギノ角ゴ ProN W6" charset="0"/>
          <a:cs typeface="ヒラギノ角ゴ ProN W6" charset="0"/>
          <a:sym typeface="Helvetica Neue Bold Condensed" charset="0"/>
        </a:defRPr>
      </a:lvl3pPr>
      <a:lvl4pPr algn="l" rtl="0" eaLnBrk="1" fontAlgn="base" hangingPunct="1">
        <a:spcBef>
          <a:spcPct val="0"/>
        </a:spcBef>
        <a:spcAft>
          <a:spcPct val="0"/>
        </a:spcAft>
        <a:defRPr sz="4200">
          <a:solidFill>
            <a:schemeClr val="tx1"/>
          </a:solidFill>
          <a:latin typeface="Helvetica Neue Bold Condensed" charset="0"/>
          <a:ea typeface="ヒラギノ角ゴ ProN W6" charset="0"/>
          <a:cs typeface="ヒラギノ角ゴ ProN W6" charset="0"/>
          <a:sym typeface="Helvetica Neue Bold Condensed" charset="0"/>
        </a:defRPr>
      </a:lvl4pPr>
      <a:lvl5pPr algn="l" rtl="0" eaLnBrk="1" fontAlgn="base" hangingPunct="1">
        <a:spcBef>
          <a:spcPct val="0"/>
        </a:spcBef>
        <a:spcAft>
          <a:spcPct val="0"/>
        </a:spcAft>
        <a:defRPr sz="4200">
          <a:solidFill>
            <a:schemeClr val="tx1"/>
          </a:solidFill>
          <a:latin typeface="Helvetica Neue Bold Condensed" charset="0"/>
          <a:ea typeface="ヒラギノ角ゴ ProN W6" charset="0"/>
          <a:cs typeface="ヒラギノ角ゴ ProN W6" charset="0"/>
          <a:sym typeface="Helvetica Neue Bold Condensed" charset="0"/>
        </a:defRPr>
      </a:lvl5pPr>
      <a:lvl6pPr marL="321377" algn="l" rtl="0" eaLnBrk="1" fontAlgn="base" hangingPunct="1">
        <a:spcBef>
          <a:spcPct val="0"/>
        </a:spcBef>
        <a:spcAft>
          <a:spcPct val="0"/>
        </a:spcAft>
        <a:defRPr sz="4200">
          <a:solidFill>
            <a:schemeClr val="tx1"/>
          </a:solidFill>
          <a:latin typeface="Helvetica Neue Bold Condensed" charset="0"/>
          <a:ea typeface="ヒラギノ角ゴ ProN W6" charset="0"/>
          <a:cs typeface="ヒラギノ角ゴ ProN W6" charset="0"/>
          <a:sym typeface="Helvetica Neue Bold Condensed" charset="0"/>
        </a:defRPr>
      </a:lvl6pPr>
      <a:lvl7pPr marL="642757" algn="l" rtl="0" eaLnBrk="1" fontAlgn="base" hangingPunct="1">
        <a:spcBef>
          <a:spcPct val="0"/>
        </a:spcBef>
        <a:spcAft>
          <a:spcPct val="0"/>
        </a:spcAft>
        <a:defRPr sz="4200">
          <a:solidFill>
            <a:schemeClr val="tx1"/>
          </a:solidFill>
          <a:latin typeface="Helvetica Neue Bold Condensed" charset="0"/>
          <a:ea typeface="ヒラギノ角ゴ ProN W6" charset="0"/>
          <a:cs typeface="ヒラギノ角ゴ ProN W6" charset="0"/>
          <a:sym typeface="Helvetica Neue Bold Condensed" charset="0"/>
        </a:defRPr>
      </a:lvl7pPr>
      <a:lvl8pPr marL="964134" algn="l" rtl="0" eaLnBrk="1" fontAlgn="base" hangingPunct="1">
        <a:spcBef>
          <a:spcPct val="0"/>
        </a:spcBef>
        <a:spcAft>
          <a:spcPct val="0"/>
        </a:spcAft>
        <a:defRPr sz="4200">
          <a:solidFill>
            <a:schemeClr val="tx1"/>
          </a:solidFill>
          <a:latin typeface="Helvetica Neue Bold Condensed" charset="0"/>
          <a:ea typeface="ヒラギノ角ゴ ProN W6" charset="0"/>
          <a:cs typeface="ヒラギノ角ゴ ProN W6" charset="0"/>
          <a:sym typeface="Helvetica Neue Bold Condensed" charset="0"/>
        </a:defRPr>
      </a:lvl8pPr>
      <a:lvl9pPr marL="1285513" algn="l" rtl="0" eaLnBrk="1" fontAlgn="base" hangingPunct="1">
        <a:spcBef>
          <a:spcPct val="0"/>
        </a:spcBef>
        <a:spcAft>
          <a:spcPct val="0"/>
        </a:spcAft>
        <a:defRPr sz="4200">
          <a:solidFill>
            <a:schemeClr val="tx1"/>
          </a:solidFill>
          <a:latin typeface="Helvetica Neue Bold Condensed" charset="0"/>
          <a:ea typeface="ヒラギノ角ゴ ProN W6" charset="0"/>
          <a:cs typeface="ヒラギノ角ゴ ProN W6" charset="0"/>
          <a:sym typeface="Helvetica Neue Bold Condensed" charset="0"/>
        </a:defRPr>
      </a:lvl9pPr>
    </p:titleStyle>
    <p:bodyStyle>
      <a:lvl1pPr marL="0" indent="0" algn="l" rtl="0" eaLnBrk="1" fontAlgn="base" hangingPunct="1">
        <a:spcBef>
          <a:spcPts val="1686"/>
        </a:spcBef>
        <a:spcAft>
          <a:spcPct val="0"/>
        </a:spcAft>
        <a:buSzPct val="100000"/>
        <a:buFont typeface="Lucida Grande" charset="0"/>
        <a:buNone/>
        <a:defRPr sz="1400" b="1" i="0">
          <a:solidFill>
            <a:schemeClr val="tx1"/>
          </a:solidFill>
          <a:latin typeface="Cambria"/>
          <a:ea typeface="+mn-ea"/>
          <a:cs typeface="Cambria"/>
          <a:sym typeface="Helvetica Neue Bold Condensed" charset="0"/>
        </a:defRPr>
      </a:lvl1pPr>
      <a:lvl2pPr marL="937353" indent="-401722" algn="l" rtl="0" eaLnBrk="1" fontAlgn="base" hangingPunct="1">
        <a:spcBef>
          <a:spcPts val="1686"/>
        </a:spcBef>
        <a:spcAft>
          <a:spcPct val="0"/>
        </a:spcAft>
        <a:buClr>
          <a:srgbClr val="9A9A9A"/>
        </a:buClr>
        <a:buSzPct val="75000"/>
        <a:buFont typeface="Baskerville" charset="0"/>
        <a:buChar char="•"/>
        <a:defRPr sz="2500" b="0" i="0">
          <a:solidFill>
            <a:schemeClr val="accent1"/>
          </a:solidFill>
          <a:latin typeface="Arial"/>
          <a:ea typeface="ヒラギノ明朝 ProN W3" charset="0"/>
          <a:cs typeface="Arial"/>
          <a:sym typeface="Baskerville" charset="0"/>
        </a:defRPr>
      </a:lvl2pPr>
      <a:lvl3pPr marL="1249804" indent="-401722" algn="l" rtl="0" eaLnBrk="1" fontAlgn="base" hangingPunct="1">
        <a:spcBef>
          <a:spcPts val="1686"/>
        </a:spcBef>
        <a:spcAft>
          <a:spcPct val="0"/>
        </a:spcAft>
        <a:buClr>
          <a:srgbClr val="9A9A9A"/>
        </a:buClr>
        <a:buSzPct val="75000"/>
        <a:buFont typeface="Baskerville" charset="0"/>
        <a:buChar char="-"/>
        <a:defRPr sz="2200" b="0" i="0">
          <a:solidFill>
            <a:schemeClr val="accent1"/>
          </a:solidFill>
          <a:latin typeface="Arial"/>
          <a:ea typeface="ヒラギノ明朝 ProN W3" charset="0"/>
          <a:cs typeface="Arial"/>
          <a:sym typeface="Baskerville" charset="0"/>
        </a:defRPr>
      </a:lvl3pPr>
      <a:lvl4pPr marL="1562256" indent="-401722" algn="l" rtl="0" eaLnBrk="1" fontAlgn="base" hangingPunct="1">
        <a:spcBef>
          <a:spcPts val="1686"/>
        </a:spcBef>
        <a:spcAft>
          <a:spcPct val="0"/>
        </a:spcAft>
        <a:buClr>
          <a:srgbClr val="9A9A9A"/>
        </a:buClr>
        <a:buSzPct val="75000"/>
        <a:buFont typeface="Baskerville" charset="0"/>
        <a:buChar char="-"/>
        <a:defRPr sz="2200" b="0" i="0">
          <a:solidFill>
            <a:schemeClr val="accent1"/>
          </a:solidFill>
          <a:latin typeface="Arial"/>
          <a:ea typeface="ヒラギノ明朝 ProN W3" charset="0"/>
          <a:cs typeface="Arial"/>
          <a:sym typeface="Baskerville" charset="0"/>
        </a:defRPr>
      </a:lvl4pPr>
      <a:lvl5pPr marL="1874706" indent="-401722" algn="l" rtl="0" eaLnBrk="1" fontAlgn="base" hangingPunct="1">
        <a:spcBef>
          <a:spcPts val="1686"/>
        </a:spcBef>
        <a:spcAft>
          <a:spcPct val="0"/>
        </a:spcAft>
        <a:buClr>
          <a:srgbClr val="9A9A9A"/>
        </a:buClr>
        <a:buSzPct val="75000"/>
        <a:buFont typeface="Baskerville" charset="0"/>
        <a:buChar char="-"/>
        <a:defRPr sz="2200" b="0" i="0">
          <a:solidFill>
            <a:schemeClr val="accent1"/>
          </a:solidFill>
          <a:latin typeface="Arial"/>
          <a:ea typeface="ヒラギノ明朝 ProN W3" charset="0"/>
          <a:cs typeface="Arial"/>
          <a:sym typeface="Baskerville" charset="0"/>
        </a:defRPr>
      </a:lvl5pPr>
      <a:lvl6pPr marL="2196085" indent="-401722" algn="l" rtl="0" eaLnBrk="1" fontAlgn="base" hangingPunct="1">
        <a:spcBef>
          <a:spcPts val="1686"/>
        </a:spcBef>
        <a:spcAft>
          <a:spcPct val="0"/>
        </a:spcAft>
        <a:buClr>
          <a:srgbClr val="9A9A9A"/>
        </a:buClr>
        <a:buSzPct val="75000"/>
        <a:buFont typeface="Baskerville" charset="0"/>
        <a:buChar char="-"/>
        <a:defRPr sz="2200">
          <a:solidFill>
            <a:srgbClr val="9A9A9A"/>
          </a:solidFill>
          <a:latin typeface="Baskerville" charset="0"/>
          <a:ea typeface="ヒラギノ明朝 ProN W3" charset="0"/>
          <a:cs typeface="ヒラギノ明朝 ProN W3" charset="0"/>
          <a:sym typeface="Baskerville" charset="0"/>
        </a:defRPr>
      </a:lvl6pPr>
      <a:lvl7pPr marL="2517462" indent="-401722" algn="l" rtl="0" eaLnBrk="1" fontAlgn="base" hangingPunct="1">
        <a:spcBef>
          <a:spcPts val="1686"/>
        </a:spcBef>
        <a:spcAft>
          <a:spcPct val="0"/>
        </a:spcAft>
        <a:buClr>
          <a:srgbClr val="9A9A9A"/>
        </a:buClr>
        <a:buSzPct val="75000"/>
        <a:buFont typeface="Baskerville" charset="0"/>
        <a:buChar char="-"/>
        <a:defRPr sz="2200">
          <a:solidFill>
            <a:srgbClr val="9A9A9A"/>
          </a:solidFill>
          <a:latin typeface="Baskerville" charset="0"/>
          <a:ea typeface="ヒラギノ明朝 ProN W3" charset="0"/>
          <a:cs typeface="ヒラギノ明朝 ProN W3" charset="0"/>
          <a:sym typeface="Baskerville" charset="0"/>
        </a:defRPr>
      </a:lvl7pPr>
      <a:lvl8pPr marL="2838841" indent="-401722" algn="l" rtl="0" eaLnBrk="1" fontAlgn="base" hangingPunct="1">
        <a:spcBef>
          <a:spcPts val="1686"/>
        </a:spcBef>
        <a:spcAft>
          <a:spcPct val="0"/>
        </a:spcAft>
        <a:buClr>
          <a:srgbClr val="9A9A9A"/>
        </a:buClr>
        <a:buSzPct val="75000"/>
        <a:buFont typeface="Baskerville" charset="0"/>
        <a:buChar char="-"/>
        <a:defRPr sz="2200">
          <a:solidFill>
            <a:srgbClr val="9A9A9A"/>
          </a:solidFill>
          <a:latin typeface="Baskerville" charset="0"/>
          <a:ea typeface="ヒラギノ明朝 ProN W3" charset="0"/>
          <a:cs typeface="ヒラギノ明朝 ProN W3" charset="0"/>
          <a:sym typeface="Baskerville" charset="0"/>
        </a:defRPr>
      </a:lvl8pPr>
      <a:lvl9pPr marL="3160219" indent="-401722" algn="l" rtl="0" eaLnBrk="1" fontAlgn="base" hangingPunct="1">
        <a:spcBef>
          <a:spcPts val="1686"/>
        </a:spcBef>
        <a:spcAft>
          <a:spcPct val="0"/>
        </a:spcAft>
        <a:buClr>
          <a:srgbClr val="9A9A9A"/>
        </a:buClr>
        <a:buSzPct val="75000"/>
        <a:buFont typeface="Baskerville" charset="0"/>
        <a:buChar char="-"/>
        <a:defRPr sz="2200">
          <a:solidFill>
            <a:srgbClr val="9A9A9A"/>
          </a:solidFill>
          <a:latin typeface="Baskerville" charset="0"/>
          <a:ea typeface="ヒラギノ明朝 ProN W3" charset="0"/>
          <a:cs typeface="ヒラギノ明朝 ProN W3" charset="0"/>
          <a:sym typeface="Baskerville" charset="0"/>
        </a:defRPr>
      </a:lvl9pPr>
    </p:bodyStyle>
    <p:otherStyle>
      <a:defPPr>
        <a:defRPr lang="en-US"/>
      </a:defPPr>
      <a:lvl1pPr marL="0" algn="l" defTabSz="321377" rtl="0" eaLnBrk="1" latinLnBrk="0" hangingPunct="1">
        <a:defRPr sz="1300" kern="1200">
          <a:solidFill>
            <a:schemeClr val="tx1"/>
          </a:solidFill>
          <a:latin typeface="+mn-lt"/>
          <a:ea typeface="+mn-ea"/>
          <a:cs typeface="+mn-cs"/>
        </a:defRPr>
      </a:lvl1pPr>
      <a:lvl2pPr marL="321377" algn="l" defTabSz="321377" rtl="0" eaLnBrk="1" latinLnBrk="0" hangingPunct="1">
        <a:defRPr sz="1300" kern="1200">
          <a:solidFill>
            <a:schemeClr val="tx1"/>
          </a:solidFill>
          <a:latin typeface="+mn-lt"/>
          <a:ea typeface="+mn-ea"/>
          <a:cs typeface="+mn-cs"/>
        </a:defRPr>
      </a:lvl2pPr>
      <a:lvl3pPr marL="642757" algn="l" defTabSz="321377" rtl="0" eaLnBrk="1" latinLnBrk="0" hangingPunct="1">
        <a:defRPr sz="1300" kern="1200">
          <a:solidFill>
            <a:schemeClr val="tx1"/>
          </a:solidFill>
          <a:latin typeface="+mn-lt"/>
          <a:ea typeface="+mn-ea"/>
          <a:cs typeface="+mn-cs"/>
        </a:defRPr>
      </a:lvl3pPr>
      <a:lvl4pPr marL="964134" algn="l" defTabSz="321377" rtl="0" eaLnBrk="1" latinLnBrk="0" hangingPunct="1">
        <a:defRPr sz="1300" kern="1200">
          <a:solidFill>
            <a:schemeClr val="tx1"/>
          </a:solidFill>
          <a:latin typeface="+mn-lt"/>
          <a:ea typeface="+mn-ea"/>
          <a:cs typeface="+mn-cs"/>
        </a:defRPr>
      </a:lvl4pPr>
      <a:lvl5pPr marL="1285513" algn="l" defTabSz="321377" rtl="0" eaLnBrk="1" latinLnBrk="0" hangingPunct="1">
        <a:defRPr sz="1300" kern="1200">
          <a:solidFill>
            <a:schemeClr val="tx1"/>
          </a:solidFill>
          <a:latin typeface="+mn-lt"/>
          <a:ea typeface="+mn-ea"/>
          <a:cs typeface="+mn-cs"/>
        </a:defRPr>
      </a:lvl5pPr>
      <a:lvl6pPr marL="1606891" algn="l" defTabSz="321377" rtl="0" eaLnBrk="1" latinLnBrk="0" hangingPunct="1">
        <a:defRPr sz="1300" kern="1200">
          <a:solidFill>
            <a:schemeClr val="tx1"/>
          </a:solidFill>
          <a:latin typeface="+mn-lt"/>
          <a:ea typeface="+mn-ea"/>
          <a:cs typeface="+mn-cs"/>
        </a:defRPr>
      </a:lvl6pPr>
      <a:lvl7pPr marL="1928270" algn="l" defTabSz="321377" rtl="0" eaLnBrk="1" latinLnBrk="0" hangingPunct="1">
        <a:defRPr sz="1300" kern="1200">
          <a:solidFill>
            <a:schemeClr val="tx1"/>
          </a:solidFill>
          <a:latin typeface="+mn-lt"/>
          <a:ea typeface="+mn-ea"/>
          <a:cs typeface="+mn-cs"/>
        </a:defRPr>
      </a:lvl7pPr>
      <a:lvl8pPr marL="2249647" algn="l" defTabSz="321377" rtl="0" eaLnBrk="1" latinLnBrk="0" hangingPunct="1">
        <a:defRPr sz="1300" kern="1200">
          <a:solidFill>
            <a:schemeClr val="tx1"/>
          </a:solidFill>
          <a:latin typeface="+mn-lt"/>
          <a:ea typeface="+mn-ea"/>
          <a:cs typeface="+mn-cs"/>
        </a:defRPr>
      </a:lvl8pPr>
      <a:lvl9pPr marL="2571026" algn="l" defTabSz="32137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9233210-FD1D-4643-A408-4B2BDEE02D8B}" type="slidenum">
              <a:rPr lang="en-US" smtClean="0"/>
              <a:pPr/>
              <a:t>1</a:t>
            </a:fld>
            <a:endParaRPr lang="en-US"/>
          </a:p>
        </p:txBody>
      </p:sp>
      <p:sp>
        <p:nvSpPr>
          <p:cNvPr id="5" name="Title 4"/>
          <p:cNvSpPr>
            <a:spLocks noGrp="1"/>
          </p:cNvSpPr>
          <p:nvPr>
            <p:ph type="title"/>
          </p:nvPr>
        </p:nvSpPr>
        <p:spPr>
          <a:xfrm>
            <a:off x="914400" y="609600"/>
            <a:ext cx="8051008" cy="714375"/>
          </a:xfrm>
        </p:spPr>
        <p:txBody>
          <a:bodyPr/>
          <a:lstStyle/>
          <a:p>
            <a:r>
              <a:rPr lang="en-US" dirty="0" smtClean="0"/>
              <a:t>Energy Efficiency Citizen-Centric Design</a:t>
            </a:r>
            <a:endParaRPr lang="en-US" dirty="0"/>
          </a:p>
        </p:txBody>
      </p:sp>
      <p:sp>
        <p:nvSpPr>
          <p:cNvPr id="6" name="Text Placeholder 5"/>
          <p:cNvSpPr>
            <a:spLocks noGrp="1"/>
          </p:cNvSpPr>
          <p:nvPr>
            <p:ph type="body" sz="quarter" idx="11"/>
          </p:nvPr>
        </p:nvSpPr>
        <p:spPr>
          <a:xfrm>
            <a:off x="915192" y="1326547"/>
            <a:ext cx="8051007" cy="457200"/>
          </a:xfrm>
        </p:spPr>
        <p:txBody>
          <a:bodyPr/>
          <a:lstStyle/>
          <a:p>
            <a:r>
              <a:rPr lang="en-US" dirty="0" smtClean="0"/>
              <a:t>Report on Research Findings &amp; Recommendations</a:t>
            </a:r>
          </a:p>
          <a:p>
            <a:endParaRPr lang="en-US" dirty="0"/>
          </a:p>
          <a:p>
            <a:endParaRPr lang="en-US" dirty="0" smtClean="0"/>
          </a:p>
          <a:p>
            <a:r>
              <a:rPr lang="en-US" dirty="0" smtClean="0"/>
              <a:t>Jess McMullin, Situ Strategy</a:t>
            </a:r>
          </a:p>
          <a:p>
            <a:r>
              <a:rPr lang="en-CA" dirty="0"/>
              <a:t>Joël Bourgeoys, Natural Resources Canada</a:t>
            </a:r>
          </a:p>
          <a:p>
            <a:r>
              <a:rPr lang="en-CA" dirty="0"/>
              <a:t>Laura Read, Alberta Energy CoLab</a:t>
            </a:r>
          </a:p>
          <a:p>
            <a:endParaRPr lang="en-US" dirty="0" smtClean="0"/>
          </a:p>
          <a:p>
            <a:r>
              <a:rPr lang="en-US" dirty="0" smtClean="0"/>
              <a:t>March 31</a:t>
            </a:r>
            <a:r>
              <a:rPr lang="en-US" baseline="30000" dirty="0" smtClean="0"/>
              <a:t>st</a:t>
            </a:r>
            <a:r>
              <a:rPr lang="en-US" dirty="0" smtClean="0"/>
              <a:t>, 2017</a:t>
            </a:r>
            <a:endParaRPr lang="en-US" dirty="0"/>
          </a:p>
        </p:txBody>
      </p:sp>
      <p:pic>
        <p:nvPicPr>
          <p:cNvPr id="7" name="image03.png"/>
          <p:cNvPicPr/>
          <p:nvPr/>
        </p:nvPicPr>
        <p:blipFill>
          <a:blip r:embed="rId2"/>
          <a:srcRect/>
          <a:stretch>
            <a:fillRect/>
          </a:stretch>
        </p:blipFill>
        <p:spPr>
          <a:xfrm>
            <a:off x="908027" y="6047260"/>
            <a:ext cx="1574800" cy="402590"/>
          </a:xfrm>
          <a:prstGeom prst="rect">
            <a:avLst/>
          </a:prstGeom>
          <a:ln/>
        </p:spPr>
      </p:pic>
      <p:pic>
        <p:nvPicPr>
          <p:cNvPr id="8" name="image13.png"/>
          <p:cNvPicPr/>
          <p:nvPr/>
        </p:nvPicPr>
        <p:blipFill>
          <a:blip r:embed="rId3"/>
          <a:srcRect/>
          <a:stretch>
            <a:fillRect/>
          </a:stretch>
        </p:blipFill>
        <p:spPr>
          <a:xfrm>
            <a:off x="3162300" y="5918221"/>
            <a:ext cx="2667000" cy="520700"/>
          </a:xfrm>
          <a:prstGeom prst="rect">
            <a:avLst/>
          </a:prstGeom>
          <a:ln/>
        </p:spPr>
      </p:pic>
      <p:pic>
        <p:nvPicPr>
          <p:cNvPr id="9" name="image12.png"/>
          <p:cNvPicPr/>
          <p:nvPr/>
        </p:nvPicPr>
        <p:blipFill>
          <a:blip r:embed="rId4"/>
          <a:srcRect/>
          <a:stretch>
            <a:fillRect/>
          </a:stretch>
        </p:blipFill>
        <p:spPr>
          <a:xfrm>
            <a:off x="6096000" y="5823661"/>
            <a:ext cx="2503805" cy="689610"/>
          </a:xfrm>
          <a:prstGeom prst="rect">
            <a:avLst/>
          </a:prstGeom>
          <a:ln/>
        </p:spPr>
      </p:pic>
    </p:spTree>
    <p:extLst>
      <p:ext uri="{BB962C8B-B14F-4D97-AF65-F5344CB8AC3E}">
        <p14:creationId xmlns:p14="http://schemas.microsoft.com/office/powerpoint/2010/main" val="369427496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10</a:t>
            </a:fld>
            <a:endParaRPr lang="en-US"/>
          </a:p>
        </p:txBody>
      </p:sp>
      <p:pic>
        <p:nvPicPr>
          <p:cNvPr id="6" name="Picture Placeholder 5" descr="Screen Shot 2017-04-19 at 4.36.00 AM.pn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6079" b="6079"/>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Total Value Comes from 5 Kinds of Value</a:t>
            </a:r>
            <a:endParaRPr lang="en-US" dirty="0"/>
          </a:p>
        </p:txBody>
      </p:sp>
      <p:sp>
        <p:nvSpPr>
          <p:cNvPr id="5" name="Text Placeholder 4"/>
          <p:cNvSpPr>
            <a:spLocks noGrp="1"/>
          </p:cNvSpPr>
          <p:nvPr>
            <p:ph type="body" sz="quarter" idx="12"/>
          </p:nvPr>
        </p:nvSpPr>
        <p:spPr/>
        <p:txBody>
          <a:bodyPr/>
          <a:lstStyle/>
          <a:p>
            <a:r>
              <a:rPr lang="en-US" dirty="0" smtClean="0"/>
              <a:t>Image from </a:t>
            </a:r>
            <a:r>
              <a:rPr lang="en-US" i="1" dirty="0" smtClean="0"/>
              <a:t>Blind Spot</a:t>
            </a:r>
            <a:r>
              <a:rPr lang="en-US" dirty="0" smtClean="0"/>
              <a:t>, Nathan </a:t>
            </a:r>
            <a:r>
              <a:rPr lang="en-US" dirty="0" err="1" smtClean="0"/>
              <a:t>Shedroff</a:t>
            </a:r>
            <a:r>
              <a:rPr lang="en-US" dirty="0" smtClean="0"/>
              <a:t>, Steve Diller, 2016</a:t>
            </a:r>
            <a:endParaRPr lang="en-US" dirty="0"/>
          </a:p>
        </p:txBody>
      </p:sp>
    </p:spTree>
    <p:extLst>
      <p:ext uri="{BB962C8B-B14F-4D97-AF65-F5344CB8AC3E}">
        <p14:creationId xmlns:p14="http://schemas.microsoft.com/office/powerpoint/2010/main" val="191043729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9233210-FD1D-4643-A408-4B2BDEE02D8B}" type="slidenum">
              <a:rPr lang="en-US" smtClean="0"/>
              <a:pPr/>
              <a:t>11</a:t>
            </a:fld>
            <a:endParaRPr lang="en-US"/>
          </a:p>
        </p:txBody>
      </p:sp>
      <p:sp>
        <p:nvSpPr>
          <p:cNvPr id="6" name="Title 5"/>
          <p:cNvSpPr>
            <a:spLocks noGrp="1"/>
          </p:cNvSpPr>
          <p:nvPr>
            <p:ph type="title"/>
          </p:nvPr>
        </p:nvSpPr>
        <p:spPr/>
        <p:txBody>
          <a:bodyPr/>
          <a:lstStyle/>
          <a:p>
            <a:pPr algn="l"/>
            <a:r>
              <a:rPr lang="en-US" sz="2800" dirty="0"/>
              <a:t/>
            </a:r>
            <a:br>
              <a:rPr lang="en-US" sz="2800" dirty="0"/>
            </a:br>
            <a:r>
              <a:rPr lang="en-US" sz="2800" b="1" dirty="0"/>
              <a:t>Design Thinking: </a:t>
            </a:r>
            <a:r>
              <a:rPr lang="en-US" sz="2800" dirty="0"/>
              <a:t>Applying design logic and design methods to solve nontraditional design problems such as strategy, policy, business models, organizational structure, and culture.</a:t>
            </a:r>
            <a:br>
              <a:rPr lang="en-US" sz="2800" dirty="0"/>
            </a:br>
            <a:r>
              <a:rPr lang="en-US" sz="2800" dirty="0"/>
              <a:t/>
            </a:r>
            <a:br>
              <a:rPr lang="en-US" sz="2800" dirty="0"/>
            </a:br>
            <a:r>
              <a:rPr lang="en-US" sz="2800" dirty="0"/>
              <a:t/>
            </a:r>
            <a:br>
              <a:rPr lang="en-US" sz="2800" dirty="0"/>
            </a:br>
            <a:r>
              <a:rPr lang="en-US" sz="2800" b="1" dirty="0"/>
              <a:t>Design logic: </a:t>
            </a:r>
            <a:r>
              <a:rPr lang="en-US" sz="2800" dirty="0"/>
              <a:t>generating alternatives. Transformative innovations don’t come from incremental improvements. They must come from a deep well of possibility that looks beyond the linear trends in past data to see new opportunities and new futures.</a:t>
            </a:r>
            <a:br>
              <a:rPr lang="en-US" sz="2800" dirty="0"/>
            </a:br>
            <a:endParaRPr lang="en-US" sz="2800" dirty="0"/>
          </a:p>
        </p:txBody>
      </p:sp>
    </p:spTree>
    <p:extLst>
      <p:ext uri="{BB962C8B-B14F-4D97-AF65-F5344CB8AC3E}">
        <p14:creationId xmlns:p14="http://schemas.microsoft.com/office/powerpoint/2010/main" val="304462161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12</a:t>
            </a:fld>
            <a:endParaRPr lang="en-US"/>
          </a:p>
        </p:txBody>
      </p:sp>
      <p:sp>
        <p:nvSpPr>
          <p:cNvPr id="4" name="Title 3"/>
          <p:cNvSpPr>
            <a:spLocks noGrp="1"/>
          </p:cNvSpPr>
          <p:nvPr>
            <p:ph type="title"/>
          </p:nvPr>
        </p:nvSpPr>
        <p:spPr/>
        <p:txBody>
          <a:bodyPr/>
          <a:lstStyle/>
          <a:p>
            <a:r>
              <a:rPr lang="en-US" dirty="0" smtClean="0"/>
              <a:t>Field Research</a:t>
            </a:r>
            <a:endParaRPr lang="en-US" dirty="0"/>
          </a:p>
        </p:txBody>
      </p:sp>
      <p:sp>
        <p:nvSpPr>
          <p:cNvPr id="5" name="Text Placeholder 4"/>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79627393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Fieldwork Approach</a:t>
            </a:r>
            <a:endParaRPr lang="en-US" dirty="0"/>
          </a:p>
        </p:txBody>
      </p:sp>
      <p:sp>
        <p:nvSpPr>
          <p:cNvPr id="7" name="Content Placeholder 6"/>
          <p:cNvSpPr>
            <a:spLocks noGrp="1"/>
          </p:cNvSpPr>
          <p:nvPr>
            <p:ph idx="1"/>
          </p:nvPr>
        </p:nvSpPr>
        <p:spPr/>
        <p:txBody>
          <a:bodyPr/>
          <a:lstStyle/>
          <a:p>
            <a:r>
              <a:rPr lang="en-CA" dirty="0" smtClean="0"/>
              <a:t>We </a:t>
            </a:r>
            <a:r>
              <a:rPr lang="en-CA" dirty="0"/>
              <a:t>visited people in their homes during their energy audit. We observed the audit process and interviewed homeowners about their energy use, past activities with energy efficiency and home upgrades, reviewed the EnerGuide label and their understanding of it, and their understanding of the EnerGuide process.  </a:t>
            </a:r>
          </a:p>
          <a:p>
            <a:r>
              <a:rPr lang="en-CA" dirty="0"/>
              <a:t> </a:t>
            </a:r>
          </a:p>
          <a:p>
            <a:r>
              <a:rPr lang="en-CA" b="1" dirty="0"/>
              <a:t>Analysis</a:t>
            </a:r>
          </a:p>
          <a:p>
            <a:r>
              <a:rPr lang="en-CA" dirty="0"/>
              <a:t>Members from each organization came together over two days, reviewed the notes from each session, and extracted highlights from each interview. Then the team themed, clustered, and structured these elements to look for patterns, insights, and opportunities.</a:t>
            </a:r>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13</a:t>
            </a:fld>
            <a:endParaRPr lang="en-US"/>
          </a:p>
        </p:txBody>
      </p:sp>
    </p:spTree>
    <p:extLst>
      <p:ext uri="{BB962C8B-B14F-4D97-AF65-F5344CB8AC3E}">
        <p14:creationId xmlns:p14="http://schemas.microsoft.com/office/powerpoint/2010/main" val="376002607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14</a:t>
            </a:fld>
            <a:endParaRPr lang="en-US"/>
          </a:p>
        </p:txBody>
      </p:sp>
      <p:pic>
        <p:nvPicPr>
          <p:cNvPr id="6" name="Picture Placeholder 5" descr="NRCan Fieldwork.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483" b="1483"/>
          <a:stretch>
            <a:fillRect/>
          </a:stretch>
        </p:blipFill>
        <p:spPr/>
      </p:pic>
      <p:sp>
        <p:nvSpPr>
          <p:cNvPr id="4" name="Title 3"/>
          <p:cNvSpPr>
            <a:spLocks noGrp="1"/>
          </p:cNvSpPr>
          <p:nvPr>
            <p:ph type="title"/>
          </p:nvPr>
        </p:nvSpPr>
        <p:spPr>
          <a:xfrm>
            <a:off x="-3350" y="6427113"/>
            <a:ext cx="9147350" cy="430887"/>
          </a:xfrm>
        </p:spPr>
        <p:txBody>
          <a:bodyPr/>
          <a:lstStyle/>
          <a:p>
            <a:r>
              <a:rPr lang="en-US" dirty="0" smtClean="0"/>
              <a:t>Just a few of our 24 participants</a:t>
            </a:r>
            <a:endParaRPr lang="en-US" dirty="0"/>
          </a:p>
        </p:txBody>
      </p:sp>
    </p:spTree>
    <p:extLst>
      <p:ext uri="{BB962C8B-B14F-4D97-AF65-F5344CB8AC3E}">
        <p14:creationId xmlns:p14="http://schemas.microsoft.com/office/powerpoint/2010/main" val="322097521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15</a:t>
            </a:fld>
            <a:endParaRPr lang="en-US"/>
          </a:p>
        </p:txBody>
      </p:sp>
      <p:pic>
        <p:nvPicPr>
          <p:cNvPr id="6" name="Picture Placeholder 5" descr="PB110587.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We came to people’s homes during their </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7359889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16</a:t>
            </a:fld>
            <a:endParaRPr lang="en-US"/>
          </a:p>
        </p:txBody>
      </p:sp>
      <p:pic>
        <p:nvPicPr>
          <p:cNvPr id="6" name="Picture Placeholder 5" descr="PB110584.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017818"/>
            <a:ext cx="9147350" cy="861774"/>
          </a:xfrm>
        </p:spPr>
        <p:txBody>
          <a:bodyPr/>
          <a:lstStyle/>
          <a:p>
            <a:r>
              <a:rPr lang="en-US" dirty="0" smtClean="0"/>
              <a:t>energy audit and listened to their energy stories</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5012662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17</a:t>
            </a:fld>
            <a:endParaRPr lang="en-US"/>
          </a:p>
        </p:txBody>
      </p:sp>
      <p:pic>
        <p:nvPicPr>
          <p:cNvPr id="6" name="Picture Placeholder 5" descr="PB090567.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We also showed people the EnerGuide label</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7361360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18</a:t>
            </a:fld>
            <a:endParaRPr lang="en-US"/>
          </a:p>
        </p:txBody>
      </p:sp>
      <p:pic>
        <p:nvPicPr>
          <p:cNvPr id="6" name="Picture Placeholder 5" descr="PC140198.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After our 24 interviews, we pulled granular</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41407149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19</a:t>
            </a:fld>
            <a:endParaRPr lang="en-US"/>
          </a:p>
        </p:txBody>
      </p:sp>
      <p:pic>
        <p:nvPicPr>
          <p:cNvPr id="6" name="Picture Placeholder 5" descr="PC140208.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themes, topics, and insights over 2 days.</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77279064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of Contents</a:t>
            </a:r>
            <a:endParaRPr lang="en-US" dirty="0"/>
          </a:p>
        </p:txBody>
      </p:sp>
      <p:sp>
        <p:nvSpPr>
          <p:cNvPr id="3" name="Content Placeholder 2"/>
          <p:cNvSpPr>
            <a:spLocks noGrp="1"/>
          </p:cNvSpPr>
          <p:nvPr>
            <p:ph idx="1"/>
          </p:nvPr>
        </p:nvSpPr>
        <p:spPr/>
        <p:txBody>
          <a:bodyPr numCol="1"/>
          <a:lstStyle/>
          <a:p>
            <a:pPr marL="514350" indent="-514350">
              <a:buFont typeface="+mj-lt"/>
              <a:buAutoNum type="arabicPeriod"/>
            </a:pPr>
            <a:r>
              <a:rPr lang="en-US" sz="2800" dirty="0"/>
              <a:t>Overview &amp; </a:t>
            </a:r>
            <a:r>
              <a:rPr lang="en-US" sz="2800" dirty="0" smtClean="0"/>
              <a:t>Key Principles…………..………………....05</a:t>
            </a:r>
          </a:p>
          <a:p>
            <a:pPr marL="514350" indent="-514350">
              <a:buFont typeface="+mj-lt"/>
              <a:buAutoNum type="arabicPeriod"/>
            </a:pPr>
            <a:r>
              <a:rPr lang="en-US" sz="2800" dirty="0" smtClean="0"/>
              <a:t>Why This Approach………………………………………...07</a:t>
            </a:r>
          </a:p>
          <a:p>
            <a:pPr marL="514350" indent="-514350">
              <a:buFont typeface="+mj-lt"/>
              <a:buAutoNum type="arabicPeriod"/>
            </a:pPr>
            <a:r>
              <a:rPr lang="en-US" sz="2800" dirty="0"/>
              <a:t>Visual Summary………………………………………</a:t>
            </a:r>
            <a:r>
              <a:rPr lang="en-US" sz="2800" dirty="0" smtClean="0"/>
              <a:t>…..…08</a:t>
            </a:r>
          </a:p>
          <a:p>
            <a:pPr marL="514350" indent="-514350">
              <a:buFont typeface="+mj-lt"/>
              <a:buAutoNum type="arabicPeriod"/>
            </a:pPr>
            <a:r>
              <a:rPr lang="en-US" sz="2800" dirty="0" smtClean="0"/>
              <a:t>Lessons Learned &amp; Recommendations…</a:t>
            </a:r>
            <a:r>
              <a:rPr lang="en-US" sz="2800" dirty="0"/>
              <a:t>…</a:t>
            </a:r>
            <a:r>
              <a:rPr lang="en-US" sz="2800" dirty="0" smtClean="0"/>
              <a:t>….……22</a:t>
            </a:r>
          </a:p>
          <a:p>
            <a:pPr marL="514350" indent="-514350">
              <a:buFont typeface="+mj-lt"/>
              <a:buAutoNum type="arabicPeriod"/>
            </a:pPr>
            <a:r>
              <a:rPr lang="en-US" sz="2800" dirty="0" smtClean="0"/>
              <a:t>Next Steps &amp; </a:t>
            </a:r>
            <a:r>
              <a:rPr lang="en-US" sz="2800" dirty="0"/>
              <a:t>Future </a:t>
            </a:r>
            <a:r>
              <a:rPr lang="en-US" sz="2800" dirty="0" smtClean="0"/>
              <a:t>Opportunities….…</a:t>
            </a:r>
            <a:r>
              <a:rPr lang="en-US" sz="2800" dirty="0"/>
              <a:t>…………</a:t>
            </a:r>
            <a:r>
              <a:rPr lang="en-US" sz="2800" dirty="0" smtClean="0"/>
              <a:t>…27</a:t>
            </a:r>
            <a:endParaRPr lang="en-US" sz="2800"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2</a:t>
            </a:fld>
            <a:endParaRPr lang="en-US"/>
          </a:p>
        </p:txBody>
      </p:sp>
    </p:spTree>
    <p:extLst>
      <p:ext uri="{BB962C8B-B14F-4D97-AF65-F5344CB8AC3E}">
        <p14:creationId xmlns:p14="http://schemas.microsoft.com/office/powerpoint/2010/main" val="416420656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20</a:t>
            </a:fld>
            <a:endParaRPr lang="en-US"/>
          </a:p>
        </p:txBody>
      </p:sp>
      <p:pic>
        <p:nvPicPr>
          <p:cNvPr id="6" name="Picture Placeholder 5" descr="PC150462.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And we grouped these into our key findings</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43138295"/>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Key Fieldwork Findings</a:t>
            </a:r>
            <a:endParaRPr lang="en-US" dirty="0"/>
          </a:p>
        </p:txBody>
      </p:sp>
      <p:sp>
        <p:nvSpPr>
          <p:cNvPr id="7" name="Content Placeholder 6"/>
          <p:cNvSpPr>
            <a:spLocks noGrp="1"/>
          </p:cNvSpPr>
          <p:nvPr>
            <p:ph idx="1"/>
          </p:nvPr>
        </p:nvSpPr>
        <p:spPr/>
        <p:txBody>
          <a:bodyPr numCol="2"/>
          <a:lstStyle/>
          <a:p>
            <a:r>
              <a:rPr lang="en-US" dirty="0" smtClean="0"/>
              <a:t>1. The </a:t>
            </a:r>
            <a:r>
              <a:rPr lang="en-US" dirty="0"/>
              <a:t>research revealed a rich picture of people’s motivations for taking on energy efficiency projects. </a:t>
            </a:r>
            <a:endParaRPr lang="en-CA" dirty="0"/>
          </a:p>
          <a:p>
            <a:r>
              <a:rPr lang="en-US" dirty="0" smtClean="0"/>
              <a:t>The </a:t>
            </a:r>
            <a:r>
              <a:rPr lang="en-US" dirty="0"/>
              <a:t>environment isn’t a motivator all on it’s own. It has to be combined with other elements for people to act on energy efficiency in the home. </a:t>
            </a:r>
            <a:endParaRPr lang="en-CA" dirty="0"/>
          </a:p>
          <a:p>
            <a:endParaRPr lang="en-US" dirty="0"/>
          </a:p>
          <a:p>
            <a:r>
              <a:rPr lang="en-US" dirty="0" smtClean="0"/>
              <a:t>Other </a:t>
            </a:r>
            <a:r>
              <a:rPr lang="en-US" dirty="0"/>
              <a:t>motivators included: </a:t>
            </a:r>
            <a:endParaRPr lang="en-CA" dirty="0"/>
          </a:p>
          <a:p>
            <a:r>
              <a:rPr lang="en-US" dirty="0" smtClean="0"/>
              <a:t>• Comfort</a:t>
            </a:r>
            <a:endParaRPr lang="en-CA" dirty="0"/>
          </a:p>
          <a:p>
            <a:r>
              <a:rPr lang="en-US" dirty="0" smtClean="0"/>
              <a:t>• Education </a:t>
            </a:r>
            <a:r>
              <a:rPr lang="en-US" dirty="0"/>
              <a:t>and family time</a:t>
            </a:r>
            <a:endParaRPr lang="en-CA" dirty="0"/>
          </a:p>
          <a:p>
            <a:r>
              <a:rPr lang="en-US" dirty="0" smtClean="0"/>
              <a:t>• Novelty</a:t>
            </a:r>
            <a:endParaRPr lang="en-CA" dirty="0"/>
          </a:p>
          <a:p>
            <a:r>
              <a:rPr lang="en-US" dirty="0" smtClean="0"/>
              <a:t>• Autonomy </a:t>
            </a:r>
            <a:r>
              <a:rPr lang="en-US" dirty="0"/>
              <a:t>and DIY </a:t>
            </a:r>
            <a:endParaRPr lang="en-CA" dirty="0"/>
          </a:p>
          <a:p>
            <a:r>
              <a:rPr lang="en-US" dirty="0" smtClean="0"/>
              <a:t>• Safety </a:t>
            </a:r>
            <a:endParaRPr lang="en-CA" dirty="0"/>
          </a:p>
          <a:p>
            <a:r>
              <a:rPr lang="en-US" dirty="0" smtClean="0"/>
              <a:t>• Minimizing </a:t>
            </a:r>
            <a:r>
              <a:rPr lang="en-US" dirty="0"/>
              <a:t>costs (wanting to see smaller bill payments)</a:t>
            </a:r>
            <a:endParaRPr lang="en-CA" dirty="0"/>
          </a:p>
          <a:p>
            <a:r>
              <a:rPr lang="en-US" dirty="0" smtClean="0"/>
              <a:t>• Home </a:t>
            </a:r>
            <a:r>
              <a:rPr lang="en-US" dirty="0"/>
              <a:t>maintenance</a:t>
            </a:r>
            <a:endParaRPr lang="en-CA" dirty="0"/>
          </a:p>
          <a:p>
            <a:r>
              <a:rPr lang="en-US" dirty="0"/>
              <a:t> </a:t>
            </a:r>
            <a:endParaRPr lang="en-CA" dirty="0"/>
          </a:p>
          <a:p>
            <a:r>
              <a:rPr lang="en-US" dirty="0"/>
              <a:t>2</a:t>
            </a:r>
            <a:r>
              <a:rPr lang="en-US" dirty="0" smtClean="0"/>
              <a:t>. Participants </a:t>
            </a:r>
            <a:r>
              <a:rPr lang="en-US" dirty="0"/>
              <a:t>were very comfortable disclosing the results from their EnerGuide label. </a:t>
            </a:r>
            <a:endParaRPr lang="en-CA" dirty="0"/>
          </a:p>
          <a:p>
            <a:r>
              <a:rPr lang="en-US" dirty="0" smtClean="0"/>
              <a:t>• Participants </a:t>
            </a:r>
            <a:r>
              <a:rPr lang="en-US" dirty="0"/>
              <a:t>considered the information from the energy efficiency audit on par with other data about the house that would be shared with potential buyers.</a:t>
            </a:r>
            <a:endParaRPr lang="en-CA" dirty="0"/>
          </a:p>
          <a:p>
            <a:r>
              <a:rPr lang="en-US" dirty="0" smtClean="0"/>
              <a:t>• “</a:t>
            </a:r>
            <a:r>
              <a:rPr lang="en-US" dirty="0"/>
              <a:t>This is the house’s info, not mine.”</a:t>
            </a:r>
            <a:endParaRPr lang="en-CA" dirty="0"/>
          </a:p>
          <a:p>
            <a:r>
              <a:rPr lang="en-US" dirty="0"/>
              <a:t> </a:t>
            </a:r>
            <a:endParaRPr lang="en-CA" dirty="0"/>
          </a:p>
          <a:p>
            <a:r>
              <a:rPr lang="en-US" dirty="0" smtClean="0"/>
              <a:t>3. Participants </a:t>
            </a:r>
            <a:r>
              <a:rPr lang="en-US" dirty="0"/>
              <a:t>wanted an energy efficiency audit because: “I want more confidence in how to prioritize things”.</a:t>
            </a:r>
            <a:endParaRPr lang="en-CA" dirty="0"/>
          </a:p>
          <a:p>
            <a:r>
              <a:rPr lang="en-US" dirty="0"/>
              <a:t> </a:t>
            </a:r>
            <a:endParaRPr lang="en-CA" dirty="0"/>
          </a:p>
          <a:p>
            <a:r>
              <a:rPr lang="en-US" dirty="0" smtClean="0"/>
              <a:t>4. All </a:t>
            </a:r>
            <a:r>
              <a:rPr lang="en-US" dirty="0"/>
              <a:t>participants were unclear on what a ‘typical house’ was within the context of the EnerGuide label.</a:t>
            </a:r>
            <a:endParaRPr lang="en-CA" dirty="0"/>
          </a:p>
          <a:p>
            <a:r>
              <a:rPr lang="en-US" dirty="0"/>
              <a:t> </a:t>
            </a:r>
            <a:endParaRPr lang="en-CA" dirty="0"/>
          </a:p>
          <a:p>
            <a:r>
              <a:rPr lang="en-US" dirty="0" smtClean="0"/>
              <a:t>5. People </a:t>
            </a:r>
            <a:r>
              <a:rPr lang="en-US" dirty="0"/>
              <a:t>over estimate the effects on their behaviour on their home’s energy efficiency. </a:t>
            </a:r>
            <a:endParaRPr lang="en-CA" dirty="0"/>
          </a:p>
          <a:p>
            <a:r>
              <a:rPr lang="en-US" dirty="0" smtClean="0"/>
              <a:t>• Occupant </a:t>
            </a:r>
            <a:r>
              <a:rPr lang="en-US" dirty="0"/>
              <a:t>behaviour is separate from home performance </a:t>
            </a:r>
            <a:endParaRPr lang="en-CA" dirty="0"/>
          </a:p>
          <a:p>
            <a:r>
              <a:rPr lang="en-US" dirty="0"/>
              <a:t> </a:t>
            </a:r>
            <a:endParaRPr lang="en-CA" dirty="0"/>
          </a:p>
        </p:txBody>
      </p:sp>
      <p:sp>
        <p:nvSpPr>
          <p:cNvPr id="2" name="Slide Number Placeholder 1"/>
          <p:cNvSpPr>
            <a:spLocks noGrp="1"/>
          </p:cNvSpPr>
          <p:nvPr>
            <p:ph type="sldNum" sz="quarter" idx="10"/>
          </p:nvPr>
        </p:nvSpPr>
        <p:spPr/>
        <p:txBody>
          <a:bodyPr/>
          <a:lstStyle/>
          <a:p>
            <a:fld id="{BB342D3F-0964-674F-886D-75E26F7BF682}" type="slidenum">
              <a:rPr lang="en-US" smtClean="0"/>
              <a:pPr/>
              <a:t>21</a:t>
            </a:fld>
            <a:endParaRPr lang="en-US"/>
          </a:p>
        </p:txBody>
      </p:sp>
    </p:spTree>
    <p:extLst>
      <p:ext uri="{BB962C8B-B14F-4D97-AF65-F5344CB8AC3E}">
        <p14:creationId xmlns:p14="http://schemas.microsoft.com/office/powerpoint/2010/main" val="294053593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6</a:t>
            </a:r>
            <a:r>
              <a:rPr lang="en-US" dirty="0" smtClean="0"/>
              <a:t>. Participants </a:t>
            </a:r>
            <a:r>
              <a:rPr lang="en-US" dirty="0"/>
              <a:t>are interested in having the label represent the amount of improvements they made to their house over time. </a:t>
            </a:r>
            <a:endParaRPr lang="en-CA" dirty="0"/>
          </a:p>
          <a:p>
            <a:r>
              <a:rPr lang="en-US" dirty="0" smtClean="0"/>
              <a:t>• They </a:t>
            </a:r>
            <a:r>
              <a:rPr lang="en-US" dirty="0"/>
              <a:t>are seeking recognition for their actions.</a:t>
            </a:r>
            <a:endParaRPr lang="en-CA" dirty="0"/>
          </a:p>
          <a:p>
            <a:r>
              <a:rPr lang="en-US" dirty="0" smtClean="0"/>
              <a:t>• They </a:t>
            </a:r>
            <a:r>
              <a:rPr lang="en-US" dirty="0"/>
              <a:t>don’t want to penalized for an inaccurate / out of date label</a:t>
            </a:r>
            <a:endParaRPr lang="en-CA" dirty="0"/>
          </a:p>
          <a:p>
            <a:r>
              <a:rPr lang="en-US" dirty="0"/>
              <a:t> </a:t>
            </a:r>
            <a:endParaRPr lang="en-CA" dirty="0"/>
          </a:p>
          <a:p>
            <a:r>
              <a:rPr lang="en-US" dirty="0" smtClean="0"/>
              <a:t>7. Promoting </a:t>
            </a:r>
            <a:r>
              <a:rPr lang="en-US" dirty="0"/>
              <a:t>energy efficiency programs as cost savings initiatives is not effective in getting people to act.</a:t>
            </a:r>
            <a:endParaRPr lang="en-CA" dirty="0"/>
          </a:p>
          <a:p>
            <a:r>
              <a:rPr lang="en-US" dirty="0" smtClean="0"/>
              <a:t>• As </a:t>
            </a:r>
            <a:r>
              <a:rPr lang="en-US" dirty="0"/>
              <a:t>a financial investment, energy efficiency upgrades provide a low return on investment.</a:t>
            </a:r>
            <a:endParaRPr lang="en-CA" dirty="0"/>
          </a:p>
          <a:p>
            <a:r>
              <a:rPr lang="en-US" dirty="0" smtClean="0"/>
              <a:t>• Although </a:t>
            </a:r>
            <a:r>
              <a:rPr lang="en-US" dirty="0"/>
              <a:t>money is not enough of a motivator to encourage action on energy efficiency - it is the most frequent barrier to committing to an upgrade or project.</a:t>
            </a:r>
            <a:endParaRPr lang="en-CA" dirty="0"/>
          </a:p>
          <a:p>
            <a:endParaRPr lang="en-US" dirty="0" smtClean="0"/>
          </a:p>
          <a:p>
            <a:r>
              <a:rPr lang="en-US" b="1" dirty="0" smtClean="0"/>
              <a:t>Gaps in Information</a:t>
            </a:r>
          </a:p>
          <a:p>
            <a:endParaRPr lang="en-US" dirty="0"/>
          </a:p>
          <a:p>
            <a:r>
              <a:rPr lang="en-US" dirty="0"/>
              <a:t>How does the participant’s preference for disclosing the EnerGuide assessment change throughout the lifecycle as a homeowner? </a:t>
            </a:r>
            <a:endParaRPr lang="en-US" dirty="0" smtClean="0"/>
          </a:p>
          <a:p>
            <a:endParaRPr lang="en-US" dirty="0"/>
          </a:p>
          <a:p>
            <a:endParaRPr lang="en-CA" dirty="0"/>
          </a:p>
          <a:p>
            <a:r>
              <a:rPr lang="en-US" dirty="0" smtClean="0"/>
              <a:t>•</a:t>
            </a:r>
            <a:r>
              <a:rPr lang="en-US" dirty="0"/>
              <a:t> </a:t>
            </a:r>
            <a:r>
              <a:rPr lang="en-US" dirty="0" smtClean="0"/>
              <a:t>The </a:t>
            </a:r>
            <a:r>
              <a:rPr lang="en-US" dirty="0"/>
              <a:t>homeownership cycle (moving in, customizing, getting ready to sell, etc.) provides context to the label’s lifespan. Are people getting ready to sell as likely to participate in the assessment and disclose their results? </a:t>
            </a:r>
            <a:endParaRPr lang="en-CA" dirty="0"/>
          </a:p>
          <a:p>
            <a:r>
              <a:rPr lang="en-US" dirty="0" smtClean="0"/>
              <a:t>• The </a:t>
            </a:r>
            <a:r>
              <a:rPr lang="en-US" dirty="0"/>
              <a:t>word disclosure has baggage.</a:t>
            </a:r>
            <a:endParaRPr lang="en-CA" dirty="0"/>
          </a:p>
          <a:p>
            <a:r>
              <a:rPr lang="en-US" dirty="0" smtClean="0"/>
              <a:t>- Potential </a:t>
            </a:r>
            <a:r>
              <a:rPr lang="en-US" dirty="0"/>
              <a:t>to reframe the term ‘disclosure’ towards ‘sharing’ or ‘completing the set of information about your house’.</a:t>
            </a:r>
            <a:endParaRPr lang="en-CA" dirty="0"/>
          </a:p>
          <a:p>
            <a:endParaRPr lang="en-US" dirty="0"/>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22</a:t>
            </a:fld>
            <a:endParaRPr lang="en-US"/>
          </a:p>
        </p:txBody>
      </p:sp>
    </p:spTree>
    <p:extLst>
      <p:ext uri="{BB962C8B-B14F-4D97-AF65-F5344CB8AC3E}">
        <p14:creationId xmlns:p14="http://schemas.microsoft.com/office/powerpoint/2010/main" val="384157515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Fieldwork Insights &amp; Opportunities</a:t>
            </a:r>
            <a:endParaRPr lang="en-US" dirty="0"/>
          </a:p>
        </p:txBody>
      </p:sp>
      <p:sp>
        <p:nvSpPr>
          <p:cNvPr id="5" name="Content Placeholder 4"/>
          <p:cNvSpPr>
            <a:spLocks noGrp="1"/>
          </p:cNvSpPr>
          <p:nvPr>
            <p:ph idx="1"/>
          </p:nvPr>
        </p:nvSpPr>
        <p:spPr/>
        <p:txBody>
          <a:bodyPr numCol="2"/>
          <a:lstStyle/>
          <a:p>
            <a:r>
              <a:rPr lang="en-US" b="1" dirty="0" smtClean="0"/>
              <a:t>1. Shift </a:t>
            </a:r>
            <a:r>
              <a:rPr lang="en-US" b="1" dirty="0"/>
              <a:t>from occupancy behaviours to ownership behaviours. </a:t>
            </a:r>
            <a:r>
              <a:rPr lang="en-US" dirty="0"/>
              <a:t>Most energy efficiency campaigns are about changing behaviour as an occupant (turning out lights) vs. deeper investments in maintenance and comfort made by owners such as major appliances, mechanical, insulation, or windows. These ownership behaviours have greater impacts, but require more commitment in time, money, and effort.</a:t>
            </a:r>
            <a:endParaRPr lang="en-CA" dirty="0"/>
          </a:p>
          <a:p>
            <a:r>
              <a:rPr lang="en-US" dirty="0"/>
              <a:t> </a:t>
            </a:r>
            <a:endParaRPr lang="en-CA" dirty="0"/>
          </a:p>
          <a:p>
            <a:r>
              <a:rPr lang="en-US" dirty="0"/>
              <a:t>How can we level up behaviours? Can we use occupancy behaviour as a springboard to more ownership behaviour? Next level energy efficiency.</a:t>
            </a:r>
            <a:endParaRPr lang="en-CA" dirty="0"/>
          </a:p>
          <a:p>
            <a:r>
              <a:rPr lang="en-US" dirty="0"/>
              <a:t> </a:t>
            </a:r>
            <a:endParaRPr lang="en-CA" dirty="0"/>
          </a:p>
          <a:p>
            <a:r>
              <a:rPr lang="en-US" b="1" dirty="0"/>
              <a:t>2</a:t>
            </a:r>
            <a:r>
              <a:rPr lang="en-US" b="1" dirty="0" smtClean="0"/>
              <a:t>. People </a:t>
            </a:r>
            <a:r>
              <a:rPr lang="en-US" b="1" dirty="0"/>
              <a:t>need a frame or focus for behavioural change. </a:t>
            </a:r>
            <a:r>
              <a:rPr lang="en-US" dirty="0"/>
              <a:t>Considerations included creating an enemy (“Winter” or “Cold”).  #</a:t>
            </a:r>
            <a:r>
              <a:rPr lang="en-US" dirty="0" err="1"/>
              <a:t>FightWinter</a:t>
            </a:r>
            <a:r>
              <a:rPr lang="en-US" dirty="0"/>
              <a:t>. A more positive concept for Love Winter Outside, Love Winter Inside to showcase things people can do in their homes to make them more energy efficient and comfortable in winter.</a:t>
            </a:r>
            <a:endParaRPr lang="en-CA" dirty="0"/>
          </a:p>
          <a:p>
            <a:r>
              <a:rPr lang="en-US" dirty="0"/>
              <a:t> </a:t>
            </a:r>
            <a:r>
              <a:rPr lang="en-US" dirty="0" smtClean="0"/>
              <a:t>3. </a:t>
            </a:r>
            <a:r>
              <a:rPr lang="en-US" b="1" dirty="0" smtClean="0"/>
              <a:t>Promoting </a:t>
            </a:r>
            <a:r>
              <a:rPr lang="en-US" b="1" dirty="0"/>
              <a:t>cost savings is counter-productive</a:t>
            </a:r>
            <a:r>
              <a:rPr lang="en-US" dirty="0"/>
              <a:t>. Energy efficiency improvements lose out to other investments for financial returns. When we adopt the frame of financial return we invite comparisons to other financial choices (vacation, home aesthetics, etc.). The homeowner’s opportunity costs often outweigh the financial benefit of energy retrofits. So what are the other benefits we should lead with?</a:t>
            </a:r>
            <a:endParaRPr lang="en-CA" dirty="0"/>
          </a:p>
          <a:p>
            <a:r>
              <a:rPr lang="en-US" dirty="0"/>
              <a:t> </a:t>
            </a:r>
            <a:endParaRPr lang="en-CA" dirty="0"/>
          </a:p>
          <a:p>
            <a:r>
              <a:rPr lang="en-US" b="1" dirty="0"/>
              <a:t>4</a:t>
            </a:r>
            <a:r>
              <a:rPr lang="en-US" b="1" dirty="0" smtClean="0"/>
              <a:t>. Home </a:t>
            </a:r>
            <a:r>
              <a:rPr lang="en-US" b="1" dirty="0"/>
              <a:t>responsibility and maintenance. </a:t>
            </a:r>
            <a:r>
              <a:rPr lang="en-US" dirty="0"/>
              <a:t>People have a high focus on maintaining their homes, both in terms of responsibility as homeowners, and in preserving the value of their largest asset.</a:t>
            </a:r>
            <a:endParaRPr lang="en-CA" dirty="0"/>
          </a:p>
          <a:p>
            <a:r>
              <a:rPr lang="en-US" dirty="0"/>
              <a:t> </a:t>
            </a:r>
            <a:endParaRPr lang="en-CA" dirty="0"/>
          </a:p>
        </p:txBody>
      </p:sp>
      <p:sp>
        <p:nvSpPr>
          <p:cNvPr id="3" name="Slide Number Placeholder 2"/>
          <p:cNvSpPr>
            <a:spLocks noGrp="1"/>
          </p:cNvSpPr>
          <p:nvPr>
            <p:ph type="sldNum" sz="quarter" idx="10"/>
          </p:nvPr>
        </p:nvSpPr>
        <p:spPr/>
        <p:txBody>
          <a:bodyPr/>
          <a:lstStyle/>
          <a:p>
            <a:fld id="{69233210-FD1D-4643-A408-4B2BDEE02D8B}" type="slidenum">
              <a:rPr lang="en-US" smtClean="0"/>
              <a:pPr/>
              <a:t>23</a:t>
            </a:fld>
            <a:endParaRPr lang="en-US"/>
          </a:p>
        </p:txBody>
      </p:sp>
    </p:spTree>
    <p:extLst>
      <p:ext uri="{BB962C8B-B14F-4D97-AF65-F5344CB8AC3E}">
        <p14:creationId xmlns:p14="http://schemas.microsoft.com/office/powerpoint/2010/main" val="145573706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b="1" dirty="0"/>
              <a:t>5. Making the invisible visible by making it social. </a:t>
            </a:r>
            <a:r>
              <a:rPr lang="en-US" dirty="0"/>
              <a:t>The abstract and invisible nature of energy efficiency makes it difficult for people to take action. We can make the invisible visible by making it social—developing tools, activities, and messages that support people talking with their peers at work or in their community. There is likely a special role for neighbourhood influencers in the creation of social visibility of energy behaviour.</a:t>
            </a:r>
            <a:endParaRPr lang="en-CA" dirty="0"/>
          </a:p>
          <a:p>
            <a:r>
              <a:rPr lang="en-US" dirty="0"/>
              <a:t> </a:t>
            </a:r>
            <a:endParaRPr lang="en-CA" dirty="0"/>
          </a:p>
          <a:p>
            <a:endParaRPr lang="en-US" dirty="0"/>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24</a:t>
            </a:fld>
            <a:endParaRPr lang="en-US"/>
          </a:p>
        </p:txBody>
      </p:sp>
    </p:spTree>
    <p:extLst>
      <p:ext uri="{BB962C8B-B14F-4D97-AF65-F5344CB8AC3E}">
        <p14:creationId xmlns:p14="http://schemas.microsoft.com/office/powerpoint/2010/main" val="338621871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9233210-FD1D-4643-A408-4B2BDEE02D8B}" type="slidenum">
              <a:rPr lang="en-US" smtClean="0"/>
              <a:pPr/>
              <a:t>25</a:t>
            </a:fld>
            <a:endParaRPr lang="en-US"/>
          </a:p>
        </p:txBody>
      </p:sp>
      <p:sp>
        <p:nvSpPr>
          <p:cNvPr id="5" name="Title 4"/>
          <p:cNvSpPr>
            <a:spLocks noGrp="1"/>
          </p:cNvSpPr>
          <p:nvPr>
            <p:ph type="title"/>
          </p:nvPr>
        </p:nvSpPr>
        <p:spPr/>
        <p:txBody>
          <a:bodyPr/>
          <a:lstStyle/>
          <a:p>
            <a:r>
              <a:rPr lang="en-US" dirty="0" smtClean="0"/>
              <a:t>Codesign Workshops</a:t>
            </a:r>
            <a:endParaRPr lang="en-US" dirty="0"/>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0762140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26</a:t>
            </a:fld>
            <a:endParaRPr lang="en-US"/>
          </a:p>
        </p:txBody>
      </p:sp>
      <p:pic>
        <p:nvPicPr>
          <p:cNvPr id="6" name="Picture Placeholder 5" descr="P1310780.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We invited people to reflect on before/after</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69436012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27</a:t>
            </a:fld>
            <a:endParaRPr lang="en-US"/>
          </a:p>
        </p:txBody>
      </p:sp>
      <p:pic>
        <p:nvPicPr>
          <p:cNvPr id="6" name="Picture Placeholder 5" descr="P2010838.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And to ask about the EnerGuide report</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076482500"/>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28</a:t>
            </a:fld>
            <a:endParaRPr lang="en-US"/>
          </a:p>
        </p:txBody>
      </p:sp>
      <p:pic>
        <p:nvPicPr>
          <p:cNvPr id="6" name="Picture Placeholder 5" descr="P2010835.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We also explore motivations for efficiency</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9774073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29</a:t>
            </a:fld>
            <a:endParaRPr lang="en-US"/>
          </a:p>
        </p:txBody>
      </p:sp>
      <p:pic>
        <p:nvPicPr>
          <p:cNvPr id="6" name="Picture Placeholder 5" descr="P1310804.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And looked at next steps for retrofits</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14431106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9233210-FD1D-4643-A408-4B2BDEE02D8B}" type="slidenum">
              <a:rPr lang="en-US" smtClean="0"/>
              <a:pPr/>
              <a:t>3</a:t>
            </a:fld>
            <a:endParaRPr lang="en-US"/>
          </a:p>
        </p:txBody>
      </p:sp>
      <p:sp>
        <p:nvSpPr>
          <p:cNvPr id="5" name="Title 4"/>
          <p:cNvSpPr>
            <a:spLocks noGrp="1"/>
          </p:cNvSpPr>
          <p:nvPr>
            <p:ph type="title"/>
          </p:nvPr>
        </p:nvSpPr>
        <p:spPr/>
        <p:txBody>
          <a:bodyPr/>
          <a:lstStyle/>
          <a:p>
            <a:r>
              <a:rPr lang="en-US" dirty="0" smtClean="0"/>
              <a:t>Overview &amp; Key Principles</a:t>
            </a:r>
            <a:endParaRPr lang="en-US" dirty="0"/>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81986913"/>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30</a:t>
            </a:fld>
            <a:endParaRPr lang="en-US"/>
          </a:p>
        </p:txBody>
      </p:sp>
      <p:pic>
        <p:nvPicPr>
          <p:cNvPr id="6" name="Picture Placeholder 5" descr="P2010863.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Which showed us some common challenges</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361325743"/>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31</a:t>
            </a:fld>
            <a:endParaRPr lang="en-US"/>
          </a:p>
        </p:txBody>
      </p:sp>
      <p:pic>
        <p:nvPicPr>
          <p:cNvPr id="6" name="Picture Placeholder 5" descr="P2010860.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And also some common opportunities</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50420419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numCol="2"/>
          <a:lstStyle/>
          <a:p>
            <a:r>
              <a:rPr lang="en-US" dirty="0" smtClean="0"/>
              <a:t>Codesign Findings</a:t>
            </a:r>
            <a:endParaRPr lang="en-US" dirty="0"/>
          </a:p>
        </p:txBody>
      </p:sp>
      <p:sp>
        <p:nvSpPr>
          <p:cNvPr id="7" name="Content Placeholder 6"/>
          <p:cNvSpPr>
            <a:spLocks noGrp="1"/>
          </p:cNvSpPr>
          <p:nvPr>
            <p:ph idx="1"/>
          </p:nvPr>
        </p:nvSpPr>
        <p:spPr/>
        <p:txBody>
          <a:bodyPr numCol="2"/>
          <a:lstStyle/>
          <a:p>
            <a:r>
              <a:rPr lang="en-CA" b="1" dirty="0"/>
              <a:t>Before and After Attitudes</a:t>
            </a:r>
          </a:p>
          <a:p>
            <a:r>
              <a:rPr lang="en-CA" dirty="0"/>
              <a:t> </a:t>
            </a:r>
          </a:p>
          <a:p>
            <a:r>
              <a:rPr lang="en-CA" dirty="0"/>
              <a:t>Participants selected two images that represented their thoughts and feelings about energy efficiency before and after the audit process.</a:t>
            </a:r>
          </a:p>
          <a:p>
            <a:r>
              <a:rPr lang="en-CA" dirty="0"/>
              <a:t> </a:t>
            </a:r>
          </a:p>
          <a:p>
            <a:r>
              <a:rPr lang="en-CA" dirty="0"/>
              <a:t>Most participants chose a positive shift in their before and after exercise. They described the change in terms of becoming more aware,  more familiar with energy efficiency, and thinking about energy use more often in their daily routines.</a:t>
            </a:r>
          </a:p>
          <a:p>
            <a:r>
              <a:rPr lang="en-CA" dirty="0"/>
              <a:t> </a:t>
            </a:r>
          </a:p>
          <a:p>
            <a:r>
              <a:rPr lang="en-CA" dirty="0"/>
              <a:t>Several participants also shared that they had realized the amount of work required to become more energy efficient, which was intimidating or challenging.</a:t>
            </a:r>
          </a:p>
          <a:p>
            <a:r>
              <a:rPr lang="en-CA" b="1" dirty="0"/>
              <a:t>EnerGuide Challenges &amp; Questions</a:t>
            </a:r>
          </a:p>
          <a:p>
            <a:r>
              <a:rPr lang="en-CA" dirty="0"/>
              <a:t> </a:t>
            </a:r>
          </a:p>
          <a:p>
            <a:r>
              <a:rPr lang="en-CA" dirty="0"/>
              <a:t>Participants appreciated their EnerGuide packages.</a:t>
            </a:r>
          </a:p>
          <a:p>
            <a:r>
              <a:rPr lang="en-CA" dirty="0"/>
              <a:t> </a:t>
            </a:r>
          </a:p>
          <a:p>
            <a:r>
              <a:rPr lang="en-CA" dirty="0"/>
              <a:t>Participants understood that their house was measured on overall energy use, and relative to a ‘typical’ house. They appreciated the additional detail on the label around energy consumption breakdown, particularly the ring chart.</a:t>
            </a:r>
          </a:p>
          <a:p>
            <a:r>
              <a:rPr lang="en-CA" dirty="0"/>
              <a:t> </a:t>
            </a:r>
          </a:p>
          <a:p>
            <a:r>
              <a:rPr lang="en-CA" dirty="0"/>
              <a:t>However, they did have some challenges, especially in knowing specifically what to do next. Challenges included:</a:t>
            </a:r>
          </a:p>
          <a:p>
            <a:r>
              <a:rPr lang="en-CA" dirty="0"/>
              <a:t> </a:t>
            </a:r>
          </a:p>
          <a:p>
            <a:r>
              <a:rPr lang="en-CA" b="1" dirty="0"/>
              <a:t>Knowledge Gaps, Errors, and Trust</a:t>
            </a:r>
            <a:br>
              <a:rPr lang="en-CA" b="1" dirty="0"/>
            </a:br>
            <a:endParaRPr lang="en-CA" dirty="0"/>
          </a:p>
          <a:p>
            <a:pPr lvl="0"/>
            <a:r>
              <a:rPr lang="en-CA" dirty="0"/>
              <a:t>Participants universally missed the key conceptual building blocks of “a typical house” and “standard operating conditions”.</a:t>
            </a:r>
          </a:p>
          <a:p>
            <a:pPr lvl="0"/>
            <a:endParaRPr lang="en-CA" dirty="0" smtClean="0"/>
          </a:p>
          <a:p>
            <a:pPr lvl="0"/>
            <a:r>
              <a:rPr lang="en-CA" dirty="0" smtClean="0"/>
              <a:t>Some </a:t>
            </a:r>
            <a:r>
              <a:rPr lang="en-CA" dirty="0"/>
              <a:t>participants wanted to understand the underlying mechanisms for how the energy usage breakdown chart was determined. Their confidence in the label depended on understanding the logic of the label</a:t>
            </a:r>
            <a:r>
              <a:rPr lang="en-CA" dirty="0" smtClean="0"/>
              <a:t>.</a:t>
            </a:r>
            <a:endParaRPr lang="en-US" dirty="0"/>
          </a:p>
        </p:txBody>
      </p:sp>
      <p:sp>
        <p:nvSpPr>
          <p:cNvPr id="2" name="Slide Number Placeholder 1"/>
          <p:cNvSpPr>
            <a:spLocks noGrp="1"/>
          </p:cNvSpPr>
          <p:nvPr>
            <p:ph type="sldNum" sz="quarter" idx="10"/>
          </p:nvPr>
        </p:nvSpPr>
        <p:spPr/>
        <p:txBody>
          <a:bodyPr/>
          <a:lstStyle/>
          <a:p>
            <a:fld id="{BB342D3F-0964-674F-886D-75E26F7BF682}" type="slidenum">
              <a:rPr lang="en-US" smtClean="0"/>
              <a:pPr/>
              <a:t>32</a:t>
            </a:fld>
            <a:endParaRPr lang="en-US"/>
          </a:p>
        </p:txBody>
      </p:sp>
    </p:spTree>
    <p:extLst>
      <p:ext uri="{BB962C8B-B14F-4D97-AF65-F5344CB8AC3E}">
        <p14:creationId xmlns:p14="http://schemas.microsoft.com/office/powerpoint/2010/main" val="3621518773"/>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numCol="2"/>
          <a:lstStyle/>
          <a:p>
            <a:pPr lvl="0"/>
            <a:r>
              <a:rPr lang="en-CA" dirty="0" smtClean="0"/>
              <a:t>A </a:t>
            </a:r>
            <a:r>
              <a:rPr lang="en-CA" dirty="0"/>
              <a:t>very small number of reports (3) had errors or omissions, which lowered trust in the report and the overall process.</a:t>
            </a:r>
          </a:p>
          <a:p>
            <a:pPr lvl="0"/>
            <a:r>
              <a:rPr lang="en-CA" dirty="0"/>
              <a:t>Not knowing what good looks like. “</a:t>
            </a:r>
            <a:r>
              <a:rPr lang="en-CA" i="1" dirty="0"/>
              <a:t>The questions we have are more related to what we should do? What is the best bang for the buck: insolation, furnace, windows… Furnace is old but report says 85% efficiency</a:t>
            </a:r>
            <a:r>
              <a:rPr lang="en-CA" dirty="0"/>
              <a:t>.” An 85% is an A on a report card but a B on a furnace. Most participants did not know what the current state of the art is </a:t>
            </a:r>
          </a:p>
          <a:p>
            <a:r>
              <a:rPr lang="en-CA" dirty="0"/>
              <a:t> </a:t>
            </a:r>
          </a:p>
          <a:p>
            <a:r>
              <a:rPr lang="en-CA" b="1" dirty="0"/>
              <a:t>Report Layout and Detail</a:t>
            </a:r>
            <a:endParaRPr lang="en-CA" dirty="0"/>
          </a:p>
          <a:p>
            <a:r>
              <a:rPr lang="en-CA" dirty="0"/>
              <a:t> </a:t>
            </a:r>
          </a:p>
          <a:p>
            <a:pPr lvl="0"/>
            <a:r>
              <a:rPr lang="en-CA" dirty="0"/>
              <a:t>All participants were challenged by the level of technical detail and jargon.</a:t>
            </a:r>
          </a:p>
          <a:p>
            <a:pPr lvl="0"/>
            <a:r>
              <a:rPr lang="en-CA" dirty="0"/>
              <a:t>Some participants were unclear on what a gigajoule meant in real world terms. They also had difficulties relating gigajoules to electricity consumption billed in kilowatt hours.</a:t>
            </a:r>
          </a:p>
          <a:p>
            <a:pPr lvl="0"/>
            <a:r>
              <a:rPr lang="en-CA" dirty="0"/>
              <a:t>The QR code only led to the web address printed on the label, which was seen as redundant (and a let down for the people who made extra effort to get a QR code app just for the label).</a:t>
            </a:r>
          </a:p>
          <a:p>
            <a:pPr lvl="0"/>
            <a:r>
              <a:rPr lang="en-CA" dirty="0"/>
              <a:t>The layout of the report was unclear about the separate sections, and the purpose of each.</a:t>
            </a:r>
          </a:p>
          <a:p>
            <a:pPr lvl="0"/>
            <a:r>
              <a:rPr lang="en-CA" dirty="0"/>
              <a:t>Reading renovation recommendations was complicated by the curved layout.</a:t>
            </a:r>
          </a:p>
          <a:p>
            <a:r>
              <a:rPr lang="en-CA" dirty="0"/>
              <a:t> </a:t>
            </a:r>
          </a:p>
          <a:p>
            <a:r>
              <a:rPr lang="en-CA" b="1" dirty="0"/>
              <a:t>Overall Label</a:t>
            </a:r>
            <a:endParaRPr lang="en-CA" dirty="0"/>
          </a:p>
          <a:p>
            <a:r>
              <a:rPr lang="en-CA" dirty="0"/>
              <a:t> </a:t>
            </a:r>
          </a:p>
          <a:p>
            <a:pPr lvl="0"/>
            <a:r>
              <a:rPr lang="en-CA" dirty="0"/>
              <a:t>The overall amount of information was overwhelming to single out the parts that are actionable</a:t>
            </a:r>
            <a:r>
              <a:rPr lang="en-CA" dirty="0" smtClean="0"/>
              <a:t>.</a:t>
            </a:r>
          </a:p>
          <a:p>
            <a:pPr lvl="0"/>
            <a:endParaRPr lang="en-CA" dirty="0"/>
          </a:p>
          <a:p>
            <a:pPr lvl="0"/>
            <a:r>
              <a:rPr lang="en-CA" dirty="0"/>
              <a:t>Participants wanted to know how their score measured up to comparable houses (footprint and age)—was their score good, fair, or poor relative to a similar house, </a:t>
            </a:r>
            <a:r>
              <a:rPr lang="en-CA" dirty="0" smtClean="0"/>
              <a:t>not just </a:t>
            </a:r>
            <a:r>
              <a:rPr lang="en-CA" dirty="0"/>
              <a:t>a ‘typical house’</a:t>
            </a:r>
            <a:r>
              <a:rPr lang="en-CA" dirty="0" smtClean="0"/>
              <a:t>.</a:t>
            </a:r>
          </a:p>
          <a:p>
            <a:pPr lvl="0"/>
            <a:endParaRPr lang="en-CA" dirty="0"/>
          </a:p>
          <a:p>
            <a:pPr lvl="0"/>
            <a:r>
              <a:rPr lang="en-CA" dirty="0"/>
              <a:t>Participants were concerned about the lifespan of the label—what is the intended timeframe for use?</a:t>
            </a:r>
          </a:p>
          <a:p>
            <a:pPr lvl="0"/>
            <a:r>
              <a:rPr lang="en-CA" dirty="0"/>
              <a:t>Participants were concerned about having an out-of-date label once they made some retrofits. The label wouldn’t show their investment and their care in maintaining their home.</a:t>
            </a:r>
          </a:p>
          <a:p>
            <a:endParaRPr lang="en-US" dirty="0"/>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33</a:t>
            </a:fld>
            <a:endParaRPr lang="en-US"/>
          </a:p>
        </p:txBody>
      </p:sp>
    </p:spTree>
    <p:extLst>
      <p:ext uri="{BB962C8B-B14F-4D97-AF65-F5344CB8AC3E}">
        <p14:creationId xmlns:p14="http://schemas.microsoft.com/office/powerpoint/2010/main" val="178737643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numCol="2"/>
          <a:lstStyle/>
          <a:p>
            <a:r>
              <a:rPr lang="en-CA" b="1" dirty="0"/>
              <a:t>Sharing the EnerGuide Label </a:t>
            </a:r>
          </a:p>
          <a:p>
            <a:r>
              <a:rPr lang="en-CA" dirty="0"/>
              <a:t> </a:t>
            </a:r>
          </a:p>
          <a:p>
            <a:r>
              <a:rPr lang="en-CA" dirty="0"/>
              <a:t>We demonstrated the City of Edmonton online sharing platform website and video. We then asked people to rank their comfort sharing their EnerGuide Label, the home information sheet, and the renovation recommendations using a 3 point scale (no, concerned, or yes) represented by red, yellow, or green coloured stickers on a worksheet.</a:t>
            </a:r>
          </a:p>
          <a:p>
            <a:r>
              <a:rPr lang="en-CA" dirty="0"/>
              <a:t> </a:t>
            </a:r>
          </a:p>
          <a:p>
            <a:r>
              <a:rPr lang="en-CA" dirty="0"/>
              <a:t>18 out of 19 participants were comfortable sharing their EnerGuide label publically. They considered it as part of the information about the house, like property taxes. The one participant who was hesitant about sharing was in the process of selling his home, and was concerned about how the label may impact his sales prospects.</a:t>
            </a:r>
          </a:p>
          <a:p>
            <a:r>
              <a:rPr lang="en-CA" dirty="0"/>
              <a:t> </a:t>
            </a:r>
          </a:p>
          <a:p>
            <a:r>
              <a:rPr lang="en-CA" dirty="0"/>
              <a:t>No other participants were in the active home sale cycle. The comfort sharing this information may shift when they are actively selling / buying a home.</a:t>
            </a:r>
          </a:p>
          <a:p>
            <a:r>
              <a:rPr lang="en-CA" dirty="0"/>
              <a:t> </a:t>
            </a:r>
          </a:p>
          <a:p>
            <a:r>
              <a:rPr lang="en-CA" dirty="0"/>
              <a:t>Participants were much less comfortable publically sharing more detail i.e. from their home report or renovation recommendations. Only about 25% [JOEL?] of participants were comfortable this depth of information.</a:t>
            </a:r>
          </a:p>
          <a:p>
            <a:r>
              <a:rPr lang="en-CA" dirty="0"/>
              <a:t> </a:t>
            </a:r>
          </a:p>
          <a:p>
            <a:r>
              <a:rPr lang="en-CA" dirty="0"/>
              <a:t>Importantly, we framed this explicitly as “sharing” rather than “disclosure”.</a:t>
            </a:r>
          </a:p>
          <a:p>
            <a:r>
              <a:rPr lang="en-CA" dirty="0"/>
              <a:t> </a:t>
            </a:r>
          </a:p>
          <a:p>
            <a:r>
              <a:rPr lang="en-CA" dirty="0"/>
              <a:t>People appreciated the idea that they could compare their homes with others, and requested the ability to filter for homes similar to their own.</a:t>
            </a:r>
          </a:p>
          <a:p>
            <a:r>
              <a:rPr lang="en-CA" dirty="0"/>
              <a:t> </a:t>
            </a:r>
          </a:p>
          <a:p>
            <a:r>
              <a:rPr lang="en-CA" dirty="0"/>
              <a:t>Participants also suggested the ability to add information about the house in the online listing to reflect upgrades made since the audit process.</a:t>
            </a:r>
          </a:p>
          <a:p>
            <a:r>
              <a:rPr lang="en-CA" dirty="0"/>
              <a:t> </a:t>
            </a:r>
          </a:p>
        </p:txBody>
      </p:sp>
      <p:sp>
        <p:nvSpPr>
          <p:cNvPr id="3" name="Slide Number Placeholder 2"/>
          <p:cNvSpPr>
            <a:spLocks noGrp="1"/>
          </p:cNvSpPr>
          <p:nvPr>
            <p:ph type="sldNum" sz="quarter" idx="10"/>
          </p:nvPr>
        </p:nvSpPr>
        <p:spPr/>
        <p:txBody>
          <a:bodyPr/>
          <a:lstStyle/>
          <a:p>
            <a:fld id="{69233210-FD1D-4643-A408-4B2BDEE02D8B}" type="slidenum">
              <a:rPr lang="en-US" smtClean="0"/>
              <a:pPr/>
              <a:t>34</a:t>
            </a:fld>
            <a:endParaRPr lang="en-US"/>
          </a:p>
        </p:txBody>
      </p:sp>
    </p:spTree>
    <p:extLst>
      <p:ext uri="{BB962C8B-B14F-4D97-AF65-F5344CB8AC3E}">
        <p14:creationId xmlns:p14="http://schemas.microsoft.com/office/powerpoint/2010/main" val="56248355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a:t> </a:t>
            </a:r>
            <a:r>
              <a:rPr lang="en-CA" b="1" dirty="0"/>
              <a:t>Priority Grid</a:t>
            </a:r>
          </a:p>
          <a:p>
            <a:r>
              <a:rPr lang="en-CA" dirty="0"/>
              <a:t> </a:t>
            </a:r>
          </a:p>
          <a:p>
            <a:r>
              <a:rPr lang="en-CA" dirty="0"/>
              <a:t>We asked participants to show where their priorities were in investing in home upgrades.</a:t>
            </a:r>
          </a:p>
          <a:p>
            <a:r>
              <a:rPr lang="en-CA" dirty="0"/>
              <a:t> </a:t>
            </a:r>
          </a:p>
          <a:p>
            <a:r>
              <a:rPr lang="en-CA" dirty="0"/>
              <a:t>One interesting observation is that in our group sessions there was an overall negative feeling about framing energy savings as ‘environment / carbon’ motivation. This contrasted strongly with most participants agreed that the environment was important (if often a lower priority beneath other motivations) in our field research.</a:t>
            </a:r>
          </a:p>
          <a:p>
            <a:r>
              <a:rPr lang="en-CA" dirty="0"/>
              <a:t> </a:t>
            </a:r>
          </a:p>
          <a:p>
            <a:r>
              <a:rPr lang="en-CA" dirty="0"/>
              <a:t>Two reasons are worth exploring: that ‘carbon’ is associated with the carbon tax and government regulations and/or that people in Alberta feel social pressure to dismiss environmental concerns in groups.</a:t>
            </a:r>
          </a:p>
          <a:p>
            <a:r>
              <a:rPr lang="en-CA" dirty="0"/>
              <a:t> </a:t>
            </a:r>
          </a:p>
          <a:p>
            <a:r>
              <a:rPr lang="en-CA" b="1" dirty="0"/>
              <a:t>Retrofit </a:t>
            </a:r>
            <a:r>
              <a:rPr lang="en-CA" b="1" dirty="0" smtClean="0"/>
              <a:t>Journey</a:t>
            </a:r>
            <a:endParaRPr lang="en-CA" dirty="0"/>
          </a:p>
          <a:p>
            <a:r>
              <a:rPr lang="en-CA" dirty="0"/>
              <a:t>We asked people  about their anticipated actions moving forward, based on their experiences with past renovations or home improvements. Participants mapped their experience across a common set of phases or stages of retrofit, and considered barriers, enablers, and questions.</a:t>
            </a:r>
          </a:p>
          <a:p>
            <a:r>
              <a:rPr lang="en-CA" dirty="0"/>
              <a:t> </a:t>
            </a:r>
          </a:p>
          <a:p>
            <a:r>
              <a:rPr lang="en-CA" dirty="0"/>
              <a:t>The phases were: Read &amp; Understand Report, Prioritization, Costs / Impact Research, Arrange the Work, Do the Work, Share Results.</a:t>
            </a:r>
          </a:p>
          <a:p>
            <a:r>
              <a:rPr lang="en-CA" dirty="0"/>
              <a:t> </a:t>
            </a:r>
          </a:p>
          <a:p>
            <a:r>
              <a:rPr lang="en-CA" dirty="0"/>
              <a:t>Common retrofit challenges throughout this lifecycle include:</a:t>
            </a:r>
          </a:p>
          <a:p>
            <a:pPr marL="285750" lvl="0" indent="-285750">
              <a:buFont typeface="Arial"/>
              <a:buChar char="•"/>
            </a:pPr>
            <a:r>
              <a:rPr lang="en-CA" dirty="0"/>
              <a:t>Difficulty understanding the EnerGuide package. Participants were not always clear on what the package was telling them (see above section on EnerGuide label).</a:t>
            </a:r>
          </a:p>
          <a:p>
            <a:pPr marL="285750" lvl="0" indent="-285750">
              <a:buFont typeface="Arial"/>
              <a:buChar char="•"/>
            </a:pPr>
            <a:r>
              <a:rPr lang="en-CA" dirty="0"/>
              <a:t>Knowing where to start. Challenges prioritizing upgrades because of the interplay between energy savings and cost—it takes more work to calculate the energy ROI, the financial ROI, and the connection between them.</a:t>
            </a:r>
          </a:p>
          <a:p>
            <a:pPr marL="285750" lvl="0" indent="-285750">
              <a:buFont typeface="Arial"/>
              <a:buChar char="•"/>
            </a:pPr>
            <a:r>
              <a:rPr lang="en-CA" dirty="0"/>
              <a:t>Other competing financial needs, and the overall significant costs for many upgrades.</a:t>
            </a:r>
          </a:p>
          <a:p>
            <a:pPr marL="285750" lvl="0" indent="-285750">
              <a:buFont typeface="Arial"/>
              <a:buChar char="•"/>
            </a:pPr>
            <a:r>
              <a:rPr lang="en-CA" dirty="0"/>
              <a:t>Lack of confidence about home upgrades to make decisions and judgment calls.</a:t>
            </a:r>
          </a:p>
          <a:p>
            <a:pPr marL="285750" lvl="0" indent="-285750">
              <a:buFont typeface="Arial"/>
              <a:buChar char="•"/>
            </a:pPr>
            <a:r>
              <a:rPr lang="en-CA" dirty="0"/>
              <a:t>Challenges in finding trusted and competent tradespeople and providers</a:t>
            </a:r>
            <a:r>
              <a:rPr lang="en-CA" dirty="0" smtClean="0"/>
              <a:t>.</a:t>
            </a:r>
            <a:endParaRPr lang="en-US" dirty="0"/>
          </a:p>
        </p:txBody>
      </p:sp>
      <p:sp>
        <p:nvSpPr>
          <p:cNvPr id="3" name="Slide Number Placeholder 2"/>
          <p:cNvSpPr>
            <a:spLocks noGrp="1"/>
          </p:cNvSpPr>
          <p:nvPr>
            <p:ph type="sldNum" sz="quarter" idx="10"/>
          </p:nvPr>
        </p:nvSpPr>
        <p:spPr/>
        <p:txBody>
          <a:bodyPr/>
          <a:lstStyle/>
          <a:p>
            <a:fld id="{69233210-FD1D-4643-A408-4B2BDEE02D8B}" type="slidenum">
              <a:rPr lang="en-US" smtClean="0"/>
              <a:pPr/>
              <a:t>35</a:t>
            </a:fld>
            <a:endParaRPr lang="en-US"/>
          </a:p>
        </p:txBody>
      </p:sp>
    </p:spTree>
    <p:extLst>
      <p:ext uri="{BB962C8B-B14F-4D97-AF65-F5344CB8AC3E}">
        <p14:creationId xmlns:p14="http://schemas.microsoft.com/office/powerpoint/2010/main" val="161106012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numCol="2"/>
          <a:lstStyle/>
          <a:p>
            <a:pPr marL="285750" lvl="0" indent="-285750">
              <a:buFont typeface="Arial"/>
              <a:buChar char="•"/>
            </a:pPr>
            <a:r>
              <a:rPr lang="en-CA" dirty="0" smtClean="0"/>
              <a:t>Concerns </a:t>
            </a:r>
            <a:r>
              <a:rPr lang="en-CA" dirty="0"/>
              <a:t>that tradespeople had experience with energy efficiency related work.</a:t>
            </a:r>
          </a:p>
          <a:p>
            <a:pPr marL="285750" lvl="0" indent="-285750">
              <a:buFont typeface="Arial"/>
              <a:buChar char="•"/>
            </a:pPr>
            <a:r>
              <a:rPr lang="en-CA" dirty="0"/>
              <a:t>Challenges with the disruption of preparing and managing a renovation project.</a:t>
            </a:r>
          </a:p>
          <a:p>
            <a:pPr marL="285750" lvl="0" indent="-285750">
              <a:buFont typeface="Arial"/>
              <a:buChar char="•"/>
            </a:pPr>
            <a:r>
              <a:rPr lang="en-CA" dirty="0"/>
              <a:t>Cost as a barrier. Participants has questions about programs to offset costs. Some referenced past programs for renovation tax credits.</a:t>
            </a:r>
          </a:p>
          <a:p>
            <a:r>
              <a:rPr lang="en-CA" dirty="0"/>
              <a:t> </a:t>
            </a:r>
          </a:p>
          <a:p>
            <a:r>
              <a:rPr lang="en-CA" dirty="0"/>
              <a:t>While these challenges were identified in our workshop, future research can provide more insight into the retrofit journey.</a:t>
            </a:r>
          </a:p>
          <a:p>
            <a:endParaRPr lang="en-CA" b="1" dirty="0"/>
          </a:p>
          <a:p>
            <a:r>
              <a:rPr lang="en-CA" b="1" dirty="0" smtClean="0"/>
              <a:t>Energy ROI + Financial ROI = Complicated</a:t>
            </a:r>
          </a:p>
          <a:p>
            <a:endParaRPr lang="en-CA" b="1" dirty="0"/>
          </a:p>
          <a:p>
            <a:r>
              <a:rPr lang="en-CA" dirty="0"/>
              <a:t>Calculating the intersection between financial return from a given renovation and the energy impact of that renovation created significant complexity for our participants as they looked at different recommended upgrades. </a:t>
            </a:r>
            <a:endParaRPr lang="en-CA" dirty="0" smtClean="0"/>
          </a:p>
          <a:p>
            <a:endParaRPr lang="en-CA" dirty="0" smtClean="0"/>
          </a:p>
          <a:p>
            <a:endParaRPr lang="en-CA" dirty="0"/>
          </a:p>
          <a:p>
            <a:endParaRPr lang="en-CA" dirty="0" smtClean="0"/>
          </a:p>
          <a:p>
            <a:endParaRPr lang="en-CA" dirty="0"/>
          </a:p>
          <a:p>
            <a:endParaRPr lang="en-CA" dirty="0"/>
          </a:p>
          <a:p>
            <a:r>
              <a:rPr lang="en-CA" b="1" dirty="0"/>
              <a:t>Sharing with family, friends, and neighbours.</a:t>
            </a:r>
          </a:p>
          <a:p>
            <a:r>
              <a:rPr lang="en-CA" dirty="0"/>
              <a:t> </a:t>
            </a:r>
          </a:p>
          <a:p>
            <a:r>
              <a:rPr lang="en-CA" dirty="0"/>
              <a:t>We also asked about how participants might share their experience with others. They universally said that they would share the program with people in their life who they saw as needing help with energy efficiency. They were less enthused about sharing broadly (e.g. initiating a conversation with a </a:t>
            </a:r>
            <a:r>
              <a:rPr lang="en-CA" dirty="0" err="1"/>
              <a:t>neighbor</a:t>
            </a:r>
            <a:r>
              <a:rPr lang="en-CA" dirty="0"/>
              <a:t> specifically to talk about retrofits). However, they were open to discussing the work with others if it came up in conversation.</a:t>
            </a:r>
          </a:p>
          <a:p>
            <a:r>
              <a:rPr lang="en-CA" dirty="0"/>
              <a:t> </a:t>
            </a:r>
          </a:p>
          <a:p>
            <a:r>
              <a:rPr lang="en-CA" dirty="0"/>
              <a:t>“</a:t>
            </a:r>
            <a:r>
              <a:rPr lang="en-CA" i="1" dirty="0"/>
              <a:t>My parents house is so old, it’s always cold. They could definitely use an energy audit</a:t>
            </a:r>
            <a:r>
              <a:rPr lang="en-CA" dirty="0"/>
              <a:t>”. – workshop participant</a:t>
            </a:r>
          </a:p>
          <a:p>
            <a:r>
              <a:rPr lang="en-CA" dirty="0"/>
              <a:t> </a:t>
            </a:r>
          </a:p>
          <a:p>
            <a:r>
              <a:rPr lang="en-CA" dirty="0"/>
              <a:t>Participants were open to different sharing options, including social media and signage or window stickers.</a:t>
            </a:r>
          </a:p>
          <a:p>
            <a:endParaRPr lang="en-US" dirty="0"/>
          </a:p>
          <a:p>
            <a:endParaRPr lang="en-US" dirty="0"/>
          </a:p>
          <a:p>
            <a:endParaRPr lang="en-US" dirty="0"/>
          </a:p>
        </p:txBody>
      </p:sp>
      <p:sp>
        <p:nvSpPr>
          <p:cNvPr id="3" name="Slide Number Placeholder 2"/>
          <p:cNvSpPr>
            <a:spLocks noGrp="1"/>
          </p:cNvSpPr>
          <p:nvPr>
            <p:ph type="sldNum" sz="quarter" idx="10"/>
          </p:nvPr>
        </p:nvSpPr>
        <p:spPr/>
        <p:txBody>
          <a:bodyPr/>
          <a:lstStyle/>
          <a:p>
            <a:fld id="{69233210-FD1D-4643-A408-4B2BDEE02D8B}" type="slidenum">
              <a:rPr lang="en-US" smtClean="0"/>
              <a:pPr/>
              <a:t>36</a:t>
            </a:fld>
            <a:endParaRPr lang="en-US"/>
          </a:p>
        </p:txBody>
      </p:sp>
    </p:spTree>
    <p:extLst>
      <p:ext uri="{BB962C8B-B14F-4D97-AF65-F5344CB8AC3E}">
        <p14:creationId xmlns:p14="http://schemas.microsoft.com/office/powerpoint/2010/main" val="136327566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37</a:t>
            </a:fld>
            <a:endParaRPr lang="en-US"/>
          </a:p>
        </p:txBody>
      </p:sp>
      <p:sp>
        <p:nvSpPr>
          <p:cNvPr id="6" name="Title 5"/>
          <p:cNvSpPr>
            <a:spLocks noGrp="1"/>
          </p:cNvSpPr>
          <p:nvPr>
            <p:ph type="title"/>
          </p:nvPr>
        </p:nvSpPr>
        <p:spPr/>
        <p:txBody>
          <a:bodyPr/>
          <a:lstStyle/>
          <a:p>
            <a:r>
              <a:rPr lang="en-US" dirty="0" smtClean="0"/>
              <a:t>Better Team Brainstorming</a:t>
            </a:r>
            <a:endParaRPr lang="en-US" dirty="0"/>
          </a:p>
        </p:txBody>
      </p:sp>
      <p:sp>
        <p:nvSpPr>
          <p:cNvPr id="7" name="Text Placeholder 6"/>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143483816"/>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Team Ideation &amp; Brainstorming</a:t>
            </a:r>
            <a:endParaRPr lang="en-US" dirty="0"/>
          </a:p>
        </p:txBody>
      </p:sp>
      <p:sp>
        <p:nvSpPr>
          <p:cNvPr id="7" name="Content Placeholder 6"/>
          <p:cNvSpPr>
            <a:spLocks noGrp="1"/>
          </p:cNvSpPr>
          <p:nvPr>
            <p:ph idx="1"/>
          </p:nvPr>
        </p:nvSpPr>
        <p:spPr/>
        <p:txBody>
          <a:bodyPr numCol="2"/>
          <a:lstStyle/>
          <a:p>
            <a:r>
              <a:rPr lang="en-CA" dirty="0"/>
              <a:t>The team worked to explore ideas through immersion in the codesign findings, surfacing themes and insights, and then rapid brainstorming.</a:t>
            </a:r>
          </a:p>
          <a:p>
            <a:r>
              <a:rPr lang="en-CA" dirty="0"/>
              <a:t> </a:t>
            </a:r>
          </a:p>
          <a:p>
            <a:r>
              <a:rPr lang="en-CA" dirty="0"/>
              <a:t>We generated dozens of ideas and narrowed them down to a shortlist.</a:t>
            </a:r>
          </a:p>
          <a:p>
            <a:r>
              <a:rPr lang="en-CA" dirty="0"/>
              <a:t> </a:t>
            </a:r>
          </a:p>
          <a:p>
            <a:r>
              <a:rPr lang="en-CA" dirty="0"/>
              <a:t>This opportunity to work together in person to immerse ourselves in the themes and topics emerging from our field work and codesign workshops prepared the team for the most productive and efficient idea generation.</a:t>
            </a:r>
          </a:p>
          <a:p>
            <a:r>
              <a:rPr lang="en-CA" b="1" dirty="0"/>
              <a:t>Focus Areas</a:t>
            </a:r>
          </a:p>
          <a:p>
            <a:r>
              <a:rPr lang="en-CA" dirty="0"/>
              <a:t> </a:t>
            </a:r>
          </a:p>
          <a:p>
            <a:r>
              <a:rPr lang="en-CA" dirty="0"/>
              <a:t>Clustering our shortlisted ideas led to five focus areas</a:t>
            </a:r>
            <a:r>
              <a:rPr lang="en-CA" dirty="0" smtClean="0"/>
              <a:t>:</a:t>
            </a:r>
            <a:endParaRPr lang="en-CA" dirty="0"/>
          </a:p>
          <a:p>
            <a:pPr marL="285750" lvl="0" indent="-285750">
              <a:buFont typeface="Arial"/>
              <a:buChar char="•"/>
            </a:pPr>
            <a:r>
              <a:rPr lang="en-CA" dirty="0"/>
              <a:t>Energy Literacy</a:t>
            </a:r>
          </a:p>
          <a:p>
            <a:pPr marL="285750" lvl="0" indent="-285750">
              <a:buFont typeface="Arial"/>
              <a:buChar char="•"/>
            </a:pPr>
            <a:r>
              <a:rPr lang="en-CA" dirty="0"/>
              <a:t>Get the Label</a:t>
            </a:r>
          </a:p>
          <a:p>
            <a:pPr marL="285750" lvl="0" indent="-285750">
              <a:buFont typeface="Arial"/>
              <a:buChar char="•"/>
            </a:pPr>
            <a:r>
              <a:rPr lang="en-CA" dirty="0"/>
              <a:t>Understand the Label</a:t>
            </a:r>
          </a:p>
          <a:p>
            <a:pPr marL="285750" lvl="0" indent="-285750">
              <a:buFont typeface="Arial"/>
              <a:buChar char="•"/>
            </a:pPr>
            <a:r>
              <a:rPr lang="en-CA" dirty="0"/>
              <a:t>Sharing</a:t>
            </a:r>
          </a:p>
          <a:p>
            <a:pPr marL="285750" lvl="0" indent="-285750">
              <a:buFont typeface="Arial"/>
              <a:buChar char="•"/>
            </a:pPr>
            <a:r>
              <a:rPr lang="en-CA" dirty="0"/>
              <a:t>Retrofit</a:t>
            </a:r>
          </a:p>
          <a:p>
            <a:r>
              <a:rPr lang="en-CA" b="1" dirty="0"/>
              <a:t>Prototype Selection</a:t>
            </a:r>
          </a:p>
          <a:p>
            <a:r>
              <a:rPr lang="en-CA" dirty="0"/>
              <a:t> </a:t>
            </a:r>
          </a:p>
          <a:p>
            <a:r>
              <a:rPr lang="en-CA" dirty="0"/>
              <a:t>From this shortlist participants voted on ideas based on impact, feasibility in the organization, and feasibility to prototype.</a:t>
            </a:r>
          </a:p>
          <a:p>
            <a:r>
              <a:rPr lang="en-CA" dirty="0"/>
              <a:t> </a:t>
            </a:r>
          </a:p>
          <a:p>
            <a:r>
              <a:rPr lang="en-CA" dirty="0"/>
              <a:t>From this selection we aimed for three prototypes</a:t>
            </a:r>
            <a:r>
              <a:rPr lang="en-CA" dirty="0" smtClean="0"/>
              <a:t>:</a:t>
            </a:r>
          </a:p>
          <a:p>
            <a:endParaRPr lang="en-CA" dirty="0"/>
          </a:p>
          <a:p>
            <a:pPr lvl="0"/>
            <a:r>
              <a:rPr lang="en-CA" b="1" dirty="0"/>
              <a:t>Messaging</a:t>
            </a:r>
            <a:r>
              <a:rPr lang="en-CA" dirty="0"/>
              <a:t/>
            </a:r>
            <a:br>
              <a:rPr lang="en-CA" dirty="0"/>
            </a:br>
            <a:r>
              <a:rPr lang="en-CA" dirty="0"/>
              <a:t>Alternative Messaging and Framing through brochures or Google Ads</a:t>
            </a:r>
          </a:p>
          <a:p>
            <a:pPr lvl="0"/>
            <a:endParaRPr lang="en-CA" b="1" dirty="0" smtClean="0"/>
          </a:p>
          <a:p>
            <a:pPr lvl="0"/>
            <a:r>
              <a:rPr lang="en-CA" b="1" dirty="0" smtClean="0"/>
              <a:t>Energy </a:t>
            </a:r>
            <a:r>
              <a:rPr lang="en-CA" b="1" dirty="0"/>
              <a:t>Efficiency Block Party</a:t>
            </a:r>
            <a:r>
              <a:rPr lang="en-CA" dirty="0"/>
              <a:t/>
            </a:r>
            <a:br>
              <a:rPr lang="en-CA" dirty="0"/>
            </a:br>
            <a:r>
              <a:rPr lang="en-CA" dirty="0"/>
              <a:t>Work with neighbourhoods or community leagues to raise energy literacy and awareness</a:t>
            </a:r>
            <a:r>
              <a:rPr lang="en-CA" dirty="0" smtClean="0"/>
              <a:t>.</a:t>
            </a:r>
          </a:p>
          <a:p>
            <a:pPr lvl="0"/>
            <a:endParaRPr lang="en-CA" dirty="0"/>
          </a:p>
          <a:p>
            <a:pPr lvl="0"/>
            <a:r>
              <a:rPr lang="en-CA" b="1" dirty="0"/>
              <a:t>The EnerGuide Report</a:t>
            </a:r>
            <a:endParaRPr lang="en-CA" dirty="0"/>
          </a:p>
          <a:p>
            <a:r>
              <a:rPr lang="en-CA" dirty="0"/>
              <a:t>Create a redesigned EnerGuide report to address issues identified in our codesign workshops.</a:t>
            </a:r>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38</a:t>
            </a:fld>
            <a:endParaRPr lang="en-US"/>
          </a:p>
        </p:txBody>
      </p:sp>
    </p:spTree>
    <p:extLst>
      <p:ext uri="{BB962C8B-B14F-4D97-AF65-F5344CB8AC3E}">
        <p14:creationId xmlns:p14="http://schemas.microsoft.com/office/powerpoint/2010/main" val="66473011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39</a:t>
            </a:fld>
            <a:endParaRPr lang="en-US"/>
          </a:p>
        </p:txBody>
      </p:sp>
      <p:pic>
        <p:nvPicPr>
          <p:cNvPr id="6" name="Picture Placeholder 5" descr="P2030925.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l="12487" r="12487"/>
          <a:stretch>
            <a:fillRect/>
          </a:stretch>
        </p:blipFill>
        <p:spPr/>
      </p:pic>
      <p:sp>
        <p:nvSpPr>
          <p:cNvPr id="4" name="Title 3"/>
          <p:cNvSpPr>
            <a:spLocks noGrp="1"/>
          </p:cNvSpPr>
          <p:nvPr>
            <p:ph type="title"/>
          </p:nvPr>
        </p:nvSpPr>
        <p:spPr/>
        <p:txBody>
          <a:bodyPr/>
          <a:lstStyle/>
          <a:p>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69407189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Project Overview</a:t>
            </a:r>
            <a:endParaRPr lang="en-US" dirty="0"/>
          </a:p>
        </p:txBody>
      </p:sp>
      <p:sp>
        <p:nvSpPr>
          <p:cNvPr id="7" name="Content Placeholder 6"/>
          <p:cNvSpPr>
            <a:spLocks noGrp="1"/>
          </p:cNvSpPr>
          <p:nvPr>
            <p:ph idx="1"/>
          </p:nvPr>
        </p:nvSpPr>
        <p:spPr/>
        <p:txBody>
          <a:bodyPr numCol="2"/>
          <a:lstStyle/>
          <a:p>
            <a:r>
              <a:rPr lang="en-CA" dirty="0"/>
              <a:t>The City of Edmonton, The Government of Alberta, and the Federal Ministry Natural Resources Canada partnered together to help deliver improved programs for citizens to undertake energy efficiency improvements in their homes.</a:t>
            </a:r>
          </a:p>
          <a:p>
            <a:r>
              <a:rPr lang="en-CA" dirty="0"/>
              <a:t> </a:t>
            </a:r>
          </a:p>
          <a:p>
            <a:r>
              <a:rPr lang="en-CA" dirty="0"/>
              <a:t>This collaboration will inform the City of Edmonton’s Residential Energy Labeling Program, Natural Resource Canada’s EnerGuide label for homes, and the Province of Alberta’s housing and energy efficiency divisions.</a:t>
            </a:r>
          </a:p>
          <a:p>
            <a:r>
              <a:rPr lang="en-CA" dirty="0"/>
              <a:t> </a:t>
            </a:r>
          </a:p>
          <a:p>
            <a:r>
              <a:rPr lang="en-CA" dirty="0"/>
              <a:t>This project focuses on research and design for the energy efficiency behaviour and motivations of homeowners and landlords. This includes the actual energy audit, labeling, and renovation process. It also includes broader behaviour and motivation around energy and cost savings, home maintenance, environmental considerations, etc. The research team conducted different phases of research with NRCan, COE, and GOA internal stakeholders, members of the public, and other external stakeholders.</a:t>
            </a:r>
          </a:p>
          <a:p>
            <a:r>
              <a:rPr lang="en-CA" dirty="0"/>
              <a:t> </a:t>
            </a:r>
          </a:p>
          <a:p>
            <a:r>
              <a:rPr lang="en-CA" dirty="0"/>
              <a:t>This research complements </a:t>
            </a:r>
            <a:r>
              <a:rPr lang="en-CA" baseline="-25000" dirty="0"/>
              <a:t>existing</a:t>
            </a:r>
            <a:r>
              <a:rPr lang="en-CA" dirty="0"/>
              <a:t> research and information that has already been done by the project partners in the past.</a:t>
            </a:r>
          </a:p>
          <a:p>
            <a:r>
              <a:rPr lang="en-CA" dirty="0"/>
              <a:t> </a:t>
            </a:r>
          </a:p>
          <a:p>
            <a:r>
              <a:rPr lang="en-CA" dirty="0"/>
              <a:t>Based on the insights from the initial research, the team prototyped and tested several concepts with residents. These prototypes were low-fidelity ‘quick and dirty’ prototypes that allowed low cost rapid exploration of ideas for improving and supporting residential energy labeling.</a:t>
            </a:r>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4</a:t>
            </a:fld>
            <a:endParaRPr lang="en-US"/>
          </a:p>
        </p:txBody>
      </p:sp>
    </p:spTree>
    <p:extLst>
      <p:ext uri="{BB962C8B-B14F-4D97-AF65-F5344CB8AC3E}">
        <p14:creationId xmlns:p14="http://schemas.microsoft.com/office/powerpoint/2010/main" val="428099111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40</a:t>
            </a:fld>
            <a:endParaRPr lang="en-US"/>
          </a:p>
        </p:txBody>
      </p:sp>
      <p:pic>
        <p:nvPicPr>
          <p:cNvPr id="6" name="Picture Placeholder 5" descr="P2030928.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l="12487" r="12487"/>
          <a:stretch>
            <a:fillRect/>
          </a:stretch>
        </p:blipFill>
        <p:spPr/>
      </p:pic>
      <p:sp>
        <p:nvSpPr>
          <p:cNvPr id="4" name="Title 3"/>
          <p:cNvSpPr>
            <a:spLocks noGrp="1"/>
          </p:cNvSpPr>
          <p:nvPr>
            <p:ph type="title"/>
          </p:nvPr>
        </p:nvSpPr>
        <p:spPr/>
        <p:txBody>
          <a:bodyPr/>
          <a:lstStyle/>
          <a:p>
            <a:endParaRPr lang="en-US"/>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39719127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Selecting Prototype Options</a:t>
            </a:r>
            <a:endParaRPr lang="en-US" dirty="0"/>
          </a:p>
        </p:txBody>
      </p:sp>
      <p:sp>
        <p:nvSpPr>
          <p:cNvPr id="2" name="Slide Number Placeholder 1"/>
          <p:cNvSpPr>
            <a:spLocks noGrp="1"/>
          </p:cNvSpPr>
          <p:nvPr>
            <p:ph type="sldNum" sz="quarter" idx="10"/>
          </p:nvPr>
        </p:nvSpPr>
        <p:spPr/>
        <p:txBody>
          <a:bodyPr/>
          <a:lstStyle/>
          <a:p>
            <a:fld id="{BB342D3F-0964-674F-886D-75E26F7BF682}" type="slidenum">
              <a:rPr lang="en-US" b="1" smtClean="0"/>
              <a:pPr/>
              <a:t>41</a:t>
            </a:fld>
            <a:endParaRPr lang="en-US" b="1"/>
          </a:p>
        </p:txBody>
      </p:sp>
      <p:sp>
        <p:nvSpPr>
          <p:cNvPr id="9" name="Text Placeholder 8"/>
          <p:cNvSpPr>
            <a:spLocks noGrp="1"/>
          </p:cNvSpPr>
          <p:nvPr>
            <p:ph type="body" sz="quarter" idx="11"/>
          </p:nvPr>
        </p:nvSpPr>
        <p:spPr/>
        <p:txBody>
          <a:bodyPr/>
          <a:lstStyle/>
          <a:p>
            <a:endParaRPr lang="en-US"/>
          </a:p>
        </p:txBody>
      </p:sp>
      <p:graphicFrame>
        <p:nvGraphicFramePr>
          <p:cNvPr id="6" name="Diagram 5"/>
          <p:cNvGraphicFramePr/>
          <p:nvPr>
            <p:extLst>
              <p:ext uri="{D42A27DB-BD31-4B8C-83A1-F6EECF244321}">
                <p14:modId xmlns:p14="http://schemas.microsoft.com/office/powerpoint/2010/main" val="1093028730"/>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915650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42</a:t>
            </a:fld>
            <a:endParaRPr lang="en-US"/>
          </a:p>
        </p:txBody>
      </p:sp>
      <p:sp>
        <p:nvSpPr>
          <p:cNvPr id="6" name="Title 5"/>
          <p:cNvSpPr>
            <a:spLocks noGrp="1"/>
          </p:cNvSpPr>
          <p:nvPr>
            <p:ph type="title"/>
          </p:nvPr>
        </p:nvSpPr>
        <p:spPr/>
        <p:txBody>
          <a:bodyPr/>
          <a:lstStyle/>
          <a:p>
            <a:r>
              <a:rPr lang="en-US" dirty="0" smtClean="0"/>
              <a:t>Prototyping</a:t>
            </a:r>
            <a:endParaRPr lang="en-US" dirty="0"/>
          </a:p>
        </p:txBody>
      </p:sp>
      <p:sp>
        <p:nvSpPr>
          <p:cNvPr id="7" name="Text Placeholder 6"/>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17865006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43</a:t>
            </a:fld>
            <a:endParaRPr lang="en-US"/>
          </a:p>
        </p:txBody>
      </p:sp>
      <p:pic>
        <p:nvPicPr>
          <p:cNvPr id="6" name="Picture Placeholder 5" descr="options-vs-costs-over-time.pn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2199" b="-2199"/>
          <a:stretch>
            <a:fillRect/>
          </a:stretch>
        </p:blipFill>
        <p:spPr/>
      </p:pic>
      <p:sp>
        <p:nvSpPr>
          <p:cNvPr id="4" name="Title 3"/>
          <p:cNvSpPr>
            <a:spLocks noGrp="1"/>
          </p:cNvSpPr>
          <p:nvPr>
            <p:ph type="title"/>
          </p:nvPr>
        </p:nvSpPr>
        <p:spPr/>
        <p:txBody>
          <a:bodyPr/>
          <a:lstStyle/>
          <a:p>
            <a:endParaRPr lang="en-US"/>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80967534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Horizontal &amp; Vertical Prototyping</a:t>
            </a:r>
            <a:endParaRPr lang="en-US" dirty="0"/>
          </a:p>
        </p:txBody>
      </p:sp>
      <p:sp>
        <p:nvSpPr>
          <p:cNvPr id="2" name="Slide Number Placeholder 1"/>
          <p:cNvSpPr>
            <a:spLocks noGrp="1"/>
          </p:cNvSpPr>
          <p:nvPr>
            <p:ph type="sldNum" sz="quarter" idx="10"/>
          </p:nvPr>
        </p:nvSpPr>
        <p:spPr/>
        <p:txBody>
          <a:bodyPr/>
          <a:lstStyle/>
          <a:p>
            <a:fld id="{BB342D3F-0964-674F-886D-75E26F7BF682}" type="slidenum">
              <a:rPr lang="en-US" smtClean="0"/>
              <a:pPr/>
              <a:t>44</a:t>
            </a:fld>
            <a:endParaRPr lang="en-US"/>
          </a:p>
        </p:txBody>
      </p:sp>
      <p:sp>
        <p:nvSpPr>
          <p:cNvPr id="6" name="Rectangle 5"/>
          <p:cNvSpPr/>
          <p:nvPr/>
        </p:nvSpPr>
        <p:spPr bwMode="auto">
          <a:xfrm>
            <a:off x="685800" y="1676400"/>
            <a:ext cx="7772400" cy="838200"/>
          </a:xfrm>
          <a:prstGeom prst="rect">
            <a:avLst/>
          </a:prstGeom>
          <a:solidFill>
            <a:srgbClr val="4D4D4D"/>
          </a:solidFill>
          <a:ln>
            <a:noFill/>
          </a:ln>
          <a:effectLst/>
          <a:extLst>
            <a:ext uri="{91240B29-F687-4f45-9708-019B960494DF}">
              <a14:hiddenLine xmlns:a14="http://schemas.microsoft.com/office/drawing/2010/main" xmlns=""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FFFFFF"/>
              </a:solidFill>
              <a:effectLst/>
              <a:latin typeface="Helvetica Neue Bold Condensed" charset="0"/>
              <a:ea typeface="ヒラギノ角ゴ ProN W6" charset="0"/>
              <a:cs typeface="ヒラギノ角ゴ ProN W6" charset="0"/>
              <a:sym typeface="Helvetica Neue Bold Condensed" charset="0"/>
            </a:endParaRPr>
          </a:p>
        </p:txBody>
      </p:sp>
      <p:sp>
        <p:nvSpPr>
          <p:cNvPr id="7" name="Rectangle 6"/>
          <p:cNvSpPr/>
          <p:nvPr/>
        </p:nvSpPr>
        <p:spPr bwMode="auto">
          <a:xfrm>
            <a:off x="4191000" y="1676400"/>
            <a:ext cx="838200" cy="4419600"/>
          </a:xfrm>
          <a:prstGeom prst="rect">
            <a:avLst/>
          </a:prstGeom>
          <a:solidFill>
            <a:srgbClr val="4D4D4D"/>
          </a:solidFill>
          <a:ln>
            <a:noFill/>
          </a:ln>
          <a:effectLst/>
          <a:extLst>
            <a:ext uri="{91240B29-F687-4f45-9708-019B960494DF}">
              <a14:hiddenLine xmlns:a14="http://schemas.microsoft.com/office/drawing/2010/main" xmlns=""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a:ln>
                <a:noFill/>
              </a:ln>
              <a:solidFill>
                <a:srgbClr val="FFFFFF"/>
              </a:solidFill>
              <a:effectLst/>
              <a:latin typeface="Helvetica Neue Bold Condensed" charset="0"/>
              <a:ea typeface="ヒラギノ角ゴ ProN W6" charset="0"/>
              <a:cs typeface="ヒラギノ角ゴ ProN W6" charset="0"/>
              <a:sym typeface="Helvetica Neue Bold Condensed" charset="0"/>
            </a:endParaRPr>
          </a:p>
        </p:txBody>
      </p:sp>
    </p:spTree>
    <p:extLst>
      <p:ext uri="{BB962C8B-B14F-4D97-AF65-F5344CB8AC3E}">
        <p14:creationId xmlns:p14="http://schemas.microsoft.com/office/powerpoint/2010/main" val="41102700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Prototype Realism &amp; Fidelity</a:t>
            </a:r>
            <a:endParaRPr lang="en-US" dirty="0"/>
          </a:p>
        </p:txBody>
      </p:sp>
      <p:pic>
        <p:nvPicPr>
          <p:cNvPr id="6" name="Content Placeholder 5"/>
          <p:cNvPicPr>
            <a:picLocks noGrp="1" noChangeAspect="1"/>
          </p:cNvPicPr>
          <p:nvPr>
            <p:ph idx="1"/>
          </p:nvPr>
        </p:nvPicPr>
        <p:blipFill>
          <a:blip r:embed="rId2"/>
          <a:srcRect l="-12381" r="-12381"/>
          <a:stretch>
            <a:fillRect/>
          </a:stretch>
        </p:blipFill>
        <p:spPr/>
      </p:pic>
      <p:sp>
        <p:nvSpPr>
          <p:cNvPr id="4" name="Slide Number Placeholder 3"/>
          <p:cNvSpPr>
            <a:spLocks noGrp="1"/>
          </p:cNvSpPr>
          <p:nvPr>
            <p:ph type="sldNum" sz="quarter" idx="10"/>
          </p:nvPr>
        </p:nvSpPr>
        <p:spPr/>
        <p:txBody>
          <a:bodyPr/>
          <a:lstStyle/>
          <a:p>
            <a:fld id="{69233210-FD1D-4643-A408-4B2BDEE02D8B}" type="slidenum">
              <a:rPr lang="en-US" smtClean="0"/>
              <a:pPr/>
              <a:t>45</a:t>
            </a:fld>
            <a:endParaRPr lang="en-US"/>
          </a:p>
        </p:txBody>
      </p:sp>
      <p:sp>
        <p:nvSpPr>
          <p:cNvPr id="5" name="Text Placeholder 4"/>
          <p:cNvSpPr>
            <a:spLocks noGrp="1"/>
          </p:cNvSpPr>
          <p:nvPr>
            <p:ph type="body" sz="quarter" idx="11"/>
          </p:nvPr>
        </p:nvSpPr>
        <p:spPr/>
        <p:txBody>
          <a:bodyPr/>
          <a:lstStyle/>
          <a:p>
            <a:r>
              <a:rPr lang="en-US" dirty="0" smtClean="0"/>
              <a:t>Match the level of realism to the kind of learning you need.</a:t>
            </a:r>
            <a:endParaRPr lang="en-US" dirty="0"/>
          </a:p>
        </p:txBody>
      </p:sp>
    </p:spTree>
    <p:extLst>
      <p:ext uri="{BB962C8B-B14F-4D97-AF65-F5344CB8AC3E}">
        <p14:creationId xmlns:p14="http://schemas.microsoft.com/office/powerpoint/2010/main" val="8331604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The Learning Loop</a:t>
            </a:r>
            <a:endParaRPr lang="en-US" dirty="0"/>
          </a:p>
        </p:txBody>
      </p:sp>
      <p:sp>
        <p:nvSpPr>
          <p:cNvPr id="2" name="Slide Number Placeholder 1"/>
          <p:cNvSpPr>
            <a:spLocks noGrp="1"/>
          </p:cNvSpPr>
          <p:nvPr>
            <p:ph type="sldNum" sz="quarter" idx="10"/>
          </p:nvPr>
        </p:nvSpPr>
        <p:spPr/>
        <p:txBody>
          <a:bodyPr/>
          <a:lstStyle/>
          <a:p>
            <a:fld id="{BB342D3F-0964-674F-886D-75E26F7BF682}" type="slidenum">
              <a:rPr lang="en-US" smtClean="0"/>
              <a:pPr/>
              <a:t>46</a:t>
            </a:fld>
            <a:endParaRPr lang="en-US"/>
          </a:p>
        </p:txBody>
      </p:sp>
      <p:pic>
        <p:nvPicPr>
          <p:cNvPr id="8" name="Picture 7" descr="learning_loop.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85492" y="2057400"/>
            <a:ext cx="8477508" cy="1953768"/>
          </a:xfrm>
          <a:prstGeom prst="rect">
            <a:avLst/>
          </a:prstGeom>
        </p:spPr>
      </p:pic>
    </p:spTree>
    <p:extLst>
      <p:ext uri="{BB962C8B-B14F-4D97-AF65-F5344CB8AC3E}">
        <p14:creationId xmlns:p14="http://schemas.microsoft.com/office/powerpoint/2010/main" val="3549325601"/>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9233210-FD1D-4643-A408-4B2BDEE02D8B}" type="slidenum">
              <a:rPr lang="en-US" smtClean="0"/>
              <a:pPr/>
              <a:t>47</a:t>
            </a:fld>
            <a:endParaRPr lang="en-US"/>
          </a:p>
        </p:txBody>
      </p:sp>
      <p:sp>
        <p:nvSpPr>
          <p:cNvPr id="6" name="Title 5"/>
          <p:cNvSpPr>
            <a:spLocks noGrp="1"/>
          </p:cNvSpPr>
          <p:nvPr>
            <p:ph type="title"/>
          </p:nvPr>
        </p:nvSpPr>
        <p:spPr/>
        <p:txBody>
          <a:bodyPr/>
          <a:lstStyle/>
          <a:p>
            <a:r>
              <a:rPr lang="en-US" dirty="0" smtClean="0"/>
              <a:t>The Energy Efficiency Block Party</a:t>
            </a:r>
            <a:endParaRPr lang="en-US" dirty="0"/>
          </a:p>
        </p:txBody>
      </p:sp>
    </p:spTree>
    <p:extLst>
      <p:ext uri="{BB962C8B-B14F-4D97-AF65-F5344CB8AC3E}">
        <p14:creationId xmlns:p14="http://schemas.microsoft.com/office/powerpoint/2010/main" val="402512166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48</a:t>
            </a:fld>
            <a:endParaRPr lang="en-US"/>
          </a:p>
        </p:txBody>
      </p:sp>
      <p:pic>
        <p:nvPicPr>
          <p:cNvPr id="6" name="Picture Placeholder 5" descr="P3210560.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We outlined the City’s Energy Transition Plan</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921103467"/>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49</a:t>
            </a:fld>
            <a:endParaRPr lang="en-US"/>
          </a:p>
        </p:txBody>
      </p:sp>
      <p:pic>
        <p:nvPicPr>
          <p:cNvPr id="6" name="Picture Placeholder 5" descr="P3210573.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Then introduced 3 block party elements</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46814290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Principles for Success</a:t>
            </a:r>
            <a:endParaRPr lang="en-US" dirty="0"/>
          </a:p>
        </p:txBody>
      </p:sp>
      <p:sp>
        <p:nvSpPr>
          <p:cNvPr id="3" name="Content Placeholder 2"/>
          <p:cNvSpPr>
            <a:spLocks noGrp="1"/>
          </p:cNvSpPr>
          <p:nvPr>
            <p:ph idx="1"/>
          </p:nvPr>
        </p:nvSpPr>
        <p:spPr/>
        <p:txBody>
          <a:bodyPr/>
          <a:lstStyle/>
          <a:p>
            <a:r>
              <a:rPr lang="en-CA" b="1" dirty="0"/>
              <a:t>Collaboration Across Jurisdictions</a:t>
            </a:r>
          </a:p>
          <a:p>
            <a:r>
              <a:rPr lang="en-CA" dirty="0"/>
              <a:t> </a:t>
            </a:r>
          </a:p>
          <a:p>
            <a:r>
              <a:rPr lang="en-CA" dirty="0"/>
              <a:t>The collaboration between the levels of government is key to the success this project has had. The connection between frontline program delivery at the local level through to national programs and policy provides an invaluable context in understanding the energy efficiency experience.</a:t>
            </a:r>
          </a:p>
          <a:p>
            <a:r>
              <a:rPr lang="en-CA" dirty="0"/>
              <a:t> </a:t>
            </a:r>
          </a:p>
          <a:p>
            <a:r>
              <a:rPr lang="en-CA" dirty="0"/>
              <a:t>The opportunity to use the city as a lab is a great opportunity for NRCan to see the direct impact of programs and policy in citizen’s lives.  It also helps participants, and our city and provincial partners knowing that the insights gained will inform programs and policy across all three levels of government.</a:t>
            </a:r>
          </a:p>
          <a:p>
            <a:r>
              <a:rPr lang="en-CA" dirty="0"/>
              <a:t> </a:t>
            </a:r>
          </a:p>
          <a:p>
            <a:r>
              <a:rPr lang="en-CA" b="1" dirty="0"/>
              <a:t>Onsite Collaboration</a:t>
            </a:r>
          </a:p>
          <a:p>
            <a:r>
              <a:rPr lang="en-CA" dirty="0"/>
              <a:t> </a:t>
            </a:r>
          </a:p>
          <a:p>
            <a:r>
              <a:rPr lang="en-CA" dirty="0"/>
              <a:t>The ability for NRCan staff to join the onsite team in Edmonton was also invaluable for several reasons:</a:t>
            </a:r>
          </a:p>
          <a:p>
            <a:pPr marL="285750" lvl="0" indent="-285750">
              <a:buFont typeface="Arial"/>
              <a:buChar char="•"/>
            </a:pPr>
            <a:r>
              <a:rPr lang="en-CA" dirty="0"/>
              <a:t>Increased ease for remote collaboration</a:t>
            </a:r>
          </a:p>
          <a:p>
            <a:pPr marL="285750" lvl="0" indent="-285750">
              <a:buFont typeface="Arial"/>
              <a:buChar char="•"/>
            </a:pPr>
            <a:r>
              <a:rPr lang="en-CA" dirty="0"/>
              <a:t>Greater familiarity with the content and process so that an internal NRCan resource can become the owner for the experience and insights generated.</a:t>
            </a:r>
          </a:p>
          <a:p>
            <a:pPr marL="285750" lvl="0" indent="-285750">
              <a:buFont typeface="Arial"/>
              <a:buChar char="•"/>
            </a:pPr>
            <a:r>
              <a:rPr lang="en-CA" dirty="0"/>
              <a:t>Greater credibility as a partner with other levels of government.</a:t>
            </a:r>
          </a:p>
          <a:p>
            <a:pPr marL="285750" lvl="0" indent="-285750">
              <a:buFont typeface="Arial"/>
              <a:buChar char="•"/>
            </a:pPr>
            <a:r>
              <a:rPr lang="en-CA" dirty="0"/>
              <a:t>Ability to bring NRCan perspective and expertise directly into conversations about insights, opportunities, feasibility, etc.</a:t>
            </a:r>
          </a:p>
          <a:p>
            <a:r>
              <a:rPr lang="en-CA" dirty="0"/>
              <a:t> </a:t>
            </a:r>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5</a:t>
            </a:fld>
            <a:endParaRPr lang="en-US"/>
          </a:p>
        </p:txBody>
      </p:sp>
    </p:spTree>
    <p:extLst>
      <p:ext uri="{BB962C8B-B14F-4D97-AF65-F5344CB8AC3E}">
        <p14:creationId xmlns:p14="http://schemas.microsoft.com/office/powerpoint/2010/main" val="3879609925"/>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50</a:t>
            </a:fld>
            <a:endParaRPr lang="en-US"/>
          </a:p>
        </p:txBody>
      </p:sp>
      <p:pic>
        <p:nvPicPr>
          <p:cNvPr id="6" name="Picture Placeholder 5" descr="P3210584.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Fun, Facts, and Tools</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48953955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51</a:t>
            </a:fld>
            <a:endParaRPr lang="en-US"/>
          </a:p>
        </p:txBody>
      </p:sp>
      <p:pic>
        <p:nvPicPr>
          <p:cNvPr id="6" name="Picture Placeholder 5" descr="P3210608.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We also had hands-on time with each</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4284419703"/>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52</a:t>
            </a:fld>
            <a:endParaRPr lang="en-US"/>
          </a:p>
        </p:txBody>
      </p:sp>
      <p:pic>
        <p:nvPicPr>
          <p:cNvPr id="6" name="Picture Placeholder 5" descr="P3210592.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To try out each component of the package</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327508941"/>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53</a:t>
            </a:fld>
            <a:endParaRPr lang="en-US"/>
          </a:p>
        </p:txBody>
      </p:sp>
      <p:pic>
        <p:nvPicPr>
          <p:cNvPr id="6" name="Picture Placeholder 5" descr="P3210634.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Then we gathered feedback on each element</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711835030"/>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54</a:t>
            </a:fld>
            <a:endParaRPr lang="en-US"/>
          </a:p>
        </p:txBody>
      </p:sp>
      <p:pic>
        <p:nvPicPr>
          <p:cNvPr id="6" name="Picture Placeholder 5" descr="P3210629.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And on the concept as a whole</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51167981"/>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55</a:t>
            </a:fld>
            <a:endParaRPr lang="en-US"/>
          </a:p>
        </p:txBody>
      </p:sp>
      <p:pic>
        <p:nvPicPr>
          <p:cNvPr id="6" name="Picture Placeholder 5" descr="P3210597.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Overall response was very positive</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10536838"/>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Energy Efficiency Block Party Prototype</a:t>
            </a:r>
            <a:endParaRPr lang="en-US" dirty="0"/>
          </a:p>
        </p:txBody>
      </p:sp>
      <p:sp>
        <p:nvSpPr>
          <p:cNvPr id="7" name="Content Placeholder 6"/>
          <p:cNvSpPr>
            <a:spLocks noGrp="1"/>
          </p:cNvSpPr>
          <p:nvPr>
            <p:ph idx="1"/>
          </p:nvPr>
        </p:nvSpPr>
        <p:spPr/>
        <p:txBody>
          <a:bodyPr numCol="2"/>
          <a:lstStyle/>
          <a:p>
            <a:r>
              <a:rPr lang="en-CA" dirty="0"/>
              <a:t>We created a preliminary package for a social energy efficiency event—and energy efficiency block party. The package consisted of three main components—a discussion guide for energy efficiency conversations, a section on fun activities, and an energy efficiency home kit that included tools to measure a home’s energy efficiency such as a thermal camera, an infrared thermometer, a light meter, and a plug-in watt hour meter. We also included some of the City of Edmonton’s existing collateral, such as the Green Home Guide, a printed manual.</a:t>
            </a:r>
          </a:p>
          <a:p>
            <a:r>
              <a:rPr lang="en-CA" dirty="0"/>
              <a:t> </a:t>
            </a:r>
          </a:p>
          <a:p>
            <a:r>
              <a:rPr lang="en-CA" dirty="0"/>
              <a:t>Additional elements of the prototype included a window sticker </a:t>
            </a:r>
            <a:r>
              <a:rPr lang="en-CA" dirty="0" err="1"/>
              <a:t>mockup</a:t>
            </a:r>
            <a:r>
              <a:rPr lang="en-CA" dirty="0"/>
              <a:t>, and the opportunity to sign up for an energy audit at a discounted price.</a:t>
            </a:r>
          </a:p>
          <a:p>
            <a:r>
              <a:rPr lang="en-CA" dirty="0"/>
              <a:t> </a:t>
            </a:r>
          </a:p>
          <a:p>
            <a:r>
              <a:rPr lang="en-CA" dirty="0"/>
              <a:t>The intent of the block party package is to partner with community organizations such as community leagues who can add an energy efficiency component to their programming (either as a stand-alone event or as part of a larger event)</a:t>
            </a:r>
            <a:r>
              <a:rPr lang="en-CA" dirty="0" smtClean="0"/>
              <a:t>.</a:t>
            </a:r>
            <a:endParaRPr lang="en-CA" dirty="0"/>
          </a:p>
          <a:p>
            <a:r>
              <a:rPr lang="en-CA" b="1" dirty="0"/>
              <a:t>Principles &amp; Prototype Goals</a:t>
            </a:r>
          </a:p>
          <a:p>
            <a:r>
              <a:rPr lang="en-CA" dirty="0"/>
              <a:t>The aim of the prototype was to establish social, peer-driven avenues for building energy literacy in communities. We hope to reach more people by tapping into the existing neighbourhood networks, and provide supports and tools to make it attractive for community organizations or active individuals to engage with their neighbours in positive conversations about energy.</a:t>
            </a:r>
          </a:p>
          <a:p>
            <a:r>
              <a:rPr lang="en-CA" dirty="0"/>
              <a:t> </a:t>
            </a:r>
          </a:p>
          <a:p>
            <a:r>
              <a:rPr lang="en-CA" dirty="0"/>
              <a:t>Our hypothesis is that presenting energy literacy and energy audit information at the neighbourhood level will create more awareness of specifics and opportunities to take action, and build on a regular city-wide advertising campaign (also planned for Edmonton)</a:t>
            </a:r>
            <a:r>
              <a:rPr lang="en-CA" dirty="0" smtClean="0"/>
              <a:t>.</a:t>
            </a:r>
            <a:endParaRPr lang="en-US" dirty="0"/>
          </a:p>
        </p:txBody>
      </p:sp>
      <p:sp>
        <p:nvSpPr>
          <p:cNvPr id="2" name="Slide Number Placeholder 1"/>
          <p:cNvSpPr>
            <a:spLocks noGrp="1"/>
          </p:cNvSpPr>
          <p:nvPr>
            <p:ph type="sldNum" sz="quarter" idx="10"/>
          </p:nvPr>
        </p:nvSpPr>
        <p:spPr/>
        <p:txBody>
          <a:bodyPr/>
          <a:lstStyle/>
          <a:p>
            <a:fld id="{BB342D3F-0964-674F-886D-75E26F7BF682}" type="slidenum">
              <a:rPr lang="en-US" smtClean="0"/>
              <a:pPr/>
              <a:t>56</a:t>
            </a:fld>
            <a:endParaRPr lang="en-US"/>
          </a:p>
        </p:txBody>
      </p:sp>
    </p:spTree>
    <p:extLst>
      <p:ext uri="{BB962C8B-B14F-4D97-AF65-F5344CB8AC3E}">
        <p14:creationId xmlns:p14="http://schemas.microsoft.com/office/powerpoint/2010/main" val="201437443"/>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numCol="2"/>
          <a:lstStyle/>
          <a:p>
            <a:endParaRPr lang="en-CA" dirty="0"/>
          </a:p>
          <a:p>
            <a:r>
              <a:rPr lang="en-CA" b="1" dirty="0"/>
              <a:t>Testing &amp; Findings</a:t>
            </a:r>
          </a:p>
          <a:p>
            <a:r>
              <a:rPr lang="en-CA" dirty="0"/>
              <a:t> </a:t>
            </a:r>
          </a:p>
          <a:p>
            <a:r>
              <a:rPr lang="en-CA" dirty="0"/>
              <a:t>Six sustainability leaders from local community associations attended an evening workshop. The workshop began with an overview of the energy labeling program in the City. Then each of the three components was shared with a show and tell and try option—a member of our team from the City presented each of the three components. After each was shared or demonstrated, participants had a few minutes to try out the material (walking through a checklist, trying an icebreaker activity, or handling the toolkit). Finally, we gathered feedback on the components, and discussed the overall concept. We ended with having participants rate their interest in such a program in their community.</a:t>
            </a:r>
          </a:p>
          <a:p>
            <a:r>
              <a:rPr lang="en-CA" dirty="0"/>
              <a:t> </a:t>
            </a:r>
          </a:p>
          <a:p>
            <a:r>
              <a:rPr lang="en-CA" b="1" dirty="0"/>
              <a:t>Successes</a:t>
            </a:r>
            <a:endParaRPr lang="en-CA" dirty="0"/>
          </a:p>
          <a:p>
            <a:pPr lvl="0"/>
            <a:r>
              <a:rPr lang="en-CA" dirty="0"/>
              <a:t>The overall concept was strongly supported, but not necessarily as a “block party”</a:t>
            </a:r>
          </a:p>
          <a:p>
            <a:pPr lvl="0"/>
            <a:r>
              <a:rPr lang="en-CA" dirty="0"/>
              <a:t>Participants really liked the hands-on activities, especially the toolkit.</a:t>
            </a:r>
          </a:p>
          <a:p>
            <a:pPr lvl="0"/>
            <a:r>
              <a:rPr lang="en-CA" dirty="0"/>
              <a:t>The provided checklist was useful.</a:t>
            </a:r>
          </a:p>
          <a:p>
            <a:pPr lvl="0"/>
            <a:r>
              <a:rPr lang="en-CA" dirty="0"/>
              <a:t>The scavenger hunt was interesting but hard to implement.</a:t>
            </a:r>
          </a:p>
          <a:p>
            <a:r>
              <a:rPr lang="en-CA" dirty="0"/>
              <a:t> </a:t>
            </a:r>
          </a:p>
          <a:p>
            <a:r>
              <a:rPr lang="en-CA" b="1" dirty="0"/>
              <a:t>Future Improvements</a:t>
            </a:r>
            <a:endParaRPr lang="en-CA" dirty="0"/>
          </a:p>
          <a:p>
            <a:pPr lvl="0"/>
            <a:r>
              <a:rPr lang="en-CA" dirty="0"/>
              <a:t>The ‘fun’ elements seemed somewhat forced, and there was a question of appropriateness for different ages—who did we expect to participate?</a:t>
            </a:r>
          </a:p>
          <a:p>
            <a:pPr lvl="0"/>
            <a:r>
              <a:rPr lang="en-CA" dirty="0"/>
              <a:t>The facts elements were too dry, though the checklist was useful</a:t>
            </a:r>
          </a:p>
          <a:p>
            <a:pPr lvl="0"/>
            <a:r>
              <a:rPr lang="en-CA" dirty="0"/>
              <a:t>Make it more intimate—in home, or at a corporate event. Think Tupperware party rather than block party.</a:t>
            </a:r>
          </a:p>
          <a:p>
            <a:endParaRPr lang="en-US" dirty="0"/>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57</a:t>
            </a:fld>
            <a:endParaRPr lang="en-US"/>
          </a:p>
        </p:txBody>
      </p:sp>
    </p:spTree>
    <p:extLst>
      <p:ext uri="{BB962C8B-B14F-4D97-AF65-F5344CB8AC3E}">
        <p14:creationId xmlns:p14="http://schemas.microsoft.com/office/powerpoint/2010/main" val="1773985999"/>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58</a:t>
            </a:fld>
            <a:endParaRPr lang="en-US"/>
          </a:p>
        </p:txBody>
      </p:sp>
      <p:sp>
        <p:nvSpPr>
          <p:cNvPr id="6" name="Title 5"/>
          <p:cNvSpPr>
            <a:spLocks noGrp="1"/>
          </p:cNvSpPr>
          <p:nvPr>
            <p:ph type="title"/>
          </p:nvPr>
        </p:nvSpPr>
        <p:spPr/>
        <p:txBody>
          <a:bodyPr/>
          <a:lstStyle/>
          <a:p>
            <a:r>
              <a:rPr lang="en-US" dirty="0" smtClean="0"/>
              <a:t>The Alternative Energy Messages</a:t>
            </a:r>
            <a:endParaRPr lang="en-US" dirty="0"/>
          </a:p>
        </p:txBody>
      </p:sp>
    </p:spTree>
    <p:extLst>
      <p:ext uri="{BB962C8B-B14F-4D97-AF65-F5344CB8AC3E}">
        <p14:creationId xmlns:p14="http://schemas.microsoft.com/office/powerpoint/2010/main" val="46743312"/>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59</a:t>
            </a:fld>
            <a:endParaRPr lang="en-US"/>
          </a:p>
        </p:txBody>
      </p:sp>
      <p:pic>
        <p:nvPicPr>
          <p:cNvPr id="6" name="Picture Placeholder 5" descr="Screen Shot 2017-04-03 at 10.09.57 PM.png"/>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97" b="-97"/>
          <a:stretch>
            <a:fillRect/>
          </a:stretch>
        </p:blipFill>
        <p:spPr/>
      </p:pic>
    </p:spTree>
    <p:extLst>
      <p:ext uri="{BB962C8B-B14F-4D97-AF65-F5344CB8AC3E}">
        <p14:creationId xmlns:p14="http://schemas.microsoft.com/office/powerpoint/2010/main" val="387148366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Principles, Continued</a:t>
            </a:r>
            <a:endParaRPr lang="en-US" dirty="0"/>
          </a:p>
        </p:txBody>
      </p:sp>
      <p:sp>
        <p:nvSpPr>
          <p:cNvPr id="3" name="Content Placeholder 2"/>
          <p:cNvSpPr>
            <a:spLocks noGrp="1"/>
          </p:cNvSpPr>
          <p:nvPr>
            <p:ph idx="1"/>
          </p:nvPr>
        </p:nvSpPr>
        <p:spPr/>
        <p:txBody>
          <a:bodyPr numCol="2"/>
          <a:lstStyle/>
          <a:p>
            <a:r>
              <a:rPr lang="en-CA" b="1" dirty="0"/>
              <a:t>Direct Deep-Dive Research with Citizens</a:t>
            </a:r>
          </a:p>
          <a:p>
            <a:r>
              <a:rPr lang="en-CA" dirty="0"/>
              <a:t> </a:t>
            </a:r>
          </a:p>
          <a:p>
            <a:r>
              <a:rPr lang="en-CA" dirty="0"/>
              <a:t>Direct observational and behavioural research with citizens is a key principle of human-centred design. This approach builds on and extends from more typical engagement or survey work.</a:t>
            </a:r>
          </a:p>
          <a:p>
            <a:r>
              <a:rPr lang="en-CA" dirty="0"/>
              <a:t> </a:t>
            </a:r>
          </a:p>
          <a:p>
            <a:r>
              <a:rPr lang="en-CA" dirty="0"/>
              <a:t>It provides a stronger foundation for insights based on deeper research into behaviours, not simply preferences that dominate survey data. And the rich narratives from this work both build empathy and expand our insights into the system as a whole.</a:t>
            </a:r>
          </a:p>
          <a:p>
            <a:r>
              <a:rPr lang="en-CA" dirty="0"/>
              <a:t> </a:t>
            </a:r>
          </a:p>
          <a:p>
            <a:r>
              <a:rPr lang="en-CA" dirty="0"/>
              <a:t>Finally, this approach helps avoid the risk of only looking at what people say, rather than what they do. As polls vs. votes over the past year have shown, relying on people to be clear in their survey responses carries significant risks.</a:t>
            </a:r>
          </a:p>
          <a:p>
            <a:endParaRPr lang="en-CA" b="1" dirty="0" smtClean="0"/>
          </a:p>
          <a:p>
            <a:endParaRPr lang="en-CA" b="1" dirty="0"/>
          </a:p>
          <a:p>
            <a:endParaRPr lang="en-CA" b="1" dirty="0" smtClean="0"/>
          </a:p>
          <a:p>
            <a:r>
              <a:rPr lang="en-CA" b="1" dirty="0" smtClean="0"/>
              <a:t>Privacy </a:t>
            </a:r>
            <a:r>
              <a:rPr lang="en-CA" b="1" dirty="0"/>
              <a:t>and Consent</a:t>
            </a:r>
          </a:p>
          <a:p>
            <a:r>
              <a:rPr lang="en-CA" dirty="0"/>
              <a:t>All participants gave informed consent and signed consent forms for their participation as required by privacy legislation.</a:t>
            </a:r>
          </a:p>
          <a:p>
            <a:endParaRPr lang="en-US" dirty="0" smtClean="0"/>
          </a:p>
          <a:p>
            <a:r>
              <a:rPr lang="en-CA" b="1" dirty="0"/>
              <a:t>The Design Process</a:t>
            </a:r>
          </a:p>
          <a:p>
            <a:r>
              <a:rPr lang="en-CA" dirty="0"/>
              <a:t> </a:t>
            </a:r>
          </a:p>
          <a:p>
            <a:r>
              <a:rPr lang="en-CA" dirty="0"/>
              <a:t>We worked together through a design process that included:</a:t>
            </a:r>
            <a:br>
              <a:rPr lang="en-CA" dirty="0"/>
            </a:br>
            <a:endParaRPr lang="en-CA" dirty="0"/>
          </a:p>
          <a:p>
            <a:pPr lvl="0"/>
            <a:r>
              <a:rPr lang="en-CA" b="1" dirty="0"/>
              <a:t>Behavioural field research</a:t>
            </a:r>
            <a:r>
              <a:rPr lang="en-CA" dirty="0"/>
              <a:t/>
            </a:r>
            <a:br>
              <a:rPr lang="en-CA" dirty="0"/>
            </a:br>
            <a:r>
              <a:rPr lang="en-CA" dirty="0"/>
              <a:t>Focusing on understanding people in their own context.</a:t>
            </a:r>
          </a:p>
          <a:p>
            <a:pPr lvl="0"/>
            <a:r>
              <a:rPr lang="en-CA" b="1" dirty="0"/>
              <a:t>Codesign workshops with citizens and with the team</a:t>
            </a:r>
            <a:r>
              <a:rPr lang="en-CA" dirty="0"/>
              <a:t/>
            </a:r>
            <a:br>
              <a:rPr lang="en-CA" dirty="0"/>
            </a:br>
            <a:r>
              <a:rPr lang="en-CA" dirty="0"/>
              <a:t>Designing with people, rather than simply for them.</a:t>
            </a:r>
          </a:p>
          <a:p>
            <a:pPr lvl="0"/>
            <a:r>
              <a:rPr lang="en-CA" b="1" dirty="0"/>
              <a:t>Prototyping and prototype testing</a:t>
            </a:r>
            <a:r>
              <a:rPr lang="en-CA" dirty="0"/>
              <a:t/>
            </a:r>
            <a:br>
              <a:rPr lang="en-CA" dirty="0"/>
            </a:br>
            <a:r>
              <a:rPr lang="en-CA" dirty="0"/>
              <a:t>Trying ideas for learning and risk management by making them concrete and tangible.</a:t>
            </a:r>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6</a:t>
            </a:fld>
            <a:endParaRPr lang="en-US"/>
          </a:p>
        </p:txBody>
      </p:sp>
    </p:spTree>
    <p:extLst>
      <p:ext uri="{BB962C8B-B14F-4D97-AF65-F5344CB8AC3E}">
        <p14:creationId xmlns:p14="http://schemas.microsoft.com/office/powerpoint/2010/main" val="2126339823"/>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Alternative Messaging Prototype</a:t>
            </a:r>
            <a:endParaRPr lang="en-US" dirty="0"/>
          </a:p>
        </p:txBody>
      </p:sp>
      <p:sp>
        <p:nvSpPr>
          <p:cNvPr id="7" name="Content Placeholder 6"/>
          <p:cNvSpPr>
            <a:spLocks noGrp="1"/>
          </p:cNvSpPr>
          <p:nvPr>
            <p:ph idx="1"/>
          </p:nvPr>
        </p:nvSpPr>
        <p:spPr/>
        <p:txBody>
          <a:bodyPr numCol="2"/>
          <a:lstStyle/>
          <a:p>
            <a:r>
              <a:rPr lang="en-CA" dirty="0"/>
              <a:t>Based on the insights from field research, our codesign sessions, and our team brainstorming we focused on messages as a high impact activity. People need alternative messages to connect with motivations outside our well-worn (and counterproductive) emphasis on cost-savings. </a:t>
            </a:r>
          </a:p>
          <a:p>
            <a:r>
              <a:rPr lang="en-CA" dirty="0"/>
              <a:t> </a:t>
            </a:r>
          </a:p>
          <a:p>
            <a:r>
              <a:rPr lang="en-CA" dirty="0"/>
              <a:t>One way to test messages is to run ads on Google. By tracking clicks on the ads we can compare what sort of conversion rate each ad has (how many people act, compared to how many people see the ad). This should help us evaluate how different messages resonate.</a:t>
            </a:r>
          </a:p>
          <a:p>
            <a:r>
              <a:rPr lang="en-CA" dirty="0"/>
              <a:t> </a:t>
            </a:r>
          </a:p>
          <a:p>
            <a:r>
              <a:rPr lang="en-CA" dirty="0"/>
              <a:t>One challenge of this approach is that searches for energy efficiency related items are relatively low volume (only a few hundred per month in Edmonton).</a:t>
            </a:r>
          </a:p>
          <a:p>
            <a:r>
              <a:rPr lang="en-CA" dirty="0"/>
              <a:t> </a:t>
            </a:r>
          </a:p>
          <a:p>
            <a:r>
              <a:rPr lang="en-CA" dirty="0"/>
              <a:t>Our messages focused on five topical areas:</a:t>
            </a:r>
          </a:p>
          <a:p>
            <a:r>
              <a:rPr lang="en-CA" dirty="0"/>
              <a:t> </a:t>
            </a:r>
          </a:p>
          <a:p>
            <a:pPr lvl="0"/>
            <a:r>
              <a:rPr lang="en-CA" b="1" dirty="0"/>
              <a:t>Cost</a:t>
            </a:r>
            <a:r>
              <a:rPr lang="en-CA" dirty="0"/>
              <a:t/>
            </a:r>
            <a:br>
              <a:rPr lang="en-CA" dirty="0"/>
            </a:br>
            <a:r>
              <a:rPr lang="en-CA" dirty="0"/>
              <a:t>This is the baseline control group, reflecting a standard appeal to finances. This message may indeed perform well—it is in actually taking action where cost becomes a barrier and shifts thinking about cost savings from “saving money” to the investment evaluation “spending how much money to save how much money”.</a:t>
            </a:r>
          </a:p>
          <a:p>
            <a:pPr lvl="0"/>
            <a:r>
              <a:rPr lang="en-CA" b="1" dirty="0"/>
              <a:t>Environment</a:t>
            </a:r>
            <a:endParaRPr lang="en-CA" dirty="0"/>
          </a:p>
          <a:p>
            <a:r>
              <a:rPr lang="en-CA" dirty="0"/>
              <a:t>We also need to test an environmental responsibility message, showing that people can make a difference in their footprint by the choices that they make at home.</a:t>
            </a:r>
          </a:p>
          <a:p>
            <a:pPr lvl="0"/>
            <a:r>
              <a:rPr lang="en-CA" b="1" dirty="0"/>
              <a:t>Waste</a:t>
            </a:r>
            <a:r>
              <a:rPr lang="en-CA" dirty="0"/>
              <a:t/>
            </a:r>
            <a:br>
              <a:rPr lang="en-CA" dirty="0"/>
            </a:br>
            <a:r>
              <a:rPr lang="en-CA" dirty="0"/>
              <a:t>Loss aversion and a cultural value to prevent waste is the focus of our waste message. While the money itself may not be a significant amount, the fact that the person is wasting is deeply contrary to many of our participants’ values. Stopping waste may be more compelling than simple appeals to cost</a:t>
            </a:r>
            <a:r>
              <a:rPr lang="en-CA" dirty="0" smtClean="0"/>
              <a:t>.</a:t>
            </a:r>
            <a:endParaRPr lang="en-US" dirty="0"/>
          </a:p>
        </p:txBody>
      </p:sp>
      <p:sp>
        <p:nvSpPr>
          <p:cNvPr id="2" name="Slide Number Placeholder 1"/>
          <p:cNvSpPr>
            <a:spLocks noGrp="1"/>
          </p:cNvSpPr>
          <p:nvPr>
            <p:ph type="sldNum" sz="quarter" idx="10"/>
          </p:nvPr>
        </p:nvSpPr>
        <p:spPr/>
        <p:txBody>
          <a:bodyPr/>
          <a:lstStyle/>
          <a:p>
            <a:fld id="{BB342D3F-0964-674F-886D-75E26F7BF682}" type="slidenum">
              <a:rPr lang="en-US" smtClean="0"/>
              <a:pPr/>
              <a:t>60</a:t>
            </a:fld>
            <a:endParaRPr lang="en-US"/>
          </a:p>
        </p:txBody>
      </p:sp>
    </p:spTree>
    <p:extLst>
      <p:ext uri="{BB962C8B-B14F-4D97-AF65-F5344CB8AC3E}">
        <p14:creationId xmlns:p14="http://schemas.microsoft.com/office/powerpoint/2010/main" val="3188220988"/>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numCol="2"/>
          <a:lstStyle/>
          <a:p>
            <a:pPr lvl="0"/>
            <a:r>
              <a:rPr lang="en-CA" b="1" dirty="0" smtClean="0"/>
              <a:t>Comfort</a:t>
            </a:r>
            <a:r>
              <a:rPr lang="en-CA" dirty="0"/>
              <a:t/>
            </a:r>
            <a:br>
              <a:rPr lang="en-CA" dirty="0"/>
            </a:br>
            <a:r>
              <a:rPr lang="en-CA" dirty="0"/>
              <a:t>Most of our participants rated comfort highly in their priorities. Given that the campaign is running in warmer weather (Spring 2017), this may resonate more in a cold snap.  However, we expect that this is a key message to capture people who otherwise would not consider energy efficiency</a:t>
            </a:r>
            <a:r>
              <a:rPr lang="en-CA" dirty="0" smtClean="0"/>
              <a:t>.</a:t>
            </a:r>
          </a:p>
          <a:p>
            <a:pPr lvl="0"/>
            <a:endParaRPr lang="en-CA" dirty="0"/>
          </a:p>
          <a:p>
            <a:pPr lvl="0"/>
            <a:r>
              <a:rPr lang="en-CA" b="1" dirty="0"/>
              <a:t>Home Maintenance and Value</a:t>
            </a:r>
            <a:r>
              <a:rPr lang="en-CA" dirty="0"/>
              <a:t/>
            </a:r>
            <a:br>
              <a:rPr lang="en-CA" dirty="0"/>
            </a:br>
            <a:r>
              <a:rPr lang="en-CA" dirty="0"/>
              <a:t>Many people are interested in retrofits as part of the overall responsibility of home ownership. They want to maintain the value and integrity of their house. They are interested and open to energy efficiency considerations as they consider what to invest in for home upgrades and renovation.</a:t>
            </a:r>
          </a:p>
          <a:p>
            <a:r>
              <a:rPr lang="en-CA" dirty="0"/>
              <a:t> </a:t>
            </a:r>
          </a:p>
          <a:p>
            <a:r>
              <a:rPr lang="en-CA" dirty="0"/>
              <a:t>The specific ad copy is below—note that we are not professional advertisers, and like the EnerGuide prototype these are not meant to become production ads. They are simply to help us have a more strategic conversation about options for our various programs</a:t>
            </a:r>
            <a:r>
              <a:rPr lang="en-CA" dirty="0" smtClean="0"/>
              <a:t>.</a:t>
            </a:r>
          </a:p>
          <a:p>
            <a:endParaRPr lang="en-CA" dirty="0"/>
          </a:p>
          <a:p>
            <a:r>
              <a:rPr lang="en-CA" dirty="0"/>
              <a:t> </a:t>
            </a:r>
          </a:p>
          <a:p>
            <a:r>
              <a:rPr lang="en-CA" dirty="0"/>
              <a:t>The ads link to a website Situ Strategy created specifically for this prototype.  The website does not identify any individual government participation, but does disclose that the site is part of a research project into energy efficiency programs.</a:t>
            </a:r>
          </a:p>
          <a:p>
            <a:endParaRPr lang="en-US" dirty="0"/>
          </a:p>
          <a:p>
            <a:r>
              <a:rPr lang="en-CA" b="1" dirty="0"/>
              <a:t>Principles &amp; Prototype Goals</a:t>
            </a:r>
          </a:p>
          <a:p>
            <a:r>
              <a:rPr lang="en-CA" dirty="0"/>
              <a:t> </a:t>
            </a:r>
          </a:p>
          <a:p>
            <a:r>
              <a:rPr lang="en-CA" dirty="0"/>
              <a:t>A key principle for messaging prototypes is that we need to activate multiple motivations to get people to shift from occupancy behaviour (turning off the lights) to ownership behaviours (retrofits).</a:t>
            </a:r>
          </a:p>
          <a:p>
            <a:r>
              <a:rPr lang="en-CA" dirty="0"/>
              <a:t> </a:t>
            </a:r>
          </a:p>
          <a:p>
            <a:r>
              <a:rPr lang="en-CA" dirty="0"/>
              <a:t>Our hypothesis is that messages that test well as Google ads help to validate the direction of the message for overall communications.</a:t>
            </a:r>
          </a:p>
          <a:p>
            <a:r>
              <a:rPr lang="en-CA" dirty="0"/>
              <a:t> </a:t>
            </a:r>
          </a:p>
          <a:p>
            <a:r>
              <a:rPr lang="en-CA" dirty="0"/>
              <a:t>Our goal with these prototypes is to explore alternative messaging in order to move past our traditional focus on cost.</a:t>
            </a:r>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61</a:t>
            </a:fld>
            <a:endParaRPr lang="en-US"/>
          </a:p>
        </p:txBody>
      </p:sp>
    </p:spTree>
    <p:extLst>
      <p:ext uri="{BB962C8B-B14F-4D97-AF65-F5344CB8AC3E}">
        <p14:creationId xmlns:p14="http://schemas.microsoft.com/office/powerpoint/2010/main" val="368482096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62</a:t>
            </a:fld>
            <a:endParaRPr lang="en-US"/>
          </a:p>
        </p:txBody>
      </p:sp>
      <p:sp>
        <p:nvSpPr>
          <p:cNvPr id="3" name="Title 2"/>
          <p:cNvSpPr>
            <a:spLocks noGrp="1"/>
          </p:cNvSpPr>
          <p:nvPr>
            <p:ph type="title"/>
          </p:nvPr>
        </p:nvSpPr>
        <p:spPr/>
        <p:txBody>
          <a:bodyPr/>
          <a:lstStyle/>
          <a:p>
            <a:r>
              <a:rPr lang="en-US" dirty="0" smtClean="0"/>
              <a:t>The Experimental EnerGuide Report</a:t>
            </a:r>
            <a:endParaRPr lang="en-US" dirty="0"/>
          </a:p>
        </p:txBody>
      </p:sp>
    </p:spTree>
    <p:extLst>
      <p:ext uri="{BB962C8B-B14F-4D97-AF65-F5344CB8AC3E}">
        <p14:creationId xmlns:p14="http://schemas.microsoft.com/office/powerpoint/2010/main" val="1267373497"/>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63</a:t>
            </a:fld>
            <a:endParaRPr lang="en-US"/>
          </a:p>
        </p:txBody>
      </p:sp>
      <p:pic>
        <p:nvPicPr>
          <p:cNvPr id="6" name="Picture Placeholder 5" descr="Screen Shot 2017-03-31 at 1.57.10 PM.pn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6150" b="-6150"/>
          <a:stretch>
            <a:fillRect/>
          </a:stretch>
        </p:blipFill>
        <p:spPr/>
      </p:pic>
      <p:sp>
        <p:nvSpPr>
          <p:cNvPr id="4" name="Title 3"/>
          <p:cNvSpPr>
            <a:spLocks noGrp="1"/>
          </p:cNvSpPr>
          <p:nvPr>
            <p:ph type="title"/>
          </p:nvPr>
        </p:nvSpPr>
        <p:spPr>
          <a:xfrm>
            <a:off x="0" y="4586930"/>
            <a:ext cx="9147350" cy="1292662"/>
          </a:xfrm>
        </p:spPr>
        <p:txBody>
          <a:bodyPr/>
          <a:lstStyle/>
          <a:p>
            <a:r>
              <a:rPr lang="en-US" dirty="0" smtClean="0"/>
              <a:t>We created an EnerGuide report addressing the challenges we saw in our codesign workshops.</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914654793"/>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64</a:t>
            </a:fld>
            <a:endParaRPr lang="en-US"/>
          </a:p>
        </p:txBody>
      </p:sp>
      <p:pic>
        <p:nvPicPr>
          <p:cNvPr id="6" name="Picture Placeholder 5" descr="P3280666.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We showed current and experimental version</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207845069"/>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65</a:t>
            </a:fld>
            <a:endParaRPr lang="en-US"/>
          </a:p>
        </p:txBody>
      </p:sp>
      <p:pic>
        <p:nvPicPr>
          <p:cNvPr id="6" name="Picture Placeholder 5" descr="P3280667.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448705"/>
            <a:ext cx="9147350" cy="430887"/>
          </a:xfrm>
        </p:spPr>
        <p:txBody>
          <a:bodyPr/>
          <a:lstStyle/>
          <a:p>
            <a:r>
              <a:rPr lang="en-US" dirty="0" smtClean="0"/>
              <a:t>And got feedback on both</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917386971"/>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66</a:t>
            </a:fld>
            <a:endParaRPr lang="en-US"/>
          </a:p>
        </p:txBody>
      </p:sp>
      <p:pic>
        <p:nvPicPr>
          <p:cNvPr id="6" name="Picture Placeholder 5" descr="P3280672.JPG"/>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7" b="17"/>
          <a:stretch>
            <a:fillRect/>
          </a:stretch>
        </p:blipFill>
        <p:spPr/>
      </p:pic>
      <p:sp>
        <p:nvSpPr>
          <p:cNvPr id="4" name="Title 3"/>
          <p:cNvSpPr>
            <a:spLocks noGrp="1"/>
          </p:cNvSpPr>
          <p:nvPr>
            <p:ph type="title"/>
          </p:nvPr>
        </p:nvSpPr>
        <p:spPr>
          <a:xfrm>
            <a:off x="0" y="5017818"/>
            <a:ext cx="9147350" cy="861774"/>
          </a:xfrm>
        </p:spPr>
        <p:txBody>
          <a:bodyPr/>
          <a:lstStyle/>
          <a:p>
            <a:r>
              <a:rPr lang="en-US" dirty="0" smtClean="0"/>
              <a:t>The experiment performed well but had some challenges itself</a:t>
            </a:r>
            <a:endParaRPr lang="en-US" dirty="0"/>
          </a:p>
        </p:txBody>
      </p:sp>
      <p:sp>
        <p:nvSpPr>
          <p:cNvPr id="5" name="Text Placeholder 4"/>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024286701"/>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CA" b="1" dirty="0"/>
              <a:t>Principles &amp; Prototype </a:t>
            </a:r>
            <a:r>
              <a:rPr lang="en-CA" b="1" dirty="0" smtClean="0"/>
              <a:t>Goals</a:t>
            </a:r>
            <a:endParaRPr lang="en-US" dirty="0"/>
          </a:p>
        </p:txBody>
      </p:sp>
      <p:sp>
        <p:nvSpPr>
          <p:cNvPr id="7" name="Content Placeholder 6"/>
          <p:cNvSpPr>
            <a:spLocks noGrp="1"/>
          </p:cNvSpPr>
          <p:nvPr>
            <p:ph idx="1"/>
          </p:nvPr>
        </p:nvSpPr>
        <p:spPr/>
        <p:txBody>
          <a:bodyPr/>
          <a:lstStyle/>
          <a:p>
            <a:r>
              <a:rPr lang="en-CA" dirty="0"/>
              <a:t> </a:t>
            </a:r>
          </a:p>
          <a:p>
            <a:r>
              <a:rPr lang="en-CA" dirty="0"/>
              <a:t>The focus of the prototype was to </a:t>
            </a:r>
            <a:r>
              <a:rPr lang="en-CA" i="1" dirty="0"/>
              <a:t>improve clarity to increase action.</a:t>
            </a:r>
            <a:r>
              <a:rPr lang="en-CA" dirty="0"/>
              <a:t> Our hypothesis is that people with clearer understanding of the report are more likely to take action on it (this remains to be explored in future research).</a:t>
            </a:r>
          </a:p>
          <a:p>
            <a:r>
              <a:rPr lang="en-CA" dirty="0"/>
              <a:t> </a:t>
            </a:r>
          </a:p>
          <a:p>
            <a:r>
              <a:rPr lang="en-CA" dirty="0"/>
              <a:t>We increased the clarity of the report by:</a:t>
            </a:r>
          </a:p>
          <a:p>
            <a:r>
              <a:rPr lang="en-CA" dirty="0"/>
              <a:t> </a:t>
            </a:r>
          </a:p>
          <a:p>
            <a:pPr lvl="0"/>
            <a:r>
              <a:rPr lang="en-CA" b="1" dirty="0"/>
              <a:t>Visual Design</a:t>
            </a:r>
            <a:br>
              <a:rPr lang="en-CA" b="1" dirty="0"/>
            </a:br>
            <a:r>
              <a:rPr lang="en-CA" dirty="0"/>
              <a:t>We created a visual design that used more white space, more graphics, and simplified table layouts.</a:t>
            </a:r>
            <a:br>
              <a:rPr lang="en-CA" dirty="0"/>
            </a:br>
            <a:r>
              <a:rPr lang="en-CA" dirty="0"/>
              <a:t/>
            </a:r>
            <a:br>
              <a:rPr lang="en-CA" dirty="0"/>
            </a:br>
            <a:r>
              <a:rPr lang="en-CA" dirty="0"/>
              <a:t>We also used visual markers to separate sections more clearly.</a:t>
            </a:r>
          </a:p>
          <a:p>
            <a:r>
              <a:rPr lang="en-CA" b="1" dirty="0"/>
              <a:t> </a:t>
            </a:r>
            <a:endParaRPr lang="en-CA" dirty="0"/>
          </a:p>
          <a:p>
            <a:pPr lvl="0"/>
            <a:r>
              <a:rPr lang="en-CA" b="1" dirty="0"/>
              <a:t>Conceptual Design</a:t>
            </a:r>
            <a:br>
              <a:rPr lang="en-CA" b="1" dirty="0"/>
            </a:br>
            <a:r>
              <a:rPr lang="en-CA" dirty="0"/>
              <a:t>We removed technical details, especially the house information data and the label’s QR code.</a:t>
            </a:r>
            <a:r>
              <a:rPr lang="en-CA" b="1" dirty="0"/>
              <a:t/>
            </a:r>
            <a:br>
              <a:rPr lang="en-CA" b="1" dirty="0"/>
            </a:br>
            <a:endParaRPr lang="en-CA" dirty="0"/>
          </a:p>
          <a:p>
            <a:r>
              <a:rPr lang="en-CA" dirty="0"/>
              <a:t>We added a table of contents.</a:t>
            </a:r>
            <a:r>
              <a:rPr lang="en-CA" b="1" dirty="0"/>
              <a:t/>
            </a:r>
            <a:br>
              <a:rPr lang="en-CA" b="1" dirty="0"/>
            </a:br>
            <a:endParaRPr lang="en-CA" dirty="0"/>
          </a:p>
          <a:p>
            <a:r>
              <a:rPr lang="en-CA" dirty="0"/>
              <a:t>We defined the ‘typical house’ and ‘standard operating conditions’ up front.</a:t>
            </a:r>
          </a:p>
          <a:p>
            <a:r>
              <a:rPr lang="en-US" dirty="0"/>
              <a:t> </a:t>
            </a:r>
            <a:endParaRPr lang="en-CA" dirty="0"/>
          </a:p>
          <a:p>
            <a:endParaRPr lang="en-US" dirty="0"/>
          </a:p>
        </p:txBody>
      </p:sp>
      <p:sp>
        <p:nvSpPr>
          <p:cNvPr id="2" name="Slide Number Placeholder 1"/>
          <p:cNvSpPr>
            <a:spLocks noGrp="1"/>
          </p:cNvSpPr>
          <p:nvPr>
            <p:ph type="sldNum" sz="quarter" idx="10"/>
          </p:nvPr>
        </p:nvSpPr>
        <p:spPr/>
        <p:txBody>
          <a:bodyPr/>
          <a:lstStyle/>
          <a:p>
            <a:fld id="{BB342D3F-0964-674F-886D-75E26F7BF682}" type="slidenum">
              <a:rPr lang="en-US" smtClean="0"/>
              <a:pPr/>
              <a:t>67</a:t>
            </a:fld>
            <a:endParaRPr lang="en-US"/>
          </a:p>
        </p:txBody>
      </p:sp>
    </p:spTree>
    <p:extLst>
      <p:ext uri="{BB962C8B-B14F-4D97-AF65-F5344CB8AC3E}">
        <p14:creationId xmlns:p14="http://schemas.microsoft.com/office/powerpoint/2010/main" val="3469395960"/>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Findings</a:t>
            </a:r>
            <a:endParaRPr lang="en-US" dirty="0"/>
          </a:p>
        </p:txBody>
      </p:sp>
      <p:sp>
        <p:nvSpPr>
          <p:cNvPr id="3" name="Content Placeholder 2"/>
          <p:cNvSpPr>
            <a:spLocks noGrp="1"/>
          </p:cNvSpPr>
          <p:nvPr>
            <p:ph idx="1"/>
          </p:nvPr>
        </p:nvSpPr>
        <p:spPr/>
        <p:txBody>
          <a:bodyPr/>
          <a:lstStyle/>
          <a:p>
            <a:r>
              <a:rPr lang="en-CA" dirty="0"/>
              <a:t>We had participants read through the current EnerGuide report, and then through the redesigned report prototype. We used a think-aloud protocol, where people talked out loud about their expectations, thoughts, and understanding throughout.</a:t>
            </a:r>
          </a:p>
          <a:p>
            <a:endParaRPr lang="en-CA" b="1" dirty="0" smtClean="0"/>
          </a:p>
          <a:p>
            <a:r>
              <a:rPr lang="en-CA" b="1" dirty="0" smtClean="0"/>
              <a:t>Successes</a:t>
            </a:r>
            <a:r>
              <a:rPr lang="en-CA" b="1" dirty="0"/>
              <a:t>:</a:t>
            </a:r>
            <a:endParaRPr lang="en-CA" dirty="0"/>
          </a:p>
          <a:p>
            <a:pPr marL="285750" lvl="0" indent="-285750">
              <a:buFont typeface="Arial"/>
              <a:buChar char="•"/>
            </a:pPr>
            <a:r>
              <a:rPr lang="en-CA" dirty="0"/>
              <a:t>Improved clarity and separation of sections recognized.</a:t>
            </a:r>
          </a:p>
          <a:p>
            <a:pPr marL="285750" lvl="0" indent="-285750">
              <a:buFont typeface="Arial"/>
              <a:buChar char="•"/>
            </a:pPr>
            <a:r>
              <a:rPr lang="en-CA" dirty="0"/>
              <a:t>Use of graphics and visual design.</a:t>
            </a:r>
          </a:p>
          <a:p>
            <a:pPr marL="285750" lvl="0" indent="-285750">
              <a:buFont typeface="Arial"/>
              <a:buChar char="•"/>
            </a:pPr>
            <a:r>
              <a:rPr lang="en-CA" dirty="0"/>
              <a:t>Table listing for renovations simpler to read and understand.</a:t>
            </a:r>
          </a:p>
          <a:p>
            <a:pPr marL="285750" lvl="0" indent="-285750">
              <a:buFont typeface="Arial"/>
              <a:buChar char="•"/>
            </a:pPr>
            <a:r>
              <a:rPr lang="en-CA" dirty="0"/>
              <a:t>People did not miss removed information (QR Code, and House Data). When this was pointed out, comments included that ‘it was better without it—simpler’.</a:t>
            </a:r>
          </a:p>
          <a:p>
            <a:pPr marL="285750" lvl="0" indent="-285750">
              <a:buFont typeface="Arial"/>
              <a:buChar char="•"/>
            </a:pPr>
            <a:r>
              <a:rPr lang="en-CA" dirty="0"/>
              <a:t>Participants really liked the </a:t>
            </a:r>
            <a:r>
              <a:rPr lang="en-CA" b="1" dirty="0" smtClean="0"/>
              <a:t>checklist from Keeping the Heat In </a:t>
            </a:r>
            <a:r>
              <a:rPr lang="en-CA" dirty="0"/>
              <a:t>for each renovation recommendation. This was the most commented on addition.</a:t>
            </a:r>
          </a:p>
          <a:p>
            <a:r>
              <a:rPr lang="en-CA" dirty="0"/>
              <a:t> </a:t>
            </a:r>
          </a:p>
          <a:p>
            <a:r>
              <a:rPr lang="en-CA" b="1" dirty="0"/>
              <a:t>Future Improvements:</a:t>
            </a:r>
            <a:endParaRPr lang="en-CA" dirty="0"/>
          </a:p>
          <a:p>
            <a:pPr marL="285750" lvl="0" indent="-285750">
              <a:buFont typeface="Arial"/>
              <a:buChar char="•"/>
            </a:pPr>
            <a:r>
              <a:rPr lang="en-CA" dirty="0"/>
              <a:t>Age-friendliness—the light green used did not provide enough contrast for easy readability. Some type was quite small.</a:t>
            </a:r>
          </a:p>
          <a:p>
            <a:pPr marL="285750" lvl="0" indent="-285750">
              <a:buFont typeface="Arial"/>
              <a:buChar char="•"/>
            </a:pPr>
            <a:r>
              <a:rPr lang="en-CA" dirty="0"/>
              <a:t>Consider design for content dependent sections—how to show tables or other information when some data does not exist (e.g. renewable energy sources or household energy estimates based on use, rather than standard conditions).</a:t>
            </a:r>
          </a:p>
          <a:p>
            <a:pPr marL="285750" lvl="0" indent="-285750">
              <a:buFont typeface="Arial"/>
              <a:buChar char="•"/>
            </a:pPr>
            <a:r>
              <a:rPr lang="en-CA" dirty="0"/>
              <a:t>The transition between renovation recommendations and the graphs showing overall lower rates of energy use and emissions were not clear. </a:t>
            </a:r>
          </a:p>
          <a:p>
            <a:pPr marL="285750" lvl="0" indent="-285750">
              <a:buFont typeface="Arial"/>
              <a:buChar char="•"/>
            </a:pPr>
            <a:r>
              <a:rPr lang="en-CA" dirty="0"/>
              <a:t>The graphs themselves were not as well understood—why were all the categories shown when only two kinds of renovations were recommended?</a:t>
            </a:r>
          </a:p>
          <a:p>
            <a:endParaRPr lang="en-US" dirty="0"/>
          </a:p>
        </p:txBody>
      </p:sp>
      <p:sp>
        <p:nvSpPr>
          <p:cNvPr id="4" name="Slide Number Placeholder 3"/>
          <p:cNvSpPr>
            <a:spLocks noGrp="1"/>
          </p:cNvSpPr>
          <p:nvPr>
            <p:ph type="sldNum" sz="quarter" idx="10"/>
          </p:nvPr>
        </p:nvSpPr>
        <p:spPr/>
        <p:txBody>
          <a:bodyPr/>
          <a:lstStyle/>
          <a:p>
            <a:fld id="{69233210-FD1D-4643-A408-4B2BDEE02D8B}" type="slidenum">
              <a:rPr lang="en-US" smtClean="0"/>
              <a:pPr/>
              <a:t>68</a:t>
            </a:fld>
            <a:endParaRPr lang="en-US"/>
          </a:p>
        </p:txBody>
      </p:sp>
    </p:spTree>
    <p:extLst>
      <p:ext uri="{BB962C8B-B14F-4D97-AF65-F5344CB8AC3E}">
        <p14:creationId xmlns:p14="http://schemas.microsoft.com/office/powerpoint/2010/main" val="626843958"/>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69</a:t>
            </a:fld>
            <a:endParaRPr lang="en-US"/>
          </a:p>
        </p:txBody>
      </p:sp>
      <p:sp>
        <p:nvSpPr>
          <p:cNvPr id="6" name="Title 5"/>
          <p:cNvSpPr>
            <a:spLocks noGrp="1"/>
          </p:cNvSpPr>
          <p:nvPr>
            <p:ph type="title"/>
          </p:nvPr>
        </p:nvSpPr>
        <p:spPr/>
        <p:txBody>
          <a:bodyPr/>
          <a:lstStyle/>
          <a:p>
            <a:pPr algn="l"/>
            <a:r>
              <a:rPr lang="en-US" sz="4400" b="1" dirty="0" smtClean="0"/>
              <a:t>In summary:</a:t>
            </a:r>
            <a:r>
              <a:rPr lang="en-US" sz="4400" dirty="0" smtClean="0"/>
              <a:t/>
            </a:r>
            <a:br>
              <a:rPr lang="en-US" sz="4400" dirty="0" smtClean="0"/>
            </a:br>
            <a:r>
              <a:rPr lang="en-US" sz="4400" dirty="0" smtClean="0"/>
              <a:t>1. Partnership for deeper insights</a:t>
            </a:r>
            <a:br>
              <a:rPr lang="en-US" sz="4400" dirty="0" smtClean="0"/>
            </a:br>
            <a:r>
              <a:rPr lang="en-US" sz="4400" dirty="0" smtClean="0"/>
              <a:t>2. Behaviour in the wild mitigates risk &amp; generates opportunity</a:t>
            </a:r>
            <a:br>
              <a:rPr lang="en-US" sz="4400" dirty="0" smtClean="0"/>
            </a:br>
            <a:r>
              <a:rPr lang="en-US" sz="4400" dirty="0" smtClean="0"/>
              <a:t>3. Design with, not for</a:t>
            </a:r>
            <a:r>
              <a:rPr lang="en-US" sz="4400" dirty="0"/>
              <a:t> </a:t>
            </a:r>
            <a:r>
              <a:rPr lang="en-US" sz="4400" dirty="0" smtClean="0"/>
              <a:t>to build more resilient options</a:t>
            </a:r>
            <a:br>
              <a:rPr lang="en-US" sz="4400" dirty="0" smtClean="0"/>
            </a:br>
            <a:r>
              <a:rPr lang="en-US" sz="4400" dirty="0" smtClean="0"/>
              <a:t>4. Prototype to explore options and mitigate risk</a:t>
            </a:r>
            <a:br>
              <a:rPr lang="en-US" sz="4400" dirty="0" smtClean="0"/>
            </a:br>
            <a:r>
              <a:rPr lang="en-US" sz="4400" dirty="0" smtClean="0"/>
              <a:t>5. Collaboration is key</a:t>
            </a:r>
            <a:endParaRPr lang="en-US" sz="4400" dirty="0"/>
          </a:p>
        </p:txBody>
      </p:sp>
    </p:spTree>
    <p:extLst>
      <p:ext uri="{BB962C8B-B14F-4D97-AF65-F5344CB8AC3E}">
        <p14:creationId xmlns:p14="http://schemas.microsoft.com/office/powerpoint/2010/main" val="35083135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7</a:t>
            </a:fld>
            <a:endParaRPr lang="en-US"/>
          </a:p>
        </p:txBody>
      </p:sp>
      <p:sp>
        <p:nvSpPr>
          <p:cNvPr id="3" name="Title 2"/>
          <p:cNvSpPr>
            <a:spLocks noGrp="1"/>
          </p:cNvSpPr>
          <p:nvPr>
            <p:ph type="title"/>
          </p:nvPr>
        </p:nvSpPr>
        <p:spPr/>
        <p:txBody>
          <a:bodyPr/>
          <a:lstStyle/>
          <a:p>
            <a:r>
              <a:rPr lang="en-US" dirty="0" smtClean="0"/>
              <a:t>Key Principle:</a:t>
            </a:r>
            <a:br>
              <a:rPr lang="en-US" dirty="0" smtClean="0"/>
            </a:br>
            <a:r>
              <a:rPr lang="en-US" dirty="0" smtClean="0"/>
              <a:t>Total Value</a:t>
            </a:r>
            <a:endParaRPr lang="en-US" dirty="0"/>
          </a:p>
        </p:txBody>
      </p:sp>
    </p:spTree>
    <p:extLst>
      <p:ext uri="{BB962C8B-B14F-4D97-AF65-F5344CB8AC3E}">
        <p14:creationId xmlns:p14="http://schemas.microsoft.com/office/powerpoint/2010/main" val="1771471413"/>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70</a:t>
            </a:fld>
            <a:endParaRPr lang="en-US"/>
          </a:p>
        </p:txBody>
      </p:sp>
      <p:sp>
        <p:nvSpPr>
          <p:cNvPr id="6" name="Title 5"/>
          <p:cNvSpPr>
            <a:spLocks noGrp="1"/>
          </p:cNvSpPr>
          <p:nvPr>
            <p:ph type="title"/>
          </p:nvPr>
        </p:nvSpPr>
        <p:spPr/>
        <p:txBody>
          <a:bodyPr/>
          <a:lstStyle/>
          <a:p>
            <a:r>
              <a:rPr lang="en-US" dirty="0" smtClean="0"/>
              <a:t>Merci Beaucoup!</a:t>
            </a:r>
            <a:br>
              <a:rPr lang="en-US" dirty="0" smtClean="0"/>
            </a:br>
            <a:r>
              <a:rPr lang="en-US" dirty="0" smtClean="0"/>
              <a:t>Thank you!</a:t>
            </a:r>
            <a:br>
              <a:rPr lang="en-US" dirty="0" smtClean="0"/>
            </a:br>
            <a:r>
              <a:rPr lang="en-US" dirty="0" smtClean="0"/>
              <a:t/>
            </a:r>
            <a:br>
              <a:rPr lang="en-US" dirty="0" smtClean="0"/>
            </a:br>
            <a:r>
              <a:rPr lang="en-US" dirty="0" smtClean="0"/>
              <a:t>Questions &amp; Discussion</a:t>
            </a:r>
            <a:endParaRPr lang="en-US" dirty="0"/>
          </a:p>
        </p:txBody>
      </p:sp>
    </p:spTree>
    <p:extLst>
      <p:ext uri="{BB962C8B-B14F-4D97-AF65-F5344CB8AC3E}">
        <p14:creationId xmlns:p14="http://schemas.microsoft.com/office/powerpoint/2010/main" val="4366341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43000" y="0"/>
            <a:ext cx="6858000" cy="6858000"/>
          </a:xfrm>
          <a:prstGeom prst="rect">
            <a:avLst/>
          </a:prstGeom>
        </p:spPr>
      </p:pic>
      <p:sp>
        <p:nvSpPr>
          <p:cNvPr id="2" name="Slide Number Placeholder 1"/>
          <p:cNvSpPr>
            <a:spLocks noGrp="1"/>
          </p:cNvSpPr>
          <p:nvPr>
            <p:ph type="sldNum" sz="quarter" idx="10"/>
          </p:nvPr>
        </p:nvSpPr>
        <p:spPr/>
        <p:txBody>
          <a:bodyPr/>
          <a:lstStyle/>
          <a:p>
            <a:fld id="{BB342D3F-0964-674F-886D-75E26F7BF682}" type="slidenum">
              <a:rPr lang="en-US" smtClean="0"/>
              <a:pPr/>
              <a:t>8</a:t>
            </a:fld>
            <a:endParaRPr lang="en-US"/>
          </a:p>
        </p:txBody>
      </p:sp>
      <p:sp>
        <p:nvSpPr>
          <p:cNvPr id="3" name="Title 2"/>
          <p:cNvSpPr>
            <a:spLocks noGrp="1"/>
          </p:cNvSpPr>
          <p:nvPr>
            <p:ph type="title"/>
          </p:nvPr>
        </p:nvSpPr>
        <p:spPr>
          <a:xfrm>
            <a:off x="0" y="1981200"/>
            <a:ext cx="9143999" cy="3124200"/>
          </a:xfrm>
          <a:solidFill>
            <a:schemeClr val="bg1">
              <a:alpha val="63000"/>
            </a:schemeClr>
          </a:solidFill>
        </p:spPr>
        <p:txBody>
          <a:bodyPr/>
          <a:lstStyle/>
          <a:p>
            <a:r>
              <a:rPr lang="en-US" dirty="0" err="1" smtClean="0"/>
              <a:t>Instagram</a:t>
            </a:r>
            <a:r>
              <a:rPr lang="en-US" dirty="0" smtClean="0"/>
              <a:t/>
            </a:r>
            <a:br>
              <a:rPr lang="en-US" dirty="0" smtClean="0"/>
            </a:br>
            <a:r>
              <a:rPr lang="en-US" sz="4400" dirty="0" smtClean="0"/>
              <a:t>13 Employees</a:t>
            </a:r>
            <a:r>
              <a:rPr lang="en-US" sz="4400" dirty="0"/>
              <a:t/>
            </a:r>
            <a:br>
              <a:rPr lang="en-US" sz="4400" dirty="0"/>
            </a:br>
            <a:r>
              <a:rPr lang="en-US" sz="4400" dirty="0" smtClean="0"/>
              <a:t>$86 Million book value</a:t>
            </a:r>
            <a:br>
              <a:rPr lang="en-US" sz="4400" dirty="0" smtClean="0"/>
            </a:br>
            <a:r>
              <a:rPr lang="en-US" sz="4400" dirty="0" smtClean="0"/>
              <a:t>$1.1. Billion Acquisition</a:t>
            </a:r>
            <a:endParaRPr lang="en-US" sz="4400" dirty="0"/>
          </a:p>
        </p:txBody>
      </p:sp>
    </p:spTree>
    <p:extLst>
      <p:ext uri="{BB962C8B-B14F-4D97-AF65-F5344CB8AC3E}">
        <p14:creationId xmlns:p14="http://schemas.microsoft.com/office/powerpoint/2010/main" val="420846524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B342D3F-0964-674F-886D-75E26F7BF682}" type="slidenum">
              <a:rPr lang="en-US" smtClean="0"/>
              <a:pPr/>
              <a:t>9</a:t>
            </a:fld>
            <a:endParaRPr lang="en-US"/>
          </a:p>
        </p:txBody>
      </p:sp>
      <p:sp>
        <p:nvSpPr>
          <p:cNvPr id="3" name="Title 2"/>
          <p:cNvSpPr>
            <a:spLocks noGrp="1"/>
          </p:cNvSpPr>
          <p:nvPr>
            <p:ph type="title"/>
          </p:nvPr>
        </p:nvSpPr>
        <p:spPr/>
        <p:txBody>
          <a:bodyPr/>
          <a:lstStyle/>
          <a:p>
            <a:r>
              <a:rPr lang="en-US" dirty="0" smtClean="0"/>
              <a:t>In the private sector we call that ‘goodwill’. In the public sector we call it </a:t>
            </a:r>
            <a:r>
              <a:rPr lang="en-US" b="1" dirty="0" smtClean="0"/>
              <a:t>trust and confidence in government</a:t>
            </a:r>
            <a:r>
              <a:rPr lang="en-US" dirty="0" smtClean="0"/>
              <a:t>.</a:t>
            </a:r>
            <a:endParaRPr lang="en-US" dirty="0"/>
          </a:p>
        </p:txBody>
      </p:sp>
    </p:spTree>
    <p:extLst>
      <p:ext uri="{BB962C8B-B14F-4D97-AF65-F5344CB8AC3E}">
        <p14:creationId xmlns:p14="http://schemas.microsoft.com/office/powerpoint/2010/main" val="291339881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Situ_Mark1">
  <a:themeElements>
    <a:clrScheme name="Custom 1">
      <a:dk1>
        <a:srgbClr val="FFFFFF"/>
      </a:dk1>
      <a:lt1>
        <a:srgbClr val="000000"/>
      </a:lt1>
      <a:dk2>
        <a:srgbClr val="FFFFFF"/>
      </a:dk2>
      <a:lt2>
        <a:srgbClr val="000000"/>
      </a:lt2>
      <a:accent1>
        <a:srgbClr val="4D4D4D"/>
      </a:accent1>
      <a:accent2>
        <a:srgbClr val="DA8E00"/>
      </a:accent2>
      <a:accent3>
        <a:srgbClr val="D93700"/>
      </a:accent3>
      <a:accent4>
        <a:srgbClr val="B2040A"/>
      </a:accent4>
      <a:accent5>
        <a:srgbClr val="22AC56"/>
      </a:accent5>
      <a:accent6>
        <a:srgbClr val="1277B5"/>
      </a:accent6>
      <a:hlink>
        <a:srgbClr val="1277B5"/>
      </a:hlink>
      <a:folHlink>
        <a:srgbClr val="A22F73"/>
      </a:folHlink>
    </a:clrScheme>
    <a:fontScheme name="Office 2">
      <a:majorFont>
        <a:latin typeface="Helvetica Neue"/>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Neue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D4D4D"/>
        </a:solidFill>
        <a:ln>
          <a:noFill/>
        </a:ln>
        <a:effectLst/>
        <a:extLst>
          <a:ext uri="{91240B29-F687-4f45-9708-019B960494DF}">
            <a14:hiddenLine xmlns:a14="http://schemas.microsoft.com/office/drawing/2010/main" xmlns=""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Helvetica Neue Bold Condensed" charset="0"/>
            <a:ea typeface="ヒラギノ角ゴ ProN W6" charset="0"/>
            <a:cs typeface="ヒラギノ角ゴ ProN W6" charset="0"/>
            <a:sym typeface="Helvetica Neue Bold Condensed" charset="0"/>
          </a:defRPr>
        </a:defPPr>
      </a:lstStyle>
    </a:spDef>
    <a:lnDef>
      <a:spPr bwMode="auto">
        <a:xfrm>
          <a:off x="0" y="0"/>
          <a:ext cx="1" cy="1"/>
        </a:xfrm>
        <a:custGeom>
          <a:avLst/>
          <a:gdLst/>
          <a:ahLst/>
          <a:cxnLst/>
          <a:rect l="0" t="0" r="0" b="0"/>
          <a:pathLst/>
        </a:custGeom>
        <a:solidFill>
          <a:srgbClr val="4D4D4D"/>
        </a:solidFill>
        <a:ln>
          <a:noFill/>
        </a:ln>
        <a:effectLst/>
        <a:extLst>
          <a:ext uri="{91240B29-F687-4f45-9708-019B960494DF}">
            <a14:hiddenLine xmlns:a14="http://schemas.microsoft.com/office/drawing/2010/main" xmlns=""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FFFFFF"/>
            </a:solidFill>
            <a:effectLst/>
            <a:latin typeface="Helvetica Neue Bold Condensed" charset="0"/>
            <a:ea typeface="ヒラギノ角ゴ ProN W6" charset="0"/>
            <a:cs typeface="ヒラギノ角ゴ ProN W6" charset="0"/>
            <a:sym typeface="Helvetica Neue Bold Condensed"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Situ_Mark1.potm</Template>
  <TotalTime>0</TotalTime>
  <Words>1267</Words>
  <Application>Microsoft Office PowerPoint</Application>
  <PresentationFormat>Letter Paper (8.5x11 in)</PresentationFormat>
  <Paragraphs>439</Paragraphs>
  <Slides>70</Slides>
  <Notes>0</Notes>
  <HiddenSlides>1</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70</vt:i4>
      </vt:variant>
    </vt:vector>
  </HeadingPairs>
  <TitlesOfParts>
    <vt:vector size="82" baseType="lpstr">
      <vt:lpstr>ＭＳ Ｐゴシック</vt:lpstr>
      <vt:lpstr>Arial</vt:lpstr>
      <vt:lpstr>Arial Black</vt:lpstr>
      <vt:lpstr>Baskerville</vt:lpstr>
      <vt:lpstr>Calibri</vt:lpstr>
      <vt:lpstr>Cambria</vt:lpstr>
      <vt:lpstr>Helvetica Neue Bold Condensed</vt:lpstr>
      <vt:lpstr>Helvetica Neue Light</vt:lpstr>
      <vt:lpstr>Lucida Grande</vt:lpstr>
      <vt:lpstr>ヒラギノ明朝 ProN W3</vt:lpstr>
      <vt:lpstr>ヒラギノ角ゴ ProN W6</vt:lpstr>
      <vt:lpstr>Situ_Mark1</vt:lpstr>
      <vt:lpstr>Energy Efficiency Citizen-Centric Design</vt:lpstr>
      <vt:lpstr>Table of Contents</vt:lpstr>
      <vt:lpstr>Overview &amp; Key Principles</vt:lpstr>
      <vt:lpstr>Project Overview</vt:lpstr>
      <vt:lpstr>Key Principles for Success</vt:lpstr>
      <vt:lpstr>Key Principles, Continued</vt:lpstr>
      <vt:lpstr>Key Principle: Total Value</vt:lpstr>
      <vt:lpstr>Instagram 13 Employees $86 Million book value $1.1. Billion Acquisition</vt:lpstr>
      <vt:lpstr>In the private sector we call that ‘goodwill’. In the public sector we call it trust and confidence in government.</vt:lpstr>
      <vt:lpstr>Total Value Comes from 5 Kinds of Value</vt:lpstr>
      <vt:lpstr> Design Thinking: Applying design logic and design methods to solve nontraditional design problems such as strategy, policy, business models, organizational structure, and culture.   Design logic: generating alternatives. Transformative innovations don’t come from incremental improvements. They must come from a deep well of possibility that looks beyond the linear trends in past data to see new opportunities and new futures. </vt:lpstr>
      <vt:lpstr>Field Research</vt:lpstr>
      <vt:lpstr>Fieldwork Approach</vt:lpstr>
      <vt:lpstr>Just a few of our 24 participants</vt:lpstr>
      <vt:lpstr>We came to people’s homes during their </vt:lpstr>
      <vt:lpstr>energy audit and listened to their energy stories</vt:lpstr>
      <vt:lpstr>We also showed people the EnerGuide label</vt:lpstr>
      <vt:lpstr>After our 24 interviews, we pulled granular</vt:lpstr>
      <vt:lpstr>themes, topics, and insights over 2 days.</vt:lpstr>
      <vt:lpstr>And we grouped these into our key findings</vt:lpstr>
      <vt:lpstr>Key Fieldwork Findings</vt:lpstr>
      <vt:lpstr>PowerPoint Presentation</vt:lpstr>
      <vt:lpstr>Fieldwork Insights &amp; Opportunities</vt:lpstr>
      <vt:lpstr>PowerPoint Presentation</vt:lpstr>
      <vt:lpstr>Codesign Workshops</vt:lpstr>
      <vt:lpstr>We invited people to reflect on before/after</vt:lpstr>
      <vt:lpstr>And to ask about the EnerGuide report</vt:lpstr>
      <vt:lpstr>We also explore motivations for efficiency</vt:lpstr>
      <vt:lpstr>And looked at next steps for retrofits</vt:lpstr>
      <vt:lpstr>Which showed us some common challenges</vt:lpstr>
      <vt:lpstr>And also some common opportunities</vt:lpstr>
      <vt:lpstr>Codesign Findings</vt:lpstr>
      <vt:lpstr>PowerPoint Presentation</vt:lpstr>
      <vt:lpstr>PowerPoint Presentation</vt:lpstr>
      <vt:lpstr>PowerPoint Presentation</vt:lpstr>
      <vt:lpstr>PowerPoint Presentation</vt:lpstr>
      <vt:lpstr>Better Team Brainstorming</vt:lpstr>
      <vt:lpstr>Team Ideation &amp; Brainstorming</vt:lpstr>
      <vt:lpstr>PowerPoint Presentation</vt:lpstr>
      <vt:lpstr>PowerPoint Presentation</vt:lpstr>
      <vt:lpstr>Selecting Prototype Options</vt:lpstr>
      <vt:lpstr>Prototyping</vt:lpstr>
      <vt:lpstr>PowerPoint Presentation</vt:lpstr>
      <vt:lpstr>Horizontal &amp; Vertical Prototyping</vt:lpstr>
      <vt:lpstr>Prototype Realism &amp; Fidelity</vt:lpstr>
      <vt:lpstr>The Learning Loop</vt:lpstr>
      <vt:lpstr>The Energy Efficiency Block Party</vt:lpstr>
      <vt:lpstr>We outlined the City’s Energy Transition Plan</vt:lpstr>
      <vt:lpstr>Then introduced 3 block party elements</vt:lpstr>
      <vt:lpstr>Fun, Facts, and Tools</vt:lpstr>
      <vt:lpstr>We also had hands-on time with each</vt:lpstr>
      <vt:lpstr>To try out each component of the package</vt:lpstr>
      <vt:lpstr>Then we gathered feedback on each element</vt:lpstr>
      <vt:lpstr>And on the concept as a whole</vt:lpstr>
      <vt:lpstr>Overall response was very positive</vt:lpstr>
      <vt:lpstr>Energy Efficiency Block Party Prototype</vt:lpstr>
      <vt:lpstr>PowerPoint Presentation</vt:lpstr>
      <vt:lpstr>The Alternative Energy Messages</vt:lpstr>
      <vt:lpstr>PowerPoint Presentation</vt:lpstr>
      <vt:lpstr>Alternative Messaging Prototype</vt:lpstr>
      <vt:lpstr>PowerPoint Presentation</vt:lpstr>
      <vt:lpstr>The Experimental EnerGuide Report</vt:lpstr>
      <vt:lpstr>We created an EnerGuide report addressing the challenges we saw in our codesign workshops.</vt:lpstr>
      <vt:lpstr>We showed current and experimental version</vt:lpstr>
      <vt:lpstr>And got feedback on both</vt:lpstr>
      <vt:lpstr>The experiment performed well but had some challenges itself</vt:lpstr>
      <vt:lpstr>Principles &amp; Prototype Goals</vt:lpstr>
      <vt:lpstr>Test Findings</vt:lpstr>
      <vt:lpstr>In summary: 1. Partnership for deeper insights 2. Behaviour in the wild mitigates risk &amp; generates opportunity 3. Design with, not for to build more resilient options 4. Prototype to explore options and mitigate risk 5. Collaboration is key</vt:lpstr>
      <vt:lpstr>Merci Beaucoup! Thank you!  Questions &amp;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2012-04-16T00:47:12Z</dcterms:created>
  <dcterms:modified xsi:type="dcterms:W3CDTF">2018-09-10T20:29:28Z</dcterms:modified>
</cp:coreProperties>
</file>