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6"/>
  </p:notesMasterIdLst>
  <p:sldIdLst>
    <p:sldId id="256" r:id="rId3"/>
    <p:sldId id="258" r:id="rId4"/>
    <p:sldId id="257" r:id="rId5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D006499-5C53-4505-A275-D637B06AA647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40035056-9E5C-4578-BF73-877F651BA47B}">
      <dgm:prSet phldrT="[Teksti]"/>
      <dgm:spPr>
        <a:solidFill>
          <a:srgbClr val="FFC000"/>
        </a:solidFill>
      </dgm:spPr>
      <dgm:t>
        <a:bodyPr/>
        <a:lstStyle/>
        <a:p>
          <a:pPr algn="l" rtl="0"/>
          <a:r>
            <a:rPr lang="en-GB" b="1" i="0" u="none" baseline="0" dirty="0"/>
            <a:t>General tasks</a:t>
          </a:r>
        </a:p>
        <a:p>
          <a:pPr algn="l" rtl="0"/>
          <a:r>
            <a:rPr lang="en-GB" b="0" i="0" u="none" baseline="0" dirty="0"/>
            <a:t>Guidance and advice</a:t>
          </a:r>
        </a:p>
        <a:p>
          <a:pPr algn="l" rtl="0"/>
          <a:r>
            <a:rPr lang="en-GB" b="0" i="0" u="none" baseline="0" dirty="0"/>
            <a:t>Mapping out customer situation</a:t>
          </a:r>
        </a:p>
        <a:p>
          <a:pPr algn="l" rtl="0"/>
          <a:r>
            <a:rPr lang="en-GB" b="0" i="0" u="none" baseline="0" dirty="0"/>
            <a:t>Psychosocial support</a:t>
          </a:r>
        </a:p>
        <a:p>
          <a:pPr algn="l" rtl="0"/>
          <a:r>
            <a:rPr lang="en-GB" b="0" i="0" u="none" baseline="0" dirty="0"/>
            <a:t>Work with friends and family members</a:t>
          </a:r>
        </a:p>
        <a:p>
          <a:pPr algn="l" rtl="0"/>
          <a:r>
            <a:rPr lang="en-GB" b="0" i="0" u="none" baseline="0" dirty="0"/>
            <a:t>Ensuring further assistance</a:t>
          </a:r>
        </a:p>
        <a:p>
          <a:pPr algn="l" rtl="0"/>
          <a:r>
            <a:rPr lang="en-GB" b="0" i="0" u="none" baseline="0" dirty="0"/>
            <a:t>Disaster response</a:t>
          </a:r>
          <a:endParaRPr lang="en-GB" dirty="0"/>
        </a:p>
      </dgm:t>
    </dgm:pt>
    <dgm:pt modelId="{AF882BD1-7692-415A-B2E6-BF653513BD5D}" type="parTrans" cxnId="{875669E5-7CCF-4DB6-9F04-453EED48E8AC}">
      <dgm:prSet/>
      <dgm:spPr/>
      <dgm:t>
        <a:bodyPr/>
        <a:lstStyle/>
        <a:p>
          <a:endParaRPr lang="en-GB"/>
        </a:p>
      </dgm:t>
    </dgm:pt>
    <dgm:pt modelId="{36D8655A-7DC8-4F0D-B92B-A47BC9657476}" type="sibTrans" cxnId="{875669E5-7CCF-4DB6-9F04-453EED48E8AC}">
      <dgm:prSet/>
      <dgm:spPr/>
      <dgm:t>
        <a:bodyPr/>
        <a:lstStyle/>
        <a:p>
          <a:endParaRPr lang="en-GB"/>
        </a:p>
      </dgm:t>
    </dgm:pt>
    <dgm:pt modelId="{E0254DA2-5D5E-42E9-9E92-56C81CF8D153}">
      <dgm:prSet phldrT="[Teksti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endParaRPr lang="en-GB" sz="800" b="1" dirty="0" smtClean="0">
            <a:solidFill>
              <a:schemeClr val="tx1"/>
            </a:solidFill>
          </a:endParaRPr>
        </a:p>
        <a:p>
          <a:pPr algn="l" rtl="0"/>
          <a:r>
            <a:rPr lang="en-GB" sz="1000" b="1" i="0" u="none" baseline="0" dirty="0">
              <a:solidFill>
                <a:schemeClr val="tx1"/>
              </a:solidFill>
            </a:rPr>
            <a:t>Crisis work</a:t>
          </a:r>
        </a:p>
        <a:p>
          <a:pPr algn="l" rtl="0"/>
          <a:r>
            <a:rPr lang="en-GB" sz="800" b="0" i="0" u="none" baseline="0" dirty="0">
              <a:solidFill>
                <a:schemeClr val="tx1"/>
              </a:solidFill>
            </a:rPr>
            <a:t>Treatment of traumatic crises</a:t>
          </a:r>
        </a:p>
        <a:p>
          <a:pPr algn="l" rtl="0"/>
          <a:r>
            <a:rPr lang="en-GB" sz="800" b="0" i="0" u="none" baseline="0" dirty="0">
              <a:solidFill>
                <a:schemeClr val="tx1"/>
              </a:solidFill>
            </a:rPr>
            <a:t>Sudden crises in life</a:t>
          </a:r>
        </a:p>
        <a:p>
          <a:pPr algn="l" rtl="0"/>
          <a:r>
            <a:rPr lang="en-GB" sz="800" b="0" i="0" u="none" baseline="0" dirty="0">
              <a:solidFill>
                <a:schemeClr val="tx1"/>
              </a:solidFill>
            </a:rPr>
            <a:t>Psychological first aid</a:t>
          </a:r>
        </a:p>
        <a:p>
          <a:pPr algn="l" rtl="0"/>
          <a:r>
            <a:rPr lang="en-GB" sz="800" b="0" i="0" u="none" baseline="0" dirty="0">
              <a:solidFill>
                <a:schemeClr val="tx1"/>
              </a:solidFill>
            </a:rPr>
            <a:t>Active emergency aid</a:t>
          </a:r>
        </a:p>
        <a:p>
          <a:endParaRPr lang="en-GB" sz="800" dirty="0">
            <a:solidFill>
              <a:schemeClr val="tx1"/>
            </a:solidFill>
          </a:endParaRPr>
        </a:p>
      </dgm:t>
    </dgm:pt>
    <dgm:pt modelId="{30CF2889-A01A-4E0E-81EE-F3EE6622E695}" type="parTrans" cxnId="{788DEA5E-7680-4129-9D1B-6638C21B5B40}">
      <dgm:prSet/>
      <dgm:spPr/>
      <dgm:t>
        <a:bodyPr/>
        <a:lstStyle/>
        <a:p>
          <a:endParaRPr lang="en-GB"/>
        </a:p>
      </dgm:t>
    </dgm:pt>
    <dgm:pt modelId="{6CDDB564-6013-43D8-A65A-B7FC3EAFE2AC}" type="sibTrans" cxnId="{788DEA5E-7680-4129-9D1B-6638C21B5B40}">
      <dgm:prSet/>
      <dgm:spPr/>
      <dgm:t>
        <a:bodyPr/>
        <a:lstStyle/>
        <a:p>
          <a:endParaRPr lang="en-GB"/>
        </a:p>
      </dgm:t>
    </dgm:pt>
    <dgm:pt modelId="{7D50CAF4-EFC9-4E4D-8BA2-4237723390D1}">
      <dgm:prSet phldrT="[Teksti]"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pPr algn="l" rtl="0"/>
          <a:r>
            <a:rPr lang="en-GB" sz="1000" b="1" i="0" u="none" baseline="0" dirty="0">
              <a:solidFill>
                <a:schemeClr val="tx1"/>
              </a:solidFill>
            </a:rPr>
            <a:t>Social work</a:t>
          </a:r>
        </a:p>
        <a:p>
          <a:pPr algn="l" rtl="0"/>
          <a:r>
            <a:rPr lang="en-GB" sz="800" b="0" i="0" u="none" baseline="0" dirty="0">
              <a:solidFill>
                <a:schemeClr val="tx1"/>
              </a:solidFill>
            </a:rPr>
            <a:t>Assessment of the need for an urgent service (Finnish Social Welfare Act, Section 36)</a:t>
          </a:r>
        </a:p>
        <a:p>
          <a:pPr algn="l" rtl="0"/>
          <a:r>
            <a:rPr lang="en-GB" sz="800" b="0" i="0" u="none" baseline="0" dirty="0">
              <a:solidFill>
                <a:schemeClr val="tx1"/>
              </a:solidFill>
            </a:rPr>
            <a:t>Urgent child protection measures</a:t>
          </a:r>
        </a:p>
        <a:p>
          <a:pPr algn="l" rtl="0"/>
          <a:r>
            <a:rPr lang="en-GB" sz="800" b="0" i="0" u="none" baseline="0" dirty="0">
              <a:solidFill>
                <a:schemeClr val="tx1"/>
              </a:solidFill>
            </a:rPr>
            <a:t>Acute social work</a:t>
          </a:r>
        </a:p>
        <a:p>
          <a:pPr algn="l" rtl="0"/>
          <a:r>
            <a:rPr lang="en-GB" sz="800" b="0" i="0" u="none" baseline="0" dirty="0">
              <a:solidFill>
                <a:schemeClr val="tx1"/>
              </a:solidFill>
            </a:rPr>
            <a:t>Social support</a:t>
          </a:r>
        </a:p>
        <a:p>
          <a:endParaRPr lang="en-GB" sz="800" dirty="0" smtClean="0">
            <a:solidFill>
              <a:schemeClr val="tx1"/>
            </a:solidFill>
          </a:endParaRPr>
        </a:p>
      </dgm:t>
    </dgm:pt>
    <dgm:pt modelId="{A2442C18-3DEB-4C9A-9F06-F907E003BCB0}" type="parTrans" cxnId="{064784E2-DED8-4FED-B215-EF4B48915252}">
      <dgm:prSet/>
      <dgm:spPr/>
      <dgm:t>
        <a:bodyPr/>
        <a:lstStyle/>
        <a:p>
          <a:endParaRPr lang="en-GB"/>
        </a:p>
      </dgm:t>
    </dgm:pt>
    <dgm:pt modelId="{5021D703-07FE-4849-B1C7-AF52B57D2931}" type="sibTrans" cxnId="{064784E2-DED8-4FED-B215-EF4B48915252}">
      <dgm:prSet/>
      <dgm:spPr/>
      <dgm:t>
        <a:bodyPr/>
        <a:lstStyle/>
        <a:p>
          <a:endParaRPr lang="en-GB"/>
        </a:p>
      </dgm:t>
    </dgm:pt>
    <dgm:pt modelId="{9ED6EA79-493D-4D00-A113-652F1AFC76F0}">
      <dgm:prSet phldrT="[Teksti]"/>
      <dgm:spPr>
        <a:solidFill>
          <a:schemeClr val="bg1"/>
        </a:solidFill>
      </dgm:spPr>
      <dgm:t>
        <a:bodyPr/>
        <a:lstStyle/>
        <a:p>
          <a:endParaRPr lang="en-GB" dirty="0">
            <a:solidFill>
              <a:schemeClr val="tx1"/>
            </a:solidFill>
          </a:endParaRPr>
        </a:p>
      </dgm:t>
    </dgm:pt>
    <dgm:pt modelId="{F6684866-3966-43C9-B106-D574040E58C5}" type="parTrans" cxnId="{0469A6D2-0C10-48B2-BC68-E1EA82EEFB6A}">
      <dgm:prSet/>
      <dgm:spPr/>
      <dgm:t>
        <a:bodyPr/>
        <a:lstStyle/>
        <a:p>
          <a:endParaRPr lang="en-GB"/>
        </a:p>
      </dgm:t>
    </dgm:pt>
    <dgm:pt modelId="{265F8155-4B06-4292-8EE6-41FE624E0FBE}" type="sibTrans" cxnId="{0469A6D2-0C10-48B2-BC68-E1EA82EEFB6A}">
      <dgm:prSet/>
      <dgm:spPr/>
      <dgm:t>
        <a:bodyPr/>
        <a:lstStyle/>
        <a:p>
          <a:endParaRPr lang="en-GB"/>
        </a:p>
      </dgm:t>
    </dgm:pt>
    <dgm:pt modelId="{430805D7-61CF-42A7-A5C9-08BC7503C15B}">
      <dgm:prSet phldrT="[Teksti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endParaRPr lang="en-GB" b="1" dirty="0" smtClean="0">
            <a:solidFill>
              <a:schemeClr val="tx1"/>
            </a:solidFill>
          </a:endParaRPr>
        </a:p>
      </dgm:t>
    </dgm:pt>
    <dgm:pt modelId="{52F644F8-90D6-4D79-AAC3-643D329092EC}" type="parTrans" cxnId="{E8489762-B727-4E7F-9464-1D4B15291E83}">
      <dgm:prSet/>
      <dgm:spPr/>
      <dgm:t>
        <a:bodyPr/>
        <a:lstStyle/>
        <a:p>
          <a:endParaRPr lang="en-GB"/>
        </a:p>
      </dgm:t>
    </dgm:pt>
    <dgm:pt modelId="{6FC2351F-D39A-4812-989D-6A2CC55DCDFD}" type="sibTrans" cxnId="{E8489762-B727-4E7F-9464-1D4B15291E83}">
      <dgm:prSet/>
      <dgm:spPr/>
      <dgm:t>
        <a:bodyPr/>
        <a:lstStyle/>
        <a:p>
          <a:endParaRPr lang="en-GB"/>
        </a:p>
      </dgm:t>
    </dgm:pt>
    <dgm:pt modelId="{B9E193CE-6F82-40DA-9FF7-101A9ABDA22C}" type="pres">
      <dgm:prSet presAssocID="{1D006499-5C53-4505-A275-D637B06AA647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DBF26EF9-F4AC-48C4-B39B-9DB150E57347}" type="pres">
      <dgm:prSet presAssocID="{1D006499-5C53-4505-A275-D637B06AA647}" presName="matrix" presStyleCnt="0"/>
      <dgm:spPr/>
    </dgm:pt>
    <dgm:pt modelId="{3485C783-8AE2-4E00-9AF7-9663CFF87573}" type="pres">
      <dgm:prSet presAssocID="{1D006499-5C53-4505-A275-D637B06AA647}" presName="tile1" presStyleLbl="node1" presStyleIdx="0" presStyleCnt="4" custLinFactNeighborX="336"/>
      <dgm:spPr/>
      <dgm:t>
        <a:bodyPr/>
        <a:lstStyle/>
        <a:p>
          <a:endParaRPr lang="en-GB"/>
        </a:p>
      </dgm:t>
    </dgm:pt>
    <dgm:pt modelId="{051E413C-7944-4712-96A2-CE112B65C9E9}" type="pres">
      <dgm:prSet presAssocID="{1D006499-5C53-4505-A275-D637B06AA647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DAFF327-E443-4F99-AB9F-C2AB1DC05ECB}" type="pres">
      <dgm:prSet presAssocID="{1D006499-5C53-4505-A275-D637B06AA647}" presName="tile2" presStyleLbl="node1" presStyleIdx="1" presStyleCnt="4"/>
      <dgm:spPr/>
      <dgm:t>
        <a:bodyPr/>
        <a:lstStyle/>
        <a:p>
          <a:endParaRPr lang="en-GB"/>
        </a:p>
      </dgm:t>
    </dgm:pt>
    <dgm:pt modelId="{0A04A0F0-4788-4169-AB34-B9A59C167B68}" type="pres">
      <dgm:prSet presAssocID="{1D006499-5C53-4505-A275-D637B06AA647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DB0C1A9-47B8-4579-BA11-97F7BBDC3008}" type="pres">
      <dgm:prSet presAssocID="{1D006499-5C53-4505-A275-D637B06AA647}" presName="tile3" presStyleLbl="node1" presStyleIdx="2" presStyleCnt="4" custScaleX="101439" custLinFactNeighborX="2163"/>
      <dgm:spPr/>
      <dgm:t>
        <a:bodyPr/>
        <a:lstStyle/>
        <a:p>
          <a:endParaRPr lang="en-GB"/>
        </a:p>
      </dgm:t>
    </dgm:pt>
    <dgm:pt modelId="{3E04F17C-C491-492F-A149-819F9AFE0775}" type="pres">
      <dgm:prSet presAssocID="{1D006499-5C53-4505-A275-D637B06AA647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B7E171B-9C74-44D8-8B11-F8C9AE9DDCB0}" type="pres">
      <dgm:prSet presAssocID="{1D006499-5C53-4505-A275-D637B06AA647}" presName="tile4" presStyleLbl="node1" presStyleIdx="3" presStyleCnt="4"/>
      <dgm:spPr/>
      <dgm:t>
        <a:bodyPr/>
        <a:lstStyle/>
        <a:p>
          <a:endParaRPr lang="en-GB"/>
        </a:p>
      </dgm:t>
    </dgm:pt>
    <dgm:pt modelId="{4BAF741E-075A-4EB4-8A6D-18560A84849D}" type="pres">
      <dgm:prSet presAssocID="{1D006499-5C53-4505-A275-D637B06AA647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B0CB9A1-4286-498F-AA33-3548B34B2783}" type="pres">
      <dgm:prSet presAssocID="{1D006499-5C53-4505-A275-D637B06AA647}" presName="centerTile" presStyleLbl="fgShp" presStyleIdx="0" presStyleCnt="1" custScaleX="147743" custScaleY="123750">
        <dgm:presLayoutVars>
          <dgm:chMax val="0"/>
          <dgm:chPref val="0"/>
        </dgm:presLayoutVars>
      </dgm:prSet>
      <dgm:spPr/>
      <dgm:t>
        <a:bodyPr/>
        <a:lstStyle/>
        <a:p>
          <a:endParaRPr lang="en-GB"/>
        </a:p>
      </dgm:t>
    </dgm:pt>
  </dgm:ptLst>
  <dgm:cxnLst>
    <dgm:cxn modelId="{875669E5-7CCF-4DB6-9F04-453EED48E8AC}" srcId="{1D006499-5C53-4505-A275-D637B06AA647}" destId="{40035056-9E5C-4578-BF73-877F651BA47B}" srcOrd="0" destOrd="0" parTransId="{AF882BD1-7692-415A-B2E6-BF653513BD5D}" sibTransId="{36D8655A-7DC8-4F0D-B92B-A47BC9657476}"/>
    <dgm:cxn modelId="{BDBA2529-9042-4869-B555-28CF04A2CA79}" type="presOf" srcId="{430805D7-61CF-42A7-A5C9-08BC7503C15B}" destId="{2B7E171B-9C74-44D8-8B11-F8C9AE9DDCB0}" srcOrd="0" destOrd="0" presId="urn:microsoft.com/office/officeart/2005/8/layout/matrix1"/>
    <dgm:cxn modelId="{DC3D1973-DA4D-4DA9-A346-6297F8CFD40B}" type="presOf" srcId="{7D50CAF4-EFC9-4E4D-8BA2-4237723390D1}" destId="{ADAFF327-E443-4F99-AB9F-C2AB1DC05ECB}" srcOrd="0" destOrd="0" presId="urn:microsoft.com/office/officeart/2005/8/layout/matrix1"/>
    <dgm:cxn modelId="{E8489762-B727-4E7F-9464-1D4B15291E83}" srcId="{40035056-9E5C-4578-BF73-877F651BA47B}" destId="{430805D7-61CF-42A7-A5C9-08BC7503C15B}" srcOrd="3" destOrd="0" parTransId="{52F644F8-90D6-4D79-AAC3-643D329092EC}" sibTransId="{6FC2351F-D39A-4812-989D-6A2CC55DCDFD}"/>
    <dgm:cxn modelId="{08CF271B-BBF9-4BBD-8B02-B68290A6DAE6}" type="presOf" srcId="{430805D7-61CF-42A7-A5C9-08BC7503C15B}" destId="{4BAF741E-075A-4EB4-8A6D-18560A84849D}" srcOrd="1" destOrd="0" presId="urn:microsoft.com/office/officeart/2005/8/layout/matrix1"/>
    <dgm:cxn modelId="{00A28CB4-06C9-400A-8B10-E77CEE037CE7}" type="presOf" srcId="{1D006499-5C53-4505-A275-D637B06AA647}" destId="{B9E193CE-6F82-40DA-9FF7-101A9ABDA22C}" srcOrd="0" destOrd="0" presId="urn:microsoft.com/office/officeart/2005/8/layout/matrix1"/>
    <dgm:cxn modelId="{0469A6D2-0C10-48B2-BC68-E1EA82EEFB6A}" srcId="{40035056-9E5C-4578-BF73-877F651BA47B}" destId="{9ED6EA79-493D-4D00-A113-652F1AFC76F0}" srcOrd="2" destOrd="0" parTransId="{F6684866-3966-43C9-B106-D574040E58C5}" sibTransId="{265F8155-4B06-4292-8EE6-41FE624E0FBE}"/>
    <dgm:cxn modelId="{F934DC73-D8BC-40AC-9220-510AE9D34E82}" type="presOf" srcId="{E0254DA2-5D5E-42E9-9E92-56C81CF8D153}" destId="{051E413C-7944-4712-96A2-CE112B65C9E9}" srcOrd="1" destOrd="0" presId="urn:microsoft.com/office/officeart/2005/8/layout/matrix1"/>
    <dgm:cxn modelId="{2BE8654C-0EBA-4ECF-8C77-CD97DF7A8EB6}" type="presOf" srcId="{9ED6EA79-493D-4D00-A113-652F1AFC76F0}" destId="{3E04F17C-C491-492F-A149-819F9AFE0775}" srcOrd="1" destOrd="0" presId="urn:microsoft.com/office/officeart/2005/8/layout/matrix1"/>
    <dgm:cxn modelId="{2883347E-BD91-45C3-B00C-9C45B40891B7}" type="presOf" srcId="{9ED6EA79-493D-4D00-A113-652F1AFC76F0}" destId="{5DB0C1A9-47B8-4579-BA11-97F7BBDC3008}" srcOrd="0" destOrd="0" presId="urn:microsoft.com/office/officeart/2005/8/layout/matrix1"/>
    <dgm:cxn modelId="{318D8F14-5C95-4669-9E5C-CEB92B1C7DEE}" type="presOf" srcId="{40035056-9E5C-4578-BF73-877F651BA47B}" destId="{3B0CB9A1-4286-498F-AA33-3548B34B2783}" srcOrd="0" destOrd="0" presId="urn:microsoft.com/office/officeart/2005/8/layout/matrix1"/>
    <dgm:cxn modelId="{064784E2-DED8-4FED-B215-EF4B48915252}" srcId="{40035056-9E5C-4578-BF73-877F651BA47B}" destId="{7D50CAF4-EFC9-4E4D-8BA2-4237723390D1}" srcOrd="1" destOrd="0" parTransId="{A2442C18-3DEB-4C9A-9F06-F907E003BCB0}" sibTransId="{5021D703-07FE-4849-B1C7-AF52B57D2931}"/>
    <dgm:cxn modelId="{C32292CB-A796-449F-ABDF-7C95FD5543F2}" type="presOf" srcId="{7D50CAF4-EFC9-4E4D-8BA2-4237723390D1}" destId="{0A04A0F0-4788-4169-AB34-B9A59C167B68}" srcOrd="1" destOrd="0" presId="urn:microsoft.com/office/officeart/2005/8/layout/matrix1"/>
    <dgm:cxn modelId="{49E32E96-85DB-492E-81BC-7CB67B7ED5A7}" type="presOf" srcId="{E0254DA2-5D5E-42E9-9E92-56C81CF8D153}" destId="{3485C783-8AE2-4E00-9AF7-9663CFF87573}" srcOrd="0" destOrd="0" presId="urn:microsoft.com/office/officeart/2005/8/layout/matrix1"/>
    <dgm:cxn modelId="{788DEA5E-7680-4129-9D1B-6638C21B5B40}" srcId="{40035056-9E5C-4578-BF73-877F651BA47B}" destId="{E0254DA2-5D5E-42E9-9E92-56C81CF8D153}" srcOrd="0" destOrd="0" parTransId="{30CF2889-A01A-4E0E-81EE-F3EE6622E695}" sibTransId="{6CDDB564-6013-43D8-A65A-B7FC3EAFE2AC}"/>
    <dgm:cxn modelId="{973B0856-36D1-42F3-8488-FF1DDE087927}" type="presParOf" srcId="{B9E193CE-6F82-40DA-9FF7-101A9ABDA22C}" destId="{DBF26EF9-F4AC-48C4-B39B-9DB150E57347}" srcOrd="0" destOrd="0" presId="urn:microsoft.com/office/officeart/2005/8/layout/matrix1"/>
    <dgm:cxn modelId="{2A86C2BE-D067-4C12-997C-672677EE3593}" type="presParOf" srcId="{DBF26EF9-F4AC-48C4-B39B-9DB150E57347}" destId="{3485C783-8AE2-4E00-9AF7-9663CFF87573}" srcOrd="0" destOrd="0" presId="urn:microsoft.com/office/officeart/2005/8/layout/matrix1"/>
    <dgm:cxn modelId="{DC5D620F-6E62-4EAB-B3B4-A864733FF129}" type="presParOf" srcId="{DBF26EF9-F4AC-48C4-B39B-9DB150E57347}" destId="{051E413C-7944-4712-96A2-CE112B65C9E9}" srcOrd="1" destOrd="0" presId="urn:microsoft.com/office/officeart/2005/8/layout/matrix1"/>
    <dgm:cxn modelId="{6B05C676-F7D0-4449-92D6-A61407CE7BF1}" type="presParOf" srcId="{DBF26EF9-F4AC-48C4-B39B-9DB150E57347}" destId="{ADAFF327-E443-4F99-AB9F-C2AB1DC05ECB}" srcOrd="2" destOrd="0" presId="urn:microsoft.com/office/officeart/2005/8/layout/matrix1"/>
    <dgm:cxn modelId="{8FF23127-EFC2-454D-BDB3-839C50423FDD}" type="presParOf" srcId="{DBF26EF9-F4AC-48C4-B39B-9DB150E57347}" destId="{0A04A0F0-4788-4169-AB34-B9A59C167B68}" srcOrd="3" destOrd="0" presId="urn:microsoft.com/office/officeart/2005/8/layout/matrix1"/>
    <dgm:cxn modelId="{CB866503-4E26-4F55-8632-24963B91FE93}" type="presParOf" srcId="{DBF26EF9-F4AC-48C4-B39B-9DB150E57347}" destId="{5DB0C1A9-47B8-4579-BA11-97F7BBDC3008}" srcOrd="4" destOrd="0" presId="urn:microsoft.com/office/officeart/2005/8/layout/matrix1"/>
    <dgm:cxn modelId="{A272A10C-33B5-40DA-B441-A28378943129}" type="presParOf" srcId="{DBF26EF9-F4AC-48C4-B39B-9DB150E57347}" destId="{3E04F17C-C491-492F-A149-819F9AFE0775}" srcOrd="5" destOrd="0" presId="urn:microsoft.com/office/officeart/2005/8/layout/matrix1"/>
    <dgm:cxn modelId="{0E4E1FA2-5853-4EC4-81BE-A334D35CC05F}" type="presParOf" srcId="{DBF26EF9-F4AC-48C4-B39B-9DB150E57347}" destId="{2B7E171B-9C74-44D8-8B11-F8C9AE9DDCB0}" srcOrd="6" destOrd="0" presId="urn:microsoft.com/office/officeart/2005/8/layout/matrix1"/>
    <dgm:cxn modelId="{6570E7D9-BD91-49F8-B4FF-8FBA62D3F39A}" type="presParOf" srcId="{DBF26EF9-F4AC-48C4-B39B-9DB150E57347}" destId="{4BAF741E-075A-4EB4-8A6D-18560A84849D}" srcOrd="7" destOrd="0" presId="urn:microsoft.com/office/officeart/2005/8/layout/matrix1"/>
    <dgm:cxn modelId="{6C9DDAFD-D541-4816-91FE-80CFB53BEBCD}" type="presParOf" srcId="{B9E193CE-6F82-40DA-9FF7-101A9ABDA22C}" destId="{3B0CB9A1-4286-498F-AA33-3548B34B2783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D006499-5C53-4505-A275-D637B06AA647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40035056-9E5C-4578-BF73-877F651BA47B}">
      <dgm:prSet phldrT="[Teksti]"/>
      <dgm:spPr>
        <a:solidFill>
          <a:srgbClr val="FFC000"/>
        </a:solidFill>
      </dgm:spPr>
      <dgm:t>
        <a:bodyPr/>
        <a:lstStyle/>
        <a:p>
          <a:pPr algn="l" rtl="0"/>
          <a:r>
            <a:rPr lang="en-GB" b="1" i="0" u="none" baseline="0" dirty="0"/>
            <a:t>General tasks</a:t>
          </a:r>
        </a:p>
        <a:p>
          <a:pPr algn="l" rtl="0"/>
          <a:r>
            <a:rPr lang="en-GB" b="0" i="0" u="none" baseline="0" dirty="0"/>
            <a:t>Guidance and advice</a:t>
          </a:r>
        </a:p>
        <a:p>
          <a:pPr algn="l" rtl="0"/>
          <a:r>
            <a:rPr lang="en-GB" b="0" i="0" u="none" baseline="0" dirty="0"/>
            <a:t>Mapping out customer situation</a:t>
          </a:r>
        </a:p>
        <a:p>
          <a:pPr algn="l" rtl="0"/>
          <a:r>
            <a:rPr lang="en-GB" b="0" i="0" u="none" baseline="0" dirty="0"/>
            <a:t>Psychosocial support</a:t>
          </a:r>
        </a:p>
        <a:p>
          <a:pPr algn="l" rtl="0"/>
          <a:r>
            <a:rPr lang="en-GB" b="0" i="0" u="none" baseline="0" dirty="0"/>
            <a:t>Work with friends and family members</a:t>
          </a:r>
        </a:p>
        <a:p>
          <a:pPr algn="l" rtl="0"/>
          <a:r>
            <a:rPr lang="en-GB" b="0" i="0" u="none" baseline="0" dirty="0"/>
            <a:t>Ensuring further assistance</a:t>
          </a:r>
        </a:p>
        <a:p>
          <a:pPr algn="l" rtl="0"/>
          <a:r>
            <a:rPr lang="en-GB" b="0" i="0" u="none" baseline="0" dirty="0"/>
            <a:t>Disaster response</a:t>
          </a:r>
          <a:endParaRPr lang="en-GB" dirty="0"/>
        </a:p>
      </dgm:t>
    </dgm:pt>
    <dgm:pt modelId="{AF882BD1-7692-415A-B2E6-BF653513BD5D}" type="parTrans" cxnId="{875669E5-7CCF-4DB6-9F04-453EED48E8AC}">
      <dgm:prSet/>
      <dgm:spPr/>
      <dgm:t>
        <a:bodyPr/>
        <a:lstStyle/>
        <a:p>
          <a:endParaRPr lang="en-GB"/>
        </a:p>
      </dgm:t>
    </dgm:pt>
    <dgm:pt modelId="{36D8655A-7DC8-4F0D-B92B-A47BC9657476}" type="sibTrans" cxnId="{875669E5-7CCF-4DB6-9F04-453EED48E8AC}">
      <dgm:prSet/>
      <dgm:spPr/>
      <dgm:t>
        <a:bodyPr/>
        <a:lstStyle/>
        <a:p>
          <a:endParaRPr lang="en-GB"/>
        </a:p>
      </dgm:t>
    </dgm:pt>
    <dgm:pt modelId="{E0254DA2-5D5E-42E9-9E92-56C81CF8D153}">
      <dgm:prSet phldrT="[Teksti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endParaRPr lang="en-GB" sz="800" b="1" dirty="0" smtClean="0">
            <a:solidFill>
              <a:schemeClr val="tx1"/>
            </a:solidFill>
          </a:endParaRPr>
        </a:p>
        <a:p>
          <a:pPr algn="l" rtl="0"/>
          <a:r>
            <a:rPr lang="en-GB" sz="1000" b="1" i="0" u="none" baseline="0" dirty="0">
              <a:solidFill>
                <a:schemeClr val="tx1"/>
              </a:solidFill>
            </a:rPr>
            <a:t>Crisis work</a:t>
          </a:r>
        </a:p>
        <a:p>
          <a:pPr algn="l" rtl="0"/>
          <a:r>
            <a:rPr lang="en-GB" sz="800" b="0" i="0" u="none" baseline="0" dirty="0">
              <a:solidFill>
                <a:schemeClr val="tx1"/>
              </a:solidFill>
            </a:rPr>
            <a:t>Treatment of traumatic crises</a:t>
          </a:r>
        </a:p>
        <a:p>
          <a:pPr algn="l" rtl="0"/>
          <a:r>
            <a:rPr lang="en-GB" sz="800" b="0" i="0" u="none" baseline="0" dirty="0">
              <a:solidFill>
                <a:schemeClr val="tx1"/>
              </a:solidFill>
            </a:rPr>
            <a:t>Sudden crises in life</a:t>
          </a:r>
        </a:p>
        <a:p>
          <a:pPr algn="l" rtl="0"/>
          <a:r>
            <a:rPr lang="en-GB" sz="800" b="0" i="0" u="none" baseline="0" dirty="0">
              <a:solidFill>
                <a:schemeClr val="tx1"/>
              </a:solidFill>
            </a:rPr>
            <a:t>Psychological first aid</a:t>
          </a:r>
        </a:p>
        <a:p>
          <a:pPr algn="l" rtl="0"/>
          <a:r>
            <a:rPr lang="en-GB" sz="800" b="0" i="0" u="none" baseline="0" dirty="0">
              <a:solidFill>
                <a:schemeClr val="tx1"/>
              </a:solidFill>
            </a:rPr>
            <a:t>Active emergency aid</a:t>
          </a:r>
        </a:p>
        <a:p>
          <a:endParaRPr lang="en-GB" sz="800" dirty="0">
            <a:solidFill>
              <a:schemeClr val="tx1"/>
            </a:solidFill>
          </a:endParaRPr>
        </a:p>
      </dgm:t>
    </dgm:pt>
    <dgm:pt modelId="{30CF2889-A01A-4E0E-81EE-F3EE6622E695}" type="parTrans" cxnId="{788DEA5E-7680-4129-9D1B-6638C21B5B40}">
      <dgm:prSet/>
      <dgm:spPr/>
      <dgm:t>
        <a:bodyPr/>
        <a:lstStyle/>
        <a:p>
          <a:endParaRPr lang="en-GB"/>
        </a:p>
      </dgm:t>
    </dgm:pt>
    <dgm:pt modelId="{6CDDB564-6013-43D8-A65A-B7FC3EAFE2AC}" type="sibTrans" cxnId="{788DEA5E-7680-4129-9D1B-6638C21B5B40}">
      <dgm:prSet/>
      <dgm:spPr/>
      <dgm:t>
        <a:bodyPr/>
        <a:lstStyle/>
        <a:p>
          <a:endParaRPr lang="en-GB"/>
        </a:p>
      </dgm:t>
    </dgm:pt>
    <dgm:pt modelId="{7D50CAF4-EFC9-4E4D-8BA2-4237723390D1}">
      <dgm:prSet phldrT="[Teksti]"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pPr algn="l" rtl="0"/>
          <a:r>
            <a:rPr lang="en-GB" sz="1000" b="1" i="0" u="none" baseline="0" dirty="0">
              <a:solidFill>
                <a:schemeClr val="tx1"/>
              </a:solidFill>
            </a:rPr>
            <a:t>Social work</a:t>
          </a:r>
        </a:p>
        <a:p>
          <a:pPr algn="l" rtl="0"/>
          <a:r>
            <a:rPr lang="en-GB" sz="800" b="0" i="0" u="none" baseline="0" dirty="0">
              <a:solidFill>
                <a:schemeClr val="tx1"/>
              </a:solidFill>
            </a:rPr>
            <a:t>Assessment of the need for an urgent service (Finnish Social Welfare Act, Section 36)</a:t>
          </a:r>
        </a:p>
        <a:p>
          <a:pPr algn="l" rtl="0"/>
          <a:r>
            <a:rPr lang="en-GB" sz="800" b="0" i="0" u="none" baseline="0" dirty="0">
              <a:solidFill>
                <a:schemeClr val="tx1"/>
              </a:solidFill>
            </a:rPr>
            <a:t>Urgent child protection measures</a:t>
          </a:r>
        </a:p>
        <a:p>
          <a:pPr algn="l" rtl="0"/>
          <a:r>
            <a:rPr lang="en-GB" sz="800" b="0" i="0" u="none" baseline="0" dirty="0">
              <a:solidFill>
                <a:schemeClr val="tx1"/>
              </a:solidFill>
            </a:rPr>
            <a:t>Acute social work</a:t>
          </a:r>
        </a:p>
        <a:p>
          <a:pPr algn="l" rtl="0"/>
          <a:r>
            <a:rPr lang="en-GB" sz="800" b="0" i="0" u="none" baseline="0" dirty="0">
              <a:solidFill>
                <a:schemeClr val="tx1"/>
              </a:solidFill>
            </a:rPr>
            <a:t>Social support</a:t>
          </a:r>
        </a:p>
        <a:p>
          <a:endParaRPr lang="en-GB" sz="800" dirty="0" smtClean="0">
            <a:solidFill>
              <a:schemeClr val="tx1"/>
            </a:solidFill>
          </a:endParaRPr>
        </a:p>
      </dgm:t>
    </dgm:pt>
    <dgm:pt modelId="{A2442C18-3DEB-4C9A-9F06-F907E003BCB0}" type="parTrans" cxnId="{064784E2-DED8-4FED-B215-EF4B48915252}">
      <dgm:prSet/>
      <dgm:spPr/>
      <dgm:t>
        <a:bodyPr/>
        <a:lstStyle/>
        <a:p>
          <a:endParaRPr lang="en-GB"/>
        </a:p>
      </dgm:t>
    </dgm:pt>
    <dgm:pt modelId="{5021D703-07FE-4849-B1C7-AF52B57D2931}" type="sibTrans" cxnId="{064784E2-DED8-4FED-B215-EF4B48915252}">
      <dgm:prSet/>
      <dgm:spPr/>
      <dgm:t>
        <a:bodyPr/>
        <a:lstStyle/>
        <a:p>
          <a:endParaRPr lang="en-GB"/>
        </a:p>
      </dgm:t>
    </dgm:pt>
    <dgm:pt modelId="{9ED6EA79-493D-4D00-A113-652F1AFC76F0}">
      <dgm:prSet phldrT="[Teksti]"/>
      <dgm:spPr>
        <a:solidFill>
          <a:schemeClr val="bg1"/>
        </a:solidFill>
      </dgm:spPr>
      <dgm:t>
        <a:bodyPr/>
        <a:lstStyle/>
        <a:p>
          <a:endParaRPr lang="en-GB" dirty="0">
            <a:solidFill>
              <a:schemeClr val="tx1"/>
            </a:solidFill>
          </a:endParaRPr>
        </a:p>
      </dgm:t>
    </dgm:pt>
    <dgm:pt modelId="{F6684866-3966-43C9-B106-D574040E58C5}" type="parTrans" cxnId="{0469A6D2-0C10-48B2-BC68-E1EA82EEFB6A}">
      <dgm:prSet/>
      <dgm:spPr/>
      <dgm:t>
        <a:bodyPr/>
        <a:lstStyle/>
        <a:p>
          <a:endParaRPr lang="en-GB"/>
        </a:p>
      </dgm:t>
    </dgm:pt>
    <dgm:pt modelId="{265F8155-4B06-4292-8EE6-41FE624E0FBE}" type="sibTrans" cxnId="{0469A6D2-0C10-48B2-BC68-E1EA82EEFB6A}">
      <dgm:prSet/>
      <dgm:spPr/>
      <dgm:t>
        <a:bodyPr/>
        <a:lstStyle/>
        <a:p>
          <a:endParaRPr lang="en-GB"/>
        </a:p>
      </dgm:t>
    </dgm:pt>
    <dgm:pt modelId="{430805D7-61CF-42A7-A5C9-08BC7503C15B}">
      <dgm:prSet phldrT="[Teksti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endParaRPr lang="en-GB" b="1" dirty="0" smtClean="0">
            <a:solidFill>
              <a:schemeClr val="tx1"/>
            </a:solidFill>
          </a:endParaRPr>
        </a:p>
      </dgm:t>
    </dgm:pt>
    <dgm:pt modelId="{52F644F8-90D6-4D79-AAC3-643D329092EC}" type="parTrans" cxnId="{E8489762-B727-4E7F-9464-1D4B15291E83}">
      <dgm:prSet/>
      <dgm:spPr/>
      <dgm:t>
        <a:bodyPr/>
        <a:lstStyle/>
        <a:p>
          <a:endParaRPr lang="en-GB"/>
        </a:p>
      </dgm:t>
    </dgm:pt>
    <dgm:pt modelId="{6FC2351F-D39A-4812-989D-6A2CC55DCDFD}" type="sibTrans" cxnId="{E8489762-B727-4E7F-9464-1D4B15291E83}">
      <dgm:prSet/>
      <dgm:spPr/>
      <dgm:t>
        <a:bodyPr/>
        <a:lstStyle/>
        <a:p>
          <a:endParaRPr lang="en-GB"/>
        </a:p>
      </dgm:t>
    </dgm:pt>
    <dgm:pt modelId="{B9E193CE-6F82-40DA-9FF7-101A9ABDA22C}" type="pres">
      <dgm:prSet presAssocID="{1D006499-5C53-4505-A275-D637B06AA647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DBF26EF9-F4AC-48C4-B39B-9DB150E57347}" type="pres">
      <dgm:prSet presAssocID="{1D006499-5C53-4505-A275-D637B06AA647}" presName="matrix" presStyleCnt="0"/>
      <dgm:spPr/>
    </dgm:pt>
    <dgm:pt modelId="{3485C783-8AE2-4E00-9AF7-9663CFF87573}" type="pres">
      <dgm:prSet presAssocID="{1D006499-5C53-4505-A275-D637B06AA647}" presName="tile1" presStyleLbl="node1" presStyleIdx="0" presStyleCnt="4" custLinFactNeighborX="336"/>
      <dgm:spPr/>
      <dgm:t>
        <a:bodyPr/>
        <a:lstStyle/>
        <a:p>
          <a:endParaRPr lang="en-GB"/>
        </a:p>
      </dgm:t>
    </dgm:pt>
    <dgm:pt modelId="{051E413C-7944-4712-96A2-CE112B65C9E9}" type="pres">
      <dgm:prSet presAssocID="{1D006499-5C53-4505-A275-D637B06AA647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DAFF327-E443-4F99-AB9F-C2AB1DC05ECB}" type="pres">
      <dgm:prSet presAssocID="{1D006499-5C53-4505-A275-D637B06AA647}" presName="tile2" presStyleLbl="node1" presStyleIdx="1" presStyleCnt="4"/>
      <dgm:spPr/>
      <dgm:t>
        <a:bodyPr/>
        <a:lstStyle/>
        <a:p>
          <a:endParaRPr lang="en-GB"/>
        </a:p>
      </dgm:t>
    </dgm:pt>
    <dgm:pt modelId="{0A04A0F0-4788-4169-AB34-B9A59C167B68}" type="pres">
      <dgm:prSet presAssocID="{1D006499-5C53-4505-A275-D637B06AA647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DB0C1A9-47B8-4579-BA11-97F7BBDC3008}" type="pres">
      <dgm:prSet presAssocID="{1D006499-5C53-4505-A275-D637B06AA647}" presName="tile3" presStyleLbl="node1" presStyleIdx="2" presStyleCnt="4" custScaleX="101439" custLinFactNeighborX="2163"/>
      <dgm:spPr/>
      <dgm:t>
        <a:bodyPr/>
        <a:lstStyle/>
        <a:p>
          <a:endParaRPr lang="en-GB"/>
        </a:p>
      </dgm:t>
    </dgm:pt>
    <dgm:pt modelId="{3E04F17C-C491-492F-A149-819F9AFE0775}" type="pres">
      <dgm:prSet presAssocID="{1D006499-5C53-4505-A275-D637B06AA647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B7E171B-9C74-44D8-8B11-F8C9AE9DDCB0}" type="pres">
      <dgm:prSet presAssocID="{1D006499-5C53-4505-A275-D637B06AA647}" presName="tile4" presStyleLbl="node1" presStyleIdx="3" presStyleCnt="4"/>
      <dgm:spPr/>
      <dgm:t>
        <a:bodyPr/>
        <a:lstStyle/>
        <a:p>
          <a:endParaRPr lang="en-GB"/>
        </a:p>
      </dgm:t>
    </dgm:pt>
    <dgm:pt modelId="{4BAF741E-075A-4EB4-8A6D-18560A84849D}" type="pres">
      <dgm:prSet presAssocID="{1D006499-5C53-4505-A275-D637B06AA647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B0CB9A1-4286-498F-AA33-3548B34B2783}" type="pres">
      <dgm:prSet presAssocID="{1D006499-5C53-4505-A275-D637B06AA647}" presName="centerTile" presStyleLbl="fgShp" presStyleIdx="0" presStyleCnt="1" custScaleX="147743" custScaleY="123750">
        <dgm:presLayoutVars>
          <dgm:chMax val="0"/>
          <dgm:chPref val="0"/>
        </dgm:presLayoutVars>
      </dgm:prSet>
      <dgm:spPr/>
      <dgm:t>
        <a:bodyPr/>
        <a:lstStyle/>
        <a:p>
          <a:endParaRPr lang="en-GB"/>
        </a:p>
      </dgm:t>
    </dgm:pt>
  </dgm:ptLst>
  <dgm:cxnLst>
    <dgm:cxn modelId="{82C5661A-30EC-42CD-A0BC-F851EE258521}" type="presOf" srcId="{7D50CAF4-EFC9-4E4D-8BA2-4237723390D1}" destId="{ADAFF327-E443-4F99-AB9F-C2AB1DC05ECB}" srcOrd="0" destOrd="0" presId="urn:microsoft.com/office/officeart/2005/8/layout/matrix1"/>
    <dgm:cxn modelId="{912EB7B9-E948-4E0D-A80F-93C4BD62DD89}" type="presOf" srcId="{40035056-9E5C-4578-BF73-877F651BA47B}" destId="{3B0CB9A1-4286-498F-AA33-3548B34B2783}" srcOrd="0" destOrd="0" presId="urn:microsoft.com/office/officeart/2005/8/layout/matrix1"/>
    <dgm:cxn modelId="{788DEA5E-7680-4129-9D1B-6638C21B5B40}" srcId="{40035056-9E5C-4578-BF73-877F651BA47B}" destId="{E0254DA2-5D5E-42E9-9E92-56C81CF8D153}" srcOrd="0" destOrd="0" parTransId="{30CF2889-A01A-4E0E-81EE-F3EE6622E695}" sibTransId="{6CDDB564-6013-43D8-A65A-B7FC3EAFE2AC}"/>
    <dgm:cxn modelId="{4A050FDC-CA28-4A46-AE1A-AF6157F5758D}" type="presOf" srcId="{430805D7-61CF-42A7-A5C9-08BC7503C15B}" destId="{2B7E171B-9C74-44D8-8B11-F8C9AE9DDCB0}" srcOrd="0" destOrd="0" presId="urn:microsoft.com/office/officeart/2005/8/layout/matrix1"/>
    <dgm:cxn modelId="{619C2CCB-D8A8-422A-A679-F0C3A8F42678}" type="presOf" srcId="{E0254DA2-5D5E-42E9-9E92-56C81CF8D153}" destId="{3485C783-8AE2-4E00-9AF7-9663CFF87573}" srcOrd="0" destOrd="0" presId="urn:microsoft.com/office/officeart/2005/8/layout/matrix1"/>
    <dgm:cxn modelId="{0469A6D2-0C10-48B2-BC68-E1EA82EEFB6A}" srcId="{40035056-9E5C-4578-BF73-877F651BA47B}" destId="{9ED6EA79-493D-4D00-A113-652F1AFC76F0}" srcOrd="2" destOrd="0" parTransId="{F6684866-3966-43C9-B106-D574040E58C5}" sibTransId="{265F8155-4B06-4292-8EE6-41FE624E0FBE}"/>
    <dgm:cxn modelId="{875669E5-7CCF-4DB6-9F04-453EED48E8AC}" srcId="{1D006499-5C53-4505-A275-D637B06AA647}" destId="{40035056-9E5C-4578-BF73-877F651BA47B}" srcOrd="0" destOrd="0" parTransId="{AF882BD1-7692-415A-B2E6-BF653513BD5D}" sibTransId="{36D8655A-7DC8-4F0D-B92B-A47BC9657476}"/>
    <dgm:cxn modelId="{1FF5940E-9840-4632-AD26-8E19F00B0A82}" type="presOf" srcId="{9ED6EA79-493D-4D00-A113-652F1AFC76F0}" destId="{3E04F17C-C491-492F-A149-819F9AFE0775}" srcOrd="1" destOrd="0" presId="urn:microsoft.com/office/officeart/2005/8/layout/matrix1"/>
    <dgm:cxn modelId="{18382FA9-B2E5-423F-ABFC-A24D456BF634}" type="presOf" srcId="{7D50CAF4-EFC9-4E4D-8BA2-4237723390D1}" destId="{0A04A0F0-4788-4169-AB34-B9A59C167B68}" srcOrd="1" destOrd="0" presId="urn:microsoft.com/office/officeart/2005/8/layout/matrix1"/>
    <dgm:cxn modelId="{064784E2-DED8-4FED-B215-EF4B48915252}" srcId="{40035056-9E5C-4578-BF73-877F651BA47B}" destId="{7D50CAF4-EFC9-4E4D-8BA2-4237723390D1}" srcOrd="1" destOrd="0" parTransId="{A2442C18-3DEB-4C9A-9F06-F907E003BCB0}" sibTransId="{5021D703-07FE-4849-B1C7-AF52B57D2931}"/>
    <dgm:cxn modelId="{5EFA0835-6DF7-402D-B5EB-A49022BEF454}" type="presOf" srcId="{E0254DA2-5D5E-42E9-9E92-56C81CF8D153}" destId="{051E413C-7944-4712-96A2-CE112B65C9E9}" srcOrd="1" destOrd="0" presId="urn:microsoft.com/office/officeart/2005/8/layout/matrix1"/>
    <dgm:cxn modelId="{22FAA465-6710-4088-97F0-C59127DCD7CD}" type="presOf" srcId="{1D006499-5C53-4505-A275-D637B06AA647}" destId="{B9E193CE-6F82-40DA-9FF7-101A9ABDA22C}" srcOrd="0" destOrd="0" presId="urn:microsoft.com/office/officeart/2005/8/layout/matrix1"/>
    <dgm:cxn modelId="{2C1840F3-6EF8-4D99-98E2-389A99074CAE}" type="presOf" srcId="{9ED6EA79-493D-4D00-A113-652F1AFC76F0}" destId="{5DB0C1A9-47B8-4579-BA11-97F7BBDC3008}" srcOrd="0" destOrd="0" presId="urn:microsoft.com/office/officeart/2005/8/layout/matrix1"/>
    <dgm:cxn modelId="{E8489762-B727-4E7F-9464-1D4B15291E83}" srcId="{40035056-9E5C-4578-BF73-877F651BA47B}" destId="{430805D7-61CF-42A7-A5C9-08BC7503C15B}" srcOrd="3" destOrd="0" parTransId="{52F644F8-90D6-4D79-AAC3-643D329092EC}" sibTransId="{6FC2351F-D39A-4812-989D-6A2CC55DCDFD}"/>
    <dgm:cxn modelId="{63C27A24-88FE-462B-98DD-C714036C6E34}" type="presOf" srcId="{430805D7-61CF-42A7-A5C9-08BC7503C15B}" destId="{4BAF741E-075A-4EB4-8A6D-18560A84849D}" srcOrd="1" destOrd="0" presId="urn:microsoft.com/office/officeart/2005/8/layout/matrix1"/>
    <dgm:cxn modelId="{4372223E-FBA2-4B61-85EF-12F3EE772314}" type="presParOf" srcId="{B9E193CE-6F82-40DA-9FF7-101A9ABDA22C}" destId="{DBF26EF9-F4AC-48C4-B39B-9DB150E57347}" srcOrd="0" destOrd="0" presId="urn:microsoft.com/office/officeart/2005/8/layout/matrix1"/>
    <dgm:cxn modelId="{E0AFD9A2-9E71-4307-827B-559FB03EAF5E}" type="presParOf" srcId="{DBF26EF9-F4AC-48C4-B39B-9DB150E57347}" destId="{3485C783-8AE2-4E00-9AF7-9663CFF87573}" srcOrd="0" destOrd="0" presId="urn:microsoft.com/office/officeart/2005/8/layout/matrix1"/>
    <dgm:cxn modelId="{00039EED-4F5F-444B-BAF0-711A749BD836}" type="presParOf" srcId="{DBF26EF9-F4AC-48C4-B39B-9DB150E57347}" destId="{051E413C-7944-4712-96A2-CE112B65C9E9}" srcOrd="1" destOrd="0" presId="urn:microsoft.com/office/officeart/2005/8/layout/matrix1"/>
    <dgm:cxn modelId="{0CC90C1E-06C7-4A0B-814C-81EEB1B9E466}" type="presParOf" srcId="{DBF26EF9-F4AC-48C4-B39B-9DB150E57347}" destId="{ADAFF327-E443-4F99-AB9F-C2AB1DC05ECB}" srcOrd="2" destOrd="0" presId="urn:microsoft.com/office/officeart/2005/8/layout/matrix1"/>
    <dgm:cxn modelId="{8A8C5E18-3410-4447-9E27-4BB1086BCE40}" type="presParOf" srcId="{DBF26EF9-F4AC-48C4-B39B-9DB150E57347}" destId="{0A04A0F0-4788-4169-AB34-B9A59C167B68}" srcOrd="3" destOrd="0" presId="urn:microsoft.com/office/officeart/2005/8/layout/matrix1"/>
    <dgm:cxn modelId="{F7E64968-2468-428F-B97C-C23BD0D044DE}" type="presParOf" srcId="{DBF26EF9-F4AC-48C4-B39B-9DB150E57347}" destId="{5DB0C1A9-47B8-4579-BA11-97F7BBDC3008}" srcOrd="4" destOrd="0" presId="urn:microsoft.com/office/officeart/2005/8/layout/matrix1"/>
    <dgm:cxn modelId="{97ADCBC8-F35E-4637-B6A4-EFE8D94DAB90}" type="presParOf" srcId="{DBF26EF9-F4AC-48C4-B39B-9DB150E57347}" destId="{3E04F17C-C491-492F-A149-819F9AFE0775}" srcOrd="5" destOrd="0" presId="urn:microsoft.com/office/officeart/2005/8/layout/matrix1"/>
    <dgm:cxn modelId="{F21ACEC7-2A26-4166-9CC2-77D5DDC64750}" type="presParOf" srcId="{DBF26EF9-F4AC-48C4-B39B-9DB150E57347}" destId="{2B7E171B-9C74-44D8-8B11-F8C9AE9DDCB0}" srcOrd="6" destOrd="0" presId="urn:microsoft.com/office/officeart/2005/8/layout/matrix1"/>
    <dgm:cxn modelId="{DF811771-6AE4-4F2A-90F4-89BB0B42651F}" type="presParOf" srcId="{DBF26EF9-F4AC-48C4-B39B-9DB150E57347}" destId="{4BAF741E-075A-4EB4-8A6D-18560A84849D}" srcOrd="7" destOrd="0" presId="urn:microsoft.com/office/officeart/2005/8/layout/matrix1"/>
    <dgm:cxn modelId="{5F81768A-5A72-4630-A16B-B28B6F86057B}" type="presParOf" srcId="{B9E193CE-6F82-40DA-9FF7-101A9ABDA22C}" destId="{3B0CB9A1-4286-498F-AA33-3548B34B2783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85C783-8AE2-4E00-9AF7-9663CFF87573}">
      <dsp:nvSpPr>
        <dsp:cNvPr id="0" name=""/>
        <dsp:cNvSpPr/>
      </dsp:nvSpPr>
      <dsp:spPr>
        <a:xfrm rot="16200000">
          <a:off x="529206" y="-508000"/>
          <a:ext cx="2032000" cy="3048000"/>
        </a:xfrm>
        <a:prstGeom prst="round1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56896" rIns="56896" bIns="56896" numCol="1" spcCol="1270" anchor="ctr" anchorCtr="0">
          <a:noAutofit/>
        </a:bodyPr>
        <a:lstStyle/>
        <a:p>
          <a:pPr lvl="0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800" b="1" kern="1200" dirty="0" smtClean="0">
            <a:solidFill>
              <a:schemeClr val="tx1"/>
            </a:solidFill>
          </a:endParaRPr>
        </a:p>
        <a:p>
          <a:pPr lvl="0" algn="l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b="1" i="0" u="none" kern="1200" baseline="0" dirty="0">
              <a:solidFill>
                <a:schemeClr val="tx1"/>
              </a:solidFill>
            </a:rPr>
            <a:t>Crisis work</a:t>
          </a:r>
        </a:p>
        <a:p>
          <a:pPr lvl="0" algn="l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b="0" i="0" u="none" kern="1200" baseline="0" dirty="0">
              <a:solidFill>
                <a:schemeClr val="tx1"/>
              </a:solidFill>
            </a:rPr>
            <a:t>Treatment of traumatic crises</a:t>
          </a:r>
        </a:p>
        <a:p>
          <a:pPr lvl="0" algn="l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b="0" i="0" u="none" kern="1200" baseline="0" dirty="0">
              <a:solidFill>
                <a:schemeClr val="tx1"/>
              </a:solidFill>
            </a:rPr>
            <a:t>Sudden crises in life</a:t>
          </a:r>
        </a:p>
        <a:p>
          <a:pPr lvl="0" algn="l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b="0" i="0" u="none" kern="1200" baseline="0" dirty="0">
              <a:solidFill>
                <a:schemeClr val="tx1"/>
              </a:solidFill>
            </a:rPr>
            <a:t>Psychological first aid</a:t>
          </a:r>
        </a:p>
        <a:p>
          <a:pPr lvl="0" algn="l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b="0" i="0" u="none" kern="1200" baseline="0" dirty="0">
              <a:solidFill>
                <a:schemeClr val="tx1"/>
              </a:solidFill>
            </a:rPr>
            <a:t>Active emergency aid</a:t>
          </a:r>
        </a:p>
        <a:p>
          <a:pPr lvl="0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800" kern="1200" dirty="0">
            <a:solidFill>
              <a:schemeClr val="tx1"/>
            </a:solidFill>
          </a:endParaRPr>
        </a:p>
      </dsp:txBody>
      <dsp:txXfrm rot="5400000">
        <a:off x="21206" y="0"/>
        <a:ext cx="3048000" cy="1524000"/>
      </dsp:txXfrm>
    </dsp:sp>
    <dsp:sp modelId="{ADAFF327-E443-4F99-AB9F-C2AB1DC05ECB}">
      <dsp:nvSpPr>
        <dsp:cNvPr id="0" name=""/>
        <dsp:cNvSpPr/>
      </dsp:nvSpPr>
      <dsp:spPr>
        <a:xfrm>
          <a:off x="3058965" y="0"/>
          <a:ext cx="3048000" cy="2032000"/>
        </a:xfrm>
        <a:prstGeom prst="round1Rect">
          <a:avLst/>
        </a:prstGeom>
        <a:solidFill>
          <a:schemeClr val="bg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l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b="1" i="0" u="none" kern="1200" baseline="0" dirty="0">
              <a:solidFill>
                <a:schemeClr val="tx1"/>
              </a:solidFill>
            </a:rPr>
            <a:t>Social work</a:t>
          </a:r>
        </a:p>
        <a:p>
          <a:pPr lvl="0" algn="l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b="0" i="0" u="none" kern="1200" baseline="0" dirty="0">
              <a:solidFill>
                <a:schemeClr val="tx1"/>
              </a:solidFill>
            </a:rPr>
            <a:t>Assessment of the need for an urgent service (Finnish Social Welfare Act, Section 36)</a:t>
          </a:r>
        </a:p>
        <a:p>
          <a:pPr lvl="0" algn="l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b="0" i="0" u="none" kern="1200" baseline="0" dirty="0">
              <a:solidFill>
                <a:schemeClr val="tx1"/>
              </a:solidFill>
            </a:rPr>
            <a:t>Urgent child protection measures</a:t>
          </a:r>
        </a:p>
        <a:p>
          <a:pPr lvl="0" algn="l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b="0" i="0" u="none" kern="1200" baseline="0" dirty="0">
              <a:solidFill>
                <a:schemeClr val="tx1"/>
              </a:solidFill>
            </a:rPr>
            <a:t>Acute social work</a:t>
          </a:r>
        </a:p>
        <a:p>
          <a:pPr lvl="0" algn="l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b="0" i="0" u="none" kern="1200" baseline="0" dirty="0">
              <a:solidFill>
                <a:schemeClr val="tx1"/>
              </a:solidFill>
            </a:rPr>
            <a:t>Social support</a:t>
          </a:r>
        </a:p>
        <a:p>
          <a:pPr lvl="0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800" kern="1200" dirty="0" smtClean="0">
            <a:solidFill>
              <a:schemeClr val="tx1"/>
            </a:solidFill>
          </a:endParaRPr>
        </a:p>
      </dsp:txBody>
      <dsp:txXfrm>
        <a:off x="3058965" y="0"/>
        <a:ext cx="3048000" cy="1524000"/>
      </dsp:txXfrm>
    </dsp:sp>
    <dsp:sp modelId="{5DB0C1A9-47B8-4579-BA11-97F7BBDC3008}">
      <dsp:nvSpPr>
        <dsp:cNvPr id="0" name=""/>
        <dsp:cNvSpPr/>
      </dsp:nvSpPr>
      <dsp:spPr>
        <a:xfrm rot="10800000">
          <a:off x="54963" y="2032000"/>
          <a:ext cx="3091860" cy="2032000"/>
        </a:xfrm>
        <a:prstGeom prst="round1Rect">
          <a:avLst/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56896" rIns="56896" bIns="56896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800" kern="1200" dirty="0">
            <a:solidFill>
              <a:schemeClr val="tx1"/>
            </a:solidFill>
          </a:endParaRPr>
        </a:p>
      </dsp:txBody>
      <dsp:txXfrm rot="10800000">
        <a:off x="54963" y="2539999"/>
        <a:ext cx="3091860" cy="1524000"/>
      </dsp:txXfrm>
    </dsp:sp>
    <dsp:sp modelId="{2B7E171B-9C74-44D8-8B11-F8C9AE9DDCB0}">
      <dsp:nvSpPr>
        <dsp:cNvPr id="0" name=""/>
        <dsp:cNvSpPr/>
      </dsp:nvSpPr>
      <dsp:spPr>
        <a:xfrm rot="5400000">
          <a:off x="3566965" y="1523999"/>
          <a:ext cx="2032000" cy="3048000"/>
        </a:xfrm>
        <a:prstGeom prst="round1Rect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56896" rIns="56896" bIns="56896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800" b="1" kern="1200" dirty="0" smtClean="0">
            <a:solidFill>
              <a:schemeClr val="tx1"/>
            </a:solidFill>
          </a:endParaRPr>
        </a:p>
      </dsp:txBody>
      <dsp:txXfrm rot="-5400000">
        <a:off x="3058965" y="2539999"/>
        <a:ext cx="3048000" cy="1524000"/>
      </dsp:txXfrm>
    </dsp:sp>
    <dsp:sp modelId="{3B0CB9A1-4286-498F-AA33-3548B34B2783}">
      <dsp:nvSpPr>
        <dsp:cNvPr id="0" name=""/>
        <dsp:cNvSpPr/>
      </dsp:nvSpPr>
      <dsp:spPr>
        <a:xfrm>
          <a:off x="1697038" y="1403349"/>
          <a:ext cx="2701923" cy="1257299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l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b="1" i="0" u="none" kern="1200" baseline="0" dirty="0"/>
            <a:t>General tasks</a:t>
          </a:r>
        </a:p>
        <a:p>
          <a:pPr lvl="0" algn="l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b="0" i="0" u="none" kern="1200" baseline="0" dirty="0"/>
            <a:t>Guidance and advice</a:t>
          </a:r>
        </a:p>
        <a:p>
          <a:pPr lvl="0" algn="l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b="0" i="0" u="none" kern="1200" baseline="0" dirty="0"/>
            <a:t>Mapping out customer situation</a:t>
          </a:r>
        </a:p>
        <a:p>
          <a:pPr lvl="0" algn="l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b="0" i="0" u="none" kern="1200" baseline="0" dirty="0"/>
            <a:t>Psychosocial support</a:t>
          </a:r>
        </a:p>
        <a:p>
          <a:pPr lvl="0" algn="l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b="0" i="0" u="none" kern="1200" baseline="0" dirty="0"/>
            <a:t>Work with friends and family members</a:t>
          </a:r>
        </a:p>
        <a:p>
          <a:pPr lvl="0" algn="l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b="0" i="0" u="none" kern="1200" baseline="0" dirty="0"/>
            <a:t>Ensuring further assistance</a:t>
          </a:r>
        </a:p>
        <a:p>
          <a:pPr lvl="0" algn="l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b="0" i="0" u="none" kern="1200" baseline="0" dirty="0"/>
            <a:t>Disaster response</a:t>
          </a:r>
          <a:endParaRPr lang="en-GB" sz="800" kern="1200" dirty="0"/>
        </a:p>
      </dsp:txBody>
      <dsp:txXfrm>
        <a:off x="1758414" y="1464725"/>
        <a:ext cx="2579171" cy="113454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85C783-8AE2-4E00-9AF7-9663CFF87573}">
      <dsp:nvSpPr>
        <dsp:cNvPr id="0" name=""/>
        <dsp:cNvSpPr/>
      </dsp:nvSpPr>
      <dsp:spPr>
        <a:xfrm rot="16200000">
          <a:off x="529206" y="-508000"/>
          <a:ext cx="2032000" cy="3048000"/>
        </a:xfrm>
        <a:prstGeom prst="round1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56896" rIns="56896" bIns="56896" numCol="1" spcCol="1270" anchor="ctr" anchorCtr="0">
          <a:noAutofit/>
        </a:bodyPr>
        <a:lstStyle/>
        <a:p>
          <a:pPr lvl="0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800" b="1" kern="1200" dirty="0" smtClean="0">
            <a:solidFill>
              <a:schemeClr val="tx1"/>
            </a:solidFill>
          </a:endParaRPr>
        </a:p>
        <a:p>
          <a:pPr lvl="0" algn="l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b="1" i="0" u="none" kern="1200" baseline="0" dirty="0">
              <a:solidFill>
                <a:schemeClr val="tx1"/>
              </a:solidFill>
            </a:rPr>
            <a:t>Crisis work</a:t>
          </a:r>
        </a:p>
        <a:p>
          <a:pPr lvl="0" algn="l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b="0" i="0" u="none" kern="1200" baseline="0" dirty="0">
              <a:solidFill>
                <a:schemeClr val="tx1"/>
              </a:solidFill>
            </a:rPr>
            <a:t>Treatment of traumatic crises</a:t>
          </a:r>
        </a:p>
        <a:p>
          <a:pPr lvl="0" algn="l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b="0" i="0" u="none" kern="1200" baseline="0" dirty="0">
              <a:solidFill>
                <a:schemeClr val="tx1"/>
              </a:solidFill>
            </a:rPr>
            <a:t>Sudden crises in life</a:t>
          </a:r>
        </a:p>
        <a:p>
          <a:pPr lvl="0" algn="l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b="0" i="0" u="none" kern="1200" baseline="0" dirty="0">
              <a:solidFill>
                <a:schemeClr val="tx1"/>
              </a:solidFill>
            </a:rPr>
            <a:t>Psychological first aid</a:t>
          </a:r>
        </a:p>
        <a:p>
          <a:pPr lvl="0" algn="l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b="0" i="0" u="none" kern="1200" baseline="0" dirty="0">
              <a:solidFill>
                <a:schemeClr val="tx1"/>
              </a:solidFill>
            </a:rPr>
            <a:t>Active emergency aid</a:t>
          </a:r>
        </a:p>
        <a:p>
          <a:pPr lvl="0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800" kern="1200" dirty="0">
            <a:solidFill>
              <a:schemeClr val="tx1"/>
            </a:solidFill>
          </a:endParaRPr>
        </a:p>
      </dsp:txBody>
      <dsp:txXfrm rot="5400000">
        <a:off x="21206" y="0"/>
        <a:ext cx="3048000" cy="1524000"/>
      </dsp:txXfrm>
    </dsp:sp>
    <dsp:sp modelId="{ADAFF327-E443-4F99-AB9F-C2AB1DC05ECB}">
      <dsp:nvSpPr>
        <dsp:cNvPr id="0" name=""/>
        <dsp:cNvSpPr/>
      </dsp:nvSpPr>
      <dsp:spPr>
        <a:xfrm>
          <a:off x="3058965" y="0"/>
          <a:ext cx="3048000" cy="2032000"/>
        </a:xfrm>
        <a:prstGeom prst="round1Rect">
          <a:avLst/>
        </a:prstGeom>
        <a:solidFill>
          <a:schemeClr val="bg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l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b="1" i="0" u="none" kern="1200" baseline="0" dirty="0">
              <a:solidFill>
                <a:schemeClr val="tx1"/>
              </a:solidFill>
            </a:rPr>
            <a:t>Social work</a:t>
          </a:r>
        </a:p>
        <a:p>
          <a:pPr lvl="0" algn="l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b="0" i="0" u="none" kern="1200" baseline="0" dirty="0">
              <a:solidFill>
                <a:schemeClr val="tx1"/>
              </a:solidFill>
            </a:rPr>
            <a:t>Assessment of the need for an urgent service (Finnish Social Welfare Act, Section 36)</a:t>
          </a:r>
        </a:p>
        <a:p>
          <a:pPr lvl="0" algn="l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b="0" i="0" u="none" kern="1200" baseline="0" dirty="0">
              <a:solidFill>
                <a:schemeClr val="tx1"/>
              </a:solidFill>
            </a:rPr>
            <a:t>Urgent child protection measures</a:t>
          </a:r>
        </a:p>
        <a:p>
          <a:pPr lvl="0" algn="l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b="0" i="0" u="none" kern="1200" baseline="0" dirty="0">
              <a:solidFill>
                <a:schemeClr val="tx1"/>
              </a:solidFill>
            </a:rPr>
            <a:t>Acute social work</a:t>
          </a:r>
        </a:p>
        <a:p>
          <a:pPr lvl="0" algn="l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b="0" i="0" u="none" kern="1200" baseline="0" dirty="0">
              <a:solidFill>
                <a:schemeClr val="tx1"/>
              </a:solidFill>
            </a:rPr>
            <a:t>Social support</a:t>
          </a:r>
        </a:p>
        <a:p>
          <a:pPr lvl="0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800" kern="1200" dirty="0" smtClean="0">
            <a:solidFill>
              <a:schemeClr val="tx1"/>
            </a:solidFill>
          </a:endParaRPr>
        </a:p>
      </dsp:txBody>
      <dsp:txXfrm>
        <a:off x="3058965" y="0"/>
        <a:ext cx="3048000" cy="1524000"/>
      </dsp:txXfrm>
    </dsp:sp>
    <dsp:sp modelId="{5DB0C1A9-47B8-4579-BA11-97F7BBDC3008}">
      <dsp:nvSpPr>
        <dsp:cNvPr id="0" name=""/>
        <dsp:cNvSpPr/>
      </dsp:nvSpPr>
      <dsp:spPr>
        <a:xfrm rot="10800000">
          <a:off x="54963" y="2032000"/>
          <a:ext cx="3091860" cy="2032000"/>
        </a:xfrm>
        <a:prstGeom prst="round1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56896" rIns="56896" bIns="56896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800" kern="1200" dirty="0">
            <a:solidFill>
              <a:schemeClr val="tx1"/>
            </a:solidFill>
          </a:endParaRPr>
        </a:p>
      </dsp:txBody>
      <dsp:txXfrm rot="10800000">
        <a:off x="54963" y="2539999"/>
        <a:ext cx="3091860" cy="1524000"/>
      </dsp:txXfrm>
    </dsp:sp>
    <dsp:sp modelId="{2B7E171B-9C74-44D8-8B11-F8C9AE9DDCB0}">
      <dsp:nvSpPr>
        <dsp:cNvPr id="0" name=""/>
        <dsp:cNvSpPr/>
      </dsp:nvSpPr>
      <dsp:spPr>
        <a:xfrm rot="5400000">
          <a:off x="3566965" y="1523999"/>
          <a:ext cx="2032000" cy="3048000"/>
        </a:xfrm>
        <a:prstGeom prst="round1Rect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56896" rIns="56896" bIns="56896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800" b="1" kern="1200" dirty="0" smtClean="0">
            <a:solidFill>
              <a:schemeClr val="tx1"/>
            </a:solidFill>
          </a:endParaRPr>
        </a:p>
      </dsp:txBody>
      <dsp:txXfrm rot="-5400000">
        <a:off x="3058965" y="2539999"/>
        <a:ext cx="3048000" cy="1524000"/>
      </dsp:txXfrm>
    </dsp:sp>
    <dsp:sp modelId="{3B0CB9A1-4286-498F-AA33-3548B34B2783}">
      <dsp:nvSpPr>
        <dsp:cNvPr id="0" name=""/>
        <dsp:cNvSpPr/>
      </dsp:nvSpPr>
      <dsp:spPr>
        <a:xfrm>
          <a:off x="1697038" y="1403349"/>
          <a:ext cx="2701923" cy="1257299"/>
        </a:xfrm>
        <a:prstGeom prst="round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l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b="1" i="0" u="none" kern="1200" baseline="0" dirty="0"/>
            <a:t>General tasks</a:t>
          </a:r>
        </a:p>
        <a:p>
          <a:pPr lvl="0" algn="l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b="0" i="0" u="none" kern="1200" baseline="0" dirty="0"/>
            <a:t>Guidance and advice</a:t>
          </a:r>
        </a:p>
        <a:p>
          <a:pPr lvl="0" algn="l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b="0" i="0" u="none" kern="1200" baseline="0" dirty="0"/>
            <a:t>Mapping out customer situation</a:t>
          </a:r>
        </a:p>
        <a:p>
          <a:pPr lvl="0" algn="l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b="0" i="0" u="none" kern="1200" baseline="0" dirty="0"/>
            <a:t>Psychosocial support</a:t>
          </a:r>
        </a:p>
        <a:p>
          <a:pPr lvl="0" algn="l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b="0" i="0" u="none" kern="1200" baseline="0" dirty="0"/>
            <a:t>Work with friends and family members</a:t>
          </a:r>
        </a:p>
        <a:p>
          <a:pPr lvl="0" algn="l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b="0" i="0" u="none" kern="1200" baseline="0" dirty="0"/>
            <a:t>Ensuring further assistance</a:t>
          </a:r>
        </a:p>
        <a:p>
          <a:pPr lvl="0" algn="l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b="0" i="0" u="none" kern="1200" baseline="0" dirty="0"/>
            <a:t>Disaster response</a:t>
          </a:r>
          <a:endParaRPr lang="en-GB" sz="800" kern="1200" dirty="0"/>
        </a:p>
      </dsp:txBody>
      <dsp:txXfrm>
        <a:off x="1758414" y="1464725"/>
        <a:ext cx="2579171" cy="11345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DB967D-90A6-4997-B0F8-49E08FB16435}" type="datetimeFigureOut">
              <a:rPr lang="fi-FI" smtClean="0"/>
              <a:t>29.8.2017</a:t>
            </a:fld>
            <a:endParaRPr lang="fi-FI" dirty="0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 dirty="0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2AA277-F30D-4F1C-A4FC-24F1C571C5AC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22893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Dian kuvan paikkamerkki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Huomautusten paikkamerkki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fi-FI" dirty="0" smtClean="0"/>
          </a:p>
        </p:txBody>
      </p:sp>
      <p:sp>
        <p:nvSpPr>
          <p:cNvPr id="16388" name="Dian numeron paikkamerkki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rtl="0">
              <a:spcBef>
                <a:spcPct val="0"/>
              </a:spcBef>
            </a:pPr>
            <a:fld id="{10B5E53E-E305-4D5E-B398-71FFEBA3B2C6}" type="slidenum">
              <a:rPr>
                <a:solidFill>
                  <a:prstClr val="black"/>
                </a:solidFill>
                <a:latin typeface="Times New Roman" panose="02020603050405020304" pitchFamily="18" charset="0"/>
              </a:rPr>
              <a:pPr algn="l" rtl="0">
                <a:spcBef>
                  <a:spcPct val="0"/>
                </a:spcBef>
              </a:pPr>
              <a:t>2</a:t>
            </a:fld>
            <a:endParaRPr lang="en-GB" altLang="fi-FI" dirty="0" smtClean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27399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Dian kuvan paikkamerkki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Huomautusten paikkamerkki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fi-FI" dirty="0" smtClean="0"/>
          </a:p>
        </p:txBody>
      </p:sp>
      <p:sp>
        <p:nvSpPr>
          <p:cNvPr id="16388" name="Dian numeron paikkamerkki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rtl="0">
              <a:spcBef>
                <a:spcPct val="0"/>
              </a:spcBef>
            </a:pPr>
            <a:fld id="{10B5E53E-E305-4D5E-B398-71FFEBA3B2C6}" type="slidenum">
              <a:rPr>
                <a:solidFill>
                  <a:prstClr val="black"/>
                </a:solidFill>
                <a:latin typeface="Times New Roman" panose="02020603050405020304" pitchFamily="18" charset="0"/>
              </a:rPr>
              <a:pPr algn="l" rtl="0">
                <a:spcBef>
                  <a:spcPct val="0"/>
                </a:spcBef>
              </a:pPr>
              <a:t>3</a:t>
            </a:fld>
            <a:endParaRPr lang="en-GB" altLang="fi-FI" dirty="0" smtClean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8914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smtClean="0"/>
              <a:t>Muokkaa alaotsikon perustyyliä napsautt.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E9FE2-4CE5-4A6F-B3AB-E1CE9F2884E1}" type="datetimeFigureOut">
              <a:rPr lang="fi-FI" smtClean="0"/>
              <a:t>29.8.2017</a:t>
            </a:fld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A744E-8A8C-4815-8CD9-E9C8FA3E1143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89896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E9FE2-4CE5-4A6F-B3AB-E1CE9F2884E1}" type="datetimeFigureOut">
              <a:rPr lang="fi-FI" smtClean="0"/>
              <a:t>29.8.2017</a:t>
            </a:fld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A744E-8A8C-4815-8CD9-E9C8FA3E1143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77083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E9FE2-4CE5-4A6F-B3AB-E1CE9F2884E1}" type="datetimeFigureOut">
              <a:rPr lang="fi-FI" smtClean="0"/>
              <a:t>29.8.2017</a:t>
            </a:fld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A744E-8A8C-4815-8CD9-E9C8FA3E1143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550009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5" descr="PPT_pohja etukansi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8938"/>
            <a:ext cx="12192000" cy="646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Kuva 6" descr="Kastelogo.png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20" y="6092825"/>
            <a:ext cx="2264833" cy="541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b="1" i="0" baseline="0">
                <a:latin typeface="Arial" pitchFamily="34" charset="0"/>
              </a:defRPr>
            </a:lvl1pPr>
          </a:lstStyle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189" indent="0" algn="ctr">
              <a:buNone/>
              <a:defRPr/>
            </a:lvl2pPr>
            <a:lvl3pPr marL="914377" indent="0" algn="ctr">
              <a:buNone/>
              <a:defRPr/>
            </a:lvl3pPr>
            <a:lvl4pPr marL="1371566" indent="0" algn="ctr">
              <a:buNone/>
              <a:defRPr/>
            </a:lvl4pPr>
            <a:lvl5pPr marL="1828754" indent="0" algn="ctr">
              <a:buNone/>
              <a:defRPr/>
            </a:lvl5pPr>
            <a:lvl6pPr marL="2285943" indent="0" algn="ctr">
              <a:buNone/>
              <a:defRPr/>
            </a:lvl6pPr>
            <a:lvl7pPr marL="2743131" indent="0" algn="ctr">
              <a:buNone/>
              <a:defRPr/>
            </a:lvl7pPr>
            <a:lvl8pPr marL="3200320" indent="0" algn="ctr">
              <a:buNone/>
              <a:defRPr/>
            </a:lvl8pPr>
            <a:lvl9pPr marL="3657509" indent="0" algn="ctr">
              <a:buNone/>
              <a:defRPr/>
            </a:lvl9pPr>
          </a:lstStyle>
          <a:p>
            <a:r>
              <a:rPr lang="fi-FI" smtClean="0"/>
              <a:t>Muokkaa alaotsikon perustyyliä napsautt.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049744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5" descr="PPT_pohja sisäsivu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8938"/>
            <a:ext cx="12192000" cy="646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Kuva 6" descr="Kastelogo.png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20" y="6092825"/>
            <a:ext cx="2264833" cy="541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 b="1" i="0"/>
            </a:lvl1pPr>
          </a:lstStyle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defRPr sz="1800">
                <a:latin typeface="+mn-lt"/>
              </a:defRPr>
            </a:lvl2pPr>
            <a:lvl3pPr>
              <a:defRPr sz="1800">
                <a:latin typeface="+mn-lt"/>
              </a:defRPr>
            </a:lvl3pPr>
          </a:lstStyle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120545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89" indent="0">
              <a:buNone/>
              <a:defRPr sz="1800"/>
            </a:lvl2pPr>
            <a:lvl3pPr marL="914377" indent="0">
              <a:buNone/>
              <a:defRPr sz="1600"/>
            </a:lvl3pPr>
            <a:lvl4pPr marL="1371566" indent="0">
              <a:buNone/>
              <a:defRPr sz="1400"/>
            </a:lvl4pPr>
            <a:lvl5pPr marL="1828754" indent="0">
              <a:buNone/>
              <a:defRPr sz="1400"/>
            </a:lvl5pPr>
            <a:lvl6pPr marL="2285943" indent="0">
              <a:buNone/>
              <a:defRPr sz="1400"/>
            </a:lvl6pPr>
            <a:lvl7pPr marL="2743131" indent="0">
              <a:buNone/>
              <a:defRPr sz="1400"/>
            </a:lvl7pPr>
            <a:lvl8pPr marL="3200320" indent="0">
              <a:buNone/>
              <a:defRPr sz="1400"/>
            </a:lvl8pPr>
            <a:lvl9pPr marL="3657509" indent="0">
              <a:buNone/>
              <a:defRPr sz="14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2593031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914400" y="17526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97600" y="17526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00544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056157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374644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63610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3367055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E9FE2-4CE5-4A6F-B3AB-E1CE9F2884E1}" type="datetimeFigureOut">
              <a:rPr lang="fi-FI" smtClean="0"/>
              <a:t>29.8.2017</a:t>
            </a:fld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A744E-8A8C-4815-8CD9-E9C8FA3E1143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114363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fi-FI" noProof="0" dirty="0" smtClean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6703492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026195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257800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257800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86054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E9FE2-4CE5-4A6F-B3AB-E1CE9F2884E1}" type="datetimeFigureOut">
              <a:rPr lang="fi-FI" smtClean="0"/>
              <a:t>29.8.2017</a:t>
            </a:fld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A744E-8A8C-4815-8CD9-E9C8FA3E1143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823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E9FE2-4CE5-4A6F-B3AB-E1CE9F2884E1}" type="datetimeFigureOut">
              <a:rPr lang="fi-FI" smtClean="0"/>
              <a:t>29.8.2017</a:t>
            </a:fld>
            <a:endParaRPr lang="fi-FI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A744E-8A8C-4815-8CD9-E9C8FA3E1143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62034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E9FE2-4CE5-4A6F-B3AB-E1CE9F2884E1}" type="datetimeFigureOut">
              <a:rPr lang="fi-FI" smtClean="0"/>
              <a:t>29.8.2017</a:t>
            </a:fld>
            <a:endParaRPr lang="fi-FI" dirty="0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A744E-8A8C-4815-8CD9-E9C8FA3E1143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76921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E9FE2-4CE5-4A6F-B3AB-E1CE9F2884E1}" type="datetimeFigureOut">
              <a:rPr lang="fi-FI" smtClean="0"/>
              <a:t>29.8.2017</a:t>
            </a:fld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A744E-8A8C-4815-8CD9-E9C8FA3E1143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85570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E9FE2-4CE5-4A6F-B3AB-E1CE9F2884E1}" type="datetimeFigureOut">
              <a:rPr lang="fi-FI" smtClean="0"/>
              <a:t>29.8.2017</a:t>
            </a:fld>
            <a:endParaRPr lang="fi-FI" dirty="0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A744E-8A8C-4815-8CD9-E9C8FA3E1143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39230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E9FE2-4CE5-4A6F-B3AB-E1CE9F2884E1}" type="datetimeFigureOut">
              <a:rPr lang="fi-FI" smtClean="0"/>
              <a:t>29.8.2017</a:t>
            </a:fld>
            <a:endParaRPr lang="fi-FI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A744E-8A8C-4815-8CD9-E9C8FA3E1143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26599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E9FE2-4CE5-4A6F-B3AB-E1CE9F2884E1}" type="datetimeFigureOut">
              <a:rPr lang="fi-FI" smtClean="0"/>
              <a:t>29.8.2017</a:t>
            </a:fld>
            <a:endParaRPr lang="fi-FI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A744E-8A8C-4815-8CD9-E9C8FA3E1143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10201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CE9FE2-4CE5-4A6F-B3AB-E1CE9F2884E1}" type="datetimeFigureOut">
              <a:rPr lang="fi-FI" smtClean="0"/>
              <a:t>29.8.2017</a:t>
            </a:fld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8A744E-8A8C-4815-8CD9-E9C8FA3E1143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90826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Kuva 8" descr="PPT_pohja sisäsivu_vaalein.jp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8938"/>
            <a:ext cx="12192000" cy="646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 smtClean="0"/>
              <a:t>Muokkaa otsikon perustyyliä</a:t>
            </a: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7526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 smtClean="0"/>
              <a:t>Lisää tähän tekstiä…</a:t>
            </a:r>
          </a:p>
          <a:p>
            <a:pPr lvl="0"/>
            <a:r>
              <a:rPr lang="fi-FI" altLang="fi-FI" smtClean="0"/>
              <a:t>Lisää tähän tekstiä…</a:t>
            </a:r>
          </a:p>
        </p:txBody>
      </p:sp>
      <p:pic>
        <p:nvPicPr>
          <p:cNvPr id="1029" name="Kuva 7" descr="Kastelogo.png"/>
          <p:cNvPicPr>
            <a:picLocks noChangeAspect="1"/>
          </p:cNvPicPr>
          <p:nvPr userDrawn="1"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20" y="6092825"/>
            <a:ext cx="2264833" cy="541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5482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5pPr>
      <a:lvl6pPr marL="457189" algn="l" rtl="0" fontAlgn="base">
        <a:spcBef>
          <a:spcPct val="0"/>
        </a:spcBef>
        <a:spcAft>
          <a:spcPct val="0"/>
        </a:spcAft>
        <a:defRPr sz="3600" i="1">
          <a:solidFill>
            <a:schemeClr val="bg2"/>
          </a:solidFill>
          <a:latin typeface="Gill Sans Std" pitchFamily="34" charset="0"/>
        </a:defRPr>
      </a:lvl6pPr>
      <a:lvl7pPr marL="914377" algn="l" rtl="0" fontAlgn="base">
        <a:spcBef>
          <a:spcPct val="0"/>
        </a:spcBef>
        <a:spcAft>
          <a:spcPct val="0"/>
        </a:spcAft>
        <a:defRPr sz="3600" i="1">
          <a:solidFill>
            <a:schemeClr val="bg2"/>
          </a:solidFill>
          <a:latin typeface="Gill Sans Std" pitchFamily="34" charset="0"/>
        </a:defRPr>
      </a:lvl7pPr>
      <a:lvl8pPr marL="1371566" algn="l" rtl="0" fontAlgn="base">
        <a:spcBef>
          <a:spcPct val="0"/>
        </a:spcBef>
        <a:spcAft>
          <a:spcPct val="0"/>
        </a:spcAft>
        <a:defRPr sz="3600" i="1">
          <a:solidFill>
            <a:schemeClr val="bg2"/>
          </a:solidFill>
          <a:latin typeface="Gill Sans Std" pitchFamily="34" charset="0"/>
        </a:defRPr>
      </a:lvl8pPr>
      <a:lvl9pPr marL="1828754" algn="l" rtl="0" fontAlgn="base">
        <a:spcBef>
          <a:spcPct val="0"/>
        </a:spcBef>
        <a:spcAft>
          <a:spcPct val="0"/>
        </a:spcAft>
        <a:defRPr sz="3600" i="1">
          <a:solidFill>
            <a:schemeClr val="bg2"/>
          </a:solidFill>
          <a:latin typeface="Gill Sans Std" pitchFamily="34" charset="0"/>
        </a:defRPr>
      </a:lvl9pPr>
    </p:titleStyle>
    <p:bodyStyle>
      <a:lvl1pPr marL="342891" indent="-342891" algn="l" rtl="0" eaLnBrk="0" fontAlgn="base" hangingPunct="0">
        <a:spcBef>
          <a:spcPct val="20000"/>
        </a:spcBef>
        <a:spcAft>
          <a:spcPct val="0"/>
        </a:spcAft>
        <a:buClr>
          <a:srgbClr val="009FB4"/>
        </a:buClr>
        <a:buFont typeface="Wingdings" panose="05000000000000000000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Times New Roman" pitchFamily="18" charset="0"/>
        </a:defRPr>
      </a:lvl2pPr>
      <a:lvl3pPr marL="1142971" indent="-228594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Times New Roman" pitchFamily="18" charset="0"/>
        </a:defRPr>
      </a:lvl3pPr>
      <a:lvl4pPr marL="1600160" indent="-228594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Times New Roman" pitchFamily="18" charset="0"/>
        </a:defRPr>
      </a:lvl4pPr>
      <a:lvl5pPr marL="2057349" indent="-228594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537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726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8914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103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fi-FI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5"/>
          <p:cNvSpPr/>
          <p:nvPr/>
        </p:nvSpPr>
        <p:spPr>
          <a:xfrm>
            <a:off x="3472248" y="1540471"/>
            <a:ext cx="3690552" cy="62607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GB" b="0" i="0" u="none" baseline="0" dirty="0">
                <a:solidFill>
                  <a:schemeClr val="tx1"/>
                </a:solidFill>
              </a:rPr>
              <a:t>Emergency service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7" name="Suorakulmio 6"/>
          <p:cNvSpPr/>
          <p:nvPr/>
        </p:nvSpPr>
        <p:spPr>
          <a:xfrm>
            <a:off x="1647567" y="2603155"/>
            <a:ext cx="2026509" cy="59312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GB" sz="1400" b="0" i="0" u="none" baseline="0" dirty="0">
                <a:solidFill>
                  <a:schemeClr val="tx1"/>
                </a:solidFill>
              </a:rPr>
              <a:t>Urgent need for somatic treatment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8" name="Suorakulmio 7"/>
          <p:cNvSpPr/>
          <p:nvPr/>
        </p:nvSpPr>
        <p:spPr>
          <a:xfrm>
            <a:off x="4304270" y="2603154"/>
            <a:ext cx="2026509" cy="59312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GB" b="0" i="0" u="none" baseline="0" dirty="0">
                <a:solidFill>
                  <a:schemeClr val="tx1"/>
                </a:solidFill>
              </a:rPr>
              <a:t>Other urgent need for help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Suorakulmio 8"/>
          <p:cNvSpPr/>
          <p:nvPr/>
        </p:nvSpPr>
        <p:spPr>
          <a:xfrm>
            <a:off x="6960973" y="2603151"/>
            <a:ext cx="2026509" cy="5931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GB" b="0" i="0" u="none" baseline="0" dirty="0">
                <a:solidFill>
                  <a:schemeClr val="tx1"/>
                </a:solidFill>
              </a:rPr>
              <a:t>No urgent need for help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0" name="Suorakulmio 9"/>
          <p:cNvSpPr/>
          <p:nvPr/>
        </p:nvSpPr>
        <p:spPr>
          <a:xfrm>
            <a:off x="1647567" y="3451654"/>
            <a:ext cx="700217" cy="140043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rtl="0"/>
            <a:r>
              <a:rPr lang="en-GB" sz="1400" b="0" i="0" u="none" baseline="0" dirty="0">
                <a:solidFill>
                  <a:schemeClr val="tx1"/>
                </a:solidFill>
              </a:rPr>
              <a:t>Operative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1" name="Suorakulmio 10"/>
          <p:cNvSpPr/>
          <p:nvPr/>
        </p:nvSpPr>
        <p:spPr>
          <a:xfrm>
            <a:off x="2973859" y="3451654"/>
            <a:ext cx="700217" cy="140043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rtl="0"/>
            <a:r>
              <a:rPr lang="en-GB" sz="1400" b="0" i="0" u="none" baseline="0" dirty="0">
                <a:solidFill>
                  <a:schemeClr val="tx1"/>
                </a:solidFill>
              </a:rPr>
              <a:t>Conservative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2" name="Suorakulmio 11"/>
          <p:cNvSpPr/>
          <p:nvPr/>
        </p:nvSpPr>
        <p:spPr>
          <a:xfrm>
            <a:off x="4221892" y="3451654"/>
            <a:ext cx="424250" cy="140043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rtl="0"/>
            <a:r>
              <a:rPr lang="en-GB" sz="1400" b="0" i="0" u="none" baseline="0" dirty="0">
                <a:solidFill>
                  <a:schemeClr val="tx1"/>
                </a:solidFill>
              </a:rPr>
              <a:t>Child protection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3" name="Suorakulmio 12"/>
          <p:cNvSpPr/>
          <p:nvPr/>
        </p:nvSpPr>
        <p:spPr>
          <a:xfrm>
            <a:off x="4786184" y="3451654"/>
            <a:ext cx="424250" cy="140043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rtl="0"/>
            <a:r>
              <a:rPr lang="en-GB" sz="1400" b="0" i="0" u="none" baseline="0" dirty="0">
                <a:solidFill>
                  <a:schemeClr val="tx1"/>
                </a:solidFill>
              </a:rPr>
              <a:t>Social work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4" name="Suorakulmio 13"/>
          <p:cNvSpPr/>
          <p:nvPr/>
        </p:nvSpPr>
        <p:spPr>
          <a:xfrm>
            <a:off x="5377248" y="3451654"/>
            <a:ext cx="424250" cy="140043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rtl="0"/>
            <a:r>
              <a:rPr lang="en-GB" sz="1400" b="0" i="0" u="none" baseline="0" dirty="0">
                <a:solidFill>
                  <a:schemeClr val="tx1"/>
                </a:solidFill>
              </a:rPr>
              <a:t>Acute psychiatry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6" name="Suorakulmio 15"/>
          <p:cNvSpPr/>
          <p:nvPr/>
        </p:nvSpPr>
        <p:spPr>
          <a:xfrm>
            <a:off x="5968312" y="3451654"/>
            <a:ext cx="424250" cy="140043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rtl="0"/>
            <a:r>
              <a:rPr lang="en-GB" sz="1400" b="0" i="0" u="none" baseline="0" dirty="0">
                <a:solidFill>
                  <a:schemeClr val="tx1"/>
                </a:solidFill>
              </a:rPr>
              <a:t>Substance abuse work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8" name="Suorakulmio 17"/>
          <p:cNvSpPr/>
          <p:nvPr/>
        </p:nvSpPr>
        <p:spPr>
          <a:xfrm>
            <a:off x="6960973" y="3451654"/>
            <a:ext cx="2026509" cy="14004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GB" b="0" i="0" u="none" baseline="0" dirty="0">
                <a:solidFill>
                  <a:schemeClr val="tx1"/>
                </a:solidFill>
              </a:rPr>
              <a:t>Guidance, advice/appointment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20" name="Suora yhdysviiva 19"/>
          <p:cNvCxnSpPr>
            <a:stCxn id="6" idx="2"/>
            <a:endCxn id="8" idx="0"/>
          </p:cNvCxnSpPr>
          <p:nvPr/>
        </p:nvCxnSpPr>
        <p:spPr>
          <a:xfrm>
            <a:off x="5317524" y="2166547"/>
            <a:ext cx="1" cy="4366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uora yhdysviiva 22"/>
          <p:cNvCxnSpPr>
            <a:stCxn id="7" idx="0"/>
          </p:cNvCxnSpPr>
          <p:nvPr/>
        </p:nvCxnSpPr>
        <p:spPr>
          <a:xfrm flipV="1">
            <a:off x="2660822" y="2463114"/>
            <a:ext cx="0" cy="1400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uora yhdysviiva 24"/>
          <p:cNvCxnSpPr>
            <a:stCxn id="9" idx="0"/>
          </p:cNvCxnSpPr>
          <p:nvPr/>
        </p:nvCxnSpPr>
        <p:spPr>
          <a:xfrm flipV="1">
            <a:off x="7974228" y="2463114"/>
            <a:ext cx="8237" cy="1400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uora yhdysviiva 26"/>
          <p:cNvCxnSpPr/>
          <p:nvPr/>
        </p:nvCxnSpPr>
        <p:spPr>
          <a:xfrm>
            <a:off x="2660822" y="2463114"/>
            <a:ext cx="531340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uora yhdysviiva 28"/>
          <p:cNvCxnSpPr>
            <a:stCxn id="7" idx="2"/>
          </p:cNvCxnSpPr>
          <p:nvPr/>
        </p:nvCxnSpPr>
        <p:spPr>
          <a:xfrm>
            <a:off x="2660822" y="3196280"/>
            <a:ext cx="0" cy="9555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uora yhdysviiva 30"/>
          <p:cNvCxnSpPr>
            <a:stCxn id="10" idx="3"/>
            <a:endCxn id="11" idx="1"/>
          </p:cNvCxnSpPr>
          <p:nvPr/>
        </p:nvCxnSpPr>
        <p:spPr>
          <a:xfrm>
            <a:off x="2347784" y="4151870"/>
            <a:ext cx="6260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uora yhdysviiva 40"/>
          <p:cNvCxnSpPr>
            <a:stCxn id="14" idx="0"/>
          </p:cNvCxnSpPr>
          <p:nvPr/>
        </p:nvCxnSpPr>
        <p:spPr>
          <a:xfrm flipV="1">
            <a:off x="5589373" y="3369276"/>
            <a:ext cx="4119" cy="823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uora yhdysviiva 44"/>
          <p:cNvCxnSpPr>
            <a:stCxn id="16" idx="0"/>
          </p:cNvCxnSpPr>
          <p:nvPr/>
        </p:nvCxnSpPr>
        <p:spPr>
          <a:xfrm flipV="1">
            <a:off x="6180437" y="3369276"/>
            <a:ext cx="0" cy="823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uora yhdysviiva 50"/>
          <p:cNvCxnSpPr>
            <a:stCxn id="12" idx="0"/>
          </p:cNvCxnSpPr>
          <p:nvPr/>
        </p:nvCxnSpPr>
        <p:spPr>
          <a:xfrm flipH="1" flipV="1">
            <a:off x="4431957" y="3369276"/>
            <a:ext cx="2060" cy="823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uora yhdysviiva 52"/>
          <p:cNvCxnSpPr/>
          <p:nvPr/>
        </p:nvCxnSpPr>
        <p:spPr>
          <a:xfrm>
            <a:off x="4411364" y="3369276"/>
            <a:ext cx="17690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uora yhdysviiva 54"/>
          <p:cNvCxnSpPr>
            <a:stCxn id="13" idx="0"/>
          </p:cNvCxnSpPr>
          <p:nvPr/>
        </p:nvCxnSpPr>
        <p:spPr>
          <a:xfrm flipH="1" flipV="1">
            <a:off x="4992130" y="3369276"/>
            <a:ext cx="6179" cy="823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uora yhdysviiva 56"/>
          <p:cNvCxnSpPr>
            <a:endCxn id="8" idx="2"/>
          </p:cNvCxnSpPr>
          <p:nvPr/>
        </p:nvCxnSpPr>
        <p:spPr>
          <a:xfrm flipV="1">
            <a:off x="5317524" y="3196279"/>
            <a:ext cx="1" cy="1729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uora yhdysviiva 58"/>
          <p:cNvCxnSpPr>
            <a:stCxn id="18" idx="0"/>
            <a:endCxn id="9" idx="2"/>
          </p:cNvCxnSpPr>
          <p:nvPr/>
        </p:nvCxnSpPr>
        <p:spPr>
          <a:xfrm flipV="1">
            <a:off x="7974228" y="3196276"/>
            <a:ext cx="0" cy="2553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kstiruutu 59"/>
          <p:cNvSpPr txBox="1"/>
          <p:nvPr/>
        </p:nvSpPr>
        <p:spPr>
          <a:xfrm>
            <a:off x="3323967" y="5263978"/>
            <a:ext cx="5534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en-GB" b="0" i="0" u="none" baseline="0" dirty="0"/>
              <a:t>Chart 1. Structure of </a:t>
            </a:r>
            <a:r>
              <a:rPr lang="en-GB" b="0" i="0" u="none" baseline="0" dirty="0"/>
              <a:t>interprofessional</a:t>
            </a:r>
            <a:r>
              <a:rPr lang="en-GB" b="0" i="0" u="none" baseline="0" dirty="0"/>
              <a:t> emergency service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9812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yöristetty suorakulmio 6"/>
          <p:cNvSpPr/>
          <p:nvPr/>
        </p:nvSpPr>
        <p:spPr>
          <a:xfrm>
            <a:off x="4745037" y="2565400"/>
            <a:ext cx="2863851" cy="172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377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 sz="2400" dirty="0">
              <a:solidFill>
                <a:srgbClr val="FFFFFF"/>
              </a:solidFill>
            </a:endParaRPr>
          </a:p>
        </p:txBody>
      </p:sp>
      <p:sp>
        <p:nvSpPr>
          <p:cNvPr id="15363" name="Rectangle 5"/>
          <p:cNvSpPr>
            <a:spLocks noChangeArrowheads="1"/>
          </p:cNvSpPr>
          <p:nvPr/>
        </p:nvSpPr>
        <p:spPr bwMode="auto">
          <a:xfrm>
            <a:off x="8616949" y="116833"/>
            <a:ext cx="205105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rgbClr val="009FB4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GB" altLang="fi-FI" sz="2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365" name="Rectangle 6"/>
          <p:cNvSpPr>
            <a:spLocks noChangeArrowheads="1"/>
          </p:cNvSpPr>
          <p:nvPr/>
        </p:nvSpPr>
        <p:spPr bwMode="auto">
          <a:xfrm>
            <a:off x="4878388" y="5463807"/>
            <a:ext cx="205105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rgbClr val="009FB4"/>
              </a:buClr>
              <a:buFont typeface="Wingdings" panose="05000000000000000000" pitchFamily="2" charset="2"/>
              <a:buChar char="§"/>
              <a:tabLst>
                <a:tab pos="828675" algn="r"/>
                <a:tab pos="3060700" algn="ctr"/>
                <a:tab pos="6119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28675" algn="r"/>
                <a:tab pos="3060700" algn="ctr"/>
                <a:tab pos="6119813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28675" algn="r"/>
                <a:tab pos="3060700" algn="ctr"/>
                <a:tab pos="6119813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28675" algn="r"/>
                <a:tab pos="3060700" algn="ctr"/>
                <a:tab pos="6119813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28675" algn="r"/>
                <a:tab pos="3060700" algn="ctr"/>
                <a:tab pos="6119813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28675" algn="r"/>
                <a:tab pos="3060700" algn="ctr"/>
                <a:tab pos="6119813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28675" algn="r"/>
                <a:tab pos="3060700" algn="ctr"/>
                <a:tab pos="6119813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28675" algn="r"/>
                <a:tab pos="3060700" algn="ctr"/>
                <a:tab pos="6119813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28675" algn="r"/>
                <a:tab pos="3060700" algn="ctr"/>
                <a:tab pos="6119813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GB" altLang="fi-FI" sz="7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2" name="Kaaviokuva 1"/>
          <p:cNvGraphicFramePr/>
          <p:nvPr/>
        </p:nvGraphicFramePr>
        <p:xfrm>
          <a:off x="3048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367" name="Otsikko 2"/>
          <p:cNvSpPr>
            <a:spLocks noGrp="1"/>
          </p:cNvSpPr>
          <p:nvPr>
            <p:ph type="title" idx="4294967295"/>
          </p:nvPr>
        </p:nvSpPr>
        <p:spPr>
          <a:xfrm>
            <a:off x="2209800" y="316389"/>
            <a:ext cx="7772400" cy="1143000"/>
          </a:xfrm>
        </p:spPr>
        <p:txBody>
          <a:bodyPr>
            <a:normAutofit fontScale="90000"/>
          </a:bodyPr>
          <a:lstStyle/>
          <a:p>
            <a:pPr algn="l" rtl="0"/>
            <a:r>
              <a:rPr lang="en-GB" b="0" i="0" u="none" baseline="0" dirty="0">
                <a:solidFill>
                  <a:srgbClr val="000000"/>
                </a:solidFill>
              </a:rPr>
              <a:t>Collaborative process in </a:t>
            </a:r>
            <a:r>
              <a:rPr lang="en-GB" b="0" i="0" u="none" baseline="0" dirty="0">
                <a:solidFill>
                  <a:srgbClr val="000000"/>
                </a:solidFill>
              </a:rPr>
              <a:t>interprofessional</a:t>
            </a:r>
            <a:r>
              <a:rPr lang="en-GB" b="0" i="0" u="none" baseline="0" dirty="0">
                <a:solidFill>
                  <a:srgbClr val="000000"/>
                </a:solidFill>
              </a:rPr>
              <a:t> emergency services</a:t>
            </a:r>
            <a:r>
              <a:rPr lang="en-GB" dirty="0">
                <a:solidFill>
                  <a:srgbClr val="000000"/>
                </a:solidFill>
              </a:rPr>
              <a:t/>
            </a:r>
            <a:br>
              <a:rPr lang="en-GB" dirty="0">
                <a:solidFill>
                  <a:srgbClr val="000000"/>
                </a:solidFill>
              </a:rPr>
            </a:br>
            <a:endParaRPr lang="en-GB" altLang="fi-FI" dirty="0" smtClean="0"/>
          </a:p>
        </p:txBody>
      </p:sp>
      <p:sp>
        <p:nvSpPr>
          <p:cNvPr id="15368" name="Tekstiruutu 5"/>
          <p:cNvSpPr txBox="1">
            <a:spLocks noChangeArrowheads="1"/>
          </p:cNvSpPr>
          <p:nvPr/>
        </p:nvSpPr>
        <p:spPr bwMode="auto">
          <a:xfrm>
            <a:off x="3432176" y="1154114"/>
            <a:ext cx="525621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9FB4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914377" rtl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GB" sz="1200" b="0" i="0" u="non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Individual core tasks, common tasks and network players</a:t>
            </a:r>
          </a:p>
        </p:txBody>
      </p:sp>
      <p:sp>
        <p:nvSpPr>
          <p:cNvPr id="9" name="Tekstiruutu 8"/>
          <p:cNvSpPr txBox="1"/>
          <p:nvPr/>
        </p:nvSpPr>
        <p:spPr>
          <a:xfrm>
            <a:off x="3546477" y="3863975"/>
            <a:ext cx="2278063" cy="1308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 sz="1100" dirty="0">
              <a:solidFill>
                <a:srgbClr val="000000"/>
              </a:solidFill>
            </a:endParaRPr>
          </a:p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000" b="1" i="0" u="none" baseline="0" dirty="0">
                <a:solidFill>
                  <a:srgbClr val="000000"/>
                </a:solidFill>
              </a:rPr>
              <a:t>Mental health work, acute psychiatry and substance abuse work</a:t>
            </a:r>
          </a:p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800" b="0" i="0" u="none" baseline="0" dirty="0">
                <a:solidFill>
                  <a:srgbClr val="000000"/>
                </a:solidFill>
              </a:rPr>
              <a:t>Supporting own resources and activity</a:t>
            </a:r>
          </a:p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800" b="0" i="0" u="none" baseline="0" dirty="0">
                <a:solidFill>
                  <a:srgbClr val="000000"/>
                </a:solidFill>
              </a:rPr>
              <a:t>Calming down</a:t>
            </a:r>
          </a:p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800" b="0" i="0" u="none" baseline="0" dirty="0">
                <a:solidFill>
                  <a:srgbClr val="000000"/>
                </a:solidFill>
              </a:rPr>
              <a:t>Assessing mental state</a:t>
            </a:r>
          </a:p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800" b="0" i="0" u="none" baseline="0" dirty="0">
                <a:solidFill>
                  <a:srgbClr val="000000"/>
                </a:solidFill>
              </a:rPr>
              <a:t>Assessing the need for treatment</a:t>
            </a:r>
          </a:p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800" b="0" i="0" u="none" baseline="0" dirty="0">
                <a:solidFill>
                  <a:srgbClr val="000000"/>
                </a:solidFill>
              </a:rPr>
              <a:t>Illness or other issue?</a:t>
            </a:r>
          </a:p>
        </p:txBody>
      </p:sp>
      <p:sp>
        <p:nvSpPr>
          <p:cNvPr id="3" name="Tekstiruutu 2"/>
          <p:cNvSpPr txBox="1"/>
          <p:nvPr/>
        </p:nvSpPr>
        <p:spPr>
          <a:xfrm>
            <a:off x="6807200" y="4084637"/>
            <a:ext cx="2152651" cy="113877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000" b="1" i="0" u="none" baseline="0" dirty="0">
                <a:solidFill>
                  <a:srgbClr val="000000"/>
                </a:solidFill>
              </a:rPr>
              <a:t>Violence prevention</a:t>
            </a:r>
          </a:p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800" b="0" i="0" u="none" baseline="0" dirty="0">
                <a:solidFill>
                  <a:srgbClr val="000000"/>
                </a:solidFill>
              </a:rPr>
              <a:t>For actors and victims of domestic or other kinds of violence</a:t>
            </a:r>
          </a:p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800" b="0" i="0" u="none" baseline="0" dirty="0">
                <a:solidFill>
                  <a:srgbClr val="000000"/>
                </a:solidFill>
              </a:rPr>
              <a:t>Safety plans</a:t>
            </a:r>
          </a:p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800" b="0" i="0" u="none" baseline="0" dirty="0">
                <a:solidFill>
                  <a:srgbClr val="000000"/>
                </a:solidFill>
              </a:rPr>
              <a:t>Individual, couples, family and peer group work</a:t>
            </a:r>
          </a:p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 sz="800" dirty="0">
              <a:solidFill>
                <a:srgbClr val="000000"/>
              </a:solidFill>
            </a:endParaRPr>
          </a:p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 sz="1000" b="1" dirty="0">
              <a:solidFill>
                <a:srgbClr val="000000"/>
              </a:solidFill>
            </a:endParaRPr>
          </a:p>
        </p:txBody>
      </p:sp>
      <p:sp>
        <p:nvSpPr>
          <p:cNvPr id="10" name="Tekstiruutu 9"/>
          <p:cNvSpPr txBox="1"/>
          <p:nvPr/>
        </p:nvSpPr>
        <p:spPr>
          <a:xfrm>
            <a:off x="8840790" y="4579939"/>
            <a:ext cx="1512887" cy="93871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100" b="1" i="0" u="none" baseline="0" dirty="0">
                <a:solidFill>
                  <a:srgbClr val="000000"/>
                </a:solidFill>
              </a:rPr>
              <a:t>Viola </a:t>
            </a:r>
            <a:r>
              <a:rPr lang="en-GB" sz="1100" b="1" i="0" u="none" baseline="0" dirty="0">
                <a:solidFill>
                  <a:srgbClr val="000000"/>
                </a:solidFill>
              </a:rPr>
              <a:t>ry</a:t>
            </a:r>
            <a:endParaRPr lang="en-GB" sz="1100" b="1" i="0" u="none" baseline="0" dirty="0">
              <a:solidFill>
                <a:srgbClr val="000000"/>
              </a:solidFill>
            </a:endParaRPr>
          </a:p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100" b="1" i="0" u="none" baseline="0" dirty="0">
                <a:solidFill>
                  <a:srgbClr val="000000"/>
                </a:solidFill>
              </a:rPr>
              <a:t>Municipal key players</a:t>
            </a:r>
          </a:p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100" b="1" i="0" u="none" baseline="0" dirty="0">
                <a:solidFill>
                  <a:srgbClr val="000000"/>
                </a:solidFill>
              </a:rPr>
              <a:t>Violence prevention in hospitals </a:t>
            </a:r>
            <a:endParaRPr lang="en-GB" sz="1100" b="1" dirty="0">
              <a:solidFill>
                <a:srgbClr val="000000"/>
              </a:solidFill>
            </a:endParaRPr>
          </a:p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100" b="1" i="0" u="none" baseline="0" dirty="0">
                <a:solidFill>
                  <a:srgbClr val="000000"/>
                </a:solidFill>
              </a:rPr>
              <a:t>Shelter</a:t>
            </a:r>
          </a:p>
        </p:txBody>
      </p:sp>
      <p:sp>
        <p:nvSpPr>
          <p:cNvPr id="12" name="Tekstiruutu 11"/>
          <p:cNvSpPr txBox="1"/>
          <p:nvPr/>
        </p:nvSpPr>
        <p:spPr>
          <a:xfrm>
            <a:off x="2147889" y="2470151"/>
            <a:ext cx="1733551" cy="430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100" b="1" i="0" u="none" baseline="0" dirty="0">
                <a:solidFill>
                  <a:srgbClr val="000000"/>
                </a:solidFill>
              </a:rPr>
              <a:t>Crisis Centre</a:t>
            </a:r>
          </a:p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100" b="1" i="0" u="none" baseline="0" dirty="0">
                <a:solidFill>
                  <a:srgbClr val="000000"/>
                </a:solidFill>
              </a:rPr>
              <a:t>Pastoral care in hospitals</a:t>
            </a:r>
          </a:p>
        </p:txBody>
      </p:sp>
      <p:sp>
        <p:nvSpPr>
          <p:cNvPr id="13" name="Tekstiruutu 12"/>
          <p:cNvSpPr txBox="1"/>
          <p:nvPr/>
        </p:nvSpPr>
        <p:spPr>
          <a:xfrm>
            <a:off x="8840788" y="2439989"/>
            <a:ext cx="1417637" cy="60016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100" b="1" i="0" u="none" baseline="0" dirty="0">
                <a:solidFill>
                  <a:srgbClr val="000000"/>
                </a:solidFill>
              </a:rPr>
              <a:t>Municipal social services</a:t>
            </a:r>
          </a:p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100" b="1" i="0" u="none" baseline="0" dirty="0">
                <a:solidFill>
                  <a:srgbClr val="000000"/>
                </a:solidFill>
              </a:rPr>
              <a:t>Medical and healthcare social work</a:t>
            </a:r>
          </a:p>
        </p:txBody>
      </p:sp>
      <p:sp>
        <p:nvSpPr>
          <p:cNvPr id="14" name="Tekstiruutu 13"/>
          <p:cNvSpPr txBox="1"/>
          <p:nvPr/>
        </p:nvSpPr>
        <p:spPr>
          <a:xfrm>
            <a:off x="2147889" y="4624389"/>
            <a:ext cx="1770063" cy="127727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100" b="1" i="0" u="none" baseline="0" dirty="0">
                <a:solidFill>
                  <a:srgbClr val="000000"/>
                </a:solidFill>
              </a:rPr>
              <a:t>Psychiatric</a:t>
            </a:r>
          </a:p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100" b="1" i="0" u="none" baseline="0" dirty="0">
                <a:solidFill>
                  <a:srgbClr val="000000"/>
                </a:solidFill>
              </a:rPr>
              <a:t>outpatient services</a:t>
            </a:r>
          </a:p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100" b="1" i="0" u="none" baseline="0" dirty="0">
                <a:solidFill>
                  <a:srgbClr val="000000"/>
                </a:solidFill>
              </a:rPr>
              <a:t>Psychiatry in hospitals</a:t>
            </a:r>
          </a:p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100" b="1" i="0" u="none" baseline="0" dirty="0">
                <a:solidFill>
                  <a:srgbClr val="000000"/>
                </a:solidFill>
              </a:rPr>
              <a:t>Alcohol addiction rehab clinic</a:t>
            </a:r>
          </a:p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100" b="1" i="0" u="none" baseline="0" dirty="0">
                <a:solidFill>
                  <a:srgbClr val="000000"/>
                </a:solidFill>
              </a:rPr>
              <a:t>Municipal substance abuse outpatient services</a:t>
            </a:r>
          </a:p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 sz="1100" dirty="0">
              <a:solidFill>
                <a:srgbClr val="000000"/>
              </a:solidFill>
            </a:endParaRPr>
          </a:p>
        </p:txBody>
      </p:sp>
      <p:sp>
        <p:nvSpPr>
          <p:cNvPr id="4" name="Tekstiruutu 3"/>
          <p:cNvSpPr txBox="1"/>
          <p:nvPr/>
        </p:nvSpPr>
        <p:spPr>
          <a:xfrm>
            <a:off x="5591176" y="5661025"/>
            <a:ext cx="3960813" cy="430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100" b="1" i="0" u="none" baseline="0" dirty="0">
                <a:solidFill>
                  <a:srgbClr val="000000"/>
                </a:solidFill>
              </a:rPr>
              <a:t>Trust</a:t>
            </a:r>
            <a:r>
              <a:rPr lang="en-GB" sz="1100" b="0" i="0" u="none" baseline="0" dirty="0">
                <a:solidFill>
                  <a:srgbClr val="000000"/>
                </a:solidFill>
              </a:rPr>
              <a:t> in the ability of another unit to handle the tasks not performed in one’s own unit</a:t>
            </a:r>
          </a:p>
        </p:txBody>
      </p:sp>
    </p:spTree>
    <p:extLst>
      <p:ext uri="{BB962C8B-B14F-4D97-AF65-F5344CB8AC3E}">
        <p14:creationId xmlns:p14="http://schemas.microsoft.com/office/powerpoint/2010/main" val="470989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yöristetty suorakulmio 6"/>
          <p:cNvSpPr/>
          <p:nvPr/>
        </p:nvSpPr>
        <p:spPr>
          <a:xfrm>
            <a:off x="4745037" y="2565400"/>
            <a:ext cx="2863851" cy="172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377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 sz="2400" dirty="0">
              <a:solidFill>
                <a:srgbClr val="FFFFFF"/>
              </a:solidFill>
            </a:endParaRPr>
          </a:p>
        </p:txBody>
      </p:sp>
      <p:sp>
        <p:nvSpPr>
          <p:cNvPr id="15363" name="Rectangle 5"/>
          <p:cNvSpPr>
            <a:spLocks noChangeArrowheads="1"/>
          </p:cNvSpPr>
          <p:nvPr/>
        </p:nvSpPr>
        <p:spPr bwMode="auto">
          <a:xfrm>
            <a:off x="8616949" y="116833"/>
            <a:ext cx="205105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rgbClr val="009FB4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GB" altLang="fi-FI" sz="2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365" name="Rectangle 6"/>
          <p:cNvSpPr>
            <a:spLocks noChangeArrowheads="1"/>
          </p:cNvSpPr>
          <p:nvPr/>
        </p:nvSpPr>
        <p:spPr bwMode="auto">
          <a:xfrm>
            <a:off x="4878388" y="5463807"/>
            <a:ext cx="205105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rgbClr val="009FB4"/>
              </a:buClr>
              <a:buFont typeface="Wingdings" panose="05000000000000000000" pitchFamily="2" charset="2"/>
              <a:buChar char="§"/>
              <a:tabLst>
                <a:tab pos="828675" algn="r"/>
                <a:tab pos="3060700" algn="ctr"/>
                <a:tab pos="6119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28675" algn="r"/>
                <a:tab pos="3060700" algn="ctr"/>
                <a:tab pos="6119813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28675" algn="r"/>
                <a:tab pos="3060700" algn="ctr"/>
                <a:tab pos="6119813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28675" algn="r"/>
                <a:tab pos="3060700" algn="ctr"/>
                <a:tab pos="6119813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28675" algn="r"/>
                <a:tab pos="3060700" algn="ctr"/>
                <a:tab pos="6119813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28675" algn="r"/>
                <a:tab pos="3060700" algn="ctr"/>
                <a:tab pos="6119813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28675" algn="r"/>
                <a:tab pos="3060700" algn="ctr"/>
                <a:tab pos="6119813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28675" algn="r"/>
                <a:tab pos="3060700" algn="ctr"/>
                <a:tab pos="6119813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28675" algn="r"/>
                <a:tab pos="3060700" algn="ctr"/>
                <a:tab pos="6119813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GB" altLang="fi-FI" sz="7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2" name="Kaaviokuva 1"/>
          <p:cNvGraphicFramePr/>
          <p:nvPr/>
        </p:nvGraphicFramePr>
        <p:xfrm>
          <a:off x="3048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367" name="Otsikko 2"/>
          <p:cNvSpPr>
            <a:spLocks noGrp="1"/>
          </p:cNvSpPr>
          <p:nvPr>
            <p:ph type="title" idx="4294967295"/>
          </p:nvPr>
        </p:nvSpPr>
        <p:spPr>
          <a:xfrm>
            <a:off x="2208213" y="134939"/>
            <a:ext cx="7772400" cy="1143000"/>
          </a:xfrm>
        </p:spPr>
        <p:txBody>
          <a:bodyPr/>
          <a:lstStyle/>
          <a:p>
            <a:pPr algn="l" rtl="0"/>
            <a:r>
              <a:rPr lang="en-GB" b="0" i="0" u="none" baseline="0" dirty="0">
                <a:solidFill>
                  <a:srgbClr val="000000"/>
                </a:solidFill>
              </a:rPr>
              <a:t>Collaborative process in </a:t>
            </a:r>
            <a:r>
              <a:rPr lang="en-GB" b="0" i="0" u="none" baseline="0" dirty="0">
                <a:solidFill>
                  <a:srgbClr val="000000"/>
                </a:solidFill>
              </a:rPr>
              <a:t>interprofessional</a:t>
            </a:r>
            <a:r>
              <a:rPr lang="en-GB" b="0" i="0" u="none" baseline="0" dirty="0">
                <a:solidFill>
                  <a:srgbClr val="000000"/>
                </a:solidFill>
              </a:rPr>
              <a:t> emergency services</a:t>
            </a:r>
            <a:r>
              <a:rPr lang="en-GB" dirty="0">
                <a:solidFill>
                  <a:srgbClr val="000000"/>
                </a:solidFill>
              </a:rPr>
              <a:t/>
            </a:r>
            <a:br>
              <a:rPr lang="en-GB" dirty="0">
                <a:solidFill>
                  <a:srgbClr val="000000"/>
                </a:solidFill>
              </a:rPr>
            </a:br>
            <a:endParaRPr lang="en-GB" altLang="fi-FI" dirty="0" smtClean="0"/>
          </a:p>
        </p:txBody>
      </p:sp>
      <p:sp>
        <p:nvSpPr>
          <p:cNvPr id="15368" name="Tekstiruutu 5"/>
          <p:cNvSpPr txBox="1">
            <a:spLocks noChangeArrowheads="1"/>
          </p:cNvSpPr>
          <p:nvPr/>
        </p:nvSpPr>
        <p:spPr bwMode="auto">
          <a:xfrm>
            <a:off x="3432176" y="1154114"/>
            <a:ext cx="525621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9FB4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914377" rtl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GB" sz="1200" b="0" i="0" u="non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Individual core tasks, common tasks and network players</a:t>
            </a:r>
          </a:p>
        </p:txBody>
      </p:sp>
      <p:sp>
        <p:nvSpPr>
          <p:cNvPr id="9" name="Tekstiruutu 8"/>
          <p:cNvSpPr txBox="1"/>
          <p:nvPr/>
        </p:nvSpPr>
        <p:spPr>
          <a:xfrm>
            <a:off x="3546477" y="3863975"/>
            <a:ext cx="2278063" cy="1308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 sz="1100" dirty="0">
              <a:solidFill>
                <a:srgbClr val="000000"/>
              </a:solidFill>
            </a:endParaRPr>
          </a:p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000" b="1" i="0" u="none" baseline="0" dirty="0">
                <a:solidFill>
                  <a:srgbClr val="000000"/>
                </a:solidFill>
              </a:rPr>
              <a:t>Mental health work, acute psychiatry and substance abuse work</a:t>
            </a:r>
          </a:p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800" b="0" i="0" u="none" baseline="0" dirty="0">
                <a:solidFill>
                  <a:srgbClr val="000000"/>
                </a:solidFill>
              </a:rPr>
              <a:t>Supporting own resources and activity</a:t>
            </a:r>
          </a:p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800" b="0" i="0" u="none" baseline="0" dirty="0">
                <a:solidFill>
                  <a:srgbClr val="000000"/>
                </a:solidFill>
              </a:rPr>
              <a:t>Calming down</a:t>
            </a:r>
          </a:p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800" b="0" i="0" u="none" baseline="0" dirty="0">
                <a:solidFill>
                  <a:srgbClr val="000000"/>
                </a:solidFill>
              </a:rPr>
              <a:t>Assessing mental state</a:t>
            </a:r>
          </a:p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800" b="0" i="0" u="none" baseline="0" dirty="0">
                <a:solidFill>
                  <a:srgbClr val="000000"/>
                </a:solidFill>
              </a:rPr>
              <a:t>Assessing the need for treatment</a:t>
            </a:r>
          </a:p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800" b="0" i="0" u="none" baseline="0" dirty="0">
                <a:solidFill>
                  <a:srgbClr val="000000"/>
                </a:solidFill>
              </a:rPr>
              <a:t>Illness or other issue?</a:t>
            </a:r>
          </a:p>
        </p:txBody>
      </p:sp>
      <p:sp>
        <p:nvSpPr>
          <p:cNvPr id="3" name="Tekstiruutu 2"/>
          <p:cNvSpPr txBox="1"/>
          <p:nvPr/>
        </p:nvSpPr>
        <p:spPr>
          <a:xfrm>
            <a:off x="6807200" y="4084637"/>
            <a:ext cx="2152651" cy="113877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000" b="1" i="0" u="none" baseline="0" dirty="0">
                <a:solidFill>
                  <a:srgbClr val="000000"/>
                </a:solidFill>
              </a:rPr>
              <a:t>Violence prevention</a:t>
            </a:r>
          </a:p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800" b="0" i="0" u="none" baseline="0" dirty="0">
                <a:solidFill>
                  <a:srgbClr val="000000"/>
                </a:solidFill>
              </a:rPr>
              <a:t>For actors and victims of domestic or other kinds of violence</a:t>
            </a:r>
          </a:p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800" b="0" i="0" u="none" baseline="0" dirty="0">
                <a:solidFill>
                  <a:srgbClr val="000000"/>
                </a:solidFill>
              </a:rPr>
              <a:t>Safety plans</a:t>
            </a:r>
          </a:p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800" b="0" i="0" u="none" baseline="0" dirty="0">
                <a:solidFill>
                  <a:srgbClr val="000000"/>
                </a:solidFill>
              </a:rPr>
              <a:t>Individual, couples, family and peer group work</a:t>
            </a:r>
          </a:p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 sz="800" dirty="0">
              <a:solidFill>
                <a:srgbClr val="000000"/>
              </a:solidFill>
            </a:endParaRPr>
          </a:p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 sz="1000" b="1" dirty="0">
              <a:solidFill>
                <a:srgbClr val="000000"/>
              </a:solidFill>
            </a:endParaRPr>
          </a:p>
        </p:txBody>
      </p:sp>
      <p:sp>
        <p:nvSpPr>
          <p:cNvPr id="10" name="Tekstiruutu 9"/>
          <p:cNvSpPr txBox="1"/>
          <p:nvPr/>
        </p:nvSpPr>
        <p:spPr>
          <a:xfrm>
            <a:off x="8840790" y="4579939"/>
            <a:ext cx="1512887" cy="110799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100" b="1" i="0" u="none" baseline="0" dirty="0">
                <a:solidFill>
                  <a:srgbClr val="000000"/>
                </a:solidFill>
              </a:rPr>
              <a:t>Viola </a:t>
            </a:r>
            <a:r>
              <a:rPr lang="en-GB" sz="1100" b="1" i="0" u="none" baseline="0" dirty="0">
                <a:solidFill>
                  <a:srgbClr val="000000"/>
                </a:solidFill>
              </a:rPr>
              <a:t>ry</a:t>
            </a:r>
            <a:endParaRPr lang="en-GB" sz="1100" b="1" i="0" u="none" baseline="0" dirty="0">
              <a:solidFill>
                <a:srgbClr val="000000"/>
              </a:solidFill>
            </a:endParaRPr>
          </a:p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100" b="1" i="0" u="none" baseline="0" dirty="0">
                <a:solidFill>
                  <a:srgbClr val="000000"/>
                </a:solidFill>
              </a:rPr>
              <a:t>Municipal key players</a:t>
            </a:r>
          </a:p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100" b="1" i="0" u="none" baseline="0" dirty="0">
                <a:solidFill>
                  <a:srgbClr val="000000"/>
                </a:solidFill>
              </a:rPr>
              <a:t>Violence prevention in hospitals </a:t>
            </a:r>
            <a:endParaRPr lang="en-GB" sz="1100" b="1" dirty="0">
              <a:solidFill>
                <a:srgbClr val="000000"/>
              </a:solidFill>
            </a:endParaRPr>
          </a:p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100" b="1" i="0" u="none" baseline="0" dirty="0">
                <a:solidFill>
                  <a:srgbClr val="000000"/>
                </a:solidFill>
              </a:rPr>
              <a:t>Shelter</a:t>
            </a:r>
          </a:p>
        </p:txBody>
      </p:sp>
      <p:sp>
        <p:nvSpPr>
          <p:cNvPr id="12" name="Tekstiruutu 11"/>
          <p:cNvSpPr txBox="1"/>
          <p:nvPr/>
        </p:nvSpPr>
        <p:spPr>
          <a:xfrm>
            <a:off x="2147889" y="2470151"/>
            <a:ext cx="1733551" cy="430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100" b="1" i="0" u="none" baseline="0" dirty="0">
                <a:solidFill>
                  <a:srgbClr val="000000"/>
                </a:solidFill>
              </a:rPr>
              <a:t>Crisis Centre</a:t>
            </a:r>
          </a:p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100" b="1" i="0" u="none" baseline="0" dirty="0">
                <a:solidFill>
                  <a:srgbClr val="000000"/>
                </a:solidFill>
              </a:rPr>
              <a:t>Pastoral care in hospitals</a:t>
            </a:r>
          </a:p>
        </p:txBody>
      </p:sp>
      <p:sp>
        <p:nvSpPr>
          <p:cNvPr id="13" name="Tekstiruutu 12"/>
          <p:cNvSpPr txBox="1"/>
          <p:nvPr/>
        </p:nvSpPr>
        <p:spPr>
          <a:xfrm>
            <a:off x="8840788" y="2439989"/>
            <a:ext cx="1417637" cy="60016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100" b="1" i="0" u="none" baseline="0" dirty="0">
                <a:solidFill>
                  <a:srgbClr val="000000"/>
                </a:solidFill>
              </a:rPr>
              <a:t>Municipal social services</a:t>
            </a:r>
          </a:p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100" b="1" i="0" u="none" baseline="0" dirty="0">
                <a:solidFill>
                  <a:srgbClr val="000000"/>
                </a:solidFill>
              </a:rPr>
              <a:t>Medical and healthcare social work</a:t>
            </a:r>
          </a:p>
        </p:txBody>
      </p:sp>
      <p:sp>
        <p:nvSpPr>
          <p:cNvPr id="14" name="Tekstiruutu 13"/>
          <p:cNvSpPr txBox="1"/>
          <p:nvPr/>
        </p:nvSpPr>
        <p:spPr>
          <a:xfrm>
            <a:off x="2147889" y="4624389"/>
            <a:ext cx="1770063" cy="127727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100" b="1" i="0" u="none" baseline="0" dirty="0">
                <a:solidFill>
                  <a:srgbClr val="000000"/>
                </a:solidFill>
              </a:rPr>
              <a:t>Psychiatric</a:t>
            </a:r>
          </a:p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100" b="1" i="0" u="none" baseline="0" dirty="0">
                <a:solidFill>
                  <a:srgbClr val="000000"/>
                </a:solidFill>
              </a:rPr>
              <a:t>outpatient services</a:t>
            </a:r>
          </a:p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100" b="1" i="0" u="none" baseline="0" dirty="0">
                <a:solidFill>
                  <a:srgbClr val="000000"/>
                </a:solidFill>
              </a:rPr>
              <a:t>Psychiatry in hospitals</a:t>
            </a:r>
          </a:p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100" b="1" i="0" u="none" baseline="0" dirty="0">
                <a:solidFill>
                  <a:srgbClr val="000000"/>
                </a:solidFill>
              </a:rPr>
              <a:t>Alcohol addiction rehab clinic</a:t>
            </a:r>
          </a:p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100" b="1" i="0" u="none" baseline="0" dirty="0">
                <a:solidFill>
                  <a:srgbClr val="000000"/>
                </a:solidFill>
              </a:rPr>
              <a:t>Municipal substance abuse outpatient services</a:t>
            </a:r>
          </a:p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 sz="1100" dirty="0">
              <a:solidFill>
                <a:srgbClr val="000000"/>
              </a:solidFill>
            </a:endParaRPr>
          </a:p>
        </p:txBody>
      </p:sp>
      <p:sp>
        <p:nvSpPr>
          <p:cNvPr id="4" name="Tekstiruutu 3"/>
          <p:cNvSpPr txBox="1"/>
          <p:nvPr/>
        </p:nvSpPr>
        <p:spPr>
          <a:xfrm>
            <a:off x="5591176" y="5661025"/>
            <a:ext cx="3960813" cy="430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100" b="1" i="0" u="none" baseline="0" dirty="0">
                <a:solidFill>
                  <a:srgbClr val="000000"/>
                </a:solidFill>
              </a:rPr>
              <a:t>Trust</a:t>
            </a:r>
            <a:r>
              <a:rPr lang="en-GB" sz="1100" b="0" i="0" u="none" baseline="0" dirty="0">
                <a:solidFill>
                  <a:srgbClr val="000000"/>
                </a:solidFill>
              </a:rPr>
              <a:t> in the ability of another unit to handle the tasks not performed in one’s own unit</a:t>
            </a:r>
          </a:p>
        </p:txBody>
      </p:sp>
    </p:spTree>
    <p:extLst>
      <p:ext uri="{BB962C8B-B14F-4D97-AF65-F5344CB8AC3E}">
        <p14:creationId xmlns:p14="http://schemas.microsoft.com/office/powerpoint/2010/main" val="1859442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letusrakenne">
  <a:themeElements>
    <a:clrScheme name="Oletusrakenn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, klassinen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letusrakenn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423</Words>
  <Application>Microsoft Office PowerPoint</Application>
  <PresentationFormat>Laajakuva</PresentationFormat>
  <Paragraphs>104</Paragraphs>
  <Slides>3</Slides>
  <Notes>2</Notes>
  <HiddenSlides>0</HiddenSlides>
  <MMClips>0</MMClips>
  <ScaleCrop>false</ScaleCrop>
  <HeadingPairs>
    <vt:vector size="6" baseType="variant">
      <vt:variant>
        <vt:lpstr>Käytetyt fontit</vt:lpstr>
      </vt:variant>
      <vt:variant>
        <vt:i4>6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3</vt:i4>
      </vt:variant>
    </vt:vector>
  </HeadingPairs>
  <TitlesOfParts>
    <vt:vector size="11" baseType="lpstr">
      <vt:lpstr>Arial</vt:lpstr>
      <vt:lpstr>Calibri</vt:lpstr>
      <vt:lpstr>Calibri Light</vt:lpstr>
      <vt:lpstr>Gill Sans Std</vt:lpstr>
      <vt:lpstr>Times New Roman</vt:lpstr>
      <vt:lpstr>Wingdings</vt:lpstr>
      <vt:lpstr>Office-teema</vt:lpstr>
      <vt:lpstr>Oletusrakenne</vt:lpstr>
      <vt:lpstr>PowerPoint-esitys</vt:lpstr>
      <vt:lpstr>Collaborative process in interprofessional emergency services </vt:lpstr>
      <vt:lpstr>Collaborative process in interprofessional emergency services </vt:lpstr>
    </vt:vector>
  </TitlesOfParts>
  <Company>Etelä-Savon sairaanhoitopiiri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Mäkelä Antti</dc:creator>
  <cp:lastModifiedBy>Lappalainen Jarmo</cp:lastModifiedBy>
  <cp:revision>4</cp:revision>
  <dcterms:created xsi:type="dcterms:W3CDTF">2017-08-18T12:08:48Z</dcterms:created>
  <dcterms:modified xsi:type="dcterms:W3CDTF">2017-08-29T11:40:34Z</dcterms:modified>
</cp:coreProperties>
</file>