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5.xml" ContentType="application/vnd.openxmlformats-officedocument.presentationml.notesSlide+xml"/>
  <Override PartName="/ppt/tags/tag15.xml" ContentType="application/vnd.openxmlformats-officedocument.presentationml.tags+xml"/>
  <Override PartName="/ppt/notesSlides/notesSlide6.xml" ContentType="application/vnd.openxmlformats-officedocument.presentationml.notesSlide+xml"/>
  <Override PartName="/ppt/tags/tag16.xml" ContentType="application/vnd.openxmlformats-officedocument.presentationml.tags+xml"/>
  <Override PartName="/ppt/notesSlides/notesSlide7.xml" ContentType="application/vnd.openxmlformats-officedocument.presentationml.notesSlide+xml"/>
  <Override PartName="/ppt/tags/tag17.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notesSlides/notesSlide15.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notesSlides/notesSlide16.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17.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notesSlides/notesSlide18.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19.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sldIdLst>
    <p:sldId id="256" r:id="rId2"/>
    <p:sldId id="273" r:id="rId3"/>
    <p:sldId id="276" r:id="rId4"/>
    <p:sldId id="258" r:id="rId5"/>
    <p:sldId id="281" r:id="rId6"/>
    <p:sldId id="300" r:id="rId7"/>
    <p:sldId id="301" r:id="rId8"/>
    <p:sldId id="302" r:id="rId9"/>
    <p:sldId id="293" r:id="rId10"/>
    <p:sldId id="266" r:id="rId11"/>
    <p:sldId id="288" r:id="rId12"/>
    <p:sldId id="289" r:id="rId13"/>
    <p:sldId id="279" r:id="rId14"/>
    <p:sldId id="274" r:id="rId15"/>
    <p:sldId id="270" r:id="rId16"/>
    <p:sldId id="285" r:id="rId17"/>
    <p:sldId id="290" r:id="rId18"/>
    <p:sldId id="263" r:id="rId19"/>
    <p:sldId id="291" r:id="rId20"/>
    <p:sldId id="287" r:id="rId21"/>
  </p:sldIdLst>
  <p:sldSz cx="9144000" cy="5143500" type="screen16x9"/>
  <p:notesSz cx="7010400" cy="9296400"/>
  <p:custDataLst>
    <p:tags r:id="rId23"/>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3CDD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27" autoAdjust="0"/>
    <p:restoredTop sz="82768" autoAdjust="0"/>
  </p:normalViewPr>
  <p:slideViewPr>
    <p:cSldViewPr snapToGrid="0" snapToObjects="1">
      <p:cViewPr varScale="1">
        <p:scale>
          <a:sx n="136" d="100"/>
          <a:sy n="136" d="100"/>
        </p:scale>
        <p:origin x="756" y="120"/>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17F40B7-73E3-45B4-95FB-555B796D4B66}"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D338CC4C-6F6E-491B-AC87-86C90013322A}">
      <dgm:prSet phldrT="[Text]"/>
      <dgm:spPr/>
      <dgm:t>
        <a:bodyPr/>
        <a:lstStyle/>
        <a:p>
          <a:r>
            <a:rPr lang="en-US" dirty="0" smtClean="0"/>
            <a:t>Title</a:t>
          </a:r>
          <a:endParaRPr lang="en-US" dirty="0"/>
        </a:p>
      </dgm:t>
    </dgm:pt>
    <dgm:pt modelId="{3F3FEC21-0D6F-4899-B2E4-C2EEE17CE823}" type="parTrans" cxnId="{41A19CA1-7B58-42AF-8A46-1B28782B04C4}">
      <dgm:prSet/>
      <dgm:spPr/>
      <dgm:t>
        <a:bodyPr/>
        <a:lstStyle/>
        <a:p>
          <a:endParaRPr lang="en-US"/>
        </a:p>
      </dgm:t>
    </dgm:pt>
    <dgm:pt modelId="{0981862B-EF67-4AF4-A19F-E5EFFA33337A}" type="sibTrans" cxnId="{41A19CA1-7B58-42AF-8A46-1B28782B04C4}">
      <dgm:prSet/>
      <dgm:spPr/>
      <dgm:t>
        <a:bodyPr/>
        <a:lstStyle/>
        <a:p>
          <a:endParaRPr lang="en-US"/>
        </a:p>
      </dgm:t>
    </dgm:pt>
    <dgm:pt modelId="{55589382-35A5-49C6-A1D6-FDBA88FCEBC1}">
      <dgm:prSet phldrT="[Text]"/>
      <dgm:spPr/>
      <dgm:t>
        <a:bodyPr/>
        <a:lstStyle/>
        <a:p>
          <a:r>
            <a:rPr lang="en-US" dirty="0" smtClean="0"/>
            <a:t>Title</a:t>
          </a:r>
          <a:endParaRPr lang="en-US" dirty="0"/>
        </a:p>
      </dgm:t>
    </dgm:pt>
    <dgm:pt modelId="{9A1744A9-8D6F-4ED3-ACDD-0D63443A4333}" type="parTrans" cxnId="{351385F7-90B1-4219-8A53-6A9EE927D1DB}">
      <dgm:prSet/>
      <dgm:spPr/>
      <dgm:t>
        <a:bodyPr/>
        <a:lstStyle/>
        <a:p>
          <a:endParaRPr lang="en-US"/>
        </a:p>
      </dgm:t>
    </dgm:pt>
    <dgm:pt modelId="{9011887F-D85B-4EA5-A3F9-53E8F375D46F}" type="sibTrans" cxnId="{351385F7-90B1-4219-8A53-6A9EE927D1DB}">
      <dgm:prSet/>
      <dgm:spPr/>
      <dgm:t>
        <a:bodyPr/>
        <a:lstStyle/>
        <a:p>
          <a:endParaRPr lang="en-US"/>
        </a:p>
      </dgm:t>
    </dgm:pt>
    <dgm:pt modelId="{D943B2F6-2AA5-4933-BBA0-8140BDCED4B5}">
      <dgm:prSet phldrT="[Text]"/>
      <dgm:spPr/>
      <dgm:t>
        <a:bodyPr/>
        <a:lstStyle/>
        <a:p>
          <a:r>
            <a:rPr lang="en-US" dirty="0" smtClean="0"/>
            <a:t>Title</a:t>
          </a:r>
          <a:endParaRPr lang="en-US" dirty="0"/>
        </a:p>
      </dgm:t>
    </dgm:pt>
    <dgm:pt modelId="{4C7FB170-8BE7-420E-89E9-BB4B17AA04AD}" type="parTrans" cxnId="{AEDC99A4-FC91-4E45-A226-08AD2ACBE9B0}">
      <dgm:prSet/>
      <dgm:spPr/>
      <dgm:t>
        <a:bodyPr/>
        <a:lstStyle/>
        <a:p>
          <a:endParaRPr lang="en-US"/>
        </a:p>
      </dgm:t>
    </dgm:pt>
    <dgm:pt modelId="{6CB2327D-A193-4B90-8600-42CB075468DE}" type="sibTrans" cxnId="{AEDC99A4-FC91-4E45-A226-08AD2ACBE9B0}">
      <dgm:prSet/>
      <dgm:spPr/>
      <dgm:t>
        <a:bodyPr/>
        <a:lstStyle/>
        <a:p>
          <a:endParaRPr lang="en-US"/>
        </a:p>
      </dgm:t>
    </dgm:pt>
    <dgm:pt modelId="{4E6128BC-CBCF-4BBE-811D-895737265C57}">
      <dgm:prSet phldrT="[Text]"/>
      <dgm:spPr/>
      <dgm:t>
        <a:bodyPr/>
        <a:lstStyle/>
        <a:p>
          <a:r>
            <a:rPr lang="en-US" dirty="0" smtClean="0"/>
            <a:t>Title</a:t>
          </a:r>
          <a:endParaRPr lang="en-US" dirty="0"/>
        </a:p>
      </dgm:t>
    </dgm:pt>
    <dgm:pt modelId="{FC7F2CEA-54D9-4B81-A823-2A7CE3B5F4CB}" type="parTrans" cxnId="{17BC05EF-3C9F-4CE4-9D5B-3F3CAD552D4E}">
      <dgm:prSet/>
      <dgm:spPr/>
      <dgm:t>
        <a:bodyPr/>
        <a:lstStyle/>
        <a:p>
          <a:endParaRPr lang="en-US"/>
        </a:p>
      </dgm:t>
    </dgm:pt>
    <dgm:pt modelId="{C50B9562-F437-4EE8-B568-BD2DE5D23BE7}" type="sibTrans" cxnId="{17BC05EF-3C9F-4CE4-9D5B-3F3CAD552D4E}">
      <dgm:prSet/>
      <dgm:spPr/>
      <dgm:t>
        <a:bodyPr/>
        <a:lstStyle/>
        <a:p>
          <a:endParaRPr lang="en-US"/>
        </a:p>
      </dgm:t>
    </dgm:pt>
    <dgm:pt modelId="{B6E3EEE1-B56B-47E3-B548-4F7D76D41541}">
      <dgm:prSet phldrT="[Text]"/>
      <dgm:spPr/>
      <dgm:t>
        <a:bodyPr/>
        <a:lstStyle/>
        <a:p>
          <a:r>
            <a:rPr lang="en-US" dirty="0" smtClean="0"/>
            <a:t>Title</a:t>
          </a:r>
          <a:endParaRPr lang="en-US" dirty="0"/>
        </a:p>
      </dgm:t>
    </dgm:pt>
    <dgm:pt modelId="{71E591F0-988E-4CDC-AE7C-36D76A11A38B}" type="parTrans" cxnId="{19C28D15-7E1E-4050-8F9B-FBD191FFE41C}">
      <dgm:prSet/>
      <dgm:spPr/>
      <dgm:t>
        <a:bodyPr/>
        <a:lstStyle/>
        <a:p>
          <a:endParaRPr lang="en-US"/>
        </a:p>
      </dgm:t>
    </dgm:pt>
    <dgm:pt modelId="{26EF5664-9277-4F5C-84D1-14A0B68BA436}" type="sibTrans" cxnId="{19C28D15-7E1E-4050-8F9B-FBD191FFE41C}">
      <dgm:prSet/>
      <dgm:spPr/>
      <dgm:t>
        <a:bodyPr/>
        <a:lstStyle/>
        <a:p>
          <a:endParaRPr lang="en-US"/>
        </a:p>
      </dgm:t>
    </dgm:pt>
    <dgm:pt modelId="{FB455EB4-E0A2-462B-A614-8C94BFF16458}">
      <dgm:prSet phldrT="[Text]"/>
      <dgm:spPr/>
      <dgm:t>
        <a:bodyPr/>
        <a:lstStyle/>
        <a:p>
          <a:r>
            <a:rPr lang="en-US" dirty="0" smtClean="0"/>
            <a:t>Title</a:t>
          </a:r>
          <a:endParaRPr lang="en-US" dirty="0"/>
        </a:p>
      </dgm:t>
    </dgm:pt>
    <dgm:pt modelId="{7DA9EA30-16B8-4BA6-9901-5AF9A59162B0}" type="parTrans" cxnId="{A67973CB-D07B-4152-B277-044D9B82D6E9}">
      <dgm:prSet/>
      <dgm:spPr/>
      <dgm:t>
        <a:bodyPr/>
        <a:lstStyle/>
        <a:p>
          <a:endParaRPr lang="en-US"/>
        </a:p>
      </dgm:t>
    </dgm:pt>
    <dgm:pt modelId="{61B92139-AC91-423D-B753-31DB94FDAC66}" type="sibTrans" cxnId="{A67973CB-D07B-4152-B277-044D9B82D6E9}">
      <dgm:prSet/>
      <dgm:spPr/>
      <dgm:t>
        <a:bodyPr/>
        <a:lstStyle/>
        <a:p>
          <a:endParaRPr lang="en-US"/>
        </a:p>
      </dgm:t>
    </dgm:pt>
    <dgm:pt modelId="{56C9A404-A4C9-4514-8884-CED7CC5DA718}" type="pres">
      <dgm:prSet presAssocID="{417F40B7-73E3-45B4-95FB-555B796D4B66}" presName="hierChild1" presStyleCnt="0">
        <dgm:presLayoutVars>
          <dgm:chPref val="1"/>
          <dgm:dir/>
          <dgm:animOne val="branch"/>
          <dgm:animLvl val="lvl"/>
          <dgm:resizeHandles/>
        </dgm:presLayoutVars>
      </dgm:prSet>
      <dgm:spPr/>
      <dgm:t>
        <a:bodyPr/>
        <a:lstStyle/>
        <a:p>
          <a:endParaRPr lang="en-US"/>
        </a:p>
      </dgm:t>
    </dgm:pt>
    <dgm:pt modelId="{E52954E4-2A2D-42C9-AEB4-E33D95574CC5}" type="pres">
      <dgm:prSet presAssocID="{D338CC4C-6F6E-491B-AC87-86C90013322A}" presName="hierRoot1" presStyleCnt="0"/>
      <dgm:spPr/>
    </dgm:pt>
    <dgm:pt modelId="{582622B5-6362-4CB5-BA0D-4D0FA61F9700}" type="pres">
      <dgm:prSet presAssocID="{D338CC4C-6F6E-491B-AC87-86C90013322A}" presName="composite" presStyleCnt="0"/>
      <dgm:spPr/>
    </dgm:pt>
    <dgm:pt modelId="{D14805C4-3BF5-4C24-A25E-2DA37718B0F9}" type="pres">
      <dgm:prSet presAssocID="{D338CC4C-6F6E-491B-AC87-86C90013322A}" presName="background" presStyleLbl="node0" presStyleIdx="0" presStyleCnt="1"/>
      <dgm:spPr/>
    </dgm:pt>
    <dgm:pt modelId="{82FE01E8-975C-415C-B147-955C37AF13FD}" type="pres">
      <dgm:prSet presAssocID="{D338CC4C-6F6E-491B-AC87-86C90013322A}" presName="text" presStyleLbl="fgAcc0" presStyleIdx="0" presStyleCnt="1">
        <dgm:presLayoutVars>
          <dgm:chPref val="3"/>
        </dgm:presLayoutVars>
      </dgm:prSet>
      <dgm:spPr/>
      <dgm:t>
        <a:bodyPr/>
        <a:lstStyle/>
        <a:p>
          <a:endParaRPr lang="en-US"/>
        </a:p>
      </dgm:t>
    </dgm:pt>
    <dgm:pt modelId="{3534FB89-F3CC-48EE-8029-9651F9F1BDF2}" type="pres">
      <dgm:prSet presAssocID="{D338CC4C-6F6E-491B-AC87-86C90013322A}" presName="hierChild2" presStyleCnt="0"/>
      <dgm:spPr/>
    </dgm:pt>
    <dgm:pt modelId="{2D31FCDD-F5B9-4933-A140-1A727AEE3773}" type="pres">
      <dgm:prSet presAssocID="{9A1744A9-8D6F-4ED3-ACDD-0D63443A4333}" presName="Name10" presStyleLbl="parChTrans1D2" presStyleIdx="0" presStyleCnt="2"/>
      <dgm:spPr/>
      <dgm:t>
        <a:bodyPr/>
        <a:lstStyle/>
        <a:p>
          <a:endParaRPr lang="en-US"/>
        </a:p>
      </dgm:t>
    </dgm:pt>
    <dgm:pt modelId="{189D68DE-283B-48E7-B016-454FD7CE4D87}" type="pres">
      <dgm:prSet presAssocID="{55589382-35A5-49C6-A1D6-FDBA88FCEBC1}" presName="hierRoot2" presStyleCnt="0"/>
      <dgm:spPr/>
    </dgm:pt>
    <dgm:pt modelId="{AFF953D2-64CA-4A1A-B699-28D3D6119B22}" type="pres">
      <dgm:prSet presAssocID="{55589382-35A5-49C6-A1D6-FDBA88FCEBC1}" presName="composite2" presStyleCnt="0"/>
      <dgm:spPr/>
    </dgm:pt>
    <dgm:pt modelId="{F0DA0370-0994-4EDC-9BFB-949874045C13}" type="pres">
      <dgm:prSet presAssocID="{55589382-35A5-49C6-A1D6-FDBA88FCEBC1}" presName="background2" presStyleLbl="node2" presStyleIdx="0" presStyleCnt="2"/>
      <dgm:spPr/>
    </dgm:pt>
    <dgm:pt modelId="{03CD3D29-749E-416C-81DB-3C3A8FADF09F}" type="pres">
      <dgm:prSet presAssocID="{55589382-35A5-49C6-A1D6-FDBA88FCEBC1}" presName="text2" presStyleLbl="fgAcc2" presStyleIdx="0" presStyleCnt="2">
        <dgm:presLayoutVars>
          <dgm:chPref val="3"/>
        </dgm:presLayoutVars>
      </dgm:prSet>
      <dgm:spPr/>
      <dgm:t>
        <a:bodyPr/>
        <a:lstStyle/>
        <a:p>
          <a:endParaRPr lang="en-US"/>
        </a:p>
      </dgm:t>
    </dgm:pt>
    <dgm:pt modelId="{472C5275-495B-4F62-8715-016876621655}" type="pres">
      <dgm:prSet presAssocID="{55589382-35A5-49C6-A1D6-FDBA88FCEBC1}" presName="hierChild3" presStyleCnt="0"/>
      <dgm:spPr/>
    </dgm:pt>
    <dgm:pt modelId="{1EF5B556-B21F-4FFD-8362-EDFA781225FD}" type="pres">
      <dgm:prSet presAssocID="{4C7FB170-8BE7-420E-89E9-BB4B17AA04AD}" presName="Name17" presStyleLbl="parChTrans1D3" presStyleIdx="0" presStyleCnt="3"/>
      <dgm:spPr/>
      <dgm:t>
        <a:bodyPr/>
        <a:lstStyle/>
        <a:p>
          <a:endParaRPr lang="en-US"/>
        </a:p>
      </dgm:t>
    </dgm:pt>
    <dgm:pt modelId="{2BC55E89-5FD1-469C-8318-68878AAD42F7}" type="pres">
      <dgm:prSet presAssocID="{D943B2F6-2AA5-4933-BBA0-8140BDCED4B5}" presName="hierRoot3" presStyleCnt="0"/>
      <dgm:spPr/>
    </dgm:pt>
    <dgm:pt modelId="{AC362F0D-AC26-4387-BCEB-646C1C01DEC6}" type="pres">
      <dgm:prSet presAssocID="{D943B2F6-2AA5-4933-BBA0-8140BDCED4B5}" presName="composite3" presStyleCnt="0"/>
      <dgm:spPr/>
    </dgm:pt>
    <dgm:pt modelId="{123757F3-D3BF-4CC8-855A-69AAF4802096}" type="pres">
      <dgm:prSet presAssocID="{D943B2F6-2AA5-4933-BBA0-8140BDCED4B5}" presName="background3" presStyleLbl="node3" presStyleIdx="0" presStyleCnt="3"/>
      <dgm:spPr/>
    </dgm:pt>
    <dgm:pt modelId="{9D43D8E4-5533-46C7-8046-0D1D7ACA2D56}" type="pres">
      <dgm:prSet presAssocID="{D943B2F6-2AA5-4933-BBA0-8140BDCED4B5}" presName="text3" presStyleLbl="fgAcc3" presStyleIdx="0" presStyleCnt="3">
        <dgm:presLayoutVars>
          <dgm:chPref val="3"/>
        </dgm:presLayoutVars>
      </dgm:prSet>
      <dgm:spPr/>
      <dgm:t>
        <a:bodyPr/>
        <a:lstStyle/>
        <a:p>
          <a:endParaRPr lang="en-US"/>
        </a:p>
      </dgm:t>
    </dgm:pt>
    <dgm:pt modelId="{359F1063-B988-49F4-89CE-989BF5FF7BAF}" type="pres">
      <dgm:prSet presAssocID="{D943B2F6-2AA5-4933-BBA0-8140BDCED4B5}" presName="hierChild4" presStyleCnt="0"/>
      <dgm:spPr/>
    </dgm:pt>
    <dgm:pt modelId="{7C0DE3AE-7976-47A9-A629-26C9CDABF612}" type="pres">
      <dgm:prSet presAssocID="{FC7F2CEA-54D9-4B81-A823-2A7CE3B5F4CB}" presName="Name17" presStyleLbl="parChTrans1D3" presStyleIdx="1" presStyleCnt="3"/>
      <dgm:spPr/>
      <dgm:t>
        <a:bodyPr/>
        <a:lstStyle/>
        <a:p>
          <a:endParaRPr lang="en-US"/>
        </a:p>
      </dgm:t>
    </dgm:pt>
    <dgm:pt modelId="{61EA7705-2DC0-40AC-8B55-03FF7EB607D9}" type="pres">
      <dgm:prSet presAssocID="{4E6128BC-CBCF-4BBE-811D-895737265C57}" presName="hierRoot3" presStyleCnt="0"/>
      <dgm:spPr/>
    </dgm:pt>
    <dgm:pt modelId="{FD3D9C78-5A2B-4B26-B1F4-81F9C74E8458}" type="pres">
      <dgm:prSet presAssocID="{4E6128BC-CBCF-4BBE-811D-895737265C57}" presName="composite3" presStyleCnt="0"/>
      <dgm:spPr/>
    </dgm:pt>
    <dgm:pt modelId="{1D857C79-CB1A-4808-9C16-A0AF0D4995F2}" type="pres">
      <dgm:prSet presAssocID="{4E6128BC-CBCF-4BBE-811D-895737265C57}" presName="background3" presStyleLbl="node3" presStyleIdx="1" presStyleCnt="3"/>
      <dgm:spPr/>
    </dgm:pt>
    <dgm:pt modelId="{447056AB-713C-4662-8905-DC7E5C164A48}" type="pres">
      <dgm:prSet presAssocID="{4E6128BC-CBCF-4BBE-811D-895737265C57}" presName="text3" presStyleLbl="fgAcc3" presStyleIdx="1" presStyleCnt="3">
        <dgm:presLayoutVars>
          <dgm:chPref val="3"/>
        </dgm:presLayoutVars>
      </dgm:prSet>
      <dgm:spPr/>
      <dgm:t>
        <a:bodyPr/>
        <a:lstStyle/>
        <a:p>
          <a:endParaRPr lang="en-US"/>
        </a:p>
      </dgm:t>
    </dgm:pt>
    <dgm:pt modelId="{AC05B324-0CAD-4E20-B410-BCFEE896D522}" type="pres">
      <dgm:prSet presAssocID="{4E6128BC-CBCF-4BBE-811D-895737265C57}" presName="hierChild4" presStyleCnt="0"/>
      <dgm:spPr/>
    </dgm:pt>
    <dgm:pt modelId="{4F2E845C-9B2A-4B77-8891-6435CC3E325B}" type="pres">
      <dgm:prSet presAssocID="{71E591F0-988E-4CDC-AE7C-36D76A11A38B}" presName="Name10" presStyleLbl="parChTrans1D2" presStyleIdx="1" presStyleCnt="2"/>
      <dgm:spPr/>
      <dgm:t>
        <a:bodyPr/>
        <a:lstStyle/>
        <a:p>
          <a:endParaRPr lang="en-US"/>
        </a:p>
      </dgm:t>
    </dgm:pt>
    <dgm:pt modelId="{68A8611B-1E9F-4729-AF31-B55AF8ADF7AE}" type="pres">
      <dgm:prSet presAssocID="{B6E3EEE1-B56B-47E3-B548-4F7D76D41541}" presName="hierRoot2" presStyleCnt="0"/>
      <dgm:spPr/>
    </dgm:pt>
    <dgm:pt modelId="{C6A3984F-5A0B-4152-86E1-B2451F8D7EC9}" type="pres">
      <dgm:prSet presAssocID="{B6E3EEE1-B56B-47E3-B548-4F7D76D41541}" presName="composite2" presStyleCnt="0"/>
      <dgm:spPr/>
    </dgm:pt>
    <dgm:pt modelId="{23F805E8-1B8D-4305-B71E-07BDABE7A8C7}" type="pres">
      <dgm:prSet presAssocID="{B6E3EEE1-B56B-47E3-B548-4F7D76D41541}" presName="background2" presStyleLbl="node2" presStyleIdx="1" presStyleCnt="2"/>
      <dgm:spPr/>
    </dgm:pt>
    <dgm:pt modelId="{C03F6449-E3ED-4776-B511-A65E80FE98BD}" type="pres">
      <dgm:prSet presAssocID="{B6E3EEE1-B56B-47E3-B548-4F7D76D41541}" presName="text2" presStyleLbl="fgAcc2" presStyleIdx="1" presStyleCnt="2">
        <dgm:presLayoutVars>
          <dgm:chPref val="3"/>
        </dgm:presLayoutVars>
      </dgm:prSet>
      <dgm:spPr/>
      <dgm:t>
        <a:bodyPr/>
        <a:lstStyle/>
        <a:p>
          <a:endParaRPr lang="en-US"/>
        </a:p>
      </dgm:t>
    </dgm:pt>
    <dgm:pt modelId="{45C0E95B-A78D-4A65-8C59-B644BC736897}" type="pres">
      <dgm:prSet presAssocID="{B6E3EEE1-B56B-47E3-B548-4F7D76D41541}" presName="hierChild3" presStyleCnt="0"/>
      <dgm:spPr/>
    </dgm:pt>
    <dgm:pt modelId="{630D4FFE-B3EC-4014-859A-F0BC831488E9}" type="pres">
      <dgm:prSet presAssocID="{7DA9EA30-16B8-4BA6-9901-5AF9A59162B0}" presName="Name17" presStyleLbl="parChTrans1D3" presStyleIdx="2" presStyleCnt="3"/>
      <dgm:spPr/>
      <dgm:t>
        <a:bodyPr/>
        <a:lstStyle/>
        <a:p>
          <a:endParaRPr lang="en-US"/>
        </a:p>
      </dgm:t>
    </dgm:pt>
    <dgm:pt modelId="{BD4C8A6F-7F38-46F4-9CF5-A03ABDAFF32E}" type="pres">
      <dgm:prSet presAssocID="{FB455EB4-E0A2-462B-A614-8C94BFF16458}" presName="hierRoot3" presStyleCnt="0"/>
      <dgm:spPr/>
    </dgm:pt>
    <dgm:pt modelId="{B911BF9F-367A-4C67-BE44-BF5D88E5685B}" type="pres">
      <dgm:prSet presAssocID="{FB455EB4-E0A2-462B-A614-8C94BFF16458}" presName="composite3" presStyleCnt="0"/>
      <dgm:spPr/>
    </dgm:pt>
    <dgm:pt modelId="{0F6F5828-4DD0-40F0-A15E-B88F40BCE617}" type="pres">
      <dgm:prSet presAssocID="{FB455EB4-E0A2-462B-A614-8C94BFF16458}" presName="background3" presStyleLbl="node3" presStyleIdx="2" presStyleCnt="3"/>
      <dgm:spPr/>
    </dgm:pt>
    <dgm:pt modelId="{5B71AF45-C07C-42BC-84F4-9EE0B59CDC58}" type="pres">
      <dgm:prSet presAssocID="{FB455EB4-E0A2-462B-A614-8C94BFF16458}" presName="text3" presStyleLbl="fgAcc3" presStyleIdx="2" presStyleCnt="3">
        <dgm:presLayoutVars>
          <dgm:chPref val="3"/>
        </dgm:presLayoutVars>
      </dgm:prSet>
      <dgm:spPr/>
      <dgm:t>
        <a:bodyPr/>
        <a:lstStyle/>
        <a:p>
          <a:endParaRPr lang="en-US"/>
        </a:p>
      </dgm:t>
    </dgm:pt>
    <dgm:pt modelId="{245E2015-574C-439E-AB65-113B55C08272}" type="pres">
      <dgm:prSet presAssocID="{FB455EB4-E0A2-462B-A614-8C94BFF16458}" presName="hierChild4" presStyleCnt="0"/>
      <dgm:spPr/>
    </dgm:pt>
  </dgm:ptLst>
  <dgm:cxnLst>
    <dgm:cxn modelId="{F347E4F8-4423-4C1B-8C72-58C453B10C23}" type="presOf" srcId="{7DA9EA30-16B8-4BA6-9901-5AF9A59162B0}" destId="{630D4FFE-B3EC-4014-859A-F0BC831488E9}" srcOrd="0" destOrd="0" presId="urn:microsoft.com/office/officeart/2005/8/layout/hierarchy1"/>
    <dgm:cxn modelId="{351385F7-90B1-4219-8A53-6A9EE927D1DB}" srcId="{D338CC4C-6F6E-491B-AC87-86C90013322A}" destId="{55589382-35A5-49C6-A1D6-FDBA88FCEBC1}" srcOrd="0" destOrd="0" parTransId="{9A1744A9-8D6F-4ED3-ACDD-0D63443A4333}" sibTransId="{9011887F-D85B-4EA5-A3F9-53E8F375D46F}"/>
    <dgm:cxn modelId="{17BC05EF-3C9F-4CE4-9D5B-3F3CAD552D4E}" srcId="{55589382-35A5-49C6-A1D6-FDBA88FCEBC1}" destId="{4E6128BC-CBCF-4BBE-811D-895737265C57}" srcOrd="1" destOrd="0" parTransId="{FC7F2CEA-54D9-4B81-A823-2A7CE3B5F4CB}" sibTransId="{C50B9562-F437-4EE8-B568-BD2DE5D23BE7}"/>
    <dgm:cxn modelId="{9C0E8FB7-73FA-457B-9775-9B95A4CACA95}" type="presOf" srcId="{417F40B7-73E3-45B4-95FB-555B796D4B66}" destId="{56C9A404-A4C9-4514-8884-CED7CC5DA718}" srcOrd="0" destOrd="0" presId="urn:microsoft.com/office/officeart/2005/8/layout/hierarchy1"/>
    <dgm:cxn modelId="{A67973CB-D07B-4152-B277-044D9B82D6E9}" srcId="{B6E3EEE1-B56B-47E3-B548-4F7D76D41541}" destId="{FB455EB4-E0A2-462B-A614-8C94BFF16458}" srcOrd="0" destOrd="0" parTransId="{7DA9EA30-16B8-4BA6-9901-5AF9A59162B0}" sibTransId="{61B92139-AC91-423D-B753-31DB94FDAC66}"/>
    <dgm:cxn modelId="{230424BF-D278-4B58-AA9E-8E2DE6A597C2}" type="presOf" srcId="{FC7F2CEA-54D9-4B81-A823-2A7CE3B5F4CB}" destId="{7C0DE3AE-7976-47A9-A629-26C9CDABF612}" srcOrd="0" destOrd="0" presId="urn:microsoft.com/office/officeart/2005/8/layout/hierarchy1"/>
    <dgm:cxn modelId="{4CAFFA65-05A5-44DC-A06C-59376784C59B}" type="presOf" srcId="{D338CC4C-6F6E-491B-AC87-86C90013322A}" destId="{82FE01E8-975C-415C-B147-955C37AF13FD}" srcOrd="0" destOrd="0" presId="urn:microsoft.com/office/officeart/2005/8/layout/hierarchy1"/>
    <dgm:cxn modelId="{19C28D15-7E1E-4050-8F9B-FBD191FFE41C}" srcId="{D338CC4C-6F6E-491B-AC87-86C90013322A}" destId="{B6E3EEE1-B56B-47E3-B548-4F7D76D41541}" srcOrd="1" destOrd="0" parTransId="{71E591F0-988E-4CDC-AE7C-36D76A11A38B}" sibTransId="{26EF5664-9277-4F5C-84D1-14A0B68BA436}"/>
    <dgm:cxn modelId="{03FFCB53-206F-4D29-BC4E-A81E380899C5}" type="presOf" srcId="{FB455EB4-E0A2-462B-A614-8C94BFF16458}" destId="{5B71AF45-C07C-42BC-84F4-9EE0B59CDC58}" srcOrd="0" destOrd="0" presId="urn:microsoft.com/office/officeart/2005/8/layout/hierarchy1"/>
    <dgm:cxn modelId="{B4639118-30FA-4027-9573-B058005D2A77}" type="presOf" srcId="{4E6128BC-CBCF-4BBE-811D-895737265C57}" destId="{447056AB-713C-4662-8905-DC7E5C164A48}" srcOrd="0" destOrd="0" presId="urn:microsoft.com/office/officeart/2005/8/layout/hierarchy1"/>
    <dgm:cxn modelId="{4EE7898A-6EA1-41D0-B8ED-B24F59572944}" type="presOf" srcId="{55589382-35A5-49C6-A1D6-FDBA88FCEBC1}" destId="{03CD3D29-749E-416C-81DB-3C3A8FADF09F}" srcOrd="0" destOrd="0" presId="urn:microsoft.com/office/officeart/2005/8/layout/hierarchy1"/>
    <dgm:cxn modelId="{AEDC99A4-FC91-4E45-A226-08AD2ACBE9B0}" srcId="{55589382-35A5-49C6-A1D6-FDBA88FCEBC1}" destId="{D943B2F6-2AA5-4933-BBA0-8140BDCED4B5}" srcOrd="0" destOrd="0" parTransId="{4C7FB170-8BE7-420E-89E9-BB4B17AA04AD}" sibTransId="{6CB2327D-A193-4B90-8600-42CB075468DE}"/>
    <dgm:cxn modelId="{41A19CA1-7B58-42AF-8A46-1B28782B04C4}" srcId="{417F40B7-73E3-45B4-95FB-555B796D4B66}" destId="{D338CC4C-6F6E-491B-AC87-86C90013322A}" srcOrd="0" destOrd="0" parTransId="{3F3FEC21-0D6F-4899-B2E4-C2EEE17CE823}" sibTransId="{0981862B-EF67-4AF4-A19F-E5EFFA33337A}"/>
    <dgm:cxn modelId="{4E4FE779-D458-474F-AC4B-A3F860B98C86}" type="presOf" srcId="{D943B2F6-2AA5-4933-BBA0-8140BDCED4B5}" destId="{9D43D8E4-5533-46C7-8046-0D1D7ACA2D56}" srcOrd="0" destOrd="0" presId="urn:microsoft.com/office/officeart/2005/8/layout/hierarchy1"/>
    <dgm:cxn modelId="{5ED4E065-C42D-47F6-AA0C-97F42D940860}" type="presOf" srcId="{9A1744A9-8D6F-4ED3-ACDD-0D63443A4333}" destId="{2D31FCDD-F5B9-4933-A140-1A727AEE3773}" srcOrd="0" destOrd="0" presId="urn:microsoft.com/office/officeart/2005/8/layout/hierarchy1"/>
    <dgm:cxn modelId="{7AE71E5B-B9A4-40A0-BD3D-FAC5AB4EB710}" type="presOf" srcId="{B6E3EEE1-B56B-47E3-B548-4F7D76D41541}" destId="{C03F6449-E3ED-4776-B511-A65E80FE98BD}" srcOrd="0" destOrd="0" presId="urn:microsoft.com/office/officeart/2005/8/layout/hierarchy1"/>
    <dgm:cxn modelId="{E6428033-5B7D-47AD-935F-8244CF9701F0}" type="presOf" srcId="{71E591F0-988E-4CDC-AE7C-36D76A11A38B}" destId="{4F2E845C-9B2A-4B77-8891-6435CC3E325B}" srcOrd="0" destOrd="0" presId="urn:microsoft.com/office/officeart/2005/8/layout/hierarchy1"/>
    <dgm:cxn modelId="{F8162C7F-CEF3-4F59-870B-650A1A00DFDF}" type="presOf" srcId="{4C7FB170-8BE7-420E-89E9-BB4B17AA04AD}" destId="{1EF5B556-B21F-4FFD-8362-EDFA781225FD}" srcOrd="0" destOrd="0" presId="urn:microsoft.com/office/officeart/2005/8/layout/hierarchy1"/>
    <dgm:cxn modelId="{BCBDA43C-BBFE-4F54-8744-4A6342F6D666}" type="presParOf" srcId="{56C9A404-A4C9-4514-8884-CED7CC5DA718}" destId="{E52954E4-2A2D-42C9-AEB4-E33D95574CC5}" srcOrd="0" destOrd="0" presId="urn:microsoft.com/office/officeart/2005/8/layout/hierarchy1"/>
    <dgm:cxn modelId="{D83E19FA-765B-4852-995D-0E58D7A1A2A8}" type="presParOf" srcId="{E52954E4-2A2D-42C9-AEB4-E33D95574CC5}" destId="{582622B5-6362-4CB5-BA0D-4D0FA61F9700}" srcOrd="0" destOrd="0" presId="urn:microsoft.com/office/officeart/2005/8/layout/hierarchy1"/>
    <dgm:cxn modelId="{ECA9CDA2-6D09-4D15-A6BD-9B63D3BFAB3D}" type="presParOf" srcId="{582622B5-6362-4CB5-BA0D-4D0FA61F9700}" destId="{D14805C4-3BF5-4C24-A25E-2DA37718B0F9}" srcOrd="0" destOrd="0" presId="urn:microsoft.com/office/officeart/2005/8/layout/hierarchy1"/>
    <dgm:cxn modelId="{8ED07C95-A980-4780-841F-722F5E816D84}" type="presParOf" srcId="{582622B5-6362-4CB5-BA0D-4D0FA61F9700}" destId="{82FE01E8-975C-415C-B147-955C37AF13FD}" srcOrd="1" destOrd="0" presId="urn:microsoft.com/office/officeart/2005/8/layout/hierarchy1"/>
    <dgm:cxn modelId="{57F87752-CEC0-4C8E-8CC0-7E0F949973FD}" type="presParOf" srcId="{E52954E4-2A2D-42C9-AEB4-E33D95574CC5}" destId="{3534FB89-F3CC-48EE-8029-9651F9F1BDF2}" srcOrd="1" destOrd="0" presId="urn:microsoft.com/office/officeart/2005/8/layout/hierarchy1"/>
    <dgm:cxn modelId="{58197840-D336-4372-BC22-9774B0F130B7}" type="presParOf" srcId="{3534FB89-F3CC-48EE-8029-9651F9F1BDF2}" destId="{2D31FCDD-F5B9-4933-A140-1A727AEE3773}" srcOrd="0" destOrd="0" presId="urn:microsoft.com/office/officeart/2005/8/layout/hierarchy1"/>
    <dgm:cxn modelId="{E6BFFD50-736B-4908-B3E7-ACC6E006365B}" type="presParOf" srcId="{3534FB89-F3CC-48EE-8029-9651F9F1BDF2}" destId="{189D68DE-283B-48E7-B016-454FD7CE4D87}" srcOrd="1" destOrd="0" presId="urn:microsoft.com/office/officeart/2005/8/layout/hierarchy1"/>
    <dgm:cxn modelId="{A0AB45B5-57E9-4F23-B4A6-9279754CDDFF}" type="presParOf" srcId="{189D68DE-283B-48E7-B016-454FD7CE4D87}" destId="{AFF953D2-64CA-4A1A-B699-28D3D6119B22}" srcOrd="0" destOrd="0" presId="urn:microsoft.com/office/officeart/2005/8/layout/hierarchy1"/>
    <dgm:cxn modelId="{F03C1112-4E13-4F53-A483-0804FDD9CE5C}" type="presParOf" srcId="{AFF953D2-64CA-4A1A-B699-28D3D6119B22}" destId="{F0DA0370-0994-4EDC-9BFB-949874045C13}" srcOrd="0" destOrd="0" presId="urn:microsoft.com/office/officeart/2005/8/layout/hierarchy1"/>
    <dgm:cxn modelId="{6B364CB7-CCF1-4891-9CB1-E1307B2D2A14}" type="presParOf" srcId="{AFF953D2-64CA-4A1A-B699-28D3D6119B22}" destId="{03CD3D29-749E-416C-81DB-3C3A8FADF09F}" srcOrd="1" destOrd="0" presId="urn:microsoft.com/office/officeart/2005/8/layout/hierarchy1"/>
    <dgm:cxn modelId="{377F4370-7D28-48CD-9E67-768AD4A4DCB0}" type="presParOf" srcId="{189D68DE-283B-48E7-B016-454FD7CE4D87}" destId="{472C5275-495B-4F62-8715-016876621655}" srcOrd="1" destOrd="0" presId="urn:microsoft.com/office/officeart/2005/8/layout/hierarchy1"/>
    <dgm:cxn modelId="{17FE5423-4610-49F1-A4D6-5BE21894232F}" type="presParOf" srcId="{472C5275-495B-4F62-8715-016876621655}" destId="{1EF5B556-B21F-4FFD-8362-EDFA781225FD}" srcOrd="0" destOrd="0" presId="urn:microsoft.com/office/officeart/2005/8/layout/hierarchy1"/>
    <dgm:cxn modelId="{20E88A43-D853-4648-9171-C1BCC9E6F377}" type="presParOf" srcId="{472C5275-495B-4F62-8715-016876621655}" destId="{2BC55E89-5FD1-469C-8318-68878AAD42F7}" srcOrd="1" destOrd="0" presId="urn:microsoft.com/office/officeart/2005/8/layout/hierarchy1"/>
    <dgm:cxn modelId="{4B490B21-119D-45A2-A30F-A15473E79B35}" type="presParOf" srcId="{2BC55E89-5FD1-469C-8318-68878AAD42F7}" destId="{AC362F0D-AC26-4387-BCEB-646C1C01DEC6}" srcOrd="0" destOrd="0" presId="urn:microsoft.com/office/officeart/2005/8/layout/hierarchy1"/>
    <dgm:cxn modelId="{DBF7AD1A-B787-4DCC-BD28-D9734CA24A77}" type="presParOf" srcId="{AC362F0D-AC26-4387-BCEB-646C1C01DEC6}" destId="{123757F3-D3BF-4CC8-855A-69AAF4802096}" srcOrd="0" destOrd="0" presId="urn:microsoft.com/office/officeart/2005/8/layout/hierarchy1"/>
    <dgm:cxn modelId="{E2D5EF56-C255-424B-9B3E-441E73EC34E6}" type="presParOf" srcId="{AC362F0D-AC26-4387-BCEB-646C1C01DEC6}" destId="{9D43D8E4-5533-46C7-8046-0D1D7ACA2D56}" srcOrd="1" destOrd="0" presId="urn:microsoft.com/office/officeart/2005/8/layout/hierarchy1"/>
    <dgm:cxn modelId="{B7A8B777-CF2D-40A1-8FF7-6608423496FC}" type="presParOf" srcId="{2BC55E89-5FD1-469C-8318-68878AAD42F7}" destId="{359F1063-B988-49F4-89CE-989BF5FF7BAF}" srcOrd="1" destOrd="0" presId="urn:microsoft.com/office/officeart/2005/8/layout/hierarchy1"/>
    <dgm:cxn modelId="{0F50227D-37E1-4CBF-A91D-B328B85DF38F}" type="presParOf" srcId="{472C5275-495B-4F62-8715-016876621655}" destId="{7C0DE3AE-7976-47A9-A629-26C9CDABF612}" srcOrd="2" destOrd="0" presId="urn:microsoft.com/office/officeart/2005/8/layout/hierarchy1"/>
    <dgm:cxn modelId="{C851917F-723C-4A35-BF7C-11A8827EEE37}" type="presParOf" srcId="{472C5275-495B-4F62-8715-016876621655}" destId="{61EA7705-2DC0-40AC-8B55-03FF7EB607D9}" srcOrd="3" destOrd="0" presId="urn:microsoft.com/office/officeart/2005/8/layout/hierarchy1"/>
    <dgm:cxn modelId="{EDF934C3-25A1-4D2B-A915-F0603291CA4A}" type="presParOf" srcId="{61EA7705-2DC0-40AC-8B55-03FF7EB607D9}" destId="{FD3D9C78-5A2B-4B26-B1F4-81F9C74E8458}" srcOrd="0" destOrd="0" presId="urn:microsoft.com/office/officeart/2005/8/layout/hierarchy1"/>
    <dgm:cxn modelId="{BA5D897D-2F88-4903-B0A0-40EF3B7CAB9D}" type="presParOf" srcId="{FD3D9C78-5A2B-4B26-B1F4-81F9C74E8458}" destId="{1D857C79-CB1A-4808-9C16-A0AF0D4995F2}" srcOrd="0" destOrd="0" presId="urn:microsoft.com/office/officeart/2005/8/layout/hierarchy1"/>
    <dgm:cxn modelId="{62778E3E-61F2-4255-B88C-B7CA3E802171}" type="presParOf" srcId="{FD3D9C78-5A2B-4B26-B1F4-81F9C74E8458}" destId="{447056AB-713C-4662-8905-DC7E5C164A48}" srcOrd="1" destOrd="0" presId="urn:microsoft.com/office/officeart/2005/8/layout/hierarchy1"/>
    <dgm:cxn modelId="{52DB60BE-E4D7-4993-9E99-9FFFEC60697A}" type="presParOf" srcId="{61EA7705-2DC0-40AC-8B55-03FF7EB607D9}" destId="{AC05B324-0CAD-4E20-B410-BCFEE896D522}" srcOrd="1" destOrd="0" presId="urn:microsoft.com/office/officeart/2005/8/layout/hierarchy1"/>
    <dgm:cxn modelId="{09AA9F67-89C1-4218-8840-FDEFD52C5884}" type="presParOf" srcId="{3534FB89-F3CC-48EE-8029-9651F9F1BDF2}" destId="{4F2E845C-9B2A-4B77-8891-6435CC3E325B}" srcOrd="2" destOrd="0" presId="urn:microsoft.com/office/officeart/2005/8/layout/hierarchy1"/>
    <dgm:cxn modelId="{A0D7D948-A382-42EF-82BD-F40DDF5B0519}" type="presParOf" srcId="{3534FB89-F3CC-48EE-8029-9651F9F1BDF2}" destId="{68A8611B-1E9F-4729-AF31-B55AF8ADF7AE}" srcOrd="3" destOrd="0" presId="urn:microsoft.com/office/officeart/2005/8/layout/hierarchy1"/>
    <dgm:cxn modelId="{E66184AE-B9D5-4BC7-870B-0BD94D55A869}" type="presParOf" srcId="{68A8611B-1E9F-4729-AF31-B55AF8ADF7AE}" destId="{C6A3984F-5A0B-4152-86E1-B2451F8D7EC9}" srcOrd="0" destOrd="0" presId="urn:microsoft.com/office/officeart/2005/8/layout/hierarchy1"/>
    <dgm:cxn modelId="{DC482938-B586-4B9A-88EE-9161C49B7DE2}" type="presParOf" srcId="{C6A3984F-5A0B-4152-86E1-B2451F8D7EC9}" destId="{23F805E8-1B8D-4305-B71E-07BDABE7A8C7}" srcOrd="0" destOrd="0" presId="urn:microsoft.com/office/officeart/2005/8/layout/hierarchy1"/>
    <dgm:cxn modelId="{6046D0DF-B98D-460A-B5F9-E053A82A4944}" type="presParOf" srcId="{C6A3984F-5A0B-4152-86E1-B2451F8D7EC9}" destId="{C03F6449-E3ED-4776-B511-A65E80FE98BD}" srcOrd="1" destOrd="0" presId="urn:microsoft.com/office/officeart/2005/8/layout/hierarchy1"/>
    <dgm:cxn modelId="{8286C100-EA82-41F4-8088-785441375FEB}" type="presParOf" srcId="{68A8611B-1E9F-4729-AF31-B55AF8ADF7AE}" destId="{45C0E95B-A78D-4A65-8C59-B644BC736897}" srcOrd="1" destOrd="0" presId="urn:microsoft.com/office/officeart/2005/8/layout/hierarchy1"/>
    <dgm:cxn modelId="{262EF584-FFA7-4693-B8DE-D8906F14A420}" type="presParOf" srcId="{45C0E95B-A78D-4A65-8C59-B644BC736897}" destId="{630D4FFE-B3EC-4014-859A-F0BC831488E9}" srcOrd="0" destOrd="0" presId="urn:microsoft.com/office/officeart/2005/8/layout/hierarchy1"/>
    <dgm:cxn modelId="{FEF0E584-87ED-406A-AF40-A42F327AA5A5}" type="presParOf" srcId="{45C0E95B-A78D-4A65-8C59-B644BC736897}" destId="{BD4C8A6F-7F38-46F4-9CF5-A03ABDAFF32E}" srcOrd="1" destOrd="0" presId="urn:microsoft.com/office/officeart/2005/8/layout/hierarchy1"/>
    <dgm:cxn modelId="{B1C316A4-DC29-413E-B7AD-ED6B36E4AA1F}" type="presParOf" srcId="{BD4C8A6F-7F38-46F4-9CF5-A03ABDAFF32E}" destId="{B911BF9F-367A-4C67-BE44-BF5D88E5685B}" srcOrd="0" destOrd="0" presId="urn:microsoft.com/office/officeart/2005/8/layout/hierarchy1"/>
    <dgm:cxn modelId="{DECCD7F6-1ABC-4FEF-A00D-AFD11F550F99}" type="presParOf" srcId="{B911BF9F-367A-4C67-BE44-BF5D88E5685B}" destId="{0F6F5828-4DD0-40F0-A15E-B88F40BCE617}" srcOrd="0" destOrd="0" presId="urn:microsoft.com/office/officeart/2005/8/layout/hierarchy1"/>
    <dgm:cxn modelId="{94AC10C7-5439-4C19-BBBA-08667618014C}" type="presParOf" srcId="{B911BF9F-367A-4C67-BE44-BF5D88E5685B}" destId="{5B71AF45-C07C-42BC-84F4-9EE0B59CDC58}" srcOrd="1" destOrd="0" presId="urn:microsoft.com/office/officeart/2005/8/layout/hierarchy1"/>
    <dgm:cxn modelId="{76FA6006-C0F1-4CC8-A373-675C7035C131}" type="presParOf" srcId="{BD4C8A6F-7F38-46F4-9CF5-A03ABDAFF32E}" destId="{245E2015-574C-439E-AB65-113B55C08272}"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17F40B7-73E3-45B4-95FB-555B796D4B66}"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D338CC4C-6F6E-491B-AC87-86C90013322A}">
      <dgm:prSet phldrT="[Text]"/>
      <dgm:spPr/>
      <dgm:t>
        <a:bodyPr/>
        <a:lstStyle/>
        <a:p>
          <a:r>
            <a:rPr lang="en-US" dirty="0" smtClean="0"/>
            <a:t>Title</a:t>
          </a:r>
          <a:endParaRPr lang="en-US" dirty="0"/>
        </a:p>
      </dgm:t>
    </dgm:pt>
    <dgm:pt modelId="{3F3FEC21-0D6F-4899-B2E4-C2EEE17CE823}" type="parTrans" cxnId="{41A19CA1-7B58-42AF-8A46-1B28782B04C4}">
      <dgm:prSet/>
      <dgm:spPr/>
      <dgm:t>
        <a:bodyPr/>
        <a:lstStyle/>
        <a:p>
          <a:endParaRPr lang="en-US"/>
        </a:p>
      </dgm:t>
    </dgm:pt>
    <dgm:pt modelId="{0981862B-EF67-4AF4-A19F-E5EFFA33337A}" type="sibTrans" cxnId="{41A19CA1-7B58-42AF-8A46-1B28782B04C4}">
      <dgm:prSet/>
      <dgm:spPr/>
      <dgm:t>
        <a:bodyPr/>
        <a:lstStyle/>
        <a:p>
          <a:endParaRPr lang="en-US"/>
        </a:p>
      </dgm:t>
    </dgm:pt>
    <dgm:pt modelId="{55589382-35A5-49C6-A1D6-FDBA88FCEBC1}">
      <dgm:prSet phldrT="[Text]"/>
      <dgm:spPr/>
      <dgm:t>
        <a:bodyPr/>
        <a:lstStyle/>
        <a:p>
          <a:r>
            <a:rPr lang="en-US" dirty="0" smtClean="0"/>
            <a:t>Title</a:t>
          </a:r>
          <a:endParaRPr lang="en-US" dirty="0"/>
        </a:p>
      </dgm:t>
    </dgm:pt>
    <dgm:pt modelId="{9A1744A9-8D6F-4ED3-ACDD-0D63443A4333}" type="parTrans" cxnId="{351385F7-90B1-4219-8A53-6A9EE927D1DB}">
      <dgm:prSet/>
      <dgm:spPr/>
      <dgm:t>
        <a:bodyPr/>
        <a:lstStyle/>
        <a:p>
          <a:endParaRPr lang="en-US"/>
        </a:p>
      </dgm:t>
    </dgm:pt>
    <dgm:pt modelId="{9011887F-D85B-4EA5-A3F9-53E8F375D46F}" type="sibTrans" cxnId="{351385F7-90B1-4219-8A53-6A9EE927D1DB}">
      <dgm:prSet/>
      <dgm:spPr/>
      <dgm:t>
        <a:bodyPr/>
        <a:lstStyle/>
        <a:p>
          <a:endParaRPr lang="en-US"/>
        </a:p>
      </dgm:t>
    </dgm:pt>
    <dgm:pt modelId="{D943B2F6-2AA5-4933-BBA0-8140BDCED4B5}">
      <dgm:prSet phldrT="[Text]"/>
      <dgm:spPr/>
      <dgm:t>
        <a:bodyPr/>
        <a:lstStyle/>
        <a:p>
          <a:r>
            <a:rPr lang="en-US" dirty="0" smtClean="0"/>
            <a:t>Title</a:t>
          </a:r>
          <a:endParaRPr lang="en-US" dirty="0"/>
        </a:p>
      </dgm:t>
    </dgm:pt>
    <dgm:pt modelId="{4C7FB170-8BE7-420E-89E9-BB4B17AA04AD}" type="parTrans" cxnId="{AEDC99A4-FC91-4E45-A226-08AD2ACBE9B0}">
      <dgm:prSet/>
      <dgm:spPr/>
      <dgm:t>
        <a:bodyPr/>
        <a:lstStyle/>
        <a:p>
          <a:endParaRPr lang="en-US"/>
        </a:p>
      </dgm:t>
    </dgm:pt>
    <dgm:pt modelId="{6CB2327D-A193-4B90-8600-42CB075468DE}" type="sibTrans" cxnId="{AEDC99A4-FC91-4E45-A226-08AD2ACBE9B0}">
      <dgm:prSet/>
      <dgm:spPr/>
      <dgm:t>
        <a:bodyPr/>
        <a:lstStyle/>
        <a:p>
          <a:endParaRPr lang="en-US"/>
        </a:p>
      </dgm:t>
    </dgm:pt>
    <dgm:pt modelId="{4E6128BC-CBCF-4BBE-811D-895737265C57}">
      <dgm:prSet phldrT="[Text]"/>
      <dgm:spPr/>
      <dgm:t>
        <a:bodyPr/>
        <a:lstStyle/>
        <a:p>
          <a:r>
            <a:rPr lang="en-US" dirty="0" smtClean="0"/>
            <a:t>Title</a:t>
          </a:r>
          <a:endParaRPr lang="en-US" dirty="0"/>
        </a:p>
      </dgm:t>
    </dgm:pt>
    <dgm:pt modelId="{FC7F2CEA-54D9-4B81-A823-2A7CE3B5F4CB}" type="parTrans" cxnId="{17BC05EF-3C9F-4CE4-9D5B-3F3CAD552D4E}">
      <dgm:prSet/>
      <dgm:spPr/>
      <dgm:t>
        <a:bodyPr/>
        <a:lstStyle/>
        <a:p>
          <a:endParaRPr lang="en-US"/>
        </a:p>
      </dgm:t>
    </dgm:pt>
    <dgm:pt modelId="{C50B9562-F437-4EE8-B568-BD2DE5D23BE7}" type="sibTrans" cxnId="{17BC05EF-3C9F-4CE4-9D5B-3F3CAD552D4E}">
      <dgm:prSet/>
      <dgm:spPr/>
      <dgm:t>
        <a:bodyPr/>
        <a:lstStyle/>
        <a:p>
          <a:endParaRPr lang="en-US"/>
        </a:p>
      </dgm:t>
    </dgm:pt>
    <dgm:pt modelId="{B6E3EEE1-B56B-47E3-B548-4F7D76D41541}">
      <dgm:prSet phldrT="[Text]"/>
      <dgm:spPr/>
      <dgm:t>
        <a:bodyPr/>
        <a:lstStyle/>
        <a:p>
          <a:r>
            <a:rPr lang="en-US" dirty="0" smtClean="0"/>
            <a:t>Title</a:t>
          </a:r>
          <a:endParaRPr lang="en-US" dirty="0"/>
        </a:p>
      </dgm:t>
    </dgm:pt>
    <dgm:pt modelId="{71E591F0-988E-4CDC-AE7C-36D76A11A38B}" type="parTrans" cxnId="{19C28D15-7E1E-4050-8F9B-FBD191FFE41C}">
      <dgm:prSet/>
      <dgm:spPr/>
      <dgm:t>
        <a:bodyPr/>
        <a:lstStyle/>
        <a:p>
          <a:endParaRPr lang="en-US"/>
        </a:p>
      </dgm:t>
    </dgm:pt>
    <dgm:pt modelId="{26EF5664-9277-4F5C-84D1-14A0B68BA436}" type="sibTrans" cxnId="{19C28D15-7E1E-4050-8F9B-FBD191FFE41C}">
      <dgm:prSet/>
      <dgm:spPr/>
      <dgm:t>
        <a:bodyPr/>
        <a:lstStyle/>
        <a:p>
          <a:endParaRPr lang="en-US"/>
        </a:p>
      </dgm:t>
    </dgm:pt>
    <dgm:pt modelId="{FB455EB4-E0A2-462B-A614-8C94BFF16458}">
      <dgm:prSet phldrT="[Text]"/>
      <dgm:spPr/>
      <dgm:t>
        <a:bodyPr/>
        <a:lstStyle/>
        <a:p>
          <a:r>
            <a:rPr lang="en-US" dirty="0" smtClean="0"/>
            <a:t>Title</a:t>
          </a:r>
          <a:endParaRPr lang="en-US" dirty="0"/>
        </a:p>
      </dgm:t>
    </dgm:pt>
    <dgm:pt modelId="{7DA9EA30-16B8-4BA6-9901-5AF9A59162B0}" type="parTrans" cxnId="{A67973CB-D07B-4152-B277-044D9B82D6E9}">
      <dgm:prSet/>
      <dgm:spPr/>
      <dgm:t>
        <a:bodyPr/>
        <a:lstStyle/>
        <a:p>
          <a:endParaRPr lang="en-US"/>
        </a:p>
      </dgm:t>
    </dgm:pt>
    <dgm:pt modelId="{61B92139-AC91-423D-B753-31DB94FDAC66}" type="sibTrans" cxnId="{A67973CB-D07B-4152-B277-044D9B82D6E9}">
      <dgm:prSet/>
      <dgm:spPr/>
      <dgm:t>
        <a:bodyPr/>
        <a:lstStyle/>
        <a:p>
          <a:endParaRPr lang="en-US"/>
        </a:p>
      </dgm:t>
    </dgm:pt>
    <dgm:pt modelId="{56C9A404-A4C9-4514-8884-CED7CC5DA718}" type="pres">
      <dgm:prSet presAssocID="{417F40B7-73E3-45B4-95FB-555B796D4B66}" presName="hierChild1" presStyleCnt="0">
        <dgm:presLayoutVars>
          <dgm:chPref val="1"/>
          <dgm:dir/>
          <dgm:animOne val="branch"/>
          <dgm:animLvl val="lvl"/>
          <dgm:resizeHandles/>
        </dgm:presLayoutVars>
      </dgm:prSet>
      <dgm:spPr/>
      <dgm:t>
        <a:bodyPr/>
        <a:lstStyle/>
        <a:p>
          <a:endParaRPr lang="en-US"/>
        </a:p>
      </dgm:t>
    </dgm:pt>
    <dgm:pt modelId="{E52954E4-2A2D-42C9-AEB4-E33D95574CC5}" type="pres">
      <dgm:prSet presAssocID="{D338CC4C-6F6E-491B-AC87-86C90013322A}" presName="hierRoot1" presStyleCnt="0"/>
      <dgm:spPr/>
    </dgm:pt>
    <dgm:pt modelId="{582622B5-6362-4CB5-BA0D-4D0FA61F9700}" type="pres">
      <dgm:prSet presAssocID="{D338CC4C-6F6E-491B-AC87-86C90013322A}" presName="composite" presStyleCnt="0"/>
      <dgm:spPr/>
    </dgm:pt>
    <dgm:pt modelId="{D14805C4-3BF5-4C24-A25E-2DA37718B0F9}" type="pres">
      <dgm:prSet presAssocID="{D338CC4C-6F6E-491B-AC87-86C90013322A}" presName="background" presStyleLbl="node0" presStyleIdx="0" presStyleCnt="1"/>
      <dgm:spPr/>
    </dgm:pt>
    <dgm:pt modelId="{82FE01E8-975C-415C-B147-955C37AF13FD}" type="pres">
      <dgm:prSet presAssocID="{D338CC4C-6F6E-491B-AC87-86C90013322A}" presName="text" presStyleLbl="fgAcc0" presStyleIdx="0" presStyleCnt="1">
        <dgm:presLayoutVars>
          <dgm:chPref val="3"/>
        </dgm:presLayoutVars>
      </dgm:prSet>
      <dgm:spPr/>
      <dgm:t>
        <a:bodyPr/>
        <a:lstStyle/>
        <a:p>
          <a:endParaRPr lang="en-US"/>
        </a:p>
      </dgm:t>
    </dgm:pt>
    <dgm:pt modelId="{3534FB89-F3CC-48EE-8029-9651F9F1BDF2}" type="pres">
      <dgm:prSet presAssocID="{D338CC4C-6F6E-491B-AC87-86C90013322A}" presName="hierChild2" presStyleCnt="0"/>
      <dgm:spPr/>
    </dgm:pt>
    <dgm:pt modelId="{2D31FCDD-F5B9-4933-A140-1A727AEE3773}" type="pres">
      <dgm:prSet presAssocID="{9A1744A9-8D6F-4ED3-ACDD-0D63443A4333}" presName="Name10" presStyleLbl="parChTrans1D2" presStyleIdx="0" presStyleCnt="2"/>
      <dgm:spPr/>
      <dgm:t>
        <a:bodyPr/>
        <a:lstStyle/>
        <a:p>
          <a:endParaRPr lang="en-US"/>
        </a:p>
      </dgm:t>
    </dgm:pt>
    <dgm:pt modelId="{189D68DE-283B-48E7-B016-454FD7CE4D87}" type="pres">
      <dgm:prSet presAssocID="{55589382-35A5-49C6-A1D6-FDBA88FCEBC1}" presName="hierRoot2" presStyleCnt="0"/>
      <dgm:spPr/>
    </dgm:pt>
    <dgm:pt modelId="{AFF953D2-64CA-4A1A-B699-28D3D6119B22}" type="pres">
      <dgm:prSet presAssocID="{55589382-35A5-49C6-A1D6-FDBA88FCEBC1}" presName="composite2" presStyleCnt="0"/>
      <dgm:spPr/>
    </dgm:pt>
    <dgm:pt modelId="{F0DA0370-0994-4EDC-9BFB-949874045C13}" type="pres">
      <dgm:prSet presAssocID="{55589382-35A5-49C6-A1D6-FDBA88FCEBC1}" presName="background2" presStyleLbl="node2" presStyleIdx="0" presStyleCnt="2"/>
      <dgm:spPr/>
    </dgm:pt>
    <dgm:pt modelId="{03CD3D29-749E-416C-81DB-3C3A8FADF09F}" type="pres">
      <dgm:prSet presAssocID="{55589382-35A5-49C6-A1D6-FDBA88FCEBC1}" presName="text2" presStyleLbl="fgAcc2" presStyleIdx="0" presStyleCnt="2">
        <dgm:presLayoutVars>
          <dgm:chPref val="3"/>
        </dgm:presLayoutVars>
      </dgm:prSet>
      <dgm:spPr/>
      <dgm:t>
        <a:bodyPr/>
        <a:lstStyle/>
        <a:p>
          <a:endParaRPr lang="en-US"/>
        </a:p>
      </dgm:t>
    </dgm:pt>
    <dgm:pt modelId="{472C5275-495B-4F62-8715-016876621655}" type="pres">
      <dgm:prSet presAssocID="{55589382-35A5-49C6-A1D6-FDBA88FCEBC1}" presName="hierChild3" presStyleCnt="0"/>
      <dgm:spPr/>
    </dgm:pt>
    <dgm:pt modelId="{1EF5B556-B21F-4FFD-8362-EDFA781225FD}" type="pres">
      <dgm:prSet presAssocID="{4C7FB170-8BE7-420E-89E9-BB4B17AA04AD}" presName="Name17" presStyleLbl="parChTrans1D3" presStyleIdx="0" presStyleCnt="3"/>
      <dgm:spPr/>
      <dgm:t>
        <a:bodyPr/>
        <a:lstStyle/>
        <a:p>
          <a:endParaRPr lang="en-US"/>
        </a:p>
      </dgm:t>
    </dgm:pt>
    <dgm:pt modelId="{2BC55E89-5FD1-469C-8318-68878AAD42F7}" type="pres">
      <dgm:prSet presAssocID="{D943B2F6-2AA5-4933-BBA0-8140BDCED4B5}" presName="hierRoot3" presStyleCnt="0"/>
      <dgm:spPr/>
    </dgm:pt>
    <dgm:pt modelId="{AC362F0D-AC26-4387-BCEB-646C1C01DEC6}" type="pres">
      <dgm:prSet presAssocID="{D943B2F6-2AA5-4933-BBA0-8140BDCED4B5}" presName="composite3" presStyleCnt="0"/>
      <dgm:spPr/>
    </dgm:pt>
    <dgm:pt modelId="{123757F3-D3BF-4CC8-855A-69AAF4802096}" type="pres">
      <dgm:prSet presAssocID="{D943B2F6-2AA5-4933-BBA0-8140BDCED4B5}" presName="background3" presStyleLbl="node3" presStyleIdx="0" presStyleCnt="3"/>
      <dgm:spPr/>
    </dgm:pt>
    <dgm:pt modelId="{9D43D8E4-5533-46C7-8046-0D1D7ACA2D56}" type="pres">
      <dgm:prSet presAssocID="{D943B2F6-2AA5-4933-BBA0-8140BDCED4B5}" presName="text3" presStyleLbl="fgAcc3" presStyleIdx="0" presStyleCnt="3">
        <dgm:presLayoutVars>
          <dgm:chPref val="3"/>
        </dgm:presLayoutVars>
      </dgm:prSet>
      <dgm:spPr/>
      <dgm:t>
        <a:bodyPr/>
        <a:lstStyle/>
        <a:p>
          <a:endParaRPr lang="en-US"/>
        </a:p>
      </dgm:t>
    </dgm:pt>
    <dgm:pt modelId="{359F1063-B988-49F4-89CE-989BF5FF7BAF}" type="pres">
      <dgm:prSet presAssocID="{D943B2F6-2AA5-4933-BBA0-8140BDCED4B5}" presName="hierChild4" presStyleCnt="0"/>
      <dgm:spPr/>
    </dgm:pt>
    <dgm:pt modelId="{7C0DE3AE-7976-47A9-A629-26C9CDABF612}" type="pres">
      <dgm:prSet presAssocID="{FC7F2CEA-54D9-4B81-A823-2A7CE3B5F4CB}" presName="Name17" presStyleLbl="parChTrans1D3" presStyleIdx="1" presStyleCnt="3"/>
      <dgm:spPr/>
      <dgm:t>
        <a:bodyPr/>
        <a:lstStyle/>
        <a:p>
          <a:endParaRPr lang="en-US"/>
        </a:p>
      </dgm:t>
    </dgm:pt>
    <dgm:pt modelId="{61EA7705-2DC0-40AC-8B55-03FF7EB607D9}" type="pres">
      <dgm:prSet presAssocID="{4E6128BC-CBCF-4BBE-811D-895737265C57}" presName="hierRoot3" presStyleCnt="0"/>
      <dgm:spPr/>
    </dgm:pt>
    <dgm:pt modelId="{FD3D9C78-5A2B-4B26-B1F4-81F9C74E8458}" type="pres">
      <dgm:prSet presAssocID="{4E6128BC-CBCF-4BBE-811D-895737265C57}" presName="composite3" presStyleCnt="0"/>
      <dgm:spPr/>
    </dgm:pt>
    <dgm:pt modelId="{1D857C79-CB1A-4808-9C16-A0AF0D4995F2}" type="pres">
      <dgm:prSet presAssocID="{4E6128BC-CBCF-4BBE-811D-895737265C57}" presName="background3" presStyleLbl="node3" presStyleIdx="1" presStyleCnt="3"/>
      <dgm:spPr/>
    </dgm:pt>
    <dgm:pt modelId="{447056AB-713C-4662-8905-DC7E5C164A48}" type="pres">
      <dgm:prSet presAssocID="{4E6128BC-CBCF-4BBE-811D-895737265C57}" presName="text3" presStyleLbl="fgAcc3" presStyleIdx="1" presStyleCnt="3">
        <dgm:presLayoutVars>
          <dgm:chPref val="3"/>
        </dgm:presLayoutVars>
      </dgm:prSet>
      <dgm:spPr/>
      <dgm:t>
        <a:bodyPr/>
        <a:lstStyle/>
        <a:p>
          <a:endParaRPr lang="en-US"/>
        </a:p>
      </dgm:t>
    </dgm:pt>
    <dgm:pt modelId="{AC05B324-0CAD-4E20-B410-BCFEE896D522}" type="pres">
      <dgm:prSet presAssocID="{4E6128BC-CBCF-4BBE-811D-895737265C57}" presName="hierChild4" presStyleCnt="0"/>
      <dgm:spPr/>
    </dgm:pt>
    <dgm:pt modelId="{4F2E845C-9B2A-4B77-8891-6435CC3E325B}" type="pres">
      <dgm:prSet presAssocID="{71E591F0-988E-4CDC-AE7C-36D76A11A38B}" presName="Name10" presStyleLbl="parChTrans1D2" presStyleIdx="1" presStyleCnt="2"/>
      <dgm:spPr/>
      <dgm:t>
        <a:bodyPr/>
        <a:lstStyle/>
        <a:p>
          <a:endParaRPr lang="en-US"/>
        </a:p>
      </dgm:t>
    </dgm:pt>
    <dgm:pt modelId="{68A8611B-1E9F-4729-AF31-B55AF8ADF7AE}" type="pres">
      <dgm:prSet presAssocID="{B6E3EEE1-B56B-47E3-B548-4F7D76D41541}" presName="hierRoot2" presStyleCnt="0"/>
      <dgm:spPr/>
    </dgm:pt>
    <dgm:pt modelId="{C6A3984F-5A0B-4152-86E1-B2451F8D7EC9}" type="pres">
      <dgm:prSet presAssocID="{B6E3EEE1-B56B-47E3-B548-4F7D76D41541}" presName="composite2" presStyleCnt="0"/>
      <dgm:spPr/>
    </dgm:pt>
    <dgm:pt modelId="{23F805E8-1B8D-4305-B71E-07BDABE7A8C7}" type="pres">
      <dgm:prSet presAssocID="{B6E3EEE1-B56B-47E3-B548-4F7D76D41541}" presName="background2" presStyleLbl="node2" presStyleIdx="1" presStyleCnt="2"/>
      <dgm:spPr/>
    </dgm:pt>
    <dgm:pt modelId="{C03F6449-E3ED-4776-B511-A65E80FE98BD}" type="pres">
      <dgm:prSet presAssocID="{B6E3EEE1-B56B-47E3-B548-4F7D76D41541}" presName="text2" presStyleLbl="fgAcc2" presStyleIdx="1" presStyleCnt="2">
        <dgm:presLayoutVars>
          <dgm:chPref val="3"/>
        </dgm:presLayoutVars>
      </dgm:prSet>
      <dgm:spPr/>
      <dgm:t>
        <a:bodyPr/>
        <a:lstStyle/>
        <a:p>
          <a:endParaRPr lang="en-US"/>
        </a:p>
      </dgm:t>
    </dgm:pt>
    <dgm:pt modelId="{45C0E95B-A78D-4A65-8C59-B644BC736897}" type="pres">
      <dgm:prSet presAssocID="{B6E3EEE1-B56B-47E3-B548-4F7D76D41541}" presName="hierChild3" presStyleCnt="0"/>
      <dgm:spPr/>
    </dgm:pt>
    <dgm:pt modelId="{630D4FFE-B3EC-4014-859A-F0BC831488E9}" type="pres">
      <dgm:prSet presAssocID="{7DA9EA30-16B8-4BA6-9901-5AF9A59162B0}" presName="Name17" presStyleLbl="parChTrans1D3" presStyleIdx="2" presStyleCnt="3"/>
      <dgm:spPr/>
      <dgm:t>
        <a:bodyPr/>
        <a:lstStyle/>
        <a:p>
          <a:endParaRPr lang="en-US"/>
        </a:p>
      </dgm:t>
    </dgm:pt>
    <dgm:pt modelId="{BD4C8A6F-7F38-46F4-9CF5-A03ABDAFF32E}" type="pres">
      <dgm:prSet presAssocID="{FB455EB4-E0A2-462B-A614-8C94BFF16458}" presName="hierRoot3" presStyleCnt="0"/>
      <dgm:spPr/>
    </dgm:pt>
    <dgm:pt modelId="{B911BF9F-367A-4C67-BE44-BF5D88E5685B}" type="pres">
      <dgm:prSet presAssocID="{FB455EB4-E0A2-462B-A614-8C94BFF16458}" presName="composite3" presStyleCnt="0"/>
      <dgm:spPr/>
    </dgm:pt>
    <dgm:pt modelId="{0F6F5828-4DD0-40F0-A15E-B88F40BCE617}" type="pres">
      <dgm:prSet presAssocID="{FB455EB4-E0A2-462B-A614-8C94BFF16458}" presName="background3" presStyleLbl="node3" presStyleIdx="2" presStyleCnt="3"/>
      <dgm:spPr/>
    </dgm:pt>
    <dgm:pt modelId="{5B71AF45-C07C-42BC-84F4-9EE0B59CDC58}" type="pres">
      <dgm:prSet presAssocID="{FB455EB4-E0A2-462B-A614-8C94BFF16458}" presName="text3" presStyleLbl="fgAcc3" presStyleIdx="2" presStyleCnt="3">
        <dgm:presLayoutVars>
          <dgm:chPref val="3"/>
        </dgm:presLayoutVars>
      </dgm:prSet>
      <dgm:spPr/>
      <dgm:t>
        <a:bodyPr/>
        <a:lstStyle/>
        <a:p>
          <a:endParaRPr lang="en-US"/>
        </a:p>
      </dgm:t>
    </dgm:pt>
    <dgm:pt modelId="{245E2015-574C-439E-AB65-113B55C08272}" type="pres">
      <dgm:prSet presAssocID="{FB455EB4-E0A2-462B-A614-8C94BFF16458}" presName="hierChild4" presStyleCnt="0"/>
      <dgm:spPr/>
    </dgm:pt>
  </dgm:ptLst>
  <dgm:cxnLst>
    <dgm:cxn modelId="{F347E4F8-4423-4C1B-8C72-58C453B10C23}" type="presOf" srcId="{7DA9EA30-16B8-4BA6-9901-5AF9A59162B0}" destId="{630D4FFE-B3EC-4014-859A-F0BC831488E9}" srcOrd="0" destOrd="0" presId="urn:microsoft.com/office/officeart/2005/8/layout/hierarchy1"/>
    <dgm:cxn modelId="{351385F7-90B1-4219-8A53-6A9EE927D1DB}" srcId="{D338CC4C-6F6E-491B-AC87-86C90013322A}" destId="{55589382-35A5-49C6-A1D6-FDBA88FCEBC1}" srcOrd="0" destOrd="0" parTransId="{9A1744A9-8D6F-4ED3-ACDD-0D63443A4333}" sibTransId="{9011887F-D85B-4EA5-A3F9-53E8F375D46F}"/>
    <dgm:cxn modelId="{17BC05EF-3C9F-4CE4-9D5B-3F3CAD552D4E}" srcId="{55589382-35A5-49C6-A1D6-FDBA88FCEBC1}" destId="{4E6128BC-CBCF-4BBE-811D-895737265C57}" srcOrd="1" destOrd="0" parTransId="{FC7F2CEA-54D9-4B81-A823-2A7CE3B5F4CB}" sibTransId="{C50B9562-F437-4EE8-B568-BD2DE5D23BE7}"/>
    <dgm:cxn modelId="{9C0E8FB7-73FA-457B-9775-9B95A4CACA95}" type="presOf" srcId="{417F40B7-73E3-45B4-95FB-555B796D4B66}" destId="{56C9A404-A4C9-4514-8884-CED7CC5DA718}" srcOrd="0" destOrd="0" presId="urn:microsoft.com/office/officeart/2005/8/layout/hierarchy1"/>
    <dgm:cxn modelId="{A67973CB-D07B-4152-B277-044D9B82D6E9}" srcId="{B6E3EEE1-B56B-47E3-B548-4F7D76D41541}" destId="{FB455EB4-E0A2-462B-A614-8C94BFF16458}" srcOrd="0" destOrd="0" parTransId="{7DA9EA30-16B8-4BA6-9901-5AF9A59162B0}" sibTransId="{61B92139-AC91-423D-B753-31DB94FDAC66}"/>
    <dgm:cxn modelId="{230424BF-D278-4B58-AA9E-8E2DE6A597C2}" type="presOf" srcId="{FC7F2CEA-54D9-4B81-A823-2A7CE3B5F4CB}" destId="{7C0DE3AE-7976-47A9-A629-26C9CDABF612}" srcOrd="0" destOrd="0" presId="urn:microsoft.com/office/officeart/2005/8/layout/hierarchy1"/>
    <dgm:cxn modelId="{4CAFFA65-05A5-44DC-A06C-59376784C59B}" type="presOf" srcId="{D338CC4C-6F6E-491B-AC87-86C90013322A}" destId="{82FE01E8-975C-415C-B147-955C37AF13FD}" srcOrd="0" destOrd="0" presId="urn:microsoft.com/office/officeart/2005/8/layout/hierarchy1"/>
    <dgm:cxn modelId="{19C28D15-7E1E-4050-8F9B-FBD191FFE41C}" srcId="{D338CC4C-6F6E-491B-AC87-86C90013322A}" destId="{B6E3EEE1-B56B-47E3-B548-4F7D76D41541}" srcOrd="1" destOrd="0" parTransId="{71E591F0-988E-4CDC-AE7C-36D76A11A38B}" sibTransId="{26EF5664-9277-4F5C-84D1-14A0B68BA436}"/>
    <dgm:cxn modelId="{03FFCB53-206F-4D29-BC4E-A81E380899C5}" type="presOf" srcId="{FB455EB4-E0A2-462B-A614-8C94BFF16458}" destId="{5B71AF45-C07C-42BC-84F4-9EE0B59CDC58}" srcOrd="0" destOrd="0" presId="urn:microsoft.com/office/officeart/2005/8/layout/hierarchy1"/>
    <dgm:cxn modelId="{B4639118-30FA-4027-9573-B058005D2A77}" type="presOf" srcId="{4E6128BC-CBCF-4BBE-811D-895737265C57}" destId="{447056AB-713C-4662-8905-DC7E5C164A48}" srcOrd="0" destOrd="0" presId="urn:microsoft.com/office/officeart/2005/8/layout/hierarchy1"/>
    <dgm:cxn modelId="{4EE7898A-6EA1-41D0-B8ED-B24F59572944}" type="presOf" srcId="{55589382-35A5-49C6-A1D6-FDBA88FCEBC1}" destId="{03CD3D29-749E-416C-81DB-3C3A8FADF09F}" srcOrd="0" destOrd="0" presId="urn:microsoft.com/office/officeart/2005/8/layout/hierarchy1"/>
    <dgm:cxn modelId="{AEDC99A4-FC91-4E45-A226-08AD2ACBE9B0}" srcId="{55589382-35A5-49C6-A1D6-FDBA88FCEBC1}" destId="{D943B2F6-2AA5-4933-BBA0-8140BDCED4B5}" srcOrd="0" destOrd="0" parTransId="{4C7FB170-8BE7-420E-89E9-BB4B17AA04AD}" sibTransId="{6CB2327D-A193-4B90-8600-42CB075468DE}"/>
    <dgm:cxn modelId="{41A19CA1-7B58-42AF-8A46-1B28782B04C4}" srcId="{417F40B7-73E3-45B4-95FB-555B796D4B66}" destId="{D338CC4C-6F6E-491B-AC87-86C90013322A}" srcOrd="0" destOrd="0" parTransId="{3F3FEC21-0D6F-4899-B2E4-C2EEE17CE823}" sibTransId="{0981862B-EF67-4AF4-A19F-E5EFFA33337A}"/>
    <dgm:cxn modelId="{4E4FE779-D458-474F-AC4B-A3F860B98C86}" type="presOf" srcId="{D943B2F6-2AA5-4933-BBA0-8140BDCED4B5}" destId="{9D43D8E4-5533-46C7-8046-0D1D7ACA2D56}" srcOrd="0" destOrd="0" presId="urn:microsoft.com/office/officeart/2005/8/layout/hierarchy1"/>
    <dgm:cxn modelId="{5ED4E065-C42D-47F6-AA0C-97F42D940860}" type="presOf" srcId="{9A1744A9-8D6F-4ED3-ACDD-0D63443A4333}" destId="{2D31FCDD-F5B9-4933-A140-1A727AEE3773}" srcOrd="0" destOrd="0" presId="urn:microsoft.com/office/officeart/2005/8/layout/hierarchy1"/>
    <dgm:cxn modelId="{7AE71E5B-B9A4-40A0-BD3D-FAC5AB4EB710}" type="presOf" srcId="{B6E3EEE1-B56B-47E3-B548-4F7D76D41541}" destId="{C03F6449-E3ED-4776-B511-A65E80FE98BD}" srcOrd="0" destOrd="0" presId="urn:microsoft.com/office/officeart/2005/8/layout/hierarchy1"/>
    <dgm:cxn modelId="{E6428033-5B7D-47AD-935F-8244CF9701F0}" type="presOf" srcId="{71E591F0-988E-4CDC-AE7C-36D76A11A38B}" destId="{4F2E845C-9B2A-4B77-8891-6435CC3E325B}" srcOrd="0" destOrd="0" presId="urn:microsoft.com/office/officeart/2005/8/layout/hierarchy1"/>
    <dgm:cxn modelId="{F8162C7F-CEF3-4F59-870B-650A1A00DFDF}" type="presOf" srcId="{4C7FB170-8BE7-420E-89E9-BB4B17AA04AD}" destId="{1EF5B556-B21F-4FFD-8362-EDFA781225FD}" srcOrd="0" destOrd="0" presId="urn:microsoft.com/office/officeart/2005/8/layout/hierarchy1"/>
    <dgm:cxn modelId="{BCBDA43C-BBFE-4F54-8744-4A6342F6D666}" type="presParOf" srcId="{56C9A404-A4C9-4514-8884-CED7CC5DA718}" destId="{E52954E4-2A2D-42C9-AEB4-E33D95574CC5}" srcOrd="0" destOrd="0" presId="urn:microsoft.com/office/officeart/2005/8/layout/hierarchy1"/>
    <dgm:cxn modelId="{D83E19FA-765B-4852-995D-0E58D7A1A2A8}" type="presParOf" srcId="{E52954E4-2A2D-42C9-AEB4-E33D95574CC5}" destId="{582622B5-6362-4CB5-BA0D-4D0FA61F9700}" srcOrd="0" destOrd="0" presId="urn:microsoft.com/office/officeart/2005/8/layout/hierarchy1"/>
    <dgm:cxn modelId="{ECA9CDA2-6D09-4D15-A6BD-9B63D3BFAB3D}" type="presParOf" srcId="{582622B5-6362-4CB5-BA0D-4D0FA61F9700}" destId="{D14805C4-3BF5-4C24-A25E-2DA37718B0F9}" srcOrd="0" destOrd="0" presId="urn:microsoft.com/office/officeart/2005/8/layout/hierarchy1"/>
    <dgm:cxn modelId="{8ED07C95-A980-4780-841F-722F5E816D84}" type="presParOf" srcId="{582622B5-6362-4CB5-BA0D-4D0FA61F9700}" destId="{82FE01E8-975C-415C-B147-955C37AF13FD}" srcOrd="1" destOrd="0" presId="urn:microsoft.com/office/officeart/2005/8/layout/hierarchy1"/>
    <dgm:cxn modelId="{57F87752-CEC0-4C8E-8CC0-7E0F949973FD}" type="presParOf" srcId="{E52954E4-2A2D-42C9-AEB4-E33D95574CC5}" destId="{3534FB89-F3CC-48EE-8029-9651F9F1BDF2}" srcOrd="1" destOrd="0" presId="urn:microsoft.com/office/officeart/2005/8/layout/hierarchy1"/>
    <dgm:cxn modelId="{58197840-D336-4372-BC22-9774B0F130B7}" type="presParOf" srcId="{3534FB89-F3CC-48EE-8029-9651F9F1BDF2}" destId="{2D31FCDD-F5B9-4933-A140-1A727AEE3773}" srcOrd="0" destOrd="0" presId="urn:microsoft.com/office/officeart/2005/8/layout/hierarchy1"/>
    <dgm:cxn modelId="{E6BFFD50-736B-4908-B3E7-ACC6E006365B}" type="presParOf" srcId="{3534FB89-F3CC-48EE-8029-9651F9F1BDF2}" destId="{189D68DE-283B-48E7-B016-454FD7CE4D87}" srcOrd="1" destOrd="0" presId="urn:microsoft.com/office/officeart/2005/8/layout/hierarchy1"/>
    <dgm:cxn modelId="{A0AB45B5-57E9-4F23-B4A6-9279754CDDFF}" type="presParOf" srcId="{189D68DE-283B-48E7-B016-454FD7CE4D87}" destId="{AFF953D2-64CA-4A1A-B699-28D3D6119B22}" srcOrd="0" destOrd="0" presId="urn:microsoft.com/office/officeart/2005/8/layout/hierarchy1"/>
    <dgm:cxn modelId="{F03C1112-4E13-4F53-A483-0804FDD9CE5C}" type="presParOf" srcId="{AFF953D2-64CA-4A1A-B699-28D3D6119B22}" destId="{F0DA0370-0994-4EDC-9BFB-949874045C13}" srcOrd="0" destOrd="0" presId="urn:microsoft.com/office/officeart/2005/8/layout/hierarchy1"/>
    <dgm:cxn modelId="{6B364CB7-CCF1-4891-9CB1-E1307B2D2A14}" type="presParOf" srcId="{AFF953D2-64CA-4A1A-B699-28D3D6119B22}" destId="{03CD3D29-749E-416C-81DB-3C3A8FADF09F}" srcOrd="1" destOrd="0" presId="urn:microsoft.com/office/officeart/2005/8/layout/hierarchy1"/>
    <dgm:cxn modelId="{377F4370-7D28-48CD-9E67-768AD4A4DCB0}" type="presParOf" srcId="{189D68DE-283B-48E7-B016-454FD7CE4D87}" destId="{472C5275-495B-4F62-8715-016876621655}" srcOrd="1" destOrd="0" presId="urn:microsoft.com/office/officeart/2005/8/layout/hierarchy1"/>
    <dgm:cxn modelId="{17FE5423-4610-49F1-A4D6-5BE21894232F}" type="presParOf" srcId="{472C5275-495B-4F62-8715-016876621655}" destId="{1EF5B556-B21F-4FFD-8362-EDFA781225FD}" srcOrd="0" destOrd="0" presId="urn:microsoft.com/office/officeart/2005/8/layout/hierarchy1"/>
    <dgm:cxn modelId="{20E88A43-D853-4648-9171-C1BCC9E6F377}" type="presParOf" srcId="{472C5275-495B-4F62-8715-016876621655}" destId="{2BC55E89-5FD1-469C-8318-68878AAD42F7}" srcOrd="1" destOrd="0" presId="urn:microsoft.com/office/officeart/2005/8/layout/hierarchy1"/>
    <dgm:cxn modelId="{4B490B21-119D-45A2-A30F-A15473E79B35}" type="presParOf" srcId="{2BC55E89-5FD1-469C-8318-68878AAD42F7}" destId="{AC362F0D-AC26-4387-BCEB-646C1C01DEC6}" srcOrd="0" destOrd="0" presId="urn:microsoft.com/office/officeart/2005/8/layout/hierarchy1"/>
    <dgm:cxn modelId="{DBF7AD1A-B787-4DCC-BD28-D9734CA24A77}" type="presParOf" srcId="{AC362F0D-AC26-4387-BCEB-646C1C01DEC6}" destId="{123757F3-D3BF-4CC8-855A-69AAF4802096}" srcOrd="0" destOrd="0" presId="urn:microsoft.com/office/officeart/2005/8/layout/hierarchy1"/>
    <dgm:cxn modelId="{E2D5EF56-C255-424B-9B3E-441E73EC34E6}" type="presParOf" srcId="{AC362F0D-AC26-4387-BCEB-646C1C01DEC6}" destId="{9D43D8E4-5533-46C7-8046-0D1D7ACA2D56}" srcOrd="1" destOrd="0" presId="urn:microsoft.com/office/officeart/2005/8/layout/hierarchy1"/>
    <dgm:cxn modelId="{B7A8B777-CF2D-40A1-8FF7-6608423496FC}" type="presParOf" srcId="{2BC55E89-5FD1-469C-8318-68878AAD42F7}" destId="{359F1063-B988-49F4-89CE-989BF5FF7BAF}" srcOrd="1" destOrd="0" presId="urn:microsoft.com/office/officeart/2005/8/layout/hierarchy1"/>
    <dgm:cxn modelId="{0F50227D-37E1-4CBF-A91D-B328B85DF38F}" type="presParOf" srcId="{472C5275-495B-4F62-8715-016876621655}" destId="{7C0DE3AE-7976-47A9-A629-26C9CDABF612}" srcOrd="2" destOrd="0" presId="urn:microsoft.com/office/officeart/2005/8/layout/hierarchy1"/>
    <dgm:cxn modelId="{C851917F-723C-4A35-BF7C-11A8827EEE37}" type="presParOf" srcId="{472C5275-495B-4F62-8715-016876621655}" destId="{61EA7705-2DC0-40AC-8B55-03FF7EB607D9}" srcOrd="3" destOrd="0" presId="urn:microsoft.com/office/officeart/2005/8/layout/hierarchy1"/>
    <dgm:cxn modelId="{EDF934C3-25A1-4D2B-A915-F0603291CA4A}" type="presParOf" srcId="{61EA7705-2DC0-40AC-8B55-03FF7EB607D9}" destId="{FD3D9C78-5A2B-4B26-B1F4-81F9C74E8458}" srcOrd="0" destOrd="0" presId="urn:microsoft.com/office/officeart/2005/8/layout/hierarchy1"/>
    <dgm:cxn modelId="{BA5D897D-2F88-4903-B0A0-40EF3B7CAB9D}" type="presParOf" srcId="{FD3D9C78-5A2B-4B26-B1F4-81F9C74E8458}" destId="{1D857C79-CB1A-4808-9C16-A0AF0D4995F2}" srcOrd="0" destOrd="0" presId="urn:microsoft.com/office/officeart/2005/8/layout/hierarchy1"/>
    <dgm:cxn modelId="{62778E3E-61F2-4255-B88C-B7CA3E802171}" type="presParOf" srcId="{FD3D9C78-5A2B-4B26-B1F4-81F9C74E8458}" destId="{447056AB-713C-4662-8905-DC7E5C164A48}" srcOrd="1" destOrd="0" presId="urn:microsoft.com/office/officeart/2005/8/layout/hierarchy1"/>
    <dgm:cxn modelId="{52DB60BE-E4D7-4993-9E99-9FFFEC60697A}" type="presParOf" srcId="{61EA7705-2DC0-40AC-8B55-03FF7EB607D9}" destId="{AC05B324-0CAD-4E20-B410-BCFEE896D522}" srcOrd="1" destOrd="0" presId="urn:microsoft.com/office/officeart/2005/8/layout/hierarchy1"/>
    <dgm:cxn modelId="{09AA9F67-89C1-4218-8840-FDEFD52C5884}" type="presParOf" srcId="{3534FB89-F3CC-48EE-8029-9651F9F1BDF2}" destId="{4F2E845C-9B2A-4B77-8891-6435CC3E325B}" srcOrd="2" destOrd="0" presId="urn:microsoft.com/office/officeart/2005/8/layout/hierarchy1"/>
    <dgm:cxn modelId="{A0D7D948-A382-42EF-82BD-F40DDF5B0519}" type="presParOf" srcId="{3534FB89-F3CC-48EE-8029-9651F9F1BDF2}" destId="{68A8611B-1E9F-4729-AF31-B55AF8ADF7AE}" srcOrd="3" destOrd="0" presId="urn:microsoft.com/office/officeart/2005/8/layout/hierarchy1"/>
    <dgm:cxn modelId="{E66184AE-B9D5-4BC7-870B-0BD94D55A869}" type="presParOf" srcId="{68A8611B-1E9F-4729-AF31-B55AF8ADF7AE}" destId="{C6A3984F-5A0B-4152-86E1-B2451F8D7EC9}" srcOrd="0" destOrd="0" presId="urn:microsoft.com/office/officeart/2005/8/layout/hierarchy1"/>
    <dgm:cxn modelId="{DC482938-B586-4B9A-88EE-9161C49B7DE2}" type="presParOf" srcId="{C6A3984F-5A0B-4152-86E1-B2451F8D7EC9}" destId="{23F805E8-1B8D-4305-B71E-07BDABE7A8C7}" srcOrd="0" destOrd="0" presId="urn:microsoft.com/office/officeart/2005/8/layout/hierarchy1"/>
    <dgm:cxn modelId="{6046D0DF-B98D-460A-B5F9-E053A82A4944}" type="presParOf" srcId="{C6A3984F-5A0B-4152-86E1-B2451F8D7EC9}" destId="{C03F6449-E3ED-4776-B511-A65E80FE98BD}" srcOrd="1" destOrd="0" presId="urn:microsoft.com/office/officeart/2005/8/layout/hierarchy1"/>
    <dgm:cxn modelId="{8286C100-EA82-41F4-8088-785441375FEB}" type="presParOf" srcId="{68A8611B-1E9F-4729-AF31-B55AF8ADF7AE}" destId="{45C0E95B-A78D-4A65-8C59-B644BC736897}" srcOrd="1" destOrd="0" presId="urn:microsoft.com/office/officeart/2005/8/layout/hierarchy1"/>
    <dgm:cxn modelId="{262EF584-FFA7-4693-B8DE-D8906F14A420}" type="presParOf" srcId="{45C0E95B-A78D-4A65-8C59-B644BC736897}" destId="{630D4FFE-B3EC-4014-859A-F0BC831488E9}" srcOrd="0" destOrd="0" presId="urn:microsoft.com/office/officeart/2005/8/layout/hierarchy1"/>
    <dgm:cxn modelId="{FEF0E584-87ED-406A-AF40-A42F327AA5A5}" type="presParOf" srcId="{45C0E95B-A78D-4A65-8C59-B644BC736897}" destId="{BD4C8A6F-7F38-46F4-9CF5-A03ABDAFF32E}" srcOrd="1" destOrd="0" presId="urn:microsoft.com/office/officeart/2005/8/layout/hierarchy1"/>
    <dgm:cxn modelId="{B1C316A4-DC29-413E-B7AD-ED6B36E4AA1F}" type="presParOf" srcId="{BD4C8A6F-7F38-46F4-9CF5-A03ABDAFF32E}" destId="{B911BF9F-367A-4C67-BE44-BF5D88E5685B}" srcOrd="0" destOrd="0" presId="urn:microsoft.com/office/officeart/2005/8/layout/hierarchy1"/>
    <dgm:cxn modelId="{DECCD7F6-1ABC-4FEF-A00D-AFD11F550F99}" type="presParOf" srcId="{B911BF9F-367A-4C67-BE44-BF5D88E5685B}" destId="{0F6F5828-4DD0-40F0-A15E-B88F40BCE617}" srcOrd="0" destOrd="0" presId="urn:microsoft.com/office/officeart/2005/8/layout/hierarchy1"/>
    <dgm:cxn modelId="{94AC10C7-5439-4C19-BBBA-08667618014C}" type="presParOf" srcId="{B911BF9F-367A-4C67-BE44-BF5D88E5685B}" destId="{5B71AF45-C07C-42BC-84F4-9EE0B59CDC58}" srcOrd="1" destOrd="0" presId="urn:microsoft.com/office/officeart/2005/8/layout/hierarchy1"/>
    <dgm:cxn modelId="{76FA6006-C0F1-4CC8-A373-675C7035C131}" type="presParOf" srcId="{BD4C8A6F-7F38-46F4-9CF5-A03ABDAFF32E}" destId="{245E2015-574C-439E-AB65-113B55C08272}" srcOrd="1" destOrd="0" presId="urn:microsoft.com/office/officeart/2005/8/layout/hierarchy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17F40B7-73E3-45B4-95FB-555B796D4B66}"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D338CC4C-6F6E-491B-AC87-86C90013322A}">
      <dgm:prSet phldrT="[Text]"/>
      <dgm:spPr/>
      <dgm:t>
        <a:bodyPr/>
        <a:lstStyle/>
        <a:p>
          <a:r>
            <a:rPr lang="en-US" dirty="0" smtClean="0"/>
            <a:t>Title</a:t>
          </a:r>
          <a:endParaRPr lang="en-US" dirty="0"/>
        </a:p>
      </dgm:t>
    </dgm:pt>
    <dgm:pt modelId="{3F3FEC21-0D6F-4899-B2E4-C2EEE17CE823}" type="parTrans" cxnId="{41A19CA1-7B58-42AF-8A46-1B28782B04C4}">
      <dgm:prSet/>
      <dgm:spPr/>
      <dgm:t>
        <a:bodyPr/>
        <a:lstStyle/>
        <a:p>
          <a:endParaRPr lang="en-US"/>
        </a:p>
      </dgm:t>
    </dgm:pt>
    <dgm:pt modelId="{0981862B-EF67-4AF4-A19F-E5EFFA33337A}" type="sibTrans" cxnId="{41A19CA1-7B58-42AF-8A46-1B28782B04C4}">
      <dgm:prSet/>
      <dgm:spPr/>
      <dgm:t>
        <a:bodyPr/>
        <a:lstStyle/>
        <a:p>
          <a:endParaRPr lang="en-US"/>
        </a:p>
      </dgm:t>
    </dgm:pt>
    <dgm:pt modelId="{55589382-35A5-49C6-A1D6-FDBA88FCEBC1}">
      <dgm:prSet phldrT="[Text]"/>
      <dgm:spPr/>
      <dgm:t>
        <a:bodyPr/>
        <a:lstStyle/>
        <a:p>
          <a:r>
            <a:rPr lang="en-US" dirty="0" smtClean="0"/>
            <a:t>Title</a:t>
          </a:r>
          <a:endParaRPr lang="en-US" dirty="0"/>
        </a:p>
      </dgm:t>
    </dgm:pt>
    <dgm:pt modelId="{9A1744A9-8D6F-4ED3-ACDD-0D63443A4333}" type="parTrans" cxnId="{351385F7-90B1-4219-8A53-6A9EE927D1DB}">
      <dgm:prSet/>
      <dgm:spPr/>
      <dgm:t>
        <a:bodyPr/>
        <a:lstStyle/>
        <a:p>
          <a:endParaRPr lang="en-US"/>
        </a:p>
      </dgm:t>
    </dgm:pt>
    <dgm:pt modelId="{9011887F-D85B-4EA5-A3F9-53E8F375D46F}" type="sibTrans" cxnId="{351385F7-90B1-4219-8A53-6A9EE927D1DB}">
      <dgm:prSet/>
      <dgm:spPr/>
      <dgm:t>
        <a:bodyPr/>
        <a:lstStyle/>
        <a:p>
          <a:endParaRPr lang="en-US"/>
        </a:p>
      </dgm:t>
    </dgm:pt>
    <dgm:pt modelId="{D943B2F6-2AA5-4933-BBA0-8140BDCED4B5}">
      <dgm:prSet phldrT="[Text]"/>
      <dgm:spPr/>
      <dgm:t>
        <a:bodyPr/>
        <a:lstStyle/>
        <a:p>
          <a:r>
            <a:rPr lang="en-US" dirty="0" smtClean="0"/>
            <a:t>Title</a:t>
          </a:r>
          <a:endParaRPr lang="en-US" dirty="0"/>
        </a:p>
      </dgm:t>
    </dgm:pt>
    <dgm:pt modelId="{4C7FB170-8BE7-420E-89E9-BB4B17AA04AD}" type="parTrans" cxnId="{AEDC99A4-FC91-4E45-A226-08AD2ACBE9B0}">
      <dgm:prSet/>
      <dgm:spPr/>
      <dgm:t>
        <a:bodyPr/>
        <a:lstStyle/>
        <a:p>
          <a:endParaRPr lang="en-US"/>
        </a:p>
      </dgm:t>
    </dgm:pt>
    <dgm:pt modelId="{6CB2327D-A193-4B90-8600-42CB075468DE}" type="sibTrans" cxnId="{AEDC99A4-FC91-4E45-A226-08AD2ACBE9B0}">
      <dgm:prSet/>
      <dgm:spPr/>
      <dgm:t>
        <a:bodyPr/>
        <a:lstStyle/>
        <a:p>
          <a:endParaRPr lang="en-US"/>
        </a:p>
      </dgm:t>
    </dgm:pt>
    <dgm:pt modelId="{4E6128BC-CBCF-4BBE-811D-895737265C57}">
      <dgm:prSet phldrT="[Text]"/>
      <dgm:spPr/>
      <dgm:t>
        <a:bodyPr/>
        <a:lstStyle/>
        <a:p>
          <a:r>
            <a:rPr lang="en-US" dirty="0" smtClean="0"/>
            <a:t>Title</a:t>
          </a:r>
          <a:endParaRPr lang="en-US" dirty="0"/>
        </a:p>
      </dgm:t>
    </dgm:pt>
    <dgm:pt modelId="{FC7F2CEA-54D9-4B81-A823-2A7CE3B5F4CB}" type="parTrans" cxnId="{17BC05EF-3C9F-4CE4-9D5B-3F3CAD552D4E}">
      <dgm:prSet/>
      <dgm:spPr/>
      <dgm:t>
        <a:bodyPr/>
        <a:lstStyle/>
        <a:p>
          <a:endParaRPr lang="en-US"/>
        </a:p>
      </dgm:t>
    </dgm:pt>
    <dgm:pt modelId="{C50B9562-F437-4EE8-B568-BD2DE5D23BE7}" type="sibTrans" cxnId="{17BC05EF-3C9F-4CE4-9D5B-3F3CAD552D4E}">
      <dgm:prSet/>
      <dgm:spPr/>
      <dgm:t>
        <a:bodyPr/>
        <a:lstStyle/>
        <a:p>
          <a:endParaRPr lang="en-US"/>
        </a:p>
      </dgm:t>
    </dgm:pt>
    <dgm:pt modelId="{B6E3EEE1-B56B-47E3-B548-4F7D76D41541}">
      <dgm:prSet phldrT="[Text]"/>
      <dgm:spPr/>
      <dgm:t>
        <a:bodyPr/>
        <a:lstStyle/>
        <a:p>
          <a:r>
            <a:rPr lang="en-US" dirty="0" smtClean="0"/>
            <a:t>Title</a:t>
          </a:r>
          <a:endParaRPr lang="en-US" dirty="0"/>
        </a:p>
      </dgm:t>
    </dgm:pt>
    <dgm:pt modelId="{71E591F0-988E-4CDC-AE7C-36D76A11A38B}" type="parTrans" cxnId="{19C28D15-7E1E-4050-8F9B-FBD191FFE41C}">
      <dgm:prSet/>
      <dgm:spPr/>
      <dgm:t>
        <a:bodyPr/>
        <a:lstStyle/>
        <a:p>
          <a:endParaRPr lang="en-US"/>
        </a:p>
      </dgm:t>
    </dgm:pt>
    <dgm:pt modelId="{26EF5664-9277-4F5C-84D1-14A0B68BA436}" type="sibTrans" cxnId="{19C28D15-7E1E-4050-8F9B-FBD191FFE41C}">
      <dgm:prSet/>
      <dgm:spPr/>
      <dgm:t>
        <a:bodyPr/>
        <a:lstStyle/>
        <a:p>
          <a:endParaRPr lang="en-US"/>
        </a:p>
      </dgm:t>
    </dgm:pt>
    <dgm:pt modelId="{FB455EB4-E0A2-462B-A614-8C94BFF16458}">
      <dgm:prSet phldrT="[Text]"/>
      <dgm:spPr/>
      <dgm:t>
        <a:bodyPr/>
        <a:lstStyle/>
        <a:p>
          <a:r>
            <a:rPr lang="en-US" dirty="0" smtClean="0"/>
            <a:t>Title</a:t>
          </a:r>
          <a:endParaRPr lang="en-US" dirty="0"/>
        </a:p>
      </dgm:t>
    </dgm:pt>
    <dgm:pt modelId="{7DA9EA30-16B8-4BA6-9901-5AF9A59162B0}" type="parTrans" cxnId="{A67973CB-D07B-4152-B277-044D9B82D6E9}">
      <dgm:prSet/>
      <dgm:spPr/>
      <dgm:t>
        <a:bodyPr/>
        <a:lstStyle/>
        <a:p>
          <a:endParaRPr lang="en-US"/>
        </a:p>
      </dgm:t>
    </dgm:pt>
    <dgm:pt modelId="{61B92139-AC91-423D-B753-31DB94FDAC66}" type="sibTrans" cxnId="{A67973CB-D07B-4152-B277-044D9B82D6E9}">
      <dgm:prSet/>
      <dgm:spPr/>
      <dgm:t>
        <a:bodyPr/>
        <a:lstStyle/>
        <a:p>
          <a:endParaRPr lang="en-US"/>
        </a:p>
      </dgm:t>
    </dgm:pt>
    <dgm:pt modelId="{56C9A404-A4C9-4514-8884-CED7CC5DA718}" type="pres">
      <dgm:prSet presAssocID="{417F40B7-73E3-45B4-95FB-555B796D4B66}" presName="hierChild1" presStyleCnt="0">
        <dgm:presLayoutVars>
          <dgm:chPref val="1"/>
          <dgm:dir/>
          <dgm:animOne val="branch"/>
          <dgm:animLvl val="lvl"/>
          <dgm:resizeHandles/>
        </dgm:presLayoutVars>
      </dgm:prSet>
      <dgm:spPr/>
      <dgm:t>
        <a:bodyPr/>
        <a:lstStyle/>
        <a:p>
          <a:endParaRPr lang="en-US"/>
        </a:p>
      </dgm:t>
    </dgm:pt>
    <dgm:pt modelId="{E52954E4-2A2D-42C9-AEB4-E33D95574CC5}" type="pres">
      <dgm:prSet presAssocID="{D338CC4C-6F6E-491B-AC87-86C90013322A}" presName="hierRoot1" presStyleCnt="0"/>
      <dgm:spPr/>
    </dgm:pt>
    <dgm:pt modelId="{582622B5-6362-4CB5-BA0D-4D0FA61F9700}" type="pres">
      <dgm:prSet presAssocID="{D338CC4C-6F6E-491B-AC87-86C90013322A}" presName="composite" presStyleCnt="0"/>
      <dgm:spPr/>
    </dgm:pt>
    <dgm:pt modelId="{D14805C4-3BF5-4C24-A25E-2DA37718B0F9}" type="pres">
      <dgm:prSet presAssocID="{D338CC4C-6F6E-491B-AC87-86C90013322A}" presName="background" presStyleLbl="node0" presStyleIdx="0" presStyleCnt="1"/>
      <dgm:spPr/>
      <dgm:t>
        <a:bodyPr/>
        <a:lstStyle/>
        <a:p>
          <a:endParaRPr lang="en-US"/>
        </a:p>
      </dgm:t>
    </dgm:pt>
    <dgm:pt modelId="{82FE01E8-975C-415C-B147-955C37AF13FD}" type="pres">
      <dgm:prSet presAssocID="{D338CC4C-6F6E-491B-AC87-86C90013322A}" presName="text" presStyleLbl="fgAcc0" presStyleIdx="0" presStyleCnt="1">
        <dgm:presLayoutVars>
          <dgm:chPref val="3"/>
        </dgm:presLayoutVars>
      </dgm:prSet>
      <dgm:spPr/>
      <dgm:t>
        <a:bodyPr/>
        <a:lstStyle/>
        <a:p>
          <a:endParaRPr lang="en-US"/>
        </a:p>
      </dgm:t>
    </dgm:pt>
    <dgm:pt modelId="{3534FB89-F3CC-48EE-8029-9651F9F1BDF2}" type="pres">
      <dgm:prSet presAssocID="{D338CC4C-6F6E-491B-AC87-86C90013322A}" presName="hierChild2" presStyleCnt="0"/>
      <dgm:spPr/>
    </dgm:pt>
    <dgm:pt modelId="{2D31FCDD-F5B9-4933-A140-1A727AEE3773}" type="pres">
      <dgm:prSet presAssocID="{9A1744A9-8D6F-4ED3-ACDD-0D63443A4333}" presName="Name10" presStyleLbl="parChTrans1D2" presStyleIdx="0" presStyleCnt="2"/>
      <dgm:spPr/>
      <dgm:t>
        <a:bodyPr/>
        <a:lstStyle/>
        <a:p>
          <a:endParaRPr lang="en-US"/>
        </a:p>
      </dgm:t>
    </dgm:pt>
    <dgm:pt modelId="{189D68DE-283B-48E7-B016-454FD7CE4D87}" type="pres">
      <dgm:prSet presAssocID="{55589382-35A5-49C6-A1D6-FDBA88FCEBC1}" presName="hierRoot2" presStyleCnt="0"/>
      <dgm:spPr/>
    </dgm:pt>
    <dgm:pt modelId="{AFF953D2-64CA-4A1A-B699-28D3D6119B22}" type="pres">
      <dgm:prSet presAssocID="{55589382-35A5-49C6-A1D6-FDBA88FCEBC1}" presName="composite2" presStyleCnt="0"/>
      <dgm:spPr/>
    </dgm:pt>
    <dgm:pt modelId="{F0DA0370-0994-4EDC-9BFB-949874045C13}" type="pres">
      <dgm:prSet presAssocID="{55589382-35A5-49C6-A1D6-FDBA88FCEBC1}" presName="background2" presStyleLbl="node2" presStyleIdx="0" presStyleCnt="2"/>
      <dgm:spPr/>
    </dgm:pt>
    <dgm:pt modelId="{03CD3D29-749E-416C-81DB-3C3A8FADF09F}" type="pres">
      <dgm:prSet presAssocID="{55589382-35A5-49C6-A1D6-FDBA88FCEBC1}" presName="text2" presStyleLbl="fgAcc2" presStyleIdx="0" presStyleCnt="2">
        <dgm:presLayoutVars>
          <dgm:chPref val="3"/>
        </dgm:presLayoutVars>
      </dgm:prSet>
      <dgm:spPr/>
      <dgm:t>
        <a:bodyPr/>
        <a:lstStyle/>
        <a:p>
          <a:endParaRPr lang="en-US"/>
        </a:p>
      </dgm:t>
    </dgm:pt>
    <dgm:pt modelId="{472C5275-495B-4F62-8715-016876621655}" type="pres">
      <dgm:prSet presAssocID="{55589382-35A5-49C6-A1D6-FDBA88FCEBC1}" presName="hierChild3" presStyleCnt="0"/>
      <dgm:spPr/>
    </dgm:pt>
    <dgm:pt modelId="{1EF5B556-B21F-4FFD-8362-EDFA781225FD}" type="pres">
      <dgm:prSet presAssocID="{4C7FB170-8BE7-420E-89E9-BB4B17AA04AD}" presName="Name17" presStyleLbl="parChTrans1D3" presStyleIdx="0" presStyleCnt="3"/>
      <dgm:spPr/>
      <dgm:t>
        <a:bodyPr/>
        <a:lstStyle/>
        <a:p>
          <a:endParaRPr lang="en-US"/>
        </a:p>
      </dgm:t>
    </dgm:pt>
    <dgm:pt modelId="{2BC55E89-5FD1-469C-8318-68878AAD42F7}" type="pres">
      <dgm:prSet presAssocID="{D943B2F6-2AA5-4933-BBA0-8140BDCED4B5}" presName="hierRoot3" presStyleCnt="0"/>
      <dgm:spPr/>
    </dgm:pt>
    <dgm:pt modelId="{AC362F0D-AC26-4387-BCEB-646C1C01DEC6}" type="pres">
      <dgm:prSet presAssocID="{D943B2F6-2AA5-4933-BBA0-8140BDCED4B5}" presName="composite3" presStyleCnt="0"/>
      <dgm:spPr/>
    </dgm:pt>
    <dgm:pt modelId="{123757F3-D3BF-4CC8-855A-69AAF4802096}" type="pres">
      <dgm:prSet presAssocID="{D943B2F6-2AA5-4933-BBA0-8140BDCED4B5}" presName="background3" presStyleLbl="node3" presStyleIdx="0" presStyleCnt="3"/>
      <dgm:spPr/>
    </dgm:pt>
    <dgm:pt modelId="{9D43D8E4-5533-46C7-8046-0D1D7ACA2D56}" type="pres">
      <dgm:prSet presAssocID="{D943B2F6-2AA5-4933-BBA0-8140BDCED4B5}" presName="text3" presStyleLbl="fgAcc3" presStyleIdx="0" presStyleCnt="3">
        <dgm:presLayoutVars>
          <dgm:chPref val="3"/>
        </dgm:presLayoutVars>
      </dgm:prSet>
      <dgm:spPr/>
      <dgm:t>
        <a:bodyPr/>
        <a:lstStyle/>
        <a:p>
          <a:endParaRPr lang="en-US"/>
        </a:p>
      </dgm:t>
    </dgm:pt>
    <dgm:pt modelId="{359F1063-B988-49F4-89CE-989BF5FF7BAF}" type="pres">
      <dgm:prSet presAssocID="{D943B2F6-2AA5-4933-BBA0-8140BDCED4B5}" presName="hierChild4" presStyleCnt="0"/>
      <dgm:spPr/>
    </dgm:pt>
    <dgm:pt modelId="{7C0DE3AE-7976-47A9-A629-26C9CDABF612}" type="pres">
      <dgm:prSet presAssocID="{FC7F2CEA-54D9-4B81-A823-2A7CE3B5F4CB}" presName="Name17" presStyleLbl="parChTrans1D3" presStyleIdx="1" presStyleCnt="3"/>
      <dgm:spPr/>
      <dgm:t>
        <a:bodyPr/>
        <a:lstStyle/>
        <a:p>
          <a:endParaRPr lang="en-US"/>
        </a:p>
      </dgm:t>
    </dgm:pt>
    <dgm:pt modelId="{61EA7705-2DC0-40AC-8B55-03FF7EB607D9}" type="pres">
      <dgm:prSet presAssocID="{4E6128BC-CBCF-4BBE-811D-895737265C57}" presName="hierRoot3" presStyleCnt="0"/>
      <dgm:spPr/>
    </dgm:pt>
    <dgm:pt modelId="{FD3D9C78-5A2B-4B26-B1F4-81F9C74E8458}" type="pres">
      <dgm:prSet presAssocID="{4E6128BC-CBCF-4BBE-811D-895737265C57}" presName="composite3" presStyleCnt="0"/>
      <dgm:spPr/>
    </dgm:pt>
    <dgm:pt modelId="{1D857C79-CB1A-4808-9C16-A0AF0D4995F2}" type="pres">
      <dgm:prSet presAssocID="{4E6128BC-CBCF-4BBE-811D-895737265C57}" presName="background3" presStyleLbl="node3" presStyleIdx="1" presStyleCnt="3"/>
      <dgm:spPr/>
    </dgm:pt>
    <dgm:pt modelId="{447056AB-713C-4662-8905-DC7E5C164A48}" type="pres">
      <dgm:prSet presAssocID="{4E6128BC-CBCF-4BBE-811D-895737265C57}" presName="text3" presStyleLbl="fgAcc3" presStyleIdx="1" presStyleCnt="3">
        <dgm:presLayoutVars>
          <dgm:chPref val="3"/>
        </dgm:presLayoutVars>
      </dgm:prSet>
      <dgm:spPr/>
      <dgm:t>
        <a:bodyPr/>
        <a:lstStyle/>
        <a:p>
          <a:endParaRPr lang="en-US"/>
        </a:p>
      </dgm:t>
    </dgm:pt>
    <dgm:pt modelId="{AC05B324-0CAD-4E20-B410-BCFEE896D522}" type="pres">
      <dgm:prSet presAssocID="{4E6128BC-CBCF-4BBE-811D-895737265C57}" presName="hierChild4" presStyleCnt="0"/>
      <dgm:spPr/>
    </dgm:pt>
    <dgm:pt modelId="{4F2E845C-9B2A-4B77-8891-6435CC3E325B}" type="pres">
      <dgm:prSet presAssocID="{71E591F0-988E-4CDC-AE7C-36D76A11A38B}" presName="Name10" presStyleLbl="parChTrans1D2" presStyleIdx="1" presStyleCnt="2"/>
      <dgm:spPr/>
      <dgm:t>
        <a:bodyPr/>
        <a:lstStyle/>
        <a:p>
          <a:endParaRPr lang="en-US"/>
        </a:p>
      </dgm:t>
    </dgm:pt>
    <dgm:pt modelId="{68A8611B-1E9F-4729-AF31-B55AF8ADF7AE}" type="pres">
      <dgm:prSet presAssocID="{B6E3EEE1-B56B-47E3-B548-4F7D76D41541}" presName="hierRoot2" presStyleCnt="0"/>
      <dgm:spPr/>
    </dgm:pt>
    <dgm:pt modelId="{C6A3984F-5A0B-4152-86E1-B2451F8D7EC9}" type="pres">
      <dgm:prSet presAssocID="{B6E3EEE1-B56B-47E3-B548-4F7D76D41541}" presName="composite2" presStyleCnt="0"/>
      <dgm:spPr/>
    </dgm:pt>
    <dgm:pt modelId="{23F805E8-1B8D-4305-B71E-07BDABE7A8C7}" type="pres">
      <dgm:prSet presAssocID="{B6E3EEE1-B56B-47E3-B548-4F7D76D41541}" presName="background2" presStyleLbl="node2" presStyleIdx="1" presStyleCnt="2"/>
      <dgm:spPr/>
    </dgm:pt>
    <dgm:pt modelId="{C03F6449-E3ED-4776-B511-A65E80FE98BD}" type="pres">
      <dgm:prSet presAssocID="{B6E3EEE1-B56B-47E3-B548-4F7D76D41541}" presName="text2" presStyleLbl="fgAcc2" presStyleIdx="1" presStyleCnt="2">
        <dgm:presLayoutVars>
          <dgm:chPref val="3"/>
        </dgm:presLayoutVars>
      </dgm:prSet>
      <dgm:spPr/>
      <dgm:t>
        <a:bodyPr/>
        <a:lstStyle/>
        <a:p>
          <a:endParaRPr lang="en-US"/>
        </a:p>
      </dgm:t>
    </dgm:pt>
    <dgm:pt modelId="{45C0E95B-A78D-4A65-8C59-B644BC736897}" type="pres">
      <dgm:prSet presAssocID="{B6E3EEE1-B56B-47E3-B548-4F7D76D41541}" presName="hierChild3" presStyleCnt="0"/>
      <dgm:spPr/>
    </dgm:pt>
    <dgm:pt modelId="{630D4FFE-B3EC-4014-859A-F0BC831488E9}" type="pres">
      <dgm:prSet presAssocID="{7DA9EA30-16B8-4BA6-9901-5AF9A59162B0}" presName="Name17" presStyleLbl="parChTrans1D3" presStyleIdx="2" presStyleCnt="3"/>
      <dgm:spPr/>
      <dgm:t>
        <a:bodyPr/>
        <a:lstStyle/>
        <a:p>
          <a:endParaRPr lang="en-US"/>
        </a:p>
      </dgm:t>
    </dgm:pt>
    <dgm:pt modelId="{BD4C8A6F-7F38-46F4-9CF5-A03ABDAFF32E}" type="pres">
      <dgm:prSet presAssocID="{FB455EB4-E0A2-462B-A614-8C94BFF16458}" presName="hierRoot3" presStyleCnt="0"/>
      <dgm:spPr/>
    </dgm:pt>
    <dgm:pt modelId="{B911BF9F-367A-4C67-BE44-BF5D88E5685B}" type="pres">
      <dgm:prSet presAssocID="{FB455EB4-E0A2-462B-A614-8C94BFF16458}" presName="composite3" presStyleCnt="0"/>
      <dgm:spPr/>
    </dgm:pt>
    <dgm:pt modelId="{0F6F5828-4DD0-40F0-A15E-B88F40BCE617}" type="pres">
      <dgm:prSet presAssocID="{FB455EB4-E0A2-462B-A614-8C94BFF16458}" presName="background3" presStyleLbl="node3" presStyleIdx="2" presStyleCnt="3"/>
      <dgm:spPr/>
    </dgm:pt>
    <dgm:pt modelId="{5B71AF45-C07C-42BC-84F4-9EE0B59CDC58}" type="pres">
      <dgm:prSet presAssocID="{FB455EB4-E0A2-462B-A614-8C94BFF16458}" presName="text3" presStyleLbl="fgAcc3" presStyleIdx="2" presStyleCnt="3">
        <dgm:presLayoutVars>
          <dgm:chPref val="3"/>
        </dgm:presLayoutVars>
      </dgm:prSet>
      <dgm:spPr/>
      <dgm:t>
        <a:bodyPr/>
        <a:lstStyle/>
        <a:p>
          <a:endParaRPr lang="en-US"/>
        </a:p>
      </dgm:t>
    </dgm:pt>
    <dgm:pt modelId="{245E2015-574C-439E-AB65-113B55C08272}" type="pres">
      <dgm:prSet presAssocID="{FB455EB4-E0A2-462B-A614-8C94BFF16458}" presName="hierChild4" presStyleCnt="0"/>
      <dgm:spPr/>
    </dgm:pt>
  </dgm:ptLst>
  <dgm:cxnLst>
    <dgm:cxn modelId="{F347E4F8-4423-4C1B-8C72-58C453B10C23}" type="presOf" srcId="{7DA9EA30-16B8-4BA6-9901-5AF9A59162B0}" destId="{630D4FFE-B3EC-4014-859A-F0BC831488E9}" srcOrd="0" destOrd="0" presId="urn:microsoft.com/office/officeart/2005/8/layout/hierarchy1"/>
    <dgm:cxn modelId="{351385F7-90B1-4219-8A53-6A9EE927D1DB}" srcId="{D338CC4C-6F6E-491B-AC87-86C90013322A}" destId="{55589382-35A5-49C6-A1D6-FDBA88FCEBC1}" srcOrd="0" destOrd="0" parTransId="{9A1744A9-8D6F-4ED3-ACDD-0D63443A4333}" sibTransId="{9011887F-D85B-4EA5-A3F9-53E8F375D46F}"/>
    <dgm:cxn modelId="{17BC05EF-3C9F-4CE4-9D5B-3F3CAD552D4E}" srcId="{55589382-35A5-49C6-A1D6-FDBA88FCEBC1}" destId="{4E6128BC-CBCF-4BBE-811D-895737265C57}" srcOrd="1" destOrd="0" parTransId="{FC7F2CEA-54D9-4B81-A823-2A7CE3B5F4CB}" sibTransId="{C50B9562-F437-4EE8-B568-BD2DE5D23BE7}"/>
    <dgm:cxn modelId="{9C0E8FB7-73FA-457B-9775-9B95A4CACA95}" type="presOf" srcId="{417F40B7-73E3-45B4-95FB-555B796D4B66}" destId="{56C9A404-A4C9-4514-8884-CED7CC5DA718}" srcOrd="0" destOrd="0" presId="urn:microsoft.com/office/officeart/2005/8/layout/hierarchy1"/>
    <dgm:cxn modelId="{A67973CB-D07B-4152-B277-044D9B82D6E9}" srcId="{B6E3EEE1-B56B-47E3-B548-4F7D76D41541}" destId="{FB455EB4-E0A2-462B-A614-8C94BFF16458}" srcOrd="0" destOrd="0" parTransId="{7DA9EA30-16B8-4BA6-9901-5AF9A59162B0}" sibTransId="{61B92139-AC91-423D-B753-31DB94FDAC66}"/>
    <dgm:cxn modelId="{230424BF-D278-4B58-AA9E-8E2DE6A597C2}" type="presOf" srcId="{FC7F2CEA-54D9-4B81-A823-2A7CE3B5F4CB}" destId="{7C0DE3AE-7976-47A9-A629-26C9CDABF612}" srcOrd="0" destOrd="0" presId="urn:microsoft.com/office/officeart/2005/8/layout/hierarchy1"/>
    <dgm:cxn modelId="{4CAFFA65-05A5-44DC-A06C-59376784C59B}" type="presOf" srcId="{D338CC4C-6F6E-491B-AC87-86C90013322A}" destId="{82FE01E8-975C-415C-B147-955C37AF13FD}" srcOrd="0" destOrd="0" presId="urn:microsoft.com/office/officeart/2005/8/layout/hierarchy1"/>
    <dgm:cxn modelId="{19C28D15-7E1E-4050-8F9B-FBD191FFE41C}" srcId="{D338CC4C-6F6E-491B-AC87-86C90013322A}" destId="{B6E3EEE1-B56B-47E3-B548-4F7D76D41541}" srcOrd="1" destOrd="0" parTransId="{71E591F0-988E-4CDC-AE7C-36D76A11A38B}" sibTransId="{26EF5664-9277-4F5C-84D1-14A0B68BA436}"/>
    <dgm:cxn modelId="{03FFCB53-206F-4D29-BC4E-A81E380899C5}" type="presOf" srcId="{FB455EB4-E0A2-462B-A614-8C94BFF16458}" destId="{5B71AF45-C07C-42BC-84F4-9EE0B59CDC58}" srcOrd="0" destOrd="0" presId="urn:microsoft.com/office/officeart/2005/8/layout/hierarchy1"/>
    <dgm:cxn modelId="{B4639118-30FA-4027-9573-B058005D2A77}" type="presOf" srcId="{4E6128BC-CBCF-4BBE-811D-895737265C57}" destId="{447056AB-713C-4662-8905-DC7E5C164A48}" srcOrd="0" destOrd="0" presId="urn:microsoft.com/office/officeart/2005/8/layout/hierarchy1"/>
    <dgm:cxn modelId="{4EE7898A-6EA1-41D0-B8ED-B24F59572944}" type="presOf" srcId="{55589382-35A5-49C6-A1D6-FDBA88FCEBC1}" destId="{03CD3D29-749E-416C-81DB-3C3A8FADF09F}" srcOrd="0" destOrd="0" presId="urn:microsoft.com/office/officeart/2005/8/layout/hierarchy1"/>
    <dgm:cxn modelId="{AEDC99A4-FC91-4E45-A226-08AD2ACBE9B0}" srcId="{55589382-35A5-49C6-A1D6-FDBA88FCEBC1}" destId="{D943B2F6-2AA5-4933-BBA0-8140BDCED4B5}" srcOrd="0" destOrd="0" parTransId="{4C7FB170-8BE7-420E-89E9-BB4B17AA04AD}" sibTransId="{6CB2327D-A193-4B90-8600-42CB075468DE}"/>
    <dgm:cxn modelId="{41A19CA1-7B58-42AF-8A46-1B28782B04C4}" srcId="{417F40B7-73E3-45B4-95FB-555B796D4B66}" destId="{D338CC4C-6F6E-491B-AC87-86C90013322A}" srcOrd="0" destOrd="0" parTransId="{3F3FEC21-0D6F-4899-B2E4-C2EEE17CE823}" sibTransId="{0981862B-EF67-4AF4-A19F-E5EFFA33337A}"/>
    <dgm:cxn modelId="{4E4FE779-D458-474F-AC4B-A3F860B98C86}" type="presOf" srcId="{D943B2F6-2AA5-4933-BBA0-8140BDCED4B5}" destId="{9D43D8E4-5533-46C7-8046-0D1D7ACA2D56}" srcOrd="0" destOrd="0" presId="urn:microsoft.com/office/officeart/2005/8/layout/hierarchy1"/>
    <dgm:cxn modelId="{5ED4E065-C42D-47F6-AA0C-97F42D940860}" type="presOf" srcId="{9A1744A9-8D6F-4ED3-ACDD-0D63443A4333}" destId="{2D31FCDD-F5B9-4933-A140-1A727AEE3773}" srcOrd="0" destOrd="0" presId="urn:microsoft.com/office/officeart/2005/8/layout/hierarchy1"/>
    <dgm:cxn modelId="{7AE71E5B-B9A4-40A0-BD3D-FAC5AB4EB710}" type="presOf" srcId="{B6E3EEE1-B56B-47E3-B548-4F7D76D41541}" destId="{C03F6449-E3ED-4776-B511-A65E80FE98BD}" srcOrd="0" destOrd="0" presId="urn:microsoft.com/office/officeart/2005/8/layout/hierarchy1"/>
    <dgm:cxn modelId="{E6428033-5B7D-47AD-935F-8244CF9701F0}" type="presOf" srcId="{71E591F0-988E-4CDC-AE7C-36D76A11A38B}" destId="{4F2E845C-9B2A-4B77-8891-6435CC3E325B}" srcOrd="0" destOrd="0" presId="urn:microsoft.com/office/officeart/2005/8/layout/hierarchy1"/>
    <dgm:cxn modelId="{F8162C7F-CEF3-4F59-870B-650A1A00DFDF}" type="presOf" srcId="{4C7FB170-8BE7-420E-89E9-BB4B17AA04AD}" destId="{1EF5B556-B21F-4FFD-8362-EDFA781225FD}" srcOrd="0" destOrd="0" presId="urn:microsoft.com/office/officeart/2005/8/layout/hierarchy1"/>
    <dgm:cxn modelId="{BCBDA43C-BBFE-4F54-8744-4A6342F6D666}" type="presParOf" srcId="{56C9A404-A4C9-4514-8884-CED7CC5DA718}" destId="{E52954E4-2A2D-42C9-AEB4-E33D95574CC5}" srcOrd="0" destOrd="0" presId="urn:microsoft.com/office/officeart/2005/8/layout/hierarchy1"/>
    <dgm:cxn modelId="{D83E19FA-765B-4852-995D-0E58D7A1A2A8}" type="presParOf" srcId="{E52954E4-2A2D-42C9-AEB4-E33D95574CC5}" destId="{582622B5-6362-4CB5-BA0D-4D0FA61F9700}" srcOrd="0" destOrd="0" presId="urn:microsoft.com/office/officeart/2005/8/layout/hierarchy1"/>
    <dgm:cxn modelId="{ECA9CDA2-6D09-4D15-A6BD-9B63D3BFAB3D}" type="presParOf" srcId="{582622B5-6362-4CB5-BA0D-4D0FA61F9700}" destId="{D14805C4-3BF5-4C24-A25E-2DA37718B0F9}" srcOrd="0" destOrd="0" presId="urn:microsoft.com/office/officeart/2005/8/layout/hierarchy1"/>
    <dgm:cxn modelId="{8ED07C95-A980-4780-841F-722F5E816D84}" type="presParOf" srcId="{582622B5-6362-4CB5-BA0D-4D0FA61F9700}" destId="{82FE01E8-975C-415C-B147-955C37AF13FD}" srcOrd="1" destOrd="0" presId="urn:microsoft.com/office/officeart/2005/8/layout/hierarchy1"/>
    <dgm:cxn modelId="{57F87752-CEC0-4C8E-8CC0-7E0F949973FD}" type="presParOf" srcId="{E52954E4-2A2D-42C9-AEB4-E33D95574CC5}" destId="{3534FB89-F3CC-48EE-8029-9651F9F1BDF2}" srcOrd="1" destOrd="0" presId="urn:microsoft.com/office/officeart/2005/8/layout/hierarchy1"/>
    <dgm:cxn modelId="{58197840-D336-4372-BC22-9774B0F130B7}" type="presParOf" srcId="{3534FB89-F3CC-48EE-8029-9651F9F1BDF2}" destId="{2D31FCDD-F5B9-4933-A140-1A727AEE3773}" srcOrd="0" destOrd="0" presId="urn:microsoft.com/office/officeart/2005/8/layout/hierarchy1"/>
    <dgm:cxn modelId="{E6BFFD50-736B-4908-B3E7-ACC6E006365B}" type="presParOf" srcId="{3534FB89-F3CC-48EE-8029-9651F9F1BDF2}" destId="{189D68DE-283B-48E7-B016-454FD7CE4D87}" srcOrd="1" destOrd="0" presId="urn:microsoft.com/office/officeart/2005/8/layout/hierarchy1"/>
    <dgm:cxn modelId="{A0AB45B5-57E9-4F23-B4A6-9279754CDDFF}" type="presParOf" srcId="{189D68DE-283B-48E7-B016-454FD7CE4D87}" destId="{AFF953D2-64CA-4A1A-B699-28D3D6119B22}" srcOrd="0" destOrd="0" presId="urn:microsoft.com/office/officeart/2005/8/layout/hierarchy1"/>
    <dgm:cxn modelId="{F03C1112-4E13-4F53-A483-0804FDD9CE5C}" type="presParOf" srcId="{AFF953D2-64CA-4A1A-B699-28D3D6119B22}" destId="{F0DA0370-0994-4EDC-9BFB-949874045C13}" srcOrd="0" destOrd="0" presId="urn:microsoft.com/office/officeart/2005/8/layout/hierarchy1"/>
    <dgm:cxn modelId="{6B364CB7-CCF1-4891-9CB1-E1307B2D2A14}" type="presParOf" srcId="{AFF953D2-64CA-4A1A-B699-28D3D6119B22}" destId="{03CD3D29-749E-416C-81DB-3C3A8FADF09F}" srcOrd="1" destOrd="0" presId="urn:microsoft.com/office/officeart/2005/8/layout/hierarchy1"/>
    <dgm:cxn modelId="{377F4370-7D28-48CD-9E67-768AD4A4DCB0}" type="presParOf" srcId="{189D68DE-283B-48E7-B016-454FD7CE4D87}" destId="{472C5275-495B-4F62-8715-016876621655}" srcOrd="1" destOrd="0" presId="urn:microsoft.com/office/officeart/2005/8/layout/hierarchy1"/>
    <dgm:cxn modelId="{17FE5423-4610-49F1-A4D6-5BE21894232F}" type="presParOf" srcId="{472C5275-495B-4F62-8715-016876621655}" destId="{1EF5B556-B21F-4FFD-8362-EDFA781225FD}" srcOrd="0" destOrd="0" presId="urn:microsoft.com/office/officeart/2005/8/layout/hierarchy1"/>
    <dgm:cxn modelId="{20E88A43-D853-4648-9171-C1BCC9E6F377}" type="presParOf" srcId="{472C5275-495B-4F62-8715-016876621655}" destId="{2BC55E89-5FD1-469C-8318-68878AAD42F7}" srcOrd="1" destOrd="0" presId="urn:microsoft.com/office/officeart/2005/8/layout/hierarchy1"/>
    <dgm:cxn modelId="{4B490B21-119D-45A2-A30F-A15473E79B35}" type="presParOf" srcId="{2BC55E89-5FD1-469C-8318-68878AAD42F7}" destId="{AC362F0D-AC26-4387-BCEB-646C1C01DEC6}" srcOrd="0" destOrd="0" presId="urn:microsoft.com/office/officeart/2005/8/layout/hierarchy1"/>
    <dgm:cxn modelId="{DBF7AD1A-B787-4DCC-BD28-D9734CA24A77}" type="presParOf" srcId="{AC362F0D-AC26-4387-BCEB-646C1C01DEC6}" destId="{123757F3-D3BF-4CC8-855A-69AAF4802096}" srcOrd="0" destOrd="0" presId="urn:microsoft.com/office/officeart/2005/8/layout/hierarchy1"/>
    <dgm:cxn modelId="{E2D5EF56-C255-424B-9B3E-441E73EC34E6}" type="presParOf" srcId="{AC362F0D-AC26-4387-BCEB-646C1C01DEC6}" destId="{9D43D8E4-5533-46C7-8046-0D1D7ACA2D56}" srcOrd="1" destOrd="0" presId="urn:microsoft.com/office/officeart/2005/8/layout/hierarchy1"/>
    <dgm:cxn modelId="{B7A8B777-CF2D-40A1-8FF7-6608423496FC}" type="presParOf" srcId="{2BC55E89-5FD1-469C-8318-68878AAD42F7}" destId="{359F1063-B988-49F4-89CE-989BF5FF7BAF}" srcOrd="1" destOrd="0" presId="urn:microsoft.com/office/officeart/2005/8/layout/hierarchy1"/>
    <dgm:cxn modelId="{0F50227D-37E1-4CBF-A91D-B328B85DF38F}" type="presParOf" srcId="{472C5275-495B-4F62-8715-016876621655}" destId="{7C0DE3AE-7976-47A9-A629-26C9CDABF612}" srcOrd="2" destOrd="0" presId="urn:microsoft.com/office/officeart/2005/8/layout/hierarchy1"/>
    <dgm:cxn modelId="{C851917F-723C-4A35-BF7C-11A8827EEE37}" type="presParOf" srcId="{472C5275-495B-4F62-8715-016876621655}" destId="{61EA7705-2DC0-40AC-8B55-03FF7EB607D9}" srcOrd="3" destOrd="0" presId="urn:microsoft.com/office/officeart/2005/8/layout/hierarchy1"/>
    <dgm:cxn modelId="{EDF934C3-25A1-4D2B-A915-F0603291CA4A}" type="presParOf" srcId="{61EA7705-2DC0-40AC-8B55-03FF7EB607D9}" destId="{FD3D9C78-5A2B-4B26-B1F4-81F9C74E8458}" srcOrd="0" destOrd="0" presId="urn:microsoft.com/office/officeart/2005/8/layout/hierarchy1"/>
    <dgm:cxn modelId="{BA5D897D-2F88-4903-B0A0-40EF3B7CAB9D}" type="presParOf" srcId="{FD3D9C78-5A2B-4B26-B1F4-81F9C74E8458}" destId="{1D857C79-CB1A-4808-9C16-A0AF0D4995F2}" srcOrd="0" destOrd="0" presId="urn:microsoft.com/office/officeart/2005/8/layout/hierarchy1"/>
    <dgm:cxn modelId="{62778E3E-61F2-4255-B88C-B7CA3E802171}" type="presParOf" srcId="{FD3D9C78-5A2B-4B26-B1F4-81F9C74E8458}" destId="{447056AB-713C-4662-8905-DC7E5C164A48}" srcOrd="1" destOrd="0" presId="urn:microsoft.com/office/officeart/2005/8/layout/hierarchy1"/>
    <dgm:cxn modelId="{52DB60BE-E4D7-4993-9E99-9FFFEC60697A}" type="presParOf" srcId="{61EA7705-2DC0-40AC-8B55-03FF7EB607D9}" destId="{AC05B324-0CAD-4E20-B410-BCFEE896D522}" srcOrd="1" destOrd="0" presId="urn:microsoft.com/office/officeart/2005/8/layout/hierarchy1"/>
    <dgm:cxn modelId="{09AA9F67-89C1-4218-8840-FDEFD52C5884}" type="presParOf" srcId="{3534FB89-F3CC-48EE-8029-9651F9F1BDF2}" destId="{4F2E845C-9B2A-4B77-8891-6435CC3E325B}" srcOrd="2" destOrd="0" presId="urn:microsoft.com/office/officeart/2005/8/layout/hierarchy1"/>
    <dgm:cxn modelId="{A0D7D948-A382-42EF-82BD-F40DDF5B0519}" type="presParOf" srcId="{3534FB89-F3CC-48EE-8029-9651F9F1BDF2}" destId="{68A8611B-1E9F-4729-AF31-B55AF8ADF7AE}" srcOrd="3" destOrd="0" presId="urn:microsoft.com/office/officeart/2005/8/layout/hierarchy1"/>
    <dgm:cxn modelId="{E66184AE-B9D5-4BC7-870B-0BD94D55A869}" type="presParOf" srcId="{68A8611B-1E9F-4729-AF31-B55AF8ADF7AE}" destId="{C6A3984F-5A0B-4152-86E1-B2451F8D7EC9}" srcOrd="0" destOrd="0" presId="urn:microsoft.com/office/officeart/2005/8/layout/hierarchy1"/>
    <dgm:cxn modelId="{DC482938-B586-4B9A-88EE-9161C49B7DE2}" type="presParOf" srcId="{C6A3984F-5A0B-4152-86E1-B2451F8D7EC9}" destId="{23F805E8-1B8D-4305-B71E-07BDABE7A8C7}" srcOrd="0" destOrd="0" presId="urn:microsoft.com/office/officeart/2005/8/layout/hierarchy1"/>
    <dgm:cxn modelId="{6046D0DF-B98D-460A-B5F9-E053A82A4944}" type="presParOf" srcId="{C6A3984F-5A0B-4152-86E1-B2451F8D7EC9}" destId="{C03F6449-E3ED-4776-B511-A65E80FE98BD}" srcOrd="1" destOrd="0" presId="urn:microsoft.com/office/officeart/2005/8/layout/hierarchy1"/>
    <dgm:cxn modelId="{8286C100-EA82-41F4-8088-785441375FEB}" type="presParOf" srcId="{68A8611B-1E9F-4729-AF31-B55AF8ADF7AE}" destId="{45C0E95B-A78D-4A65-8C59-B644BC736897}" srcOrd="1" destOrd="0" presId="urn:microsoft.com/office/officeart/2005/8/layout/hierarchy1"/>
    <dgm:cxn modelId="{262EF584-FFA7-4693-B8DE-D8906F14A420}" type="presParOf" srcId="{45C0E95B-A78D-4A65-8C59-B644BC736897}" destId="{630D4FFE-B3EC-4014-859A-F0BC831488E9}" srcOrd="0" destOrd="0" presId="urn:microsoft.com/office/officeart/2005/8/layout/hierarchy1"/>
    <dgm:cxn modelId="{FEF0E584-87ED-406A-AF40-A42F327AA5A5}" type="presParOf" srcId="{45C0E95B-A78D-4A65-8C59-B644BC736897}" destId="{BD4C8A6F-7F38-46F4-9CF5-A03ABDAFF32E}" srcOrd="1" destOrd="0" presId="urn:microsoft.com/office/officeart/2005/8/layout/hierarchy1"/>
    <dgm:cxn modelId="{B1C316A4-DC29-413E-B7AD-ED6B36E4AA1F}" type="presParOf" srcId="{BD4C8A6F-7F38-46F4-9CF5-A03ABDAFF32E}" destId="{B911BF9F-367A-4C67-BE44-BF5D88E5685B}" srcOrd="0" destOrd="0" presId="urn:microsoft.com/office/officeart/2005/8/layout/hierarchy1"/>
    <dgm:cxn modelId="{DECCD7F6-1ABC-4FEF-A00D-AFD11F550F99}" type="presParOf" srcId="{B911BF9F-367A-4C67-BE44-BF5D88E5685B}" destId="{0F6F5828-4DD0-40F0-A15E-B88F40BCE617}" srcOrd="0" destOrd="0" presId="urn:microsoft.com/office/officeart/2005/8/layout/hierarchy1"/>
    <dgm:cxn modelId="{94AC10C7-5439-4C19-BBBA-08667618014C}" type="presParOf" srcId="{B911BF9F-367A-4C67-BE44-BF5D88E5685B}" destId="{5B71AF45-C07C-42BC-84F4-9EE0B59CDC58}" srcOrd="1" destOrd="0" presId="urn:microsoft.com/office/officeart/2005/8/layout/hierarchy1"/>
    <dgm:cxn modelId="{76FA6006-C0F1-4CC8-A373-675C7035C131}" type="presParOf" srcId="{BD4C8A6F-7F38-46F4-9CF5-A03ABDAFF32E}" destId="{245E2015-574C-439E-AB65-113B55C08272}" srcOrd="1" destOrd="0" presId="urn:microsoft.com/office/officeart/2005/8/layout/hierarchy1"/>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0D4FFE-B3EC-4014-859A-F0BC831488E9}">
      <dsp:nvSpPr>
        <dsp:cNvPr id="0" name=""/>
        <dsp:cNvSpPr/>
      </dsp:nvSpPr>
      <dsp:spPr>
        <a:xfrm>
          <a:off x="913636" y="352098"/>
          <a:ext cx="91440" cy="91440"/>
        </a:xfrm>
        <a:custGeom>
          <a:avLst/>
          <a:gdLst/>
          <a:ahLst/>
          <a:cxnLst/>
          <a:rect l="0" t="0" r="0" b="0"/>
          <a:pathLst>
            <a:path>
              <a:moveTo>
                <a:pt x="45720" y="45720"/>
              </a:moveTo>
              <a:lnTo>
                <a:pt x="45720" y="11978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F2E845C-9B2A-4B77-8891-6435CC3E325B}">
      <dsp:nvSpPr>
        <dsp:cNvPr id="0" name=""/>
        <dsp:cNvSpPr/>
      </dsp:nvSpPr>
      <dsp:spPr>
        <a:xfrm>
          <a:off x="725923" y="116332"/>
          <a:ext cx="233432" cy="91440"/>
        </a:xfrm>
        <a:custGeom>
          <a:avLst/>
          <a:gdLst/>
          <a:ahLst/>
          <a:cxnLst/>
          <a:rect l="0" t="0" r="0" b="0"/>
          <a:pathLst>
            <a:path>
              <a:moveTo>
                <a:pt x="0" y="45720"/>
              </a:moveTo>
              <a:lnTo>
                <a:pt x="0" y="96190"/>
              </a:lnTo>
              <a:lnTo>
                <a:pt x="233432" y="96190"/>
              </a:lnTo>
              <a:lnTo>
                <a:pt x="233432" y="11978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C0DE3AE-7976-47A9-A629-26C9CDABF612}">
      <dsp:nvSpPr>
        <dsp:cNvPr id="0" name=""/>
        <dsp:cNvSpPr/>
      </dsp:nvSpPr>
      <dsp:spPr>
        <a:xfrm>
          <a:off x="492491" y="352098"/>
          <a:ext cx="155621" cy="91440"/>
        </a:xfrm>
        <a:custGeom>
          <a:avLst/>
          <a:gdLst/>
          <a:ahLst/>
          <a:cxnLst/>
          <a:rect l="0" t="0" r="0" b="0"/>
          <a:pathLst>
            <a:path>
              <a:moveTo>
                <a:pt x="0" y="45720"/>
              </a:moveTo>
              <a:lnTo>
                <a:pt x="0" y="96190"/>
              </a:lnTo>
              <a:lnTo>
                <a:pt x="155621" y="96190"/>
              </a:lnTo>
              <a:lnTo>
                <a:pt x="155621" y="11978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EF5B556-B21F-4FFD-8362-EDFA781225FD}">
      <dsp:nvSpPr>
        <dsp:cNvPr id="0" name=""/>
        <dsp:cNvSpPr/>
      </dsp:nvSpPr>
      <dsp:spPr>
        <a:xfrm>
          <a:off x="336870" y="352098"/>
          <a:ext cx="155621" cy="91440"/>
        </a:xfrm>
        <a:custGeom>
          <a:avLst/>
          <a:gdLst/>
          <a:ahLst/>
          <a:cxnLst/>
          <a:rect l="0" t="0" r="0" b="0"/>
          <a:pathLst>
            <a:path>
              <a:moveTo>
                <a:pt x="155621" y="45720"/>
              </a:moveTo>
              <a:lnTo>
                <a:pt x="155621" y="96190"/>
              </a:lnTo>
              <a:lnTo>
                <a:pt x="0" y="96190"/>
              </a:lnTo>
              <a:lnTo>
                <a:pt x="0" y="11978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D31FCDD-F5B9-4933-A140-1A727AEE3773}">
      <dsp:nvSpPr>
        <dsp:cNvPr id="0" name=""/>
        <dsp:cNvSpPr/>
      </dsp:nvSpPr>
      <dsp:spPr>
        <a:xfrm>
          <a:off x="492491" y="116332"/>
          <a:ext cx="233432" cy="91440"/>
        </a:xfrm>
        <a:custGeom>
          <a:avLst/>
          <a:gdLst/>
          <a:ahLst/>
          <a:cxnLst/>
          <a:rect l="0" t="0" r="0" b="0"/>
          <a:pathLst>
            <a:path>
              <a:moveTo>
                <a:pt x="233432" y="45720"/>
              </a:moveTo>
              <a:lnTo>
                <a:pt x="233432" y="96190"/>
              </a:lnTo>
              <a:lnTo>
                <a:pt x="0" y="96190"/>
              </a:lnTo>
              <a:lnTo>
                <a:pt x="0" y="11978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14805C4-3BF5-4C24-A25E-2DA37718B0F9}">
      <dsp:nvSpPr>
        <dsp:cNvPr id="0" name=""/>
        <dsp:cNvSpPr/>
      </dsp:nvSpPr>
      <dsp:spPr>
        <a:xfrm>
          <a:off x="598597" y="347"/>
          <a:ext cx="254653" cy="1617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2FE01E8-975C-415C-B147-955C37AF13FD}">
      <dsp:nvSpPr>
        <dsp:cNvPr id="0" name=""/>
        <dsp:cNvSpPr/>
      </dsp:nvSpPr>
      <dsp:spPr>
        <a:xfrm>
          <a:off x="626891" y="27227"/>
          <a:ext cx="254653" cy="16170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n-US" sz="700" kern="1200" dirty="0" smtClean="0"/>
            <a:t>Title</a:t>
          </a:r>
          <a:endParaRPr lang="en-US" sz="700" kern="1200" dirty="0"/>
        </a:p>
      </dsp:txBody>
      <dsp:txXfrm>
        <a:off x="631627" y="31963"/>
        <a:ext cx="245181" cy="152232"/>
      </dsp:txXfrm>
    </dsp:sp>
    <dsp:sp modelId="{F0DA0370-0994-4EDC-9BFB-949874045C13}">
      <dsp:nvSpPr>
        <dsp:cNvPr id="0" name=""/>
        <dsp:cNvSpPr/>
      </dsp:nvSpPr>
      <dsp:spPr>
        <a:xfrm>
          <a:off x="365164" y="236114"/>
          <a:ext cx="254653" cy="1617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3CD3D29-749E-416C-81DB-3C3A8FADF09F}">
      <dsp:nvSpPr>
        <dsp:cNvPr id="0" name=""/>
        <dsp:cNvSpPr/>
      </dsp:nvSpPr>
      <dsp:spPr>
        <a:xfrm>
          <a:off x="393459" y="262994"/>
          <a:ext cx="254653" cy="16170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n-US" sz="700" kern="1200" dirty="0" smtClean="0"/>
            <a:t>Title</a:t>
          </a:r>
          <a:endParaRPr lang="en-US" sz="700" kern="1200" dirty="0"/>
        </a:p>
      </dsp:txBody>
      <dsp:txXfrm>
        <a:off x="398195" y="267730"/>
        <a:ext cx="245181" cy="152232"/>
      </dsp:txXfrm>
    </dsp:sp>
    <dsp:sp modelId="{123757F3-D3BF-4CC8-855A-69AAF4802096}">
      <dsp:nvSpPr>
        <dsp:cNvPr id="0" name=""/>
        <dsp:cNvSpPr/>
      </dsp:nvSpPr>
      <dsp:spPr>
        <a:xfrm>
          <a:off x="209543" y="471880"/>
          <a:ext cx="254653" cy="1617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D43D8E4-5533-46C7-8046-0D1D7ACA2D56}">
      <dsp:nvSpPr>
        <dsp:cNvPr id="0" name=""/>
        <dsp:cNvSpPr/>
      </dsp:nvSpPr>
      <dsp:spPr>
        <a:xfrm>
          <a:off x="237838" y="498760"/>
          <a:ext cx="254653" cy="16170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n-US" sz="700" kern="1200" dirty="0" smtClean="0"/>
            <a:t>Title</a:t>
          </a:r>
          <a:endParaRPr lang="en-US" sz="700" kern="1200" dirty="0"/>
        </a:p>
      </dsp:txBody>
      <dsp:txXfrm>
        <a:off x="242574" y="503496"/>
        <a:ext cx="245181" cy="152232"/>
      </dsp:txXfrm>
    </dsp:sp>
    <dsp:sp modelId="{1D857C79-CB1A-4808-9C16-A0AF0D4995F2}">
      <dsp:nvSpPr>
        <dsp:cNvPr id="0" name=""/>
        <dsp:cNvSpPr/>
      </dsp:nvSpPr>
      <dsp:spPr>
        <a:xfrm>
          <a:off x="520786" y="471880"/>
          <a:ext cx="254653" cy="1617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47056AB-713C-4662-8905-DC7E5C164A48}">
      <dsp:nvSpPr>
        <dsp:cNvPr id="0" name=""/>
        <dsp:cNvSpPr/>
      </dsp:nvSpPr>
      <dsp:spPr>
        <a:xfrm>
          <a:off x="549081" y="498760"/>
          <a:ext cx="254653" cy="16170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n-US" sz="700" kern="1200" dirty="0" smtClean="0"/>
            <a:t>Title</a:t>
          </a:r>
          <a:endParaRPr lang="en-US" sz="700" kern="1200" dirty="0"/>
        </a:p>
      </dsp:txBody>
      <dsp:txXfrm>
        <a:off x="553817" y="503496"/>
        <a:ext cx="245181" cy="152232"/>
      </dsp:txXfrm>
    </dsp:sp>
    <dsp:sp modelId="{23F805E8-1B8D-4305-B71E-07BDABE7A8C7}">
      <dsp:nvSpPr>
        <dsp:cNvPr id="0" name=""/>
        <dsp:cNvSpPr/>
      </dsp:nvSpPr>
      <dsp:spPr>
        <a:xfrm>
          <a:off x="832029" y="236114"/>
          <a:ext cx="254653" cy="1617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03F6449-E3ED-4776-B511-A65E80FE98BD}">
      <dsp:nvSpPr>
        <dsp:cNvPr id="0" name=""/>
        <dsp:cNvSpPr/>
      </dsp:nvSpPr>
      <dsp:spPr>
        <a:xfrm>
          <a:off x="860324" y="262994"/>
          <a:ext cx="254653" cy="16170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n-US" sz="700" kern="1200" dirty="0" smtClean="0"/>
            <a:t>Title</a:t>
          </a:r>
          <a:endParaRPr lang="en-US" sz="700" kern="1200" dirty="0"/>
        </a:p>
      </dsp:txBody>
      <dsp:txXfrm>
        <a:off x="865060" y="267730"/>
        <a:ext cx="245181" cy="152232"/>
      </dsp:txXfrm>
    </dsp:sp>
    <dsp:sp modelId="{0F6F5828-4DD0-40F0-A15E-B88F40BCE617}">
      <dsp:nvSpPr>
        <dsp:cNvPr id="0" name=""/>
        <dsp:cNvSpPr/>
      </dsp:nvSpPr>
      <dsp:spPr>
        <a:xfrm>
          <a:off x="832029" y="471880"/>
          <a:ext cx="254653" cy="1617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B71AF45-C07C-42BC-84F4-9EE0B59CDC58}">
      <dsp:nvSpPr>
        <dsp:cNvPr id="0" name=""/>
        <dsp:cNvSpPr/>
      </dsp:nvSpPr>
      <dsp:spPr>
        <a:xfrm>
          <a:off x="860324" y="498760"/>
          <a:ext cx="254653" cy="16170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n-US" sz="700" kern="1200" dirty="0" smtClean="0"/>
            <a:t>Title</a:t>
          </a:r>
          <a:endParaRPr lang="en-US" sz="700" kern="1200" dirty="0"/>
        </a:p>
      </dsp:txBody>
      <dsp:txXfrm>
        <a:off x="865060" y="503496"/>
        <a:ext cx="245181" cy="15223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0D4FFE-B3EC-4014-859A-F0BC831488E9}">
      <dsp:nvSpPr>
        <dsp:cNvPr id="0" name=""/>
        <dsp:cNvSpPr/>
      </dsp:nvSpPr>
      <dsp:spPr>
        <a:xfrm>
          <a:off x="913636" y="352098"/>
          <a:ext cx="91440" cy="91440"/>
        </a:xfrm>
        <a:custGeom>
          <a:avLst/>
          <a:gdLst/>
          <a:ahLst/>
          <a:cxnLst/>
          <a:rect l="0" t="0" r="0" b="0"/>
          <a:pathLst>
            <a:path>
              <a:moveTo>
                <a:pt x="45720" y="45720"/>
              </a:moveTo>
              <a:lnTo>
                <a:pt x="45720" y="11978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F2E845C-9B2A-4B77-8891-6435CC3E325B}">
      <dsp:nvSpPr>
        <dsp:cNvPr id="0" name=""/>
        <dsp:cNvSpPr/>
      </dsp:nvSpPr>
      <dsp:spPr>
        <a:xfrm>
          <a:off x="725923" y="116332"/>
          <a:ext cx="233432" cy="91440"/>
        </a:xfrm>
        <a:custGeom>
          <a:avLst/>
          <a:gdLst/>
          <a:ahLst/>
          <a:cxnLst/>
          <a:rect l="0" t="0" r="0" b="0"/>
          <a:pathLst>
            <a:path>
              <a:moveTo>
                <a:pt x="0" y="45720"/>
              </a:moveTo>
              <a:lnTo>
                <a:pt x="0" y="96190"/>
              </a:lnTo>
              <a:lnTo>
                <a:pt x="233432" y="96190"/>
              </a:lnTo>
              <a:lnTo>
                <a:pt x="233432" y="11978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C0DE3AE-7976-47A9-A629-26C9CDABF612}">
      <dsp:nvSpPr>
        <dsp:cNvPr id="0" name=""/>
        <dsp:cNvSpPr/>
      </dsp:nvSpPr>
      <dsp:spPr>
        <a:xfrm>
          <a:off x="492491" y="352098"/>
          <a:ext cx="155621" cy="91440"/>
        </a:xfrm>
        <a:custGeom>
          <a:avLst/>
          <a:gdLst/>
          <a:ahLst/>
          <a:cxnLst/>
          <a:rect l="0" t="0" r="0" b="0"/>
          <a:pathLst>
            <a:path>
              <a:moveTo>
                <a:pt x="0" y="45720"/>
              </a:moveTo>
              <a:lnTo>
                <a:pt x="0" y="96190"/>
              </a:lnTo>
              <a:lnTo>
                <a:pt x="155621" y="96190"/>
              </a:lnTo>
              <a:lnTo>
                <a:pt x="155621" y="11978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EF5B556-B21F-4FFD-8362-EDFA781225FD}">
      <dsp:nvSpPr>
        <dsp:cNvPr id="0" name=""/>
        <dsp:cNvSpPr/>
      </dsp:nvSpPr>
      <dsp:spPr>
        <a:xfrm>
          <a:off x="336870" y="352098"/>
          <a:ext cx="155621" cy="91440"/>
        </a:xfrm>
        <a:custGeom>
          <a:avLst/>
          <a:gdLst/>
          <a:ahLst/>
          <a:cxnLst/>
          <a:rect l="0" t="0" r="0" b="0"/>
          <a:pathLst>
            <a:path>
              <a:moveTo>
                <a:pt x="155621" y="45720"/>
              </a:moveTo>
              <a:lnTo>
                <a:pt x="155621" y="96190"/>
              </a:lnTo>
              <a:lnTo>
                <a:pt x="0" y="96190"/>
              </a:lnTo>
              <a:lnTo>
                <a:pt x="0" y="11978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D31FCDD-F5B9-4933-A140-1A727AEE3773}">
      <dsp:nvSpPr>
        <dsp:cNvPr id="0" name=""/>
        <dsp:cNvSpPr/>
      </dsp:nvSpPr>
      <dsp:spPr>
        <a:xfrm>
          <a:off x="492491" y="116332"/>
          <a:ext cx="233432" cy="91440"/>
        </a:xfrm>
        <a:custGeom>
          <a:avLst/>
          <a:gdLst/>
          <a:ahLst/>
          <a:cxnLst/>
          <a:rect l="0" t="0" r="0" b="0"/>
          <a:pathLst>
            <a:path>
              <a:moveTo>
                <a:pt x="233432" y="45720"/>
              </a:moveTo>
              <a:lnTo>
                <a:pt x="233432" y="96190"/>
              </a:lnTo>
              <a:lnTo>
                <a:pt x="0" y="96190"/>
              </a:lnTo>
              <a:lnTo>
                <a:pt x="0" y="11978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14805C4-3BF5-4C24-A25E-2DA37718B0F9}">
      <dsp:nvSpPr>
        <dsp:cNvPr id="0" name=""/>
        <dsp:cNvSpPr/>
      </dsp:nvSpPr>
      <dsp:spPr>
        <a:xfrm>
          <a:off x="598597" y="347"/>
          <a:ext cx="254653" cy="1617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2FE01E8-975C-415C-B147-955C37AF13FD}">
      <dsp:nvSpPr>
        <dsp:cNvPr id="0" name=""/>
        <dsp:cNvSpPr/>
      </dsp:nvSpPr>
      <dsp:spPr>
        <a:xfrm>
          <a:off x="626891" y="27227"/>
          <a:ext cx="254653" cy="16170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n-US" sz="700" kern="1200" dirty="0" smtClean="0"/>
            <a:t>Title</a:t>
          </a:r>
          <a:endParaRPr lang="en-US" sz="700" kern="1200" dirty="0"/>
        </a:p>
      </dsp:txBody>
      <dsp:txXfrm>
        <a:off x="631627" y="31963"/>
        <a:ext cx="245181" cy="152232"/>
      </dsp:txXfrm>
    </dsp:sp>
    <dsp:sp modelId="{F0DA0370-0994-4EDC-9BFB-949874045C13}">
      <dsp:nvSpPr>
        <dsp:cNvPr id="0" name=""/>
        <dsp:cNvSpPr/>
      </dsp:nvSpPr>
      <dsp:spPr>
        <a:xfrm>
          <a:off x="365164" y="236114"/>
          <a:ext cx="254653" cy="1617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3CD3D29-749E-416C-81DB-3C3A8FADF09F}">
      <dsp:nvSpPr>
        <dsp:cNvPr id="0" name=""/>
        <dsp:cNvSpPr/>
      </dsp:nvSpPr>
      <dsp:spPr>
        <a:xfrm>
          <a:off x="393459" y="262994"/>
          <a:ext cx="254653" cy="16170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n-US" sz="700" kern="1200" dirty="0" smtClean="0"/>
            <a:t>Title</a:t>
          </a:r>
          <a:endParaRPr lang="en-US" sz="700" kern="1200" dirty="0"/>
        </a:p>
      </dsp:txBody>
      <dsp:txXfrm>
        <a:off x="398195" y="267730"/>
        <a:ext cx="245181" cy="152232"/>
      </dsp:txXfrm>
    </dsp:sp>
    <dsp:sp modelId="{123757F3-D3BF-4CC8-855A-69AAF4802096}">
      <dsp:nvSpPr>
        <dsp:cNvPr id="0" name=""/>
        <dsp:cNvSpPr/>
      </dsp:nvSpPr>
      <dsp:spPr>
        <a:xfrm>
          <a:off x="209543" y="471880"/>
          <a:ext cx="254653" cy="1617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D43D8E4-5533-46C7-8046-0D1D7ACA2D56}">
      <dsp:nvSpPr>
        <dsp:cNvPr id="0" name=""/>
        <dsp:cNvSpPr/>
      </dsp:nvSpPr>
      <dsp:spPr>
        <a:xfrm>
          <a:off x="237838" y="498760"/>
          <a:ext cx="254653" cy="16170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n-US" sz="700" kern="1200" dirty="0" smtClean="0"/>
            <a:t>Title</a:t>
          </a:r>
          <a:endParaRPr lang="en-US" sz="700" kern="1200" dirty="0"/>
        </a:p>
      </dsp:txBody>
      <dsp:txXfrm>
        <a:off x="242574" y="503496"/>
        <a:ext cx="245181" cy="152232"/>
      </dsp:txXfrm>
    </dsp:sp>
    <dsp:sp modelId="{1D857C79-CB1A-4808-9C16-A0AF0D4995F2}">
      <dsp:nvSpPr>
        <dsp:cNvPr id="0" name=""/>
        <dsp:cNvSpPr/>
      </dsp:nvSpPr>
      <dsp:spPr>
        <a:xfrm>
          <a:off x="520786" y="471880"/>
          <a:ext cx="254653" cy="1617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47056AB-713C-4662-8905-DC7E5C164A48}">
      <dsp:nvSpPr>
        <dsp:cNvPr id="0" name=""/>
        <dsp:cNvSpPr/>
      </dsp:nvSpPr>
      <dsp:spPr>
        <a:xfrm>
          <a:off x="549081" y="498760"/>
          <a:ext cx="254653" cy="16170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n-US" sz="700" kern="1200" dirty="0" smtClean="0"/>
            <a:t>Title</a:t>
          </a:r>
          <a:endParaRPr lang="en-US" sz="700" kern="1200" dirty="0"/>
        </a:p>
      </dsp:txBody>
      <dsp:txXfrm>
        <a:off x="553817" y="503496"/>
        <a:ext cx="245181" cy="152232"/>
      </dsp:txXfrm>
    </dsp:sp>
    <dsp:sp modelId="{23F805E8-1B8D-4305-B71E-07BDABE7A8C7}">
      <dsp:nvSpPr>
        <dsp:cNvPr id="0" name=""/>
        <dsp:cNvSpPr/>
      </dsp:nvSpPr>
      <dsp:spPr>
        <a:xfrm>
          <a:off x="832029" y="236114"/>
          <a:ext cx="254653" cy="1617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03F6449-E3ED-4776-B511-A65E80FE98BD}">
      <dsp:nvSpPr>
        <dsp:cNvPr id="0" name=""/>
        <dsp:cNvSpPr/>
      </dsp:nvSpPr>
      <dsp:spPr>
        <a:xfrm>
          <a:off x="860324" y="262994"/>
          <a:ext cx="254653" cy="16170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n-US" sz="700" kern="1200" dirty="0" smtClean="0"/>
            <a:t>Title</a:t>
          </a:r>
          <a:endParaRPr lang="en-US" sz="700" kern="1200" dirty="0"/>
        </a:p>
      </dsp:txBody>
      <dsp:txXfrm>
        <a:off x="865060" y="267730"/>
        <a:ext cx="245181" cy="152232"/>
      </dsp:txXfrm>
    </dsp:sp>
    <dsp:sp modelId="{0F6F5828-4DD0-40F0-A15E-B88F40BCE617}">
      <dsp:nvSpPr>
        <dsp:cNvPr id="0" name=""/>
        <dsp:cNvSpPr/>
      </dsp:nvSpPr>
      <dsp:spPr>
        <a:xfrm>
          <a:off x="832029" y="471880"/>
          <a:ext cx="254653" cy="1617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B71AF45-C07C-42BC-84F4-9EE0B59CDC58}">
      <dsp:nvSpPr>
        <dsp:cNvPr id="0" name=""/>
        <dsp:cNvSpPr/>
      </dsp:nvSpPr>
      <dsp:spPr>
        <a:xfrm>
          <a:off x="860324" y="498760"/>
          <a:ext cx="254653" cy="16170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n-US" sz="700" kern="1200" dirty="0" smtClean="0"/>
            <a:t>Title</a:t>
          </a:r>
          <a:endParaRPr lang="en-US" sz="700" kern="1200" dirty="0"/>
        </a:p>
      </dsp:txBody>
      <dsp:txXfrm>
        <a:off x="865060" y="503496"/>
        <a:ext cx="245181" cy="15223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0D4FFE-B3EC-4014-859A-F0BC831488E9}">
      <dsp:nvSpPr>
        <dsp:cNvPr id="0" name=""/>
        <dsp:cNvSpPr/>
      </dsp:nvSpPr>
      <dsp:spPr>
        <a:xfrm>
          <a:off x="913636" y="352098"/>
          <a:ext cx="91440" cy="91440"/>
        </a:xfrm>
        <a:custGeom>
          <a:avLst/>
          <a:gdLst/>
          <a:ahLst/>
          <a:cxnLst/>
          <a:rect l="0" t="0" r="0" b="0"/>
          <a:pathLst>
            <a:path>
              <a:moveTo>
                <a:pt x="45720" y="45720"/>
              </a:moveTo>
              <a:lnTo>
                <a:pt x="45720" y="11978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F2E845C-9B2A-4B77-8891-6435CC3E325B}">
      <dsp:nvSpPr>
        <dsp:cNvPr id="0" name=""/>
        <dsp:cNvSpPr/>
      </dsp:nvSpPr>
      <dsp:spPr>
        <a:xfrm>
          <a:off x="725923" y="116332"/>
          <a:ext cx="233432" cy="91440"/>
        </a:xfrm>
        <a:custGeom>
          <a:avLst/>
          <a:gdLst/>
          <a:ahLst/>
          <a:cxnLst/>
          <a:rect l="0" t="0" r="0" b="0"/>
          <a:pathLst>
            <a:path>
              <a:moveTo>
                <a:pt x="0" y="45720"/>
              </a:moveTo>
              <a:lnTo>
                <a:pt x="0" y="96190"/>
              </a:lnTo>
              <a:lnTo>
                <a:pt x="233432" y="96190"/>
              </a:lnTo>
              <a:lnTo>
                <a:pt x="233432" y="11978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C0DE3AE-7976-47A9-A629-26C9CDABF612}">
      <dsp:nvSpPr>
        <dsp:cNvPr id="0" name=""/>
        <dsp:cNvSpPr/>
      </dsp:nvSpPr>
      <dsp:spPr>
        <a:xfrm>
          <a:off x="492491" y="352098"/>
          <a:ext cx="155621" cy="91440"/>
        </a:xfrm>
        <a:custGeom>
          <a:avLst/>
          <a:gdLst/>
          <a:ahLst/>
          <a:cxnLst/>
          <a:rect l="0" t="0" r="0" b="0"/>
          <a:pathLst>
            <a:path>
              <a:moveTo>
                <a:pt x="0" y="45720"/>
              </a:moveTo>
              <a:lnTo>
                <a:pt x="0" y="96190"/>
              </a:lnTo>
              <a:lnTo>
                <a:pt x="155621" y="96190"/>
              </a:lnTo>
              <a:lnTo>
                <a:pt x="155621" y="11978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EF5B556-B21F-4FFD-8362-EDFA781225FD}">
      <dsp:nvSpPr>
        <dsp:cNvPr id="0" name=""/>
        <dsp:cNvSpPr/>
      </dsp:nvSpPr>
      <dsp:spPr>
        <a:xfrm>
          <a:off x="336870" y="352098"/>
          <a:ext cx="155621" cy="91440"/>
        </a:xfrm>
        <a:custGeom>
          <a:avLst/>
          <a:gdLst/>
          <a:ahLst/>
          <a:cxnLst/>
          <a:rect l="0" t="0" r="0" b="0"/>
          <a:pathLst>
            <a:path>
              <a:moveTo>
                <a:pt x="155621" y="45720"/>
              </a:moveTo>
              <a:lnTo>
                <a:pt x="155621" y="96190"/>
              </a:lnTo>
              <a:lnTo>
                <a:pt x="0" y="96190"/>
              </a:lnTo>
              <a:lnTo>
                <a:pt x="0" y="11978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D31FCDD-F5B9-4933-A140-1A727AEE3773}">
      <dsp:nvSpPr>
        <dsp:cNvPr id="0" name=""/>
        <dsp:cNvSpPr/>
      </dsp:nvSpPr>
      <dsp:spPr>
        <a:xfrm>
          <a:off x="492491" y="116332"/>
          <a:ext cx="233432" cy="91440"/>
        </a:xfrm>
        <a:custGeom>
          <a:avLst/>
          <a:gdLst/>
          <a:ahLst/>
          <a:cxnLst/>
          <a:rect l="0" t="0" r="0" b="0"/>
          <a:pathLst>
            <a:path>
              <a:moveTo>
                <a:pt x="233432" y="45720"/>
              </a:moveTo>
              <a:lnTo>
                <a:pt x="233432" y="96190"/>
              </a:lnTo>
              <a:lnTo>
                <a:pt x="0" y="96190"/>
              </a:lnTo>
              <a:lnTo>
                <a:pt x="0" y="11978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14805C4-3BF5-4C24-A25E-2DA37718B0F9}">
      <dsp:nvSpPr>
        <dsp:cNvPr id="0" name=""/>
        <dsp:cNvSpPr/>
      </dsp:nvSpPr>
      <dsp:spPr>
        <a:xfrm>
          <a:off x="598597" y="347"/>
          <a:ext cx="254653" cy="1617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2FE01E8-975C-415C-B147-955C37AF13FD}">
      <dsp:nvSpPr>
        <dsp:cNvPr id="0" name=""/>
        <dsp:cNvSpPr/>
      </dsp:nvSpPr>
      <dsp:spPr>
        <a:xfrm>
          <a:off x="626891" y="27227"/>
          <a:ext cx="254653" cy="16170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n-US" sz="700" kern="1200" dirty="0" smtClean="0"/>
            <a:t>Title</a:t>
          </a:r>
          <a:endParaRPr lang="en-US" sz="700" kern="1200" dirty="0"/>
        </a:p>
      </dsp:txBody>
      <dsp:txXfrm>
        <a:off x="631627" y="31963"/>
        <a:ext cx="245181" cy="152232"/>
      </dsp:txXfrm>
    </dsp:sp>
    <dsp:sp modelId="{F0DA0370-0994-4EDC-9BFB-949874045C13}">
      <dsp:nvSpPr>
        <dsp:cNvPr id="0" name=""/>
        <dsp:cNvSpPr/>
      </dsp:nvSpPr>
      <dsp:spPr>
        <a:xfrm>
          <a:off x="365164" y="236114"/>
          <a:ext cx="254653" cy="1617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3CD3D29-749E-416C-81DB-3C3A8FADF09F}">
      <dsp:nvSpPr>
        <dsp:cNvPr id="0" name=""/>
        <dsp:cNvSpPr/>
      </dsp:nvSpPr>
      <dsp:spPr>
        <a:xfrm>
          <a:off x="393459" y="262994"/>
          <a:ext cx="254653" cy="16170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n-US" sz="700" kern="1200" dirty="0" smtClean="0"/>
            <a:t>Title</a:t>
          </a:r>
          <a:endParaRPr lang="en-US" sz="700" kern="1200" dirty="0"/>
        </a:p>
      </dsp:txBody>
      <dsp:txXfrm>
        <a:off x="398195" y="267730"/>
        <a:ext cx="245181" cy="152232"/>
      </dsp:txXfrm>
    </dsp:sp>
    <dsp:sp modelId="{123757F3-D3BF-4CC8-855A-69AAF4802096}">
      <dsp:nvSpPr>
        <dsp:cNvPr id="0" name=""/>
        <dsp:cNvSpPr/>
      </dsp:nvSpPr>
      <dsp:spPr>
        <a:xfrm>
          <a:off x="209543" y="471880"/>
          <a:ext cx="254653" cy="1617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D43D8E4-5533-46C7-8046-0D1D7ACA2D56}">
      <dsp:nvSpPr>
        <dsp:cNvPr id="0" name=""/>
        <dsp:cNvSpPr/>
      </dsp:nvSpPr>
      <dsp:spPr>
        <a:xfrm>
          <a:off x="237838" y="498760"/>
          <a:ext cx="254653" cy="16170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n-US" sz="700" kern="1200" dirty="0" smtClean="0"/>
            <a:t>Title</a:t>
          </a:r>
          <a:endParaRPr lang="en-US" sz="700" kern="1200" dirty="0"/>
        </a:p>
      </dsp:txBody>
      <dsp:txXfrm>
        <a:off x="242574" y="503496"/>
        <a:ext cx="245181" cy="152232"/>
      </dsp:txXfrm>
    </dsp:sp>
    <dsp:sp modelId="{1D857C79-CB1A-4808-9C16-A0AF0D4995F2}">
      <dsp:nvSpPr>
        <dsp:cNvPr id="0" name=""/>
        <dsp:cNvSpPr/>
      </dsp:nvSpPr>
      <dsp:spPr>
        <a:xfrm>
          <a:off x="520786" y="471880"/>
          <a:ext cx="254653" cy="1617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47056AB-713C-4662-8905-DC7E5C164A48}">
      <dsp:nvSpPr>
        <dsp:cNvPr id="0" name=""/>
        <dsp:cNvSpPr/>
      </dsp:nvSpPr>
      <dsp:spPr>
        <a:xfrm>
          <a:off x="549081" y="498760"/>
          <a:ext cx="254653" cy="16170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n-US" sz="700" kern="1200" dirty="0" smtClean="0"/>
            <a:t>Title</a:t>
          </a:r>
          <a:endParaRPr lang="en-US" sz="700" kern="1200" dirty="0"/>
        </a:p>
      </dsp:txBody>
      <dsp:txXfrm>
        <a:off x="553817" y="503496"/>
        <a:ext cx="245181" cy="152232"/>
      </dsp:txXfrm>
    </dsp:sp>
    <dsp:sp modelId="{23F805E8-1B8D-4305-B71E-07BDABE7A8C7}">
      <dsp:nvSpPr>
        <dsp:cNvPr id="0" name=""/>
        <dsp:cNvSpPr/>
      </dsp:nvSpPr>
      <dsp:spPr>
        <a:xfrm>
          <a:off x="832029" y="236114"/>
          <a:ext cx="254653" cy="1617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03F6449-E3ED-4776-B511-A65E80FE98BD}">
      <dsp:nvSpPr>
        <dsp:cNvPr id="0" name=""/>
        <dsp:cNvSpPr/>
      </dsp:nvSpPr>
      <dsp:spPr>
        <a:xfrm>
          <a:off x="860324" y="262994"/>
          <a:ext cx="254653" cy="16170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n-US" sz="700" kern="1200" dirty="0" smtClean="0"/>
            <a:t>Title</a:t>
          </a:r>
          <a:endParaRPr lang="en-US" sz="700" kern="1200" dirty="0"/>
        </a:p>
      </dsp:txBody>
      <dsp:txXfrm>
        <a:off x="865060" y="267730"/>
        <a:ext cx="245181" cy="152232"/>
      </dsp:txXfrm>
    </dsp:sp>
    <dsp:sp modelId="{0F6F5828-4DD0-40F0-A15E-B88F40BCE617}">
      <dsp:nvSpPr>
        <dsp:cNvPr id="0" name=""/>
        <dsp:cNvSpPr/>
      </dsp:nvSpPr>
      <dsp:spPr>
        <a:xfrm>
          <a:off x="832029" y="471880"/>
          <a:ext cx="254653" cy="1617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B71AF45-C07C-42BC-84F4-9EE0B59CDC58}">
      <dsp:nvSpPr>
        <dsp:cNvPr id="0" name=""/>
        <dsp:cNvSpPr/>
      </dsp:nvSpPr>
      <dsp:spPr>
        <a:xfrm>
          <a:off x="860324" y="498760"/>
          <a:ext cx="254653" cy="16170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n-US" sz="700" kern="1200" dirty="0" smtClean="0"/>
            <a:t>Title</a:t>
          </a:r>
          <a:endParaRPr lang="en-US" sz="700" kern="1200" dirty="0"/>
        </a:p>
      </dsp:txBody>
      <dsp:txXfrm>
        <a:off x="865060" y="503496"/>
        <a:ext cx="245181" cy="15223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5"/>
          </a:xfrm>
          <a:prstGeom prst="rect">
            <a:avLst/>
          </a:prstGeom>
        </p:spPr>
        <p:txBody>
          <a:bodyPr vert="horz" lIns="108850" tIns="54425" rIns="108850" bIns="54425" rtlCol="0"/>
          <a:lstStyle>
            <a:lvl1pPr algn="l">
              <a:defRPr sz="1400"/>
            </a:lvl1pPr>
          </a:lstStyle>
          <a:p>
            <a:endParaRPr lang="en-CA"/>
          </a:p>
        </p:txBody>
      </p:sp>
      <p:sp>
        <p:nvSpPr>
          <p:cNvPr id="3" name="Date Placeholder 2"/>
          <p:cNvSpPr>
            <a:spLocks noGrp="1"/>
          </p:cNvSpPr>
          <p:nvPr>
            <p:ph type="dt" idx="1"/>
          </p:nvPr>
        </p:nvSpPr>
        <p:spPr>
          <a:xfrm>
            <a:off x="3970938" y="0"/>
            <a:ext cx="3037840" cy="466435"/>
          </a:xfrm>
          <a:prstGeom prst="rect">
            <a:avLst/>
          </a:prstGeom>
        </p:spPr>
        <p:txBody>
          <a:bodyPr vert="horz" lIns="108850" tIns="54425" rIns="108850" bIns="54425" rtlCol="0"/>
          <a:lstStyle>
            <a:lvl1pPr algn="r">
              <a:defRPr sz="1400"/>
            </a:lvl1pPr>
          </a:lstStyle>
          <a:p>
            <a:fld id="{8940F6D5-3EB7-4129-9D71-FFC1507EE1F6}" type="datetimeFigureOut">
              <a:rPr lang="en-CA" smtClean="0"/>
              <a:t>2018-09-10</a:t>
            </a:fld>
            <a:endParaRPr lang="en-CA"/>
          </a:p>
        </p:txBody>
      </p:sp>
      <p:sp>
        <p:nvSpPr>
          <p:cNvPr id="4" name="Slide Image Placeholder 3"/>
          <p:cNvSpPr>
            <a:spLocks noGrp="1" noRot="1" noChangeAspect="1"/>
          </p:cNvSpPr>
          <p:nvPr>
            <p:ph type="sldImg" idx="2"/>
          </p:nvPr>
        </p:nvSpPr>
        <p:spPr>
          <a:xfrm>
            <a:off x="715963" y="1162050"/>
            <a:ext cx="5578475" cy="3138488"/>
          </a:xfrm>
          <a:prstGeom prst="rect">
            <a:avLst/>
          </a:prstGeom>
          <a:noFill/>
          <a:ln w="12700">
            <a:solidFill>
              <a:prstClr val="black"/>
            </a:solidFill>
          </a:ln>
        </p:spPr>
        <p:txBody>
          <a:bodyPr vert="horz" lIns="108850" tIns="54425" rIns="108850" bIns="54425" rtlCol="0" anchor="ctr"/>
          <a:lstStyle/>
          <a:p>
            <a:endParaRPr lang="en-CA"/>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108850" tIns="54425" rIns="108850" bIns="54425"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Footer Placeholder 5"/>
          <p:cNvSpPr>
            <a:spLocks noGrp="1"/>
          </p:cNvSpPr>
          <p:nvPr>
            <p:ph type="ftr" sz="quarter" idx="4"/>
          </p:nvPr>
        </p:nvSpPr>
        <p:spPr>
          <a:xfrm>
            <a:off x="0" y="8829967"/>
            <a:ext cx="3037840" cy="466434"/>
          </a:xfrm>
          <a:prstGeom prst="rect">
            <a:avLst/>
          </a:prstGeom>
        </p:spPr>
        <p:txBody>
          <a:bodyPr vert="horz" lIns="108850" tIns="54425" rIns="108850" bIns="54425" rtlCol="0" anchor="b"/>
          <a:lstStyle>
            <a:lvl1pPr algn="l">
              <a:defRPr sz="1400"/>
            </a:lvl1pPr>
          </a:lstStyle>
          <a:p>
            <a:endParaRPr lang="en-CA"/>
          </a:p>
        </p:txBody>
      </p:sp>
      <p:sp>
        <p:nvSpPr>
          <p:cNvPr id="7" name="Slide Number Placeholder 6"/>
          <p:cNvSpPr>
            <a:spLocks noGrp="1"/>
          </p:cNvSpPr>
          <p:nvPr>
            <p:ph type="sldNum" sz="quarter" idx="5"/>
          </p:nvPr>
        </p:nvSpPr>
        <p:spPr>
          <a:xfrm>
            <a:off x="3970938" y="8829967"/>
            <a:ext cx="3037840" cy="466434"/>
          </a:xfrm>
          <a:prstGeom prst="rect">
            <a:avLst/>
          </a:prstGeom>
        </p:spPr>
        <p:txBody>
          <a:bodyPr vert="horz" lIns="108850" tIns="54425" rIns="108850" bIns="54425" rtlCol="0" anchor="b"/>
          <a:lstStyle>
            <a:lvl1pPr algn="r">
              <a:defRPr sz="1400"/>
            </a:lvl1pPr>
          </a:lstStyle>
          <a:p>
            <a:fld id="{93506EDC-9DB9-421A-B4E0-0DFEF8212865}" type="slidenum">
              <a:rPr lang="en-CA" smtClean="0"/>
              <a:t>‹#›</a:t>
            </a:fld>
            <a:endParaRPr lang="en-CA"/>
          </a:p>
        </p:txBody>
      </p:sp>
    </p:spTree>
    <p:extLst>
      <p:ext uri="{BB962C8B-B14F-4D97-AF65-F5344CB8AC3E}">
        <p14:creationId xmlns:p14="http://schemas.microsoft.com/office/powerpoint/2010/main" val="35446548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93506EDC-9DB9-421A-B4E0-0DFEF8212865}" type="slidenum">
              <a:rPr lang="en-CA" smtClean="0"/>
              <a:t>1</a:t>
            </a:fld>
            <a:endParaRPr lang="en-CA"/>
          </a:p>
        </p:txBody>
      </p:sp>
    </p:spTree>
    <p:extLst>
      <p:ext uri="{BB962C8B-B14F-4D97-AF65-F5344CB8AC3E}">
        <p14:creationId xmlns:p14="http://schemas.microsoft.com/office/powerpoint/2010/main" val="12189433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000" dirty="0" smtClean="0">
                <a:solidFill>
                  <a:schemeClr val="tx1"/>
                </a:solidFill>
                <a:latin typeface="+mn-lt"/>
              </a:rPr>
              <a:t>We are pivoting towards a more strategic &amp; systematic approach to policy innovation and experimentation,</a:t>
            </a:r>
            <a:r>
              <a:rPr lang="en-CA" sz="1000" baseline="0" dirty="0" smtClean="0">
                <a:solidFill>
                  <a:schemeClr val="tx1"/>
                </a:solidFill>
                <a:latin typeface="+mn-lt"/>
              </a:rPr>
              <a:t> which </a:t>
            </a:r>
            <a:r>
              <a:rPr lang="en-CA" sz="1000" kern="1200" dirty="0" smtClean="0">
                <a:solidFill>
                  <a:schemeClr val="tx1"/>
                </a:solidFill>
                <a:effectLst/>
                <a:latin typeface="+mn-lt"/>
                <a:ea typeface="+mn-ea"/>
                <a:cs typeface="+mn-cs"/>
              </a:rPr>
              <a:t>will require building a policy and service R&amp;D function and innovation practice that operates on an interrelated, but distinct track from existing program delivery. The intention is to embed continuous improvement and innovation into OEE’s core policy and program functions and levers.</a:t>
            </a:r>
          </a:p>
          <a:p>
            <a:endParaRPr lang="en-CA" sz="1000" kern="1200" dirty="0" smtClean="0">
              <a:solidFill>
                <a:schemeClr val="tx1"/>
              </a:solidFill>
              <a:effectLst/>
              <a:latin typeface="+mn-lt"/>
              <a:ea typeface="+mn-ea"/>
              <a:cs typeface="+mn-cs"/>
            </a:endParaRPr>
          </a:p>
          <a:p>
            <a:r>
              <a:rPr lang="en-CA" sz="1000" kern="1200" dirty="0" smtClean="0">
                <a:solidFill>
                  <a:schemeClr val="tx1"/>
                </a:solidFill>
                <a:effectLst/>
                <a:latin typeface="+mn-lt"/>
                <a:ea typeface="+mn-ea"/>
                <a:cs typeface="+mn-cs"/>
              </a:rPr>
              <a:t>A new collaboration model is required that will:</a:t>
            </a:r>
          </a:p>
          <a:p>
            <a:pPr marL="171450" lvl="0" indent="-171450">
              <a:buFont typeface="Arial" panose="020B0604020202020204" pitchFamily="34" charset="0"/>
              <a:buChar char="•"/>
            </a:pPr>
            <a:r>
              <a:rPr lang="en-CA" sz="1000" kern="1200" dirty="0" smtClean="0">
                <a:solidFill>
                  <a:schemeClr val="tx1"/>
                </a:solidFill>
                <a:effectLst/>
                <a:latin typeface="+mn-lt"/>
                <a:ea typeface="+mn-ea"/>
                <a:cs typeface="+mn-cs"/>
              </a:rPr>
              <a:t>Engage OEE senior management, colleagues (and others) to identify where innovation and experimentation is needed (strategic challenges) and policy/service R&amp;D projects required to advance learning (underway and new);</a:t>
            </a:r>
          </a:p>
          <a:p>
            <a:pPr marL="171450" lvl="0" indent="-171450">
              <a:buFont typeface="Arial" panose="020B0604020202020204" pitchFamily="34" charset="0"/>
              <a:buChar char="•"/>
            </a:pPr>
            <a:r>
              <a:rPr lang="en-CA" sz="1000" kern="1200" dirty="0" smtClean="0">
                <a:solidFill>
                  <a:schemeClr val="tx1"/>
                </a:solidFill>
                <a:effectLst/>
                <a:latin typeface="+mn-lt"/>
                <a:ea typeface="+mn-ea"/>
                <a:cs typeface="+mn-cs"/>
              </a:rPr>
              <a:t>For new projects, mobilize the people and skills (tapping into OEE and external networks) and approaches (existing and new policy functions) required to undertake action research, stakeholder engagement, prototyping and experimentation (where needed and applicable), communications and reporting;</a:t>
            </a:r>
          </a:p>
          <a:p>
            <a:pPr marL="171450" lvl="0" indent="-171450">
              <a:buFont typeface="Arial" panose="020B0604020202020204" pitchFamily="34" charset="0"/>
              <a:buChar char="•"/>
            </a:pPr>
            <a:r>
              <a:rPr lang="en-CA" sz="1000" kern="1200" dirty="0" smtClean="0">
                <a:solidFill>
                  <a:schemeClr val="tx1"/>
                </a:solidFill>
                <a:effectLst/>
                <a:latin typeface="+mn-lt"/>
                <a:ea typeface="+mn-ea"/>
                <a:cs typeface="+mn-cs"/>
              </a:rPr>
              <a:t>Coordinate and curate knowledge and insights across the portfolio of projects per strategic challenge to scale learning and inform action, which could come in the form of further engagement, action research and/or policy and program changes (e.g. new policy interventions, legislative amendments, program design and delivery improvements, </a:t>
            </a:r>
            <a:r>
              <a:rPr lang="en-CA" sz="1000" kern="1200" dirty="0" err="1" smtClean="0">
                <a:solidFill>
                  <a:schemeClr val="tx1"/>
                </a:solidFill>
                <a:effectLst/>
                <a:latin typeface="+mn-lt"/>
                <a:ea typeface="+mn-ea"/>
                <a:cs typeface="+mn-cs"/>
              </a:rPr>
              <a:t>etc</a:t>
            </a:r>
            <a:r>
              <a:rPr lang="en-CA" sz="1000" kern="1200" dirty="0" smtClean="0">
                <a:solidFill>
                  <a:schemeClr val="tx1"/>
                </a:solidFill>
                <a:effectLst/>
                <a:latin typeface="+mn-lt"/>
                <a:ea typeface="+mn-ea"/>
                <a:cs typeface="+mn-cs"/>
              </a:rPr>
              <a:t>).</a:t>
            </a:r>
          </a:p>
          <a:p>
            <a:endParaRPr lang="en-CA" sz="1000" dirty="0">
              <a:solidFill>
                <a:schemeClr val="tx1"/>
              </a:solidFill>
              <a:latin typeface="+mn-lt"/>
            </a:endParaRPr>
          </a:p>
        </p:txBody>
      </p:sp>
      <p:sp>
        <p:nvSpPr>
          <p:cNvPr id="4" name="Slide Number Placeholder 3"/>
          <p:cNvSpPr>
            <a:spLocks noGrp="1"/>
          </p:cNvSpPr>
          <p:nvPr>
            <p:ph type="sldNum" sz="quarter" idx="10"/>
          </p:nvPr>
        </p:nvSpPr>
        <p:spPr/>
        <p:txBody>
          <a:bodyPr/>
          <a:lstStyle/>
          <a:p>
            <a:fld id="{93506EDC-9DB9-421A-B4E0-0DFEF8212865}" type="slidenum">
              <a:rPr lang="en-CA" smtClean="0"/>
              <a:t>10</a:t>
            </a:fld>
            <a:endParaRPr lang="en-CA"/>
          </a:p>
        </p:txBody>
      </p:sp>
    </p:spTree>
    <p:extLst>
      <p:ext uri="{BB962C8B-B14F-4D97-AF65-F5344CB8AC3E}">
        <p14:creationId xmlns:p14="http://schemas.microsoft.com/office/powerpoint/2010/main" val="35184815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CA" sz="900" b="1" kern="1200" dirty="0" smtClean="0">
                <a:solidFill>
                  <a:schemeClr val="tx1"/>
                </a:solidFill>
                <a:effectLst/>
                <a:latin typeface="+mn-lt"/>
                <a:ea typeface="+mn-ea"/>
                <a:cs typeface="+mn-cs"/>
              </a:rPr>
              <a:t>Define the Challenges</a:t>
            </a:r>
            <a:r>
              <a:rPr lang="en-CA" sz="900" kern="1200" dirty="0" smtClean="0">
                <a:solidFill>
                  <a:schemeClr val="tx1"/>
                </a:solidFill>
                <a:effectLst/>
                <a:latin typeface="+mn-lt"/>
                <a:ea typeface="+mn-ea"/>
                <a:cs typeface="+mn-cs"/>
              </a:rPr>
              <a:t>: Establish strategic focus areas requiring policy innovation and experimentation informed by secondary research, foresight &amp; scanning, and internal &amp; external engagement. We have three strategic challenges that could be considered to test the model and are open to others:</a:t>
            </a:r>
          </a:p>
          <a:p>
            <a:pPr marL="628650" lvl="1" indent="-171450">
              <a:buFont typeface="Arial" panose="020B0604020202020204" pitchFamily="34" charset="0"/>
              <a:buChar char="•"/>
            </a:pPr>
            <a:r>
              <a:rPr lang="en-CA" sz="900" kern="1200" dirty="0" smtClean="0">
                <a:solidFill>
                  <a:schemeClr val="tx1"/>
                </a:solidFill>
                <a:effectLst/>
                <a:latin typeface="+mn-lt"/>
                <a:ea typeface="+mn-ea"/>
                <a:cs typeface="+mn-cs"/>
              </a:rPr>
              <a:t>Redesigning the </a:t>
            </a:r>
            <a:r>
              <a:rPr lang="en-CA" sz="900" kern="1200" dirty="0" err="1" smtClean="0">
                <a:solidFill>
                  <a:schemeClr val="tx1"/>
                </a:solidFill>
                <a:effectLst/>
                <a:latin typeface="+mn-lt"/>
                <a:ea typeface="+mn-ea"/>
                <a:cs typeface="+mn-cs"/>
              </a:rPr>
              <a:t>EnerGuide</a:t>
            </a:r>
            <a:r>
              <a:rPr lang="en-CA" sz="900" kern="1200" dirty="0" smtClean="0">
                <a:solidFill>
                  <a:schemeClr val="tx1"/>
                </a:solidFill>
                <a:effectLst/>
                <a:latin typeface="+mn-lt"/>
                <a:ea typeface="+mn-ea"/>
                <a:cs typeface="+mn-cs"/>
              </a:rPr>
              <a:t> for Home Delivery Model (TBC);</a:t>
            </a:r>
          </a:p>
          <a:p>
            <a:pPr marL="628650" lvl="1" indent="-171450">
              <a:buFont typeface="Arial" panose="020B0604020202020204" pitchFamily="34" charset="0"/>
              <a:buChar char="•"/>
            </a:pPr>
            <a:r>
              <a:rPr lang="en-CA" sz="900" kern="1200" dirty="0" smtClean="0">
                <a:solidFill>
                  <a:schemeClr val="tx1"/>
                </a:solidFill>
                <a:effectLst/>
                <a:latin typeface="+mn-lt"/>
                <a:ea typeface="+mn-ea"/>
                <a:cs typeface="+mn-cs"/>
              </a:rPr>
              <a:t>Digitalization Task Team (relates to OEE’s MTP group);</a:t>
            </a:r>
          </a:p>
          <a:p>
            <a:pPr marL="628650" lvl="1" indent="-171450">
              <a:buFont typeface="Arial" panose="020B0604020202020204" pitchFamily="34" charset="0"/>
              <a:buChar char="•"/>
            </a:pPr>
            <a:r>
              <a:rPr lang="en-CA" sz="900" kern="1200" dirty="0" smtClean="0">
                <a:solidFill>
                  <a:schemeClr val="tx1"/>
                </a:solidFill>
                <a:effectLst/>
                <a:latin typeface="+mn-lt"/>
                <a:ea typeface="+mn-ea"/>
                <a:cs typeface="+mn-cs"/>
              </a:rPr>
              <a:t>Generation Energy Insights and Actions.</a:t>
            </a:r>
          </a:p>
          <a:p>
            <a:pPr lvl="0"/>
            <a:r>
              <a:rPr lang="en-CA" sz="900" b="1" kern="1200" dirty="0" smtClean="0">
                <a:solidFill>
                  <a:schemeClr val="tx1"/>
                </a:solidFill>
                <a:effectLst/>
                <a:latin typeface="+mn-lt"/>
                <a:ea typeface="+mn-ea"/>
                <a:cs typeface="+mn-cs"/>
              </a:rPr>
              <a:t>Frame the Opportunities</a:t>
            </a:r>
            <a:r>
              <a:rPr lang="en-CA" sz="900" kern="1200" dirty="0" smtClean="0">
                <a:solidFill>
                  <a:schemeClr val="tx1"/>
                </a:solidFill>
                <a:effectLst/>
                <a:latin typeface="+mn-lt"/>
                <a:ea typeface="+mn-ea"/>
                <a:cs typeface="+mn-cs"/>
              </a:rPr>
              <a:t> (per Challenge area): Mobilize interdisciplinary teams including, if necessary via contracts, in-kind partnerships and OEE/NRCan/</a:t>
            </a:r>
            <a:r>
              <a:rPr lang="en-CA" sz="900" kern="1200" dirty="0" err="1" smtClean="0">
                <a:solidFill>
                  <a:schemeClr val="tx1"/>
                </a:solidFill>
                <a:effectLst/>
                <a:latin typeface="+mn-lt"/>
                <a:ea typeface="+mn-ea"/>
                <a:cs typeface="+mn-cs"/>
              </a:rPr>
              <a:t>gov</a:t>
            </a:r>
            <a:r>
              <a:rPr lang="en-CA" sz="900" kern="1200" dirty="0" smtClean="0">
                <a:solidFill>
                  <a:schemeClr val="tx1"/>
                </a:solidFill>
                <a:effectLst/>
                <a:latin typeface="+mn-lt"/>
                <a:ea typeface="+mn-ea"/>
                <a:cs typeface="+mn-cs"/>
              </a:rPr>
              <a:t> expertise to conduct and support action research, generate new insights &amp; experimentation opportunities. The Social Innovation O&amp;M budget can be used to support this work. Co-funding </a:t>
            </a:r>
            <a:r>
              <a:rPr lang="en-CA" sz="900" kern="1200" dirty="0" err="1" smtClean="0">
                <a:solidFill>
                  <a:schemeClr val="tx1"/>
                </a:solidFill>
                <a:effectLst/>
                <a:latin typeface="+mn-lt"/>
                <a:ea typeface="+mn-ea"/>
                <a:cs typeface="+mn-cs"/>
              </a:rPr>
              <a:t>opportunties</a:t>
            </a:r>
            <a:r>
              <a:rPr lang="en-CA" sz="900" kern="1200" dirty="0" smtClean="0">
                <a:solidFill>
                  <a:schemeClr val="tx1"/>
                </a:solidFill>
                <a:effectLst/>
                <a:latin typeface="+mn-lt"/>
                <a:ea typeface="+mn-ea"/>
                <a:cs typeface="+mn-cs"/>
              </a:rPr>
              <a:t> with divisions is</a:t>
            </a:r>
            <a:r>
              <a:rPr lang="en-CA" sz="900" kern="1200" baseline="0" dirty="0" smtClean="0">
                <a:solidFill>
                  <a:schemeClr val="tx1"/>
                </a:solidFill>
                <a:effectLst/>
                <a:latin typeface="+mn-lt"/>
                <a:ea typeface="+mn-ea"/>
                <a:cs typeface="+mn-cs"/>
              </a:rPr>
              <a:t> </a:t>
            </a:r>
            <a:r>
              <a:rPr lang="en-CA" sz="900" kern="1200" dirty="0" smtClean="0">
                <a:solidFill>
                  <a:schemeClr val="tx1"/>
                </a:solidFill>
                <a:effectLst/>
                <a:latin typeface="+mn-lt"/>
                <a:ea typeface="+mn-ea"/>
                <a:cs typeface="+mn-cs"/>
              </a:rPr>
              <a:t>also</a:t>
            </a:r>
            <a:r>
              <a:rPr lang="en-CA" sz="900" kern="1200" baseline="0" dirty="0" smtClean="0">
                <a:solidFill>
                  <a:schemeClr val="tx1"/>
                </a:solidFill>
                <a:effectLst/>
                <a:latin typeface="+mn-lt"/>
                <a:ea typeface="+mn-ea"/>
                <a:cs typeface="+mn-cs"/>
              </a:rPr>
              <a:t> possible</a:t>
            </a:r>
            <a:r>
              <a:rPr lang="en-CA" sz="900" kern="1200" dirty="0" smtClean="0">
                <a:solidFill>
                  <a:schemeClr val="tx1"/>
                </a:solidFill>
                <a:effectLst/>
                <a:latin typeface="+mn-lt"/>
                <a:ea typeface="+mn-ea"/>
                <a:cs typeface="+mn-cs"/>
              </a:rPr>
              <a:t>.</a:t>
            </a:r>
          </a:p>
          <a:p>
            <a:pPr lvl="0"/>
            <a:r>
              <a:rPr lang="en-CA" sz="900" b="1" kern="1200" dirty="0" smtClean="0">
                <a:solidFill>
                  <a:schemeClr val="tx1"/>
                </a:solidFill>
                <a:effectLst/>
                <a:latin typeface="+mn-lt"/>
                <a:ea typeface="+mn-ea"/>
                <a:cs typeface="+mn-cs"/>
              </a:rPr>
              <a:t>Test Ideas</a:t>
            </a:r>
            <a:r>
              <a:rPr lang="en-CA" sz="900" kern="1200" dirty="0" smtClean="0">
                <a:solidFill>
                  <a:schemeClr val="tx1"/>
                </a:solidFill>
                <a:effectLst/>
                <a:latin typeface="+mn-lt"/>
                <a:ea typeface="+mn-ea"/>
                <a:cs typeface="+mn-cs"/>
              </a:rPr>
              <a:t> - Test promising prototypes and interventions through rigorous experimentation (where applicable), including </a:t>
            </a:r>
            <a:r>
              <a:rPr lang="en-US" sz="900" kern="1200" dirty="0" smtClean="0">
                <a:solidFill>
                  <a:schemeClr val="tx1"/>
                </a:solidFill>
                <a:effectLst/>
                <a:latin typeface="+mn-lt"/>
                <a:ea typeface="+mn-ea"/>
                <a:cs typeface="+mn-cs"/>
              </a:rPr>
              <a:t>via contracts, calls for proposals and prize challenges.</a:t>
            </a:r>
            <a:endParaRPr lang="en-CA" sz="900" kern="1200" dirty="0" smtClean="0">
              <a:solidFill>
                <a:schemeClr val="tx1"/>
              </a:solidFill>
              <a:effectLst/>
              <a:latin typeface="+mn-lt"/>
              <a:ea typeface="+mn-ea"/>
              <a:cs typeface="+mn-cs"/>
            </a:endParaRPr>
          </a:p>
          <a:p>
            <a:pPr lvl="0"/>
            <a:r>
              <a:rPr lang="en-CA" sz="900" b="1" kern="1200" dirty="0" smtClean="0">
                <a:solidFill>
                  <a:schemeClr val="tx1"/>
                </a:solidFill>
                <a:effectLst/>
                <a:latin typeface="+mn-lt"/>
                <a:ea typeface="+mn-ea"/>
                <a:cs typeface="+mn-cs"/>
              </a:rPr>
              <a:t>Integrate &amp; Curate Insights</a:t>
            </a:r>
            <a:r>
              <a:rPr lang="en-CA" sz="900" kern="1200" dirty="0" smtClean="0">
                <a:solidFill>
                  <a:schemeClr val="tx1"/>
                </a:solidFill>
                <a:effectLst/>
                <a:latin typeface="+mn-lt"/>
                <a:ea typeface="+mn-ea"/>
                <a:cs typeface="+mn-cs"/>
              </a:rPr>
              <a:t>: Monitor, analyse and disseminate knowledge and learnings in engaging formats and channels.</a:t>
            </a:r>
          </a:p>
          <a:p>
            <a:pPr lvl="0"/>
            <a:r>
              <a:rPr lang="en-CA" sz="900" b="1" kern="1200" dirty="0" smtClean="0">
                <a:solidFill>
                  <a:schemeClr val="tx1"/>
                </a:solidFill>
                <a:effectLst/>
                <a:latin typeface="+mn-lt"/>
                <a:ea typeface="+mn-ea"/>
                <a:cs typeface="+mn-cs"/>
              </a:rPr>
              <a:t>Adapt &amp; Scale What Works</a:t>
            </a:r>
            <a:r>
              <a:rPr lang="en-CA" sz="900" kern="1200" dirty="0" smtClean="0">
                <a:solidFill>
                  <a:schemeClr val="tx1"/>
                </a:solidFill>
                <a:effectLst/>
                <a:latin typeface="+mn-lt"/>
                <a:ea typeface="+mn-ea"/>
                <a:cs typeface="+mn-cs"/>
              </a:rPr>
              <a:t>: Engage, design and test (as needed) either in new contexts.</a:t>
            </a:r>
          </a:p>
          <a:p>
            <a:pPr lvl="0"/>
            <a:r>
              <a:rPr lang="en-CA" sz="900" b="1" kern="1200" dirty="0" smtClean="0">
                <a:solidFill>
                  <a:schemeClr val="tx1"/>
                </a:solidFill>
                <a:effectLst/>
                <a:latin typeface="+mn-lt"/>
                <a:ea typeface="+mn-ea"/>
                <a:cs typeface="+mn-cs"/>
              </a:rPr>
              <a:t>Implement Policy Changes</a:t>
            </a:r>
            <a:r>
              <a:rPr lang="en-CA" sz="900" kern="1200" dirty="0" smtClean="0">
                <a:solidFill>
                  <a:schemeClr val="tx1"/>
                </a:solidFill>
                <a:effectLst/>
                <a:latin typeface="+mn-lt"/>
                <a:ea typeface="+mn-ea"/>
                <a:cs typeface="+mn-cs"/>
              </a:rPr>
              <a:t>: Implement new and improved core policies, programs &amp; enabling mechanisms</a:t>
            </a:r>
            <a:r>
              <a:rPr lang="en-US" sz="900" kern="1200" dirty="0" smtClean="0">
                <a:solidFill>
                  <a:schemeClr val="tx1"/>
                </a:solidFill>
                <a:effectLst/>
                <a:latin typeface="+mn-lt"/>
                <a:ea typeface="+mn-ea"/>
                <a:cs typeface="+mn-cs"/>
              </a:rPr>
              <a:t> through legislative amendments, policy proposals and program delivery redesign.</a:t>
            </a:r>
            <a:endParaRPr lang="en-CA" sz="900" kern="1200" dirty="0" smtClean="0">
              <a:solidFill>
                <a:schemeClr val="tx1"/>
              </a:solidFill>
              <a:effectLst/>
              <a:latin typeface="+mn-lt"/>
              <a:ea typeface="+mn-ea"/>
              <a:cs typeface="+mn-cs"/>
            </a:endParaRPr>
          </a:p>
          <a:p>
            <a:endParaRPr lang="en-CA" sz="900" dirty="0" smtClean="0">
              <a:solidFill>
                <a:schemeClr val="tx1"/>
              </a:solidFill>
              <a:latin typeface="+mn-lt"/>
            </a:endParaRPr>
          </a:p>
          <a:p>
            <a:r>
              <a:rPr lang="en-CA" sz="900" dirty="0" smtClean="0">
                <a:solidFill>
                  <a:schemeClr val="tx1"/>
                </a:solidFill>
                <a:latin typeface="+mn-lt"/>
              </a:rPr>
              <a:t>If needed, </a:t>
            </a:r>
            <a:r>
              <a:rPr lang="en-CA" sz="900" kern="1200" dirty="0" smtClean="0">
                <a:solidFill>
                  <a:schemeClr val="tx1"/>
                </a:solidFill>
                <a:effectLst/>
                <a:latin typeface="+mn-lt"/>
                <a:ea typeface="+mn-ea"/>
                <a:cs typeface="+mn-cs"/>
              </a:rPr>
              <a:t>an oversight committee of implicated directors could also be established per strategic challenge to provide strategic direction on continuous improvement and innovation interventions and learning.</a:t>
            </a:r>
            <a:endParaRPr lang="en-CA" sz="900" dirty="0">
              <a:solidFill>
                <a:schemeClr val="tx1"/>
              </a:solidFill>
              <a:latin typeface="+mn-lt"/>
            </a:endParaRPr>
          </a:p>
        </p:txBody>
      </p:sp>
      <p:sp>
        <p:nvSpPr>
          <p:cNvPr id="4" name="Slide Number Placeholder 3"/>
          <p:cNvSpPr>
            <a:spLocks noGrp="1"/>
          </p:cNvSpPr>
          <p:nvPr>
            <p:ph type="sldNum" sz="quarter" idx="10"/>
          </p:nvPr>
        </p:nvSpPr>
        <p:spPr/>
        <p:txBody>
          <a:bodyPr/>
          <a:lstStyle/>
          <a:p>
            <a:fld id="{93506EDC-9DB9-421A-B4E0-0DFEF8212865}" type="slidenum">
              <a:rPr lang="en-CA" smtClean="0"/>
              <a:t>11</a:t>
            </a:fld>
            <a:endParaRPr lang="en-CA"/>
          </a:p>
        </p:txBody>
      </p:sp>
    </p:spTree>
    <p:extLst>
      <p:ext uri="{BB962C8B-B14F-4D97-AF65-F5344CB8AC3E}">
        <p14:creationId xmlns:p14="http://schemas.microsoft.com/office/powerpoint/2010/main" val="41714930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900" kern="1200" dirty="0" smtClean="0">
                <a:solidFill>
                  <a:schemeClr val="tx1"/>
                </a:solidFill>
                <a:effectLst/>
                <a:latin typeface="+mn-lt"/>
                <a:ea typeface="+mn-ea"/>
                <a:cs typeface="+mn-cs"/>
              </a:rPr>
              <a:t>The Social Innovation Unit’s experience to date has informed the model design</a:t>
            </a:r>
            <a:r>
              <a:rPr lang="en-CA" sz="900" kern="1200" baseline="0" dirty="0" smtClean="0">
                <a:solidFill>
                  <a:schemeClr val="tx1"/>
                </a:solidFill>
                <a:effectLst/>
                <a:latin typeface="+mn-lt"/>
                <a:ea typeface="+mn-ea"/>
                <a:cs typeface="+mn-cs"/>
              </a:rPr>
              <a:t> and t</a:t>
            </a:r>
            <a:r>
              <a:rPr lang="en-CA" sz="900" kern="1200" dirty="0" smtClean="0">
                <a:solidFill>
                  <a:schemeClr val="tx1"/>
                </a:solidFill>
                <a:effectLst/>
                <a:latin typeface="+mn-lt"/>
                <a:ea typeface="+mn-ea"/>
                <a:cs typeface="+mn-cs"/>
              </a:rPr>
              <a:t>he fundamental elements already exist. For example, working with partners, since 2016, new policy functions have been introduced and applied to mobilize stakeholders and partners, generate new knowledge and inform action. There have been two projects in particular where initial policy &amp; service R&amp;D work was undertaken in advance of scaling promising actions:</a:t>
            </a:r>
          </a:p>
          <a:p>
            <a:pPr marL="171450" lvl="0" indent="-171450">
              <a:buFont typeface="Arial" panose="020B0604020202020204" pitchFamily="34" charset="0"/>
              <a:buChar char="•"/>
            </a:pPr>
            <a:r>
              <a:rPr lang="en-CA" sz="900" kern="1200" dirty="0" smtClean="0">
                <a:solidFill>
                  <a:schemeClr val="tx1"/>
                </a:solidFill>
                <a:effectLst/>
                <a:latin typeface="+mn-lt"/>
                <a:ea typeface="+mn-ea"/>
                <a:cs typeface="+mn-cs"/>
              </a:rPr>
              <a:t>Improving the </a:t>
            </a:r>
            <a:r>
              <a:rPr lang="en-CA" sz="900" kern="1200" dirty="0" err="1" smtClean="0">
                <a:solidFill>
                  <a:schemeClr val="tx1"/>
                </a:solidFill>
                <a:effectLst/>
                <a:latin typeface="+mn-lt"/>
                <a:ea typeface="+mn-ea"/>
                <a:cs typeface="+mn-cs"/>
              </a:rPr>
              <a:t>EnerGuide</a:t>
            </a:r>
            <a:r>
              <a:rPr lang="en-CA" sz="900" kern="1200" dirty="0" smtClean="0">
                <a:solidFill>
                  <a:schemeClr val="tx1"/>
                </a:solidFill>
                <a:effectLst/>
                <a:latin typeface="+mn-lt"/>
                <a:ea typeface="+mn-ea"/>
                <a:cs typeface="+mn-cs"/>
              </a:rPr>
              <a:t> for Homes Experience in Edmonton; and</a:t>
            </a:r>
          </a:p>
          <a:p>
            <a:pPr marL="171450" lvl="0" indent="-171450">
              <a:buFont typeface="Arial" panose="020B0604020202020204" pitchFamily="34" charset="0"/>
              <a:buChar char="•"/>
            </a:pPr>
            <a:r>
              <a:rPr lang="en-CA" sz="900" kern="1200" dirty="0" smtClean="0">
                <a:solidFill>
                  <a:schemeClr val="tx1"/>
                </a:solidFill>
                <a:effectLst/>
                <a:latin typeface="+mn-lt"/>
                <a:ea typeface="+mn-ea"/>
                <a:cs typeface="+mn-cs"/>
              </a:rPr>
              <a:t>Building Capacity for Urban Low Carbon Innovation.</a:t>
            </a:r>
          </a:p>
          <a:p>
            <a:pPr marL="0" lvl="0" indent="0">
              <a:buFont typeface="Arial" panose="020B0604020202020204" pitchFamily="34" charset="0"/>
              <a:buNone/>
            </a:pPr>
            <a:endParaRPr lang="en-CA" sz="9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900" kern="1200" dirty="0" smtClean="0">
                <a:solidFill>
                  <a:schemeClr val="tx1"/>
                </a:solidFill>
                <a:effectLst/>
                <a:latin typeface="+mn-lt"/>
                <a:ea typeface="+mn-ea"/>
                <a:cs typeface="+mn-cs"/>
              </a:rPr>
              <a:t>In each case, OEE worked directly with partners to understand the context and needs, including from the perspectives of users, stakeholders, practitioners, </a:t>
            </a:r>
            <a:r>
              <a:rPr lang="en-CA" sz="900" kern="1200" dirty="0" err="1" smtClean="0">
                <a:solidFill>
                  <a:schemeClr val="tx1"/>
                </a:solidFill>
                <a:effectLst/>
                <a:latin typeface="+mn-lt"/>
                <a:ea typeface="+mn-ea"/>
                <a:cs typeface="+mn-cs"/>
              </a:rPr>
              <a:t>etc</a:t>
            </a:r>
            <a:r>
              <a:rPr lang="en-CA" sz="900" kern="1200" dirty="0" smtClean="0">
                <a:solidFill>
                  <a:schemeClr val="tx1"/>
                </a:solidFill>
                <a:effectLst/>
                <a:latin typeface="+mn-lt"/>
                <a:ea typeface="+mn-ea"/>
                <a:cs typeface="+mn-cs"/>
              </a:rPr>
              <a:t>, through a participatory and interdisciplinary process. The insights and actions from the work informed proposals to continue testing ways of advancing and scaling projects that align to NRCan desired outcomes (e.g. improving residential energy efficiency and building capacity for urban low carbon innovation).</a:t>
            </a:r>
          </a:p>
          <a:p>
            <a:pPr marL="0" lvl="0" indent="0">
              <a:buFont typeface="Arial" panose="020B0604020202020204" pitchFamily="34" charset="0"/>
              <a:buNone/>
            </a:pPr>
            <a:endParaRPr lang="en-CA" sz="900" kern="1200" dirty="0" smtClean="0">
              <a:solidFill>
                <a:schemeClr val="tx1"/>
              </a:solidFill>
              <a:effectLst/>
              <a:latin typeface="+mn-lt"/>
              <a:ea typeface="+mn-ea"/>
              <a:cs typeface="+mn-cs"/>
            </a:endParaRPr>
          </a:p>
          <a:p>
            <a:pPr marL="0" lvl="0" indent="0">
              <a:buFont typeface="Arial" panose="020B0604020202020204" pitchFamily="34" charset="0"/>
              <a:buNone/>
            </a:pPr>
            <a:r>
              <a:rPr lang="en-CA" sz="900" kern="1200" dirty="0" smtClean="0">
                <a:solidFill>
                  <a:schemeClr val="tx1"/>
                </a:solidFill>
                <a:effectLst/>
                <a:latin typeface="+mn-lt"/>
                <a:ea typeface="+mn-ea"/>
                <a:cs typeface="+mn-cs"/>
              </a:rPr>
              <a:t>Other new</a:t>
            </a:r>
            <a:r>
              <a:rPr lang="en-CA" sz="900" kern="1200" baseline="0" dirty="0" smtClean="0">
                <a:solidFill>
                  <a:schemeClr val="tx1"/>
                </a:solidFill>
                <a:effectLst/>
                <a:latin typeface="+mn-lt"/>
                <a:ea typeface="+mn-ea"/>
                <a:cs typeface="+mn-cs"/>
              </a:rPr>
              <a:t> and emerging priorities also looking promising for policy R&amp;D and experimentation:</a:t>
            </a:r>
          </a:p>
          <a:p>
            <a:pPr marL="171450" lvl="0" indent="-171450">
              <a:buFont typeface="Arial" panose="020B0604020202020204" pitchFamily="34" charset="0"/>
              <a:buChar char="•"/>
            </a:pPr>
            <a:r>
              <a:rPr lang="en-CA" sz="900" kern="1200" dirty="0" smtClean="0">
                <a:solidFill>
                  <a:schemeClr val="tx1"/>
                </a:solidFill>
                <a:effectLst/>
                <a:latin typeface="+mn-lt"/>
                <a:ea typeface="+mn-ea"/>
                <a:cs typeface="+mn-cs"/>
              </a:rPr>
              <a:t>Redesigning the </a:t>
            </a:r>
            <a:r>
              <a:rPr lang="en-CA" sz="900" kern="1200" dirty="0" err="1" smtClean="0">
                <a:solidFill>
                  <a:schemeClr val="tx1"/>
                </a:solidFill>
                <a:effectLst/>
                <a:latin typeface="+mn-lt"/>
                <a:ea typeface="+mn-ea"/>
                <a:cs typeface="+mn-cs"/>
              </a:rPr>
              <a:t>EnerGuide</a:t>
            </a:r>
            <a:r>
              <a:rPr lang="en-CA" sz="900" kern="1200" dirty="0" smtClean="0">
                <a:solidFill>
                  <a:schemeClr val="tx1"/>
                </a:solidFill>
                <a:effectLst/>
                <a:latin typeface="+mn-lt"/>
                <a:ea typeface="+mn-ea"/>
                <a:cs typeface="+mn-cs"/>
              </a:rPr>
              <a:t> for Homes Delivery Model (the example illustrated</a:t>
            </a:r>
            <a:r>
              <a:rPr lang="en-CA" sz="900" kern="1200" baseline="0" dirty="0" smtClean="0">
                <a:solidFill>
                  <a:schemeClr val="tx1"/>
                </a:solidFill>
                <a:effectLst/>
                <a:latin typeface="+mn-lt"/>
                <a:ea typeface="+mn-ea"/>
                <a:cs typeface="+mn-cs"/>
              </a:rPr>
              <a:t> </a:t>
            </a:r>
            <a:r>
              <a:rPr lang="en-CA" sz="900" kern="1200" dirty="0" smtClean="0">
                <a:solidFill>
                  <a:schemeClr val="tx1"/>
                </a:solidFill>
                <a:effectLst/>
                <a:latin typeface="+mn-lt"/>
                <a:ea typeface="+mn-ea"/>
                <a:cs typeface="+mn-cs"/>
              </a:rPr>
              <a:t>above)</a:t>
            </a:r>
            <a:endParaRPr lang="en-CA" sz="900" kern="1200" baseline="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CA" sz="900" kern="1200" baseline="0" dirty="0" smtClean="0">
                <a:solidFill>
                  <a:schemeClr val="tx1"/>
                </a:solidFill>
                <a:effectLst/>
                <a:latin typeface="+mn-lt"/>
                <a:ea typeface="+mn-ea"/>
                <a:cs typeface="+mn-cs"/>
              </a:rPr>
              <a:t>Digitalization of Energy MTP action research and policy development</a:t>
            </a:r>
          </a:p>
          <a:p>
            <a:pPr marL="171450" lvl="0" indent="-171450">
              <a:buFont typeface="Arial" panose="020B0604020202020204" pitchFamily="34" charset="0"/>
              <a:buChar char="•"/>
            </a:pPr>
            <a:r>
              <a:rPr lang="en-CA" sz="900" kern="1200" dirty="0" smtClean="0">
                <a:solidFill>
                  <a:schemeClr val="tx1"/>
                </a:solidFill>
                <a:effectLst/>
                <a:latin typeface="+mn-lt"/>
                <a:ea typeface="+mn-ea"/>
                <a:cs typeface="+mn-cs"/>
              </a:rPr>
              <a:t>Generation Energy Insights and Actions</a:t>
            </a:r>
            <a:endParaRPr lang="en-CA" sz="900" kern="1200" baseline="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CA" sz="900" kern="1200" baseline="0" dirty="0" smtClean="0">
                <a:solidFill>
                  <a:schemeClr val="tx1"/>
                </a:solidFill>
                <a:effectLst/>
                <a:latin typeface="+mn-lt"/>
                <a:ea typeface="+mn-ea"/>
                <a:cs typeface="+mn-cs"/>
              </a:rPr>
              <a:t>Retrofitting buildings at scale;</a:t>
            </a:r>
          </a:p>
          <a:p>
            <a:pPr marL="171450" lvl="0" indent="-171450">
              <a:buFont typeface="Arial" panose="020B0604020202020204" pitchFamily="34" charset="0"/>
              <a:buChar char="•"/>
            </a:pPr>
            <a:r>
              <a:rPr lang="en-CA" sz="900" kern="1200" baseline="0" dirty="0" smtClean="0">
                <a:solidFill>
                  <a:schemeClr val="tx1"/>
                </a:solidFill>
                <a:effectLst/>
                <a:latin typeface="+mn-lt"/>
                <a:ea typeface="+mn-ea"/>
                <a:cs typeface="+mn-cs"/>
              </a:rPr>
              <a:t>Indigenous energy contexts and needs</a:t>
            </a:r>
            <a:endParaRPr lang="en-CA" sz="900" kern="1200" dirty="0" smtClean="0">
              <a:solidFill>
                <a:schemeClr val="tx1"/>
              </a:solidFill>
              <a:effectLst/>
              <a:latin typeface="+mn-lt"/>
              <a:ea typeface="+mn-ea"/>
              <a:cs typeface="+mn-cs"/>
            </a:endParaRPr>
          </a:p>
          <a:p>
            <a:endParaRPr lang="en-CA" sz="900" dirty="0">
              <a:solidFill>
                <a:schemeClr val="tx1"/>
              </a:solidFill>
            </a:endParaRPr>
          </a:p>
        </p:txBody>
      </p:sp>
      <p:sp>
        <p:nvSpPr>
          <p:cNvPr id="4" name="Slide Number Placeholder 3"/>
          <p:cNvSpPr>
            <a:spLocks noGrp="1"/>
          </p:cNvSpPr>
          <p:nvPr>
            <p:ph type="sldNum" sz="quarter" idx="10"/>
          </p:nvPr>
        </p:nvSpPr>
        <p:spPr/>
        <p:txBody>
          <a:bodyPr/>
          <a:lstStyle/>
          <a:p>
            <a:fld id="{93506EDC-9DB9-421A-B4E0-0DFEF8212865}" type="slidenum">
              <a:rPr lang="en-CA" smtClean="0"/>
              <a:t>12</a:t>
            </a:fld>
            <a:endParaRPr lang="en-CA"/>
          </a:p>
        </p:txBody>
      </p:sp>
    </p:spTree>
    <p:extLst>
      <p:ext uri="{BB962C8B-B14F-4D97-AF65-F5344CB8AC3E}">
        <p14:creationId xmlns:p14="http://schemas.microsoft.com/office/powerpoint/2010/main" val="42183570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900" kern="1200" dirty="0" smtClean="0">
                <a:solidFill>
                  <a:schemeClr val="tx1"/>
                </a:solidFill>
                <a:effectLst/>
                <a:latin typeface="+mn-lt"/>
                <a:ea typeface="+mn-ea"/>
                <a:cs typeface="+mn-cs"/>
              </a:rPr>
              <a:t>There is excellent work happening within OEE and across Canada related to energy efficiency, climate change mitigation, low carbon transition and related outcomes.</a:t>
            </a:r>
          </a:p>
          <a:p>
            <a:endParaRPr lang="en-CA" sz="9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900" kern="1200" dirty="0" smtClean="0">
                <a:solidFill>
                  <a:schemeClr val="tx1"/>
                </a:solidFill>
                <a:effectLst/>
                <a:latin typeface="+mn-lt"/>
                <a:ea typeface="+mn-ea"/>
                <a:cs typeface="+mn-cs"/>
              </a:rPr>
              <a:t>OEE transformation means adopting open, social and digital mindsets and approaches at scale over time. That means </a:t>
            </a:r>
            <a:r>
              <a:rPr lang="en-GB" sz="900" kern="1200" dirty="0" smtClean="0">
                <a:solidFill>
                  <a:schemeClr val="tx1"/>
                </a:solidFill>
                <a:effectLst/>
                <a:latin typeface="+mn-lt"/>
                <a:ea typeface="+mn-ea"/>
                <a:cs typeface="+mn-cs"/>
                <a:sym typeface="Cambria"/>
              </a:rPr>
              <a:t>d</a:t>
            </a:r>
            <a:r>
              <a:rPr lang="en-GB" sz="900" dirty="0" smtClean="0">
                <a:solidFill>
                  <a:schemeClr val="tx1"/>
                </a:solidFill>
                <a:latin typeface="+mn-lt"/>
                <a:ea typeface="Cambria"/>
                <a:cs typeface="Cambria"/>
                <a:sym typeface="Cambria"/>
              </a:rPr>
              <a:t>irect engagement with the stakeholders and users of our policies, services and tools to prototype and test new concepts,</a:t>
            </a:r>
            <a:r>
              <a:rPr lang="en-GB" sz="900" baseline="0" dirty="0" smtClean="0">
                <a:solidFill>
                  <a:schemeClr val="tx1"/>
                </a:solidFill>
                <a:latin typeface="+mn-lt"/>
                <a:ea typeface="Cambria"/>
                <a:cs typeface="Cambria"/>
                <a:sym typeface="Cambria"/>
              </a:rPr>
              <a:t> </a:t>
            </a:r>
            <a:r>
              <a:rPr lang="en-GB" sz="900" dirty="0" smtClean="0">
                <a:solidFill>
                  <a:schemeClr val="tx1"/>
                </a:solidFill>
                <a:latin typeface="+mn-lt"/>
                <a:ea typeface="Cambria"/>
                <a:cs typeface="Cambria"/>
                <a:sym typeface="Cambria"/>
              </a:rPr>
              <a:t>improvements and new policy directions.</a:t>
            </a:r>
          </a:p>
          <a:p>
            <a:endParaRPr lang="en-CA" sz="900" kern="1200" dirty="0" smtClean="0">
              <a:solidFill>
                <a:schemeClr val="tx1"/>
              </a:solidFill>
              <a:effectLst/>
              <a:latin typeface="+mn-lt"/>
              <a:ea typeface="+mn-ea"/>
              <a:cs typeface="+mn-cs"/>
            </a:endParaRPr>
          </a:p>
          <a:p>
            <a:r>
              <a:rPr lang="en-CA" sz="900" kern="1200" dirty="0" smtClean="0">
                <a:solidFill>
                  <a:schemeClr val="tx1"/>
                </a:solidFill>
                <a:effectLst/>
                <a:latin typeface="+mn-lt"/>
                <a:ea typeface="+mn-ea"/>
                <a:cs typeface="+mn-cs"/>
              </a:rPr>
              <a:t>Doing so will require embedding a practice of continuous improvement and innovation into our service delivery in a more proactive and deliberate way.</a:t>
            </a:r>
          </a:p>
          <a:p>
            <a:endParaRPr lang="en-CA" sz="900" kern="1200" dirty="0" smtClean="0">
              <a:solidFill>
                <a:schemeClr val="tx1"/>
              </a:solidFill>
              <a:effectLst/>
              <a:latin typeface="+mn-lt"/>
              <a:ea typeface="+mn-ea"/>
              <a:cs typeface="+mn-cs"/>
            </a:endParaRPr>
          </a:p>
          <a:p>
            <a:r>
              <a:rPr lang="en-CA" sz="900" kern="1200" dirty="0" smtClean="0">
                <a:solidFill>
                  <a:schemeClr val="tx1"/>
                </a:solidFill>
                <a:effectLst/>
                <a:latin typeface="+mn-lt"/>
                <a:ea typeface="+mn-ea"/>
                <a:cs typeface="+mn-cs"/>
              </a:rPr>
              <a:t>That will require leadership and an openness at all levels to surface and test the assumptions that underpin our existing policies, programs and services, and being open to adapting </a:t>
            </a:r>
            <a:r>
              <a:rPr lang="en-CA" sz="900" i="1" kern="1200" dirty="0" smtClean="0">
                <a:solidFill>
                  <a:schemeClr val="tx1"/>
                </a:solidFill>
                <a:effectLst/>
                <a:latin typeface="+mn-lt"/>
                <a:ea typeface="+mn-ea"/>
                <a:cs typeface="+mn-cs"/>
              </a:rPr>
              <a:t>where needed and possible</a:t>
            </a:r>
            <a:r>
              <a:rPr lang="en-CA" sz="900" kern="1200" dirty="0" smtClean="0">
                <a:solidFill>
                  <a:schemeClr val="tx1"/>
                </a:solidFill>
                <a:effectLst/>
                <a:latin typeface="+mn-lt"/>
                <a:ea typeface="+mn-ea"/>
                <a:cs typeface="+mn-cs"/>
              </a:rPr>
              <a:t> in response to shifting contexts and user needs.</a:t>
            </a:r>
          </a:p>
          <a:p>
            <a:endParaRPr lang="en-CA" sz="900" kern="1200" dirty="0" smtClean="0">
              <a:solidFill>
                <a:schemeClr val="tx1"/>
              </a:solidFill>
              <a:effectLst/>
              <a:latin typeface="+mn-lt"/>
              <a:ea typeface="+mn-ea"/>
              <a:cs typeface="+mn-cs"/>
            </a:endParaRPr>
          </a:p>
          <a:p>
            <a:r>
              <a:rPr lang="en-CA" sz="900" kern="1200" dirty="0" smtClean="0">
                <a:solidFill>
                  <a:schemeClr val="tx1"/>
                </a:solidFill>
                <a:effectLst/>
                <a:latin typeface="+mn-lt"/>
                <a:ea typeface="+mn-ea"/>
                <a:cs typeface="+mn-cs"/>
              </a:rPr>
              <a:t>We can convene, curate knowledge and scale collective learning to inform the next generation of policy and program interventions required to meet the government’s commitments and ensure that the OEE is an adaptive, responsive</a:t>
            </a:r>
            <a:r>
              <a:rPr lang="en-CA" sz="900" kern="1200" baseline="0" dirty="0" smtClean="0">
                <a:solidFill>
                  <a:schemeClr val="tx1"/>
                </a:solidFill>
                <a:effectLst/>
                <a:latin typeface="+mn-lt"/>
                <a:ea typeface="+mn-ea"/>
                <a:cs typeface="+mn-cs"/>
              </a:rPr>
              <a:t> and resilient organization in the digital era</a:t>
            </a:r>
            <a:r>
              <a:rPr lang="en-CA" sz="900" kern="1200" dirty="0" smtClean="0">
                <a:solidFill>
                  <a:schemeClr val="tx1"/>
                </a:solidFill>
                <a:effectLst/>
                <a:latin typeface="+mn-lt"/>
                <a:ea typeface="+mn-ea"/>
                <a:cs typeface="+mn-cs"/>
              </a:rPr>
              <a:t>.</a:t>
            </a:r>
            <a:endParaRPr lang="en-CA" sz="900" dirty="0">
              <a:solidFill>
                <a:schemeClr val="tx1"/>
              </a:solidFill>
              <a:latin typeface="+mn-lt"/>
            </a:endParaRPr>
          </a:p>
        </p:txBody>
      </p:sp>
      <p:sp>
        <p:nvSpPr>
          <p:cNvPr id="4" name="Slide Number Placeholder 3"/>
          <p:cNvSpPr>
            <a:spLocks noGrp="1"/>
          </p:cNvSpPr>
          <p:nvPr>
            <p:ph type="sldNum" sz="quarter" idx="10"/>
          </p:nvPr>
        </p:nvSpPr>
        <p:spPr/>
        <p:txBody>
          <a:bodyPr/>
          <a:lstStyle/>
          <a:p>
            <a:fld id="{93506EDC-9DB9-421A-B4E0-0DFEF8212865}" type="slidenum">
              <a:rPr lang="en-CA" smtClean="0"/>
              <a:t>13</a:t>
            </a:fld>
            <a:endParaRPr lang="en-CA"/>
          </a:p>
        </p:txBody>
      </p:sp>
    </p:spTree>
    <p:extLst>
      <p:ext uri="{BB962C8B-B14F-4D97-AF65-F5344CB8AC3E}">
        <p14:creationId xmlns:p14="http://schemas.microsoft.com/office/powerpoint/2010/main" val="33182350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93506EDC-9DB9-421A-B4E0-0DFEF8212865}" type="slidenum">
              <a:rPr lang="en-CA" smtClean="0"/>
              <a:t>14</a:t>
            </a:fld>
            <a:endParaRPr lang="en-CA"/>
          </a:p>
        </p:txBody>
      </p:sp>
    </p:spTree>
    <p:extLst>
      <p:ext uri="{BB962C8B-B14F-4D97-AF65-F5344CB8AC3E}">
        <p14:creationId xmlns:p14="http://schemas.microsoft.com/office/powerpoint/2010/main" val="1556324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Shape 209"/>
          <p:cNvSpPr>
            <a:spLocks noGrp="1" noRot="1" noChangeAspect="1"/>
          </p:cNvSpPr>
          <p:nvPr>
            <p:ph type="sldImg" idx="2"/>
          </p:nvPr>
        </p:nvSpPr>
        <p:spPr>
          <a:xfrm>
            <a:off x="431800" y="708025"/>
            <a:ext cx="6302375" cy="354488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10" name="Shape 210"/>
          <p:cNvSpPr txBox="1">
            <a:spLocks noGrp="1"/>
          </p:cNvSpPr>
          <p:nvPr>
            <p:ph type="body" idx="1"/>
          </p:nvPr>
        </p:nvSpPr>
        <p:spPr>
          <a:xfrm>
            <a:off x="716619" y="4489387"/>
            <a:ext cx="5732949" cy="4253103"/>
          </a:xfrm>
          <a:prstGeom prst="rect">
            <a:avLst/>
          </a:prstGeom>
        </p:spPr>
        <p:txBody>
          <a:bodyPr lIns="110900" tIns="110900" rIns="110900" bIns="110900" anchor="t" anchorCtr="0">
            <a:noAutofit/>
          </a:bodyPr>
          <a:lstStyle/>
          <a:p>
            <a:r>
              <a:rPr lang="en-CA" sz="1000" dirty="0" smtClean="0">
                <a:latin typeface="+mn-lt"/>
              </a:rPr>
              <a:t>We</a:t>
            </a:r>
            <a:r>
              <a:rPr lang="en-CA" sz="1000" baseline="0" dirty="0" smtClean="0">
                <a:latin typeface="+mn-lt"/>
              </a:rPr>
              <a:t> have a number of examples of what that looks like in practice.</a:t>
            </a:r>
          </a:p>
          <a:p>
            <a:r>
              <a:rPr lang="en-GB" sz="1000" dirty="0" smtClean="0">
                <a:solidFill>
                  <a:srgbClr val="666666"/>
                </a:solidFill>
                <a:latin typeface="+mn-lt"/>
                <a:ea typeface="Cambria"/>
                <a:cs typeface="Cambria"/>
                <a:sym typeface="Cambria"/>
              </a:rPr>
              <a:t>With DPAD’s Strategic Policy and Planning Team we </a:t>
            </a:r>
            <a:r>
              <a:rPr lang="en-GB" sz="1000" dirty="0" err="1" smtClean="0">
                <a:solidFill>
                  <a:srgbClr val="666666"/>
                </a:solidFill>
                <a:latin typeface="+mn-lt"/>
                <a:ea typeface="Cambria"/>
                <a:cs typeface="Cambria"/>
                <a:sym typeface="Cambria"/>
              </a:rPr>
              <a:t>coc</a:t>
            </a:r>
            <a:r>
              <a:rPr lang="en-GB" sz="1000" dirty="0" smtClean="0">
                <a:solidFill>
                  <a:srgbClr val="666666"/>
                </a:solidFill>
                <a:latin typeface="+mn-lt"/>
                <a:ea typeface="Cambria"/>
                <a:cs typeface="Cambria"/>
                <a:sym typeface="Cambria"/>
              </a:rPr>
              <a:t>-created a foresight &amp; scanning club (“The Sentinels”) that explores how change drivers might affect energy use, and to surface policy and program assumptions, will generate insights to inform new policy directions.</a:t>
            </a:r>
          </a:p>
          <a:p>
            <a:endParaRPr lang="en-GB" sz="1000" dirty="0" smtClean="0">
              <a:solidFill>
                <a:srgbClr val="666666"/>
              </a:solidFill>
              <a:latin typeface="+mn-lt"/>
              <a:sym typeface="Cambria"/>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smtClean="0">
                <a:solidFill>
                  <a:srgbClr val="666666"/>
                </a:solidFill>
                <a:latin typeface="+mn-lt"/>
                <a:sym typeface="Cambria"/>
              </a:rPr>
              <a:t>To date, the Sentinels have </a:t>
            </a:r>
            <a:r>
              <a:rPr lang="en-CA" sz="1000" dirty="0" smtClean="0">
                <a:solidFill>
                  <a:srgbClr val="666666"/>
                </a:solidFill>
                <a:latin typeface="+mn-lt"/>
                <a:sym typeface="Cambria"/>
              </a:rPr>
              <a:t>generated new policy insights to inform continuous improvement, stakeholder engagement (e.g.</a:t>
            </a:r>
            <a:r>
              <a:rPr lang="en-CA" sz="1000" baseline="0" dirty="0" smtClean="0">
                <a:solidFill>
                  <a:srgbClr val="666666"/>
                </a:solidFill>
                <a:latin typeface="+mn-lt"/>
                <a:sym typeface="Cambria"/>
              </a:rPr>
              <a:t> Generation Energy) </a:t>
            </a:r>
            <a:r>
              <a:rPr lang="en-CA" sz="1000" dirty="0" smtClean="0">
                <a:solidFill>
                  <a:srgbClr val="666666"/>
                </a:solidFill>
                <a:latin typeface="+mn-lt"/>
                <a:sym typeface="Cambria"/>
              </a:rPr>
              <a:t>and new policy directions. Next steps include a Digitization of Energy task team that will undertake</a:t>
            </a:r>
            <a:r>
              <a:rPr lang="en-CA" sz="1000" baseline="0" dirty="0" smtClean="0">
                <a:solidFill>
                  <a:srgbClr val="666666"/>
                </a:solidFill>
                <a:latin typeface="+mn-lt"/>
                <a:sym typeface="Cambria"/>
              </a:rPr>
              <a:t> some action research to inform MTP planning and </a:t>
            </a:r>
            <a:r>
              <a:rPr lang="en-CA" sz="1000" dirty="0" smtClean="0">
                <a:solidFill>
                  <a:schemeClr val="tx1">
                    <a:lumMod val="65000"/>
                    <a:lumOff val="35000"/>
                  </a:schemeClr>
                </a:solidFill>
                <a:latin typeface="+mn-lt"/>
                <a:ea typeface="Open Sans" pitchFamily="34" charset="0"/>
                <a:cs typeface="Open Sans" pitchFamily="34" charset="0"/>
                <a:sym typeface="Cambria"/>
              </a:rPr>
              <a:t>projects to lead and/or support (e.g. smart labels, smart contracts, Energy Efficiency Act review).</a:t>
            </a:r>
          </a:p>
          <a:p>
            <a:endParaRPr lang="en-CA" sz="1200" dirty="0" smtClean="0">
              <a:solidFill>
                <a:srgbClr val="666666"/>
              </a:solidFill>
              <a:latin typeface="Humanst521 BT" panose="020B0602020204020204" pitchFamily="34" charset="0"/>
              <a:sym typeface="Cambria"/>
            </a:endParaRPr>
          </a:p>
          <a:p>
            <a:endParaRPr dirty="0"/>
          </a:p>
        </p:txBody>
      </p:sp>
    </p:spTree>
    <p:extLst>
      <p:ext uri="{BB962C8B-B14F-4D97-AF65-F5344CB8AC3E}">
        <p14:creationId xmlns:p14="http://schemas.microsoft.com/office/powerpoint/2010/main" val="36360466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000" b="1" kern="1200" dirty="0" smtClean="0">
                <a:solidFill>
                  <a:schemeClr val="tx1"/>
                </a:solidFill>
                <a:effectLst/>
                <a:latin typeface="+mn-lt"/>
                <a:ea typeface="+mn-ea"/>
                <a:cs typeface="+mn-cs"/>
              </a:rPr>
              <a:t>Carrot Rewards</a:t>
            </a:r>
            <a:r>
              <a:rPr lang="en-CA" sz="1000" kern="1200" dirty="0" smtClean="0">
                <a:solidFill>
                  <a:schemeClr val="tx1"/>
                </a:solidFill>
                <a:effectLst/>
                <a:latin typeface="+mn-lt"/>
                <a:ea typeface="+mn-ea"/>
                <a:cs typeface="+mn-cs"/>
              </a:rPr>
              <a:t>: We’ve</a:t>
            </a:r>
            <a:r>
              <a:rPr lang="en-CA" sz="1000" kern="1200" baseline="0" dirty="0" smtClean="0">
                <a:solidFill>
                  <a:schemeClr val="tx1"/>
                </a:solidFill>
                <a:effectLst/>
                <a:latin typeface="+mn-lt"/>
                <a:ea typeface="+mn-ea"/>
                <a:cs typeface="+mn-cs"/>
              </a:rPr>
              <a:t> had success in</a:t>
            </a:r>
            <a:r>
              <a:rPr lang="en-CA" sz="1000" kern="1200" dirty="0" smtClean="0">
                <a:solidFill>
                  <a:schemeClr val="tx1"/>
                </a:solidFill>
                <a:effectLst/>
                <a:latin typeface="+mn-lt"/>
                <a:ea typeface="+mn-ea"/>
                <a:cs typeface="+mn-cs"/>
              </a:rPr>
              <a:t> engaging Canadians on their smartphones for energy efficiency awareness &amp; action. Specifically, the first phases of the Carrot Rewards pilot has focused on improving awareness and action related to ENERGY STAR and </a:t>
            </a:r>
            <a:r>
              <a:rPr lang="en-CA" sz="1000" kern="1200" dirty="0" err="1" smtClean="0">
                <a:solidFill>
                  <a:schemeClr val="tx1"/>
                </a:solidFill>
                <a:effectLst/>
                <a:latin typeface="+mn-lt"/>
                <a:ea typeface="+mn-ea"/>
                <a:cs typeface="+mn-cs"/>
              </a:rPr>
              <a:t>EnerGuide</a:t>
            </a:r>
            <a:r>
              <a:rPr lang="en-CA" sz="1000" kern="1200" dirty="0" smtClean="0">
                <a:solidFill>
                  <a:schemeClr val="tx1"/>
                </a:solidFill>
                <a:effectLst/>
                <a:latin typeface="+mn-lt"/>
                <a:ea typeface="+mn-ea"/>
                <a:cs typeface="+mn-cs"/>
              </a:rPr>
              <a:t> (e.g. 400K Canadians engaged in energy efficiency content; 24-27% increased awareness of ENERGY STAR among app users; Significant increase in ENERGY STAR Canada social media reach)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0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000" kern="1200" dirty="0" smtClean="0">
                <a:solidFill>
                  <a:schemeClr val="tx1"/>
                </a:solidFill>
                <a:effectLst/>
                <a:latin typeface="+mn-lt"/>
                <a:ea typeface="+mn-ea"/>
                <a:cs typeface="+mn-cs"/>
              </a:rPr>
              <a:t>The</a:t>
            </a:r>
            <a:r>
              <a:rPr lang="en-CA" sz="1000" kern="1200" baseline="0" dirty="0" smtClean="0">
                <a:solidFill>
                  <a:schemeClr val="tx1"/>
                </a:solidFill>
                <a:effectLst/>
                <a:latin typeface="+mn-lt"/>
                <a:ea typeface="+mn-ea"/>
                <a:cs typeface="+mn-cs"/>
              </a:rPr>
              <a:t> second phase included two </a:t>
            </a:r>
            <a:r>
              <a:rPr lang="en-CA" sz="1000" kern="1200" dirty="0" smtClean="0">
                <a:solidFill>
                  <a:schemeClr val="tx1"/>
                </a:solidFill>
                <a:effectLst/>
                <a:latin typeface="+mn-lt"/>
                <a:ea typeface="+mn-ea"/>
                <a:cs typeface="+mn-cs"/>
              </a:rPr>
              <a:t>Generation Energy online engagements,</a:t>
            </a:r>
            <a:r>
              <a:rPr lang="en-CA" sz="1000" kern="1200" baseline="0" dirty="0" smtClean="0">
                <a:solidFill>
                  <a:schemeClr val="tx1"/>
                </a:solidFill>
                <a:effectLst/>
                <a:latin typeface="+mn-lt"/>
                <a:ea typeface="+mn-ea"/>
                <a:cs typeface="+mn-cs"/>
              </a:rPr>
              <a:t> which included polls on energy use and transition</a:t>
            </a:r>
            <a:r>
              <a:rPr lang="en-CA" sz="1000" kern="1200" dirty="0" smtClean="0">
                <a:solidFill>
                  <a:schemeClr val="tx1"/>
                </a:solidFill>
                <a:effectLst/>
                <a:latin typeface="+mn-lt"/>
                <a:ea typeface="+mn-ea"/>
                <a:cs typeface="+mn-cs"/>
              </a:rPr>
              <a:t>. Of</a:t>
            </a:r>
            <a:r>
              <a:rPr lang="en-CA" sz="1000" kern="1200" baseline="0" dirty="0" smtClean="0">
                <a:solidFill>
                  <a:schemeClr val="tx1"/>
                </a:solidFill>
                <a:effectLst/>
                <a:latin typeface="+mn-lt"/>
                <a:ea typeface="+mn-ea"/>
                <a:cs typeface="+mn-cs"/>
              </a:rPr>
              <a:t> the 370K+ Canadians engaged via Generation Energy, approximately 300K were through Carrot and the number of ideas and comments shared on the </a:t>
            </a:r>
            <a:r>
              <a:rPr lang="en-CA" sz="1000" kern="1200" baseline="0" dirty="0" err="1" smtClean="0">
                <a:solidFill>
                  <a:schemeClr val="tx1"/>
                </a:solidFill>
                <a:effectLst/>
                <a:latin typeface="+mn-lt"/>
                <a:ea typeface="+mn-ea"/>
                <a:cs typeface="+mn-cs"/>
              </a:rPr>
              <a:t>GenEn</a:t>
            </a:r>
            <a:r>
              <a:rPr lang="en-CA" sz="1000" kern="1200" baseline="0" dirty="0" smtClean="0">
                <a:solidFill>
                  <a:schemeClr val="tx1"/>
                </a:solidFill>
                <a:effectLst/>
                <a:latin typeface="+mn-lt"/>
                <a:ea typeface="+mn-ea"/>
                <a:cs typeface="+mn-cs"/>
              </a:rPr>
              <a:t> portal spiked whenever a rewards offer was launched.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000" kern="1200" baseline="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000" kern="1200" baseline="0" dirty="0" smtClean="0">
                <a:solidFill>
                  <a:schemeClr val="tx1"/>
                </a:solidFill>
                <a:effectLst/>
                <a:latin typeface="+mn-lt"/>
                <a:ea typeface="+mn-ea"/>
                <a:cs typeface="+mn-cs"/>
              </a:rPr>
              <a:t>Phase 3 content creation is well underway and new content will be launched in November 2017. We’re also working to scale the app by engaging utilities and retailers who are keen to test out the rewards app as means of engaging Canadians to and nudging behaviour change. </a:t>
            </a:r>
            <a:endParaRPr lang="en-CA" sz="1000" kern="1200" dirty="0" smtClean="0">
              <a:solidFill>
                <a:schemeClr val="tx1"/>
              </a:solidFill>
              <a:effectLst/>
              <a:latin typeface="+mn-lt"/>
              <a:ea typeface="+mn-ea"/>
              <a:cs typeface="+mn-cs"/>
            </a:endParaRPr>
          </a:p>
          <a:p>
            <a:endParaRPr lang="en-CA" dirty="0"/>
          </a:p>
        </p:txBody>
      </p:sp>
      <p:sp>
        <p:nvSpPr>
          <p:cNvPr id="4" name="Slide Number Placeholder 3"/>
          <p:cNvSpPr>
            <a:spLocks noGrp="1"/>
          </p:cNvSpPr>
          <p:nvPr>
            <p:ph type="sldNum" sz="quarter" idx="10"/>
          </p:nvPr>
        </p:nvSpPr>
        <p:spPr/>
        <p:txBody>
          <a:bodyPr/>
          <a:lstStyle/>
          <a:p>
            <a:fld id="{93506EDC-9DB9-421A-B4E0-0DFEF8212865}" type="slidenum">
              <a:rPr lang="en-CA" smtClean="0"/>
              <a:t>16</a:t>
            </a:fld>
            <a:endParaRPr lang="en-CA"/>
          </a:p>
        </p:txBody>
      </p:sp>
    </p:spTree>
    <p:extLst>
      <p:ext uri="{BB962C8B-B14F-4D97-AF65-F5344CB8AC3E}">
        <p14:creationId xmlns:p14="http://schemas.microsoft.com/office/powerpoint/2010/main" val="6439582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000" kern="1200" dirty="0" smtClean="0">
                <a:solidFill>
                  <a:schemeClr val="tx1"/>
                </a:solidFill>
                <a:effectLst/>
                <a:latin typeface="+mn-lt"/>
                <a:ea typeface="+mn-ea"/>
                <a:cs typeface="+mn-cs"/>
              </a:rPr>
              <a:t>OEE engaged in a cross-jurisdictional approach with the Province of Alberta’s </a:t>
            </a:r>
            <a:r>
              <a:rPr lang="en-CA" sz="1000" kern="1200" dirty="0" err="1" smtClean="0">
                <a:solidFill>
                  <a:schemeClr val="tx1"/>
                </a:solidFill>
                <a:effectLst/>
                <a:latin typeface="+mn-lt"/>
                <a:ea typeface="+mn-ea"/>
                <a:cs typeface="+mn-cs"/>
              </a:rPr>
              <a:t>CoLab</a:t>
            </a:r>
            <a:r>
              <a:rPr lang="en-CA" sz="1000" kern="1200" baseline="0" dirty="0" smtClean="0">
                <a:solidFill>
                  <a:schemeClr val="tx1"/>
                </a:solidFill>
                <a:effectLst/>
                <a:latin typeface="+mn-lt"/>
                <a:ea typeface="+mn-ea"/>
                <a:cs typeface="+mn-cs"/>
              </a:rPr>
              <a:t> </a:t>
            </a:r>
            <a:r>
              <a:rPr lang="en-CA" sz="1000" kern="1200" dirty="0" smtClean="0">
                <a:solidFill>
                  <a:schemeClr val="tx1"/>
                </a:solidFill>
                <a:effectLst/>
                <a:latin typeface="+mn-lt"/>
                <a:ea typeface="+mn-ea"/>
                <a:cs typeface="+mn-cs"/>
              </a:rPr>
              <a:t>and City of Edmonton to improve home labelling &amp; reporting by conducting user research, prototyping and testing service improvements directly with citizens.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0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000" kern="1200" dirty="0" smtClean="0">
                <a:solidFill>
                  <a:schemeClr val="tx1"/>
                </a:solidFill>
                <a:effectLst/>
                <a:latin typeface="+mn-lt"/>
                <a:ea typeface="+mn-ea"/>
                <a:cs typeface="+mn-cs"/>
              </a:rPr>
              <a:t>As a result, improvements have been made to the </a:t>
            </a:r>
            <a:r>
              <a:rPr lang="en-CA" sz="1000" kern="1200" dirty="0" err="1" smtClean="0">
                <a:solidFill>
                  <a:schemeClr val="tx1"/>
                </a:solidFill>
                <a:effectLst/>
                <a:latin typeface="+mn-lt"/>
                <a:ea typeface="+mn-ea"/>
                <a:cs typeface="+mn-cs"/>
              </a:rPr>
              <a:t>EnerGuide</a:t>
            </a:r>
            <a:r>
              <a:rPr lang="en-CA" sz="1000" kern="1200" dirty="0" smtClean="0">
                <a:solidFill>
                  <a:schemeClr val="tx1"/>
                </a:solidFill>
                <a:effectLst/>
                <a:latin typeface="+mn-lt"/>
                <a:ea typeface="+mn-ea"/>
                <a:cs typeface="+mn-cs"/>
              </a:rPr>
              <a:t> Home Evaluation Report to make it more reader-friendly and actionable, and the City of Edmonton successfully applied for NRCan funding to support further experimentation and the delivery of their home labelling and reporting program using </a:t>
            </a:r>
            <a:r>
              <a:rPr lang="en-CA" sz="1000" kern="1200" dirty="0" err="1" smtClean="0">
                <a:solidFill>
                  <a:schemeClr val="tx1"/>
                </a:solidFill>
                <a:effectLst/>
                <a:latin typeface="+mn-lt"/>
                <a:ea typeface="+mn-ea"/>
                <a:cs typeface="+mn-cs"/>
              </a:rPr>
              <a:t>EnerGuide</a:t>
            </a:r>
            <a:r>
              <a:rPr lang="en-CA" sz="1000" kern="1200" dirty="0" smtClean="0">
                <a:solidFill>
                  <a:schemeClr val="tx1"/>
                </a:solidFill>
                <a:effectLst/>
                <a:latin typeface="+mn-lt"/>
                <a:ea typeface="+mn-ea"/>
                <a:cs typeface="+mn-cs"/>
              </a:rPr>
              <a:t> tools.</a:t>
            </a:r>
            <a:endParaRPr lang="en-CA" sz="1000" kern="1200" baseline="0" dirty="0" smtClean="0">
              <a:solidFill>
                <a:schemeClr val="tx1"/>
              </a:solidFill>
              <a:effectLst/>
              <a:latin typeface="+mn-lt"/>
              <a:ea typeface="+mn-ea"/>
              <a:cs typeface="+mn-cs"/>
            </a:endParaRPr>
          </a:p>
          <a:p>
            <a:endParaRPr lang="en-CA" dirty="0"/>
          </a:p>
        </p:txBody>
      </p:sp>
      <p:sp>
        <p:nvSpPr>
          <p:cNvPr id="4" name="Slide Number Placeholder 3"/>
          <p:cNvSpPr>
            <a:spLocks noGrp="1"/>
          </p:cNvSpPr>
          <p:nvPr>
            <p:ph type="sldNum" sz="quarter" idx="10"/>
          </p:nvPr>
        </p:nvSpPr>
        <p:spPr/>
        <p:txBody>
          <a:bodyPr/>
          <a:lstStyle/>
          <a:p>
            <a:fld id="{93506EDC-9DB9-421A-B4E0-0DFEF8212865}" type="slidenum">
              <a:rPr lang="en-CA" smtClean="0"/>
              <a:t>17</a:t>
            </a:fld>
            <a:endParaRPr lang="en-CA"/>
          </a:p>
        </p:txBody>
      </p:sp>
    </p:spTree>
    <p:extLst>
      <p:ext uri="{BB962C8B-B14F-4D97-AF65-F5344CB8AC3E}">
        <p14:creationId xmlns:p14="http://schemas.microsoft.com/office/powerpoint/2010/main" val="3324001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93506EDC-9DB9-421A-B4E0-0DFEF8212865}" type="slidenum">
              <a:rPr lang="en-CA" smtClean="0"/>
              <a:t>18</a:t>
            </a:fld>
            <a:endParaRPr lang="en-CA"/>
          </a:p>
        </p:txBody>
      </p:sp>
    </p:spTree>
    <p:extLst>
      <p:ext uri="{BB962C8B-B14F-4D97-AF65-F5344CB8AC3E}">
        <p14:creationId xmlns:p14="http://schemas.microsoft.com/office/powerpoint/2010/main" val="28673903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93506EDC-9DB9-421A-B4E0-0DFEF8212865}" type="slidenum">
              <a:rPr lang="en-CA" smtClean="0"/>
              <a:t>19</a:t>
            </a:fld>
            <a:endParaRPr lang="en-CA"/>
          </a:p>
        </p:txBody>
      </p:sp>
    </p:spTree>
    <p:extLst>
      <p:ext uri="{BB962C8B-B14F-4D97-AF65-F5344CB8AC3E}">
        <p14:creationId xmlns:p14="http://schemas.microsoft.com/office/powerpoint/2010/main" val="27411159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000" dirty="0" smtClean="0">
                <a:latin typeface="+mn-lt"/>
              </a:rPr>
              <a:t>The purpose of this</a:t>
            </a:r>
            <a:r>
              <a:rPr lang="en-CA" sz="1000" baseline="0" dirty="0" smtClean="0">
                <a:latin typeface="+mn-lt"/>
              </a:rPr>
              <a:t> deck is to:</a:t>
            </a:r>
          </a:p>
          <a:p>
            <a:pPr marL="171450" indent="-171450">
              <a:buFont typeface="Arial" panose="020B0604020202020204" pitchFamily="34" charset="0"/>
              <a:buChar char="•"/>
            </a:pPr>
            <a:r>
              <a:rPr lang="en-CA" sz="1000" baseline="0" dirty="0" smtClean="0">
                <a:latin typeface="+mn-lt"/>
              </a:rPr>
              <a:t>Provide an overview on OEE Social Innovation Unit’s work to date and</a:t>
            </a:r>
          </a:p>
          <a:p>
            <a:pPr marL="171450" indent="-171450">
              <a:buFont typeface="Arial" panose="020B0604020202020204" pitchFamily="34" charset="0"/>
              <a:buChar char="•"/>
            </a:pPr>
            <a:r>
              <a:rPr lang="en-CA" sz="1000" baseline="0" dirty="0" smtClean="0">
                <a:latin typeface="+mn-lt"/>
              </a:rPr>
              <a:t>Demonstrate how OEE is pivoting to embed a model and practice of continuous improvement and innovation to transform our service delivery.</a:t>
            </a:r>
          </a:p>
          <a:p>
            <a:pPr marL="171450" indent="-171450">
              <a:buFont typeface="Arial" panose="020B0604020202020204" pitchFamily="34" charset="0"/>
              <a:buChar char="•"/>
            </a:pPr>
            <a:endParaRPr lang="en-CA" sz="1000" baseline="0" dirty="0" smtClean="0">
              <a:latin typeface="+mn-lt"/>
            </a:endParaRPr>
          </a:p>
          <a:p>
            <a:pPr marL="0" indent="0">
              <a:buFont typeface="Arial" panose="020B0604020202020204" pitchFamily="34" charset="0"/>
              <a:buNone/>
            </a:pPr>
            <a:r>
              <a:rPr lang="en-CA" sz="1000" baseline="0" dirty="0" smtClean="0">
                <a:latin typeface="+mn-lt"/>
              </a:rPr>
              <a:t>The image on the left is a hierarchical org structure. The one on the left is a platform structure. Arguably, OEE works in a platform way when it mobilizes people and resources from within and beyond our organization to advance policy and program priorities. What we’re proposing here is that we’ll have to scale that platform practice and, increasingly, do it in more open, digital and social ways to be a responsive, adaptive and resilient organization.</a:t>
            </a:r>
          </a:p>
          <a:p>
            <a:endParaRPr lang="en-CA" sz="1000" baseline="0" dirty="0" smtClean="0">
              <a:latin typeface="+mn-lt"/>
            </a:endParaRPr>
          </a:p>
          <a:p>
            <a:endParaRPr lang="en-CA" dirty="0"/>
          </a:p>
        </p:txBody>
      </p:sp>
      <p:sp>
        <p:nvSpPr>
          <p:cNvPr id="4" name="Slide Number Placeholder 3"/>
          <p:cNvSpPr>
            <a:spLocks noGrp="1"/>
          </p:cNvSpPr>
          <p:nvPr>
            <p:ph type="sldNum" sz="quarter" idx="10"/>
          </p:nvPr>
        </p:nvSpPr>
        <p:spPr/>
        <p:txBody>
          <a:bodyPr/>
          <a:lstStyle/>
          <a:p>
            <a:fld id="{93506EDC-9DB9-421A-B4E0-0DFEF8212865}" type="slidenum">
              <a:rPr lang="en-CA" smtClean="0"/>
              <a:t>2</a:t>
            </a:fld>
            <a:endParaRPr lang="en-CA"/>
          </a:p>
        </p:txBody>
      </p:sp>
    </p:spTree>
    <p:extLst>
      <p:ext uri="{BB962C8B-B14F-4D97-AF65-F5344CB8AC3E}">
        <p14:creationId xmlns:p14="http://schemas.microsoft.com/office/powerpoint/2010/main" val="34248019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93506EDC-9DB9-421A-B4E0-0DFEF8212865}" type="slidenum">
              <a:rPr lang="en-CA" smtClean="0"/>
              <a:t>20</a:t>
            </a:fld>
            <a:endParaRPr lang="en-CA"/>
          </a:p>
        </p:txBody>
      </p:sp>
    </p:spTree>
    <p:extLst>
      <p:ext uri="{BB962C8B-B14F-4D97-AF65-F5344CB8AC3E}">
        <p14:creationId xmlns:p14="http://schemas.microsoft.com/office/powerpoint/2010/main" val="860908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000" dirty="0" smtClean="0">
                <a:solidFill>
                  <a:schemeClr val="tx1"/>
                </a:solidFill>
                <a:latin typeface="+mn-lt"/>
              </a:rPr>
              <a:t>GENERALLY</a:t>
            </a:r>
            <a:r>
              <a:rPr lang="en-CA" sz="1000" baseline="0" dirty="0" smtClean="0">
                <a:solidFill>
                  <a:schemeClr val="tx1"/>
                </a:solidFill>
                <a:latin typeface="+mn-lt"/>
              </a:rPr>
              <a:t> SPEAKING, t</a:t>
            </a:r>
            <a:r>
              <a:rPr lang="en-CA" sz="1000" dirty="0" smtClean="0">
                <a:solidFill>
                  <a:schemeClr val="tx1"/>
                </a:solidFill>
                <a:latin typeface="+mn-lt"/>
              </a:rPr>
              <a:t>hese</a:t>
            </a:r>
            <a:r>
              <a:rPr lang="en-CA" sz="1000" baseline="0" dirty="0" smtClean="0">
                <a:solidFill>
                  <a:schemeClr val="tx1"/>
                </a:solidFill>
                <a:latin typeface="+mn-lt"/>
              </a:rPr>
              <a:t> are some of our policies, services and tools</a:t>
            </a:r>
            <a:r>
              <a:rPr lang="en-CA" sz="1000" dirty="0" smtClean="0">
                <a:solidFill>
                  <a:schemeClr val="tx1"/>
                </a:solidFill>
                <a:latin typeface="+mn-lt"/>
              </a:rPr>
              <a:t> and our default delivery model.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000" dirty="0" smtClean="0">
              <a:solidFill>
                <a:schemeClr val="tx1"/>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000" dirty="0" smtClean="0">
                <a:solidFill>
                  <a:schemeClr val="tx1"/>
                </a:solidFill>
                <a:latin typeface="+mn-lt"/>
              </a:rPr>
              <a:t>This</a:t>
            </a:r>
            <a:r>
              <a:rPr lang="en-CA" sz="1000" baseline="0" dirty="0" smtClean="0">
                <a:solidFill>
                  <a:schemeClr val="tx1"/>
                </a:solidFill>
                <a:latin typeface="+mn-lt"/>
              </a:rPr>
              <a:t> is what we put in the onboarding package to new employees, how we delegate tasks, and how we develop and deliver policies and programs.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000" baseline="0" dirty="0" smtClean="0">
              <a:solidFill>
                <a:schemeClr val="tx1"/>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000" dirty="0" smtClean="0">
                <a:solidFill>
                  <a:schemeClr val="tx1"/>
                </a:solidFill>
                <a:latin typeface="+mn-lt"/>
              </a:rPr>
              <a:t>To date, OEE’s policy &amp; program functions are focused primarily on implementing &amp; scaling </a:t>
            </a:r>
            <a:r>
              <a:rPr lang="en-CA" sz="1000" i="1" dirty="0" smtClean="0">
                <a:solidFill>
                  <a:schemeClr val="tx1"/>
                </a:solidFill>
                <a:latin typeface="+mn-lt"/>
              </a:rPr>
              <a:t>existing</a:t>
            </a:r>
            <a:r>
              <a:rPr lang="en-CA" sz="1000" dirty="0" smtClean="0">
                <a:solidFill>
                  <a:schemeClr val="tx1"/>
                </a:solidFill>
                <a:latin typeface="+mn-lt"/>
              </a:rPr>
              <a:t> tools and services. We see much of what we do and how we do it through these lenses</a:t>
            </a:r>
            <a:r>
              <a:rPr lang="en-CA" sz="1000" baseline="0" dirty="0" smtClean="0">
                <a:solidFill>
                  <a:schemeClr val="tx1"/>
                </a:solidFill>
                <a:latin typeface="+mn-lt"/>
              </a:rPr>
              <a:t>. That matters when you consider what’s shifting in relation to the design and delivery of what we do and how we do it.</a:t>
            </a:r>
            <a:endParaRPr lang="en-CA" sz="1000" dirty="0" smtClean="0">
              <a:solidFill>
                <a:schemeClr val="tx1"/>
              </a:solidFill>
              <a:latin typeface="+mn-lt"/>
            </a:endParaRPr>
          </a:p>
          <a:p>
            <a:endParaRPr lang="en-CA" dirty="0"/>
          </a:p>
        </p:txBody>
      </p:sp>
      <p:sp>
        <p:nvSpPr>
          <p:cNvPr id="4" name="Slide Number Placeholder 3"/>
          <p:cNvSpPr>
            <a:spLocks noGrp="1"/>
          </p:cNvSpPr>
          <p:nvPr>
            <p:ph type="sldNum" sz="quarter" idx="10"/>
          </p:nvPr>
        </p:nvSpPr>
        <p:spPr/>
        <p:txBody>
          <a:bodyPr/>
          <a:lstStyle/>
          <a:p>
            <a:fld id="{93506EDC-9DB9-421A-B4E0-0DFEF8212865}" type="slidenum">
              <a:rPr lang="en-CA" smtClean="0"/>
              <a:t>3</a:t>
            </a:fld>
            <a:endParaRPr lang="en-CA"/>
          </a:p>
        </p:txBody>
      </p:sp>
    </p:spTree>
    <p:extLst>
      <p:ext uri="{BB962C8B-B14F-4D97-AF65-F5344CB8AC3E}">
        <p14:creationId xmlns:p14="http://schemas.microsoft.com/office/powerpoint/2010/main" val="19660241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aseline="0" dirty="0" smtClean="0">
                <a:solidFill>
                  <a:schemeClr val="tx1"/>
                </a:solidFill>
                <a:latin typeface="+mn-lt"/>
                <a:ea typeface="Oswald"/>
                <a:cs typeface="Oswald"/>
                <a:sym typeface="Oswald"/>
              </a:rPr>
              <a:t>And things are shifting…significantly.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000" baseline="0" dirty="0" smtClean="0">
              <a:solidFill>
                <a:schemeClr val="tx1"/>
              </a:solidFill>
              <a:latin typeface="+mn-lt"/>
              <a:ea typeface="+mn-ea"/>
              <a:cs typeface="+mn-cs"/>
              <a:sym typeface="Oswald"/>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smtClean="0">
                <a:solidFill>
                  <a:schemeClr val="tx1"/>
                </a:solidFill>
                <a:latin typeface="+mn-lt"/>
                <a:ea typeface="Oswald"/>
                <a:cs typeface="Oswald"/>
                <a:sym typeface="Oswald"/>
              </a:rPr>
              <a:t>Evolving contexts and needs require OEE to</a:t>
            </a:r>
            <a:r>
              <a:rPr lang="en-GB" sz="1000" baseline="0" dirty="0" smtClean="0">
                <a:solidFill>
                  <a:schemeClr val="tx1"/>
                </a:solidFill>
                <a:latin typeface="+mn-lt"/>
                <a:ea typeface="Oswald"/>
                <a:cs typeface="Oswald"/>
                <a:sym typeface="Oswald"/>
              </a:rPr>
              <a:t> create and support opportunities for innovation and experimentation and become </a:t>
            </a:r>
            <a:r>
              <a:rPr lang="en-GB" sz="1000" dirty="0" smtClean="0">
                <a:solidFill>
                  <a:schemeClr val="tx1"/>
                </a:solidFill>
                <a:latin typeface="+mn-lt"/>
                <a:ea typeface="Oswald"/>
                <a:cs typeface="Oswald"/>
                <a:sym typeface="Oswald"/>
              </a:rPr>
              <a:t>open, responsive &amp; resilient to</a:t>
            </a:r>
            <a:r>
              <a:rPr lang="en-GB" sz="1000" baseline="0" dirty="0" smtClean="0">
                <a:solidFill>
                  <a:schemeClr val="tx1"/>
                </a:solidFill>
                <a:latin typeface="+mn-lt"/>
                <a:ea typeface="Oswald"/>
                <a:cs typeface="Oswald"/>
                <a:sym typeface="Oswald"/>
              </a:rPr>
              <a:t> change</a:t>
            </a:r>
            <a:r>
              <a:rPr lang="en-GB" sz="1000" dirty="0" smtClean="0">
                <a:solidFill>
                  <a:schemeClr val="tx1"/>
                </a:solidFill>
                <a:latin typeface="+mn-lt"/>
                <a:ea typeface="Oswald"/>
                <a:cs typeface="Oswald"/>
                <a:sym typeface="Oswald"/>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dirty="0" smtClean="0">
              <a:solidFill>
                <a:schemeClr val="tx1"/>
              </a:solidFill>
              <a:latin typeface="+mn-lt"/>
              <a:ea typeface="Oswald"/>
              <a:cs typeface="Oswald"/>
              <a:sym typeface="Oswald"/>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smtClean="0">
                <a:solidFill>
                  <a:schemeClr val="tx1"/>
                </a:solidFill>
                <a:latin typeface="+mn-lt"/>
                <a:ea typeface="Oswald"/>
                <a:cs typeface="Oswald"/>
                <a:sym typeface="Oswald"/>
              </a:rPr>
              <a:t>From a policy perspective,</a:t>
            </a:r>
            <a:r>
              <a:rPr lang="en-GB" sz="1000" baseline="0" dirty="0" smtClean="0">
                <a:solidFill>
                  <a:schemeClr val="tx1"/>
                </a:solidFill>
                <a:latin typeface="+mn-lt"/>
                <a:ea typeface="Oswald"/>
                <a:cs typeface="Oswald"/>
                <a:sym typeface="Oswald"/>
              </a:rPr>
              <a:t> Canada will need cross-jurisdictional and multi-sectoral solutions, including those that include new and emerging </a:t>
            </a:r>
            <a:r>
              <a:rPr lang="en-CA" sz="1000" dirty="0" smtClean="0">
                <a:solidFill>
                  <a:schemeClr val="tx1"/>
                </a:solidFill>
                <a:latin typeface="+mn-lt"/>
                <a:cs typeface="Arial" pitchFamily="34" charset="0"/>
              </a:rPr>
              <a:t>technologies, actors and business models </a:t>
            </a:r>
            <a:r>
              <a:rPr lang="en-GB" sz="1000" baseline="0" dirty="0" smtClean="0">
                <a:solidFill>
                  <a:schemeClr val="tx1"/>
                </a:solidFill>
                <a:latin typeface="+mn-lt"/>
                <a:ea typeface="Oswald"/>
                <a:cs typeface="Oswald"/>
                <a:sym typeface="Oswald"/>
              </a:rPr>
              <a:t>to realize a low carbon future</a:t>
            </a:r>
            <a:r>
              <a:rPr lang="en-CA" sz="1000" dirty="0" smtClean="0">
                <a:solidFill>
                  <a:schemeClr val="tx1"/>
                </a:solidFill>
                <a:latin typeface="+mn-lt"/>
                <a:cs typeface="Arial"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000" dirty="0" smtClean="0">
              <a:solidFill>
                <a:schemeClr val="tx1"/>
              </a:solidFill>
              <a:latin typeface="+mn-lt"/>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000" dirty="0" smtClean="0">
                <a:solidFill>
                  <a:schemeClr val="tx1"/>
                </a:solidFill>
                <a:latin typeface="+mn-lt"/>
                <a:cs typeface="Arial" pitchFamily="34" charset="0"/>
              </a:rPr>
              <a:t>Also, expectations</a:t>
            </a:r>
            <a:r>
              <a:rPr lang="en-CA" sz="1000" baseline="0" dirty="0" smtClean="0">
                <a:solidFill>
                  <a:schemeClr val="tx1"/>
                </a:solidFill>
                <a:latin typeface="+mn-lt"/>
                <a:cs typeface="Arial" pitchFamily="34" charset="0"/>
              </a:rPr>
              <a:t> for user-centred services, digital approaches and open policy shaping and delivery are increasing.</a:t>
            </a:r>
            <a:endParaRPr lang="en-GB" sz="1000" baseline="0" dirty="0" smtClean="0">
              <a:solidFill>
                <a:schemeClr val="tx1"/>
              </a:solidFill>
              <a:latin typeface="+mn-lt"/>
              <a:ea typeface="Oswald"/>
              <a:cs typeface="Oswald"/>
              <a:sym typeface="Oswald"/>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aseline="0" dirty="0" smtClean="0">
              <a:solidFill>
                <a:schemeClr val="tx1"/>
              </a:solidFill>
              <a:latin typeface="+mn-lt"/>
              <a:ea typeface="Oswald"/>
              <a:cs typeface="Oswald"/>
              <a:sym typeface="Oswald"/>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aseline="0" dirty="0" smtClean="0">
                <a:solidFill>
                  <a:schemeClr val="tx1"/>
                </a:solidFill>
                <a:latin typeface="+mn-lt"/>
                <a:ea typeface="Oswald"/>
                <a:cs typeface="Oswald"/>
                <a:sym typeface="Oswald"/>
              </a:rPr>
              <a:t>Focusing primarily on the delivery of existing tools and services will limit our effectiveness in delivering on our commitments and results.</a:t>
            </a:r>
            <a:endParaRPr lang="en-CA" sz="1000" dirty="0">
              <a:solidFill>
                <a:schemeClr val="tx1"/>
              </a:solidFill>
              <a:latin typeface="+mn-lt"/>
            </a:endParaRPr>
          </a:p>
        </p:txBody>
      </p:sp>
      <p:sp>
        <p:nvSpPr>
          <p:cNvPr id="4" name="Slide Number Placeholder 3"/>
          <p:cNvSpPr>
            <a:spLocks noGrp="1"/>
          </p:cNvSpPr>
          <p:nvPr>
            <p:ph type="sldNum" sz="quarter" idx="10"/>
          </p:nvPr>
        </p:nvSpPr>
        <p:spPr/>
        <p:txBody>
          <a:bodyPr/>
          <a:lstStyle/>
          <a:p>
            <a:fld id="{93506EDC-9DB9-421A-B4E0-0DFEF8212865}" type="slidenum">
              <a:rPr lang="en-CA" smtClean="0"/>
              <a:t>4</a:t>
            </a:fld>
            <a:endParaRPr lang="en-CA"/>
          </a:p>
        </p:txBody>
      </p:sp>
    </p:spTree>
    <p:extLst>
      <p:ext uri="{BB962C8B-B14F-4D97-AF65-F5344CB8AC3E}">
        <p14:creationId xmlns:p14="http://schemas.microsoft.com/office/powerpoint/2010/main" val="32920683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000" dirty="0" smtClean="0">
                <a:solidFill>
                  <a:schemeClr val="tx1"/>
                </a:solidFill>
                <a:latin typeface="+mn-lt"/>
              </a:rPr>
              <a:t>OEE’s Social Innovation Unit </a:t>
            </a:r>
            <a:r>
              <a:rPr lang="en-GB" sz="1000" dirty="0" smtClean="0">
                <a:solidFill>
                  <a:schemeClr val="tx1"/>
                </a:solidFill>
                <a:latin typeface="+mn-lt"/>
                <a:ea typeface="Oswald"/>
                <a:cs typeface="Oswald"/>
                <a:sym typeface="Oswald"/>
              </a:rPr>
              <a:t>is enabling service transformation </a:t>
            </a:r>
            <a:r>
              <a:rPr lang="en-CA" sz="1000" dirty="0" smtClean="0">
                <a:solidFill>
                  <a:schemeClr val="tx1"/>
                </a:solidFill>
                <a:latin typeface="+mn-lt"/>
                <a:ea typeface="Oswald"/>
                <a:cs typeface="Oswald"/>
                <a:sym typeface="Oswald"/>
              </a:rPr>
              <a:t>by applying new policy methods and approaches, working with partners</a:t>
            </a:r>
            <a:r>
              <a:rPr lang="en-CA" sz="1000" baseline="0" dirty="0" smtClean="0">
                <a:solidFill>
                  <a:schemeClr val="tx1"/>
                </a:solidFill>
                <a:latin typeface="+mn-lt"/>
                <a:ea typeface="Oswald"/>
                <a:cs typeface="Oswald"/>
                <a:sym typeface="Oswald"/>
              </a:rPr>
              <a:t> in and outside of OEE and government. We are working in open, digital and social ways to co-create value in three interrelated ways:</a:t>
            </a:r>
          </a:p>
          <a:p>
            <a:pPr marL="800100" lvl="1" indent="-342900">
              <a:lnSpc>
                <a:spcPct val="115000"/>
              </a:lnSpc>
              <a:spcAft>
                <a:spcPts val="0"/>
              </a:spcAft>
              <a:buFont typeface="+mj-lt"/>
              <a:buAutoNum type="arabicPeriod"/>
            </a:pPr>
            <a:r>
              <a:rPr lang="en-CA" sz="1000" b="1" dirty="0" smtClean="0">
                <a:solidFill>
                  <a:schemeClr val="tx1"/>
                </a:solidFill>
                <a:effectLst/>
                <a:latin typeface="+mn-lt"/>
                <a:ea typeface="Times New Roman" panose="02020603050405020304" pitchFamily="18" charset="0"/>
                <a:cs typeface="Times New Roman" panose="02020603050405020304" pitchFamily="18" charset="0"/>
              </a:rPr>
              <a:t>Building relationships and capacity for policy and service improvement and innovation </a:t>
            </a:r>
            <a:r>
              <a:rPr lang="en-CA" sz="1000" dirty="0" smtClean="0">
                <a:solidFill>
                  <a:schemeClr val="tx1"/>
                </a:solidFill>
                <a:effectLst/>
                <a:latin typeface="+mn-lt"/>
                <a:ea typeface="Times New Roman" panose="02020603050405020304" pitchFamily="18" charset="0"/>
                <a:cs typeface="Times New Roman" panose="02020603050405020304" pitchFamily="18" charset="0"/>
              </a:rPr>
              <a:t>via new methods and approaches</a:t>
            </a:r>
            <a:r>
              <a:rPr lang="en-CA" sz="1000" baseline="0" dirty="0" smtClean="0">
                <a:solidFill>
                  <a:schemeClr val="tx1"/>
                </a:solidFill>
                <a:effectLst/>
                <a:latin typeface="+mn-lt"/>
                <a:ea typeface="Times New Roman" panose="02020603050405020304" pitchFamily="18" charset="0"/>
                <a:cs typeface="Times New Roman" panose="02020603050405020304" pitchFamily="18" charset="0"/>
              </a:rPr>
              <a:t> (like service design, lean and foresight with Aimee’s team)</a:t>
            </a:r>
            <a:r>
              <a:rPr lang="en-CA" sz="1000" dirty="0" smtClean="0">
                <a:solidFill>
                  <a:schemeClr val="tx1"/>
                </a:solidFill>
                <a:effectLst/>
                <a:latin typeface="+mn-lt"/>
                <a:ea typeface="Times New Roman" panose="02020603050405020304" pitchFamily="18" charset="0"/>
                <a:cs typeface="Times New Roman" panose="02020603050405020304" pitchFamily="18" charset="0"/>
              </a:rPr>
              <a:t>;</a:t>
            </a:r>
          </a:p>
          <a:p>
            <a:pPr marL="800100" lvl="1" indent="-342900">
              <a:lnSpc>
                <a:spcPct val="115000"/>
              </a:lnSpc>
              <a:spcAft>
                <a:spcPts val="0"/>
              </a:spcAft>
              <a:buFont typeface="+mj-lt"/>
              <a:buAutoNum type="arabicPeriod"/>
            </a:pPr>
            <a:r>
              <a:rPr lang="en-CA" sz="1000" b="1" dirty="0" smtClean="0">
                <a:solidFill>
                  <a:schemeClr val="tx1"/>
                </a:solidFill>
                <a:effectLst/>
                <a:latin typeface="+mn-lt"/>
                <a:ea typeface="Times New Roman" panose="02020603050405020304" pitchFamily="18" charset="0"/>
                <a:cs typeface="Times New Roman" panose="02020603050405020304" pitchFamily="18" charset="0"/>
              </a:rPr>
              <a:t>Co-creating and testing insights, interventions and pilots </a:t>
            </a:r>
            <a:r>
              <a:rPr lang="en-CA" sz="1000" dirty="0" smtClean="0">
                <a:solidFill>
                  <a:schemeClr val="tx1"/>
                </a:solidFill>
                <a:effectLst/>
                <a:latin typeface="+mn-lt"/>
                <a:ea typeface="Times New Roman" panose="02020603050405020304" pitchFamily="18" charset="0"/>
                <a:cs typeface="Times New Roman" panose="02020603050405020304" pitchFamily="18" charset="0"/>
              </a:rPr>
              <a:t>– we’re trying to instil</a:t>
            </a:r>
            <a:r>
              <a:rPr lang="en-CA" sz="1000" baseline="0" dirty="0" smtClean="0">
                <a:solidFill>
                  <a:schemeClr val="tx1"/>
                </a:solidFill>
                <a:effectLst/>
                <a:latin typeface="+mn-lt"/>
                <a:ea typeface="Times New Roman" panose="02020603050405020304" pitchFamily="18" charset="0"/>
                <a:cs typeface="Times New Roman" panose="02020603050405020304" pitchFamily="18" charset="0"/>
              </a:rPr>
              <a:t> a start small and experiment with citizens and stakeholders mindset and approach</a:t>
            </a:r>
            <a:r>
              <a:rPr lang="en-CA" sz="1000" dirty="0" smtClean="0">
                <a:solidFill>
                  <a:schemeClr val="tx1"/>
                </a:solidFill>
                <a:effectLst/>
                <a:latin typeface="+mn-lt"/>
                <a:ea typeface="Times New Roman" panose="02020603050405020304" pitchFamily="18" charset="0"/>
                <a:cs typeface="Times New Roman" panose="02020603050405020304" pitchFamily="18" charset="0"/>
              </a:rPr>
              <a:t>; and,</a:t>
            </a:r>
          </a:p>
          <a:p>
            <a:pPr marL="800100" lvl="1" indent="-342900">
              <a:lnSpc>
                <a:spcPct val="115000"/>
              </a:lnSpc>
              <a:spcAft>
                <a:spcPts val="1000"/>
              </a:spcAft>
              <a:buFont typeface="+mj-lt"/>
              <a:buAutoNum type="arabicPeriod"/>
            </a:pPr>
            <a:r>
              <a:rPr lang="en-CA" sz="1000" b="1" dirty="0" smtClean="0">
                <a:solidFill>
                  <a:schemeClr val="tx1"/>
                </a:solidFill>
                <a:effectLst/>
                <a:latin typeface="+mn-lt"/>
                <a:ea typeface="Times New Roman" panose="02020603050405020304" pitchFamily="18" charset="0"/>
                <a:cs typeface="Times New Roman" panose="02020603050405020304" pitchFamily="18" charset="0"/>
              </a:rPr>
              <a:t>Implementing what works</a:t>
            </a:r>
            <a:r>
              <a:rPr lang="en-CA" sz="1000" dirty="0" smtClean="0">
                <a:solidFill>
                  <a:schemeClr val="tx1"/>
                </a:solidFill>
                <a:effectLst/>
                <a:latin typeface="+mn-lt"/>
                <a:ea typeface="Times New Roman" panose="02020603050405020304" pitchFamily="18" charset="0"/>
                <a:cs typeface="Times New Roman" panose="02020603050405020304" pitchFamily="18" charset="0"/>
              </a:rPr>
              <a:t> through program redesigns and new policy interventions.</a:t>
            </a:r>
          </a:p>
          <a:p>
            <a:endParaRPr lang="en-CA" dirty="0"/>
          </a:p>
        </p:txBody>
      </p:sp>
      <p:sp>
        <p:nvSpPr>
          <p:cNvPr id="4" name="Slide Number Placeholder 3"/>
          <p:cNvSpPr>
            <a:spLocks noGrp="1"/>
          </p:cNvSpPr>
          <p:nvPr>
            <p:ph type="sldNum" sz="quarter" idx="10"/>
          </p:nvPr>
        </p:nvSpPr>
        <p:spPr/>
        <p:txBody>
          <a:bodyPr/>
          <a:lstStyle/>
          <a:p>
            <a:fld id="{93506EDC-9DB9-421A-B4E0-0DFEF8212865}" type="slidenum">
              <a:rPr lang="en-CA" smtClean="0"/>
              <a:t>5</a:t>
            </a:fld>
            <a:endParaRPr lang="en-CA"/>
          </a:p>
        </p:txBody>
      </p:sp>
    </p:spTree>
    <p:extLst>
      <p:ext uri="{BB962C8B-B14F-4D97-AF65-F5344CB8AC3E}">
        <p14:creationId xmlns:p14="http://schemas.microsoft.com/office/powerpoint/2010/main" val="38533298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000" dirty="0" smtClean="0">
                <a:solidFill>
                  <a:schemeClr val="tx1"/>
                </a:solidFill>
              </a:rPr>
              <a:t>[amend notes]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000" dirty="0" smtClean="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000" kern="1200" dirty="0" smtClean="0">
                <a:solidFill>
                  <a:schemeClr val="tx1"/>
                </a:solidFill>
                <a:effectLst/>
                <a:latin typeface="+mn-lt"/>
                <a:ea typeface="+mn-ea"/>
                <a:cs typeface="+mn-cs"/>
              </a:rPr>
              <a:t>Relationships are the foundation of our success…Relationships</a:t>
            </a:r>
            <a:r>
              <a:rPr lang="en-CA" sz="1000" kern="1200" baseline="0" dirty="0" smtClean="0">
                <a:solidFill>
                  <a:schemeClr val="tx1"/>
                </a:solidFill>
                <a:effectLst/>
                <a:latin typeface="+mn-lt"/>
                <a:ea typeface="+mn-ea"/>
                <a:cs typeface="+mn-cs"/>
              </a:rPr>
              <a:t> with citizens and stakeholders are required to understand contexts and needs from various perspectives and inform possibilities and commitments to action.</a:t>
            </a:r>
            <a:endParaRPr lang="en-CA" sz="1000" dirty="0" smtClean="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000" dirty="0" smtClean="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000" dirty="0" smtClean="0">
                <a:solidFill>
                  <a:schemeClr val="tx1"/>
                </a:solidFill>
              </a:rPr>
              <a:t>Digital engagement with rewards is proving to be a meaningful</a:t>
            </a:r>
            <a:r>
              <a:rPr lang="en-CA" sz="1000" baseline="0" dirty="0" smtClean="0">
                <a:solidFill>
                  <a:schemeClr val="tx1"/>
                </a:solidFill>
              </a:rPr>
              <a:t> way to connect with Canadians.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000" baseline="0" dirty="0" smtClean="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000" baseline="0" dirty="0" smtClean="0">
                <a:solidFill>
                  <a:schemeClr val="tx1"/>
                </a:solidFill>
              </a:rPr>
              <a:t>We’ve also lead and supported divisions and others by designing and facilitating workshops on policy and program priorities.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000" baseline="0" dirty="0" smtClean="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000" baseline="0" dirty="0" smtClean="0">
                <a:solidFill>
                  <a:schemeClr val="tx1"/>
                </a:solidFill>
              </a:rPr>
              <a:t>By supporting and participating in community-based forums, like Renewable Cities, Livable Cities and Generation Energy-related events, we’ve also helped to build relationships with citizens, municipal sustainability managers, non-profits, social enterprises, and social innovation practitioners who are working at the community and municipal level on energy efficiency, low carbon energy transition and climate change mitigation and resiliency.</a:t>
            </a:r>
          </a:p>
          <a:p>
            <a:endParaRPr lang="en-CA" sz="1000" dirty="0">
              <a:solidFill>
                <a:schemeClr val="tx1"/>
              </a:solidFill>
            </a:endParaRPr>
          </a:p>
        </p:txBody>
      </p:sp>
      <p:sp>
        <p:nvSpPr>
          <p:cNvPr id="4" name="Slide Number Placeholder 3"/>
          <p:cNvSpPr>
            <a:spLocks noGrp="1"/>
          </p:cNvSpPr>
          <p:nvPr>
            <p:ph type="sldNum" sz="quarter" idx="10"/>
          </p:nvPr>
        </p:nvSpPr>
        <p:spPr/>
        <p:txBody>
          <a:bodyPr/>
          <a:lstStyle/>
          <a:p>
            <a:fld id="{93506EDC-9DB9-421A-B4E0-0DFEF8212865}" type="slidenum">
              <a:rPr lang="en-CA" smtClean="0"/>
              <a:t>6</a:t>
            </a:fld>
            <a:endParaRPr lang="en-CA"/>
          </a:p>
        </p:txBody>
      </p:sp>
    </p:spTree>
    <p:extLst>
      <p:ext uri="{BB962C8B-B14F-4D97-AF65-F5344CB8AC3E}">
        <p14:creationId xmlns:p14="http://schemas.microsoft.com/office/powerpoint/2010/main" val="3385710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000" baseline="0" dirty="0" smtClean="0">
                <a:solidFill>
                  <a:schemeClr val="tx1"/>
                </a:solidFill>
              </a:rPr>
              <a:t>We’re introducing user research and prototyping practices into the OEE context with the aim of opening up more opportunities to experiment in the near future. </a:t>
            </a:r>
          </a:p>
          <a:p>
            <a:endParaRPr lang="en-CA" sz="1000" baseline="0" dirty="0" smtClean="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000" dirty="0" smtClean="0">
                <a:solidFill>
                  <a:schemeClr val="tx1"/>
                </a:solidFill>
              </a:rPr>
              <a:t>[amend notes with</a:t>
            </a:r>
            <a:r>
              <a:rPr lang="en-CA" sz="1000" baseline="0" dirty="0" smtClean="0">
                <a:solidFill>
                  <a:schemeClr val="tx1"/>
                </a:solidFill>
              </a:rPr>
              <a:t> examples and results</a:t>
            </a:r>
            <a:r>
              <a:rPr lang="en-CA" sz="1000" dirty="0" smtClean="0">
                <a:solidFill>
                  <a:schemeClr val="tx1"/>
                </a:solidFill>
              </a:rPr>
              <a:t>]</a:t>
            </a:r>
          </a:p>
          <a:p>
            <a:endParaRPr lang="en-CA" sz="1000" dirty="0">
              <a:solidFill>
                <a:schemeClr val="tx1"/>
              </a:solidFill>
            </a:endParaRPr>
          </a:p>
        </p:txBody>
      </p:sp>
      <p:sp>
        <p:nvSpPr>
          <p:cNvPr id="4" name="Slide Number Placeholder 3"/>
          <p:cNvSpPr>
            <a:spLocks noGrp="1"/>
          </p:cNvSpPr>
          <p:nvPr>
            <p:ph type="sldNum" sz="quarter" idx="10"/>
          </p:nvPr>
        </p:nvSpPr>
        <p:spPr/>
        <p:txBody>
          <a:bodyPr/>
          <a:lstStyle/>
          <a:p>
            <a:fld id="{93506EDC-9DB9-421A-B4E0-0DFEF8212865}" type="slidenum">
              <a:rPr lang="en-CA" smtClean="0"/>
              <a:t>7</a:t>
            </a:fld>
            <a:endParaRPr lang="en-CA"/>
          </a:p>
        </p:txBody>
      </p:sp>
    </p:spTree>
    <p:extLst>
      <p:ext uri="{BB962C8B-B14F-4D97-AF65-F5344CB8AC3E}">
        <p14:creationId xmlns:p14="http://schemas.microsoft.com/office/powerpoint/2010/main" val="864245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000" baseline="0" dirty="0" smtClean="0">
                <a:solidFill>
                  <a:schemeClr val="tx1"/>
                </a:solidFill>
              </a:rPr>
              <a:t>We’re scaling the Carrot Rewards pilot to test new content in new contexts via new partnerships.</a:t>
            </a:r>
          </a:p>
          <a:p>
            <a:endParaRPr lang="en-CA" sz="1000" baseline="0" dirty="0" smtClean="0">
              <a:solidFill>
                <a:schemeClr val="tx1"/>
              </a:solidFill>
            </a:endParaRPr>
          </a:p>
          <a:p>
            <a:r>
              <a:rPr lang="en-CA" sz="1000" baseline="0" dirty="0" smtClean="0">
                <a:solidFill>
                  <a:schemeClr val="tx1"/>
                </a:solidFill>
              </a:rPr>
              <a:t>We’ve scaled policy innovation and experimentation via contribution agreements through work with OEE’s Housing Division.</a:t>
            </a:r>
          </a:p>
          <a:p>
            <a:endParaRPr lang="en-CA" sz="1000" baseline="0" dirty="0" smtClean="0">
              <a:solidFill>
                <a:schemeClr val="tx1"/>
              </a:solidFill>
            </a:endParaRPr>
          </a:p>
          <a:p>
            <a:r>
              <a:rPr lang="en-CA" sz="1000" baseline="0" dirty="0" smtClean="0">
                <a:solidFill>
                  <a:schemeClr val="tx1"/>
                </a:solidFill>
              </a:rPr>
              <a:t>We’re 1.5 years young, but have been able to obtain on-going funding, inform improvements to the </a:t>
            </a:r>
            <a:r>
              <a:rPr lang="en-CA" sz="1000" baseline="0" dirty="0" err="1" smtClean="0">
                <a:solidFill>
                  <a:schemeClr val="tx1"/>
                </a:solidFill>
              </a:rPr>
              <a:t>EnerGuide</a:t>
            </a:r>
            <a:r>
              <a:rPr lang="en-CA" sz="1000" baseline="0" dirty="0" smtClean="0">
                <a:solidFill>
                  <a:schemeClr val="tx1"/>
                </a:solidFill>
              </a:rPr>
              <a:t> home evaluation report and co-create and sustain OEE’s foresight and scanning team and practice.</a:t>
            </a:r>
          </a:p>
          <a:p>
            <a:endParaRPr lang="en-CA" sz="1000" baseline="0" dirty="0" smtClean="0">
              <a:solidFill>
                <a:schemeClr val="tx1"/>
              </a:solidFill>
            </a:endParaRPr>
          </a:p>
          <a:p>
            <a:r>
              <a:rPr lang="en-CA" sz="1000" baseline="0" dirty="0" smtClean="0">
                <a:solidFill>
                  <a:schemeClr val="tx1"/>
                </a:solidFill>
              </a:rPr>
              <a:t>We’re also learning and adapting what we do to scale open, digital and social approaches, where needed.</a:t>
            </a:r>
            <a:endParaRPr lang="en-CA" sz="1000" dirty="0" smtClean="0">
              <a:solidFill>
                <a:schemeClr val="tx1"/>
              </a:solidFill>
            </a:endParaRPr>
          </a:p>
          <a:p>
            <a:endParaRPr lang="en-CA" sz="1000" dirty="0">
              <a:solidFill>
                <a:schemeClr val="tx1"/>
              </a:solidFill>
            </a:endParaRPr>
          </a:p>
        </p:txBody>
      </p:sp>
      <p:sp>
        <p:nvSpPr>
          <p:cNvPr id="4" name="Slide Number Placeholder 3"/>
          <p:cNvSpPr>
            <a:spLocks noGrp="1"/>
          </p:cNvSpPr>
          <p:nvPr>
            <p:ph type="sldNum" sz="quarter" idx="10"/>
          </p:nvPr>
        </p:nvSpPr>
        <p:spPr/>
        <p:txBody>
          <a:bodyPr/>
          <a:lstStyle/>
          <a:p>
            <a:fld id="{93506EDC-9DB9-421A-B4E0-0DFEF8212865}" type="slidenum">
              <a:rPr lang="en-CA" smtClean="0"/>
              <a:t>8</a:t>
            </a:fld>
            <a:endParaRPr lang="en-CA"/>
          </a:p>
        </p:txBody>
      </p:sp>
    </p:spTree>
    <p:extLst>
      <p:ext uri="{BB962C8B-B14F-4D97-AF65-F5344CB8AC3E}">
        <p14:creationId xmlns:p14="http://schemas.microsoft.com/office/powerpoint/2010/main" val="15557973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000" dirty="0" smtClean="0">
                <a:solidFill>
                  <a:schemeClr val="tx1"/>
                </a:solidFill>
                <a:latin typeface="+mn-lt"/>
                <a:ea typeface="Oswald"/>
                <a:cs typeface="Oswald"/>
              </a:rPr>
              <a:t>Good work is being done but we’ve run into challenges as we try to scale open, social and digital approaches.</a:t>
            </a:r>
            <a:r>
              <a:rPr lang="en-CA" sz="1000" baseline="0" dirty="0" smtClean="0">
                <a:solidFill>
                  <a:schemeClr val="tx1"/>
                </a:solidFill>
                <a:latin typeface="+mn-lt"/>
                <a:ea typeface="Oswald"/>
                <a:cs typeface="Oswald"/>
              </a:rPr>
              <a:t> </a:t>
            </a:r>
            <a:endParaRPr lang="en-CA" sz="1000" dirty="0" smtClean="0">
              <a:solidFill>
                <a:schemeClr val="tx1"/>
              </a:solidFill>
              <a:latin typeface="+mn-lt"/>
              <a:ea typeface="Oswald"/>
              <a:cs typeface="Oswald"/>
            </a:endParaRPr>
          </a:p>
          <a:p>
            <a:pPr marL="171450" marR="0" lvl="0" indent="-1714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n-CA" sz="1000" b="1" kern="1200" dirty="0" smtClean="0">
                <a:solidFill>
                  <a:schemeClr val="tx1"/>
                </a:solidFill>
                <a:latin typeface="+mn-lt"/>
                <a:ea typeface="+mn-ea"/>
                <a:cs typeface="+mn-cs"/>
              </a:rPr>
              <a:t>Isolated Pilot Projects - </a:t>
            </a:r>
            <a:r>
              <a:rPr lang="en-CA" sz="1000" b="0" kern="1200" dirty="0" smtClean="0">
                <a:solidFill>
                  <a:schemeClr val="tx1"/>
                </a:solidFill>
                <a:latin typeface="+mn-lt"/>
                <a:ea typeface="+mn-ea"/>
                <a:cs typeface="+mn-cs"/>
              </a:rPr>
              <a:t>Policy and service transformation will not happen via isolated pilot projects and experiments. </a:t>
            </a:r>
            <a:endParaRPr lang="en-CA" sz="1000" b="1" kern="1200" dirty="0" smtClean="0">
              <a:solidFill>
                <a:schemeClr val="tx1"/>
              </a:solidFill>
              <a:latin typeface="+mn-lt"/>
              <a:ea typeface="+mn-ea"/>
              <a:cs typeface="+mn-cs"/>
            </a:endParaRPr>
          </a:p>
          <a:p>
            <a:pPr marL="171450" marR="0" lvl="0" indent="-1714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n-CA" sz="1000" b="1" kern="1200" dirty="0" smtClean="0">
                <a:solidFill>
                  <a:schemeClr val="tx1"/>
                </a:solidFill>
                <a:latin typeface="+mn-lt"/>
                <a:ea typeface="+mn-ea"/>
                <a:cs typeface="+mn-cs"/>
              </a:rPr>
              <a:t>Ad hoc Project Selection - </a:t>
            </a:r>
            <a:r>
              <a:rPr lang="en-CA" sz="1000" b="0" kern="1200" dirty="0" smtClean="0">
                <a:solidFill>
                  <a:schemeClr val="tx1"/>
                </a:solidFill>
                <a:latin typeface="+mn-lt"/>
                <a:ea typeface="+mn-ea"/>
                <a:cs typeface="+mn-cs"/>
              </a:rPr>
              <a:t>We need to focus on where innovation and experimentation is needed most.</a:t>
            </a:r>
            <a:endParaRPr lang="en-CA" sz="1000" b="1" kern="1200" dirty="0" smtClean="0">
              <a:solidFill>
                <a:schemeClr val="tx1"/>
              </a:solidFill>
              <a:latin typeface="+mn-lt"/>
              <a:ea typeface="+mn-ea"/>
              <a:cs typeface="+mn-cs"/>
            </a:endParaRPr>
          </a:p>
          <a:p>
            <a:pPr marL="171450" marR="0" lvl="0" indent="-1714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n-CA" sz="1000" b="1" kern="1200" noProof="0" dirty="0" smtClean="0">
                <a:solidFill>
                  <a:schemeClr val="tx1"/>
                </a:solidFill>
                <a:latin typeface="+mn-lt"/>
                <a:ea typeface="+mn-ea"/>
                <a:cs typeface="+mn-cs"/>
              </a:rPr>
              <a:t>“What We Do is What We Do” - </a:t>
            </a:r>
            <a:r>
              <a:rPr lang="en-CA" sz="1000" b="0" kern="1200" dirty="0" smtClean="0">
                <a:solidFill>
                  <a:schemeClr val="tx1"/>
                </a:solidFill>
                <a:latin typeface="+mn-lt"/>
                <a:ea typeface="+mn-ea"/>
                <a:cs typeface="+mn-cs"/>
              </a:rPr>
              <a:t>Focusing solely on the delivery of existing services leaves little bandwidth for continuous improvement and innovation beyond those existing services.</a:t>
            </a:r>
            <a:endParaRPr lang="en-CA" sz="1000" b="1" kern="1200" noProof="0" dirty="0" smtClean="0">
              <a:solidFill>
                <a:schemeClr val="tx1"/>
              </a:solidFill>
              <a:latin typeface="+mn-lt"/>
              <a:ea typeface="+mn-ea"/>
              <a:cs typeface="+mn-cs"/>
            </a:endParaRPr>
          </a:p>
          <a:p>
            <a:pPr marL="171450" marR="0" lvl="0" indent="-1714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n-CA" sz="1000" b="1" kern="1200" dirty="0" smtClean="0">
                <a:solidFill>
                  <a:schemeClr val="tx1"/>
                </a:solidFill>
                <a:latin typeface="+mn-lt"/>
                <a:ea typeface="+mn-ea"/>
                <a:cs typeface="+mn-cs"/>
              </a:rPr>
              <a:t>Untapped Talent Mobility &amp; Skills - </a:t>
            </a:r>
            <a:r>
              <a:rPr lang="en-CA" sz="1000" b="0" kern="1200" dirty="0" smtClean="0">
                <a:solidFill>
                  <a:schemeClr val="tx1"/>
                </a:solidFill>
                <a:latin typeface="+mn-lt"/>
                <a:ea typeface="+mn-ea"/>
                <a:cs typeface="+mn-cs"/>
              </a:rPr>
              <a:t>A</a:t>
            </a:r>
            <a:r>
              <a:rPr lang="en-CA" sz="1000" b="0" kern="1200" baseline="0" dirty="0" smtClean="0">
                <a:solidFill>
                  <a:schemeClr val="tx1"/>
                </a:solidFill>
                <a:latin typeface="+mn-lt"/>
                <a:ea typeface="+mn-ea"/>
                <a:cs typeface="+mn-cs"/>
              </a:rPr>
              <a:t> h</a:t>
            </a:r>
            <a:r>
              <a:rPr lang="en-CA" sz="1000" b="0" kern="1200" dirty="0" smtClean="0">
                <a:solidFill>
                  <a:schemeClr val="tx1"/>
                </a:solidFill>
                <a:latin typeface="+mn-lt"/>
                <a:ea typeface="+mn-ea"/>
                <a:cs typeface="+mn-cs"/>
              </a:rPr>
              <a:t>eavy reliance on internal and existing skills and approaches will limit OEE’s ability to be an adaptive and responsive organization. </a:t>
            </a:r>
            <a:endParaRPr lang="en-CA" sz="1000" b="1" kern="1200" dirty="0" smtClean="0">
              <a:solidFill>
                <a:schemeClr val="tx1"/>
              </a:solidFill>
              <a:latin typeface="+mn-lt"/>
              <a:ea typeface="+mn-ea"/>
              <a:cs typeface="+mn-cs"/>
            </a:endParaRPr>
          </a:p>
          <a:p>
            <a:pPr marL="171450" marR="0" lvl="0" indent="-1714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n-CA" sz="1000" b="1" kern="1200" dirty="0" smtClean="0">
                <a:solidFill>
                  <a:schemeClr val="tx1"/>
                </a:solidFill>
                <a:latin typeface="+mn-lt"/>
                <a:ea typeface="+mn-ea"/>
                <a:cs typeface="+mn-cs"/>
              </a:rPr>
              <a:t>The Learning Gap - </a:t>
            </a:r>
            <a:r>
              <a:rPr lang="en-CA" sz="1000" b="0" kern="1200" baseline="0" dirty="0" smtClean="0">
                <a:solidFill>
                  <a:schemeClr val="tx1"/>
                </a:solidFill>
                <a:latin typeface="+mn-lt"/>
                <a:ea typeface="+mn-ea"/>
                <a:cs typeface="+mn-cs"/>
              </a:rPr>
              <a:t>W</a:t>
            </a:r>
            <a:r>
              <a:rPr lang="en-CA" sz="1000" b="0" kern="1200" dirty="0" smtClean="0">
                <a:solidFill>
                  <a:schemeClr val="tx1"/>
                </a:solidFill>
                <a:latin typeface="+mn-lt"/>
                <a:ea typeface="+mn-ea"/>
                <a:cs typeface="+mn-cs"/>
              </a:rPr>
              <a:t>e need to be open</a:t>
            </a:r>
            <a:r>
              <a:rPr lang="en-CA" sz="1000" b="0" kern="1200" baseline="0" dirty="0" smtClean="0">
                <a:solidFill>
                  <a:schemeClr val="tx1"/>
                </a:solidFill>
                <a:latin typeface="+mn-lt"/>
                <a:ea typeface="+mn-ea"/>
                <a:cs typeface="+mn-cs"/>
              </a:rPr>
              <a:t> to learning what works, what doesn’t and why. </a:t>
            </a:r>
            <a:r>
              <a:rPr lang="en-CA" sz="1000" b="0" kern="1200" dirty="0" smtClean="0">
                <a:solidFill>
                  <a:schemeClr val="tx1"/>
                </a:solidFill>
                <a:latin typeface="+mn-lt"/>
                <a:ea typeface="+mn-ea"/>
                <a:cs typeface="+mn-cs"/>
              </a:rPr>
              <a:t>There are also opportunities to share</a:t>
            </a:r>
            <a:r>
              <a:rPr lang="en-CA" sz="1000" b="0" kern="1200" baseline="0" dirty="0" smtClean="0">
                <a:solidFill>
                  <a:schemeClr val="tx1"/>
                </a:solidFill>
                <a:latin typeface="+mn-lt"/>
                <a:ea typeface="+mn-ea"/>
                <a:cs typeface="+mn-cs"/>
              </a:rPr>
              <a:t> and </a:t>
            </a:r>
            <a:r>
              <a:rPr lang="en-CA" sz="1000" b="0" kern="1200" dirty="0" smtClean="0">
                <a:solidFill>
                  <a:schemeClr val="tx1"/>
                </a:solidFill>
                <a:latin typeface="+mn-lt"/>
                <a:ea typeface="+mn-ea"/>
                <a:cs typeface="+mn-cs"/>
              </a:rPr>
              <a:t>scale learning that is happening within, across and beyond the organization to inform collaborative action.</a:t>
            </a:r>
            <a:endParaRPr lang="en-CA" sz="1000" b="1" kern="1200" dirty="0" smtClean="0">
              <a:solidFill>
                <a:schemeClr val="tx1"/>
              </a:solidFill>
              <a:latin typeface="+mn-lt"/>
              <a:ea typeface="+mn-ea"/>
              <a:cs typeface="+mn-cs"/>
            </a:endParaRPr>
          </a:p>
          <a:p>
            <a:pPr marL="171450" marR="0" lvl="0" indent="-1714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n-CA" sz="1000" b="1" kern="1200" dirty="0" smtClean="0">
                <a:solidFill>
                  <a:schemeClr val="tx1"/>
                </a:solidFill>
                <a:latin typeface="+mn-lt"/>
                <a:ea typeface="+mn-ea"/>
                <a:cs typeface="+mn-cs"/>
              </a:rPr>
              <a:t>Tunnel Vision - </a:t>
            </a:r>
            <a:r>
              <a:rPr lang="en-CA" sz="1000" b="0" kern="1200" dirty="0" smtClean="0">
                <a:solidFill>
                  <a:schemeClr val="tx1"/>
                </a:solidFill>
                <a:latin typeface="+mn-lt"/>
                <a:ea typeface="+mn-ea"/>
                <a:cs typeface="+mn-cs"/>
              </a:rPr>
              <a:t>Looking</a:t>
            </a:r>
            <a:r>
              <a:rPr lang="en-CA" sz="1000" b="0" kern="1200" baseline="0" dirty="0" smtClean="0">
                <a:solidFill>
                  <a:schemeClr val="tx1"/>
                </a:solidFill>
                <a:latin typeface="+mn-lt"/>
                <a:ea typeface="+mn-ea"/>
                <a:cs typeface="+mn-cs"/>
              </a:rPr>
              <a:t> at complex behavioural and systemic challenges only through the lens of </a:t>
            </a:r>
            <a:r>
              <a:rPr lang="en-CA" sz="1000" b="0" kern="1200" dirty="0" smtClean="0">
                <a:solidFill>
                  <a:schemeClr val="tx1"/>
                </a:solidFill>
                <a:latin typeface="+mn-lt"/>
                <a:ea typeface="+mn-ea"/>
                <a:cs typeface="+mn-cs"/>
              </a:rPr>
              <a:t>energy use and energy efficiency is limiting.</a:t>
            </a:r>
            <a:endParaRPr lang="en-CA" sz="1000" b="1" kern="1200" dirty="0" smtClean="0">
              <a:solidFill>
                <a:schemeClr val="tx1"/>
              </a:solidFill>
              <a:latin typeface="+mn-lt"/>
              <a:ea typeface="+mn-ea"/>
              <a:cs typeface="+mn-cs"/>
            </a:endParaRPr>
          </a:p>
          <a:p>
            <a:pPr marL="171450" marR="0" lvl="0" indent="-1714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n-CA" sz="1000" b="1" kern="1200" dirty="0" smtClean="0">
                <a:solidFill>
                  <a:schemeClr val="tx1"/>
                </a:solidFill>
                <a:latin typeface="+mn-lt"/>
                <a:ea typeface="+mn-ea"/>
                <a:cs typeface="+mn-cs"/>
              </a:rPr>
              <a:t>Cracks in the Foundation? - </a:t>
            </a:r>
            <a:r>
              <a:rPr lang="en-CA" sz="1000" b="0" kern="1200" dirty="0" smtClean="0">
                <a:solidFill>
                  <a:schemeClr val="tx1"/>
                </a:solidFill>
                <a:latin typeface="+mn-lt"/>
                <a:ea typeface="+mn-ea"/>
                <a:cs typeface="+mn-cs"/>
              </a:rPr>
              <a:t>OEE’s foundational pillars (e.g. the </a:t>
            </a:r>
            <a:r>
              <a:rPr lang="en-CA" sz="1000" b="0" i="1" kern="1200" dirty="0" smtClean="0">
                <a:solidFill>
                  <a:schemeClr val="tx1"/>
                </a:solidFill>
                <a:latin typeface="+mn-lt"/>
                <a:ea typeface="+mn-ea"/>
                <a:cs typeface="+mn-cs"/>
              </a:rPr>
              <a:t>Energy Efficiency Act</a:t>
            </a:r>
            <a:r>
              <a:rPr lang="en-CA" sz="1000" b="0" kern="1200" dirty="0" smtClean="0">
                <a:solidFill>
                  <a:schemeClr val="tx1"/>
                </a:solidFill>
                <a:latin typeface="+mn-lt"/>
                <a:ea typeface="+mn-ea"/>
                <a:cs typeface="+mn-cs"/>
              </a:rPr>
              <a:t>, core tools and services, IM-IT infrastructure) require attention to enable us to be an adaptive and responsive organization in the digital era.</a:t>
            </a:r>
            <a:endParaRPr lang="en-CA" sz="1000" b="1"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3506EDC-9DB9-421A-B4E0-0DFEF8212865}" type="slidenum">
              <a:rPr lang="en-CA" smtClean="0"/>
              <a:t>9</a:t>
            </a:fld>
            <a:endParaRPr lang="en-CA"/>
          </a:p>
        </p:txBody>
      </p:sp>
    </p:spTree>
    <p:extLst>
      <p:ext uri="{BB962C8B-B14F-4D97-AF65-F5344CB8AC3E}">
        <p14:creationId xmlns:p14="http://schemas.microsoft.com/office/powerpoint/2010/main" val="195860480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3" descr="pres_template_Energy_A_cover_e.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35879" cy="5143500"/>
          </a:xfrm>
          <a:prstGeom prst="rect">
            <a:avLst/>
          </a:prstGeom>
        </p:spPr>
      </p:pic>
      <p:sp>
        <p:nvSpPr>
          <p:cNvPr id="2" name="Title 1"/>
          <p:cNvSpPr>
            <a:spLocks noGrp="1"/>
          </p:cNvSpPr>
          <p:nvPr>
            <p:ph type="ctrTitle" hasCustomPrompt="1"/>
          </p:nvPr>
        </p:nvSpPr>
        <p:spPr>
          <a:xfrm>
            <a:off x="526224" y="1271986"/>
            <a:ext cx="5890035" cy="1102519"/>
          </a:xfrm>
        </p:spPr>
        <p:txBody>
          <a:bodyPr/>
          <a:lstStyle>
            <a:lvl1pPr algn="l">
              <a:defRPr>
                <a:solidFill>
                  <a:schemeClr val="accent1">
                    <a:lumMod val="50000"/>
                  </a:schemeClr>
                </a:solidFill>
              </a:defRPr>
            </a:lvl1pPr>
          </a:lstStyle>
          <a:p>
            <a:r>
              <a:rPr lang="en-CA" dirty="0" smtClean="0"/>
              <a:t>Title goes here</a:t>
            </a:r>
            <a:endParaRPr lang="en-US" dirty="0"/>
          </a:p>
        </p:txBody>
      </p:sp>
      <p:sp>
        <p:nvSpPr>
          <p:cNvPr id="3" name="Subtitle 2"/>
          <p:cNvSpPr>
            <a:spLocks noGrp="1"/>
          </p:cNvSpPr>
          <p:nvPr>
            <p:ph type="subTitle" idx="1" hasCustomPrompt="1"/>
          </p:nvPr>
        </p:nvSpPr>
        <p:spPr>
          <a:xfrm>
            <a:off x="526224" y="2475773"/>
            <a:ext cx="7772400" cy="1314450"/>
          </a:xfrm>
        </p:spPr>
        <p:txBody>
          <a:bodyPr/>
          <a:lstStyle>
            <a:lvl1pPr marL="0" indent="0" algn="l">
              <a:buNone/>
              <a:defRPr>
                <a:solidFill>
                  <a:schemeClr val="accent1">
                    <a:lumMod val="50000"/>
                  </a:schemeClr>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CA" dirty="0" smtClean="0"/>
              <a:t>Subtitle</a:t>
            </a:r>
            <a:endParaRPr lang="en-US" dirty="0"/>
          </a:p>
        </p:txBody>
      </p:sp>
    </p:spTree>
    <p:extLst>
      <p:ext uri="{BB962C8B-B14F-4D97-AF65-F5344CB8AC3E}">
        <p14:creationId xmlns:p14="http://schemas.microsoft.com/office/powerpoint/2010/main" val="23399151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p:txBody>
          <a:bodyPr/>
          <a:lstStyle/>
          <a:p>
            <a:fld id="{0D297C05-AC99-294D-B757-1B4E4231E772}" type="slidenum">
              <a:rPr lang="en-US" smtClean="0"/>
              <a:t>‹#›</a:t>
            </a:fld>
            <a:endParaRPr lang="en-US"/>
          </a:p>
        </p:txBody>
      </p:sp>
    </p:spTree>
    <p:extLst>
      <p:ext uri="{BB962C8B-B14F-4D97-AF65-F5344CB8AC3E}">
        <p14:creationId xmlns:p14="http://schemas.microsoft.com/office/powerpoint/2010/main" val="32631253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4767263"/>
            <a:ext cx="2133600" cy="273844"/>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4" name="Footer Placeholder 3"/>
          <p:cNvSpPr>
            <a:spLocks noGrp="1"/>
          </p:cNvSpPr>
          <p:nvPr>
            <p:ph type="ftr" sz="quarter" idx="11"/>
          </p:nvPr>
        </p:nvSpPr>
        <p:spPr>
          <a:xfrm>
            <a:off x="3124200" y="4767263"/>
            <a:ext cx="2895600" cy="273844"/>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5" name="Slide Number Placeholder 4"/>
          <p:cNvSpPr>
            <a:spLocks noGrp="1"/>
          </p:cNvSpPr>
          <p:nvPr>
            <p:ph type="sldNum" sz="quarter" idx="12"/>
          </p:nvPr>
        </p:nvSpPr>
        <p:spPr>
          <a:xfrm>
            <a:off x="6553200" y="4767263"/>
            <a:ext cx="2133600" cy="273844"/>
          </a:xfrm>
          <a:prstGeom prst="rect">
            <a:avLst/>
          </a:prstGeom>
        </p:spPr>
        <p:txBody>
          <a:bodyPr/>
          <a:lstStyle>
            <a:lvl1pPr fontAlgn="auto">
              <a:spcBef>
                <a:spcPts val="0"/>
              </a:spcBef>
              <a:spcAft>
                <a:spcPts val="0"/>
              </a:spcAft>
              <a:defRPr>
                <a:latin typeface="+mn-lt"/>
                <a:cs typeface="+mn-cs"/>
              </a:defRPr>
            </a:lvl1pPr>
          </a:lstStyle>
          <a:p>
            <a:pPr>
              <a:defRPr/>
            </a:pPr>
            <a:fld id="{C3D00D1F-3E16-413B-8B17-64D331199CD4}" type="slidenum">
              <a:rPr/>
              <a:pPr>
                <a:defRPr/>
              </a:pPr>
              <a:t>‹#›</a:t>
            </a:fld>
            <a:endParaRPr lang="en-US"/>
          </a:p>
        </p:txBody>
      </p:sp>
    </p:spTree>
    <p:extLst>
      <p:ext uri="{BB962C8B-B14F-4D97-AF65-F5344CB8AC3E}">
        <p14:creationId xmlns:p14="http://schemas.microsoft.com/office/powerpoint/2010/main" val="288637762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35"/>
        <p:cNvGrpSpPr/>
        <p:nvPr/>
      </p:nvGrpSpPr>
      <p:grpSpPr>
        <a:xfrm>
          <a:off x="0" y="0"/>
          <a:ext cx="0" cy="0"/>
          <a:chOff x="0" y="0"/>
          <a:chExt cx="0" cy="0"/>
        </a:xfrm>
      </p:grpSpPr>
      <p:sp>
        <p:nvSpPr>
          <p:cNvPr id="36" name="Shape 36"/>
          <p:cNvSpPr/>
          <p:nvPr/>
        </p:nvSpPr>
        <p:spPr>
          <a:xfrm>
            <a:off x="4572000" y="-125"/>
            <a:ext cx="4572000" cy="5143500"/>
          </a:xfrm>
          <a:prstGeom prst="rect">
            <a:avLst/>
          </a:prstGeom>
          <a:solidFill>
            <a:schemeClr val="lt2"/>
          </a:solidFill>
          <a:ln>
            <a:noFill/>
          </a:ln>
        </p:spPr>
        <p:txBody>
          <a:bodyPr lIns="68569" tIns="68569" rIns="68569" bIns="68569" anchor="ctr" anchorCtr="0">
            <a:noAutofit/>
          </a:bodyPr>
          <a:lstStyle/>
          <a:p>
            <a:pPr lvl="0">
              <a:spcBef>
                <a:spcPts val="0"/>
              </a:spcBef>
              <a:buNone/>
            </a:pPr>
            <a:endParaRPr sz="1350"/>
          </a:p>
        </p:txBody>
      </p:sp>
      <p:sp>
        <p:nvSpPr>
          <p:cNvPr id="37" name="Shape 37"/>
          <p:cNvSpPr txBox="1">
            <a:spLocks noGrp="1"/>
          </p:cNvSpPr>
          <p:nvPr>
            <p:ph type="title"/>
          </p:nvPr>
        </p:nvSpPr>
        <p:spPr>
          <a:xfrm>
            <a:off x="265500" y="1233175"/>
            <a:ext cx="4045200" cy="1482300"/>
          </a:xfrm>
          <a:prstGeom prst="rect">
            <a:avLst/>
          </a:prstGeom>
        </p:spPr>
        <p:txBody>
          <a:bodyPr lIns="91425" tIns="91425" rIns="91425" bIns="91425" anchor="b" anchorCtr="0"/>
          <a:lstStyle>
            <a:lvl1pPr lvl="0" algn="ctr">
              <a:spcBef>
                <a:spcPts val="0"/>
              </a:spcBef>
              <a:buSzPct val="100000"/>
              <a:defRPr sz="3150"/>
            </a:lvl1pPr>
            <a:lvl2pPr lvl="1" algn="ctr">
              <a:spcBef>
                <a:spcPts val="0"/>
              </a:spcBef>
              <a:buSzPct val="100000"/>
              <a:defRPr sz="3150"/>
            </a:lvl2pPr>
            <a:lvl3pPr lvl="2" algn="ctr">
              <a:spcBef>
                <a:spcPts val="0"/>
              </a:spcBef>
              <a:buSzPct val="100000"/>
              <a:defRPr sz="3150"/>
            </a:lvl3pPr>
            <a:lvl4pPr lvl="3" algn="ctr">
              <a:spcBef>
                <a:spcPts val="0"/>
              </a:spcBef>
              <a:buSzPct val="100000"/>
              <a:defRPr sz="3150"/>
            </a:lvl4pPr>
            <a:lvl5pPr lvl="4" algn="ctr">
              <a:spcBef>
                <a:spcPts val="0"/>
              </a:spcBef>
              <a:buSzPct val="100000"/>
              <a:defRPr sz="3150"/>
            </a:lvl5pPr>
            <a:lvl6pPr lvl="5" algn="ctr">
              <a:spcBef>
                <a:spcPts val="0"/>
              </a:spcBef>
              <a:buSzPct val="100000"/>
              <a:defRPr sz="3150"/>
            </a:lvl6pPr>
            <a:lvl7pPr lvl="6" algn="ctr">
              <a:spcBef>
                <a:spcPts val="0"/>
              </a:spcBef>
              <a:buSzPct val="100000"/>
              <a:defRPr sz="3150"/>
            </a:lvl7pPr>
            <a:lvl8pPr lvl="7" algn="ctr">
              <a:spcBef>
                <a:spcPts val="0"/>
              </a:spcBef>
              <a:buSzPct val="100000"/>
              <a:defRPr sz="3150"/>
            </a:lvl8pPr>
            <a:lvl9pPr lvl="8" algn="ctr">
              <a:spcBef>
                <a:spcPts val="0"/>
              </a:spcBef>
              <a:buSzPct val="100000"/>
              <a:defRPr sz="3150"/>
            </a:lvl9pPr>
          </a:lstStyle>
          <a:p>
            <a:endParaRPr/>
          </a:p>
        </p:txBody>
      </p:sp>
      <p:sp>
        <p:nvSpPr>
          <p:cNvPr id="38" name="Shape 38"/>
          <p:cNvSpPr txBox="1">
            <a:spLocks noGrp="1"/>
          </p:cNvSpPr>
          <p:nvPr>
            <p:ph type="subTitle" idx="1"/>
          </p:nvPr>
        </p:nvSpPr>
        <p:spPr>
          <a:xfrm>
            <a:off x="265500" y="2803075"/>
            <a:ext cx="4045200" cy="1235025"/>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1575"/>
            </a:lvl1pPr>
            <a:lvl2pPr lvl="1" algn="ctr">
              <a:lnSpc>
                <a:spcPct val="100000"/>
              </a:lnSpc>
              <a:spcBef>
                <a:spcPts val="0"/>
              </a:spcBef>
              <a:spcAft>
                <a:spcPts val="0"/>
              </a:spcAft>
              <a:buSzPct val="100000"/>
              <a:buNone/>
              <a:defRPr sz="1575"/>
            </a:lvl2pPr>
            <a:lvl3pPr lvl="2" algn="ctr">
              <a:lnSpc>
                <a:spcPct val="100000"/>
              </a:lnSpc>
              <a:spcBef>
                <a:spcPts val="0"/>
              </a:spcBef>
              <a:spcAft>
                <a:spcPts val="0"/>
              </a:spcAft>
              <a:buSzPct val="100000"/>
              <a:buNone/>
              <a:defRPr sz="1575"/>
            </a:lvl3pPr>
            <a:lvl4pPr lvl="3" algn="ctr">
              <a:lnSpc>
                <a:spcPct val="100000"/>
              </a:lnSpc>
              <a:spcBef>
                <a:spcPts val="0"/>
              </a:spcBef>
              <a:spcAft>
                <a:spcPts val="0"/>
              </a:spcAft>
              <a:buSzPct val="100000"/>
              <a:buNone/>
              <a:defRPr sz="1575"/>
            </a:lvl4pPr>
            <a:lvl5pPr lvl="4" algn="ctr">
              <a:lnSpc>
                <a:spcPct val="100000"/>
              </a:lnSpc>
              <a:spcBef>
                <a:spcPts val="0"/>
              </a:spcBef>
              <a:spcAft>
                <a:spcPts val="0"/>
              </a:spcAft>
              <a:buSzPct val="100000"/>
              <a:buNone/>
              <a:defRPr sz="1575"/>
            </a:lvl5pPr>
            <a:lvl6pPr lvl="5" algn="ctr">
              <a:lnSpc>
                <a:spcPct val="100000"/>
              </a:lnSpc>
              <a:spcBef>
                <a:spcPts val="0"/>
              </a:spcBef>
              <a:spcAft>
                <a:spcPts val="0"/>
              </a:spcAft>
              <a:buSzPct val="100000"/>
              <a:buNone/>
              <a:defRPr sz="1575"/>
            </a:lvl6pPr>
            <a:lvl7pPr lvl="6" algn="ctr">
              <a:lnSpc>
                <a:spcPct val="100000"/>
              </a:lnSpc>
              <a:spcBef>
                <a:spcPts val="0"/>
              </a:spcBef>
              <a:spcAft>
                <a:spcPts val="0"/>
              </a:spcAft>
              <a:buSzPct val="100000"/>
              <a:buNone/>
              <a:defRPr sz="1575"/>
            </a:lvl7pPr>
            <a:lvl8pPr lvl="7" algn="ctr">
              <a:lnSpc>
                <a:spcPct val="100000"/>
              </a:lnSpc>
              <a:spcBef>
                <a:spcPts val="0"/>
              </a:spcBef>
              <a:spcAft>
                <a:spcPts val="0"/>
              </a:spcAft>
              <a:buSzPct val="100000"/>
              <a:buNone/>
              <a:defRPr sz="1575"/>
            </a:lvl8pPr>
            <a:lvl9pPr lvl="8" algn="ctr">
              <a:lnSpc>
                <a:spcPct val="100000"/>
              </a:lnSpc>
              <a:spcBef>
                <a:spcPts val="0"/>
              </a:spcBef>
              <a:spcAft>
                <a:spcPts val="0"/>
              </a:spcAft>
              <a:buSzPct val="100000"/>
              <a:buNone/>
              <a:defRPr sz="1575"/>
            </a:lvl9pPr>
          </a:lstStyle>
          <a:p>
            <a:endParaRPr/>
          </a:p>
        </p:txBody>
      </p:sp>
      <p:sp>
        <p:nvSpPr>
          <p:cNvPr id="39" name="Shape 39"/>
          <p:cNvSpPr txBox="1">
            <a:spLocks noGrp="1"/>
          </p:cNvSpPr>
          <p:nvPr>
            <p:ph type="body" idx="2"/>
          </p:nvPr>
        </p:nvSpPr>
        <p:spPr>
          <a:xfrm>
            <a:off x="4939500" y="724076"/>
            <a:ext cx="3837000" cy="3695175"/>
          </a:xfrm>
          <a:prstGeom prst="rect">
            <a:avLst/>
          </a:prstGeom>
        </p:spPr>
        <p:txBody>
          <a:bodyPr lIns="91425" tIns="91425" rIns="91425" bIns="91425" anchor="ctr"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40" name="Shape 40"/>
          <p:cNvSpPr txBox="1">
            <a:spLocks noGrp="1"/>
          </p:cNvSpPr>
          <p:nvPr>
            <p:ph type="sldNum" idx="12"/>
          </p:nvPr>
        </p:nvSpPr>
        <p:spPr>
          <a:xfrm>
            <a:off x="8472458" y="4663217"/>
            <a:ext cx="548700" cy="393525"/>
          </a:xfrm>
          <a:prstGeom prst="rect">
            <a:avLst/>
          </a:prstGeom>
        </p:spPr>
        <p:txBody>
          <a:bodyPr lIns="91425" tIns="91425" rIns="91425" bIns="91425" anchor="ctr" anchorCtr="0">
            <a:noAutofit/>
          </a:bodyPr>
          <a:lstStyle/>
          <a:p>
            <a:fld id="{00000000-1234-1234-1234-123412341234}" type="slidenum">
              <a:rPr lang="en-GB" smtClean="0"/>
              <a:pPr/>
              <a:t>‹#›</a:t>
            </a:fld>
            <a:endParaRPr lang="en-GB"/>
          </a:p>
        </p:txBody>
      </p:sp>
    </p:spTree>
    <p:extLst>
      <p:ext uri="{BB962C8B-B14F-4D97-AF65-F5344CB8AC3E}">
        <p14:creationId xmlns:p14="http://schemas.microsoft.com/office/powerpoint/2010/main" val="12704108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352425" y="1248968"/>
            <a:ext cx="8439150" cy="3475433"/>
          </a:xfrm>
          <a:prstGeom prst="rect">
            <a:avLst/>
          </a:prstGeom>
        </p:spPr>
        <p:txBody>
          <a:bodyPr vert="horz" lIns="0" tIns="0" rIns="0" bIns="0" rtlCol="0">
            <a:noAutofit/>
          </a:bodyPr>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4"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CA" noProof="0" dirty="0" smtClean="0"/>
              <a:t>Click to add subtitle</a:t>
            </a:r>
            <a:endParaRPr lang="en-CA" noProof="0" dirty="0"/>
          </a:p>
        </p:txBody>
      </p:sp>
      <p:sp>
        <p:nvSpPr>
          <p:cNvPr id="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smtClean="0"/>
              <a:t>Click to edit Master title style</a:t>
            </a:r>
            <a:endParaRPr lang="en-CA" noProof="0" dirty="0"/>
          </a:p>
        </p:txBody>
      </p:sp>
      <p:sp>
        <p:nvSpPr>
          <p:cNvPr id="6" name="Footer Placeholder 2"/>
          <p:cNvSpPr>
            <a:spLocks noGrp="1"/>
          </p:cNvSpPr>
          <p:nvPr>
            <p:ph type="ftr" sz="quarter" idx="3"/>
          </p:nvPr>
        </p:nvSpPr>
        <p:spPr>
          <a:xfrm>
            <a:off x="6648688" y="4855690"/>
            <a:ext cx="1780937" cy="75085"/>
          </a:xfrm>
          <a:prstGeom prst="rect">
            <a:avLst/>
          </a:prstGeom>
        </p:spPr>
        <p:txBody>
          <a:bodyPr vert="horz" wrap="none" lIns="0" tIns="0" rIns="0" bIns="0" rtlCol="0" anchor="ctr">
            <a:spAutoFit/>
          </a:bodyPr>
          <a:lstStyle>
            <a:lvl1pPr algn="r">
              <a:defRPr sz="488">
                <a:solidFill>
                  <a:schemeClr val="tx1"/>
                </a:solidFill>
              </a:defRPr>
            </a:lvl1pPr>
          </a:lstStyle>
          <a:p>
            <a:r>
              <a:rPr lang="en-US" smtClean="0"/>
              <a:t>The Future Disrupted | Breakaway Solutions to a Low-Carbon Canada</a:t>
            </a:r>
            <a:endParaRPr lang="en-CA" dirty="0"/>
          </a:p>
        </p:txBody>
      </p:sp>
      <p:sp>
        <p:nvSpPr>
          <p:cNvPr id="7" name="Slide Number Placeholder 4"/>
          <p:cNvSpPr>
            <a:spLocks noGrp="1"/>
          </p:cNvSpPr>
          <p:nvPr>
            <p:ph type="sldNum" sz="quarter" idx="4"/>
          </p:nvPr>
        </p:nvSpPr>
        <p:spPr>
          <a:xfrm>
            <a:off x="8719440" y="4855690"/>
            <a:ext cx="72135" cy="75085"/>
          </a:xfrm>
          <a:prstGeom prst="rect">
            <a:avLst/>
          </a:prstGeom>
        </p:spPr>
        <p:txBody>
          <a:bodyPr vert="horz" wrap="none" lIns="0" tIns="0" rIns="0" bIns="0" rtlCol="0" anchor="ctr">
            <a:spAutoFit/>
          </a:bodyPr>
          <a:lstStyle>
            <a:lvl1pPr algn="r">
              <a:defRPr sz="488">
                <a:solidFill>
                  <a:schemeClr val="tx1"/>
                </a:solidFill>
              </a:defRPr>
            </a:lvl1pPr>
          </a:lstStyle>
          <a:p>
            <a:fld id="{1D70FF2A-E074-4D3B-BB94-FFBB4B519E26}" type="slidenum">
              <a:rPr lang="en-CA" smtClean="0"/>
              <a:pPr/>
              <a:t>‹#›</a:t>
            </a:fld>
            <a:endParaRPr lang="en-CA" dirty="0"/>
          </a:p>
        </p:txBody>
      </p:sp>
    </p:spTree>
    <p:extLst>
      <p:ext uri="{BB962C8B-B14F-4D97-AF65-F5344CB8AC3E}">
        <p14:creationId xmlns:p14="http://schemas.microsoft.com/office/powerpoint/2010/main" val="1874079004"/>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descr="pres_template_NRCAN_A_inside_e.jpg"/>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0" y="0"/>
            <a:ext cx="9135879" cy="5143500"/>
          </a:xfrm>
          <a:prstGeom prst="rect">
            <a:avLst/>
          </a:prstGeom>
        </p:spPr>
      </p:pic>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5"/>
          <p:cNvSpPr>
            <a:spLocks noGrp="1"/>
          </p:cNvSpPr>
          <p:nvPr>
            <p:ph type="sldNum" sz="quarter" idx="4"/>
          </p:nvPr>
        </p:nvSpPr>
        <p:spPr>
          <a:xfrm>
            <a:off x="8583823" y="69057"/>
            <a:ext cx="468669"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0D297C05-AC99-294D-B757-1B4E4231E772}" type="slidenum">
              <a:rPr lang="en-US" smtClean="0"/>
              <a:t>‹#›</a:t>
            </a:fld>
            <a:endParaRPr lang="en-US" dirty="0"/>
          </a:p>
        </p:txBody>
      </p:sp>
    </p:spTree>
    <p:extLst>
      <p:ext uri="{BB962C8B-B14F-4D97-AF65-F5344CB8AC3E}">
        <p14:creationId xmlns:p14="http://schemas.microsoft.com/office/powerpoint/2010/main" val="24315287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txStyles>
    <p:titleStyle>
      <a:lvl1pPr algn="ctr" defTabSz="457200" rtl="0" eaLnBrk="1" latinLnBrk="0" hangingPunct="1">
        <a:spcBef>
          <a:spcPct val="0"/>
        </a:spcBef>
        <a:buNone/>
        <a:defRPr sz="4000" b="1" kern="1200">
          <a:solidFill>
            <a:schemeClr val="accent1">
              <a:lumMod val="50000"/>
            </a:schemeClr>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twitter.com/edmorrison/status/902594282216935431"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34.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hyperlink" Target="https://twitter.com/edmorrison/status/902594282216935431"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34.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image" Target="../media/image26.PNG"/><Relationship Id="rId5" Type="http://schemas.openxmlformats.org/officeDocument/2006/relationships/notesSlide" Target="../notesSlides/notesSlide15.xml"/><Relationship Id="rId4"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tags" Target="../tags/tag23.xml"/><Relationship Id="rId7" Type="http://schemas.openxmlformats.org/officeDocument/2006/relationships/image" Target="../media/image16.png"/><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image" Target="../media/image6.png"/><Relationship Id="rId5" Type="http://schemas.openxmlformats.org/officeDocument/2006/relationships/notesSlide" Target="../notesSlides/notesSlide16.xml"/><Relationship Id="rId4"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8" Type="http://schemas.openxmlformats.org/officeDocument/2006/relationships/image" Target="../media/image21.jpg"/><Relationship Id="rId3" Type="http://schemas.openxmlformats.org/officeDocument/2006/relationships/tags" Target="../tags/tag26.xml"/><Relationship Id="rId7" Type="http://schemas.openxmlformats.org/officeDocument/2006/relationships/image" Target="../media/image20.jpg"/><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image" Target="../media/image19.jpg"/><Relationship Id="rId5" Type="http://schemas.openxmlformats.org/officeDocument/2006/relationships/notesSlide" Target="../notesSlides/notesSlide17.xml"/><Relationship Id="rId10" Type="http://schemas.openxmlformats.org/officeDocument/2006/relationships/image" Target="../media/image5.png"/><Relationship Id="rId4" Type="http://schemas.openxmlformats.org/officeDocument/2006/relationships/slideLayout" Target="../slideLayouts/slideLayout3.xml"/><Relationship Id="rId9" Type="http://schemas.openxmlformats.org/officeDocument/2006/relationships/image" Target="../media/image22.jpg"/></Relationships>
</file>

<file path=ppt/slides/_rels/slide18.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tags" Target="../tags/tag29.xml"/><Relationship Id="rId7" Type="http://schemas.openxmlformats.org/officeDocument/2006/relationships/image" Target="../media/image30.png"/><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image" Target="../media/image29.png"/><Relationship Id="rId5" Type="http://schemas.openxmlformats.org/officeDocument/2006/relationships/notesSlide" Target="../notesSlides/notesSlide18.xml"/><Relationship Id="rId10" Type="http://schemas.openxmlformats.org/officeDocument/2006/relationships/image" Target="../media/image6.png"/><Relationship Id="rId4" Type="http://schemas.openxmlformats.org/officeDocument/2006/relationships/slideLayout" Target="../slideLayouts/slideLayout2.xml"/><Relationship Id="rId9"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image" Target="../media/image12.png"/><Relationship Id="rId5" Type="http://schemas.openxmlformats.org/officeDocument/2006/relationships/notesSlide" Target="../notesSlides/notesSlide19.xml"/><Relationship Id="rId4"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diagramData" Target="../diagrams/data3.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17" Type="http://schemas.microsoft.com/office/2007/relationships/diagramDrawing" Target="../diagrams/drawing3.xml"/><Relationship Id="rId2" Type="http://schemas.openxmlformats.org/officeDocument/2006/relationships/notesSlide" Target="../notesSlides/notesSlide2.xml"/><Relationship Id="rId16" Type="http://schemas.openxmlformats.org/officeDocument/2006/relationships/diagramColors" Target="../diagrams/colors3.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5" Type="http://schemas.openxmlformats.org/officeDocument/2006/relationships/diagramQuickStyle" Target="../diagrams/quickStyle3.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diagramLayout" Target="../diagrams/layout3.xml"/></Relationships>
</file>

<file path=ppt/slides/_rels/slide20.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tags" Target="../tags/tag35.xml"/><Relationship Id="rId7" Type="http://schemas.openxmlformats.org/officeDocument/2006/relationships/image" Target="../media/image11.png"/><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image" Target="../media/image7.png"/><Relationship Id="rId5" Type="http://schemas.openxmlformats.org/officeDocument/2006/relationships/notesSlide" Target="../notesSlides/notesSlide20.xml"/><Relationship Id="rId4" Type="http://schemas.openxmlformats.org/officeDocument/2006/relationships/slideLayout" Target="../slideLayouts/slideLayout3.xml"/><Relationship Id="rId9" Type="http://schemas.openxmlformats.org/officeDocument/2006/relationships/image" Target="../media/image10.jpe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tags" Target="../tags/tag4.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notesSlide" Target="../notesSlides/notesSlide4.xml"/><Relationship Id="rId5" Type="http://schemas.openxmlformats.org/officeDocument/2006/relationships/slideLayout" Target="../slideLayouts/slideLayout3.xml"/><Relationship Id="rId4" Type="http://schemas.openxmlformats.org/officeDocument/2006/relationships/tags" Target="../tags/tag5.xml"/></Relationships>
</file>

<file path=ppt/slides/_rels/slide5.xml.rels><?xml version="1.0" encoding="UTF-8" standalone="yes"?>
<Relationships xmlns="http://schemas.openxmlformats.org/package/2006/relationships"><Relationship Id="rId8" Type="http://schemas.openxmlformats.org/officeDocument/2006/relationships/tags" Target="../tags/tag13.xml"/><Relationship Id="rId3" Type="http://schemas.openxmlformats.org/officeDocument/2006/relationships/tags" Target="../tags/tag8.xml"/><Relationship Id="rId7" Type="http://schemas.openxmlformats.org/officeDocument/2006/relationships/tags" Target="../tags/tag12.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tags" Target="../tags/tag11.xml"/><Relationship Id="rId11" Type="http://schemas.openxmlformats.org/officeDocument/2006/relationships/notesSlide" Target="../notesSlides/notesSlide5.xml"/><Relationship Id="rId5" Type="http://schemas.openxmlformats.org/officeDocument/2006/relationships/tags" Target="../tags/tag10.xml"/><Relationship Id="rId10" Type="http://schemas.openxmlformats.org/officeDocument/2006/relationships/slideLayout" Target="../slideLayouts/slideLayout3.xml"/><Relationship Id="rId4" Type="http://schemas.openxmlformats.org/officeDocument/2006/relationships/tags" Target="../tags/tag9.xml"/><Relationship Id="rId9" Type="http://schemas.openxmlformats.org/officeDocument/2006/relationships/tags" Target="../tags/tag14.xml"/></Relationships>
</file>

<file path=ppt/slides/_rels/slide6.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jpg"/><Relationship Id="rId3" Type="http://schemas.openxmlformats.org/officeDocument/2006/relationships/notesSlide" Target="../notesSlides/notesSlide6.xml"/><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slideLayout" Target="../slideLayouts/slideLayout3.xml"/><Relationship Id="rId16" Type="http://schemas.openxmlformats.org/officeDocument/2006/relationships/image" Target="../media/image15.png"/><Relationship Id="rId1" Type="http://schemas.openxmlformats.org/officeDocument/2006/relationships/tags" Target="../tags/tag15.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5" Type="http://schemas.openxmlformats.org/officeDocument/2006/relationships/image" Target="../media/image3.png"/><Relationship Id="rId10" Type="http://schemas.openxmlformats.org/officeDocument/2006/relationships/image" Target="../media/image10.jpeg"/><Relationship Id="rId4" Type="http://schemas.openxmlformats.org/officeDocument/2006/relationships/image" Target="../media/image4.PNG"/><Relationship Id="rId9" Type="http://schemas.openxmlformats.org/officeDocument/2006/relationships/image" Target="../media/image9.jpg"/><Relationship Id="rId14" Type="http://schemas.openxmlformats.org/officeDocument/2006/relationships/image" Target="../media/image14.jpg"/></Relationships>
</file>

<file path=ppt/slides/_rels/slide7.xml.rels><?xml version="1.0" encoding="UTF-8" standalone="yes"?>
<Relationships xmlns="http://schemas.openxmlformats.org/package/2006/relationships"><Relationship Id="rId8" Type="http://schemas.openxmlformats.org/officeDocument/2006/relationships/image" Target="../media/image18.jpg"/><Relationship Id="rId13" Type="http://schemas.openxmlformats.org/officeDocument/2006/relationships/image" Target="../media/image23.PNG"/><Relationship Id="rId3" Type="http://schemas.openxmlformats.org/officeDocument/2006/relationships/notesSlide" Target="../notesSlides/notesSlide7.xml"/><Relationship Id="rId7" Type="http://schemas.openxmlformats.org/officeDocument/2006/relationships/image" Target="../media/image17.png"/><Relationship Id="rId12" Type="http://schemas.openxmlformats.org/officeDocument/2006/relationships/image" Target="../media/image22.jpg"/><Relationship Id="rId17" Type="http://schemas.openxmlformats.org/officeDocument/2006/relationships/image" Target="../media/image27.jpg"/><Relationship Id="rId2" Type="http://schemas.openxmlformats.org/officeDocument/2006/relationships/slideLayout" Target="../slideLayouts/slideLayout3.xml"/><Relationship Id="rId16" Type="http://schemas.openxmlformats.org/officeDocument/2006/relationships/image" Target="../media/image26.PNG"/><Relationship Id="rId1" Type="http://schemas.openxmlformats.org/officeDocument/2006/relationships/tags" Target="../tags/tag16.xml"/><Relationship Id="rId6" Type="http://schemas.openxmlformats.org/officeDocument/2006/relationships/image" Target="../media/image16.png"/><Relationship Id="rId11" Type="http://schemas.openxmlformats.org/officeDocument/2006/relationships/image" Target="../media/image21.jpg"/><Relationship Id="rId5" Type="http://schemas.openxmlformats.org/officeDocument/2006/relationships/image" Target="../media/image6.png"/><Relationship Id="rId15" Type="http://schemas.openxmlformats.org/officeDocument/2006/relationships/image" Target="../media/image25.PNG"/><Relationship Id="rId10" Type="http://schemas.openxmlformats.org/officeDocument/2006/relationships/image" Target="../media/image20.jpg"/><Relationship Id="rId4" Type="http://schemas.openxmlformats.org/officeDocument/2006/relationships/image" Target="../media/image5.png"/><Relationship Id="rId9" Type="http://schemas.openxmlformats.org/officeDocument/2006/relationships/image" Target="../media/image19.jpg"/><Relationship Id="rId14" Type="http://schemas.openxmlformats.org/officeDocument/2006/relationships/image" Target="../media/image24.PNG"/></Relationships>
</file>

<file path=ppt/slides/_rels/slide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notesSlide" Target="../notesSlides/notesSlide8.xml"/><Relationship Id="rId7" Type="http://schemas.openxmlformats.org/officeDocument/2006/relationships/image" Target="../media/image31.png"/><Relationship Id="rId12" Type="http://schemas.openxmlformats.org/officeDocument/2006/relationships/image" Target="../media/image33.jpg"/><Relationship Id="rId2" Type="http://schemas.openxmlformats.org/officeDocument/2006/relationships/slideLayout" Target="../slideLayouts/slideLayout3.xml"/><Relationship Id="rId1" Type="http://schemas.openxmlformats.org/officeDocument/2006/relationships/tags" Target="../tags/tag17.xml"/><Relationship Id="rId6" Type="http://schemas.openxmlformats.org/officeDocument/2006/relationships/image" Target="../media/image30.png"/><Relationship Id="rId11" Type="http://schemas.openxmlformats.org/officeDocument/2006/relationships/image" Target="../media/image18.jpg"/><Relationship Id="rId5" Type="http://schemas.openxmlformats.org/officeDocument/2006/relationships/image" Target="../media/image29.png"/><Relationship Id="rId10" Type="http://schemas.openxmlformats.org/officeDocument/2006/relationships/image" Target="../media/image32.PNG"/><Relationship Id="rId4" Type="http://schemas.openxmlformats.org/officeDocument/2006/relationships/image" Target="../media/image28.jpg"/><Relationship Id="rId9" Type="http://schemas.openxmlformats.org/officeDocument/2006/relationships/image" Target="../media/image6.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9775" y="1271986"/>
            <a:ext cx="6717684" cy="1102519"/>
          </a:xfrm>
        </p:spPr>
        <p:txBody>
          <a:bodyPr>
            <a:normAutofit/>
          </a:bodyPr>
          <a:lstStyle/>
          <a:p>
            <a:pPr algn="ctr"/>
            <a:r>
              <a:rPr lang="en-CA" sz="2000" dirty="0" smtClean="0"/>
              <a:t>Policy Innovation &amp; Experimentation for</a:t>
            </a:r>
            <a:br>
              <a:rPr lang="en-CA" sz="2000" dirty="0" smtClean="0"/>
            </a:br>
            <a:r>
              <a:rPr lang="en-CA" sz="2000" dirty="0" smtClean="0"/>
              <a:t>Energy Efficiency Impacts</a:t>
            </a:r>
            <a:endParaRPr lang="en-US" sz="2000" dirty="0"/>
          </a:p>
        </p:txBody>
      </p:sp>
      <p:sp>
        <p:nvSpPr>
          <p:cNvPr id="3" name="Subtitle 2"/>
          <p:cNvSpPr>
            <a:spLocks noGrp="1"/>
          </p:cNvSpPr>
          <p:nvPr>
            <p:ph type="subTitle" idx="1"/>
          </p:nvPr>
        </p:nvSpPr>
        <p:spPr>
          <a:xfrm>
            <a:off x="149774" y="2229831"/>
            <a:ext cx="6717685" cy="1314450"/>
          </a:xfrm>
        </p:spPr>
        <p:txBody>
          <a:bodyPr>
            <a:normAutofit/>
          </a:bodyPr>
          <a:lstStyle/>
          <a:p>
            <a:pPr algn="ctr"/>
            <a:r>
              <a:rPr lang="en-US" sz="1600" dirty="0" smtClean="0"/>
              <a:t>An Update &amp; Next Steps Towards an Open Collaboration Model</a:t>
            </a:r>
          </a:p>
          <a:p>
            <a:pPr algn="ctr"/>
            <a:r>
              <a:rPr lang="en-CA" sz="1600" dirty="0" smtClean="0"/>
              <a:t>Office of Energy Efficiency</a:t>
            </a:r>
          </a:p>
          <a:p>
            <a:pPr algn="ctr"/>
            <a:r>
              <a:rPr lang="en-CA" sz="1600" dirty="0" smtClean="0"/>
              <a:t>Natural Resources Canada</a:t>
            </a:r>
            <a:endParaRPr lang="en-US" sz="1600" dirty="0"/>
          </a:p>
        </p:txBody>
      </p:sp>
      <p:sp>
        <p:nvSpPr>
          <p:cNvPr id="4" name="TextBox 3"/>
          <p:cNvSpPr txBox="1"/>
          <p:nvPr/>
        </p:nvSpPr>
        <p:spPr>
          <a:xfrm>
            <a:off x="166224" y="4335566"/>
            <a:ext cx="4973432" cy="338554"/>
          </a:xfrm>
          <a:prstGeom prst="rect">
            <a:avLst/>
          </a:prstGeom>
          <a:noFill/>
        </p:spPr>
        <p:txBody>
          <a:bodyPr wrap="square" rtlCol="0">
            <a:spAutoFit/>
          </a:bodyPr>
          <a:lstStyle/>
          <a:p>
            <a:r>
              <a:rPr lang="en-CA" sz="800" kern="1200" dirty="0" smtClean="0">
                <a:solidFill>
                  <a:schemeClr val="tx1"/>
                </a:solidFill>
                <a:effectLst/>
                <a:latin typeface="Arial"/>
                <a:ea typeface="+mn-ea"/>
                <a:cs typeface="Arial"/>
              </a:rPr>
              <a:t>© Her Majesty the Queen in Right of Canada, as represented by the Minister of Natural Resources, 2017</a:t>
            </a:r>
          </a:p>
          <a:p>
            <a:endParaRPr lang="en-US" sz="800" dirty="0">
              <a:latin typeface="Arial"/>
              <a:cs typeface="Arial"/>
            </a:endParaRPr>
          </a:p>
        </p:txBody>
      </p:sp>
      <p:sp>
        <p:nvSpPr>
          <p:cNvPr id="5" name="TextBox 4"/>
          <p:cNvSpPr txBox="1"/>
          <p:nvPr/>
        </p:nvSpPr>
        <p:spPr>
          <a:xfrm>
            <a:off x="610616" y="3643200"/>
            <a:ext cx="5796000" cy="369332"/>
          </a:xfrm>
          <a:prstGeom prst="rect">
            <a:avLst/>
          </a:prstGeom>
          <a:noFill/>
        </p:spPr>
        <p:txBody>
          <a:bodyPr wrap="square" rtlCol="0">
            <a:spAutoFit/>
          </a:bodyPr>
          <a:lstStyle/>
          <a:p>
            <a:pPr algn="ctr"/>
            <a:r>
              <a:rPr lang="en-CA" b="1" dirty="0" smtClean="0">
                <a:solidFill>
                  <a:schemeClr val="tx2"/>
                </a:solidFill>
              </a:rPr>
              <a:t>DRAFT</a:t>
            </a:r>
            <a:endParaRPr lang="en-CA" b="1" dirty="0">
              <a:solidFill>
                <a:schemeClr val="tx2"/>
              </a:solidFill>
            </a:endParaRPr>
          </a:p>
        </p:txBody>
      </p:sp>
    </p:spTree>
    <p:extLst>
      <p:ext uri="{BB962C8B-B14F-4D97-AF65-F5344CB8AC3E}">
        <p14:creationId xmlns:p14="http://schemas.microsoft.com/office/powerpoint/2010/main" val="7358603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60540"/>
            <a:ext cx="9144000" cy="565914"/>
          </a:xfrm>
        </p:spPr>
        <p:txBody>
          <a:bodyPr>
            <a:noAutofit/>
          </a:bodyPr>
          <a:lstStyle/>
          <a:p>
            <a:r>
              <a:rPr lang="en-GB" sz="900" dirty="0">
                <a:solidFill>
                  <a:srgbClr val="2F5897"/>
                </a:solidFill>
                <a:latin typeface="Oswald"/>
                <a:ea typeface="Oswald"/>
                <a:cs typeface="Oswald"/>
                <a:sym typeface="Oswald"/>
              </a:rPr>
              <a:t>A NEW COLLABORATION MODEL</a:t>
            </a:r>
            <a:r>
              <a:rPr lang="en-CA" sz="900" dirty="0"/>
              <a:t/>
            </a:r>
            <a:br>
              <a:rPr lang="en-CA" sz="900" dirty="0"/>
            </a:br>
            <a:r>
              <a:rPr lang="en-CA" sz="2000" dirty="0" smtClean="0">
                <a:solidFill>
                  <a:srgbClr val="2F5897"/>
                </a:solidFill>
                <a:latin typeface="Oswald"/>
              </a:rPr>
              <a:t>We are pivoting towards a more strategic &amp; systematic approach…</a:t>
            </a:r>
            <a:endParaRPr lang="en-CA" sz="2000" dirty="0">
              <a:solidFill>
                <a:srgbClr val="0058A2"/>
              </a:solidFill>
            </a:endParaRPr>
          </a:p>
        </p:txBody>
      </p:sp>
      <p:sp>
        <p:nvSpPr>
          <p:cNvPr id="3" name="Oval 2"/>
          <p:cNvSpPr/>
          <p:nvPr/>
        </p:nvSpPr>
        <p:spPr>
          <a:xfrm>
            <a:off x="2914410" y="1097091"/>
            <a:ext cx="3124522" cy="3012225"/>
          </a:xfrm>
          <a:prstGeom prst="ellipse">
            <a:avLst/>
          </a:prstGeom>
          <a:noFill/>
          <a:ln w="15875">
            <a:solidFill>
              <a:schemeClr val="tx2">
                <a:lumMod val="60000"/>
                <a:lumOff val="40000"/>
              </a:schemeClr>
            </a:solidFill>
            <a:prstDash val="lgDashDotDo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8" name="Freeform 7"/>
          <p:cNvSpPr>
            <a:spLocks noEditPoints="1"/>
          </p:cNvSpPr>
          <p:nvPr/>
        </p:nvSpPr>
        <p:spPr bwMode="auto">
          <a:xfrm rot="1959860">
            <a:off x="5130935" y="1038322"/>
            <a:ext cx="206283" cy="21138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4">
              <a:lumMod val="75000"/>
            </a:schemeClr>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9" name="Oval 8"/>
          <p:cNvSpPr/>
          <p:nvPr/>
        </p:nvSpPr>
        <p:spPr>
          <a:xfrm>
            <a:off x="3046526" y="1235812"/>
            <a:ext cx="2853686" cy="2747995"/>
          </a:xfrm>
          <a:prstGeom prst="ellipse">
            <a:avLst/>
          </a:prstGeom>
          <a:noFill/>
          <a:ln w="15875">
            <a:solidFill>
              <a:schemeClr val="tx2">
                <a:lumMod val="60000"/>
                <a:lumOff val="40000"/>
              </a:schemeClr>
            </a:solidFill>
            <a:prstDash val="lg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10" name="Freeform 9"/>
          <p:cNvSpPr>
            <a:spLocks noEditPoints="1"/>
          </p:cNvSpPr>
          <p:nvPr/>
        </p:nvSpPr>
        <p:spPr bwMode="auto">
          <a:xfrm rot="13370427">
            <a:off x="3023911" y="3500614"/>
            <a:ext cx="206283" cy="21138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4">
              <a:lumMod val="75000"/>
            </a:schemeClr>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11" name="Freeform 10"/>
          <p:cNvSpPr>
            <a:spLocks noEditPoints="1"/>
          </p:cNvSpPr>
          <p:nvPr/>
        </p:nvSpPr>
        <p:spPr bwMode="auto">
          <a:xfrm rot="14646818">
            <a:off x="2723088" y="2786437"/>
            <a:ext cx="206283" cy="21138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4">
              <a:lumMod val="75000"/>
            </a:schemeClr>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12" name="Freeform 11"/>
          <p:cNvSpPr>
            <a:spLocks noEditPoints="1"/>
          </p:cNvSpPr>
          <p:nvPr/>
        </p:nvSpPr>
        <p:spPr bwMode="auto">
          <a:xfrm rot="17500386">
            <a:off x="2806239" y="1837749"/>
            <a:ext cx="206283" cy="21138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4">
              <a:lumMod val="75000"/>
            </a:schemeClr>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13" name="Freeform 12"/>
          <p:cNvSpPr>
            <a:spLocks noEditPoints="1"/>
          </p:cNvSpPr>
          <p:nvPr/>
        </p:nvSpPr>
        <p:spPr bwMode="auto">
          <a:xfrm rot="19243396">
            <a:off x="3368703" y="1194393"/>
            <a:ext cx="206283" cy="21138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4">
              <a:lumMod val="75000"/>
            </a:schemeClr>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14" name="Freeform 13"/>
          <p:cNvSpPr>
            <a:spLocks noEditPoints="1"/>
          </p:cNvSpPr>
          <p:nvPr/>
        </p:nvSpPr>
        <p:spPr bwMode="auto">
          <a:xfrm>
            <a:off x="4267086" y="885707"/>
            <a:ext cx="206283" cy="21138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4">
              <a:lumMod val="75000"/>
            </a:schemeClr>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15" name="Freeform 14"/>
          <p:cNvSpPr>
            <a:spLocks noEditPoints="1"/>
          </p:cNvSpPr>
          <p:nvPr/>
        </p:nvSpPr>
        <p:spPr bwMode="auto">
          <a:xfrm rot="2858559">
            <a:off x="5588612" y="1387117"/>
            <a:ext cx="206283" cy="187615"/>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4">
              <a:lumMod val="75000"/>
            </a:schemeClr>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16" name="Freeform 15"/>
          <p:cNvSpPr>
            <a:spLocks noEditPoints="1"/>
          </p:cNvSpPr>
          <p:nvPr/>
        </p:nvSpPr>
        <p:spPr bwMode="auto">
          <a:xfrm rot="3973453">
            <a:off x="5936209" y="1870027"/>
            <a:ext cx="206283" cy="21138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4">
              <a:lumMod val="75000"/>
            </a:schemeClr>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17" name="Freeform 16"/>
          <p:cNvSpPr>
            <a:spLocks noEditPoints="1"/>
          </p:cNvSpPr>
          <p:nvPr/>
        </p:nvSpPr>
        <p:spPr bwMode="auto">
          <a:xfrm rot="5695221">
            <a:off x="6049940" y="2540448"/>
            <a:ext cx="206283" cy="21138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4">
              <a:lumMod val="75000"/>
            </a:schemeClr>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18" name="Freeform 17"/>
          <p:cNvSpPr>
            <a:spLocks noEditPoints="1"/>
          </p:cNvSpPr>
          <p:nvPr/>
        </p:nvSpPr>
        <p:spPr bwMode="auto">
          <a:xfrm rot="7341011">
            <a:off x="5853220" y="3229112"/>
            <a:ext cx="206283" cy="21138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4">
              <a:lumMod val="75000"/>
            </a:schemeClr>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19" name="Freeform 18"/>
          <p:cNvSpPr>
            <a:spLocks noEditPoints="1"/>
          </p:cNvSpPr>
          <p:nvPr/>
        </p:nvSpPr>
        <p:spPr bwMode="auto">
          <a:xfrm rot="8392409">
            <a:off x="5362745" y="3826612"/>
            <a:ext cx="206283" cy="21138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4">
              <a:lumMod val="75000"/>
            </a:schemeClr>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20" name="Freeform 19"/>
          <p:cNvSpPr>
            <a:spLocks noEditPoints="1"/>
          </p:cNvSpPr>
          <p:nvPr/>
        </p:nvSpPr>
        <p:spPr bwMode="auto">
          <a:xfrm rot="12686596">
            <a:off x="3529012" y="3926006"/>
            <a:ext cx="206283" cy="21138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4">
              <a:lumMod val="75000"/>
            </a:schemeClr>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21" name="Freeform 20"/>
          <p:cNvSpPr>
            <a:spLocks noEditPoints="1"/>
          </p:cNvSpPr>
          <p:nvPr/>
        </p:nvSpPr>
        <p:spPr bwMode="auto">
          <a:xfrm rot="11070998">
            <a:off x="4307075" y="4130323"/>
            <a:ext cx="206283" cy="21138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4">
              <a:lumMod val="75000"/>
            </a:schemeClr>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22" name="Freeform 21"/>
          <p:cNvSpPr>
            <a:spLocks noEditPoints="1"/>
          </p:cNvSpPr>
          <p:nvPr/>
        </p:nvSpPr>
        <p:spPr bwMode="auto">
          <a:xfrm rot="3652759">
            <a:off x="5564336" y="1757297"/>
            <a:ext cx="206283" cy="21138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23" name="Freeform 22"/>
          <p:cNvSpPr>
            <a:spLocks noEditPoints="1"/>
          </p:cNvSpPr>
          <p:nvPr/>
        </p:nvSpPr>
        <p:spPr bwMode="auto">
          <a:xfrm rot="14192209">
            <a:off x="3090996" y="3055909"/>
            <a:ext cx="206283" cy="21138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24" name="Freeform 23"/>
          <p:cNvSpPr>
            <a:spLocks noEditPoints="1"/>
          </p:cNvSpPr>
          <p:nvPr/>
        </p:nvSpPr>
        <p:spPr bwMode="auto">
          <a:xfrm rot="16460003">
            <a:off x="2976390" y="2317789"/>
            <a:ext cx="206283" cy="21138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25" name="Freeform 24"/>
          <p:cNvSpPr>
            <a:spLocks noEditPoints="1"/>
          </p:cNvSpPr>
          <p:nvPr/>
        </p:nvSpPr>
        <p:spPr bwMode="auto">
          <a:xfrm rot="18084233">
            <a:off x="3275045" y="1643149"/>
            <a:ext cx="206283" cy="21138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26" name="Freeform 25"/>
          <p:cNvSpPr>
            <a:spLocks noEditPoints="1"/>
          </p:cNvSpPr>
          <p:nvPr/>
        </p:nvSpPr>
        <p:spPr bwMode="auto">
          <a:xfrm rot="20030603">
            <a:off x="3876679" y="1201169"/>
            <a:ext cx="206283" cy="21138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27" name="Freeform 26"/>
          <p:cNvSpPr>
            <a:spLocks noEditPoints="1"/>
          </p:cNvSpPr>
          <p:nvPr/>
        </p:nvSpPr>
        <p:spPr bwMode="auto">
          <a:xfrm rot="934384">
            <a:off x="4637850" y="1165334"/>
            <a:ext cx="206283" cy="21138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28" name="Freeform 27"/>
          <p:cNvSpPr>
            <a:spLocks noEditPoints="1"/>
          </p:cNvSpPr>
          <p:nvPr/>
        </p:nvSpPr>
        <p:spPr bwMode="auto">
          <a:xfrm rot="6275199">
            <a:off x="5742848" y="2825649"/>
            <a:ext cx="206283" cy="187615"/>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29" name="Freeform 28"/>
          <p:cNvSpPr>
            <a:spLocks noEditPoints="1"/>
          </p:cNvSpPr>
          <p:nvPr/>
        </p:nvSpPr>
        <p:spPr bwMode="auto">
          <a:xfrm rot="2453510">
            <a:off x="5207617" y="1383230"/>
            <a:ext cx="206283" cy="21138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30" name="Freeform 29"/>
          <p:cNvSpPr>
            <a:spLocks noEditPoints="1"/>
          </p:cNvSpPr>
          <p:nvPr/>
        </p:nvSpPr>
        <p:spPr bwMode="auto">
          <a:xfrm rot="12228513">
            <a:off x="4010178" y="3794640"/>
            <a:ext cx="206283" cy="21138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31" name="Freeform 30"/>
          <p:cNvSpPr>
            <a:spLocks noEditPoints="1"/>
          </p:cNvSpPr>
          <p:nvPr/>
        </p:nvSpPr>
        <p:spPr bwMode="auto">
          <a:xfrm rot="13202927">
            <a:off x="3466361" y="3526561"/>
            <a:ext cx="206283" cy="21138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32" name="Freeform 31"/>
          <p:cNvSpPr>
            <a:spLocks noEditPoints="1"/>
          </p:cNvSpPr>
          <p:nvPr/>
        </p:nvSpPr>
        <p:spPr bwMode="auto">
          <a:xfrm rot="8459017">
            <a:off x="5390024" y="3401582"/>
            <a:ext cx="206283" cy="21138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33" name="Freeform 32"/>
          <p:cNvSpPr>
            <a:spLocks noEditPoints="1"/>
          </p:cNvSpPr>
          <p:nvPr/>
        </p:nvSpPr>
        <p:spPr bwMode="auto">
          <a:xfrm rot="9991142">
            <a:off x="4752791" y="3806149"/>
            <a:ext cx="206283" cy="21138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34" name="Freeform 33"/>
          <p:cNvSpPr>
            <a:spLocks noEditPoints="1"/>
          </p:cNvSpPr>
          <p:nvPr/>
        </p:nvSpPr>
        <p:spPr bwMode="auto">
          <a:xfrm rot="4339447">
            <a:off x="5724609" y="2195489"/>
            <a:ext cx="206283" cy="21138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53" name="Oval 52"/>
          <p:cNvSpPr/>
          <p:nvPr/>
        </p:nvSpPr>
        <p:spPr>
          <a:xfrm>
            <a:off x="3287738" y="1413740"/>
            <a:ext cx="2381935" cy="2365785"/>
          </a:xfrm>
          <a:prstGeom prst="ellipse">
            <a:avLst/>
          </a:prstGeom>
          <a:solidFill>
            <a:schemeClr val="accent5">
              <a:lumMod val="60000"/>
              <a:lumOff val="40000"/>
            </a:schemeClr>
          </a:solidFill>
          <a:ln>
            <a:solidFill>
              <a:srgbClr val="93CDD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54" name="Rectangle 53"/>
          <p:cNvSpPr/>
          <p:nvPr/>
        </p:nvSpPr>
        <p:spPr>
          <a:xfrm>
            <a:off x="4299072" y="1400529"/>
            <a:ext cx="314188" cy="2384487"/>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56" name="Rectangle 55"/>
          <p:cNvSpPr/>
          <p:nvPr/>
        </p:nvSpPr>
        <p:spPr>
          <a:xfrm>
            <a:off x="3287738" y="2451272"/>
            <a:ext cx="2381935" cy="26423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57" name="Oval 56"/>
          <p:cNvSpPr/>
          <p:nvPr/>
        </p:nvSpPr>
        <p:spPr>
          <a:xfrm>
            <a:off x="3783191" y="1898552"/>
            <a:ext cx="1351486" cy="1322338"/>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69" name="Rounded Rectangle 68"/>
          <p:cNvSpPr/>
          <p:nvPr/>
        </p:nvSpPr>
        <p:spPr>
          <a:xfrm>
            <a:off x="4947414" y="1752344"/>
            <a:ext cx="138966" cy="151694"/>
          </a:xfrm>
          <a:prstGeom prst="roundRect">
            <a:avLst/>
          </a:prstGeom>
          <a:solidFill>
            <a:schemeClr val="accent6"/>
          </a:solidFill>
          <a:ln>
            <a:solidFill>
              <a:srgbClr val="93CDD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73" name="Rounded Rectangle 72"/>
          <p:cNvSpPr/>
          <p:nvPr/>
        </p:nvSpPr>
        <p:spPr>
          <a:xfrm>
            <a:off x="5000293" y="1804950"/>
            <a:ext cx="138966" cy="151694"/>
          </a:xfrm>
          <a:prstGeom prst="roundRect">
            <a:avLst/>
          </a:prstGeom>
          <a:solidFill>
            <a:schemeClr val="accent6"/>
          </a:solidFill>
          <a:ln>
            <a:solidFill>
              <a:srgbClr val="93CDD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74" name="Rounded Rectangle 73"/>
          <p:cNvSpPr/>
          <p:nvPr/>
        </p:nvSpPr>
        <p:spPr>
          <a:xfrm>
            <a:off x="5056974" y="1857557"/>
            <a:ext cx="138966" cy="151694"/>
          </a:xfrm>
          <a:prstGeom prst="roundRect">
            <a:avLst/>
          </a:prstGeom>
          <a:solidFill>
            <a:schemeClr val="accent6"/>
          </a:solidFill>
          <a:ln>
            <a:solidFill>
              <a:srgbClr val="93CDD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75" name="Rounded Rectangle 74"/>
          <p:cNvSpPr/>
          <p:nvPr/>
        </p:nvSpPr>
        <p:spPr>
          <a:xfrm>
            <a:off x="5107096" y="1910164"/>
            <a:ext cx="138966" cy="151694"/>
          </a:xfrm>
          <a:prstGeom prst="roundRect">
            <a:avLst/>
          </a:prstGeom>
          <a:solidFill>
            <a:schemeClr val="accent6"/>
          </a:solidFill>
          <a:ln>
            <a:solidFill>
              <a:srgbClr val="93CDD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76" name="Rounded Rectangle 75"/>
          <p:cNvSpPr/>
          <p:nvPr/>
        </p:nvSpPr>
        <p:spPr>
          <a:xfrm>
            <a:off x="5059505" y="2945891"/>
            <a:ext cx="138966" cy="151694"/>
          </a:xfrm>
          <a:prstGeom prst="roundRect">
            <a:avLst/>
          </a:prstGeom>
          <a:solidFill>
            <a:schemeClr val="accent6"/>
          </a:solidFill>
          <a:ln>
            <a:solidFill>
              <a:srgbClr val="93CDD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77" name="Rounded Rectangle 76"/>
          <p:cNvSpPr/>
          <p:nvPr/>
        </p:nvSpPr>
        <p:spPr>
          <a:xfrm>
            <a:off x="5112384" y="2998498"/>
            <a:ext cx="138966" cy="151694"/>
          </a:xfrm>
          <a:prstGeom prst="roundRect">
            <a:avLst/>
          </a:prstGeom>
          <a:solidFill>
            <a:schemeClr val="accent6"/>
          </a:solidFill>
          <a:ln>
            <a:solidFill>
              <a:srgbClr val="93CDD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78" name="Rounded Rectangle 77"/>
          <p:cNvSpPr/>
          <p:nvPr/>
        </p:nvSpPr>
        <p:spPr>
          <a:xfrm>
            <a:off x="5169065" y="3051105"/>
            <a:ext cx="138966" cy="151694"/>
          </a:xfrm>
          <a:prstGeom prst="roundRect">
            <a:avLst/>
          </a:prstGeom>
          <a:solidFill>
            <a:schemeClr val="accent6"/>
          </a:solidFill>
          <a:ln>
            <a:solidFill>
              <a:srgbClr val="93CDD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79" name="Rounded Rectangle 78"/>
          <p:cNvSpPr/>
          <p:nvPr/>
        </p:nvSpPr>
        <p:spPr>
          <a:xfrm>
            <a:off x="5219187" y="3103711"/>
            <a:ext cx="138966" cy="151694"/>
          </a:xfrm>
          <a:prstGeom prst="roundRect">
            <a:avLst/>
          </a:prstGeom>
          <a:solidFill>
            <a:schemeClr val="accent6"/>
          </a:solidFill>
          <a:ln>
            <a:solidFill>
              <a:srgbClr val="93CDD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80" name="Rounded Rectangle 79"/>
          <p:cNvSpPr/>
          <p:nvPr/>
        </p:nvSpPr>
        <p:spPr>
          <a:xfrm>
            <a:off x="3639614" y="2998498"/>
            <a:ext cx="138966" cy="151694"/>
          </a:xfrm>
          <a:prstGeom prst="roundRect">
            <a:avLst/>
          </a:prstGeom>
          <a:solidFill>
            <a:schemeClr val="accent6"/>
          </a:solidFill>
          <a:ln>
            <a:solidFill>
              <a:srgbClr val="93CDD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81" name="Rounded Rectangle 80"/>
          <p:cNvSpPr/>
          <p:nvPr/>
        </p:nvSpPr>
        <p:spPr>
          <a:xfrm>
            <a:off x="3692493" y="3051105"/>
            <a:ext cx="138966" cy="151694"/>
          </a:xfrm>
          <a:prstGeom prst="roundRect">
            <a:avLst/>
          </a:prstGeom>
          <a:solidFill>
            <a:schemeClr val="accent6"/>
          </a:solidFill>
          <a:ln>
            <a:solidFill>
              <a:srgbClr val="93CDD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82" name="Rounded Rectangle 81"/>
          <p:cNvSpPr/>
          <p:nvPr/>
        </p:nvSpPr>
        <p:spPr>
          <a:xfrm>
            <a:off x="3749174" y="3103711"/>
            <a:ext cx="138966" cy="151694"/>
          </a:xfrm>
          <a:prstGeom prst="roundRect">
            <a:avLst/>
          </a:prstGeom>
          <a:solidFill>
            <a:schemeClr val="accent6"/>
          </a:solidFill>
          <a:ln>
            <a:solidFill>
              <a:srgbClr val="93CDD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83" name="Rounded Rectangle 82"/>
          <p:cNvSpPr/>
          <p:nvPr/>
        </p:nvSpPr>
        <p:spPr>
          <a:xfrm>
            <a:off x="3799296" y="3156319"/>
            <a:ext cx="138966" cy="151694"/>
          </a:xfrm>
          <a:prstGeom prst="roundRect">
            <a:avLst/>
          </a:prstGeom>
          <a:solidFill>
            <a:schemeClr val="accent6"/>
          </a:solidFill>
          <a:ln>
            <a:solidFill>
              <a:srgbClr val="93CDD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84" name="Rounded Rectangle 83"/>
          <p:cNvSpPr/>
          <p:nvPr/>
        </p:nvSpPr>
        <p:spPr>
          <a:xfrm>
            <a:off x="3660273" y="1758824"/>
            <a:ext cx="138966" cy="151694"/>
          </a:xfrm>
          <a:prstGeom prst="roundRect">
            <a:avLst/>
          </a:prstGeom>
          <a:solidFill>
            <a:schemeClr val="accent6"/>
          </a:solidFill>
          <a:ln>
            <a:solidFill>
              <a:srgbClr val="93CDD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85" name="Rounded Rectangle 84"/>
          <p:cNvSpPr/>
          <p:nvPr/>
        </p:nvSpPr>
        <p:spPr>
          <a:xfrm>
            <a:off x="3713152" y="1811430"/>
            <a:ext cx="138966" cy="151694"/>
          </a:xfrm>
          <a:prstGeom prst="roundRect">
            <a:avLst/>
          </a:prstGeom>
          <a:solidFill>
            <a:schemeClr val="accent6"/>
          </a:solidFill>
          <a:ln>
            <a:solidFill>
              <a:srgbClr val="93CDD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86" name="Rounded Rectangle 85"/>
          <p:cNvSpPr/>
          <p:nvPr/>
        </p:nvSpPr>
        <p:spPr>
          <a:xfrm>
            <a:off x="3769833" y="1864037"/>
            <a:ext cx="138966" cy="151694"/>
          </a:xfrm>
          <a:prstGeom prst="roundRect">
            <a:avLst/>
          </a:prstGeom>
          <a:solidFill>
            <a:schemeClr val="accent6"/>
          </a:solidFill>
          <a:ln>
            <a:solidFill>
              <a:srgbClr val="93CDD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87" name="Rounded Rectangle 86"/>
          <p:cNvSpPr/>
          <p:nvPr/>
        </p:nvSpPr>
        <p:spPr>
          <a:xfrm>
            <a:off x="3819955" y="1916644"/>
            <a:ext cx="138966" cy="151694"/>
          </a:xfrm>
          <a:prstGeom prst="roundRect">
            <a:avLst/>
          </a:prstGeom>
          <a:solidFill>
            <a:schemeClr val="accent6"/>
          </a:solidFill>
          <a:ln>
            <a:solidFill>
              <a:srgbClr val="93CDD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88" name="TextBox 87"/>
          <p:cNvSpPr txBox="1"/>
          <p:nvPr/>
        </p:nvSpPr>
        <p:spPr>
          <a:xfrm>
            <a:off x="6554813" y="2078325"/>
            <a:ext cx="1394052" cy="646331"/>
          </a:xfrm>
          <a:prstGeom prst="rect">
            <a:avLst/>
          </a:prstGeom>
          <a:noFill/>
          <a:ln>
            <a:solidFill>
              <a:srgbClr val="93CDDD"/>
            </a:solidFill>
          </a:ln>
        </p:spPr>
        <p:txBody>
          <a:bodyPr wrap="square" rtlCol="0">
            <a:spAutoFit/>
          </a:bodyPr>
          <a:lstStyle/>
          <a:p>
            <a:r>
              <a:rPr lang="en-CA" sz="1050" b="1" dirty="0"/>
              <a:t>OEE </a:t>
            </a:r>
            <a:r>
              <a:rPr lang="en-CA" sz="1050" b="1" dirty="0" smtClean="0"/>
              <a:t>Policy</a:t>
            </a:r>
            <a:r>
              <a:rPr lang="en-CA" sz="1050" b="1" dirty="0"/>
              <a:t>, </a:t>
            </a:r>
            <a:r>
              <a:rPr lang="en-CA" sz="1050" b="1" dirty="0" smtClean="0"/>
              <a:t>Program </a:t>
            </a:r>
            <a:r>
              <a:rPr lang="en-CA" sz="1050" b="1" dirty="0"/>
              <a:t>&amp; </a:t>
            </a:r>
            <a:r>
              <a:rPr lang="en-CA" sz="1050" b="1" dirty="0" smtClean="0"/>
              <a:t>Research </a:t>
            </a:r>
            <a:r>
              <a:rPr lang="en-CA" sz="1050" b="1" dirty="0"/>
              <a:t>T</a:t>
            </a:r>
            <a:r>
              <a:rPr lang="en-CA" sz="1050" b="1" dirty="0" smtClean="0"/>
              <a:t>eams</a:t>
            </a:r>
            <a:endParaRPr lang="en-CA" sz="1050" b="1" dirty="0"/>
          </a:p>
          <a:p>
            <a:r>
              <a:rPr lang="en-CA" sz="750" dirty="0"/>
              <a:t>Colleagues interested in collaborative projects</a:t>
            </a:r>
          </a:p>
        </p:txBody>
      </p:sp>
      <p:sp>
        <p:nvSpPr>
          <p:cNvPr id="89" name="TextBox 88"/>
          <p:cNvSpPr txBox="1"/>
          <p:nvPr/>
        </p:nvSpPr>
        <p:spPr>
          <a:xfrm>
            <a:off x="1076984" y="898344"/>
            <a:ext cx="2088032" cy="600164"/>
          </a:xfrm>
          <a:prstGeom prst="rect">
            <a:avLst/>
          </a:prstGeom>
          <a:noFill/>
          <a:ln>
            <a:solidFill>
              <a:srgbClr val="93CDDD"/>
            </a:solidFill>
          </a:ln>
        </p:spPr>
        <p:txBody>
          <a:bodyPr wrap="square" rtlCol="0">
            <a:spAutoFit/>
          </a:bodyPr>
          <a:lstStyle/>
          <a:p>
            <a:r>
              <a:rPr lang="en-CA" sz="1050" b="1" dirty="0"/>
              <a:t>Strategic </a:t>
            </a:r>
            <a:r>
              <a:rPr lang="en-CA" sz="1050" b="1" dirty="0" smtClean="0"/>
              <a:t>Challenges</a:t>
            </a:r>
            <a:endParaRPr lang="en-CA" sz="1050" b="1" dirty="0"/>
          </a:p>
          <a:p>
            <a:r>
              <a:rPr lang="en-CA" sz="750" dirty="0" smtClean="0"/>
              <a:t>Policy, program and operational priorities and areas of focus that </a:t>
            </a:r>
            <a:r>
              <a:rPr lang="en-CA" sz="750" dirty="0"/>
              <a:t>require systematic learning, experimentation and results</a:t>
            </a:r>
          </a:p>
        </p:txBody>
      </p:sp>
      <p:sp>
        <p:nvSpPr>
          <p:cNvPr id="90" name="TextBox 89"/>
          <p:cNvSpPr txBox="1"/>
          <p:nvPr/>
        </p:nvSpPr>
        <p:spPr>
          <a:xfrm>
            <a:off x="6174153" y="1092976"/>
            <a:ext cx="2434112" cy="715581"/>
          </a:xfrm>
          <a:prstGeom prst="rect">
            <a:avLst/>
          </a:prstGeom>
          <a:noFill/>
          <a:ln>
            <a:solidFill>
              <a:srgbClr val="93CDDD"/>
            </a:solidFill>
          </a:ln>
        </p:spPr>
        <p:txBody>
          <a:bodyPr wrap="square" rtlCol="0">
            <a:spAutoFit/>
          </a:bodyPr>
          <a:lstStyle/>
          <a:p>
            <a:r>
              <a:rPr lang="en-CA" sz="1050" b="1" dirty="0" smtClean="0"/>
              <a:t>Policy and Service R&amp;D </a:t>
            </a:r>
            <a:r>
              <a:rPr lang="en-CA" sz="1050" b="1" dirty="0"/>
              <a:t>Projects</a:t>
            </a:r>
          </a:p>
          <a:p>
            <a:r>
              <a:rPr lang="en-CA" sz="750" dirty="0" smtClean="0"/>
              <a:t>Collaborative </a:t>
            </a:r>
            <a:r>
              <a:rPr lang="en-CA" sz="750" dirty="0"/>
              <a:t>projects </a:t>
            </a:r>
            <a:r>
              <a:rPr lang="en-CA" sz="750" dirty="0" smtClean="0"/>
              <a:t>that require inter-disciplinary teams and structured </a:t>
            </a:r>
            <a:r>
              <a:rPr lang="en-CA" sz="750" dirty="0"/>
              <a:t>engagement, action research, design and testing to inform (1) improvements to existing programs and policy levers and (2) new policy </a:t>
            </a:r>
            <a:r>
              <a:rPr lang="en-CA" sz="750" dirty="0" smtClean="0"/>
              <a:t>directions. </a:t>
            </a:r>
            <a:endParaRPr lang="en-CA" sz="750" dirty="0"/>
          </a:p>
        </p:txBody>
      </p:sp>
      <p:sp>
        <p:nvSpPr>
          <p:cNvPr id="91" name="TextBox 90"/>
          <p:cNvSpPr txBox="1"/>
          <p:nvPr/>
        </p:nvSpPr>
        <p:spPr>
          <a:xfrm>
            <a:off x="338957" y="1835574"/>
            <a:ext cx="2440410" cy="1805623"/>
          </a:xfrm>
          <a:prstGeom prst="rect">
            <a:avLst/>
          </a:prstGeom>
          <a:noFill/>
          <a:ln>
            <a:solidFill>
              <a:srgbClr val="93CDDD"/>
            </a:solidFill>
          </a:ln>
        </p:spPr>
        <p:txBody>
          <a:bodyPr wrap="square" rtlCol="0">
            <a:spAutoFit/>
          </a:bodyPr>
          <a:lstStyle/>
          <a:p>
            <a:r>
              <a:rPr lang="en-CA" sz="1050" b="1" dirty="0"/>
              <a:t>Core </a:t>
            </a:r>
            <a:r>
              <a:rPr lang="en-CA" sz="1050" b="1" dirty="0" smtClean="0"/>
              <a:t>Policy &amp; Program Functions</a:t>
            </a:r>
            <a:endParaRPr lang="en-CA" sz="1050" dirty="0"/>
          </a:p>
          <a:p>
            <a:pPr>
              <a:spcBef>
                <a:spcPts val="225"/>
              </a:spcBef>
            </a:pPr>
            <a:r>
              <a:rPr lang="en-CA" sz="750" u="sng" dirty="0"/>
              <a:t>Existing</a:t>
            </a:r>
            <a:r>
              <a:rPr lang="en-CA" sz="750" dirty="0"/>
              <a:t>:</a:t>
            </a:r>
          </a:p>
          <a:p>
            <a:pPr marL="128588" indent="-128588">
              <a:buFont typeface="Arial" panose="020B0604020202020204" pitchFamily="34" charset="0"/>
              <a:buChar char="•"/>
            </a:pPr>
            <a:r>
              <a:rPr lang="en-CA" sz="750" dirty="0"/>
              <a:t>Mandated policy &amp; program levers</a:t>
            </a:r>
          </a:p>
          <a:p>
            <a:pPr marL="128588" indent="-128588">
              <a:buFont typeface="Arial" panose="020B0604020202020204" pitchFamily="34" charset="0"/>
              <a:buChar char="•"/>
            </a:pPr>
            <a:r>
              <a:rPr lang="en-CA" sz="750" dirty="0"/>
              <a:t>Priority setting</a:t>
            </a:r>
          </a:p>
          <a:p>
            <a:pPr marL="128588" indent="-128588">
              <a:buFont typeface="Arial" panose="020B0604020202020204" pitchFamily="34" charset="0"/>
              <a:buChar char="•"/>
            </a:pPr>
            <a:r>
              <a:rPr lang="en-CA" sz="750" dirty="0"/>
              <a:t>Policy coordination &amp; stakeholder engagement</a:t>
            </a:r>
          </a:p>
          <a:p>
            <a:pPr marL="128588" indent="-128588">
              <a:buFont typeface="Arial" panose="020B0604020202020204" pitchFamily="34" charset="0"/>
              <a:buChar char="•"/>
            </a:pPr>
            <a:r>
              <a:rPr lang="en-CA" sz="750" dirty="0"/>
              <a:t>Economic and statistical modeling &amp; analysis</a:t>
            </a:r>
          </a:p>
          <a:p>
            <a:pPr marL="128588" indent="-128588">
              <a:buFont typeface="Arial" panose="020B0604020202020204" pitchFamily="34" charset="0"/>
              <a:buChar char="•"/>
            </a:pPr>
            <a:r>
              <a:rPr lang="en-CA" sz="750" dirty="0"/>
              <a:t>Communications and outreach</a:t>
            </a:r>
          </a:p>
          <a:p>
            <a:pPr marL="128588" indent="-128588">
              <a:buFont typeface="Arial" panose="020B0604020202020204" pitchFamily="34" charset="0"/>
              <a:buChar char="•"/>
            </a:pPr>
            <a:r>
              <a:rPr lang="en-CA" sz="750" dirty="0"/>
              <a:t>Performance </a:t>
            </a:r>
            <a:r>
              <a:rPr lang="en-CA" sz="750" dirty="0" smtClean="0"/>
              <a:t>measurement </a:t>
            </a:r>
            <a:r>
              <a:rPr lang="en-CA" sz="750" dirty="0"/>
              <a:t>&amp;</a:t>
            </a:r>
            <a:r>
              <a:rPr lang="en-CA" sz="750" dirty="0" smtClean="0"/>
              <a:t> reporting</a:t>
            </a:r>
            <a:endParaRPr lang="en-CA" sz="750" dirty="0"/>
          </a:p>
          <a:p>
            <a:pPr>
              <a:spcBef>
                <a:spcPts val="225"/>
              </a:spcBef>
            </a:pPr>
            <a:r>
              <a:rPr lang="en-CA" sz="750" u="sng" dirty="0"/>
              <a:t>New &amp; Emerging (to OEE)</a:t>
            </a:r>
            <a:r>
              <a:rPr lang="en-CA" sz="750" dirty="0"/>
              <a:t>:</a:t>
            </a:r>
          </a:p>
          <a:p>
            <a:pPr marL="128588" indent="-128588">
              <a:buFont typeface="Arial" panose="020B0604020202020204" pitchFamily="34" charset="0"/>
              <a:buChar char="•"/>
            </a:pPr>
            <a:r>
              <a:rPr lang="en-CA" sz="750" dirty="0"/>
              <a:t>Environmental scanning &amp; foresight</a:t>
            </a:r>
          </a:p>
          <a:p>
            <a:pPr marL="128588" indent="-128588">
              <a:buFont typeface="Arial" panose="020B0604020202020204" pitchFamily="34" charset="0"/>
              <a:buChar char="•"/>
            </a:pPr>
            <a:r>
              <a:rPr lang="en-CA" sz="750" dirty="0"/>
              <a:t>Service </a:t>
            </a:r>
            <a:r>
              <a:rPr lang="en-CA" sz="750" dirty="0" smtClean="0"/>
              <a:t>design</a:t>
            </a:r>
          </a:p>
          <a:p>
            <a:pPr marL="128588" indent="-128588">
              <a:buFont typeface="Arial" panose="020B0604020202020204" pitchFamily="34" charset="0"/>
              <a:buChar char="•"/>
            </a:pPr>
            <a:r>
              <a:rPr lang="en-CA" sz="750" dirty="0" smtClean="0"/>
              <a:t>Open dialogue, crowdsourcing </a:t>
            </a:r>
            <a:r>
              <a:rPr lang="en-CA" sz="750" dirty="0"/>
              <a:t>&amp; </a:t>
            </a:r>
            <a:r>
              <a:rPr lang="en-CA" sz="750" dirty="0" smtClean="0"/>
              <a:t>challenges</a:t>
            </a:r>
          </a:p>
          <a:p>
            <a:pPr marL="128588" indent="-128588">
              <a:buFont typeface="Arial" panose="020B0604020202020204" pitchFamily="34" charset="0"/>
              <a:buChar char="•"/>
            </a:pPr>
            <a:r>
              <a:rPr lang="en-CA" sz="750" dirty="0" smtClean="0"/>
              <a:t>Data science &amp; visualization</a:t>
            </a:r>
            <a:endParaRPr lang="en-CA" sz="750" dirty="0"/>
          </a:p>
          <a:p>
            <a:pPr marL="128588" indent="-128588">
              <a:buFont typeface="Arial" panose="020B0604020202020204" pitchFamily="34" charset="0"/>
              <a:buChar char="•"/>
            </a:pPr>
            <a:r>
              <a:rPr lang="en-CA" sz="750" dirty="0" smtClean="0"/>
              <a:t>Developmental </a:t>
            </a:r>
            <a:r>
              <a:rPr lang="en-CA" sz="750" dirty="0"/>
              <a:t>evaluation &amp; </a:t>
            </a:r>
            <a:r>
              <a:rPr lang="en-CA" sz="750" dirty="0" smtClean="0"/>
              <a:t>storytelling</a:t>
            </a:r>
            <a:endParaRPr lang="en-CA" sz="750" dirty="0"/>
          </a:p>
        </p:txBody>
      </p:sp>
      <p:cxnSp>
        <p:nvCxnSpPr>
          <p:cNvPr id="5" name="Straight Arrow Connector 4"/>
          <p:cNvCxnSpPr/>
          <p:nvPr/>
        </p:nvCxnSpPr>
        <p:spPr>
          <a:xfrm flipH="1">
            <a:off x="5936150" y="2601719"/>
            <a:ext cx="644537" cy="342729"/>
          </a:xfrm>
          <a:prstGeom prst="straightConnector1">
            <a:avLst/>
          </a:prstGeom>
          <a:ln w="12700">
            <a:solidFill>
              <a:srgbClr val="93CDDD"/>
            </a:solidFill>
            <a:tailEnd type="triangle"/>
          </a:ln>
        </p:spPr>
        <p:style>
          <a:lnRef idx="2">
            <a:schemeClr val="accent1"/>
          </a:lnRef>
          <a:fillRef idx="0">
            <a:schemeClr val="accent1"/>
          </a:fillRef>
          <a:effectRef idx="1">
            <a:schemeClr val="accent1"/>
          </a:effectRef>
          <a:fontRef idx="minor">
            <a:schemeClr val="tx1"/>
          </a:fontRef>
        </p:style>
      </p:cxnSp>
      <p:cxnSp>
        <p:nvCxnSpPr>
          <p:cNvPr id="7" name="Straight Arrow Connector 6"/>
          <p:cNvCxnSpPr/>
          <p:nvPr/>
        </p:nvCxnSpPr>
        <p:spPr>
          <a:xfrm flipH="1">
            <a:off x="5931175" y="2273708"/>
            <a:ext cx="623638" cy="7093"/>
          </a:xfrm>
          <a:prstGeom prst="straightConnector1">
            <a:avLst/>
          </a:prstGeom>
          <a:ln w="12700">
            <a:solidFill>
              <a:srgbClr val="93CDDD"/>
            </a:solidFill>
            <a:tailEnd type="triangle"/>
          </a:ln>
        </p:spPr>
        <p:style>
          <a:lnRef idx="2">
            <a:schemeClr val="accent1"/>
          </a:lnRef>
          <a:fillRef idx="0">
            <a:schemeClr val="accent1"/>
          </a:fillRef>
          <a:effectRef idx="1">
            <a:schemeClr val="accent1"/>
          </a:effectRef>
          <a:fontRef idx="minor">
            <a:schemeClr val="tx1"/>
          </a:fontRef>
        </p:style>
      </p:cxnSp>
      <p:cxnSp>
        <p:nvCxnSpPr>
          <p:cNvPr id="46" name="Straight Arrow Connector 45"/>
          <p:cNvCxnSpPr>
            <a:stCxn id="90" idx="1"/>
            <a:endCxn id="75" idx="0"/>
          </p:cNvCxnSpPr>
          <p:nvPr/>
        </p:nvCxnSpPr>
        <p:spPr>
          <a:xfrm flipH="1">
            <a:off x="5176579" y="1450767"/>
            <a:ext cx="997574" cy="459397"/>
          </a:xfrm>
          <a:prstGeom prst="straightConnector1">
            <a:avLst/>
          </a:prstGeom>
          <a:ln w="12700">
            <a:solidFill>
              <a:srgbClr val="93CDDD"/>
            </a:solidFill>
            <a:tailEnd type="triangle"/>
          </a:ln>
        </p:spPr>
        <p:style>
          <a:lnRef idx="2">
            <a:schemeClr val="accent1"/>
          </a:lnRef>
          <a:fillRef idx="0">
            <a:schemeClr val="accent1"/>
          </a:fillRef>
          <a:effectRef idx="1">
            <a:schemeClr val="accent1"/>
          </a:effectRef>
          <a:fontRef idx="minor">
            <a:schemeClr val="tx1"/>
          </a:fontRef>
        </p:style>
      </p:cxnSp>
      <p:sp>
        <p:nvSpPr>
          <p:cNvPr id="93" name="TextBox 92"/>
          <p:cNvSpPr txBox="1"/>
          <p:nvPr/>
        </p:nvSpPr>
        <p:spPr>
          <a:xfrm>
            <a:off x="6533898" y="3126952"/>
            <a:ext cx="1561263" cy="992579"/>
          </a:xfrm>
          <a:prstGeom prst="rect">
            <a:avLst/>
          </a:prstGeom>
          <a:noFill/>
          <a:ln>
            <a:solidFill>
              <a:srgbClr val="93CDDD"/>
            </a:solidFill>
          </a:ln>
        </p:spPr>
        <p:txBody>
          <a:bodyPr wrap="square" rtlCol="0">
            <a:spAutoFit/>
          </a:bodyPr>
          <a:lstStyle/>
          <a:p>
            <a:r>
              <a:rPr lang="en-CA" sz="1050" b="1" dirty="0"/>
              <a:t>External Partner </a:t>
            </a:r>
            <a:r>
              <a:rPr lang="en-CA" sz="1050" b="1" dirty="0" smtClean="0"/>
              <a:t>&amp; Stakeholder Networks</a:t>
            </a:r>
            <a:endParaRPr lang="en-CA" sz="1050" b="1" dirty="0"/>
          </a:p>
          <a:p>
            <a:r>
              <a:rPr lang="en-CA" sz="750" dirty="0" smtClean="0"/>
              <a:t>OGDs, Academia, Labs </a:t>
            </a:r>
            <a:r>
              <a:rPr lang="en-CA" sz="750" dirty="0"/>
              <a:t>&amp; Hubs, O</a:t>
            </a:r>
            <a:r>
              <a:rPr lang="en-CA" sz="750" dirty="0" smtClean="0"/>
              <a:t>ther Jurisdictions, ENGOs</a:t>
            </a:r>
            <a:r>
              <a:rPr lang="en-CA" sz="750" dirty="0"/>
              <a:t>, S</a:t>
            </a:r>
            <a:r>
              <a:rPr lang="en-CA" sz="750" dirty="0" smtClean="0"/>
              <a:t>ocial Enterprises, Start-ups</a:t>
            </a:r>
            <a:r>
              <a:rPr lang="en-CA" sz="750" dirty="0"/>
              <a:t>, Service </a:t>
            </a:r>
            <a:r>
              <a:rPr lang="en-CA" sz="750" dirty="0" smtClean="0"/>
              <a:t>Organizations</a:t>
            </a:r>
            <a:r>
              <a:rPr lang="en-CA" sz="750" dirty="0"/>
              <a:t>, Industry, </a:t>
            </a:r>
            <a:r>
              <a:rPr lang="en-CA" sz="750" dirty="0" smtClean="0"/>
              <a:t>Foundations, Canadians, </a:t>
            </a:r>
            <a:r>
              <a:rPr lang="en-CA" sz="750" dirty="0" err="1" smtClean="0"/>
              <a:t>etc</a:t>
            </a:r>
            <a:endParaRPr lang="en-CA" sz="750" dirty="0"/>
          </a:p>
        </p:txBody>
      </p:sp>
      <p:cxnSp>
        <p:nvCxnSpPr>
          <p:cNvPr id="55" name="Straight Arrow Connector 54"/>
          <p:cNvCxnSpPr>
            <a:stCxn id="93" idx="1"/>
          </p:cNvCxnSpPr>
          <p:nvPr/>
        </p:nvCxnSpPr>
        <p:spPr>
          <a:xfrm flipH="1" flipV="1">
            <a:off x="6100842" y="3407294"/>
            <a:ext cx="433056" cy="215948"/>
          </a:xfrm>
          <a:prstGeom prst="straightConnector1">
            <a:avLst/>
          </a:prstGeom>
          <a:ln w="12700">
            <a:solidFill>
              <a:srgbClr val="93CDDD"/>
            </a:solidFill>
            <a:tailEnd type="triangle"/>
          </a:ln>
        </p:spPr>
        <p:style>
          <a:lnRef idx="2">
            <a:schemeClr val="accent1"/>
          </a:lnRef>
          <a:fillRef idx="0">
            <a:schemeClr val="accent1"/>
          </a:fillRef>
          <a:effectRef idx="1">
            <a:schemeClr val="accent1"/>
          </a:effectRef>
          <a:fontRef idx="minor">
            <a:schemeClr val="tx1"/>
          </a:fontRef>
        </p:style>
      </p:cxnSp>
      <p:cxnSp>
        <p:nvCxnSpPr>
          <p:cNvPr id="61" name="Straight Arrow Connector 60"/>
          <p:cNvCxnSpPr>
            <a:stCxn id="93" idx="1"/>
          </p:cNvCxnSpPr>
          <p:nvPr/>
        </p:nvCxnSpPr>
        <p:spPr>
          <a:xfrm flipH="1">
            <a:off x="5624594" y="3623242"/>
            <a:ext cx="909304" cy="277090"/>
          </a:xfrm>
          <a:prstGeom prst="straightConnector1">
            <a:avLst/>
          </a:prstGeom>
          <a:ln w="12700">
            <a:solidFill>
              <a:srgbClr val="93CDDD"/>
            </a:solidFill>
            <a:tailEnd type="triangle"/>
          </a:ln>
        </p:spPr>
        <p:style>
          <a:lnRef idx="2">
            <a:schemeClr val="accent1"/>
          </a:lnRef>
          <a:fillRef idx="0">
            <a:schemeClr val="accent1"/>
          </a:fillRef>
          <a:effectRef idx="1">
            <a:schemeClr val="accent1"/>
          </a:effectRef>
          <a:fontRef idx="minor">
            <a:schemeClr val="tx1"/>
          </a:fontRef>
        </p:style>
      </p:cxnSp>
      <p:cxnSp>
        <p:nvCxnSpPr>
          <p:cNvPr id="63" name="Straight Arrow Connector 62"/>
          <p:cNvCxnSpPr/>
          <p:nvPr/>
        </p:nvCxnSpPr>
        <p:spPr>
          <a:xfrm>
            <a:off x="2397417" y="1498508"/>
            <a:ext cx="1186023" cy="686165"/>
          </a:xfrm>
          <a:prstGeom prst="straightConnector1">
            <a:avLst/>
          </a:prstGeom>
          <a:ln w="12700">
            <a:solidFill>
              <a:srgbClr val="93CDDD"/>
            </a:solidFill>
            <a:tailEnd type="triangle"/>
          </a:ln>
        </p:spPr>
        <p:style>
          <a:lnRef idx="2">
            <a:schemeClr val="accent1"/>
          </a:lnRef>
          <a:fillRef idx="0">
            <a:schemeClr val="accent1"/>
          </a:fillRef>
          <a:effectRef idx="1">
            <a:schemeClr val="accent1"/>
          </a:effectRef>
          <a:fontRef idx="minor">
            <a:schemeClr val="tx1"/>
          </a:fontRef>
        </p:style>
      </p:cxnSp>
      <p:cxnSp>
        <p:nvCxnSpPr>
          <p:cNvPr id="66" name="Straight Arrow Connector 65"/>
          <p:cNvCxnSpPr>
            <a:endCxn id="92" idx="1"/>
          </p:cNvCxnSpPr>
          <p:nvPr/>
        </p:nvCxnSpPr>
        <p:spPr>
          <a:xfrm>
            <a:off x="2397417" y="2565252"/>
            <a:ext cx="1471362" cy="17815"/>
          </a:xfrm>
          <a:prstGeom prst="straightConnector1">
            <a:avLst/>
          </a:prstGeom>
          <a:ln w="12700">
            <a:solidFill>
              <a:srgbClr val="93CDDD"/>
            </a:solidFill>
            <a:tailEnd type="triangle"/>
          </a:ln>
        </p:spPr>
        <p:style>
          <a:lnRef idx="2">
            <a:schemeClr val="accent1"/>
          </a:lnRef>
          <a:fillRef idx="0">
            <a:schemeClr val="accent1"/>
          </a:fillRef>
          <a:effectRef idx="1">
            <a:schemeClr val="accent1"/>
          </a:effectRef>
          <a:fontRef idx="minor">
            <a:schemeClr val="tx1"/>
          </a:fontRef>
        </p:style>
      </p:cxnSp>
      <p:sp>
        <p:nvSpPr>
          <p:cNvPr id="71" name="TextBox 70"/>
          <p:cNvSpPr txBox="1"/>
          <p:nvPr/>
        </p:nvSpPr>
        <p:spPr>
          <a:xfrm>
            <a:off x="5043678" y="4260935"/>
            <a:ext cx="2957323" cy="276999"/>
          </a:xfrm>
          <a:prstGeom prst="rect">
            <a:avLst/>
          </a:prstGeom>
          <a:noFill/>
        </p:spPr>
        <p:txBody>
          <a:bodyPr wrap="square" rtlCol="0">
            <a:spAutoFit/>
          </a:bodyPr>
          <a:lstStyle/>
          <a:p>
            <a:r>
              <a:rPr lang="en-CA" sz="600" dirty="0"/>
              <a:t>Source: Inspired by Purdue’s Postharvest Initiative Collaboration Platform graphic by Agile Strategy Lab: </a:t>
            </a:r>
            <a:r>
              <a:rPr lang="en-CA" sz="600" dirty="0">
                <a:hlinkClick r:id="rId3"/>
              </a:rPr>
              <a:t>https://twitter.com/edmorrison/status/902594282216935431</a:t>
            </a:r>
            <a:endParaRPr lang="en-CA" sz="600" dirty="0"/>
          </a:p>
        </p:txBody>
      </p:sp>
      <p:sp>
        <p:nvSpPr>
          <p:cNvPr id="37" name="Slide Number Placeholder 36"/>
          <p:cNvSpPr>
            <a:spLocks noGrp="1"/>
          </p:cNvSpPr>
          <p:nvPr>
            <p:ph type="sldNum" sz="quarter" idx="12"/>
          </p:nvPr>
        </p:nvSpPr>
        <p:spPr>
          <a:xfrm>
            <a:off x="6286500" y="4767263"/>
            <a:ext cx="1600200" cy="273844"/>
          </a:xfrm>
        </p:spPr>
        <p:txBody>
          <a:bodyPr/>
          <a:lstStyle/>
          <a:p>
            <a:pPr>
              <a:defRPr/>
            </a:pPr>
            <a:fld id="{C3D00D1F-3E16-413B-8B17-64D331199CD4}" type="slidenum">
              <a:rPr lang="en-CA" smtClean="0"/>
              <a:pPr>
                <a:defRPr/>
              </a:pPr>
              <a:t>10</a:t>
            </a:fld>
            <a:endParaRPr lang="en-CA"/>
          </a:p>
        </p:txBody>
      </p:sp>
      <p:pic>
        <p:nvPicPr>
          <p:cNvPr id="65" name="Picture 64"/>
          <p:cNvPicPr>
            <a:picLocks noChangeAspect="1"/>
          </p:cNvPicPr>
          <p:nvPr/>
        </p:nvPicPr>
        <p:blipFill rotWithShape="1">
          <a:blip r:embed="rId4">
            <a:extLst>
              <a:ext uri="{28A0092B-C50C-407E-A947-70E740481C1C}">
                <a14:useLocalDpi xmlns:a14="http://schemas.microsoft.com/office/drawing/2010/main" val="0"/>
              </a:ext>
            </a:extLst>
          </a:blip>
          <a:srcRect l="70670" t="6904" r="17969" b="72783"/>
          <a:stretch/>
        </p:blipFill>
        <p:spPr>
          <a:xfrm>
            <a:off x="4039029" y="2709656"/>
            <a:ext cx="408373" cy="417295"/>
          </a:xfrm>
          <a:prstGeom prst="rect">
            <a:avLst/>
          </a:prstGeom>
        </p:spPr>
      </p:pic>
      <p:pic>
        <p:nvPicPr>
          <p:cNvPr id="67" name="Picture 66"/>
          <p:cNvPicPr>
            <a:picLocks noChangeAspect="1"/>
          </p:cNvPicPr>
          <p:nvPr/>
        </p:nvPicPr>
        <p:blipFill rotWithShape="1">
          <a:blip r:embed="rId4">
            <a:extLst>
              <a:ext uri="{28A0092B-C50C-407E-A947-70E740481C1C}">
                <a14:useLocalDpi xmlns:a14="http://schemas.microsoft.com/office/drawing/2010/main" val="0"/>
              </a:ext>
            </a:extLst>
          </a:blip>
          <a:srcRect l="66660" t="26883" r="17301" b="61925"/>
          <a:stretch/>
        </p:blipFill>
        <p:spPr>
          <a:xfrm>
            <a:off x="4121303" y="1954376"/>
            <a:ext cx="624932" cy="249228"/>
          </a:xfrm>
          <a:prstGeom prst="rect">
            <a:avLst/>
          </a:prstGeom>
        </p:spPr>
      </p:pic>
      <p:pic>
        <p:nvPicPr>
          <p:cNvPr id="68" name="Picture 67"/>
          <p:cNvPicPr>
            <a:picLocks noChangeAspect="1"/>
          </p:cNvPicPr>
          <p:nvPr/>
        </p:nvPicPr>
        <p:blipFill rotWithShape="1">
          <a:blip r:embed="rId4">
            <a:extLst>
              <a:ext uri="{28A0092B-C50C-407E-A947-70E740481C1C}">
                <a14:useLocalDpi xmlns:a14="http://schemas.microsoft.com/office/drawing/2010/main" val="0"/>
              </a:ext>
            </a:extLst>
          </a:blip>
          <a:srcRect l="58450" t="24712" r="33435" b="61590"/>
          <a:stretch/>
        </p:blipFill>
        <p:spPr>
          <a:xfrm>
            <a:off x="4722172" y="2376119"/>
            <a:ext cx="371420" cy="358312"/>
          </a:xfrm>
          <a:prstGeom prst="rect">
            <a:avLst/>
          </a:prstGeom>
        </p:spPr>
      </p:pic>
      <p:pic>
        <p:nvPicPr>
          <p:cNvPr id="70" name="Picture 69"/>
          <p:cNvPicPr>
            <a:picLocks noChangeAspect="1"/>
          </p:cNvPicPr>
          <p:nvPr/>
        </p:nvPicPr>
        <p:blipFill rotWithShape="1">
          <a:blip r:embed="rId4">
            <a:extLst>
              <a:ext uri="{28A0092B-C50C-407E-A947-70E740481C1C}">
                <a14:useLocalDpi xmlns:a14="http://schemas.microsoft.com/office/drawing/2010/main" val="0"/>
              </a:ext>
            </a:extLst>
          </a:blip>
          <a:srcRect l="59882" t="9009" r="31812" b="74954"/>
          <a:stretch/>
        </p:blipFill>
        <p:spPr>
          <a:xfrm>
            <a:off x="4489705" y="2723126"/>
            <a:ext cx="297232" cy="327979"/>
          </a:xfrm>
          <a:prstGeom prst="rect">
            <a:avLst/>
          </a:prstGeom>
        </p:spPr>
      </p:pic>
      <p:pic>
        <p:nvPicPr>
          <p:cNvPr id="72" name="Picture 71"/>
          <p:cNvPicPr>
            <a:picLocks noChangeAspect="1"/>
          </p:cNvPicPr>
          <p:nvPr/>
        </p:nvPicPr>
        <p:blipFill rotWithShape="1">
          <a:blip r:embed="rId4">
            <a:extLst>
              <a:ext uri="{28A0092B-C50C-407E-A947-70E740481C1C}">
                <a14:useLocalDpi xmlns:a14="http://schemas.microsoft.com/office/drawing/2010/main" val="0"/>
              </a:ext>
            </a:extLst>
          </a:blip>
          <a:srcRect l="28093" t="12016" r="44221" b="80467"/>
          <a:stretch/>
        </p:blipFill>
        <p:spPr>
          <a:xfrm>
            <a:off x="4149618" y="2206264"/>
            <a:ext cx="1177384" cy="182699"/>
          </a:xfrm>
          <a:prstGeom prst="rect">
            <a:avLst/>
          </a:prstGeom>
        </p:spPr>
      </p:pic>
      <p:pic>
        <p:nvPicPr>
          <p:cNvPr id="92" name="Picture 91"/>
          <p:cNvPicPr>
            <a:picLocks noChangeAspect="1"/>
          </p:cNvPicPr>
          <p:nvPr/>
        </p:nvPicPr>
        <p:blipFill rotWithShape="1">
          <a:blip r:embed="rId4">
            <a:extLst>
              <a:ext uri="{28A0092B-C50C-407E-A947-70E740481C1C}">
                <a14:useLocalDpi xmlns:a14="http://schemas.microsoft.com/office/drawing/2010/main" val="0"/>
              </a:ext>
            </a:extLst>
          </a:blip>
          <a:srcRect l="28093" t="18864" r="44221" b="71614"/>
          <a:stretch/>
        </p:blipFill>
        <p:spPr>
          <a:xfrm>
            <a:off x="3868779" y="2493345"/>
            <a:ext cx="912957" cy="179444"/>
          </a:xfrm>
          <a:prstGeom prst="rect">
            <a:avLst/>
          </a:prstGeom>
        </p:spPr>
      </p:pic>
      <p:pic>
        <p:nvPicPr>
          <p:cNvPr id="94" name="Picture 93"/>
          <p:cNvPicPr>
            <a:picLocks noChangeAspect="1"/>
          </p:cNvPicPr>
          <p:nvPr/>
        </p:nvPicPr>
        <p:blipFill rotWithShape="1">
          <a:blip r:embed="rId4">
            <a:extLst>
              <a:ext uri="{28A0092B-C50C-407E-A947-70E740481C1C}">
                <a14:useLocalDpi xmlns:a14="http://schemas.microsoft.com/office/drawing/2010/main" val="0"/>
              </a:ext>
            </a:extLst>
          </a:blip>
          <a:srcRect l="32007" t="28553" r="49759" b="60087"/>
          <a:stretch/>
        </p:blipFill>
        <p:spPr>
          <a:xfrm>
            <a:off x="3853273" y="2214849"/>
            <a:ext cx="591021" cy="210415"/>
          </a:xfrm>
          <a:prstGeom prst="rect">
            <a:avLst/>
          </a:prstGeom>
        </p:spPr>
      </p:pic>
      <p:sp>
        <p:nvSpPr>
          <p:cNvPr id="95" name="Oval 94"/>
          <p:cNvSpPr/>
          <p:nvPr/>
        </p:nvSpPr>
        <p:spPr>
          <a:xfrm>
            <a:off x="3282401" y="1419232"/>
            <a:ext cx="2381935" cy="2365785"/>
          </a:xfrm>
          <a:prstGeom prst="ellipse">
            <a:avLst/>
          </a:prstGeom>
          <a:noFill/>
          <a:ln w="15875">
            <a:solidFill>
              <a:schemeClr val="accent1"/>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97" name="Freeform 96"/>
          <p:cNvSpPr>
            <a:spLocks noEditPoints="1"/>
          </p:cNvSpPr>
          <p:nvPr/>
        </p:nvSpPr>
        <p:spPr bwMode="auto">
          <a:xfrm rot="20140013">
            <a:off x="3015473" y="3825377"/>
            <a:ext cx="412153" cy="138173"/>
          </a:xfrm>
          <a:custGeom>
            <a:avLst/>
            <a:gdLst>
              <a:gd name="T0" fmla="*/ 1161 w 1498"/>
              <a:gd name="T1" fmla="*/ 391 h 531"/>
              <a:gd name="T2" fmla="*/ 1231 w 1498"/>
              <a:gd name="T3" fmla="*/ 338 h 531"/>
              <a:gd name="T4" fmla="*/ 1305 w 1498"/>
              <a:gd name="T5" fmla="*/ 281 h 531"/>
              <a:gd name="T6" fmla="*/ 1324 w 1498"/>
              <a:gd name="T7" fmla="*/ 280 h 531"/>
              <a:gd name="T8" fmla="*/ 1352 w 1498"/>
              <a:gd name="T9" fmla="*/ 248 h 531"/>
              <a:gd name="T10" fmla="*/ 1263 w 1498"/>
              <a:gd name="T11" fmla="*/ 187 h 531"/>
              <a:gd name="T12" fmla="*/ 1403 w 1498"/>
              <a:gd name="T13" fmla="*/ 240 h 531"/>
              <a:gd name="T14" fmla="*/ 1161 w 1498"/>
              <a:gd name="T15" fmla="*/ 391 h 531"/>
              <a:gd name="T16" fmla="*/ 1387 w 1498"/>
              <a:gd name="T17" fmla="*/ 175 h 531"/>
              <a:gd name="T18" fmla="*/ 1292 w 1498"/>
              <a:gd name="T19" fmla="*/ 142 h 531"/>
              <a:gd name="T20" fmla="*/ 1051 w 1498"/>
              <a:gd name="T21" fmla="*/ 67 h 531"/>
              <a:gd name="T22" fmla="*/ 971 w 1498"/>
              <a:gd name="T23" fmla="*/ 48 h 531"/>
              <a:gd name="T24" fmla="*/ 968 w 1498"/>
              <a:gd name="T25" fmla="*/ 79 h 531"/>
              <a:gd name="T26" fmla="*/ 800 w 1498"/>
              <a:gd name="T27" fmla="*/ 27 h 531"/>
              <a:gd name="T28" fmla="*/ 731 w 1498"/>
              <a:gd name="T29" fmla="*/ 21 h 531"/>
              <a:gd name="T30" fmla="*/ 775 w 1498"/>
              <a:gd name="T31" fmla="*/ 56 h 531"/>
              <a:gd name="T32" fmla="*/ 1106 w 1498"/>
              <a:gd name="T33" fmla="*/ 157 h 531"/>
              <a:gd name="T34" fmla="*/ 1227 w 1498"/>
              <a:gd name="T35" fmla="*/ 212 h 531"/>
              <a:gd name="T36" fmla="*/ 1122 w 1498"/>
              <a:gd name="T37" fmla="*/ 190 h 531"/>
              <a:gd name="T38" fmla="*/ 1188 w 1498"/>
              <a:gd name="T39" fmla="*/ 227 h 531"/>
              <a:gd name="T40" fmla="*/ 771 w 1498"/>
              <a:gd name="T41" fmla="*/ 253 h 531"/>
              <a:gd name="T42" fmla="*/ 155 w 1498"/>
              <a:gd name="T43" fmla="*/ 253 h 531"/>
              <a:gd name="T44" fmla="*/ 134 w 1498"/>
              <a:gd name="T45" fmla="*/ 279 h 531"/>
              <a:gd name="T46" fmla="*/ 21 w 1498"/>
              <a:gd name="T47" fmla="*/ 275 h 531"/>
              <a:gd name="T48" fmla="*/ 80 w 1498"/>
              <a:gd name="T49" fmla="*/ 318 h 531"/>
              <a:gd name="T50" fmla="*/ 300 w 1498"/>
              <a:gd name="T51" fmla="*/ 322 h 531"/>
              <a:gd name="T52" fmla="*/ 526 w 1498"/>
              <a:gd name="T53" fmla="*/ 317 h 531"/>
              <a:gd name="T54" fmla="*/ 1230 w 1498"/>
              <a:gd name="T55" fmla="*/ 284 h 531"/>
              <a:gd name="T56" fmla="*/ 1079 w 1498"/>
              <a:gd name="T57" fmla="*/ 390 h 531"/>
              <a:gd name="T58" fmla="*/ 1002 w 1498"/>
              <a:gd name="T59" fmla="*/ 440 h 531"/>
              <a:gd name="T60" fmla="*/ 970 w 1498"/>
              <a:gd name="T61" fmla="*/ 528 h 531"/>
              <a:gd name="T62" fmla="*/ 1072 w 1498"/>
              <a:gd name="T63" fmla="*/ 503 h 531"/>
              <a:gd name="T64" fmla="*/ 1295 w 1498"/>
              <a:gd name="T65" fmla="*/ 362 h 531"/>
              <a:gd name="T66" fmla="*/ 1461 w 1498"/>
              <a:gd name="T67" fmla="*/ 267 h 531"/>
              <a:gd name="T68" fmla="*/ 1498 w 1498"/>
              <a:gd name="T69" fmla="*/ 201 h 531"/>
              <a:gd name="T70" fmla="*/ 1387 w 1498"/>
              <a:gd name="T71" fmla="*/ 175 h 5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98" h="531">
                <a:moveTo>
                  <a:pt x="1161" y="391"/>
                </a:moveTo>
                <a:cubicBezTo>
                  <a:pt x="1176" y="370"/>
                  <a:pt x="1205" y="356"/>
                  <a:pt x="1231" y="338"/>
                </a:cubicBezTo>
                <a:cubicBezTo>
                  <a:pt x="1257" y="320"/>
                  <a:pt x="1284" y="301"/>
                  <a:pt x="1305" y="281"/>
                </a:cubicBezTo>
                <a:cubicBezTo>
                  <a:pt x="1318" y="284"/>
                  <a:pt x="1320" y="277"/>
                  <a:pt x="1324" y="280"/>
                </a:cubicBezTo>
                <a:cubicBezTo>
                  <a:pt x="1335" y="271"/>
                  <a:pt x="1339" y="259"/>
                  <a:pt x="1352" y="248"/>
                </a:cubicBezTo>
                <a:cubicBezTo>
                  <a:pt x="1347" y="195"/>
                  <a:pt x="1280" y="227"/>
                  <a:pt x="1263" y="187"/>
                </a:cubicBezTo>
                <a:cubicBezTo>
                  <a:pt x="1311" y="192"/>
                  <a:pt x="1373" y="211"/>
                  <a:pt x="1403" y="240"/>
                </a:cubicBezTo>
                <a:cubicBezTo>
                  <a:pt x="1328" y="297"/>
                  <a:pt x="1238" y="337"/>
                  <a:pt x="1161" y="391"/>
                </a:cubicBezTo>
                <a:moveTo>
                  <a:pt x="1387" y="175"/>
                </a:moveTo>
                <a:cubicBezTo>
                  <a:pt x="1351" y="169"/>
                  <a:pt x="1323" y="153"/>
                  <a:pt x="1292" y="142"/>
                </a:cubicBezTo>
                <a:cubicBezTo>
                  <a:pt x="1222" y="117"/>
                  <a:pt x="1138" y="97"/>
                  <a:pt x="1051" y="67"/>
                </a:cubicBezTo>
                <a:cubicBezTo>
                  <a:pt x="1026" y="59"/>
                  <a:pt x="1000" y="34"/>
                  <a:pt x="971" y="48"/>
                </a:cubicBezTo>
                <a:cubicBezTo>
                  <a:pt x="955" y="57"/>
                  <a:pt x="975" y="71"/>
                  <a:pt x="968" y="79"/>
                </a:cubicBezTo>
                <a:cubicBezTo>
                  <a:pt x="902" y="60"/>
                  <a:pt x="845" y="42"/>
                  <a:pt x="800" y="27"/>
                </a:cubicBezTo>
                <a:cubicBezTo>
                  <a:pt x="778" y="19"/>
                  <a:pt x="751" y="0"/>
                  <a:pt x="731" y="21"/>
                </a:cubicBezTo>
                <a:cubicBezTo>
                  <a:pt x="728" y="47"/>
                  <a:pt x="758" y="50"/>
                  <a:pt x="775" y="56"/>
                </a:cubicBezTo>
                <a:cubicBezTo>
                  <a:pt x="883" y="92"/>
                  <a:pt x="1000" y="124"/>
                  <a:pt x="1106" y="157"/>
                </a:cubicBezTo>
                <a:cubicBezTo>
                  <a:pt x="1150" y="171"/>
                  <a:pt x="1198" y="179"/>
                  <a:pt x="1227" y="212"/>
                </a:cubicBezTo>
                <a:cubicBezTo>
                  <a:pt x="1193" y="205"/>
                  <a:pt x="1148" y="175"/>
                  <a:pt x="1122" y="190"/>
                </a:cubicBezTo>
                <a:cubicBezTo>
                  <a:pt x="1129" y="209"/>
                  <a:pt x="1177" y="209"/>
                  <a:pt x="1188" y="227"/>
                </a:cubicBezTo>
                <a:cubicBezTo>
                  <a:pt x="1053" y="241"/>
                  <a:pt x="913" y="243"/>
                  <a:pt x="771" y="253"/>
                </a:cubicBezTo>
                <a:cubicBezTo>
                  <a:pt x="575" y="268"/>
                  <a:pt x="349" y="289"/>
                  <a:pt x="155" y="253"/>
                </a:cubicBezTo>
                <a:cubicBezTo>
                  <a:pt x="143" y="263"/>
                  <a:pt x="141" y="267"/>
                  <a:pt x="134" y="279"/>
                </a:cubicBezTo>
                <a:cubicBezTo>
                  <a:pt x="100" y="283"/>
                  <a:pt x="43" y="255"/>
                  <a:pt x="21" y="275"/>
                </a:cubicBezTo>
                <a:cubicBezTo>
                  <a:pt x="0" y="298"/>
                  <a:pt x="53" y="314"/>
                  <a:pt x="80" y="318"/>
                </a:cubicBezTo>
                <a:cubicBezTo>
                  <a:pt x="144" y="329"/>
                  <a:pt x="222" y="324"/>
                  <a:pt x="300" y="322"/>
                </a:cubicBezTo>
                <a:cubicBezTo>
                  <a:pt x="373" y="320"/>
                  <a:pt x="450" y="317"/>
                  <a:pt x="526" y="317"/>
                </a:cubicBezTo>
                <a:cubicBezTo>
                  <a:pt x="771" y="315"/>
                  <a:pt x="1016" y="294"/>
                  <a:pt x="1230" y="284"/>
                </a:cubicBezTo>
                <a:cubicBezTo>
                  <a:pt x="1182" y="323"/>
                  <a:pt x="1131" y="357"/>
                  <a:pt x="1079" y="390"/>
                </a:cubicBezTo>
                <a:cubicBezTo>
                  <a:pt x="1055" y="408"/>
                  <a:pt x="1032" y="419"/>
                  <a:pt x="1002" y="440"/>
                </a:cubicBezTo>
                <a:cubicBezTo>
                  <a:pt x="978" y="457"/>
                  <a:pt x="891" y="522"/>
                  <a:pt x="970" y="528"/>
                </a:cubicBezTo>
                <a:cubicBezTo>
                  <a:pt x="1005" y="531"/>
                  <a:pt x="1035" y="489"/>
                  <a:pt x="1072" y="503"/>
                </a:cubicBezTo>
                <a:cubicBezTo>
                  <a:pt x="1138" y="444"/>
                  <a:pt x="1218" y="407"/>
                  <a:pt x="1295" y="362"/>
                </a:cubicBezTo>
                <a:cubicBezTo>
                  <a:pt x="1349" y="330"/>
                  <a:pt x="1400" y="289"/>
                  <a:pt x="1461" y="267"/>
                </a:cubicBezTo>
                <a:cubicBezTo>
                  <a:pt x="1470" y="241"/>
                  <a:pt x="1494" y="234"/>
                  <a:pt x="1498" y="201"/>
                </a:cubicBezTo>
                <a:cubicBezTo>
                  <a:pt x="1464" y="179"/>
                  <a:pt x="1424" y="182"/>
                  <a:pt x="1387" y="175"/>
                </a:cubicBezTo>
              </a:path>
            </a:pathLst>
          </a:custGeom>
          <a:solidFill>
            <a:srgbClr val="999999"/>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a:p>
        </p:txBody>
      </p:sp>
      <p:sp>
        <p:nvSpPr>
          <p:cNvPr id="98" name="Rectangle 97"/>
          <p:cNvSpPr/>
          <p:nvPr/>
        </p:nvSpPr>
        <p:spPr>
          <a:xfrm>
            <a:off x="1804792" y="3940912"/>
            <a:ext cx="1722014" cy="461665"/>
          </a:xfrm>
          <a:prstGeom prst="rect">
            <a:avLst/>
          </a:prstGeom>
        </p:spPr>
        <p:txBody>
          <a:bodyPr wrap="square">
            <a:spAutoFit/>
          </a:bodyPr>
          <a:lstStyle/>
          <a:p>
            <a:pPr algn="ctr"/>
            <a:r>
              <a:rPr lang="en-CA" sz="800" dirty="0" smtClean="0">
                <a:ln w="0"/>
                <a:solidFill>
                  <a:schemeClr val="accent1"/>
                </a:solidFill>
                <a:effectLst>
                  <a:outerShdw blurRad="38100" dist="25400" dir="5400000" algn="ctr" rotWithShape="0">
                    <a:srgbClr val="6E747A">
                      <a:alpha val="43000"/>
                    </a:srgbClr>
                  </a:outerShdw>
                </a:effectLst>
                <a:cs typeface="Arial" pitchFamily="34" charset="0"/>
              </a:rPr>
              <a:t>Porous boundaries for collaboration with internal &amp; external partners &amp; stakeholders </a:t>
            </a:r>
            <a:endParaRPr lang="en-US" sz="800" dirty="0">
              <a:ln w="0"/>
              <a:solidFill>
                <a:schemeClr val="accent1"/>
              </a:solidFill>
              <a:effectLst>
                <a:outerShdw blurRad="38100" dist="25400" dir="5400000" algn="ctr" rotWithShape="0">
                  <a:srgbClr val="6E747A">
                    <a:alpha val="43000"/>
                  </a:srgbClr>
                </a:outerShdw>
              </a:effectLst>
              <a:cs typeface="Arial" pitchFamily="34" charset="0"/>
            </a:endParaRPr>
          </a:p>
        </p:txBody>
      </p:sp>
    </p:spTree>
    <p:extLst>
      <p:ext uri="{BB962C8B-B14F-4D97-AF65-F5344CB8AC3E}">
        <p14:creationId xmlns:p14="http://schemas.microsoft.com/office/powerpoint/2010/main" val="27602150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p:txBody>
          <a:bodyPr/>
          <a:lstStyle/>
          <a:p>
            <a:fld id="{1D70FF2A-E074-4D3B-BB94-FFBB4B519E26}" type="slidenum">
              <a:rPr lang="en-CA" smtClean="0"/>
              <a:pPr/>
              <a:t>11</a:t>
            </a:fld>
            <a:endParaRPr lang="en-CA" dirty="0"/>
          </a:p>
        </p:txBody>
      </p:sp>
      <p:sp>
        <p:nvSpPr>
          <p:cNvPr id="35" name="Title 1"/>
          <p:cNvSpPr txBox="1">
            <a:spLocks/>
          </p:cNvSpPr>
          <p:nvPr/>
        </p:nvSpPr>
        <p:spPr>
          <a:xfrm>
            <a:off x="419054" y="37047"/>
            <a:ext cx="8300386" cy="565914"/>
          </a:xfrm>
          <a:prstGeom prst="rect">
            <a:avLst/>
          </a:prstGeom>
        </p:spPr>
        <p:txBody>
          <a:bodyPr vert="horz" lIns="0" tIns="0" rIns="0" bIns="0" rtlCol="0" anchor="t" anchorCtr="0">
            <a:noAutofit/>
          </a:bodyPr>
          <a:lstStyle>
            <a:lvl1pPr algn="ctr" defTabSz="457200" rtl="0" eaLnBrk="1" latinLnBrk="0" hangingPunct="1">
              <a:spcBef>
                <a:spcPct val="0"/>
              </a:spcBef>
              <a:buNone/>
              <a:defRPr sz="1500" b="1" kern="1200">
                <a:solidFill>
                  <a:schemeClr val="accent1">
                    <a:lumMod val="50000"/>
                  </a:schemeClr>
                </a:solidFill>
                <a:latin typeface="Arial"/>
                <a:ea typeface="+mj-ea"/>
                <a:cs typeface="Arial"/>
              </a:defRPr>
            </a:lvl1pPr>
          </a:lstStyle>
          <a:p>
            <a:r>
              <a:rPr lang="en-GB" sz="900" dirty="0" smtClean="0">
                <a:solidFill>
                  <a:srgbClr val="2F5897"/>
                </a:solidFill>
                <a:latin typeface="Oswald"/>
                <a:sym typeface="Oswald"/>
              </a:rPr>
              <a:t>PATHWAY</a:t>
            </a:r>
            <a:r>
              <a:rPr lang="en-CA" sz="2000" dirty="0" smtClean="0">
                <a:solidFill>
                  <a:schemeClr val="accent3">
                    <a:lumMod val="75000"/>
                  </a:schemeClr>
                </a:solidFill>
              </a:rPr>
              <a:t/>
            </a:r>
            <a:br>
              <a:rPr lang="en-CA" sz="2000" dirty="0" smtClean="0">
                <a:solidFill>
                  <a:schemeClr val="accent3">
                    <a:lumMod val="75000"/>
                  </a:schemeClr>
                </a:solidFill>
              </a:rPr>
            </a:br>
            <a:r>
              <a:rPr lang="en-CA" sz="2000" dirty="0" smtClean="0">
                <a:solidFill>
                  <a:srgbClr val="0058A2"/>
                </a:solidFill>
              </a:rPr>
              <a:t>…which will embed </a:t>
            </a:r>
            <a:r>
              <a:rPr lang="en-CA" sz="2000" dirty="0">
                <a:solidFill>
                  <a:srgbClr val="0058A2"/>
                </a:solidFill>
              </a:rPr>
              <a:t>continuous </a:t>
            </a:r>
            <a:r>
              <a:rPr lang="en-CA" sz="2000" dirty="0" smtClean="0">
                <a:solidFill>
                  <a:srgbClr val="0058A2"/>
                </a:solidFill>
              </a:rPr>
              <a:t>to policy </a:t>
            </a:r>
            <a:r>
              <a:rPr lang="en-CA" sz="2000" dirty="0">
                <a:solidFill>
                  <a:srgbClr val="0058A2"/>
                </a:solidFill>
              </a:rPr>
              <a:t>innovation &amp; </a:t>
            </a:r>
            <a:r>
              <a:rPr lang="en-CA" sz="2000" dirty="0" smtClean="0">
                <a:solidFill>
                  <a:srgbClr val="0058A2"/>
                </a:solidFill>
              </a:rPr>
              <a:t>experimentation into</a:t>
            </a:r>
            <a:r>
              <a:rPr lang="en-CA" sz="2000" dirty="0">
                <a:solidFill>
                  <a:srgbClr val="0058A2"/>
                </a:solidFill>
              </a:rPr>
              <a:t> </a:t>
            </a:r>
            <a:r>
              <a:rPr lang="en-CA" sz="2000" dirty="0" smtClean="0">
                <a:solidFill>
                  <a:srgbClr val="0058A2"/>
                </a:solidFill>
              </a:rPr>
              <a:t>our service </a:t>
            </a:r>
            <a:r>
              <a:rPr lang="en-CA" sz="2000" dirty="0">
                <a:solidFill>
                  <a:srgbClr val="0058A2"/>
                </a:solidFill>
              </a:rPr>
              <a:t>delivery </a:t>
            </a:r>
          </a:p>
        </p:txBody>
      </p:sp>
      <p:sp>
        <p:nvSpPr>
          <p:cNvPr id="39" name="TextBox 38"/>
          <p:cNvSpPr txBox="1"/>
          <p:nvPr/>
        </p:nvSpPr>
        <p:spPr>
          <a:xfrm>
            <a:off x="85582" y="2873418"/>
            <a:ext cx="1369714" cy="1077218"/>
          </a:xfrm>
          <a:prstGeom prst="rect">
            <a:avLst/>
          </a:prstGeom>
          <a:noFill/>
        </p:spPr>
        <p:txBody>
          <a:bodyPr wrap="square" rtlCol="0">
            <a:spAutoFit/>
          </a:bodyPr>
          <a:lstStyle/>
          <a:p>
            <a:pPr algn="ctr"/>
            <a:r>
              <a:rPr lang="en-CA" sz="800" dirty="0">
                <a:solidFill>
                  <a:schemeClr val="tx1">
                    <a:lumMod val="85000"/>
                    <a:lumOff val="15000"/>
                  </a:schemeClr>
                </a:solidFill>
                <a:cs typeface="Arial" pitchFamily="34" charset="0"/>
              </a:rPr>
              <a:t>Establish strategic focus areas requiring policy innovation and </a:t>
            </a:r>
            <a:r>
              <a:rPr lang="en-CA" sz="800" dirty="0" smtClean="0">
                <a:solidFill>
                  <a:schemeClr val="tx1">
                    <a:lumMod val="85000"/>
                    <a:lumOff val="15000"/>
                  </a:schemeClr>
                </a:solidFill>
                <a:cs typeface="Arial" pitchFamily="34" charset="0"/>
              </a:rPr>
              <a:t>experimentation </a:t>
            </a:r>
            <a:r>
              <a:rPr lang="en-CA" sz="800" dirty="0" err="1" smtClean="0">
                <a:solidFill>
                  <a:schemeClr val="tx1">
                    <a:lumMod val="85000"/>
                    <a:lumOff val="15000"/>
                  </a:schemeClr>
                </a:solidFill>
                <a:cs typeface="Arial" pitchFamily="34" charset="0"/>
              </a:rPr>
              <a:t>i</a:t>
            </a:r>
            <a:r>
              <a:rPr lang="en-US" sz="800" dirty="0" err="1" smtClean="0">
                <a:solidFill>
                  <a:schemeClr val="tx1">
                    <a:lumMod val="85000"/>
                    <a:lumOff val="15000"/>
                  </a:schemeClr>
                </a:solidFill>
                <a:cs typeface="Arial" pitchFamily="34" charset="0"/>
              </a:rPr>
              <a:t>nformed</a:t>
            </a:r>
            <a:r>
              <a:rPr lang="en-US" sz="800" dirty="0" smtClean="0">
                <a:solidFill>
                  <a:schemeClr val="tx1">
                    <a:lumMod val="85000"/>
                    <a:lumOff val="15000"/>
                  </a:schemeClr>
                </a:solidFill>
                <a:cs typeface="Arial" pitchFamily="34" charset="0"/>
              </a:rPr>
              <a:t> by secondary research, foresight &amp; scanning, and  internal &amp; external engagement</a:t>
            </a:r>
            <a:endParaRPr lang="en-US" sz="800" dirty="0">
              <a:solidFill>
                <a:schemeClr val="tx1">
                  <a:lumMod val="85000"/>
                  <a:lumOff val="15000"/>
                </a:schemeClr>
              </a:solidFill>
              <a:cs typeface="Arial" pitchFamily="34" charset="0"/>
            </a:endParaRPr>
          </a:p>
        </p:txBody>
      </p:sp>
      <p:grpSp>
        <p:nvGrpSpPr>
          <p:cNvPr id="48" name="Group 47"/>
          <p:cNvGrpSpPr/>
          <p:nvPr/>
        </p:nvGrpSpPr>
        <p:grpSpPr>
          <a:xfrm>
            <a:off x="419054" y="1840962"/>
            <a:ext cx="8086260" cy="1944000"/>
            <a:chOff x="421859" y="1003309"/>
            <a:chExt cx="8086260" cy="1944000"/>
          </a:xfrm>
        </p:grpSpPr>
        <p:grpSp>
          <p:nvGrpSpPr>
            <p:cNvPr id="36" name="Group 35"/>
            <p:cNvGrpSpPr>
              <a:grpSpLocks noChangeAspect="1"/>
            </p:cNvGrpSpPr>
            <p:nvPr/>
          </p:nvGrpSpPr>
          <p:grpSpPr>
            <a:xfrm>
              <a:off x="421859" y="1003309"/>
              <a:ext cx="8086260" cy="1944000"/>
              <a:chOff x="107144" y="829823"/>
              <a:chExt cx="9467255" cy="2276001"/>
            </a:xfrm>
          </p:grpSpPr>
          <p:sp>
            <p:nvSpPr>
              <p:cNvPr id="7" name="Oval 6"/>
              <p:cNvSpPr/>
              <p:nvPr/>
            </p:nvSpPr>
            <p:spPr>
              <a:xfrm>
                <a:off x="7073094" y="1776242"/>
                <a:ext cx="929047" cy="905241"/>
              </a:xfrm>
              <a:prstGeom prst="ellipse">
                <a:avLst/>
              </a:prstGeom>
              <a:solidFill>
                <a:srgbClr val="0058A2"/>
              </a:solidFill>
              <a:ln w="25400" cap="flat" cmpd="sng" algn="ctr">
                <a:noFill/>
                <a:prstDash val="solid"/>
              </a:ln>
              <a:effectLst/>
              <a:extLst>
                <a:ext uri="{91240B29-F687-4F45-9708-019B960494DF}">
                  <a14:hiddenLine xmlns:a14="http://schemas.microsoft.com/office/drawing/2010/main" w="25400" cap="flat" cmpd="sng" algn="ctr">
                    <a:solidFill>
                      <a:srgbClr val="000000"/>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en-AU" dirty="0">
                  <a:solidFill>
                    <a:srgbClr val="F5F5F5"/>
                  </a:solidFill>
                </a:endParaRPr>
              </a:p>
            </p:txBody>
          </p:sp>
          <p:sp>
            <p:nvSpPr>
              <p:cNvPr id="8" name="Oval 7"/>
              <p:cNvSpPr/>
              <p:nvPr/>
            </p:nvSpPr>
            <p:spPr>
              <a:xfrm>
                <a:off x="5320030" y="1531919"/>
                <a:ext cx="929047" cy="905241"/>
              </a:xfrm>
              <a:prstGeom prst="ellipse">
                <a:avLst/>
              </a:prstGeom>
              <a:solidFill>
                <a:srgbClr val="0058A2"/>
              </a:solidFill>
              <a:ln w="25400" cap="flat" cmpd="sng" algn="ctr">
                <a:noFill/>
                <a:prstDash val="solid"/>
              </a:ln>
              <a:effectLst/>
              <a:extLst>
                <a:ext uri="{91240B29-F687-4F45-9708-019B960494DF}">
                  <a14:hiddenLine xmlns:a14="http://schemas.microsoft.com/office/drawing/2010/main" w="25400" cap="flat" cmpd="sng" algn="ctr">
                    <a:solidFill>
                      <a:srgbClr val="000000"/>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en-AU" dirty="0">
                  <a:solidFill>
                    <a:srgbClr val="F5F5F5"/>
                  </a:solidFill>
                </a:endParaRPr>
              </a:p>
            </p:txBody>
          </p:sp>
          <p:sp>
            <p:nvSpPr>
              <p:cNvPr id="9" name="Oval 8"/>
              <p:cNvSpPr/>
              <p:nvPr/>
            </p:nvSpPr>
            <p:spPr>
              <a:xfrm>
                <a:off x="3568551" y="1291182"/>
                <a:ext cx="929047" cy="905241"/>
              </a:xfrm>
              <a:prstGeom prst="ellipse">
                <a:avLst/>
              </a:prstGeom>
              <a:solidFill>
                <a:srgbClr val="0058A2"/>
              </a:solidFill>
              <a:ln w="25400" cap="flat" cmpd="sng" algn="ctr">
                <a:noFill/>
                <a:prstDash val="solid"/>
              </a:ln>
              <a:effectLst/>
              <a:extLst>
                <a:ext uri="{91240B29-F687-4F45-9708-019B960494DF}">
                  <a14:hiddenLine xmlns:a14="http://schemas.microsoft.com/office/drawing/2010/main" w="25400" cap="flat" cmpd="sng" algn="ctr">
                    <a:solidFill>
                      <a:srgbClr val="000000"/>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en-AU" dirty="0">
                  <a:solidFill>
                    <a:srgbClr val="F5F5F5"/>
                  </a:solidFill>
                </a:endParaRPr>
              </a:p>
            </p:txBody>
          </p:sp>
          <p:sp>
            <p:nvSpPr>
              <p:cNvPr id="10" name="Oval 9"/>
              <p:cNvSpPr/>
              <p:nvPr/>
            </p:nvSpPr>
            <p:spPr>
              <a:xfrm>
                <a:off x="1865878" y="1063393"/>
                <a:ext cx="929047" cy="905241"/>
              </a:xfrm>
              <a:prstGeom prst="ellipse">
                <a:avLst/>
              </a:prstGeom>
              <a:solidFill>
                <a:srgbClr val="0058A2"/>
              </a:solidFill>
              <a:ln w="25400" cap="flat" cmpd="sng" algn="ctr">
                <a:noFill/>
                <a:prstDash val="solid"/>
              </a:ln>
              <a:effectLst/>
              <a:extLst>
                <a:ext uri="{91240B29-F687-4F45-9708-019B960494DF}">
                  <a14:hiddenLine xmlns:a14="http://schemas.microsoft.com/office/drawing/2010/main" w="25400" cap="flat" cmpd="sng" algn="ctr">
                    <a:solidFill>
                      <a:srgbClr val="000000"/>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en-AU" dirty="0">
                  <a:solidFill>
                    <a:srgbClr val="F5F5F5"/>
                  </a:solidFill>
                </a:endParaRPr>
              </a:p>
            </p:txBody>
          </p:sp>
          <p:sp>
            <p:nvSpPr>
              <p:cNvPr id="11" name="Oval 10"/>
              <p:cNvSpPr/>
              <p:nvPr/>
            </p:nvSpPr>
            <p:spPr>
              <a:xfrm>
                <a:off x="107144" y="829823"/>
                <a:ext cx="929047" cy="905241"/>
              </a:xfrm>
              <a:prstGeom prst="ellipse">
                <a:avLst/>
              </a:prstGeom>
              <a:solidFill>
                <a:srgbClr val="0058A2"/>
              </a:solidFill>
              <a:ln w="25400" cap="flat" cmpd="sng" algn="ctr">
                <a:noFill/>
                <a:prstDash val="solid"/>
              </a:ln>
              <a:effectLst/>
              <a:extLst>
                <a:ext uri="{91240B29-F687-4F45-9708-019B960494DF}">
                  <a14:hiddenLine xmlns:a14="http://schemas.microsoft.com/office/drawing/2010/main" w="25400" cap="flat" cmpd="sng" algn="ctr">
                    <a:solidFill>
                      <a:srgbClr val="000000"/>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en-AU" dirty="0">
                  <a:solidFill>
                    <a:srgbClr val="F5F5F5"/>
                  </a:solidFill>
                </a:endParaRPr>
              </a:p>
            </p:txBody>
          </p:sp>
          <p:grpSp>
            <p:nvGrpSpPr>
              <p:cNvPr id="12" name="Group 11"/>
              <p:cNvGrpSpPr/>
              <p:nvPr/>
            </p:nvGrpSpPr>
            <p:grpSpPr>
              <a:xfrm rot="477379">
                <a:off x="861284" y="1273542"/>
                <a:ext cx="6380516" cy="1077458"/>
                <a:chOff x="2110392" y="3180338"/>
                <a:chExt cx="6552554" cy="1159867"/>
              </a:xfrm>
            </p:grpSpPr>
            <p:sp>
              <p:nvSpPr>
                <p:cNvPr id="13" name="Arc 12"/>
                <p:cNvSpPr/>
                <p:nvPr/>
              </p:nvSpPr>
              <p:spPr>
                <a:xfrm rot="18900000">
                  <a:off x="2110392" y="3212474"/>
                  <a:ext cx="1125636" cy="1125631"/>
                </a:xfrm>
                <a:prstGeom prst="arc">
                  <a:avLst/>
                </a:prstGeom>
                <a:noFill/>
                <a:ln w="38100">
                  <a:solidFill>
                    <a:schemeClr val="tx2"/>
                  </a:solidFill>
                  <a:tailEnd type="arrow"/>
                </a:ln>
                <a:effectLst/>
              </p:spPr>
              <p:style>
                <a:lnRef idx="2">
                  <a:schemeClr val="accent1"/>
                </a:lnRef>
                <a:fillRef idx="0">
                  <a:schemeClr val="accent1"/>
                </a:fillRef>
                <a:effectRef idx="1">
                  <a:schemeClr val="accent1"/>
                </a:effectRef>
                <a:fontRef idx="minor">
                  <a:schemeClr val="tx1"/>
                </a:fontRef>
              </p:style>
              <p:txBody>
                <a:bodyPr rtlCol="0" anchor="ctr"/>
                <a:lstStyle/>
                <a:p>
                  <a:pPr algn="ctr" defTabSz="456922"/>
                  <a:endParaRPr lang="en-AU" sz="1200" dirty="0">
                    <a:solidFill>
                      <a:prstClr val="black"/>
                    </a:solidFill>
                    <a:latin typeface="Frutiger Next Pro Light" pitchFamily="34" charset="0"/>
                  </a:endParaRPr>
                </a:p>
              </p:txBody>
            </p:sp>
            <p:sp>
              <p:nvSpPr>
                <p:cNvPr id="14" name="Arc 13"/>
                <p:cNvSpPr/>
                <p:nvPr/>
              </p:nvSpPr>
              <p:spPr>
                <a:xfrm rot="18900000">
                  <a:off x="3911176" y="3180338"/>
                  <a:ext cx="1125633" cy="1125632"/>
                </a:xfrm>
                <a:prstGeom prst="arc">
                  <a:avLst/>
                </a:prstGeom>
                <a:noFill/>
                <a:ln w="38100">
                  <a:solidFill>
                    <a:schemeClr val="tx2"/>
                  </a:solidFill>
                  <a:tailEnd type="arrow"/>
                </a:ln>
                <a:effectLst/>
              </p:spPr>
              <p:style>
                <a:lnRef idx="2">
                  <a:schemeClr val="accent1"/>
                </a:lnRef>
                <a:fillRef idx="0">
                  <a:schemeClr val="accent1"/>
                </a:fillRef>
                <a:effectRef idx="1">
                  <a:schemeClr val="accent1"/>
                </a:effectRef>
                <a:fontRef idx="minor">
                  <a:schemeClr val="tx1"/>
                </a:fontRef>
              </p:style>
              <p:txBody>
                <a:bodyPr rtlCol="0" anchor="ctr"/>
                <a:lstStyle/>
                <a:p>
                  <a:pPr algn="ctr" defTabSz="456922"/>
                  <a:endParaRPr lang="en-AU" sz="1200" dirty="0">
                    <a:solidFill>
                      <a:prstClr val="black"/>
                    </a:solidFill>
                    <a:latin typeface="Frutiger Next Pro Light" pitchFamily="34" charset="0"/>
                  </a:endParaRPr>
                </a:p>
              </p:txBody>
            </p:sp>
            <p:sp>
              <p:nvSpPr>
                <p:cNvPr id="15" name="Arc 14"/>
                <p:cNvSpPr/>
                <p:nvPr/>
              </p:nvSpPr>
              <p:spPr>
                <a:xfrm rot="18900000">
                  <a:off x="5710686" y="3214571"/>
                  <a:ext cx="1125633" cy="1125634"/>
                </a:xfrm>
                <a:prstGeom prst="arc">
                  <a:avLst/>
                </a:prstGeom>
                <a:noFill/>
                <a:ln w="38100">
                  <a:solidFill>
                    <a:schemeClr val="tx2"/>
                  </a:solidFill>
                  <a:tailEnd type="arrow"/>
                </a:ln>
                <a:effectLst/>
              </p:spPr>
              <p:style>
                <a:lnRef idx="2">
                  <a:schemeClr val="accent1"/>
                </a:lnRef>
                <a:fillRef idx="0">
                  <a:schemeClr val="accent1"/>
                </a:fillRef>
                <a:effectRef idx="1">
                  <a:schemeClr val="accent1"/>
                </a:effectRef>
                <a:fontRef idx="minor">
                  <a:schemeClr val="tx1"/>
                </a:fontRef>
              </p:style>
              <p:txBody>
                <a:bodyPr rtlCol="0" anchor="ctr"/>
                <a:lstStyle/>
                <a:p>
                  <a:pPr algn="ctr" defTabSz="456922"/>
                  <a:endParaRPr lang="en-AU" sz="1200" dirty="0">
                    <a:solidFill>
                      <a:prstClr val="black"/>
                    </a:solidFill>
                    <a:latin typeface="Frutiger Next Pro Light" pitchFamily="34" charset="0"/>
                  </a:endParaRPr>
                </a:p>
              </p:txBody>
            </p:sp>
            <p:sp>
              <p:nvSpPr>
                <p:cNvPr id="16" name="Arc 15"/>
                <p:cNvSpPr/>
                <p:nvPr/>
              </p:nvSpPr>
              <p:spPr>
                <a:xfrm rot="18900000">
                  <a:off x="7537313" y="3193260"/>
                  <a:ext cx="1125633" cy="1125634"/>
                </a:xfrm>
                <a:prstGeom prst="arc">
                  <a:avLst/>
                </a:prstGeom>
                <a:noFill/>
                <a:ln w="38100">
                  <a:solidFill>
                    <a:schemeClr val="tx2"/>
                  </a:solidFill>
                  <a:tailEnd type="arrow"/>
                </a:ln>
                <a:effectLst/>
              </p:spPr>
              <p:style>
                <a:lnRef idx="2">
                  <a:schemeClr val="accent1"/>
                </a:lnRef>
                <a:fillRef idx="0">
                  <a:schemeClr val="accent1"/>
                </a:fillRef>
                <a:effectRef idx="1">
                  <a:schemeClr val="accent1"/>
                </a:effectRef>
                <a:fontRef idx="minor">
                  <a:schemeClr val="tx1"/>
                </a:fontRef>
              </p:style>
              <p:txBody>
                <a:bodyPr rtlCol="0" anchor="ctr"/>
                <a:lstStyle/>
                <a:p>
                  <a:pPr algn="ctr" defTabSz="456922"/>
                  <a:endParaRPr lang="en-AU" sz="1200" dirty="0">
                    <a:solidFill>
                      <a:prstClr val="black"/>
                    </a:solidFill>
                    <a:latin typeface="Frutiger Next Pro Light" pitchFamily="34" charset="0"/>
                  </a:endParaRPr>
                </a:p>
              </p:txBody>
            </p:sp>
          </p:grpSp>
          <p:grpSp>
            <p:nvGrpSpPr>
              <p:cNvPr id="17" name="Group 16"/>
              <p:cNvGrpSpPr/>
              <p:nvPr/>
            </p:nvGrpSpPr>
            <p:grpSpPr>
              <a:xfrm rot="477379" flipH="1" flipV="1">
                <a:off x="884310" y="1122763"/>
                <a:ext cx="6366564" cy="1071602"/>
                <a:chOff x="2073420" y="3235890"/>
                <a:chExt cx="6538226" cy="1153563"/>
              </a:xfrm>
            </p:grpSpPr>
            <p:sp>
              <p:nvSpPr>
                <p:cNvPr id="18" name="Arc 17"/>
                <p:cNvSpPr/>
                <p:nvPr/>
              </p:nvSpPr>
              <p:spPr>
                <a:xfrm rot="18900000">
                  <a:off x="2073420" y="3263816"/>
                  <a:ext cx="1125632" cy="1125635"/>
                </a:xfrm>
                <a:prstGeom prst="arc">
                  <a:avLst/>
                </a:prstGeom>
                <a:noFill/>
                <a:ln w="31750">
                  <a:solidFill>
                    <a:schemeClr val="bg1">
                      <a:lumMod val="50000"/>
                    </a:schemeClr>
                  </a:solidFill>
                  <a:prstDash val="sysDot"/>
                  <a:tailEnd type="arrow" w="sm"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defTabSz="456922"/>
                  <a:endParaRPr lang="en-AU" sz="1200" dirty="0">
                    <a:solidFill>
                      <a:prstClr val="black"/>
                    </a:solidFill>
                    <a:latin typeface="Frutiger Next Pro Light" pitchFamily="34" charset="0"/>
                  </a:endParaRPr>
                </a:p>
              </p:txBody>
            </p:sp>
            <p:sp>
              <p:nvSpPr>
                <p:cNvPr id="19" name="Arc 18"/>
                <p:cNvSpPr/>
                <p:nvPr/>
              </p:nvSpPr>
              <p:spPr>
                <a:xfrm rot="18900000">
                  <a:off x="3863877" y="3263820"/>
                  <a:ext cx="1125633" cy="1125633"/>
                </a:xfrm>
                <a:prstGeom prst="arc">
                  <a:avLst/>
                </a:prstGeom>
                <a:noFill/>
                <a:ln w="31750">
                  <a:solidFill>
                    <a:schemeClr val="bg1">
                      <a:lumMod val="50000"/>
                    </a:schemeClr>
                  </a:solidFill>
                  <a:prstDash val="sysDot"/>
                  <a:tailEnd type="arrow" w="sm"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defTabSz="456922"/>
                  <a:endParaRPr lang="en-AU" sz="1200" dirty="0">
                    <a:solidFill>
                      <a:prstClr val="black"/>
                    </a:solidFill>
                    <a:latin typeface="Frutiger Next Pro Light" pitchFamily="34" charset="0"/>
                  </a:endParaRPr>
                </a:p>
              </p:txBody>
            </p:sp>
            <p:sp>
              <p:nvSpPr>
                <p:cNvPr id="20" name="Arc 19"/>
                <p:cNvSpPr/>
                <p:nvPr/>
              </p:nvSpPr>
              <p:spPr>
                <a:xfrm rot="18900000">
                  <a:off x="5669706" y="3235890"/>
                  <a:ext cx="1125633" cy="1125633"/>
                </a:xfrm>
                <a:prstGeom prst="arc">
                  <a:avLst/>
                </a:prstGeom>
                <a:noFill/>
                <a:ln w="31750">
                  <a:solidFill>
                    <a:schemeClr val="bg1">
                      <a:lumMod val="50000"/>
                    </a:schemeClr>
                  </a:solidFill>
                  <a:prstDash val="sysDot"/>
                  <a:tailEnd type="arrow" w="sm"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defTabSz="456922"/>
                  <a:endParaRPr lang="en-AU" sz="1200" dirty="0">
                    <a:solidFill>
                      <a:prstClr val="black"/>
                    </a:solidFill>
                    <a:latin typeface="Frutiger Next Pro Light" pitchFamily="34" charset="0"/>
                  </a:endParaRPr>
                </a:p>
              </p:txBody>
            </p:sp>
            <p:sp>
              <p:nvSpPr>
                <p:cNvPr id="21" name="Arc 20"/>
                <p:cNvSpPr/>
                <p:nvPr/>
              </p:nvSpPr>
              <p:spPr>
                <a:xfrm rot="18900000">
                  <a:off x="7486013" y="3246705"/>
                  <a:ext cx="1125633" cy="1125631"/>
                </a:xfrm>
                <a:prstGeom prst="arc">
                  <a:avLst/>
                </a:prstGeom>
                <a:noFill/>
                <a:ln w="31750">
                  <a:solidFill>
                    <a:schemeClr val="bg1">
                      <a:lumMod val="50000"/>
                    </a:schemeClr>
                  </a:solidFill>
                  <a:prstDash val="sysDot"/>
                  <a:tailEnd type="arrow" w="sm"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defTabSz="456922"/>
                  <a:endParaRPr lang="en-AU" sz="1200" dirty="0">
                    <a:solidFill>
                      <a:prstClr val="black"/>
                    </a:solidFill>
                    <a:latin typeface="Frutiger Next Pro Light" pitchFamily="34" charset="0"/>
                  </a:endParaRPr>
                </a:p>
              </p:txBody>
            </p:sp>
          </p:grpSp>
          <p:sp>
            <p:nvSpPr>
              <p:cNvPr id="40" name="Oval 39"/>
              <p:cNvSpPr/>
              <p:nvPr/>
            </p:nvSpPr>
            <p:spPr>
              <a:xfrm>
                <a:off x="8645352" y="2200583"/>
                <a:ext cx="929047" cy="905241"/>
              </a:xfrm>
              <a:prstGeom prst="ellipse">
                <a:avLst/>
              </a:prstGeom>
              <a:solidFill>
                <a:srgbClr val="0058A2"/>
              </a:solidFill>
              <a:ln w="25400" cap="flat" cmpd="sng" algn="ctr">
                <a:noFill/>
                <a:prstDash val="solid"/>
              </a:ln>
              <a:effectLst/>
              <a:extLst>
                <a:ext uri="{91240B29-F687-4F45-9708-019B960494DF}">
                  <a14:hiddenLine xmlns:a14="http://schemas.microsoft.com/office/drawing/2010/main" w="25400" cap="flat" cmpd="sng" algn="ctr">
                    <a:solidFill>
                      <a:srgbClr val="000000"/>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en-AU" dirty="0">
                  <a:solidFill>
                    <a:srgbClr val="F5F5F5"/>
                  </a:solidFill>
                </a:endParaRPr>
              </a:p>
            </p:txBody>
          </p:sp>
          <p:sp>
            <p:nvSpPr>
              <p:cNvPr id="46" name="Arc 45"/>
              <p:cNvSpPr/>
              <p:nvPr/>
            </p:nvSpPr>
            <p:spPr>
              <a:xfrm rot="20086438">
                <a:off x="7715025" y="1946893"/>
                <a:ext cx="1096079" cy="1045656"/>
              </a:xfrm>
              <a:prstGeom prst="arc">
                <a:avLst/>
              </a:prstGeom>
              <a:noFill/>
              <a:ln w="38100">
                <a:solidFill>
                  <a:schemeClr val="tx2"/>
                </a:solidFill>
                <a:tailEnd type="arrow"/>
              </a:ln>
              <a:effectLst/>
            </p:spPr>
            <p:style>
              <a:lnRef idx="2">
                <a:schemeClr val="accent1"/>
              </a:lnRef>
              <a:fillRef idx="0">
                <a:schemeClr val="accent1"/>
              </a:fillRef>
              <a:effectRef idx="1">
                <a:schemeClr val="accent1"/>
              </a:effectRef>
              <a:fontRef idx="minor">
                <a:schemeClr val="tx1"/>
              </a:fontRef>
            </p:style>
            <p:txBody>
              <a:bodyPr rtlCol="0" anchor="ctr"/>
              <a:lstStyle/>
              <a:p>
                <a:pPr algn="ctr" defTabSz="456922"/>
                <a:endParaRPr lang="en-AU" sz="1200" dirty="0">
                  <a:solidFill>
                    <a:prstClr val="black"/>
                  </a:solidFill>
                  <a:latin typeface="Frutiger Next Pro Light" pitchFamily="34" charset="0"/>
                </a:endParaRPr>
              </a:p>
            </p:txBody>
          </p:sp>
        </p:grpSp>
        <p:sp>
          <p:nvSpPr>
            <p:cNvPr id="47" name="Arc 46"/>
            <p:cNvSpPr/>
            <p:nvPr/>
          </p:nvSpPr>
          <p:spPr>
            <a:xfrm rot="19536550" flipH="1" flipV="1">
              <a:off x="7040649" y="1860382"/>
              <a:ext cx="741600" cy="892800"/>
            </a:xfrm>
            <a:prstGeom prst="arc">
              <a:avLst/>
            </a:prstGeom>
            <a:noFill/>
            <a:ln w="31750">
              <a:solidFill>
                <a:schemeClr val="bg1">
                  <a:lumMod val="50000"/>
                </a:schemeClr>
              </a:solidFill>
              <a:prstDash val="sysDot"/>
              <a:tailEnd type="arrow" w="sm"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defTabSz="456922"/>
              <a:endParaRPr lang="en-AU" sz="1200" dirty="0">
                <a:solidFill>
                  <a:prstClr val="black"/>
                </a:solidFill>
                <a:latin typeface="Frutiger Next Pro Light" pitchFamily="34" charset="0"/>
              </a:endParaRPr>
            </a:p>
          </p:txBody>
        </p:sp>
      </p:grpSp>
      <p:sp>
        <p:nvSpPr>
          <p:cNvPr id="49" name="TextBox 48"/>
          <p:cNvSpPr txBox="1"/>
          <p:nvPr/>
        </p:nvSpPr>
        <p:spPr>
          <a:xfrm>
            <a:off x="1707399" y="1206566"/>
            <a:ext cx="1386384" cy="707886"/>
          </a:xfrm>
          <a:prstGeom prst="rect">
            <a:avLst/>
          </a:prstGeom>
          <a:noFill/>
        </p:spPr>
        <p:txBody>
          <a:bodyPr wrap="square" rtlCol="0">
            <a:spAutoFit/>
          </a:bodyPr>
          <a:lstStyle/>
          <a:p>
            <a:pPr algn="ctr"/>
            <a:r>
              <a:rPr lang="en-CA" sz="800" dirty="0">
                <a:solidFill>
                  <a:schemeClr val="tx1">
                    <a:lumMod val="85000"/>
                    <a:lumOff val="15000"/>
                  </a:schemeClr>
                </a:solidFill>
                <a:cs typeface="Arial" pitchFamily="34" charset="0"/>
              </a:rPr>
              <a:t>C</a:t>
            </a:r>
            <a:r>
              <a:rPr lang="en-CA" sz="800" dirty="0" smtClean="0">
                <a:solidFill>
                  <a:schemeClr val="tx1">
                    <a:lumMod val="85000"/>
                    <a:lumOff val="15000"/>
                  </a:schemeClr>
                </a:solidFill>
                <a:cs typeface="Arial" pitchFamily="34" charset="0"/>
              </a:rPr>
              <a:t>onduct and support action research with users to generate new insights </a:t>
            </a:r>
            <a:r>
              <a:rPr lang="en-CA" sz="800" dirty="0">
                <a:solidFill>
                  <a:schemeClr val="tx1">
                    <a:lumMod val="85000"/>
                    <a:lumOff val="15000"/>
                  </a:schemeClr>
                </a:solidFill>
                <a:cs typeface="Arial" pitchFamily="34" charset="0"/>
              </a:rPr>
              <a:t>&amp; experimentation </a:t>
            </a:r>
            <a:r>
              <a:rPr lang="en-CA" sz="800" dirty="0" smtClean="0">
                <a:solidFill>
                  <a:schemeClr val="tx1">
                    <a:lumMod val="85000"/>
                    <a:lumOff val="15000"/>
                  </a:schemeClr>
                </a:solidFill>
                <a:cs typeface="Arial" pitchFamily="34" charset="0"/>
              </a:rPr>
              <a:t>opportunities</a:t>
            </a:r>
            <a:endParaRPr lang="en-US" sz="800" dirty="0">
              <a:solidFill>
                <a:schemeClr val="tx1">
                  <a:lumMod val="85000"/>
                  <a:lumOff val="15000"/>
                </a:schemeClr>
              </a:solidFill>
              <a:cs typeface="Arial" pitchFamily="34" charset="0"/>
            </a:endParaRPr>
          </a:p>
        </p:txBody>
      </p:sp>
      <p:sp>
        <p:nvSpPr>
          <p:cNvPr id="50" name="TextBox 49"/>
          <p:cNvSpPr txBox="1"/>
          <p:nvPr/>
        </p:nvSpPr>
        <p:spPr>
          <a:xfrm>
            <a:off x="7448831" y="1925055"/>
            <a:ext cx="1438195" cy="830997"/>
          </a:xfrm>
          <a:prstGeom prst="rect">
            <a:avLst/>
          </a:prstGeom>
          <a:noFill/>
        </p:spPr>
        <p:txBody>
          <a:bodyPr wrap="square" rtlCol="0">
            <a:spAutoFit/>
          </a:bodyPr>
          <a:lstStyle>
            <a:defPPr>
              <a:defRPr lang="en-US"/>
            </a:defPPr>
            <a:lvl1pPr>
              <a:defRPr sz="800">
                <a:solidFill>
                  <a:schemeClr val="tx1">
                    <a:lumMod val="85000"/>
                    <a:lumOff val="15000"/>
                  </a:schemeClr>
                </a:solidFill>
                <a:cs typeface="Arial" pitchFamily="34" charset="0"/>
              </a:defRPr>
            </a:lvl1pPr>
          </a:lstStyle>
          <a:p>
            <a:pPr algn="ctr"/>
            <a:r>
              <a:rPr lang="en-CA" dirty="0" smtClean="0"/>
              <a:t>Implement new and improved core </a:t>
            </a:r>
            <a:r>
              <a:rPr lang="en-CA" dirty="0"/>
              <a:t>policies, programs &amp; enabling </a:t>
            </a:r>
            <a:r>
              <a:rPr lang="en-CA" dirty="0" smtClean="0"/>
              <a:t>mechanisms</a:t>
            </a:r>
            <a:r>
              <a:rPr lang="en-US" dirty="0"/>
              <a:t> </a:t>
            </a:r>
            <a:r>
              <a:rPr lang="en-US" dirty="0" smtClean="0"/>
              <a:t>through legislative amendments, policy proposals and program delivery redesign</a:t>
            </a:r>
            <a:endParaRPr lang="en-US" dirty="0"/>
          </a:p>
        </p:txBody>
      </p:sp>
      <p:sp>
        <p:nvSpPr>
          <p:cNvPr id="51" name="TextBox 50"/>
          <p:cNvSpPr txBox="1"/>
          <p:nvPr/>
        </p:nvSpPr>
        <p:spPr>
          <a:xfrm>
            <a:off x="2956780" y="3353616"/>
            <a:ext cx="1360576" cy="461665"/>
          </a:xfrm>
          <a:prstGeom prst="rect">
            <a:avLst/>
          </a:prstGeom>
          <a:noFill/>
        </p:spPr>
        <p:txBody>
          <a:bodyPr wrap="square" rtlCol="0">
            <a:spAutoFit/>
          </a:bodyPr>
          <a:lstStyle/>
          <a:p>
            <a:pPr algn="ctr"/>
            <a:r>
              <a:rPr lang="en-CA" sz="800" dirty="0">
                <a:solidFill>
                  <a:schemeClr val="tx1">
                    <a:lumMod val="85000"/>
                    <a:lumOff val="15000"/>
                  </a:schemeClr>
                </a:solidFill>
                <a:cs typeface="Arial" pitchFamily="34" charset="0"/>
              </a:rPr>
              <a:t>T</a:t>
            </a:r>
            <a:r>
              <a:rPr lang="en-CA" sz="800" dirty="0" smtClean="0">
                <a:solidFill>
                  <a:schemeClr val="tx1">
                    <a:lumMod val="85000"/>
                    <a:lumOff val="15000"/>
                  </a:schemeClr>
                </a:solidFill>
                <a:cs typeface="Arial" pitchFamily="34" charset="0"/>
              </a:rPr>
              <a:t>est </a:t>
            </a:r>
            <a:r>
              <a:rPr lang="en-CA" sz="800" dirty="0">
                <a:solidFill>
                  <a:schemeClr val="tx1">
                    <a:lumMod val="85000"/>
                    <a:lumOff val="15000"/>
                  </a:schemeClr>
                </a:solidFill>
                <a:cs typeface="Arial" pitchFamily="34" charset="0"/>
              </a:rPr>
              <a:t>promising prototypes </a:t>
            </a:r>
            <a:r>
              <a:rPr lang="en-CA" sz="800" dirty="0" smtClean="0">
                <a:solidFill>
                  <a:schemeClr val="tx1">
                    <a:lumMod val="85000"/>
                    <a:lumOff val="15000"/>
                  </a:schemeClr>
                </a:solidFill>
                <a:cs typeface="Arial" pitchFamily="34" charset="0"/>
              </a:rPr>
              <a:t>and solutions through </a:t>
            </a:r>
            <a:r>
              <a:rPr lang="en-CA" sz="800" dirty="0">
                <a:solidFill>
                  <a:schemeClr val="tx1">
                    <a:lumMod val="85000"/>
                    <a:lumOff val="15000"/>
                  </a:schemeClr>
                </a:solidFill>
                <a:cs typeface="Arial" pitchFamily="34" charset="0"/>
              </a:rPr>
              <a:t>rigorous </a:t>
            </a:r>
            <a:r>
              <a:rPr lang="en-CA" sz="800" dirty="0" smtClean="0">
                <a:solidFill>
                  <a:schemeClr val="tx1">
                    <a:lumMod val="85000"/>
                    <a:lumOff val="15000"/>
                  </a:schemeClr>
                </a:solidFill>
                <a:cs typeface="Arial" pitchFamily="34" charset="0"/>
              </a:rPr>
              <a:t>experimentation</a:t>
            </a:r>
            <a:endParaRPr lang="en-US" sz="800" dirty="0">
              <a:solidFill>
                <a:schemeClr val="tx1">
                  <a:lumMod val="85000"/>
                  <a:lumOff val="15000"/>
                </a:schemeClr>
              </a:solidFill>
              <a:cs typeface="Arial" pitchFamily="34" charset="0"/>
            </a:endParaRPr>
          </a:p>
        </p:txBody>
      </p:sp>
      <p:sp>
        <p:nvSpPr>
          <p:cNvPr id="52" name="TextBox 51"/>
          <p:cNvSpPr txBox="1"/>
          <p:nvPr/>
        </p:nvSpPr>
        <p:spPr>
          <a:xfrm>
            <a:off x="4718888" y="1790512"/>
            <a:ext cx="1397273" cy="584775"/>
          </a:xfrm>
          <a:prstGeom prst="rect">
            <a:avLst/>
          </a:prstGeom>
          <a:noFill/>
        </p:spPr>
        <p:txBody>
          <a:bodyPr wrap="square" rtlCol="0">
            <a:spAutoFit/>
          </a:bodyPr>
          <a:lstStyle>
            <a:defPPr>
              <a:defRPr lang="en-US"/>
            </a:defPPr>
            <a:lvl1pPr>
              <a:defRPr sz="800">
                <a:solidFill>
                  <a:schemeClr val="tx1">
                    <a:lumMod val="85000"/>
                    <a:lumOff val="15000"/>
                  </a:schemeClr>
                </a:solidFill>
                <a:cs typeface="Arial" pitchFamily="34" charset="0"/>
              </a:defRPr>
            </a:lvl1pPr>
          </a:lstStyle>
          <a:p>
            <a:pPr algn="ctr"/>
            <a:r>
              <a:rPr lang="en-US" dirty="0" smtClean="0"/>
              <a:t>Monitor, collect and disseminate knowledge and learnings in engaging formats and channels</a:t>
            </a:r>
            <a:endParaRPr lang="en-US" dirty="0"/>
          </a:p>
        </p:txBody>
      </p:sp>
      <p:sp>
        <p:nvSpPr>
          <p:cNvPr id="53" name="Rectangle 52"/>
          <p:cNvSpPr/>
          <p:nvPr/>
        </p:nvSpPr>
        <p:spPr>
          <a:xfrm>
            <a:off x="655222" y="2008919"/>
            <a:ext cx="301685" cy="369332"/>
          </a:xfrm>
          <a:prstGeom prst="rect">
            <a:avLst/>
          </a:prstGeom>
        </p:spPr>
        <p:txBody>
          <a:bodyPr wrap="none">
            <a:spAutoFit/>
          </a:bodyPr>
          <a:lstStyle/>
          <a:p>
            <a:pPr algn="ctr"/>
            <a:r>
              <a:rPr lang="en-US" dirty="0">
                <a:solidFill>
                  <a:srgbClr val="F5F5F5"/>
                </a:solidFill>
              </a:rPr>
              <a:t>1</a:t>
            </a:r>
          </a:p>
        </p:txBody>
      </p:sp>
      <p:sp>
        <p:nvSpPr>
          <p:cNvPr id="54" name="Rectangle 53"/>
          <p:cNvSpPr/>
          <p:nvPr/>
        </p:nvSpPr>
        <p:spPr>
          <a:xfrm>
            <a:off x="2210906" y="2210677"/>
            <a:ext cx="227094" cy="369332"/>
          </a:xfrm>
          <a:prstGeom prst="rect">
            <a:avLst/>
          </a:prstGeom>
        </p:spPr>
        <p:txBody>
          <a:bodyPr wrap="square">
            <a:spAutoFit/>
          </a:bodyPr>
          <a:lstStyle/>
          <a:p>
            <a:pPr algn="ctr"/>
            <a:r>
              <a:rPr lang="en-US" dirty="0" smtClean="0">
                <a:solidFill>
                  <a:srgbClr val="F5F5F5"/>
                </a:solidFill>
              </a:rPr>
              <a:t>2</a:t>
            </a:r>
            <a:endParaRPr lang="en-US" dirty="0">
              <a:solidFill>
                <a:srgbClr val="F5F5F5"/>
              </a:solidFill>
            </a:endParaRPr>
          </a:p>
        </p:txBody>
      </p:sp>
      <p:sp>
        <p:nvSpPr>
          <p:cNvPr id="55" name="Rectangle 54"/>
          <p:cNvSpPr/>
          <p:nvPr/>
        </p:nvSpPr>
        <p:spPr>
          <a:xfrm>
            <a:off x="3665251" y="2426276"/>
            <a:ext cx="227094" cy="369332"/>
          </a:xfrm>
          <a:prstGeom prst="rect">
            <a:avLst/>
          </a:prstGeom>
        </p:spPr>
        <p:txBody>
          <a:bodyPr wrap="square">
            <a:spAutoFit/>
          </a:bodyPr>
          <a:lstStyle/>
          <a:p>
            <a:pPr algn="ctr"/>
            <a:r>
              <a:rPr lang="en-US" dirty="0" smtClean="0">
                <a:solidFill>
                  <a:srgbClr val="F5F5F5"/>
                </a:solidFill>
              </a:rPr>
              <a:t>3</a:t>
            </a:r>
            <a:endParaRPr lang="en-US" dirty="0">
              <a:solidFill>
                <a:srgbClr val="F5F5F5"/>
              </a:solidFill>
            </a:endParaRPr>
          </a:p>
        </p:txBody>
      </p:sp>
      <p:sp>
        <p:nvSpPr>
          <p:cNvPr id="56" name="Rectangle 55"/>
          <p:cNvSpPr/>
          <p:nvPr/>
        </p:nvSpPr>
        <p:spPr>
          <a:xfrm>
            <a:off x="5135613" y="2602175"/>
            <a:ext cx="227094" cy="369332"/>
          </a:xfrm>
          <a:prstGeom prst="rect">
            <a:avLst/>
          </a:prstGeom>
        </p:spPr>
        <p:txBody>
          <a:bodyPr wrap="square">
            <a:spAutoFit/>
          </a:bodyPr>
          <a:lstStyle/>
          <a:p>
            <a:pPr algn="ctr"/>
            <a:r>
              <a:rPr lang="en-US" dirty="0" smtClean="0">
                <a:solidFill>
                  <a:srgbClr val="F5F5F5"/>
                </a:solidFill>
              </a:rPr>
              <a:t>4</a:t>
            </a:r>
            <a:endParaRPr lang="en-US" dirty="0">
              <a:solidFill>
                <a:srgbClr val="F5F5F5"/>
              </a:solidFill>
            </a:endParaRPr>
          </a:p>
        </p:txBody>
      </p:sp>
      <p:sp>
        <p:nvSpPr>
          <p:cNvPr id="57" name="Rectangle 56"/>
          <p:cNvSpPr/>
          <p:nvPr/>
        </p:nvSpPr>
        <p:spPr>
          <a:xfrm>
            <a:off x="6664225" y="2831880"/>
            <a:ext cx="227094" cy="369332"/>
          </a:xfrm>
          <a:prstGeom prst="rect">
            <a:avLst/>
          </a:prstGeom>
        </p:spPr>
        <p:txBody>
          <a:bodyPr wrap="square">
            <a:spAutoFit/>
          </a:bodyPr>
          <a:lstStyle/>
          <a:p>
            <a:pPr algn="ctr"/>
            <a:r>
              <a:rPr lang="en-US" dirty="0" smtClean="0">
                <a:solidFill>
                  <a:srgbClr val="F5F5F5"/>
                </a:solidFill>
              </a:rPr>
              <a:t>5</a:t>
            </a:r>
            <a:endParaRPr lang="en-US" dirty="0">
              <a:solidFill>
                <a:srgbClr val="F5F5F5"/>
              </a:solidFill>
            </a:endParaRPr>
          </a:p>
        </p:txBody>
      </p:sp>
      <p:sp>
        <p:nvSpPr>
          <p:cNvPr id="58" name="Rectangle 57"/>
          <p:cNvSpPr/>
          <p:nvPr/>
        </p:nvSpPr>
        <p:spPr>
          <a:xfrm>
            <a:off x="7997029" y="3182157"/>
            <a:ext cx="227094" cy="369332"/>
          </a:xfrm>
          <a:prstGeom prst="rect">
            <a:avLst/>
          </a:prstGeom>
        </p:spPr>
        <p:txBody>
          <a:bodyPr wrap="square">
            <a:spAutoFit/>
          </a:bodyPr>
          <a:lstStyle/>
          <a:p>
            <a:pPr algn="ctr"/>
            <a:r>
              <a:rPr lang="en-US" dirty="0" smtClean="0">
                <a:solidFill>
                  <a:srgbClr val="F5F5F5"/>
                </a:solidFill>
              </a:rPr>
              <a:t>6</a:t>
            </a:r>
            <a:endParaRPr lang="en-US" dirty="0">
              <a:solidFill>
                <a:srgbClr val="F5F5F5"/>
              </a:solidFill>
            </a:endParaRPr>
          </a:p>
        </p:txBody>
      </p:sp>
      <p:sp>
        <p:nvSpPr>
          <p:cNvPr id="59" name="TextBox 58"/>
          <p:cNvSpPr txBox="1"/>
          <p:nvPr/>
        </p:nvSpPr>
        <p:spPr>
          <a:xfrm>
            <a:off x="6068805" y="3824303"/>
            <a:ext cx="1224575" cy="461665"/>
          </a:xfrm>
          <a:prstGeom prst="rect">
            <a:avLst/>
          </a:prstGeom>
          <a:noFill/>
        </p:spPr>
        <p:txBody>
          <a:bodyPr wrap="square" rtlCol="0">
            <a:spAutoFit/>
          </a:bodyPr>
          <a:lstStyle>
            <a:defPPr>
              <a:defRPr lang="en-US"/>
            </a:defPPr>
            <a:lvl1pPr algn="r">
              <a:defRPr sz="800">
                <a:solidFill>
                  <a:schemeClr val="tx1">
                    <a:lumMod val="85000"/>
                    <a:lumOff val="15000"/>
                  </a:schemeClr>
                </a:solidFill>
                <a:cs typeface="Arial" pitchFamily="34" charset="0"/>
              </a:defRPr>
            </a:lvl1pPr>
          </a:lstStyle>
          <a:p>
            <a:pPr algn="ctr"/>
            <a:r>
              <a:rPr lang="en-US" dirty="0"/>
              <a:t>E</a:t>
            </a:r>
            <a:r>
              <a:rPr lang="en-US" dirty="0" smtClean="0"/>
              <a:t>ngage, design and test as needed in new contexts</a:t>
            </a:r>
            <a:endParaRPr lang="en-US" dirty="0"/>
          </a:p>
        </p:txBody>
      </p:sp>
      <p:sp>
        <p:nvSpPr>
          <p:cNvPr id="60" name="TextBox 59"/>
          <p:cNvSpPr txBox="1"/>
          <p:nvPr/>
        </p:nvSpPr>
        <p:spPr>
          <a:xfrm>
            <a:off x="-100740" y="2715350"/>
            <a:ext cx="1612994" cy="276999"/>
          </a:xfrm>
          <a:prstGeom prst="rect">
            <a:avLst/>
          </a:prstGeom>
          <a:noFill/>
        </p:spPr>
        <p:txBody>
          <a:bodyPr wrap="square" rtlCol="0">
            <a:spAutoFit/>
          </a:bodyPr>
          <a:lstStyle/>
          <a:p>
            <a:pPr algn="r"/>
            <a:r>
              <a:rPr lang="en-US" sz="1200" b="1" dirty="0" smtClean="0">
                <a:solidFill>
                  <a:schemeClr val="tx1">
                    <a:lumMod val="85000"/>
                    <a:lumOff val="15000"/>
                  </a:schemeClr>
                </a:solidFill>
                <a:cs typeface="Arial" pitchFamily="34" charset="0"/>
              </a:rPr>
              <a:t>DEFINE CHALLENGES</a:t>
            </a:r>
            <a:endParaRPr lang="en-US" sz="1200" b="1" dirty="0">
              <a:solidFill>
                <a:schemeClr val="tx1">
                  <a:lumMod val="85000"/>
                  <a:lumOff val="15000"/>
                </a:schemeClr>
              </a:solidFill>
              <a:cs typeface="Arial" pitchFamily="34" charset="0"/>
            </a:endParaRPr>
          </a:p>
        </p:txBody>
      </p:sp>
      <p:sp>
        <p:nvSpPr>
          <p:cNvPr id="61" name="TextBox 60"/>
          <p:cNvSpPr txBox="1"/>
          <p:nvPr/>
        </p:nvSpPr>
        <p:spPr>
          <a:xfrm>
            <a:off x="1566197" y="1029340"/>
            <a:ext cx="1824183" cy="276999"/>
          </a:xfrm>
          <a:prstGeom prst="rect">
            <a:avLst/>
          </a:prstGeom>
          <a:noFill/>
        </p:spPr>
        <p:txBody>
          <a:bodyPr wrap="square" rtlCol="0">
            <a:spAutoFit/>
          </a:bodyPr>
          <a:lstStyle/>
          <a:p>
            <a:r>
              <a:rPr lang="en-US" sz="1200" b="1" dirty="0" smtClean="0">
                <a:solidFill>
                  <a:schemeClr val="tx1">
                    <a:lumMod val="85000"/>
                    <a:lumOff val="15000"/>
                  </a:schemeClr>
                </a:solidFill>
                <a:cs typeface="Arial" pitchFamily="34" charset="0"/>
              </a:rPr>
              <a:t>FRAME OPPORTUNITIES</a:t>
            </a:r>
            <a:endParaRPr lang="en-US" sz="1200" b="1" dirty="0">
              <a:solidFill>
                <a:schemeClr val="tx1">
                  <a:lumMod val="85000"/>
                  <a:lumOff val="15000"/>
                </a:schemeClr>
              </a:solidFill>
              <a:cs typeface="Arial" pitchFamily="34" charset="0"/>
            </a:endParaRPr>
          </a:p>
        </p:txBody>
      </p:sp>
      <p:sp>
        <p:nvSpPr>
          <p:cNvPr id="62" name="TextBox 61"/>
          <p:cNvSpPr txBox="1"/>
          <p:nvPr/>
        </p:nvSpPr>
        <p:spPr>
          <a:xfrm>
            <a:off x="3112858" y="3175405"/>
            <a:ext cx="986785" cy="276999"/>
          </a:xfrm>
          <a:prstGeom prst="rect">
            <a:avLst/>
          </a:prstGeom>
          <a:noFill/>
        </p:spPr>
        <p:txBody>
          <a:bodyPr wrap="square" rtlCol="0">
            <a:spAutoFit/>
          </a:bodyPr>
          <a:lstStyle/>
          <a:p>
            <a:pPr algn="r"/>
            <a:r>
              <a:rPr lang="en-US" sz="1200" b="1" dirty="0" smtClean="0">
                <a:solidFill>
                  <a:schemeClr val="tx1">
                    <a:lumMod val="85000"/>
                    <a:lumOff val="15000"/>
                  </a:schemeClr>
                </a:solidFill>
                <a:cs typeface="Arial" pitchFamily="34" charset="0"/>
              </a:rPr>
              <a:t>TEST IDEAS</a:t>
            </a:r>
            <a:endParaRPr lang="en-US" sz="1200" b="1" dirty="0">
              <a:solidFill>
                <a:schemeClr val="tx1">
                  <a:lumMod val="85000"/>
                  <a:lumOff val="15000"/>
                </a:schemeClr>
              </a:solidFill>
              <a:cs typeface="Arial" pitchFamily="34" charset="0"/>
            </a:endParaRPr>
          </a:p>
        </p:txBody>
      </p:sp>
      <p:sp>
        <p:nvSpPr>
          <p:cNvPr id="63" name="TextBox 62"/>
          <p:cNvSpPr txBox="1"/>
          <p:nvPr/>
        </p:nvSpPr>
        <p:spPr>
          <a:xfrm>
            <a:off x="4285647" y="1617222"/>
            <a:ext cx="2359349" cy="276999"/>
          </a:xfrm>
          <a:prstGeom prst="rect">
            <a:avLst/>
          </a:prstGeom>
          <a:noFill/>
        </p:spPr>
        <p:txBody>
          <a:bodyPr wrap="square" rtlCol="0">
            <a:spAutoFit/>
          </a:bodyPr>
          <a:lstStyle>
            <a:defPPr>
              <a:defRPr lang="en-US"/>
            </a:defPPr>
            <a:lvl1pPr>
              <a:defRPr sz="1200" b="1">
                <a:solidFill>
                  <a:schemeClr val="tx1">
                    <a:lumMod val="85000"/>
                    <a:lumOff val="15000"/>
                  </a:schemeClr>
                </a:solidFill>
                <a:cs typeface="Arial" pitchFamily="34" charset="0"/>
              </a:defRPr>
            </a:lvl1pPr>
          </a:lstStyle>
          <a:p>
            <a:r>
              <a:rPr lang="en-US" dirty="0" smtClean="0"/>
              <a:t>INTEGRATE &amp; CURATE INSIGHTS</a:t>
            </a:r>
            <a:endParaRPr lang="en-US" dirty="0"/>
          </a:p>
        </p:txBody>
      </p:sp>
      <p:sp>
        <p:nvSpPr>
          <p:cNvPr id="64" name="TextBox 63"/>
          <p:cNvSpPr txBox="1"/>
          <p:nvPr/>
        </p:nvSpPr>
        <p:spPr>
          <a:xfrm>
            <a:off x="5498312" y="3634258"/>
            <a:ext cx="2208553" cy="276999"/>
          </a:xfrm>
          <a:prstGeom prst="rect">
            <a:avLst/>
          </a:prstGeom>
          <a:noFill/>
        </p:spPr>
        <p:txBody>
          <a:bodyPr wrap="square" rtlCol="0">
            <a:spAutoFit/>
          </a:bodyPr>
          <a:lstStyle>
            <a:defPPr>
              <a:defRPr lang="en-US"/>
            </a:defPPr>
            <a:lvl1pPr algn="r">
              <a:defRPr sz="1200" b="1">
                <a:solidFill>
                  <a:schemeClr val="tx1">
                    <a:lumMod val="85000"/>
                    <a:lumOff val="15000"/>
                  </a:schemeClr>
                </a:solidFill>
                <a:cs typeface="Arial" pitchFamily="34" charset="0"/>
              </a:defRPr>
            </a:lvl1pPr>
          </a:lstStyle>
          <a:p>
            <a:r>
              <a:rPr lang="en-US" dirty="0" smtClean="0"/>
              <a:t>ADAPT &amp; SCALE WHAT WORKS</a:t>
            </a:r>
          </a:p>
        </p:txBody>
      </p:sp>
      <p:sp>
        <p:nvSpPr>
          <p:cNvPr id="65" name="TextBox 64"/>
          <p:cNvSpPr txBox="1"/>
          <p:nvPr/>
        </p:nvSpPr>
        <p:spPr>
          <a:xfrm>
            <a:off x="7069355" y="1740790"/>
            <a:ext cx="2261407" cy="276999"/>
          </a:xfrm>
          <a:prstGeom prst="rect">
            <a:avLst/>
          </a:prstGeom>
          <a:noFill/>
        </p:spPr>
        <p:txBody>
          <a:bodyPr wrap="square" rtlCol="0">
            <a:spAutoFit/>
          </a:bodyPr>
          <a:lstStyle>
            <a:defPPr>
              <a:defRPr lang="en-US"/>
            </a:defPPr>
            <a:lvl1pPr>
              <a:defRPr sz="1200" b="1">
                <a:solidFill>
                  <a:schemeClr val="tx1">
                    <a:lumMod val="85000"/>
                    <a:lumOff val="15000"/>
                  </a:schemeClr>
                </a:solidFill>
                <a:cs typeface="Arial" pitchFamily="34" charset="0"/>
              </a:defRPr>
            </a:lvl1pPr>
          </a:lstStyle>
          <a:p>
            <a:r>
              <a:rPr lang="en-US" dirty="0" smtClean="0"/>
              <a:t>IMPLEMENT POLICY CHANGES</a:t>
            </a:r>
            <a:endParaRPr lang="en-US" dirty="0"/>
          </a:p>
        </p:txBody>
      </p:sp>
      <p:sp>
        <p:nvSpPr>
          <p:cNvPr id="88" name="Rectangle 87"/>
          <p:cNvSpPr/>
          <p:nvPr/>
        </p:nvSpPr>
        <p:spPr>
          <a:xfrm>
            <a:off x="4266837" y="3866599"/>
            <a:ext cx="1281994" cy="584775"/>
          </a:xfrm>
          <a:prstGeom prst="rect">
            <a:avLst/>
          </a:prstGeom>
        </p:spPr>
        <p:txBody>
          <a:bodyPr wrap="square">
            <a:spAutoFit/>
          </a:bodyPr>
          <a:lstStyle/>
          <a:p>
            <a:pPr algn="ctr"/>
            <a:r>
              <a:rPr lang="en-US" sz="800" dirty="0">
                <a:ln w="0"/>
                <a:solidFill>
                  <a:schemeClr val="accent1"/>
                </a:solidFill>
                <a:effectLst>
                  <a:outerShdw blurRad="38100" dist="25400" dir="5400000" algn="ctr" rotWithShape="0">
                    <a:srgbClr val="6E747A">
                      <a:alpha val="43000"/>
                    </a:srgbClr>
                  </a:outerShdw>
                </a:effectLst>
                <a:cs typeface="Angsana New" panose="02020603050405020304" pitchFamily="18" charset="-34"/>
              </a:rPr>
              <a:t>Including though contracts, calls for proposals </a:t>
            </a:r>
            <a:r>
              <a:rPr lang="en-US" sz="800" dirty="0" smtClean="0">
                <a:ln w="0"/>
                <a:solidFill>
                  <a:schemeClr val="accent1"/>
                </a:solidFill>
                <a:effectLst>
                  <a:outerShdw blurRad="38100" dist="25400" dir="5400000" algn="ctr" rotWithShape="0">
                    <a:srgbClr val="6E747A">
                      <a:alpha val="43000"/>
                    </a:srgbClr>
                  </a:outerShdw>
                </a:effectLst>
                <a:cs typeface="Angsana New" panose="02020603050405020304" pitchFamily="18" charset="-34"/>
              </a:rPr>
              <a:t>&amp; open policy innovation</a:t>
            </a:r>
            <a:endParaRPr lang="en-CA" sz="800" dirty="0">
              <a:ln w="0"/>
              <a:solidFill>
                <a:schemeClr val="accent1"/>
              </a:solidFill>
              <a:effectLst>
                <a:outerShdw blurRad="38100" dist="25400" dir="5400000" algn="ctr" rotWithShape="0">
                  <a:srgbClr val="6E747A">
                    <a:alpha val="43000"/>
                  </a:srgbClr>
                </a:outerShdw>
              </a:effectLst>
              <a:cs typeface="Angsana New" panose="02020603050405020304" pitchFamily="18" charset="-34"/>
            </a:endParaRPr>
          </a:p>
        </p:txBody>
      </p:sp>
      <p:sp>
        <p:nvSpPr>
          <p:cNvPr id="89" name="Rectangle 88"/>
          <p:cNvSpPr/>
          <p:nvPr/>
        </p:nvSpPr>
        <p:spPr>
          <a:xfrm>
            <a:off x="3678564" y="837344"/>
            <a:ext cx="1722014" cy="461665"/>
          </a:xfrm>
          <a:prstGeom prst="rect">
            <a:avLst/>
          </a:prstGeom>
        </p:spPr>
        <p:txBody>
          <a:bodyPr wrap="square">
            <a:spAutoFit/>
          </a:bodyPr>
          <a:lstStyle/>
          <a:p>
            <a:pPr algn="ctr"/>
            <a:r>
              <a:rPr lang="en-CA" sz="800" dirty="0">
                <a:ln w="0"/>
                <a:solidFill>
                  <a:schemeClr val="accent1"/>
                </a:solidFill>
                <a:effectLst>
                  <a:outerShdw blurRad="38100" dist="25400" dir="5400000" algn="ctr" rotWithShape="0">
                    <a:srgbClr val="6E747A">
                      <a:alpha val="43000"/>
                    </a:srgbClr>
                  </a:outerShdw>
                </a:effectLst>
                <a:cs typeface="Arial" pitchFamily="34" charset="0"/>
              </a:rPr>
              <a:t>Mobilize talent &amp; interdisciplinary teams including </a:t>
            </a:r>
            <a:r>
              <a:rPr lang="en-US" sz="800" dirty="0">
                <a:ln w="0"/>
                <a:solidFill>
                  <a:schemeClr val="accent1"/>
                </a:solidFill>
                <a:effectLst>
                  <a:outerShdw blurRad="38100" dist="25400" dir="5400000" algn="ctr" rotWithShape="0">
                    <a:srgbClr val="6E747A">
                      <a:alpha val="43000"/>
                    </a:srgbClr>
                  </a:outerShdw>
                </a:effectLst>
                <a:cs typeface="Arial" pitchFamily="34" charset="0"/>
              </a:rPr>
              <a:t>via contracts</a:t>
            </a:r>
            <a:r>
              <a:rPr lang="en-US" sz="800" dirty="0" smtClean="0">
                <a:ln w="0"/>
                <a:solidFill>
                  <a:schemeClr val="accent1"/>
                </a:solidFill>
                <a:effectLst>
                  <a:outerShdw blurRad="38100" dist="25400" dir="5400000" algn="ctr" rotWithShape="0">
                    <a:srgbClr val="6E747A">
                      <a:alpha val="43000"/>
                    </a:srgbClr>
                  </a:outerShdw>
                </a:effectLst>
                <a:cs typeface="Arial" pitchFamily="34" charset="0"/>
              </a:rPr>
              <a:t>, </a:t>
            </a:r>
            <a:r>
              <a:rPr lang="en-US" sz="800" dirty="0">
                <a:ln w="0"/>
                <a:solidFill>
                  <a:schemeClr val="accent1"/>
                </a:solidFill>
                <a:effectLst>
                  <a:outerShdw blurRad="38100" dist="25400" dir="5400000" algn="ctr" rotWithShape="0">
                    <a:srgbClr val="6E747A">
                      <a:alpha val="43000"/>
                    </a:srgbClr>
                  </a:outerShdw>
                </a:effectLst>
                <a:cs typeface="Arial" pitchFamily="34" charset="0"/>
              </a:rPr>
              <a:t>partnerships &amp;</a:t>
            </a:r>
            <a:r>
              <a:rPr lang="en-US" sz="800" dirty="0" smtClean="0">
                <a:ln w="0"/>
                <a:solidFill>
                  <a:schemeClr val="accent1"/>
                </a:solidFill>
                <a:effectLst>
                  <a:outerShdw blurRad="38100" dist="25400" dir="5400000" algn="ctr" rotWithShape="0">
                    <a:srgbClr val="6E747A">
                      <a:alpha val="43000"/>
                    </a:srgbClr>
                  </a:outerShdw>
                </a:effectLst>
                <a:cs typeface="Arial" pitchFamily="34" charset="0"/>
              </a:rPr>
              <a:t> internal </a:t>
            </a:r>
            <a:r>
              <a:rPr lang="en-US" sz="800" dirty="0">
                <a:ln w="0"/>
                <a:solidFill>
                  <a:schemeClr val="accent1"/>
                </a:solidFill>
                <a:effectLst>
                  <a:outerShdw blurRad="38100" dist="25400" dir="5400000" algn="ctr" rotWithShape="0">
                    <a:srgbClr val="6E747A">
                      <a:alpha val="43000"/>
                    </a:srgbClr>
                  </a:outerShdw>
                </a:effectLst>
                <a:cs typeface="Arial" pitchFamily="34" charset="0"/>
              </a:rPr>
              <a:t>expertise</a:t>
            </a:r>
          </a:p>
        </p:txBody>
      </p:sp>
      <p:sp>
        <p:nvSpPr>
          <p:cNvPr id="90" name="Freeform 89"/>
          <p:cNvSpPr>
            <a:spLocks noChangeAspect="1"/>
          </p:cNvSpPr>
          <p:nvPr/>
        </p:nvSpPr>
        <p:spPr bwMode="auto">
          <a:xfrm rot="20244436">
            <a:off x="3117501" y="1241598"/>
            <a:ext cx="674528" cy="152366"/>
          </a:xfrm>
          <a:custGeom>
            <a:avLst/>
            <a:gdLst>
              <a:gd name="T0" fmla="*/ 1399 w 1399"/>
              <a:gd name="T1" fmla="*/ 123 h 212"/>
              <a:gd name="T2" fmla="*/ 1228 w 1399"/>
              <a:gd name="T3" fmla="*/ 143 h 212"/>
              <a:gd name="T4" fmla="*/ 721 w 1399"/>
              <a:gd name="T5" fmla="*/ 155 h 212"/>
              <a:gd name="T6" fmla="*/ 308 w 1399"/>
              <a:gd name="T7" fmla="*/ 139 h 212"/>
              <a:gd name="T8" fmla="*/ 90 w 1399"/>
              <a:gd name="T9" fmla="*/ 125 h 212"/>
              <a:gd name="T10" fmla="*/ 75 w 1399"/>
              <a:gd name="T11" fmla="*/ 125 h 212"/>
              <a:gd name="T12" fmla="*/ 237 w 1399"/>
              <a:gd name="T13" fmla="*/ 206 h 212"/>
              <a:gd name="T14" fmla="*/ 234 w 1399"/>
              <a:gd name="T15" fmla="*/ 212 h 212"/>
              <a:gd name="T16" fmla="*/ 219 w 1399"/>
              <a:gd name="T17" fmla="*/ 208 h 212"/>
              <a:gd name="T18" fmla="*/ 63 w 1399"/>
              <a:gd name="T19" fmla="*/ 130 h 212"/>
              <a:gd name="T20" fmla="*/ 26 w 1399"/>
              <a:gd name="T21" fmla="*/ 117 h 212"/>
              <a:gd name="T22" fmla="*/ 0 w 1399"/>
              <a:gd name="T23" fmla="*/ 107 h 212"/>
              <a:gd name="T24" fmla="*/ 244 w 1399"/>
              <a:gd name="T25" fmla="*/ 0 h 212"/>
              <a:gd name="T26" fmla="*/ 249 w 1399"/>
              <a:gd name="T27" fmla="*/ 7 h 212"/>
              <a:gd name="T28" fmla="*/ 227 w 1399"/>
              <a:gd name="T29" fmla="*/ 25 h 212"/>
              <a:gd name="T30" fmla="*/ 58 w 1399"/>
              <a:gd name="T31" fmla="*/ 97 h 212"/>
              <a:gd name="T32" fmla="*/ 52 w 1399"/>
              <a:gd name="T33" fmla="*/ 101 h 212"/>
              <a:gd name="T34" fmla="*/ 106 w 1399"/>
              <a:gd name="T35" fmla="*/ 101 h 212"/>
              <a:gd name="T36" fmla="*/ 589 w 1399"/>
              <a:gd name="T37" fmla="*/ 116 h 212"/>
              <a:gd name="T38" fmla="*/ 1231 w 1399"/>
              <a:gd name="T39" fmla="*/ 127 h 212"/>
              <a:gd name="T40" fmla="*/ 1366 w 1399"/>
              <a:gd name="T41" fmla="*/ 118 h 212"/>
              <a:gd name="T42" fmla="*/ 1399 w 1399"/>
              <a:gd name="T43" fmla="*/ 118 h 212"/>
              <a:gd name="T44" fmla="*/ 1399 w 1399"/>
              <a:gd name="T45" fmla="*/ 123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399" h="212">
                <a:moveTo>
                  <a:pt x="1399" y="123"/>
                </a:moveTo>
                <a:cubicBezTo>
                  <a:pt x="1342" y="130"/>
                  <a:pt x="1285" y="141"/>
                  <a:pt x="1228" y="143"/>
                </a:cubicBezTo>
                <a:cubicBezTo>
                  <a:pt x="1059" y="149"/>
                  <a:pt x="890" y="155"/>
                  <a:pt x="721" y="155"/>
                </a:cubicBezTo>
                <a:cubicBezTo>
                  <a:pt x="583" y="155"/>
                  <a:pt x="445" y="146"/>
                  <a:pt x="308" y="139"/>
                </a:cubicBezTo>
                <a:cubicBezTo>
                  <a:pt x="235" y="136"/>
                  <a:pt x="162" y="130"/>
                  <a:pt x="90" y="125"/>
                </a:cubicBezTo>
                <a:cubicBezTo>
                  <a:pt x="87" y="125"/>
                  <a:pt x="84" y="125"/>
                  <a:pt x="75" y="125"/>
                </a:cubicBezTo>
                <a:cubicBezTo>
                  <a:pt x="130" y="158"/>
                  <a:pt x="189" y="173"/>
                  <a:pt x="237" y="206"/>
                </a:cubicBezTo>
                <a:cubicBezTo>
                  <a:pt x="236" y="208"/>
                  <a:pt x="235" y="210"/>
                  <a:pt x="234" y="212"/>
                </a:cubicBezTo>
                <a:cubicBezTo>
                  <a:pt x="229" y="211"/>
                  <a:pt x="224" y="210"/>
                  <a:pt x="219" y="208"/>
                </a:cubicBezTo>
                <a:cubicBezTo>
                  <a:pt x="167" y="182"/>
                  <a:pt x="115" y="156"/>
                  <a:pt x="63" y="130"/>
                </a:cubicBezTo>
                <a:cubicBezTo>
                  <a:pt x="51" y="124"/>
                  <a:pt x="38" y="122"/>
                  <a:pt x="26" y="117"/>
                </a:cubicBezTo>
                <a:cubicBezTo>
                  <a:pt x="19" y="115"/>
                  <a:pt x="12" y="112"/>
                  <a:pt x="0" y="107"/>
                </a:cubicBezTo>
                <a:cubicBezTo>
                  <a:pt x="81" y="59"/>
                  <a:pt x="168" y="44"/>
                  <a:pt x="244" y="0"/>
                </a:cubicBezTo>
                <a:cubicBezTo>
                  <a:pt x="246" y="3"/>
                  <a:pt x="247" y="5"/>
                  <a:pt x="249" y="7"/>
                </a:cubicBezTo>
                <a:cubicBezTo>
                  <a:pt x="242" y="13"/>
                  <a:pt x="235" y="20"/>
                  <a:pt x="227" y="25"/>
                </a:cubicBezTo>
                <a:cubicBezTo>
                  <a:pt x="174" y="56"/>
                  <a:pt x="118" y="81"/>
                  <a:pt x="58" y="97"/>
                </a:cubicBezTo>
                <a:cubicBezTo>
                  <a:pt x="57" y="97"/>
                  <a:pt x="56" y="98"/>
                  <a:pt x="52" y="101"/>
                </a:cubicBezTo>
                <a:cubicBezTo>
                  <a:pt x="72" y="101"/>
                  <a:pt x="89" y="101"/>
                  <a:pt x="106" y="101"/>
                </a:cubicBezTo>
                <a:cubicBezTo>
                  <a:pt x="266" y="106"/>
                  <a:pt x="428" y="112"/>
                  <a:pt x="589" y="116"/>
                </a:cubicBezTo>
                <a:cubicBezTo>
                  <a:pt x="803" y="121"/>
                  <a:pt x="1017" y="125"/>
                  <a:pt x="1231" y="127"/>
                </a:cubicBezTo>
                <a:cubicBezTo>
                  <a:pt x="1276" y="128"/>
                  <a:pt x="1321" y="121"/>
                  <a:pt x="1366" y="118"/>
                </a:cubicBezTo>
                <a:cubicBezTo>
                  <a:pt x="1377" y="117"/>
                  <a:pt x="1388" y="118"/>
                  <a:pt x="1399" y="118"/>
                </a:cubicBezTo>
                <a:cubicBezTo>
                  <a:pt x="1399" y="120"/>
                  <a:pt x="1399" y="122"/>
                  <a:pt x="1399" y="123"/>
                </a:cubicBezTo>
              </a:path>
            </a:pathLst>
          </a:custGeom>
          <a:solidFill>
            <a:srgbClr val="999999"/>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a:p>
        </p:txBody>
      </p:sp>
      <p:sp>
        <p:nvSpPr>
          <p:cNvPr id="91" name="Freeform 90"/>
          <p:cNvSpPr>
            <a:spLocks noChangeAspect="1"/>
          </p:cNvSpPr>
          <p:nvPr/>
        </p:nvSpPr>
        <p:spPr bwMode="auto">
          <a:xfrm rot="10096579" flipV="1">
            <a:off x="5355548" y="3970825"/>
            <a:ext cx="550534" cy="98562"/>
          </a:xfrm>
          <a:custGeom>
            <a:avLst/>
            <a:gdLst>
              <a:gd name="T0" fmla="*/ 1399 w 1399"/>
              <a:gd name="T1" fmla="*/ 123 h 212"/>
              <a:gd name="T2" fmla="*/ 1228 w 1399"/>
              <a:gd name="T3" fmla="*/ 143 h 212"/>
              <a:gd name="T4" fmla="*/ 721 w 1399"/>
              <a:gd name="T5" fmla="*/ 155 h 212"/>
              <a:gd name="T6" fmla="*/ 308 w 1399"/>
              <a:gd name="T7" fmla="*/ 139 h 212"/>
              <a:gd name="T8" fmla="*/ 90 w 1399"/>
              <a:gd name="T9" fmla="*/ 125 h 212"/>
              <a:gd name="T10" fmla="*/ 75 w 1399"/>
              <a:gd name="T11" fmla="*/ 125 h 212"/>
              <a:gd name="T12" fmla="*/ 237 w 1399"/>
              <a:gd name="T13" fmla="*/ 206 h 212"/>
              <a:gd name="T14" fmla="*/ 234 w 1399"/>
              <a:gd name="T15" fmla="*/ 212 h 212"/>
              <a:gd name="T16" fmla="*/ 219 w 1399"/>
              <a:gd name="T17" fmla="*/ 208 h 212"/>
              <a:gd name="T18" fmla="*/ 63 w 1399"/>
              <a:gd name="T19" fmla="*/ 130 h 212"/>
              <a:gd name="T20" fmla="*/ 26 w 1399"/>
              <a:gd name="T21" fmla="*/ 117 h 212"/>
              <a:gd name="T22" fmla="*/ 0 w 1399"/>
              <a:gd name="T23" fmla="*/ 107 h 212"/>
              <a:gd name="T24" fmla="*/ 244 w 1399"/>
              <a:gd name="T25" fmla="*/ 0 h 212"/>
              <a:gd name="T26" fmla="*/ 249 w 1399"/>
              <a:gd name="T27" fmla="*/ 7 h 212"/>
              <a:gd name="T28" fmla="*/ 227 w 1399"/>
              <a:gd name="T29" fmla="*/ 25 h 212"/>
              <a:gd name="T30" fmla="*/ 58 w 1399"/>
              <a:gd name="T31" fmla="*/ 97 h 212"/>
              <a:gd name="T32" fmla="*/ 52 w 1399"/>
              <a:gd name="T33" fmla="*/ 101 h 212"/>
              <a:gd name="T34" fmla="*/ 106 w 1399"/>
              <a:gd name="T35" fmla="*/ 101 h 212"/>
              <a:gd name="T36" fmla="*/ 589 w 1399"/>
              <a:gd name="T37" fmla="*/ 116 h 212"/>
              <a:gd name="T38" fmla="*/ 1231 w 1399"/>
              <a:gd name="T39" fmla="*/ 127 h 212"/>
              <a:gd name="T40" fmla="*/ 1366 w 1399"/>
              <a:gd name="T41" fmla="*/ 118 h 212"/>
              <a:gd name="T42" fmla="*/ 1399 w 1399"/>
              <a:gd name="T43" fmla="*/ 118 h 212"/>
              <a:gd name="T44" fmla="*/ 1399 w 1399"/>
              <a:gd name="T45" fmla="*/ 123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399" h="212">
                <a:moveTo>
                  <a:pt x="1399" y="123"/>
                </a:moveTo>
                <a:cubicBezTo>
                  <a:pt x="1342" y="130"/>
                  <a:pt x="1285" y="141"/>
                  <a:pt x="1228" y="143"/>
                </a:cubicBezTo>
                <a:cubicBezTo>
                  <a:pt x="1059" y="149"/>
                  <a:pt x="890" y="155"/>
                  <a:pt x="721" y="155"/>
                </a:cubicBezTo>
                <a:cubicBezTo>
                  <a:pt x="583" y="155"/>
                  <a:pt x="445" y="146"/>
                  <a:pt x="308" y="139"/>
                </a:cubicBezTo>
                <a:cubicBezTo>
                  <a:pt x="235" y="136"/>
                  <a:pt x="162" y="130"/>
                  <a:pt x="90" y="125"/>
                </a:cubicBezTo>
                <a:cubicBezTo>
                  <a:pt x="87" y="125"/>
                  <a:pt x="84" y="125"/>
                  <a:pt x="75" y="125"/>
                </a:cubicBezTo>
                <a:cubicBezTo>
                  <a:pt x="130" y="158"/>
                  <a:pt x="189" y="173"/>
                  <a:pt x="237" y="206"/>
                </a:cubicBezTo>
                <a:cubicBezTo>
                  <a:pt x="236" y="208"/>
                  <a:pt x="235" y="210"/>
                  <a:pt x="234" y="212"/>
                </a:cubicBezTo>
                <a:cubicBezTo>
                  <a:pt x="229" y="211"/>
                  <a:pt x="224" y="210"/>
                  <a:pt x="219" y="208"/>
                </a:cubicBezTo>
                <a:cubicBezTo>
                  <a:pt x="167" y="182"/>
                  <a:pt x="115" y="156"/>
                  <a:pt x="63" y="130"/>
                </a:cubicBezTo>
                <a:cubicBezTo>
                  <a:pt x="51" y="124"/>
                  <a:pt x="38" y="122"/>
                  <a:pt x="26" y="117"/>
                </a:cubicBezTo>
                <a:cubicBezTo>
                  <a:pt x="19" y="115"/>
                  <a:pt x="12" y="112"/>
                  <a:pt x="0" y="107"/>
                </a:cubicBezTo>
                <a:cubicBezTo>
                  <a:pt x="81" y="59"/>
                  <a:pt x="168" y="44"/>
                  <a:pt x="244" y="0"/>
                </a:cubicBezTo>
                <a:cubicBezTo>
                  <a:pt x="246" y="3"/>
                  <a:pt x="247" y="5"/>
                  <a:pt x="249" y="7"/>
                </a:cubicBezTo>
                <a:cubicBezTo>
                  <a:pt x="242" y="13"/>
                  <a:pt x="235" y="20"/>
                  <a:pt x="227" y="25"/>
                </a:cubicBezTo>
                <a:cubicBezTo>
                  <a:pt x="174" y="56"/>
                  <a:pt x="118" y="81"/>
                  <a:pt x="58" y="97"/>
                </a:cubicBezTo>
                <a:cubicBezTo>
                  <a:pt x="57" y="97"/>
                  <a:pt x="56" y="98"/>
                  <a:pt x="52" y="101"/>
                </a:cubicBezTo>
                <a:cubicBezTo>
                  <a:pt x="72" y="101"/>
                  <a:pt x="89" y="101"/>
                  <a:pt x="106" y="101"/>
                </a:cubicBezTo>
                <a:cubicBezTo>
                  <a:pt x="266" y="106"/>
                  <a:pt x="428" y="112"/>
                  <a:pt x="589" y="116"/>
                </a:cubicBezTo>
                <a:cubicBezTo>
                  <a:pt x="803" y="121"/>
                  <a:pt x="1017" y="125"/>
                  <a:pt x="1231" y="127"/>
                </a:cubicBezTo>
                <a:cubicBezTo>
                  <a:pt x="1276" y="128"/>
                  <a:pt x="1321" y="121"/>
                  <a:pt x="1366" y="118"/>
                </a:cubicBezTo>
                <a:cubicBezTo>
                  <a:pt x="1377" y="117"/>
                  <a:pt x="1388" y="118"/>
                  <a:pt x="1399" y="118"/>
                </a:cubicBezTo>
                <a:cubicBezTo>
                  <a:pt x="1399" y="120"/>
                  <a:pt x="1399" y="122"/>
                  <a:pt x="1399" y="123"/>
                </a:cubicBezTo>
              </a:path>
            </a:pathLst>
          </a:custGeom>
          <a:solidFill>
            <a:srgbClr val="999999"/>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a:p>
        </p:txBody>
      </p:sp>
      <p:sp>
        <p:nvSpPr>
          <p:cNvPr id="93" name="Freeform 92"/>
          <p:cNvSpPr>
            <a:spLocks noChangeAspect="1"/>
          </p:cNvSpPr>
          <p:nvPr/>
        </p:nvSpPr>
        <p:spPr bwMode="auto">
          <a:xfrm rot="2134228" flipV="1">
            <a:off x="3911529" y="3938927"/>
            <a:ext cx="550534" cy="66009"/>
          </a:xfrm>
          <a:custGeom>
            <a:avLst/>
            <a:gdLst>
              <a:gd name="T0" fmla="*/ 1399 w 1399"/>
              <a:gd name="T1" fmla="*/ 123 h 212"/>
              <a:gd name="T2" fmla="*/ 1228 w 1399"/>
              <a:gd name="T3" fmla="*/ 143 h 212"/>
              <a:gd name="T4" fmla="*/ 721 w 1399"/>
              <a:gd name="T5" fmla="*/ 155 h 212"/>
              <a:gd name="T6" fmla="*/ 308 w 1399"/>
              <a:gd name="T7" fmla="*/ 139 h 212"/>
              <a:gd name="T8" fmla="*/ 90 w 1399"/>
              <a:gd name="T9" fmla="*/ 125 h 212"/>
              <a:gd name="T10" fmla="*/ 75 w 1399"/>
              <a:gd name="T11" fmla="*/ 125 h 212"/>
              <a:gd name="T12" fmla="*/ 237 w 1399"/>
              <a:gd name="T13" fmla="*/ 206 h 212"/>
              <a:gd name="T14" fmla="*/ 234 w 1399"/>
              <a:gd name="T15" fmla="*/ 212 h 212"/>
              <a:gd name="T16" fmla="*/ 219 w 1399"/>
              <a:gd name="T17" fmla="*/ 208 h 212"/>
              <a:gd name="T18" fmla="*/ 63 w 1399"/>
              <a:gd name="T19" fmla="*/ 130 h 212"/>
              <a:gd name="T20" fmla="*/ 26 w 1399"/>
              <a:gd name="T21" fmla="*/ 117 h 212"/>
              <a:gd name="T22" fmla="*/ 0 w 1399"/>
              <a:gd name="T23" fmla="*/ 107 h 212"/>
              <a:gd name="T24" fmla="*/ 244 w 1399"/>
              <a:gd name="T25" fmla="*/ 0 h 212"/>
              <a:gd name="T26" fmla="*/ 249 w 1399"/>
              <a:gd name="T27" fmla="*/ 7 h 212"/>
              <a:gd name="T28" fmla="*/ 227 w 1399"/>
              <a:gd name="T29" fmla="*/ 25 h 212"/>
              <a:gd name="T30" fmla="*/ 58 w 1399"/>
              <a:gd name="T31" fmla="*/ 97 h 212"/>
              <a:gd name="T32" fmla="*/ 52 w 1399"/>
              <a:gd name="T33" fmla="*/ 101 h 212"/>
              <a:gd name="T34" fmla="*/ 106 w 1399"/>
              <a:gd name="T35" fmla="*/ 101 h 212"/>
              <a:gd name="T36" fmla="*/ 589 w 1399"/>
              <a:gd name="T37" fmla="*/ 116 h 212"/>
              <a:gd name="T38" fmla="*/ 1231 w 1399"/>
              <a:gd name="T39" fmla="*/ 127 h 212"/>
              <a:gd name="T40" fmla="*/ 1366 w 1399"/>
              <a:gd name="T41" fmla="*/ 118 h 212"/>
              <a:gd name="T42" fmla="*/ 1399 w 1399"/>
              <a:gd name="T43" fmla="*/ 118 h 212"/>
              <a:gd name="T44" fmla="*/ 1399 w 1399"/>
              <a:gd name="T45" fmla="*/ 123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399" h="212">
                <a:moveTo>
                  <a:pt x="1399" y="123"/>
                </a:moveTo>
                <a:cubicBezTo>
                  <a:pt x="1342" y="130"/>
                  <a:pt x="1285" y="141"/>
                  <a:pt x="1228" y="143"/>
                </a:cubicBezTo>
                <a:cubicBezTo>
                  <a:pt x="1059" y="149"/>
                  <a:pt x="890" y="155"/>
                  <a:pt x="721" y="155"/>
                </a:cubicBezTo>
                <a:cubicBezTo>
                  <a:pt x="583" y="155"/>
                  <a:pt x="445" y="146"/>
                  <a:pt x="308" y="139"/>
                </a:cubicBezTo>
                <a:cubicBezTo>
                  <a:pt x="235" y="136"/>
                  <a:pt x="162" y="130"/>
                  <a:pt x="90" y="125"/>
                </a:cubicBezTo>
                <a:cubicBezTo>
                  <a:pt x="87" y="125"/>
                  <a:pt x="84" y="125"/>
                  <a:pt x="75" y="125"/>
                </a:cubicBezTo>
                <a:cubicBezTo>
                  <a:pt x="130" y="158"/>
                  <a:pt x="189" y="173"/>
                  <a:pt x="237" y="206"/>
                </a:cubicBezTo>
                <a:cubicBezTo>
                  <a:pt x="236" y="208"/>
                  <a:pt x="235" y="210"/>
                  <a:pt x="234" y="212"/>
                </a:cubicBezTo>
                <a:cubicBezTo>
                  <a:pt x="229" y="211"/>
                  <a:pt x="224" y="210"/>
                  <a:pt x="219" y="208"/>
                </a:cubicBezTo>
                <a:cubicBezTo>
                  <a:pt x="167" y="182"/>
                  <a:pt x="115" y="156"/>
                  <a:pt x="63" y="130"/>
                </a:cubicBezTo>
                <a:cubicBezTo>
                  <a:pt x="51" y="124"/>
                  <a:pt x="38" y="122"/>
                  <a:pt x="26" y="117"/>
                </a:cubicBezTo>
                <a:cubicBezTo>
                  <a:pt x="19" y="115"/>
                  <a:pt x="12" y="112"/>
                  <a:pt x="0" y="107"/>
                </a:cubicBezTo>
                <a:cubicBezTo>
                  <a:pt x="81" y="59"/>
                  <a:pt x="168" y="44"/>
                  <a:pt x="244" y="0"/>
                </a:cubicBezTo>
                <a:cubicBezTo>
                  <a:pt x="246" y="3"/>
                  <a:pt x="247" y="5"/>
                  <a:pt x="249" y="7"/>
                </a:cubicBezTo>
                <a:cubicBezTo>
                  <a:pt x="242" y="13"/>
                  <a:pt x="235" y="20"/>
                  <a:pt x="227" y="25"/>
                </a:cubicBezTo>
                <a:cubicBezTo>
                  <a:pt x="174" y="56"/>
                  <a:pt x="118" y="81"/>
                  <a:pt x="58" y="97"/>
                </a:cubicBezTo>
                <a:cubicBezTo>
                  <a:pt x="57" y="97"/>
                  <a:pt x="56" y="98"/>
                  <a:pt x="52" y="101"/>
                </a:cubicBezTo>
                <a:cubicBezTo>
                  <a:pt x="72" y="101"/>
                  <a:pt x="89" y="101"/>
                  <a:pt x="106" y="101"/>
                </a:cubicBezTo>
                <a:cubicBezTo>
                  <a:pt x="266" y="106"/>
                  <a:pt x="428" y="112"/>
                  <a:pt x="589" y="116"/>
                </a:cubicBezTo>
                <a:cubicBezTo>
                  <a:pt x="803" y="121"/>
                  <a:pt x="1017" y="125"/>
                  <a:pt x="1231" y="127"/>
                </a:cubicBezTo>
                <a:cubicBezTo>
                  <a:pt x="1276" y="128"/>
                  <a:pt x="1321" y="121"/>
                  <a:pt x="1366" y="118"/>
                </a:cubicBezTo>
                <a:cubicBezTo>
                  <a:pt x="1377" y="117"/>
                  <a:pt x="1388" y="118"/>
                  <a:pt x="1399" y="118"/>
                </a:cubicBezTo>
                <a:cubicBezTo>
                  <a:pt x="1399" y="120"/>
                  <a:pt x="1399" y="122"/>
                  <a:pt x="1399" y="123"/>
                </a:cubicBezTo>
              </a:path>
            </a:pathLst>
          </a:custGeom>
          <a:solidFill>
            <a:srgbClr val="999999"/>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a:p>
        </p:txBody>
      </p:sp>
    </p:spTree>
    <p:extLst>
      <p:ext uri="{BB962C8B-B14F-4D97-AF65-F5344CB8AC3E}">
        <p14:creationId xmlns:p14="http://schemas.microsoft.com/office/powerpoint/2010/main" val="3172757359"/>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0401" y="0"/>
            <a:ext cx="8585532" cy="565914"/>
          </a:xfrm>
        </p:spPr>
        <p:txBody>
          <a:bodyPr>
            <a:normAutofit fontScale="90000"/>
          </a:bodyPr>
          <a:lstStyle/>
          <a:p>
            <a:r>
              <a:rPr lang="en-GB" sz="1000" dirty="0" smtClean="0">
                <a:solidFill>
                  <a:schemeClr val="accent3">
                    <a:lumMod val="75000"/>
                  </a:schemeClr>
                </a:solidFill>
                <a:latin typeface="Oswald"/>
                <a:sym typeface="Oswald"/>
              </a:rPr>
              <a:t>AN EXAMPLE</a:t>
            </a:r>
            <a:r>
              <a:rPr lang="en-CA" sz="2100" dirty="0"/>
              <a:t/>
            </a:r>
            <a:br>
              <a:rPr lang="en-CA" sz="2100" dirty="0"/>
            </a:br>
            <a:r>
              <a:rPr lang="en-CA" sz="2100" dirty="0">
                <a:solidFill>
                  <a:srgbClr val="2F5897"/>
                </a:solidFill>
                <a:latin typeface="Oswald"/>
              </a:rPr>
              <a:t>Continuous Improvement of </a:t>
            </a:r>
            <a:r>
              <a:rPr lang="en-CA" sz="2100" dirty="0" smtClean="0">
                <a:solidFill>
                  <a:srgbClr val="2F5897"/>
                </a:solidFill>
                <a:latin typeface="Oswald"/>
              </a:rPr>
              <a:t>the </a:t>
            </a:r>
            <a:r>
              <a:rPr lang="en-GB" sz="2100" dirty="0" err="1" smtClean="0">
                <a:solidFill>
                  <a:srgbClr val="2F5897"/>
                </a:solidFill>
                <a:latin typeface="Oswald"/>
                <a:sym typeface="Oswald"/>
              </a:rPr>
              <a:t>EnerGuide</a:t>
            </a:r>
            <a:r>
              <a:rPr lang="en-GB" sz="2100" dirty="0" smtClean="0">
                <a:solidFill>
                  <a:srgbClr val="2F5897"/>
                </a:solidFill>
                <a:latin typeface="Oswald"/>
                <a:sym typeface="Oswald"/>
              </a:rPr>
              <a:t> for Homes Delivery Model</a:t>
            </a:r>
            <a:endParaRPr lang="en-CA" sz="2100" dirty="0">
              <a:solidFill>
                <a:srgbClr val="0058A2"/>
              </a:solidFill>
            </a:endParaRPr>
          </a:p>
        </p:txBody>
      </p:sp>
      <p:sp>
        <p:nvSpPr>
          <p:cNvPr id="90" name="TextBox 89"/>
          <p:cNvSpPr txBox="1"/>
          <p:nvPr/>
        </p:nvSpPr>
        <p:spPr>
          <a:xfrm>
            <a:off x="6238132" y="671376"/>
            <a:ext cx="2825325" cy="1292662"/>
          </a:xfrm>
          <a:prstGeom prst="rect">
            <a:avLst/>
          </a:prstGeom>
          <a:noFill/>
          <a:ln>
            <a:solidFill>
              <a:srgbClr val="93CDDD"/>
            </a:solidFill>
          </a:ln>
        </p:spPr>
        <p:txBody>
          <a:bodyPr wrap="square" rtlCol="0">
            <a:spAutoFit/>
          </a:bodyPr>
          <a:lstStyle/>
          <a:p>
            <a:r>
              <a:rPr lang="en-CA" sz="1050" b="1" dirty="0" smtClean="0"/>
              <a:t>Policy and Service R&amp;D </a:t>
            </a:r>
            <a:r>
              <a:rPr lang="en-CA" sz="1050" b="1" dirty="0"/>
              <a:t>Projects</a:t>
            </a:r>
          </a:p>
          <a:p>
            <a:pPr marL="171450" indent="-171450">
              <a:buFont typeface="Arial" panose="020B0604020202020204" pitchFamily="34" charset="0"/>
              <a:buChar char="•"/>
            </a:pPr>
            <a:r>
              <a:rPr lang="en-CA" sz="750" dirty="0" smtClean="0">
                <a:solidFill>
                  <a:schemeClr val="accent1"/>
                </a:solidFill>
              </a:rPr>
              <a:t>Energy Use in the Home with PCO Innovation Hub</a:t>
            </a:r>
          </a:p>
          <a:p>
            <a:pPr marL="171450" indent="-171450">
              <a:buFont typeface="Arial" panose="020B0604020202020204" pitchFamily="34" charset="0"/>
              <a:buChar char="•"/>
            </a:pPr>
            <a:r>
              <a:rPr lang="en-CA" sz="750" dirty="0" smtClean="0">
                <a:solidFill>
                  <a:schemeClr val="accent1"/>
                </a:solidFill>
              </a:rPr>
              <a:t>Cross-jurisdictional Service Design with </a:t>
            </a:r>
            <a:r>
              <a:rPr lang="en-CA" sz="750" dirty="0" err="1" smtClean="0">
                <a:solidFill>
                  <a:schemeClr val="accent1"/>
                </a:solidFill>
              </a:rPr>
              <a:t>CoLab</a:t>
            </a:r>
            <a:r>
              <a:rPr lang="en-CA" sz="750" dirty="0" smtClean="0">
                <a:solidFill>
                  <a:schemeClr val="accent1"/>
                </a:solidFill>
              </a:rPr>
              <a:t> &amp; Edmonton</a:t>
            </a:r>
          </a:p>
          <a:p>
            <a:pPr marL="171450" indent="-171450">
              <a:buFont typeface="Arial" panose="020B0604020202020204" pitchFamily="34" charset="0"/>
              <a:buChar char="•"/>
            </a:pPr>
            <a:r>
              <a:rPr lang="en-CA" sz="750" dirty="0" err="1" smtClean="0">
                <a:solidFill>
                  <a:schemeClr val="accent1"/>
                </a:solidFill>
              </a:rPr>
              <a:t>EnerGuide</a:t>
            </a:r>
            <a:r>
              <a:rPr lang="en-CA" sz="750" dirty="0" smtClean="0">
                <a:solidFill>
                  <a:schemeClr val="accent1"/>
                </a:solidFill>
              </a:rPr>
              <a:t> Process Improvement with Service Organizations</a:t>
            </a:r>
          </a:p>
          <a:p>
            <a:pPr marL="171450" indent="-171450">
              <a:buFont typeface="Arial" panose="020B0604020202020204" pitchFamily="34" charset="0"/>
              <a:buChar char="•"/>
            </a:pPr>
            <a:r>
              <a:rPr lang="en-CA" sz="750" dirty="0" smtClean="0">
                <a:solidFill>
                  <a:schemeClr val="accent1"/>
                </a:solidFill>
              </a:rPr>
              <a:t>Rewarding </a:t>
            </a:r>
            <a:r>
              <a:rPr lang="en-CA" sz="750" dirty="0" err="1" smtClean="0">
                <a:solidFill>
                  <a:schemeClr val="accent1"/>
                </a:solidFill>
              </a:rPr>
              <a:t>EnerGuide</a:t>
            </a:r>
            <a:r>
              <a:rPr lang="en-CA" sz="750" dirty="0" smtClean="0">
                <a:solidFill>
                  <a:schemeClr val="accent1"/>
                </a:solidFill>
              </a:rPr>
              <a:t> &amp; E-STAR learning &amp; actions with Carrot Rewards</a:t>
            </a:r>
          </a:p>
          <a:p>
            <a:pPr marL="171450" indent="-171450">
              <a:buFont typeface="Arial" panose="020B0604020202020204" pitchFamily="34" charset="0"/>
              <a:buChar char="•"/>
            </a:pPr>
            <a:r>
              <a:rPr lang="en-CA" sz="750" dirty="0" smtClean="0">
                <a:solidFill>
                  <a:schemeClr val="accent1"/>
                </a:solidFill>
              </a:rPr>
              <a:t>Driving Residential Energy Efficiency via Multi-sectoral approaches</a:t>
            </a:r>
          </a:p>
          <a:p>
            <a:pPr marL="171450" indent="-171450">
              <a:buFont typeface="Arial" panose="020B0604020202020204" pitchFamily="34" charset="0"/>
              <a:buChar char="•"/>
            </a:pPr>
            <a:r>
              <a:rPr lang="en-CA" sz="750" dirty="0" smtClean="0">
                <a:solidFill>
                  <a:schemeClr val="accent1"/>
                </a:solidFill>
              </a:rPr>
              <a:t>Delivery Model Scan and Stakeholder Engagement by </a:t>
            </a:r>
            <a:r>
              <a:rPr lang="en-CA" sz="750" dirty="0" err="1" smtClean="0">
                <a:solidFill>
                  <a:schemeClr val="accent1"/>
                </a:solidFill>
              </a:rPr>
              <a:t>Dunsky</a:t>
            </a:r>
            <a:endParaRPr lang="en-CA" sz="750" dirty="0" smtClean="0">
              <a:solidFill>
                <a:schemeClr val="accent1"/>
              </a:solidFill>
            </a:endParaRPr>
          </a:p>
          <a:p>
            <a:pPr marL="171450" indent="-171450">
              <a:buFont typeface="Arial" panose="020B0604020202020204" pitchFamily="34" charset="0"/>
              <a:buChar char="•"/>
            </a:pPr>
            <a:r>
              <a:rPr lang="en-CA" sz="750" dirty="0" smtClean="0">
                <a:solidFill>
                  <a:schemeClr val="accent1"/>
                </a:solidFill>
              </a:rPr>
              <a:t>EU-Canada Knowledge Exchange on Labeling &amp; Reporting </a:t>
            </a:r>
            <a:endParaRPr lang="en-CA" sz="750" dirty="0">
              <a:solidFill>
                <a:schemeClr val="accent1"/>
              </a:solidFill>
            </a:endParaRPr>
          </a:p>
        </p:txBody>
      </p:sp>
      <p:sp>
        <p:nvSpPr>
          <p:cNvPr id="91" name="TextBox 90"/>
          <p:cNvSpPr txBox="1"/>
          <p:nvPr/>
        </p:nvSpPr>
        <p:spPr>
          <a:xfrm>
            <a:off x="750225" y="1655877"/>
            <a:ext cx="1592840" cy="2613536"/>
          </a:xfrm>
          <a:prstGeom prst="rect">
            <a:avLst/>
          </a:prstGeom>
          <a:noFill/>
          <a:ln>
            <a:solidFill>
              <a:srgbClr val="93CDDD"/>
            </a:solidFill>
          </a:ln>
        </p:spPr>
        <p:txBody>
          <a:bodyPr wrap="square" rtlCol="0">
            <a:spAutoFit/>
          </a:bodyPr>
          <a:lstStyle/>
          <a:p>
            <a:r>
              <a:rPr lang="en-CA" sz="1050" b="1" dirty="0"/>
              <a:t>Core Functions</a:t>
            </a:r>
            <a:endParaRPr lang="en-CA" sz="1050" dirty="0"/>
          </a:p>
          <a:p>
            <a:pPr>
              <a:spcBef>
                <a:spcPts val="225"/>
              </a:spcBef>
            </a:pPr>
            <a:r>
              <a:rPr lang="en-CA" sz="750" u="sng" dirty="0"/>
              <a:t>Existing</a:t>
            </a:r>
            <a:r>
              <a:rPr lang="en-CA" sz="750" dirty="0"/>
              <a:t>:</a:t>
            </a:r>
          </a:p>
          <a:p>
            <a:pPr marL="128588" indent="-128588">
              <a:buFont typeface="Arial" panose="020B0604020202020204" pitchFamily="34" charset="0"/>
              <a:buChar char="•"/>
            </a:pPr>
            <a:r>
              <a:rPr lang="en-CA" sz="750" dirty="0"/>
              <a:t>Mandated policy &amp; program </a:t>
            </a:r>
            <a:r>
              <a:rPr lang="en-CA" sz="750" dirty="0" smtClean="0"/>
              <a:t>levers – </a:t>
            </a:r>
            <a:r>
              <a:rPr lang="en-CA" sz="750" b="1" dirty="0" err="1" smtClean="0">
                <a:solidFill>
                  <a:schemeClr val="accent1"/>
                </a:solidFill>
              </a:rPr>
              <a:t>EnerGuide</a:t>
            </a:r>
            <a:r>
              <a:rPr lang="en-CA" sz="750" b="1" dirty="0" smtClean="0">
                <a:solidFill>
                  <a:schemeClr val="accent1"/>
                </a:solidFill>
              </a:rPr>
              <a:t> Labeling + contribution agreements to drive residential energy efficiency</a:t>
            </a:r>
            <a:endParaRPr lang="en-CA" sz="750" b="1" dirty="0">
              <a:solidFill>
                <a:schemeClr val="accent1"/>
              </a:solidFill>
            </a:endParaRPr>
          </a:p>
          <a:p>
            <a:pPr marL="128588" indent="-128588">
              <a:buFont typeface="Arial" panose="020B0604020202020204" pitchFamily="34" charset="0"/>
              <a:buChar char="•"/>
            </a:pPr>
            <a:r>
              <a:rPr lang="en-CA" sz="750" dirty="0"/>
              <a:t>Priority </a:t>
            </a:r>
            <a:r>
              <a:rPr lang="en-CA" sz="750" dirty="0" smtClean="0"/>
              <a:t>setting – </a:t>
            </a:r>
            <a:r>
              <a:rPr lang="en-CA" sz="750" b="1" dirty="0" smtClean="0">
                <a:solidFill>
                  <a:schemeClr val="accent1"/>
                </a:solidFill>
              </a:rPr>
              <a:t>PCF + Labeling</a:t>
            </a:r>
          </a:p>
          <a:p>
            <a:pPr marL="128588" indent="-128588">
              <a:buFont typeface="Arial" panose="020B0604020202020204" pitchFamily="34" charset="0"/>
              <a:buChar char="•"/>
            </a:pPr>
            <a:r>
              <a:rPr lang="en-CA" sz="750" dirty="0"/>
              <a:t>Policy coordination &amp; stakeholder </a:t>
            </a:r>
            <a:r>
              <a:rPr lang="en-CA" sz="750" dirty="0" smtClean="0"/>
              <a:t>engagement – </a:t>
            </a:r>
            <a:r>
              <a:rPr lang="en-CA" sz="750" b="1" dirty="0" smtClean="0">
                <a:solidFill>
                  <a:schemeClr val="accent1"/>
                </a:solidFill>
              </a:rPr>
              <a:t>OEE-Edmonton relationships +</a:t>
            </a:r>
            <a:r>
              <a:rPr lang="en-CA" sz="750" dirty="0" smtClean="0">
                <a:solidFill>
                  <a:schemeClr val="accent1"/>
                </a:solidFill>
              </a:rPr>
              <a:t> </a:t>
            </a:r>
            <a:r>
              <a:rPr lang="en-CA" sz="750" b="1" dirty="0" smtClean="0">
                <a:solidFill>
                  <a:schemeClr val="accent1"/>
                </a:solidFill>
              </a:rPr>
              <a:t>Social innovation network</a:t>
            </a:r>
            <a:endParaRPr lang="en-CA" sz="750" b="1" dirty="0">
              <a:solidFill>
                <a:schemeClr val="accent1"/>
              </a:solidFill>
            </a:endParaRPr>
          </a:p>
          <a:p>
            <a:pPr>
              <a:spcBef>
                <a:spcPts val="225"/>
              </a:spcBef>
            </a:pPr>
            <a:r>
              <a:rPr lang="en-CA" sz="750" u="sng" dirty="0" smtClean="0"/>
              <a:t>New </a:t>
            </a:r>
            <a:r>
              <a:rPr lang="en-CA" sz="750" u="sng" dirty="0"/>
              <a:t>&amp; Emerging (to OEE)</a:t>
            </a:r>
            <a:r>
              <a:rPr lang="en-CA" sz="750" dirty="0"/>
              <a:t>:</a:t>
            </a:r>
          </a:p>
          <a:p>
            <a:pPr marL="128588" indent="-128588">
              <a:buFont typeface="Arial" panose="020B0604020202020204" pitchFamily="34" charset="0"/>
              <a:buChar char="•"/>
            </a:pPr>
            <a:r>
              <a:rPr lang="en-CA" sz="750" b="1" dirty="0">
                <a:solidFill>
                  <a:schemeClr val="accent1"/>
                </a:solidFill>
              </a:rPr>
              <a:t>Service design, co-creation, open policy making </a:t>
            </a:r>
            <a:r>
              <a:rPr lang="en-CA" sz="750" dirty="0"/>
              <a:t>(i.e. citizen-centred approach with user research, prototyping &amp; testing directly with partners &amp; citizens</a:t>
            </a:r>
            <a:r>
              <a:rPr lang="en-CA" sz="750" dirty="0" smtClean="0"/>
              <a:t>)</a:t>
            </a:r>
          </a:p>
          <a:p>
            <a:pPr marL="128588" indent="-128588">
              <a:buFont typeface="Arial" panose="020B0604020202020204" pitchFamily="34" charset="0"/>
              <a:buChar char="•"/>
            </a:pPr>
            <a:r>
              <a:rPr lang="en-CA" sz="750" dirty="0" smtClean="0"/>
              <a:t>Foresight &amp; scanning – </a:t>
            </a:r>
            <a:r>
              <a:rPr lang="en-CA" sz="750" b="1" dirty="0" smtClean="0">
                <a:solidFill>
                  <a:schemeClr val="accent1"/>
                </a:solidFill>
              </a:rPr>
              <a:t>smart labels &amp; other digital approaches &amp; models</a:t>
            </a:r>
            <a:endParaRPr lang="en-CA" sz="750" b="1" dirty="0">
              <a:solidFill>
                <a:schemeClr val="accent1"/>
              </a:solidFill>
            </a:endParaRPr>
          </a:p>
        </p:txBody>
      </p:sp>
      <p:sp>
        <p:nvSpPr>
          <p:cNvPr id="71" name="TextBox 70"/>
          <p:cNvSpPr txBox="1"/>
          <p:nvPr/>
        </p:nvSpPr>
        <p:spPr>
          <a:xfrm>
            <a:off x="5043678" y="4260935"/>
            <a:ext cx="2957323" cy="276999"/>
          </a:xfrm>
          <a:prstGeom prst="rect">
            <a:avLst/>
          </a:prstGeom>
          <a:noFill/>
        </p:spPr>
        <p:txBody>
          <a:bodyPr wrap="square" rtlCol="0">
            <a:spAutoFit/>
          </a:bodyPr>
          <a:lstStyle/>
          <a:p>
            <a:r>
              <a:rPr lang="en-CA" sz="600" dirty="0"/>
              <a:t>Source: Inspired by Purdue’s Postharvest Initiative Collaboration Platform graphic by Agile Strategy Lab: </a:t>
            </a:r>
            <a:r>
              <a:rPr lang="en-CA" sz="600" dirty="0">
                <a:hlinkClick r:id="rId3"/>
              </a:rPr>
              <a:t>https://twitter.com/edmorrison/status/902594282216935431</a:t>
            </a:r>
            <a:endParaRPr lang="en-CA" sz="600" dirty="0"/>
          </a:p>
        </p:txBody>
      </p:sp>
      <p:sp>
        <p:nvSpPr>
          <p:cNvPr id="37" name="Slide Number Placeholder 36"/>
          <p:cNvSpPr>
            <a:spLocks noGrp="1"/>
          </p:cNvSpPr>
          <p:nvPr>
            <p:ph type="sldNum" sz="quarter" idx="12"/>
          </p:nvPr>
        </p:nvSpPr>
        <p:spPr>
          <a:xfrm>
            <a:off x="6286500" y="4767263"/>
            <a:ext cx="1600200" cy="273844"/>
          </a:xfrm>
        </p:spPr>
        <p:txBody>
          <a:bodyPr/>
          <a:lstStyle/>
          <a:p>
            <a:pPr>
              <a:defRPr/>
            </a:pPr>
            <a:fld id="{C3D00D1F-3E16-413B-8B17-64D331199CD4}" type="slidenum">
              <a:rPr lang="en-CA" smtClean="0"/>
              <a:pPr>
                <a:defRPr/>
              </a:pPr>
              <a:t>12</a:t>
            </a:fld>
            <a:endParaRPr lang="en-CA"/>
          </a:p>
        </p:txBody>
      </p:sp>
      <p:grpSp>
        <p:nvGrpSpPr>
          <p:cNvPr id="38" name="Group 37"/>
          <p:cNvGrpSpPr/>
          <p:nvPr/>
        </p:nvGrpSpPr>
        <p:grpSpPr>
          <a:xfrm>
            <a:off x="2607125" y="863923"/>
            <a:ext cx="3650371" cy="3486150"/>
            <a:chOff x="2491334" y="628650"/>
            <a:chExt cx="3970504" cy="3737467"/>
          </a:xfrm>
        </p:grpSpPr>
        <p:sp>
          <p:nvSpPr>
            <p:cNvPr id="3" name="Oval 2"/>
            <p:cNvSpPr/>
            <p:nvPr/>
          </p:nvSpPr>
          <p:spPr>
            <a:xfrm>
              <a:off x="2845099" y="857250"/>
              <a:ext cx="3378994" cy="3257550"/>
            </a:xfrm>
            <a:prstGeom prst="ellipse">
              <a:avLst/>
            </a:prstGeom>
            <a:noFill/>
            <a:ln w="15875">
              <a:prstDash val="lgDashDotDo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8" name="Freeform 7"/>
            <p:cNvSpPr>
              <a:spLocks noEditPoints="1"/>
            </p:cNvSpPr>
            <p:nvPr/>
          </p:nvSpPr>
          <p:spPr bwMode="auto">
            <a:xfrm rot="1959860">
              <a:off x="5242145" y="793694"/>
              <a:ext cx="223083" cy="228600"/>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4">
                <a:lumMod val="75000"/>
              </a:schemeClr>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9" name="Oval 8"/>
            <p:cNvSpPr/>
            <p:nvPr/>
          </p:nvSpPr>
          <p:spPr>
            <a:xfrm>
              <a:off x="2987974" y="1007269"/>
              <a:ext cx="3086100" cy="2971800"/>
            </a:xfrm>
            <a:prstGeom prst="ellipse">
              <a:avLst/>
            </a:prstGeom>
            <a:noFill/>
            <a:ln w="15875">
              <a:prstDash val="lg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10" name="Freeform 9"/>
            <p:cNvSpPr>
              <a:spLocks noEditPoints="1"/>
            </p:cNvSpPr>
            <p:nvPr/>
          </p:nvSpPr>
          <p:spPr bwMode="auto">
            <a:xfrm rot="13370427">
              <a:off x="2963518" y="3456523"/>
              <a:ext cx="223083" cy="228600"/>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4">
                <a:lumMod val="75000"/>
              </a:schemeClr>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11" name="Freeform 10"/>
            <p:cNvSpPr>
              <a:spLocks noEditPoints="1"/>
            </p:cNvSpPr>
            <p:nvPr/>
          </p:nvSpPr>
          <p:spPr bwMode="auto">
            <a:xfrm rot="14646818">
              <a:off x="2638195" y="2684181"/>
              <a:ext cx="223083" cy="228600"/>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4">
                <a:lumMod val="75000"/>
              </a:schemeClr>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12" name="Freeform 11"/>
            <p:cNvSpPr>
              <a:spLocks noEditPoints="1"/>
            </p:cNvSpPr>
            <p:nvPr/>
          </p:nvSpPr>
          <p:spPr bwMode="auto">
            <a:xfrm rot="17500386">
              <a:off x="2728118" y="1658229"/>
              <a:ext cx="223083" cy="228600"/>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4">
                <a:lumMod val="75000"/>
              </a:schemeClr>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13" name="Freeform 12"/>
            <p:cNvSpPr>
              <a:spLocks noEditPoints="1"/>
            </p:cNvSpPr>
            <p:nvPr/>
          </p:nvSpPr>
          <p:spPr bwMode="auto">
            <a:xfrm rot="19243396">
              <a:off x="3336391" y="962476"/>
              <a:ext cx="223083" cy="228600"/>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4">
                <a:lumMod val="75000"/>
              </a:schemeClr>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14" name="Freeform 13"/>
            <p:cNvSpPr>
              <a:spLocks noEditPoints="1"/>
            </p:cNvSpPr>
            <p:nvPr/>
          </p:nvSpPr>
          <p:spPr bwMode="auto">
            <a:xfrm>
              <a:off x="4307941" y="628650"/>
              <a:ext cx="223083" cy="228600"/>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4">
                <a:lumMod val="75000"/>
              </a:schemeClr>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15" name="Freeform 14"/>
            <p:cNvSpPr>
              <a:spLocks noEditPoints="1"/>
            </p:cNvSpPr>
            <p:nvPr/>
          </p:nvSpPr>
          <p:spPr bwMode="auto">
            <a:xfrm rot="2858559">
              <a:off x="5737096" y="1170896"/>
              <a:ext cx="223083" cy="202895"/>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4">
                <a:lumMod val="75000"/>
              </a:schemeClr>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16" name="Freeform 15"/>
            <p:cNvSpPr>
              <a:spLocks noEditPoints="1"/>
            </p:cNvSpPr>
            <p:nvPr/>
          </p:nvSpPr>
          <p:spPr bwMode="auto">
            <a:xfrm rot="3973453">
              <a:off x="6113003" y="1693136"/>
              <a:ext cx="223083" cy="228600"/>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4">
                <a:lumMod val="75000"/>
              </a:schemeClr>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17" name="Freeform 16"/>
            <p:cNvSpPr>
              <a:spLocks noEditPoints="1"/>
            </p:cNvSpPr>
            <p:nvPr/>
          </p:nvSpPr>
          <p:spPr bwMode="auto">
            <a:xfrm rot="5695221">
              <a:off x="6235996" y="2418158"/>
              <a:ext cx="223083" cy="228600"/>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4">
                <a:lumMod val="75000"/>
              </a:schemeClr>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18" name="Freeform 17"/>
            <p:cNvSpPr>
              <a:spLocks noEditPoints="1"/>
            </p:cNvSpPr>
            <p:nvPr/>
          </p:nvSpPr>
          <p:spPr bwMode="auto">
            <a:xfrm rot="7341011">
              <a:off x="6023255" y="3162909"/>
              <a:ext cx="223083" cy="228600"/>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4">
                <a:lumMod val="75000"/>
              </a:schemeClr>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19" name="Freeform 18"/>
            <p:cNvSpPr>
              <a:spLocks noEditPoints="1"/>
            </p:cNvSpPr>
            <p:nvPr/>
          </p:nvSpPr>
          <p:spPr bwMode="auto">
            <a:xfrm rot="8392409">
              <a:off x="5492834" y="3809071"/>
              <a:ext cx="223083" cy="228600"/>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4">
                <a:lumMod val="75000"/>
              </a:schemeClr>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20" name="Freeform 19"/>
            <p:cNvSpPr>
              <a:spLocks noEditPoints="1"/>
            </p:cNvSpPr>
            <p:nvPr/>
          </p:nvSpPr>
          <p:spPr bwMode="auto">
            <a:xfrm rot="12686596">
              <a:off x="3509756" y="3916560"/>
              <a:ext cx="223083" cy="228600"/>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4">
                <a:lumMod val="75000"/>
              </a:schemeClr>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21" name="Freeform 20"/>
            <p:cNvSpPr>
              <a:spLocks noEditPoints="1"/>
            </p:cNvSpPr>
            <p:nvPr/>
          </p:nvSpPr>
          <p:spPr bwMode="auto">
            <a:xfrm rot="11070998">
              <a:off x="4351187" y="4137517"/>
              <a:ext cx="223083" cy="228600"/>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4">
                <a:lumMod val="75000"/>
              </a:schemeClr>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22" name="Freeform 21"/>
            <p:cNvSpPr>
              <a:spLocks noEditPoints="1"/>
            </p:cNvSpPr>
            <p:nvPr/>
          </p:nvSpPr>
          <p:spPr bwMode="auto">
            <a:xfrm rot="3652759">
              <a:off x="5710843" y="1571225"/>
              <a:ext cx="223083" cy="228600"/>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23" name="Freeform 22"/>
            <p:cNvSpPr>
              <a:spLocks noEditPoints="1"/>
            </p:cNvSpPr>
            <p:nvPr/>
          </p:nvSpPr>
          <p:spPr bwMode="auto">
            <a:xfrm rot="14192209">
              <a:off x="3036066" y="2975600"/>
              <a:ext cx="223083" cy="228600"/>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24" name="Freeform 23"/>
            <p:cNvSpPr>
              <a:spLocks noEditPoints="1"/>
            </p:cNvSpPr>
            <p:nvPr/>
          </p:nvSpPr>
          <p:spPr bwMode="auto">
            <a:xfrm rot="16460003">
              <a:off x="2912126" y="2177365"/>
              <a:ext cx="223083" cy="228600"/>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25" name="Freeform 24"/>
            <p:cNvSpPr>
              <a:spLocks noEditPoints="1"/>
            </p:cNvSpPr>
            <p:nvPr/>
          </p:nvSpPr>
          <p:spPr bwMode="auto">
            <a:xfrm rot="18084233">
              <a:off x="3235105" y="1447780"/>
              <a:ext cx="223083" cy="228600"/>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26" name="Freeform 25"/>
            <p:cNvSpPr>
              <a:spLocks noEditPoints="1"/>
            </p:cNvSpPr>
            <p:nvPr/>
          </p:nvSpPr>
          <p:spPr bwMode="auto">
            <a:xfrm rot="20030603">
              <a:off x="3885738" y="969804"/>
              <a:ext cx="223083" cy="228600"/>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27" name="Freeform 26"/>
            <p:cNvSpPr>
              <a:spLocks noEditPoints="1"/>
            </p:cNvSpPr>
            <p:nvPr/>
          </p:nvSpPr>
          <p:spPr bwMode="auto">
            <a:xfrm rot="934384">
              <a:off x="4708901" y="931051"/>
              <a:ext cx="223083" cy="228600"/>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28" name="Freeform 27"/>
            <p:cNvSpPr>
              <a:spLocks noEditPoints="1"/>
            </p:cNvSpPr>
            <p:nvPr/>
          </p:nvSpPr>
          <p:spPr bwMode="auto">
            <a:xfrm rot="6275199">
              <a:off x="5903894" y="2726587"/>
              <a:ext cx="223083" cy="202895"/>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29" name="Freeform 28"/>
            <p:cNvSpPr>
              <a:spLocks noEditPoints="1"/>
            </p:cNvSpPr>
            <p:nvPr/>
          </p:nvSpPr>
          <p:spPr bwMode="auto">
            <a:xfrm rot="2453510">
              <a:off x="5325072" y="1166693"/>
              <a:ext cx="223083" cy="228600"/>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30" name="Freeform 29"/>
            <p:cNvSpPr>
              <a:spLocks noEditPoints="1"/>
            </p:cNvSpPr>
            <p:nvPr/>
          </p:nvSpPr>
          <p:spPr bwMode="auto">
            <a:xfrm rot="12228513">
              <a:off x="4030109" y="3774495"/>
              <a:ext cx="223083" cy="228600"/>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31" name="Freeform 30"/>
            <p:cNvSpPr>
              <a:spLocks noEditPoints="1"/>
            </p:cNvSpPr>
            <p:nvPr/>
          </p:nvSpPr>
          <p:spPr bwMode="auto">
            <a:xfrm rot="13202927">
              <a:off x="3442002" y="3484583"/>
              <a:ext cx="223083" cy="228600"/>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32" name="Freeform 31"/>
            <p:cNvSpPr>
              <a:spLocks noEditPoints="1"/>
            </p:cNvSpPr>
            <p:nvPr/>
          </p:nvSpPr>
          <p:spPr bwMode="auto">
            <a:xfrm rot="8459017">
              <a:off x="5522335" y="3349425"/>
              <a:ext cx="223083" cy="228600"/>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33" name="Freeform 32"/>
            <p:cNvSpPr>
              <a:spLocks noEditPoints="1"/>
            </p:cNvSpPr>
            <p:nvPr/>
          </p:nvSpPr>
          <p:spPr bwMode="auto">
            <a:xfrm rot="9991142">
              <a:off x="4833203" y="3786942"/>
              <a:ext cx="223083" cy="228600"/>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34" name="Freeform 33"/>
            <p:cNvSpPr>
              <a:spLocks noEditPoints="1"/>
            </p:cNvSpPr>
            <p:nvPr/>
          </p:nvSpPr>
          <p:spPr bwMode="auto">
            <a:xfrm rot="4339447">
              <a:off x="5884169" y="2045105"/>
              <a:ext cx="223083" cy="228600"/>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53" name="Oval 52"/>
            <p:cNvSpPr/>
            <p:nvPr/>
          </p:nvSpPr>
          <p:spPr>
            <a:xfrm>
              <a:off x="3248832" y="1199688"/>
              <a:ext cx="2575928" cy="2558462"/>
            </a:xfrm>
            <a:prstGeom prst="ellipse">
              <a:avLst/>
            </a:prstGeom>
            <a:solidFill>
              <a:schemeClr val="accent5">
                <a:lumMod val="60000"/>
                <a:lumOff val="4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54" name="Rectangle 53"/>
            <p:cNvSpPr/>
            <p:nvPr/>
          </p:nvSpPr>
          <p:spPr>
            <a:xfrm>
              <a:off x="4342532" y="1199688"/>
              <a:ext cx="339777" cy="2558462"/>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56" name="Rectangle 55"/>
            <p:cNvSpPr/>
            <p:nvPr/>
          </p:nvSpPr>
          <p:spPr>
            <a:xfrm>
              <a:off x="3248832" y="2321719"/>
              <a:ext cx="2575928" cy="28575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57" name="Oval 56"/>
            <p:cNvSpPr/>
            <p:nvPr/>
          </p:nvSpPr>
          <p:spPr>
            <a:xfrm>
              <a:off x="3784636" y="1723984"/>
              <a:ext cx="1461556" cy="1430033"/>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cxnSp>
          <p:nvCxnSpPr>
            <p:cNvPr id="7" name="Straight Arrow Connector 6"/>
            <p:cNvCxnSpPr/>
            <p:nvPr/>
          </p:nvCxnSpPr>
          <p:spPr>
            <a:xfrm>
              <a:off x="2491334" y="1256183"/>
              <a:ext cx="2317908" cy="277073"/>
            </a:xfrm>
            <a:prstGeom prst="straightConnector1">
              <a:avLst/>
            </a:prstGeom>
            <a:ln w="12700">
              <a:solidFill>
                <a:schemeClr val="bg1">
                  <a:lumMod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46" name="Straight Arrow Connector 45"/>
            <p:cNvCxnSpPr>
              <a:stCxn id="90" idx="1"/>
            </p:cNvCxnSpPr>
            <p:nvPr/>
          </p:nvCxnSpPr>
          <p:spPr>
            <a:xfrm flipH="1">
              <a:off x="5291509" y="1115147"/>
              <a:ext cx="1149267" cy="621395"/>
            </a:xfrm>
            <a:prstGeom prst="straightConnector1">
              <a:avLst/>
            </a:prstGeom>
            <a:ln w="12700">
              <a:solidFill>
                <a:schemeClr val="bg1">
                  <a:lumMod val="50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51" name="Rounded Rectangle 50"/>
            <p:cNvSpPr/>
            <p:nvPr/>
          </p:nvSpPr>
          <p:spPr>
            <a:xfrm>
              <a:off x="5016897" y="1625412"/>
              <a:ext cx="138966" cy="151694"/>
            </a:xfrm>
            <a:prstGeom prst="roundRect">
              <a:avLst/>
            </a:prstGeom>
            <a:solidFill>
              <a:schemeClr val="accent6"/>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52" name="Rounded Rectangle 51"/>
            <p:cNvSpPr/>
            <p:nvPr/>
          </p:nvSpPr>
          <p:spPr>
            <a:xfrm>
              <a:off x="5069776" y="1678018"/>
              <a:ext cx="138966" cy="151694"/>
            </a:xfrm>
            <a:prstGeom prst="roundRect">
              <a:avLst/>
            </a:prstGeom>
            <a:solidFill>
              <a:schemeClr val="accent6"/>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59" name="Rounded Rectangle 58"/>
            <p:cNvSpPr/>
            <p:nvPr/>
          </p:nvSpPr>
          <p:spPr>
            <a:xfrm>
              <a:off x="5126457" y="1730625"/>
              <a:ext cx="138966" cy="151694"/>
            </a:xfrm>
            <a:prstGeom prst="roundRect">
              <a:avLst/>
            </a:prstGeom>
            <a:solidFill>
              <a:schemeClr val="accent6"/>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60" name="Rounded Rectangle 59"/>
            <p:cNvSpPr/>
            <p:nvPr/>
          </p:nvSpPr>
          <p:spPr>
            <a:xfrm>
              <a:off x="5176579" y="1783232"/>
              <a:ext cx="138966" cy="151694"/>
            </a:xfrm>
            <a:prstGeom prst="roundRect">
              <a:avLst/>
            </a:prstGeom>
            <a:solidFill>
              <a:schemeClr val="accent6"/>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grpSp>
      <p:sp>
        <p:nvSpPr>
          <p:cNvPr id="64" name="TextBox 63"/>
          <p:cNvSpPr txBox="1"/>
          <p:nvPr/>
        </p:nvSpPr>
        <p:spPr>
          <a:xfrm>
            <a:off x="1306272" y="856178"/>
            <a:ext cx="2088032" cy="600164"/>
          </a:xfrm>
          <a:prstGeom prst="rect">
            <a:avLst/>
          </a:prstGeom>
          <a:noFill/>
          <a:ln>
            <a:solidFill>
              <a:srgbClr val="93CDDD"/>
            </a:solidFill>
          </a:ln>
        </p:spPr>
        <p:txBody>
          <a:bodyPr wrap="square" rtlCol="0">
            <a:spAutoFit/>
          </a:bodyPr>
          <a:lstStyle/>
          <a:p>
            <a:r>
              <a:rPr lang="en-CA" sz="1050" b="1" dirty="0"/>
              <a:t>Strategic </a:t>
            </a:r>
            <a:r>
              <a:rPr lang="en-CA" sz="1050" b="1" dirty="0" smtClean="0"/>
              <a:t>Challenge</a:t>
            </a:r>
            <a:endParaRPr lang="en-CA" sz="1050" b="1" dirty="0"/>
          </a:p>
          <a:p>
            <a:r>
              <a:rPr lang="en-CA" sz="750" b="1" dirty="0" smtClean="0">
                <a:solidFill>
                  <a:schemeClr val="accent1"/>
                </a:solidFill>
              </a:rPr>
              <a:t>Redesign the </a:t>
            </a:r>
            <a:r>
              <a:rPr lang="en-CA" sz="750" b="1" dirty="0" err="1" smtClean="0">
                <a:solidFill>
                  <a:schemeClr val="accent1"/>
                </a:solidFill>
              </a:rPr>
              <a:t>EnerGuide</a:t>
            </a:r>
            <a:r>
              <a:rPr lang="en-CA" sz="750" b="1" dirty="0" smtClean="0">
                <a:solidFill>
                  <a:schemeClr val="accent1"/>
                </a:solidFill>
              </a:rPr>
              <a:t> service delivery model for residential </a:t>
            </a:r>
            <a:r>
              <a:rPr lang="en-CA" sz="750" b="1" dirty="0">
                <a:solidFill>
                  <a:schemeClr val="accent1"/>
                </a:solidFill>
              </a:rPr>
              <a:t>energy </a:t>
            </a:r>
            <a:r>
              <a:rPr lang="en-CA" sz="750" b="1" dirty="0" smtClean="0">
                <a:solidFill>
                  <a:schemeClr val="accent1"/>
                </a:solidFill>
              </a:rPr>
              <a:t>efficiency in light of shifting demands and contexts.</a:t>
            </a:r>
            <a:endParaRPr lang="en-CA" sz="750" b="1" dirty="0">
              <a:solidFill>
                <a:schemeClr val="accent1"/>
              </a:solidFill>
            </a:endParaRPr>
          </a:p>
        </p:txBody>
      </p:sp>
      <p:sp>
        <p:nvSpPr>
          <p:cNvPr id="65" name="TextBox 64"/>
          <p:cNvSpPr txBox="1"/>
          <p:nvPr/>
        </p:nvSpPr>
        <p:spPr>
          <a:xfrm>
            <a:off x="6712762" y="2092308"/>
            <a:ext cx="1394052" cy="646331"/>
          </a:xfrm>
          <a:prstGeom prst="rect">
            <a:avLst/>
          </a:prstGeom>
          <a:noFill/>
          <a:ln>
            <a:solidFill>
              <a:srgbClr val="93CDDD"/>
            </a:solidFill>
          </a:ln>
        </p:spPr>
        <p:txBody>
          <a:bodyPr wrap="square" rtlCol="0">
            <a:spAutoFit/>
          </a:bodyPr>
          <a:lstStyle/>
          <a:p>
            <a:r>
              <a:rPr lang="en-CA" sz="1050" b="1" dirty="0"/>
              <a:t>OEE policy, program &amp; research teams</a:t>
            </a:r>
          </a:p>
          <a:p>
            <a:pPr lvl="0"/>
            <a:r>
              <a:rPr lang="en-CA" sz="750" dirty="0">
                <a:solidFill>
                  <a:schemeClr val="accent1"/>
                </a:solidFill>
              </a:rPr>
              <a:t>Social Innovation Unit &amp; Housing Division reps</a:t>
            </a:r>
          </a:p>
        </p:txBody>
      </p:sp>
      <p:cxnSp>
        <p:nvCxnSpPr>
          <p:cNvPr id="67" name="Straight Arrow Connector 66"/>
          <p:cNvCxnSpPr/>
          <p:nvPr/>
        </p:nvCxnSpPr>
        <p:spPr>
          <a:xfrm flipH="1">
            <a:off x="5900997" y="2615702"/>
            <a:ext cx="837640" cy="342729"/>
          </a:xfrm>
          <a:prstGeom prst="straightConnector1">
            <a:avLst/>
          </a:prstGeom>
          <a:ln w="12700">
            <a:solidFill>
              <a:schemeClr val="bg1">
                <a:lumMod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68" name="Straight Arrow Connector 67"/>
          <p:cNvCxnSpPr>
            <a:stCxn id="65" idx="1"/>
          </p:cNvCxnSpPr>
          <p:nvPr/>
        </p:nvCxnSpPr>
        <p:spPr>
          <a:xfrm flipH="1" flipV="1">
            <a:off x="5886548" y="2280103"/>
            <a:ext cx="826214" cy="135371"/>
          </a:xfrm>
          <a:prstGeom prst="straightConnector1">
            <a:avLst/>
          </a:prstGeom>
          <a:ln w="12700">
            <a:solidFill>
              <a:schemeClr val="bg1">
                <a:lumMod val="50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69" name="TextBox 68"/>
          <p:cNvSpPr txBox="1"/>
          <p:nvPr/>
        </p:nvSpPr>
        <p:spPr>
          <a:xfrm>
            <a:off x="6738982" y="3037238"/>
            <a:ext cx="1561263" cy="761747"/>
          </a:xfrm>
          <a:prstGeom prst="rect">
            <a:avLst/>
          </a:prstGeom>
          <a:noFill/>
          <a:ln>
            <a:solidFill>
              <a:srgbClr val="93CDDD"/>
            </a:solidFill>
          </a:ln>
        </p:spPr>
        <p:txBody>
          <a:bodyPr wrap="square" rtlCol="0">
            <a:spAutoFit/>
          </a:bodyPr>
          <a:lstStyle/>
          <a:p>
            <a:r>
              <a:rPr lang="en-CA" sz="1050" b="1" dirty="0"/>
              <a:t>External Partner Networks</a:t>
            </a:r>
          </a:p>
          <a:p>
            <a:r>
              <a:rPr lang="en-CA" sz="750" dirty="0">
                <a:solidFill>
                  <a:schemeClr val="accent1"/>
                </a:solidFill>
              </a:rPr>
              <a:t>Labs &amp; Hubs, </a:t>
            </a:r>
            <a:r>
              <a:rPr lang="en-CA" sz="750" dirty="0" smtClean="0">
                <a:solidFill>
                  <a:schemeClr val="accent1"/>
                </a:solidFill>
              </a:rPr>
              <a:t>Alberta, Edmonton, Service </a:t>
            </a:r>
            <a:r>
              <a:rPr lang="en-CA" sz="750" dirty="0">
                <a:solidFill>
                  <a:schemeClr val="accent1"/>
                </a:solidFill>
              </a:rPr>
              <a:t>organizations, </a:t>
            </a:r>
            <a:r>
              <a:rPr lang="en-CA" sz="750" dirty="0" smtClean="0">
                <a:solidFill>
                  <a:schemeClr val="accent1"/>
                </a:solidFill>
              </a:rPr>
              <a:t>utilities, start-ups</a:t>
            </a:r>
            <a:endParaRPr lang="en-CA" sz="750" dirty="0">
              <a:solidFill>
                <a:schemeClr val="accent1"/>
              </a:solidFill>
            </a:endParaRPr>
          </a:p>
        </p:txBody>
      </p:sp>
      <p:cxnSp>
        <p:nvCxnSpPr>
          <p:cNvPr id="70" name="Straight Arrow Connector 69"/>
          <p:cNvCxnSpPr>
            <a:stCxn id="69" idx="1"/>
          </p:cNvCxnSpPr>
          <p:nvPr/>
        </p:nvCxnSpPr>
        <p:spPr>
          <a:xfrm flipH="1" flipV="1">
            <a:off x="6095478" y="3406529"/>
            <a:ext cx="643504" cy="11583"/>
          </a:xfrm>
          <a:prstGeom prst="straightConnector1">
            <a:avLst/>
          </a:prstGeom>
          <a:ln w="12700">
            <a:solidFill>
              <a:schemeClr val="bg1">
                <a:lumMod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72" name="Straight Arrow Connector 71"/>
          <p:cNvCxnSpPr/>
          <p:nvPr/>
        </p:nvCxnSpPr>
        <p:spPr>
          <a:xfrm flipH="1">
            <a:off x="5615783" y="3606095"/>
            <a:ext cx="1123199" cy="406118"/>
          </a:xfrm>
          <a:prstGeom prst="straightConnector1">
            <a:avLst/>
          </a:prstGeom>
          <a:ln w="12700">
            <a:solidFill>
              <a:schemeClr val="bg1">
                <a:lumMod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66" name="Straight Arrow Connector 65"/>
          <p:cNvCxnSpPr/>
          <p:nvPr/>
        </p:nvCxnSpPr>
        <p:spPr>
          <a:xfrm flipV="1">
            <a:off x="1999255" y="2478919"/>
            <a:ext cx="2150363" cy="1"/>
          </a:xfrm>
          <a:prstGeom prst="straightConnector1">
            <a:avLst/>
          </a:prstGeom>
          <a:ln w="12700">
            <a:solidFill>
              <a:schemeClr val="bg1">
                <a:lumMod val="50000"/>
              </a:schemeClr>
            </a:solidFill>
            <a:tailEnd type="triangle"/>
          </a:ln>
        </p:spPr>
        <p:style>
          <a:lnRef idx="2">
            <a:schemeClr val="accent1"/>
          </a:lnRef>
          <a:fillRef idx="0">
            <a:schemeClr val="accent1"/>
          </a:fillRef>
          <a:effectRef idx="1">
            <a:schemeClr val="accent1"/>
          </a:effectRef>
          <a:fontRef idx="minor">
            <a:schemeClr val="tx1"/>
          </a:fontRef>
        </p:style>
      </p:cxnSp>
      <p:pic>
        <p:nvPicPr>
          <p:cNvPr id="55" name="Picture 54"/>
          <p:cNvPicPr>
            <a:picLocks noChangeAspect="1"/>
          </p:cNvPicPr>
          <p:nvPr/>
        </p:nvPicPr>
        <p:blipFill rotWithShape="1">
          <a:blip r:embed="rId4">
            <a:extLst>
              <a:ext uri="{28A0092B-C50C-407E-A947-70E740481C1C}">
                <a14:useLocalDpi xmlns:a14="http://schemas.microsoft.com/office/drawing/2010/main" val="0"/>
              </a:ext>
            </a:extLst>
          </a:blip>
          <a:srcRect l="58450" t="24712" r="33435" b="61590"/>
          <a:stretch/>
        </p:blipFill>
        <p:spPr>
          <a:xfrm>
            <a:off x="4451916" y="2508410"/>
            <a:ext cx="371420" cy="358312"/>
          </a:xfrm>
          <a:prstGeom prst="rect">
            <a:avLst/>
          </a:prstGeom>
        </p:spPr>
      </p:pic>
      <p:pic>
        <p:nvPicPr>
          <p:cNvPr id="61" name="Picture 60"/>
          <p:cNvPicPr>
            <a:picLocks noChangeAspect="1"/>
          </p:cNvPicPr>
          <p:nvPr/>
        </p:nvPicPr>
        <p:blipFill rotWithShape="1">
          <a:blip r:embed="rId4">
            <a:extLst>
              <a:ext uri="{28A0092B-C50C-407E-A947-70E740481C1C}">
                <a14:useLocalDpi xmlns:a14="http://schemas.microsoft.com/office/drawing/2010/main" val="0"/>
              </a:ext>
            </a:extLst>
          </a:blip>
          <a:srcRect l="59882" t="9009" r="31812" b="74954"/>
          <a:stretch/>
        </p:blipFill>
        <p:spPr>
          <a:xfrm>
            <a:off x="4149618" y="2535477"/>
            <a:ext cx="297232" cy="327979"/>
          </a:xfrm>
          <a:prstGeom prst="rect">
            <a:avLst/>
          </a:prstGeom>
        </p:spPr>
      </p:pic>
      <p:pic>
        <p:nvPicPr>
          <p:cNvPr id="62" name="Picture 61"/>
          <p:cNvPicPr>
            <a:picLocks noChangeAspect="1"/>
          </p:cNvPicPr>
          <p:nvPr/>
        </p:nvPicPr>
        <p:blipFill rotWithShape="1">
          <a:blip r:embed="rId4">
            <a:extLst>
              <a:ext uri="{28A0092B-C50C-407E-A947-70E740481C1C}">
                <a14:useLocalDpi xmlns:a14="http://schemas.microsoft.com/office/drawing/2010/main" val="0"/>
              </a:ext>
            </a:extLst>
          </a:blip>
          <a:srcRect l="28093" t="12016" r="44221" b="80467"/>
          <a:stretch/>
        </p:blipFill>
        <p:spPr>
          <a:xfrm>
            <a:off x="3910957" y="2332490"/>
            <a:ext cx="1177384" cy="182699"/>
          </a:xfrm>
          <a:prstGeom prst="rect">
            <a:avLst/>
          </a:prstGeom>
        </p:spPr>
      </p:pic>
    </p:spTree>
    <p:extLst>
      <p:ext uri="{BB962C8B-B14F-4D97-AF65-F5344CB8AC3E}">
        <p14:creationId xmlns:p14="http://schemas.microsoft.com/office/powerpoint/2010/main" val="2526753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1885" y="-7199"/>
            <a:ext cx="7537802" cy="1072800"/>
          </a:xfrm>
        </p:spPr>
        <p:txBody>
          <a:bodyPr>
            <a:normAutofit/>
          </a:bodyPr>
          <a:lstStyle/>
          <a:p>
            <a:r>
              <a:rPr lang="en-CA" sz="900" dirty="0" smtClean="0">
                <a:solidFill>
                  <a:srgbClr val="0058A2"/>
                </a:solidFill>
              </a:rPr>
              <a:t>NEW PRINCIPLES </a:t>
            </a:r>
            <a:r>
              <a:rPr lang="en-CA" sz="900" dirty="0">
                <a:solidFill>
                  <a:srgbClr val="0058A2"/>
                </a:solidFill>
              </a:rPr>
              <a:t>&amp; PRACTICES</a:t>
            </a:r>
            <a:br>
              <a:rPr lang="en-CA" sz="900" dirty="0">
                <a:solidFill>
                  <a:srgbClr val="0058A2"/>
                </a:solidFill>
              </a:rPr>
            </a:br>
            <a:r>
              <a:rPr lang="en-CA" sz="2200" dirty="0">
                <a:solidFill>
                  <a:srgbClr val="0058A2"/>
                </a:solidFill>
              </a:rPr>
              <a:t>Scaling </a:t>
            </a:r>
            <a:r>
              <a:rPr lang="en-CA" sz="2200" dirty="0" smtClean="0">
                <a:solidFill>
                  <a:srgbClr val="0058A2"/>
                </a:solidFill>
              </a:rPr>
              <a:t>energy efficiency requires scaling new ways of learning and advancing what works</a:t>
            </a:r>
            <a:endParaRPr lang="en-CA" sz="2200" dirty="0">
              <a:solidFill>
                <a:srgbClr val="0058A2"/>
              </a:solidFill>
            </a:endParaRPr>
          </a:p>
        </p:txBody>
      </p:sp>
      <p:sp>
        <p:nvSpPr>
          <p:cNvPr id="3" name="Shape 306"/>
          <p:cNvSpPr txBox="1">
            <a:spLocks/>
          </p:cNvSpPr>
          <p:nvPr/>
        </p:nvSpPr>
        <p:spPr>
          <a:xfrm>
            <a:off x="800100" y="1139456"/>
            <a:ext cx="8070300" cy="3107208"/>
          </a:xfrm>
          <a:prstGeom prst="rect">
            <a:avLst/>
          </a:prstGeom>
        </p:spPr>
        <p:txBody>
          <a:bodyPr vert="horz" lIns="68569" tIns="68569" rIns="68569" bIns="68569" rtlCol="0" anchor="t" anchorCtr="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676274" lvl="2" indent="0">
              <a:spcBef>
                <a:spcPts val="450"/>
              </a:spcBef>
              <a:spcAft>
                <a:spcPts val="450"/>
              </a:spcAft>
              <a:buClr>
                <a:srgbClr val="2F5897"/>
              </a:buClr>
              <a:buNone/>
            </a:pPr>
            <a:r>
              <a:rPr lang="en-GB" sz="1800" dirty="0" smtClean="0">
                <a:solidFill>
                  <a:srgbClr val="2F5897"/>
                </a:solidFill>
                <a:ea typeface="Cambria"/>
                <a:cs typeface="Cambria"/>
                <a:sym typeface="Cambria"/>
              </a:rPr>
              <a:t>An </a:t>
            </a:r>
            <a:r>
              <a:rPr lang="en-GB" sz="1800" dirty="0">
                <a:solidFill>
                  <a:srgbClr val="2F5897"/>
                </a:solidFill>
                <a:ea typeface="Cambria"/>
                <a:cs typeface="Cambria"/>
                <a:sym typeface="Cambria"/>
              </a:rPr>
              <a:t>alignment of people, purpose and </a:t>
            </a:r>
            <a:r>
              <a:rPr lang="en-GB" sz="1800" dirty="0" smtClean="0">
                <a:solidFill>
                  <a:srgbClr val="2F5897"/>
                </a:solidFill>
                <a:ea typeface="Cambria"/>
                <a:cs typeface="Cambria"/>
                <a:sym typeface="Cambria"/>
              </a:rPr>
              <a:t>priorities</a:t>
            </a:r>
            <a:endParaRPr lang="en-GB" sz="1800" dirty="0">
              <a:solidFill>
                <a:srgbClr val="2F5897"/>
              </a:solidFill>
              <a:ea typeface="Cambria"/>
              <a:cs typeface="Cambria"/>
              <a:sym typeface="Cambria"/>
            </a:endParaRPr>
          </a:p>
          <a:p>
            <a:pPr marL="676274" lvl="2" indent="0">
              <a:spcBef>
                <a:spcPts val="450"/>
              </a:spcBef>
              <a:spcAft>
                <a:spcPts val="450"/>
              </a:spcAft>
              <a:buClr>
                <a:srgbClr val="2F5897"/>
              </a:buClr>
              <a:buNone/>
            </a:pPr>
            <a:r>
              <a:rPr lang="en-GB" sz="1800" dirty="0">
                <a:solidFill>
                  <a:srgbClr val="2F5897"/>
                </a:solidFill>
                <a:ea typeface="Cambria"/>
                <a:cs typeface="Cambria"/>
                <a:sym typeface="Cambria"/>
              </a:rPr>
              <a:t>An openness at all levels to improve existing service delivery and chart out new policy directions</a:t>
            </a:r>
          </a:p>
          <a:p>
            <a:pPr marL="676274" lvl="2" indent="0">
              <a:spcBef>
                <a:spcPts val="450"/>
              </a:spcBef>
              <a:spcAft>
                <a:spcPts val="450"/>
              </a:spcAft>
              <a:buClr>
                <a:srgbClr val="2F5897"/>
              </a:buClr>
              <a:buNone/>
            </a:pPr>
            <a:r>
              <a:rPr lang="en-CA" sz="1800" dirty="0">
                <a:solidFill>
                  <a:srgbClr val="2F5897"/>
                </a:solidFill>
                <a:ea typeface="Cambria"/>
                <a:cs typeface="Cambria"/>
                <a:sym typeface="Cambria"/>
              </a:rPr>
              <a:t>A continuous learning mindset with the motivations and opportunities to </a:t>
            </a:r>
            <a:r>
              <a:rPr lang="en-CA" sz="1800" dirty="0" smtClean="0">
                <a:solidFill>
                  <a:srgbClr val="2F5897"/>
                </a:solidFill>
                <a:ea typeface="Cambria"/>
                <a:cs typeface="Cambria"/>
                <a:sym typeface="Cambria"/>
              </a:rPr>
              <a:t>understand what works and when to let go</a:t>
            </a:r>
            <a:endParaRPr lang="en-CA" sz="1800" dirty="0">
              <a:solidFill>
                <a:srgbClr val="2F5897"/>
              </a:solidFill>
              <a:ea typeface="Cambria"/>
              <a:cs typeface="Cambria"/>
              <a:sym typeface="Cambria"/>
            </a:endParaRPr>
          </a:p>
          <a:p>
            <a:pPr marL="676274" lvl="2" indent="0">
              <a:spcBef>
                <a:spcPts val="450"/>
              </a:spcBef>
              <a:spcAft>
                <a:spcPts val="450"/>
              </a:spcAft>
              <a:buClr>
                <a:srgbClr val="2F5897"/>
              </a:buClr>
              <a:buNone/>
            </a:pPr>
            <a:r>
              <a:rPr lang="en-GB" sz="1800" dirty="0">
                <a:solidFill>
                  <a:srgbClr val="2F5897"/>
                </a:solidFill>
                <a:ea typeface="Cambria"/>
                <a:cs typeface="Cambria"/>
                <a:sym typeface="Cambria"/>
              </a:rPr>
              <a:t>Quantitative and qualitative research </a:t>
            </a:r>
            <a:r>
              <a:rPr lang="en-GB" sz="1800" dirty="0" smtClean="0">
                <a:solidFill>
                  <a:srgbClr val="2F5897"/>
                </a:solidFill>
                <a:ea typeface="Cambria"/>
                <a:cs typeface="Cambria"/>
                <a:sym typeface="Cambria"/>
              </a:rPr>
              <a:t>to generate </a:t>
            </a:r>
            <a:r>
              <a:rPr lang="en-GB" sz="1800" dirty="0">
                <a:solidFill>
                  <a:srgbClr val="2F5897"/>
                </a:solidFill>
                <a:ea typeface="Cambria"/>
                <a:cs typeface="Cambria"/>
                <a:sym typeface="Cambria"/>
              </a:rPr>
              <a:t>insights </a:t>
            </a:r>
            <a:r>
              <a:rPr lang="en-GB" sz="1800" dirty="0" smtClean="0">
                <a:solidFill>
                  <a:srgbClr val="2F5897"/>
                </a:solidFill>
                <a:ea typeface="Cambria"/>
                <a:cs typeface="Cambria"/>
                <a:sym typeface="Cambria"/>
              </a:rPr>
              <a:t>that </a:t>
            </a:r>
            <a:r>
              <a:rPr lang="en-GB" sz="1800" dirty="0">
                <a:solidFill>
                  <a:srgbClr val="2F5897"/>
                </a:solidFill>
                <a:ea typeface="Cambria"/>
                <a:cs typeface="Cambria"/>
                <a:sym typeface="Cambria"/>
              </a:rPr>
              <a:t>inform </a:t>
            </a:r>
            <a:r>
              <a:rPr lang="en-GB" sz="1800" dirty="0" smtClean="0">
                <a:solidFill>
                  <a:srgbClr val="2F5897"/>
                </a:solidFill>
                <a:ea typeface="Cambria"/>
                <a:cs typeface="Cambria"/>
                <a:sym typeface="Cambria"/>
              </a:rPr>
              <a:t>ideas and actions</a:t>
            </a:r>
            <a:endParaRPr lang="en-GB" sz="1800" dirty="0">
              <a:solidFill>
                <a:srgbClr val="2F5897"/>
              </a:solidFill>
              <a:ea typeface="Cambria"/>
              <a:cs typeface="Cambria"/>
              <a:sym typeface="Cambria"/>
            </a:endParaRPr>
          </a:p>
          <a:p>
            <a:pPr marL="676274" lvl="2" indent="0">
              <a:spcBef>
                <a:spcPts val="450"/>
              </a:spcBef>
              <a:spcAft>
                <a:spcPts val="450"/>
              </a:spcAft>
              <a:buClr>
                <a:srgbClr val="2F5897"/>
              </a:buClr>
              <a:buNone/>
            </a:pPr>
            <a:r>
              <a:rPr lang="en-GB" sz="1800" dirty="0" smtClean="0">
                <a:solidFill>
                  <a:srgbClr val="2F5897"/>
                </a:solidFill>
                <a:ea typeface="Cambria"/>
                <a:cs typeface="Cambria"/>
                <a:sym typeface="Cambria"/>
              </a:rPr>
              <a:t>Direct engagement </a:t>
            </a:r>
            <a:r>
              <a:rPr lang="en-GB" sz="1800" dirty="0">
                <a:solidFill>
                  <a:srgbClr val="2F5897"/>
                </a:solidFill>
                <a:ea typeface="Cambria"/>
                <a:cs typeface="Cambria"/>
                <a:sym typeface="Cambria"/>
              </a:rPr>
              <a:t>with the </a:t>
            </a:r>
            <a:r>
              <a:rPr lang="en-GB" sz="1800" dirty="0" smtClean="0">
                <a:solidFill>
                  <a:srgbClr val="2F5897"/>
                </a:solidFill>
                <a:ea typeface="Cambria"/>
                <a:cs typeface="Cambria"/>
                <a:sym typeface="Cambria"/>
              </a:rPr>
              <a:t>stakeholders and users </a:t>
            </a:r>
            <a:r>
              <a:rPr lang="en-GB" sz="1800" dirty="0">
                <a:solidFill>
                  <a:srgbClr val="2F5897"/>
                </a:solidFill>
                <a:ea typeface="Cambria"/>
                <a:cs typeface="Cambria"/>
                <a:sym typeface="Cambria"/>
              </a:rPr>
              <a:t>of our policies</a:t>
            </a:r>
            <a:r>
              <a:rPr lang="en-GB" sz="1800" dirty="0" smtClean="0">
                <a:solidFill>
                  <a:srgbClr val="2F5897"/>
                </a:solidFill>
                <a:ea typeface="Cambria"/>
                <a:cs typeface="Cambria"/>
                <a:sym typeface="Cambria"/>
              </a:rPr>
              <a:t>, services and </a:t>
            </a:r>
            <a:r>
              <a:rPr lang="en-GB" sz="1800" dirty="0">
                <a:solidFill>
                  <a:srgbClr val="2F5897"/>
                </a:solidFill>
                <a:ea typeface="Cambria"/>
                <a:cs typeface="Cambria"/>
                <a:sym typeface="Cambria"/>
              </a:rPr>
              <a:t>tools </a:t>
            </a:r>
            <a:r>
              <a:rPr lang="en-GB" sz="1800" dirty="0" smtClean="0">
                <a:solidFill>
                  <a:srgbClr val="2F5897"/>
                </a:solidFill>
                <a:ea typeface="Cambria"/>
                <a:cs typeface="Cambria"/>
                <a:sym typeface="Cambria"/>
              </a:rPr>
              <a:t>to </a:t>
            </a:r>
            <a:r>
              <a:rPr lang="en-GB" sz="1800" dirty="0">
                <a:solidFill>
                  <a:srgbClr val="2F5897"/>
                </a:solidFill>
                <a:ea typeface="Cambria"/>
                <a:cs typeface="Cambria"/>
                <a:sym typeface="Cambria"/>
              </a:rPr>
              <a:t>prototype and test </a:t>
            </a:r>
            <a:r>
              <a:rPr lang="en-GB" sz="1800" dirty="0" smtClean="0">
                <a:solidFill>
                  <a:srgbClr val="2F5897"/>
                </a:solidFill>
                <a:ea typeface="Cambria"/>
                <a:cs typeface="Cambria"/>
                <a:sym typeface="Cambria"/>
              </a:rPr>
              <a:t>improvements and new directions</a:t>
            </a:r>
          </a:p>
        </p:txBody>
      </p:sp>
      <p:sp>
        <p:nvSpPr>
          <p:cNvPr id="4" name="Slide Number Placeholder 3"/>
          <p:cNvSpPr>
            <a:spLocks noGrp="1"/>
          </p:cNvSpPr>
          <p:nvPr>
            <p:ph type="sldNum" sz="quarter" idx="12"/>
          </p:nvPr>
        </p:nvSpPr>
        <p:spPr>
          <a:xfrm>
            <a:off x="6343650" y="4767263"/>
            <a:ext cx="1600200" cy="273844"/>
          </a:xfrm>
        </p:spPr>
        <p:txBody>
          <a:bodyPr/>
          <a:lstStyle/>
          <a:p>
            <a:pPr>
              <a:defRPr/>
            </a:pPr>
            <a:fld id="{C3D00D1F-3E16-413B-8B17-64D331199CD4}" type="slidenum">
              <a:rPr lang="en-CA" smtClean="0"/>
              <a:pPr>
                <a:defRPr/>
              </a:pPr>
              <a:t>13</a:t>
            </a:fld>
            <a:endParaRPr lang="en-CA" dirty="0"/>
          </a:p>
        </p:txBody>
      </p:sp>
      <p:sp>
        <p:nvSpPr>
          <p:cNvPr id="5" name="Freeform 4"/>
          <p:cNvSpPr>
            <a:spLocks noEditPoints="1"/>
          </p:cNvSpPr>
          <p:nvPr/>
        </p:nvSpPr>
        <p:spPr bwMode="auto">
          <a:xfrm>
            <a:off x="1003232" y="3071451"/>
            <a:ext cx="314325" cy="286157"/>
          </a:xfrm>
          <a:custGeom>
            <a:avLst/>
            <a:gdLst>
              <a:gd name="T0" fmla="*/ 318 w 450"/>
              <a:gd name="T1" fmla="*/ 17 h 420"/>
              <a:gd name="T2" fmla="*/ 318 w 450"/>
              <a:gd name="T3" fmla="*/ 102 h 420"/>
              <a:gd name="T4" fmla="*/ 403 w 450"/>
              <a:gd name="T5" fmla="*/ 102 h 420"/>
              <a:gd name="T6" fmla="*/ 403 w 450"/>
              <a:gd name="T7" fmla="*/ 17 h 420"/>
              <a:gd name="T8" fmla="*/ 421 w 450"/>
              <a:gd name="T9" fmla="*/ 120 h 420"/>
              <a:gd name="T10" fmla="*/ 388 w 450"/>
              <a:gd name="T11" fmla="*/ 135 h 420"/>
              <a:gd name="T12" fmla="*/ 329 w 450"/>
              <a:gd name="T13" fmla="*/ 135 h 420"/>
              <a:gd name="T14" fmla="*/ 311 w 450"/>
              <a:gd name="T15" fmla="*/ 210 h 420"/>
              <a:gd name="T16" fmla="*/ 405 w 450"/>
              <a:gd name="T17" fmla="*/ 240 h 420"/>
              <a:gd name="T18" fmla="*/ 450 w 450"/>
              <a:gd name="T19" fmla="*/ 203 h 420"/>
              <a:gd name="T20" fmla="*/ 225 w 450"/>
              <a:gd name="T21" fmla="*/ 60 h 420"/>
              <a:gd name="T22" fmla="*/ 135 w 450"/>
              <a:gd name="T23" fmla="*/ 150 h 420"/>
              <a:gd name="T24" fmla="*/ 225 w 450"/>
              <a:gd name="T25" fmla="*/ 240 h 420"/>
              <a:gd name="T26" fmla="*/ 315 w 450"/>
              <a:gd name="T27" fmla="*/ 150 h 420"/>
              <a:gd name="T28" fmla="*/ 225 w 450"/>
              <a:gd name="T29" fmla="*/ 60 h 420"/>
              <a:gd name="T30" fmla="*/ 47 w 450"/>
              <a:gd name="T31" fmla="*/ 17 h 420"/>
              <a:gd name="T32" fmla="*/ 47 w 450"/>
              <a:gd name="T33" fmla="*/ 102 h 420"/>
              <a:gd name="T34" fmla="*/ 132 w 450"/>
              <a:gd name="T35" fmla="*/ 102 h 420"/>
              <a:gd name="T36" fmla="*/ 132 w 450"/>
              <a:gd name="T37" fmla="*/ 17 h 420"/>
              <a:gd name="T38" fmla="*/ 389 w 450"/>
              <a:gd name="T39" fmla="*/ 335 h 420"/>
              <a:gd name="T40" fmla="*/ 380 w 450"/>
              <a:gd name="T41" fmla="*/ 284 h 420"/>
              <a:gd name="T42" fmla="*/ 355 w 450"/>
              <a:gd name="T43" fmla="*/ 242 h 420"/>
              <a:gd name="T44" fmla="*/ 309 w 450"/>
              <a:gd name="T45" fmla="*/ 225 h 420"/>
              <a:gd name="T46" fmla="*/ 282 w 450"/>
              <a:gd name="T47" fmla="*/ 241 h 420"/>
              <a:gd name="T48" fmla="*/ 225 w 450"/>
              <a:gd name="T49" fmla="*/ 258 h 420"/>
              <a:gd name="T50" fmla="*/ 168 w 450"/>
              <a:gd name="T51" fmla="*/ 241 h 420"/>
              <a:gd name="T52" fmla="*/ 141 w 450"/>
              <a:gd name="T53" fmla="*/ 225 h 420"/>
              <a:gd name="T54" fmla="*/ 95 w 450"/>
              <a:gd name="T55" fmla="*/ 242 h 420"/>
              <a:gd name="T56" fmla="*/ 70 w 450"/>
              <a:gd name="T57" fmla="*/ 284 h 420"/>
              <a:gd name="T58" fmla="*/ 61 w 450"/>
              <a:gd name="T59" fmla="*/ 335 h 420"/>
              <a:gd name="T60" fmla="*/ 77 w 450"/>
              <a:gd name="T61" fmla="*/ 404 h 420"/>
              <a:gd name="T62" fmla="*/ 327 w 450"/>
              <a:gd name="T63" fmla="*/ 420 h 420"/>
              <a:gd name="T64" fmla="*/ 390 w 450"/>
              <a:gd name="T65" fmla="*/ 360 h 420"/>
              <a:gd name="T66" fmla="*/ 120 w 450"/>
              <a:gd name="T67" fmla="*/ 150 h 420"/>
              <a:gd name="T68" fmla="*/ 90 w 450"/>
              <a:gd name="T69" fmla="*/ 140 h 420"/>
              <a:gd name="T70" fmla="*/ 39 w 450"/>
              <a:gd name="T71" fmla="*/ 125 h 420"/>
              <a:gd name="T72" fmla="*/ 0 w 450"/>
              <a:gd name="T73" fmla="*/ 203 h 420"/>
              <a:gd name="T74" fmla="*/ 45 w 450"/>
              <a:gd name="T75" fmla="*/ 240 h 420"/>
              <a:gd name="T76" fmla="*/ 139 w 450"/>
              <a:gd name="T77" fmla="*/ 210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50" h="420">
                <a:moveTo>
                  <a:pt x="360" y="0"/>
                </a:moveTo>
                <a:cubicBezTo>
                  <a:pt x="343" y="0"/>
                  <a:pt x="329" y="6"/>
                  <a:pt x="318" y="17"/>
                </a:cubicBezTo>
                <a:cubicBezTo>
                  <a:pt x="306" y="29"/>
                  <a:pt x="300" y="43"/>
                  <a:pt x="300" y="60"/>
                </a:cubicBezTo>
                <a:cubicBezTo>
                  <a:pt x="300" y="77"/>
                  <a:pt x="306" y="91"/>
                  <a:pt x="318" y="102"/>
                </a:cubicBezTo>
                <a:cubicBezTo>
                  <a:pt x="329" y="114"/>
                  <a:pt x="343" y="120"/>
                  <a:pt x="360" y="120"/>
                </a:cubicBezTo>
                <a:cubicBezTo>
                  <a:pt x="377" y="120"/>
                  <a:pt x="391" y="114"/>
                  <a:pt x="403" y="102"/>
                </a:cubicBezTo>
                <a:cubicBezTo>
                  <a:pt x="414" y="91"/>
                  <a:pt x="420" y="77"/>
                  <a:pt x="420" y="60"/>
                </a:cubicBezTo>
                <a:cubicBezTo>
                  <a:pt x="420" y="43"/>
                  <a:pt x="414" y="29"/>
                  <a:pt x="403" y="17"/>
                </a:cubicBezTo>
                <a:cubicBezTo>
                  <a:pt x="391" y="6"/>
                  <a:pt x="377" y="0"/>
                  <a:pt x="360" y="0"/>
                </a:cubicBezTo>
                <a:close/>
                <a:moveTo>
                  <a:pt x="421" y="120"/>
                </a:moveTo>
                <a:cubicBezTo>
                  <a:pt x="420" y="120"/>
                  <a:pt x="417" y="122"/>
                  <a:pt x="411" y="125"/>
                </a:cubicBezTo>
                <a:cubicBezTo>
                  <a:pt x="405" y="128"/>
                  <a:pt x="397" y="132"/>
                  <a:pt x="388" y="135"/>
                </a:cubicBezTo>
                <a:cubicBezTo>
                  <a:pt x="379" y="138"/>
                  <a:pt x="369" y="140"/>
                  <a:pt x="360" y="140"/>
                </a:cubicBezTo>
                <a:cubicBezTo>
                  <a:pt x="350" y="140"/>
                  <a:pt x="339" y="138"/>
                  <a:pt x="329" y="135"/>
                </a:cubicBezTo>
                <a:cubicBezTo>
                  <a:pt x="330" y="140"/>
                  <a:pt x="330" y="146"/>
                  <a:pt x="330" y="150"/>
                </a:cubicBezTo>
                <a:cubicBezTo>
                  <a:pt x="330" y="172"/>
                  <a:pt x="324" y="192"/>
                  <a:pt x="311" y="210"/>
                </a:cubicBezTo>
                <a:cubicBezTo>
                  <a:pt x="336" y="211"/>
                  <a:pt x="357" y="221"/>
                  <a:pt x="373" y="240"/>
                </a:cubicBezTo>
                <a:cubicBezTo>
                  <a:pt x="405" y="240"/>
                  <a:pt x="405" y="240"/>
                  <a:pt x="405" y="240"/>
                </a:cubicBezTo>
                <a:cubicBezTo>
                  <a:pt x="417" y="240"/>
                  <a:pt x="428" y="237"/>
                  <a:pt x="437" y="231"/>
                </a:cubicBezTo>
                <a:cubicBezTo>
                  <a:pt x="446" y="224"/>
                  <a:pt x="450" y="215"/>
                  <a:pt x="450" y="203"/>
                </a:cubicBezTo>
                <a:cubicBezTo>
                  <a:pt x="450" y="148"/>
                  <a:pt x="440" y="120"/>
                  <a:pt x="421" y="120"/>
                </a:cubicBezTo>
                <a:close/>
                <a:moveTo>
                  <a:pt x="225" y="60"/>
                </a:moveTo>
                <a:cubicBezTo>
                  <a:pt x="200" y="60"/>
                  <a:pt x="179" y="69"/>
                  <a:pt x="161" y="86"/>
                </a:cubicBezTo>
                <a:cubicBezTo>
                  <a:pt x="144" y="104"/>
                  <a:pt x="135" y="125"/>
                  <a:pt x="135" y="150"/>
                </a:cubicBezTo>
                <a:cubicBezTo>
                  <a:pt x="135" y="175"/>
                  <a:pt x="144" y="196"/>
                  <a:pt x="161" y="214"/>
                </a:cubicBezTo>
                <a:cubicBezTo>
                  <a:pt x="179" y="231"/>
                  <a:pt x="200" y="240"/>
                  <a:pt x="225" y="240"/>
                </a:cubicBezTo>
                <a:cubicBezTo>
                  <a:pt x="250" y="240"/>
                  <a:pt x="271" y="231"/>
                  <a:pt x="289" y="214"/>
                </a:cubicBezTo>
                <a:cubicBezTo>
                  <a:pt x="306" y="196"/>
                  <a:pt x="315" y="175"/>
                  <a:pt x="315" y="150"/>
                </a:cubicBezTo>
                <a:cubicBezTo>
                  <a:pt x="315" y="125"/>
                  <a:pt x="306" y="104"/>
                  <a:pt x="289" y="86"/>
                </a:cubicBezTo>
                <a:cubicBezTo>
                  <a:pt x="271" y="69"/>
                  <a:pt x="250" y="60"/>
                  <a:pt x="225" y="60"/>
                </a:cubicBezTo>
                <a:close/>
                <a:moveTo>
                  <a:pt x="90" y="0"/>
                </a:moveTo>
                <a:cubicBezTo>
                  <a:pt x="73" y="0"/>
                  <a:pt x="59" y="6"/>
                  <a:pt x="47" y="17"/>
                </a:cubicBezTo>
                <a:cubicBezTo>
                  <a:pt x="36" y="29"/>
                  <a:pt x="30" y="43"/>
                  <a:pt x="30" y="60"/>
                </a:cubicBezTo>
                <a:cubicBezTo>
                  <a:pt x="30" y="77"/>
                  <a:pt x="36" y="91"/>
                  <a:pt x="47" y="102"/>
                </a:cubicBezTo>
                <a:cubicBezTo>
                  <a:pt x="59" y="114"/>
                  <a:pt x="73" y="120"/>
                  <a:pt x="90" y="120"/>
                </a:cubicBezTo>
                <a:cubicBezTo>
                  <a:pt x="106" y="120"/>
                  <a:pt x="120" y="114"/>
                  <a:pt x="132" y="102"/>
                </a:cubicBezTo>
                <a:cubicBezTo>
                  <a:pt x="144" y="91"/>
                  <a:pt x="150" y="77"/>
                  <a:pt x="150" y="60"/>
                </a:cubicBezTo>
                <a:cubicBezTo>
                  <a:pt x="150" y="43"/>
                  <a:pt x="144" y="29"/>
                  <a:pt x="132" y="17"/>
                </a:cubicBezTo>
                <a:cubicBezTo>
                  <a:pt x="120" y="6"/>
                  <a:pt x="106" y="0"/>
                  <a:pt x="90" y="0"/>
                </a:cubicBezTo>
                <a:close/>
                <a:moveTo>
                  <a:pt x="389" y="335"/>
                </a:moveTo>
                <a:cubicBezTo>
                  <a:pt x="389" y="327"/>
                  <a:pt x="388" y="319"/>
                  <a:pt x="386" y="310"/>
                </a:cubicBezTo>
                <a:cubicBezTo>
                  <a:pt x="384" y="301"/>
                  <a:pt x="382" y="292"/>
                  <a:pt x="380" y="284"/>
                </a:cubicBezTo>
                <a:cubicBezTo>
                  <a:pt x="377" y="276"/>
                  <a:pt x="374" y="269"/>
                  <a:pt x="370" y="261"/>
                </a:cubicBezTo>
                <a:cubicBezTo>
                  <a:pt x="365" y="254"/>
                  <a:pt x="361" y="248"/>
                  <a:pt x="355" y="242"/>
                </a:cubicBezTo>
                <a:cubicBezTo>
                  <a:pt x="350" y="237"/>
                  <a:pt x="343" y="233"/>
                  <a:pt x="335" y="230"/>
                </a:cubicBezTo>
                <a:cubicBezTo>
                  <a:pt x="327" y="227"/>
                  <a:pt x="318" y="225"/>
                  <a:pt x="309" y="225"/>
                </a:cubicBezTo>
                <a:cubicBezTo>
                  <a:pt x="307" y="225"/>
                  <a:pt x="304" y="227"/>
                  <a:pt x="299" y="230"/>
                </a:cubicBezTo>
                <a:cubicBezTo>
                  <a:pt x="294" y="234"/>
                  <a:pt x="288" y="237"/>
                  <a:pt x="282" y="241"/>
                </a:cubicBezTo>
                <a:cubicBezTo>
                  <a:pt x="275" y="246"/>
                  <a:pt x="267" y="249"/>
                  <a:pt x="257" y="253"/>
                </a:cubicBezTo>
                <a:cubicBezTo>
                  <a:pt x="246" y="256"/>
                  <a:pt x="236" y="258"/>
                  <a:pt x="225" y="258"/>
                </a:cubicBezTo>
                <a:cubicBezTo>
                  <a:pt x="214" y="258"/>
                  <a:pt x="204" y="256"/>
                  <a:pt x="193" y="253"/>
                </a:cubicBezTo>
                <a:cubicBezTo>
                  <a:pt x="183" y="249"/>
                  <a:pt x="174" y="246"/>
                  <a:pt x="168" y="241"/>
                </a:cubicBezTo>
                <a:cubicBezTo>
                  <a:pt x="162" y="237"/>
                  <a:pt x="156" y="234"/>
                  <a:pt x="151" y="230"/>
                </a:cubicBezTo>
                <a:cubicBezTo>
                  <a:pt x="146" y="227"/>
                  <a:pt x="142" y="225"/>
                  <a:pt x="141" y="225"/>
                </a:cubicBezTo>
                <a:cubicBezTo>
                  <a:pt x="131" y="225"/>
                  <a:pt x="123" y="227"/>
                  <a:pt x="115" y="230"/>
                </a:cubicBezTo>
                <a:cubicBezTo>
                  <a:pt x="107" y="233"/>
                  <a:pt x="100" y="237"/>
                  <a:pt x="95" y="242"/>
                </a:cubicBezTo>
                <a:cubicBezTo>
                  <a:pt x="89" y="248"/>
                  <a:pt x="84" y="254"/>
                  <a:pt x="80" y="261"/>
                </a:cubicBezTo>
                <a:cubicBezTo>
                  <a:pt x="76" y="269"/>
                  <a:pt x="73" y="276"/>
                  <a:pt x="70" y="284"/>
                </a:cubicBezTo>
                <a:cubicBezTo>
                  <a:pt x="68" y="292"/>
                  <a:pt x="65" y="301"/>
                  <a:pt x="64" y="310"/>
                </a:cubicBezTo>
                <a:cubicBezTo>
                  <a:pt x="62" y="319"/>
                  <a:pt x="61" y="327"/>
                  <a:pt x="61" y="335"/>
                </a:cubicBezTo>
                <a:cubicBezTo>
                  <a:pt x="60" y="343"/>
                  <a:pt x="60" y="351"/>
                  <a:pt x="60" y="360"/>
                </a:cubicBezTo>
                <a:cubicBezTo>
                  <a:pt x="60" y="378"/>
                  <a:pt x="65" y="393"/>
                  <a:pt x="77" y="404"/>
                </a:cubicBezTo>
                <a:cubicBezTo>
                  <a:pt x="88" y="415"/>
                  <a:pt x="103" y="420"/>
                  <a:pt x="122" y="420"/>
                </a:cubicBezTo>
                <a:cubicBezTo>
                  <a:pt x="327" y="420"/>
                  <a:pt x="327" y="420"/>
                  <a:pt x="327" y="420"/>
                </a:cubicBezTo>
                <a:cubicBezTo>
                  <a:pt x="346" y="420"/>
                  <a:pt x="362" y="415"/>
                  <a:pt x="373" y="404"/>
                </a:cubicBezTo>
                <a:cubicBezTo>
                  <a:pt x="384" y="393"/>
                  <a:pt x="390" y="378"/>
                  <a:pt x="390" y="360"/>
                </a:cubicBezTo>
                <a:cubicBezTo>
                  <a:pt x="390" y="351"/>
                  <a:pt x="390" y="343"/>
                  <a:pt x="389" y="335"/>
                </a:cubicBezTo>
                <a:close/>
                <a:moveTo>
                  <a:pt x="120" y="150"/>
                </a:moveTo>
                <a:cubicBezTo>
                  <a:pt x="120" y="146"/>
                  <a:pt x="120" y="140"/>
                  <a:pt x="121" y="135"/>
                </a:cubicBezTo>
                <a:cubicBezTo>
                  <a:pt x="111" y="138"/>
                  <a:pt x="100" y="140"/>
                  <a:pt x="90" y="140"/>
                </a:cubicBezTo>
                <a:cubicBezTo>
                  <a:pt x="80" y="140"/>
                  <a:pt x="71" y="138"/>
                  <a:pt x="62" y="135"/>
                </a:cubicBezTo>
                <a:cubicBezTo>
                  <a:pt x="52" y="132"/>
                  <a:pt x="45" y="128"/>
                  <a:pt x="39" y="125"/>
                </a:cubicBezTo>
                <a:cubicBezTo>
                  <a:pt x="33" y="122"/>
                  <a:pt x="30" y="120"/>
                  <a:pt x="29" y="120"/>
                </a:cubicBezTo>
                <a:cubicBezTo>
                  <a:pt x="9" y="120"/>
                  <a:pt x="0" y="148"/>
                  <a:pt x="0" y="203"/>
                </a:cubicBezTo>
                <a:cubicBezTo>
                  <a:pt x="0" y="215"/>
                  <a:pt x="4" y="224"/>
                  <a:pt x="13" y="231"/>
                </a:cubicBezTo>
                <a:cubicBezTo>
                  <a:pt x="22" y="237"/>
                  <a:pt x="32" y="240"/>
                  <a:pt x="45" y="240"/>
                </a:cubicBezTo>
                <a:cubicBezTo>
                  <a:pt x="77" y="240"/>
                  <a:pt x="77" y="240"/>
                  <a:pt x="77" y="240"/>
                </a:cubicBezTo>
                <a:cubicBezTo>
                  <a:pt x="93" y="221"/>
                  <a:pt x="113" y="211"/>
                  <a:pt x="139" y="210"/>
                </a:cubicBezTo>
                <a:cubicBezTo>
                  <a:pt x="126" y="192"/>
                  <a:pt x="120" y="172"/>
                  <a:pt x="120" y="150"/>
                </a:cubicBezTo>
                <a:close/>
              </a:path>
            </a:pathLst>
          </a:custGeom>
          <a:solidFill>
            <a:srgbClr val="0058A2"/>
          </a:solidFill>
          <a:ln>
            <a:noFill/>
          </a:ln>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a:p>
        </p:txBody>
      </p:sp>
      <p:sp>
        <p:nvSpPr>
          <p:cNvPr id="6" name="Freeform 5"/>
          <p:cNvSpPr>
            <a:spLocks noEditPoints="1"/>
          </p:cNvSpPr>
          <p:nvPr/>
        </p:nvSpPr>
        <p:spPr bwMode="auto">
          <a:xfrm>
            <a:off x="964095" y="3735999"/>
            <a:ext cx="219971" cy="322961"/>
          </a:xfrm>
          <a:custGeom>
            <a:avLst/>
            <a:gdLst>
              <a:gd name="T0" fmla="*/ 47 w 94"/>
              <a:gd name="T1" fmla="*/ 0 h 132"/>
              <a:gd name="T2" fmla="*/ 34 w 94"/>
              <a:gd name="T3" fmla="*/ 6 h 132"/>
              <a:gd name="T4" fmla="*/ 29 w 94"/>
              <a:gd name="T5" fmla="*/ 18 h 132"/>
              <a:gd name="T6" fmla="*/ 34 w 94"/>
              <a:gd name="T7" fmla="*/ 31 h 132"/>
              <a:gd name="T8" fmla="*/ 47 w 94"/>
              <a:gd name="T9" fmla="*/ 37 h 132"/>
              <a:gd name="T10" fmla="*/ 60 w 94"/>
              <a:gd name="T11" fmla="*/ 31 h 132"/>
              <a:gd name="T12" fmla="*/ 65 w 94"/>
              <a:gd name="T13" fmla="*/ 18 h 132"/>
              <a:gd name="T14" fmla="*/ 60 w 94"/>
              <a:gd name="T15" fmla="*/ 6 h 132"/>
              <a:gd name="T16" fmla="*/ 47 w 94"/>
              <a:gd name="T17" fmla="*/ 0 h 132"/>
              <a:gd name="T18" fmla="*/ 94 w 94"/>
              <a:gd name="T19" fmla="*/ 26 h 132"/>
              <a:gd name="T20" fmla="*/ 92 w 94"/>
              <a:gd name="T21" fmla="*/ 21 h 132"/>
              <a:gd name="T22" fmla="*/ 86 w 94"/>
              <a:gd name="T23" fmla="*/ 18 h 132"/>
              <a:gd name="T24" fmla="*/ 80 w 94"/>
              <a:gd name="T25" fmla="*/ 21 h 132"/>
              <a:gd name="T26" fmla="*/ 62 w 94"/>
              <a:gd name="T27" fmla="*/ 39 h 132"/>
              <a:gd name="T28" fmla="*/ 32 w 94"/>
              <a:gd name="T29" fmla="*/ 39 h 132"/>
              <a:gd name="T30" fmla="*/ 13 w 94"/>
              <a:gd name="T31" fmla="*/ 21 h 132"/>
              <a:gd name="T32" fmla="*/ 8 w 94"/>
              <a:gd name="T33" fmla="*/ 18 h 132"/>
              <a:gd name="T34" fmla="*/ 2 w 94"/>
              <a:gd name="T35" fmla="*/ 21 h 132"/>
              <a:gd name="T36" fmla="*/ 0 w 94"/>
              <a:gd name="T37" fmla="*/ 26 h 132"/>
              <a:gd name="T38" fmla="*/ 2 w 94"/>
              <a:gd name="T39" fmla="*/ 32 h 132"/>
              <a:gd name="T40" fmla="*/ 26 w 94"/>
              <a:gd name="T41" fmla="*/ 55 h 132"/>
              <a:gd name="T42" fmla="*/ 26 w 94"/>
              <a:gd name="T43" fmla="*/ 123 h 132"/>
              <a:gd name="T44" fmla="*/ 29 w 94"/>
              <a:gd name="T45" fmla="*/ 129 h 132"/>
              <a:gd name="T46" fmla="*/ 35 w 94"/>
              <a:gd name="T47" fmla="*/ 132 h 132"/>
              <a:gd name="T48" fmla="*/ 42 w 94"/>
              <a:gd name="T49" fmla="*/ 129 h 132"/>
              <a:gd name="T50" fmla="*/ 44 w 94"/>
              <a:gd name="T51" fmla="*/ 123 h 132"/>
              <a:gd name="T52" fmla="*/ 44 w 94"/>
              <a:gd name="T53" fmla="*/ 91 h 132"/>
              <a:gd name="T54" fmla="*/ 50 w 94"/>
              <a:gd name="T55" fmla="*/ 91 h 132"/>
              <a:gd name="T56" fmla="*/ 50 w 94"/>
              <a:gd name="T57" fmla="*/ 123 h 132"/>
              <a:gd name="T58" fmla="*/ 52 w 94"/>
              <a:gd name="T59" fmla="*/ 129 h 132"/>
              <a:gd name="T60" fmla="*/ 59 w 94"/>
              <a:gd name="T61" fmla="*/ 132 h 132"/>
              <a:gd name="T62" fmla="*/ 65 w 94"/>
              <a:gd name="T63" fmla="*/ 129 h 132"/>
              <a:gd name="T64" fmla="*/ 68 w 94"/>
              <a:gd name="T65" fmla="*/ 123 h 132"/>
              <a:gd name="T66" fmla="*/ 68 w 94"/>
              <a:gd name="T67" fmla="*/ 55 h 132"/>
              <a:gd name="T68" fmla="*/ 92 w 94"/>
              <a:gd name="T69" fmla="*/ 32 h 132"/>
              <a:gd name="T70" fmla="*/ 94 w 94"/>
              <a:gd name="T71" fmla="*/ 26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4" h="132">
                <a:moveTo>
                  <a:pt x="47" y="0"/>
                </a:moveTo>
                <a:cubicBezTo>
                  <a:pt x="42" y="0"/>
                  <a:pt x="38" y="2"/>
                  <a:pt x="34" y="6"/>
                </a:cubicBezTo>
                <a:cubicBezTo>
                  <a:pt x="30" y="9"/>
                  <a:pt x="29" y="13"/>
                  <a:pt x="29" y="18"/>
                </a:cubicBezTo>
                <a:cubicBezTo>
                  <a:pt x="29" y="23"/>
                  <a:pt x="30" y="28"/>
                  <a:pt x="34" y="31"/>
                </a:cubicBezTo>
                <a:cubicBezTo>
                  <a:pt x="38" y="35"/>
                  <a:pt x="42" y="37"/>
                  <a:pt x="47" y="37"/>
                </a:cubicBezTo>
                <a:cubicBezTo>
                  <a:pt x="52" y="37"/>
                  <a:pt x="56" y="35"/>
                  <a:pt x="60" y="31"/>
                </a:cubicBezTo>
                <a:cubicBezTo>
                  <a:pt x="63" y="28"/>
                  <a:pt x="65" y="23"/>
                  <a:pt x="65" y="18"/>
                </a:cubicBezTo>
                <a:cubicBezTo>
                  <a:pt x="65" y="13"/>
                  <a:pt x="63" y="9"/>
                  <a:pt x="60" y="6"/>
                </a:cubicBezTo>
                <a:cubicBezTo>
                  <a:pt x="56" y="2"/>
                  <a:pt x="52" y="0"/>
                  <a:pt x="47" y="0"/>
                </a:cubicBezTo>
                <a:close/>
                <a:moveTo>
                  <a:pt x="94" y="26"/>
                </a:moveTo>
                <a:cubicBezTo>
                  <a:pt x="94" y="24"/>
                  <a:pt x="93" y="22"/>
                  <a:pt x="92" y="21"/>
                </a:cubicBezTo>
                <a:cubicBezTo>
                  <a:pt x="90" y="19"/>
                  <a:pt x="88" y="18"/>
                  <a:pt x="86" y="18"/>
                </a:cubicBezTo>
                <a:cubicBezTo>
                  <a:pt x="84" y="18"/>
                  <a:pt x="82" y="19"/>
                  <a:pt x="80" y="21"/>
                </a:cubicBezTo>
                <a:cubicBezTo>
                  <a:pt x="62" y="39"/>
                  <a:pt x="62" y="39"/>
                  <a:pt x="62" y="39"/>
                </a:cubicBezTo>
                <a:cubicBezTo>
                  <a:pt x="32" y="39"/>
                  <a:pt x="32" y="39"/>
                  <a:pt x="32" y="39"/>
                </a:cubicBezTo>
                <a:cubicBezTo>
                  <a:pt x="13" y="21"/>
                  <a:pt x="13" y="21"/>
                  <a:pt x="13" y="21"/>
                </a:cubicBezTo>
                <a:cubicBezTo>
                  <a:pt x="12" y="19"/>
                  <a:pt x="10" y="18"/>
                  <a:pt x="8" y="18"/>
                </a:cubicBezTo>
                <a:cubicBezTo>
                  <a:pt x="6" y="18"/>
                  <a:pt x="4" y="19"/>
                  <a:pt x="2" y="21"/>
                </a:cubicBezTo>
                <a:cubicBezTo>
                  <a:pt x="1" y="22"/>
                  <a:pt x="0" y="24"/>
                  <a:pt x="0" y="26"/>
                </a:cubicBezTo>
                <a:cubicBezTo>
                  <a:pt x="0" y="28"/>
                  <a:pt x="1" y="30"/>
                  <a:pt x="2" y="32"/>
                </a:cubicBezTo>
                <a:cubicBezTo>
                  <a:pt x="26" y="55"/>
                  <a:pt x="26" y="55"/>
                  <a:pt x="26" y="55"/>
                </a:cubicBezTo>
                <a:cubicBezTo>
                  <a:pt x="26" y="123"/>
                  <a:pt x="26" y="123"/>
                  <a:pt x="26" y="123"/>
                </a:cubicBezTo>
                <a:cubicBezTo>
                  <a:pt x="26" y="125"/>
                  <a:pt x="27" y="127"/>
                  <a:pt x="29" y="129"/>
                </a:cubicBezTo>
                <a:cubicBezTo>
                  <a:pt x="31" y="131"/>
                  <a:pt x="33" y="132"/>
                  <a:pt x="35" y="132"/>
                </a:cubicBezTo>
                <a:cubicBezTo>
                  <a:pt x="38" y="132"/>
                  <a:pt x="40" y="131"/>
                  <a:pt x="42" y="129"/>
                </a:cubicBezTo>
                <a:cubicBezTo>
                  <a:pt x="43" y="127"/>
                  <a:pt x="44" y="125"/>
                  <a:pt x="44" y="123"/>
                </a:cubicBezTo>
                <a:cubicBezTo>
                  <a:pt x="44" y="91"/>
                  <a:pt x="44" y="91"/>
                  <a:pt x="44" y="91"/>
                </a:cubicBezTo>
                <a:cubicBezTo>
                  <a:pt x="50" y="91"/>
                  <a:pt x="50" y="91"/>
                  <a:pt x="50" y="91"/>
                </a:cubicBezTo>
                <a:cubicBezTo>
                  <a:pt x="50" y="123"/>
                  <a:pt x="50" y="123"/>
                  <a:pt x="50" y="123"/>
                </a:cubicBezTo>
                <a:cubicBezTo>
                  <a:pt x="50" y="125"/>
                  <a:pt x="50" y="127"/>
                  <a:pt x="52" y="129"/>
                </a:cubicBezTo>
                <a:cubicBezTo>
                  <a:pt x="54" y="131"/>
                  <a:pt x="56" y="132"/>
                  <a:pt x="59" y="132"/>
                </a:cubicBezTo>
                <a:cubicBezTo>
                  <a:pt x="61" y="132"/>
                  <a:pt x="63" y="131"/>
                  <a:pt x="65" y="129"/>
                </a:cubicBezTo>
                <a:cubicBezTo>
                  <a:pt x="67" y="127"/>
                  <a:pt x="68" y="125"/>
                  <a:pt x="68" y="123"/>
                </a:cubicBezTo>
                <a:cubicBezTo>
                  <a:pt x="68" y="55"/>
                  <a:pt x="68" y="55"/>
                  <a:pt x="68" y="55"/>
                </a:cubicBezTo>
                <a:cubicBezTo>
                  <a:pt x="92" y="32"/>
                  <a:pt x="92" y="32"/>
                  <a:pt x="92" y="32"/>
                </a:cubicBezTo>
                <a:cubicBezTo>
                  <a:pt x="93" y="30"/>
                  <a:pt x="94" y="28"/>
                  <a:pt x="94" y="26"/>
                </a:cubicBezTo>
                <a:close/>
              </a:path>
            </a:pathLst>
          </a:custGeom>
          <a:solidFill>
            <a:srgbClr val="0058A2"/>
          </a:solidFill>
          <a:ln>
            <a:noFill/>
          </a:ln>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a:p>
        </p:txBody>
      </p:sp>
      <p:sp>
        <p:nvSpPr>
          <p:cNvPr id="7" name="Freeform 6"/>
          <p:cNvSpPr>
            <a:spLocks noEditPoints="1"/>
          </p:cNvSpPr>
          <p:nvPr/>
        </p:nvSpPr>
        <p:spPr bwMode="auto">
          <a:xfrm>
            <a:off x="1167247" y="3735999"/>
            <a:ext cx="219971" cy="314845"/>
          </a:xfrm>
          <a:custGeom>
            <a:avLst/>
            <a:gdLst>
              <a:gd name="T0" fmla="*/ 44 w 88"/>
              <a:gd name="T1" fmla="*/ 0 h 121"/>
              <a:gd name="T2" fmla="*/ 33 w 88"/>
              <a:gd name="T3" fmla="*/ 4 h 121"/>
              <a:gd name="T4" fmla="*/ 29 w 88"/>
              <a:gd name="T5" fmla="*/ 15 h 121"/>
              <a:gd name="T6" fmla="*/ 33 w 88"/>
              <a:gd name="T7" fmla="*/ 26 h 121"/>
              <a:gd name="T8" fmla="*/ 44 w 88"/>
              <a:gd name="T9" fmla="*/ 31 h 121"/>
              <a:gd name="T10" fmla="*/ 55 w 88"/>
              <a:gd name="T11" fmla="*/ 26 h 121"/>
              <a:gd name="T12" fmla="*/ 60 w 88"/>
              <a:gd name="T13" fmla="*/ 15 h 121"/>
              <a:gd name="T14" fmla="*/ 55 w 88"/>
              <a:gd name="T15" fmla="*/ 4 h 121"/>
              <a:gd name="T16" fmla="*/ 44 w 88"/>
              <a:gd name="T17" fmla="*/ 0 h 121"/>
              <a:gd name="T18" fmla="*/ 87 w 88"/>
              <a:gd name="T19" fmla="*/ 67 h 121"/>
              <a:gd name="T20" fmla="*/ 69 w 88"/>
              <a:gd name="T21" fmla="*/ 40 h 121"/>
              <a:gd name="T22" fmla="*/ 57 w 88"/>
              <a:gd name="T23" fmla="*/ 33 h 121"/>
              <a:gd name="T24" fmla="*/ 31 w 88"/>
              <a:gd name="T25" fmla="*/ 33 h 121"/>
              <a:gd name="T26" fmla="*/ 19 w 88"/>
              <a:gd name="T27" fmla="*/ 40 h 121"/>
              <a:gd name="T28" fmla="*/ 1 w 88"/>
              <a:gd name="T29" fmla="*/ 67 h 121"/>
              <a:gd name="T30" fmla="*/ 0 w 88"/>
              <a:gd name="T31" fmla="*/ 70 h 121"/>
              <a:gd name="T32" fmla="*/ 2 w 88"/>
              <a:gd name="T33" fmla="*/ 75 h 121"/>
              <a:gd name="T34" fmla="*/ 7 w 88"/>
              <a:gd name="T35" fmla="*/ 77 h 121"/>
              <a:gd name="T36" fmla="*/ 12 w 88"/>
              <a:gd name="T37" fmla="*/ 74 h 121"/>
              <a:gd name="T38" fmla="*/ 28 w 88"/>
              <a:gd name="T39" fmla="*/ 50 h 121"/>
              <a:gd name="T40" fmla="*/ 31 w 88"/>
              <a:gd name="T41" fmla="*/ 50 h 121"/>
              <a:gd name="T42" fmla="*/ 31 w 88"/>
              <a:gd name="T43" fmla="*/ 60 h 121"/>
              <a:gd name="T44" fmla="*/ 14 w 88"/>
              <a:gd name="T45" fmla="*/ 88 h 121"/>
              <a:gd name="T46" fmla="*/ 13 w 88"/>
              <a:gd name="T47" fmla="*/ 90 h 121"/>
              <a:gd name="T48" fmla="*/ 15 w 88"/>
              <a:gd name="T49" fmla="*/ 93 h 121"/>
              <a:gd name="T50" fmla="*/ 18 w 88"/>
              <a:gd name="T51" fmla="*/ 94 h 121"/>
              <a:gd name="T52" fmla="*/ 31 w 88"/>
              <a:gd name="T53" fmla="*/ 94 h 121"/>
              <a:gd name="T54" fmla="*/ 31 w 88"/>
              <a:gd name="T55" fmla="*/ 113 h 121"/>
              <a:gd name="T56" fmla="*/ 33 w 88"/>
              <a:gd name="T57" fmla="*/ 118 h 121"/>
              <a:gd name="T58" fmla="*/ 39 w 88"/>
              <a:gd name="T59" fmla="*/ 121 h 121"/>
              <a:gd name="T60" fmla="*/ 50 w 88"/>
              <a:gd name="T61" fmla="*/ 121 h 121"/>
              <a:gd name="T62" fmla="*/ 55 w 88"/>
              <a:gd name="T63" fmla="*/ 118 h 121"/>
              <a:gd name="T64" fmla="*/ 57 w 88"/>
              <a:gd name="T65" fmla="*/ 113 h 121"/>
              <a:gd name="T66" fmla="*/ 57 w 88"/>
              <a:gd name="T67" fmla="*/ 94 h 121"/>
              <a:gd name="T68" fmla="*/ 70 w 88"/>
              <a:gd name="T69" fmla="*/ 94 h 121"/>
              <a:gd name="T70" fmla="*/ 74 w 88"/>
              <a:gd name="T71" fmla="*/ 93 h 121"/>
              <a:gd name="T72" fmla="*/ 75 w 88"/>
              <a:gd name="T73" fmla="*/ 90 h 121"/>
              <a:gd name="T74" fmla="*/ 74 w 88"/>
              <a:gd name="T75" fmla="*/ 88 h 121"/>
              <a:gd name="T76" fmla="*/ 57 w 88"/>
              <a:gd name="T77" fmla="*/ 60 h 121"/>
              <a:gd name="T78" fmla="*/ 57 w 88"/>
              <a:gd name="T79" fmla="*/ 50 h 121"/>
              <a:gd name="T80" fmla="*/ 60 w 88"/>
              <a:gd name="T81" fmla="*/ 50 h 121"/>
              <a:gd name="T82" fmla="*/ 76 w 88"/>
              <a:gd name="T83" fmla="*/ 74 h 121"/>
              <a:gd name="T84" fmla="*/ 81 w 88"/>
              <a:gd name="T85" fmla="*/ 77 h 121"/>
              <a:gd name="T86" fmla="*/ 86 w 88"/>
              <a:gd name="T87" fmla="*/ 75 h 121"/>
              <a:gd name="T88" fmla="*/ 88 w 88"/>
              <a:gd name="T89" fmla="*/ 70 h 121"/>
              <a:gd name="T90" fmla="*/ 87 w 88"/>
              <a:gd name="T91" fmla="*/ 67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8" h="121">
                <a:moveTo>
                  <a:pt x="44" y="0"/>
                </a:moveTo>
                <a:cubicBezTo>
                  <a:pt x="40" y="0"/>
                  <a:pt x="36" y="1"/>
                  <a:pt x="33" y="4"/>
                </a:cubicBezTo>
                <a:cubicBezTo>
                  <a:pt x="30" y="7"/>
                  <a:pt x="29" y="11"/>
                  <a:pt x="29" y="15"/>
                </a:cubicBezTo>
                <a:cubicBezTo>
                  <a:pt x="29" y="20"/>
                  <a:pt x="30" y="23"/>
                  <a:pt x="33" y="26"/>
                </a:cubicBezTo>
                <a:cubicBezTo>
                  <a:pt x="36" y="29"/>
                  <a:pt x="40" y="31"/>
                  <a:pt x="44" y="31"/>
                </a:cubicBezTo>
                <a:cubicBezTo>
                  <a:pt x="48" y="31"/>
                  <a:pt x="52" y="29"/>
                  <a:pt x="55" y="26"/>
                </a:cubicBezTo>
                <a:cubicBezTo>
                  <a:pt x="58" y="23"/>
                  <a:pt x="60" y="20"/>
                  <a:pt x="60" y="15"/>
                </a:cubicBezTo>
                <a:cubicBezTo>
                  <a:pt x="60" y="11"/>
                  <a:pt x="58" y="7"/>
                  <a:pt x="55" y="4"/>
                </a:cubicBezTo>
                <a:cubicBezTo>
                  <a:pt x="52" y="1"/>
                  <a:pt x="48" y="0"/>
                  <a:pt x="44" y="0"/>
                </a:cubicBezTo>
                <a:close/>
                <a:moveTo>
                  <a:pt x="87" y="67"/>
                </a:moveTo>
                <a:cubicBezTo>
                  <a:pt x="69" y="40"/>
                  <a:pt x="69" y="40"/>
                  <a:pt x="69" y="40"/>
                </a:cubicBezTo>
                <a:cubicBezTo>
                  <a:pt x="66" y="35"/>
                  <a:pt x="62" y="33"/>
                  <a:pt x="57" y="33"/>
                </a:cubicBezTo>
                <a:cubicBezTo>
                  <a:pt x="31" y="33"/>
                  <a:pt x="31" y="33"/>
                  <a:pt x="31" y="33"/>
                </a:cubicBezTo>
                <a:cubicBezTo>
                  <a:pt x="26" y="33"/>
                  <a:pt x="22" y="35"/>
                  <a:pt x="19" y="40"/>
                </a:cubicBezTo>
                <a:cubicBezTo>
                  <a:pt x="1" y="67"/>
                  <a:pt x="1" y="67"/>
                  <a:pt x="1" y="67"/>
                </a:cubicBezTo>
                <a:cubicBezTo>
                  <a:pt x="1" y="68"/>
                  <a:pt x="0" y="69"/>
                  <a:pt x="0" y="70"/>
                </a:cubicBezTo>
                <a:cubicBezTo>
                  <a:pt x="0" y="72"/>
                  <a:pt x="1" y="74"/>
                  <a:pt x="2" y="75"/>
                </a:cubicBezTo>
                <a:cubicBezTo>
                  <a:pt x="3" y="76"/>
                  <a:pt x="5" y="77"/>
                  <a:pt x="7" y="77"/>
                </a:cubicBezTo>
                <a:cubicBezTo>
                  <a:pt x="9" y="77"/>
                  <a:pt x="11" y="76"/>
                  <a:pt x="12" y="74"/>
                </a:cubicBezTo>
                <a:cubicBezTo>
                  <a:pt x="28" y="50"/>
                  <a:pt x="28" y="50"/>
                  <a:pt x="28" y="50"/>
                </a:cubicBezTo>
                <a:cubicBezTo>
                  <a:pt x="31" y="50"/>
                  <a:pt x="31" y="50"/>
                  <a:pt x="31" y="50"/>
                </a:cubicBezTo>
                <a:cubicBezTo>
                  <a:pt x="31" y="60"/>
                  <a:pt x="31" y="60"/>
                  <a:pt x="31" y="60"/>
                </a:cubicBezTo>
                <a:cubicBezTo>
                  <a:pt x="14" y="88"/>
                  <a:pt x="14" y="88"/>
                  <a:pt x="14" y="88"/>
                </a:cubicBezTo>
                <a:cubicBezTo>
                  <a:pt x="13" y="90"/>
                  <a:pt x="13" y="90"/>
                  <a:pt x="13" y="90"/>
                </a:cubicBezTo>
                <a:cubicBezTo>
                  <a:pt x="13" y="91"/>
                  <a:pt x="14" y="92"/>
                  <a:pt x="15" y="93"/>
                </a:cubicBezTo>
                <a:cubicBezTo>
                  <a:pt x="16" y="94"/>
                  <a:pt x="17" y="94"/>
                  <a:pt x="18" y="94"/>
                </a:cubicBezTo>
                <a:cubicBezTo>
                  <a:pt x="31" y="94"/>
                  <a:pt x="31" y="94"/>
                  <a:pt x="31" y="94"/>
                </a:cubicBezTo>
                <a:cubicBezTo>
                  <a:pt x="31" y="113"/>
                  <a:pt x="31" y="113"/>
                  <a:pt x="31" y="113"/>
                </a:cubicBezTo>
                <a:cubicBezTo>
                  <a:pt x="31" y="115"/>
                  <a:pt x="32" y="117"/>
                  <a:pt x="33" y="118"/>
                </a:cubicBezTo>
                <a:cubicBezTo>
                  <a:pt x="35" y="120"/>
                  <a:pt x="37" y="121"/>
                  <a:pt x="39" y="121"/>
                </a:cubicBezTo>
                <a:cubicBezTo>
                  <a:pt x="50" y="121"/>
                  <a:pt x="50" y="121"/>
                  <a:pt x="50" y="121"/>
                </a:cubicBezTo>
                <a:cubicBezTo>
                  <a:pt x="52" y="121"/>
                  <a:pt x="54" y="120"/>
                  <a:pt x="55" y="118"/>
                </a:cubicBezTo>
                <a:cubicBezTo>
                  <a:pt x="57" y="117"/>
                  <a:pt x="57" y="115"/>
                  <a:pt x="57" y="113"/>
                </a:cubicBezTo>
                <a:cubicBezTo>
                  <a:pt x="57" y="94"/>
                  <a:pt x="57" y="94"/>
                  <a:pt x="57" y="94"/>
                </a:cubicBezTo>
                <a:cubicBezTo>
                  <a:pt x="70" y="94"/>
                  <a:pt x="70" y="94"/>
                  <a:pt x="70" y="94"/>
                </a:cubicBezTo>
                <a:cubicBezTo>
                  <a:pt x="72" y="94"/>
                  <a:pt x="73" y="94"/>
                  <a:pt x="74" y="93"/>
                </a:cubicBezTo>
                <a:cubicBezTo>
                  <a:pt x="74" y="92"/>
                  <a:pt x="75" y="91"/>
                  <a:pt x="75" y="90"/>
                </a:cubicBezTo>
                <a:cubicBezTo>
                  <a:pt x="74" y="88"/>
                  <a:pt x="74" y="88"/>
                  <a:pt x="74" y="88"/>
                </a:cubicBezTo>
                <a:cubicBezTo>
                  <a:pt x="57" y="60"/>
                  <a:pt x="57" y="60"/>
                  <a:pt x="57" y="60"/>
                </a:cubicBezTo>
                <a:cubicBezTo>
                  <a:pt x="57" y="50"/>
                  <a:pt x="57" y="50"/>
                  <a:pt x="57" y="50"/>
                </a:cubicBezTo>
                <a:cubicBezTo>
                  <a:pt x="60" y="50"/>
                  <a:pt x="60" y="50"/>
                  <a:pt x="60" y="50"/>
                </a:cubicBezTo>
                <a:cubicBezTo>
                  <a:pt x="76" y="74"/>
                  <a:pt x="76" y="74"/>
                  <a:pt x="76" y="74"/>
                </a:cubicBezTo>
                <a:cubicBezTo>
                  <a:pt x="77" y="76"/>
                  <a:pt x="79" y="77"/>
                  <a:pt x="81" y="77"/>
                </a:cubicBezTo>
                <a:cubicBezTo>
                  <a:pt x="83" y="77"/>
                  <a:pt x="85" y="76"/>
                  <a:pt x="86" y="75"/>
                </a:cubicBezTo>
                <a:cubicBezTo>
                  <a:pt x="87" y="74"/>
                  <a:pt x="88" y="72"/>
                  <a:pt x="88" y="70"/>
                </a:cubicBezTo>
                <a:cubicBezTo>
                  <a:pt x="88" y="69"/>
                  <a:pt x="88" y="68"/>
                  <a:pt x="87" y="67"/>
                </a:cubicBezTo>
                <a:close/>
              </a:path>
            </a:pathLst>
          </a:custGeom>
          <a:solidFill>
            <a:srgbClr val="0058A2"/>
          </a:solidFill>
          <a:ln>
            <a:noFill/>
          </a:ln>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a:p>
        </p:txBody>
      </p:sp>
      <p:sp>
        <p:nvSpPr>
          <p:cNvPr id="8" name="Freeform 7"/>
          <p:cNvSpPr>
            <a:spLocks noEditPoints="1"/>
          </p:cNvSpPr>
          <p:nvPr/>
        </p:nvSpPr>
        <p:spPr bwMode="auto">
          <a:xfrm>
            <a:off x="981885" y="2376260"/>
            <a:ext cx="350185" cy="349184"/>
          </a:xfrm>
          <a:custGeom>
            <a:avLst/>
            <a:gdLst>
              <a:gd name="T0" fmla="*/ 371 w 515"/>
              <a:gd name="T1" fmla="*/ 15 h 499"/>
              <a:gd name="T2" fmla="*/ 342 w 515"/>
              <a:gd name="T3" fmla="*/ 4 h 499"/>
              <a:gd name="T4" fmla="*/ 229 w 515"/>
              <a:gd name="T5" fmla="*/ 8 h 499"/>
              <a:gd name="T6" fmla="*/ 261 w 515"/>
              <a:gd name="T7" fmla="*/ 45 h 499"/>
              <a:gd name="T8" fmla="*/ 305 w 515"/>
              <a:gd name="T9" fmla="*/ 129 h 499"/>
              <a:gd name="T10" fmla="*/ 384 w 515"/>
              <a:gd name="T11" fmla="*/ 160 h 499"/>
              <a:gd name="T12" fmla="*/ 407 w 515"/>
              <a:gd name="T13" fmla="*/ 75 h 499"/>
              <a:gd name="T14" fmla="*/ 443 w 515"/>
              <a:gd name="T15" fmla="*/ 145 h 499"/>
              <a:gd name="T16" fmla="*/ 429 w 515"/>
              <a:gd name="T17" fmla="*/ 329 h 499"/>
              <a:gd name="T18" fmla="*/ 457 w 515"/>
              <a:gd name="T19" fmla="*/ 322 h 499"/>
              <a:gd name="T20" fmla="*/ 485 w 515"/>
              <a:gd name="T21" fmla="*/ 311 h 499"/>
              <a:gd name="T22" fmla="*/ 506 w 515"/>
              <a:gd name="T23" fmla="*/ 292 h 499"/>
              <a:gd name="T24" fmla="*/ 510 w 515"/>
              <a:gd name="T25" fmla="*/ 248 h 499"/>
              <a:gd name="T26" fmla="*/ 443 w 515"/>
              <a:gd name="T27" fmla="*/ 145 h 499"/>
              <a:gd name="T28" fmla="*/ 237 w 515"/>
              <a:gd name="T29" fmla="*/ 30 h 499"/>
              <a:gd name="T30" fmla="*/ 214 w 515"/>
              <a:gd name="T31" fmla="*/ 10 h 499"/>
              <a:gd name="T32" fmla="*/ 188 w 515"/>
              <a:gd name="T33" fmla="*/ 1 h 499"/>
              <a:gd name="T34" fmla="*/ 147 w 515"/>
              <a:gd name="T35" fmla="*/ 17 h 499"/>
              <a:gd name="T36" fmla="*/ 86 w 515"/>
              <a:gd name="T37" fmla="*/ 124 h 499"/>
              <a:gd name="T38" fmla="*/ 257 w 515"/>
              <a:gd name="T39" fmla="*/ 52 h 499"/>
              <a:gd name="T40" fmla="*/ 470 w 515"/>
              <a:gd name="T41" fmla="*/ 328 h 499"/>
              <a:gd name="T42" fmla="*/ 337 w 515"/>
              <a:gd name="T43" fmla="*/ 337 h 499"/>
              <a:gd name="T44" fmla="*/ 274 w 515"/>
              <a:gd name="T45" fmla="*/ 392 h 499"/>
              <a:gd name="T46" fmla="*/ 339 w 515"/>
              <a:gd name="T47" fmla="*/ 451 h 499"/>
              <a:gd name="T48" fmla="*/ 408 w 515"/>
              <a:gd name="T49" fmla="*/ 447 h 499"/>
              <a:gd name="T50" fmla="*/ 431 w 515"/>
              <a:gd name="T51" fmla="*/ 427 h 499"/>
              <a:gd name="T52" fmla="*/ 470 w 515"/>
              <a:gd name="T53" fmla="*/ 328 h 499"/>
              <a:gd name="T54" fmla="*/ 41 w 515"/>
              <a:gd name="T55" fmla="*/ 191 h 499"/>
              <a:gd name="T56" fmla="*/ 5 w 515"/>
              <a:gd name="T57" fmla="*/ 251 h 499"/>
              <a:gd name="T58" fmla="*/ 8 w 515"/>
              <a:gd name="T59" fmla="*/ 281 h 499"/>
              <a:gd name="T60" fmla="*/ 65 w 515"/>
              <a:gd name="T61" fmla="*/ 380 h 499"/>
              <a:gd name="T62" fmla="*/ 82 w 515"/>
              <a:gd name="T63" fmla="*/ 334 h 499"/>
              <a:gd name="T64" fmla="*/ 136 w 515"/>
              <a:gd name="T65" fmla="*/ 255 h 499"/>
              <a:gd name="T66" fmla="*/ 126 w 515"/>
              <a:gd name="T67" fmla="*/ 171 h 499"/>
              <a:gd name="T68" fmla="*/ 91 w 515"/>
              <a:gd name="T69" fmla="*/ 334 h 499"/>
              <a:gd name="T70" fmla="*/ 79 w 515"/>
              <a:gd name="T71" fmla="*/ 368 h 499"/>
              <a:gd name="T72" fmla="*/ 74 w 515"/>
              <a:gd name="T73" fmla="*/ 403 h 499"/>
              <a:gd name="T74" fmla="*/ 92 w 515"/>
              <a:gd name="T75" fmla="*/ 439 h 499"/>
              <a:gd name="T76" fmla="*/ 235 w 515"/>
              <a:gd name="T77" fmla="*/ 456 h 499"/>
              <a:gd name="T78" fmla="*/ 239 w 515"/>
              <a:gd name="T79" fmla="*/ 342 h 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15" h="499">
                <a:moveTo>
                  <a:pt x="374" y="20"/>
                </a:moveTo>
                <a:cubicBezTo>
                  <a:pt x="371" y="15"/>
                  <a:pt x="371" y="15"/>
                  <a:pt x="371" y="15"/>
                </a:cubicBezTo>
                <a:cubicBezTo>
                  <a:pt x="368" y="13"/>
                  <a:pt x="364" y="10"/>
                  <a:pt x="359" y="7"/>
                </a:cubicBezTo>
                <a:cubicBezTo>
                  <a:pt x="354" y="4"/>
                  <a:pt x="348" y="3"/>
                  <a:pt x="342" y="4"/>
                </a:cubicBezTo>
                <a:cubicBezTo>
                  <a:pt x="224" y="4"/>
                  <a:pt x="224" y="4"/>
                  <a:pt x="224" y="4"/>
                </a:cubicBezTo>
                <a:cubicBezTo>
                  <a:pt x="229" y="8"/>
                  <a:pt x="229" y="8"/>
                  <a:pt x="229" y="8"/>
                </a:cubicBezTo>
                <a:cubicBezTo>
                  <a:pt x="232" y="10"/>
                  <a:pt x="237" y="15"/>
                  <a:pt x="242" y="21"/>
                </a:cubicBezTo>
                <a:cubicBezTo>
                  <a:pt x="248" y="28"/>
                  <a:pt x="255" y="35"/>
                  <a:pt x="261" y="45"/>
                </a:cubicBezTo>
                <a:cubicBezTo>
                  <a:pt x="268" y="54"/>
                  <a:pt x="275" y="66"/>
                  <a:pt x="283" y="81"/>
                </a:cubicBezTo>
                <a:cubicBezTo>
                  <a:pt x="291" y="96"/>
                  <a:pt x="299" y="112"/>
                  <a:pt x="305" y="129"/>
                </a:cubicBezTo>
                <a:cubicBezTo>
                  <a:pt x="261" y="154"/>
                  <a:pt x="261" y="154"/>
                  <a:pt x="261" y="154"/>
                </a:cubicBezTo>
                <a:cubicBezTo>
                  <a:pt x="384" y="160"/>
                  <a:pt x="384" y="160"/>
                  <a:pt x="384" y="160"/>
                </a:cubicBezTo>
                <a:cubicBezTo>
                  <a:pt x="448" y="51"/>
                  <a:pt x="448" y="51"/>
                  <a:pt x="448" y="51"/>
                </a:cubicBezTo>
                <a:cubicBezTo>
                  <a:pt x="407" y="75"/>
                  <a:pt x="407" y="75"/>
                  <a:pt x="407" y="75"/>
                </a:cubicBezTo>
                <a:cubicBezTo>
                  <a:pt x="392" y="50"/>
                  <a:pt x="381" y="32"/>
                  <a:pt x="374" y="20"/>
                </a:cubicBezTo>
                <a:close/>
                <a:moveTo>
                  <a:pt x="443" y="145"/>
                </a:moveTo>
                <a:cubicBezTo>
                  <a:pt x="351" y="202"/>
                  <a:pt x="351" y="202"/>
                  <a:pt x="351" y="202"/>
                </a:cubicBezTo>
                <a:cubicBezTo>
                  <a:pt x="396" y="273"/>
                  <a:pt x="422" y="315"/>
                  <a:pt x="429" y="329"/>
                </a:cubicBezTo>
                <a:cubicBezTo>
                  <a:pt x="431" y="329"/>
                  <a:pt x="435" y="328"/>
                  <a:pt x="442" y="326"/>
                </a:cubicBezTo>
                <a:cubicBezTo>
                  <a:pt x="449" y="324"/>
                  <a:pt x="454" y="323"/>
                  <a:pt x="457" y="322"/>
                </a:cubicBezTo>
                <a:cubicBezTo>
                  <a:pt x="460" y="321"/>
                  <a:pt x="465" y="319"/>
                  <a:pt x="471" y="317"/>
                </a:cubicBezTo>
                <a:cubicBezTo>
                  <a:pt x="477" y="315"/>
                  <a:pt x="482" y="313"/>
                  <a:pt x="485" y="311"/>
                </a:cubicBezTo>
                <a:cubicBezTo>
                  <a:pt x="496" y="302"/>
                  <a:pt x="496" y="302"/>
                  <a:pt x="496" y="302"/>
                </a:cubicBezTo>
                <a:cubicBezTo>
                  <a:pt x="506" y="292"/>
                  <a:pt x="506" y="292"/>
                  <a:pt x="506" y="292"/>
                </a:cubicBezTo>
                <a:cubicBezTo>
                  <a:pt x="510" y="285"/>
                  <a:pt x="513" y="278"/>
                  <a:pt x="514" y="270"/>
                </a:cubicBezTo>
                <a:cubicBezTo>
                  <a:pt x="515" y="262"/>
                  <a:pt x="514" y="255"/>
                  <a:pt x="510" y="248"/>
                </a:cubicBezTo>
                <a:cubicBezTo>
                  <a:pt x="448" y="142"/>
                  <a:pt x="448" y="142"/>
                  <a:pt x="448" y="142"/>
                </a:cubicBezTo>
                <a:lnTo>
                  <a:pt x="443" y="145"/>
                </a:lnTo>
                <a:close/>
                <a:moveTo>
                  <a:pt x="247" y="41"/>
                </a:moveTo>
                <a:cubicBezTo>
                  <a:pt x="243" y="36"/>
                  <a:pt x="239" y="32"/>
                  <a:pt x="237" y="30"/>
                </a:cubicBezTo>
                <a:cubicBezTo>
                  <a:pt x="235" y="27"/>
                  <a:pt x="231" y="24"/>
                  <a:pt x="226" y="20"/>
                </a:cubicBezTo>
                <a:cubicBezTo>
                  <a:pt x="222" y="16"/>
                  <a:pt x="218" y="12"/>
                  <a:pt x="214" y="10"/>
                </a:cubicBezTo>
                <a:cubicBezTo>
                  <a:pt x="211" y="8"/>
                  <a:pt x="207" y="6"/>
                  <a:pt x="202" y="4"/>
                </a:cubicBezTo>
                <a:cubicBezTo>
                  <a:pt x="197" y="2"/>
                  <a:pt x="192" y="1"/>
                  <a:pt x="188" y="1"/>
                </a:cubicBezTo>
                <a:cubicBezTo>
                  <a:pt x="180" y="0"/>
                  <a:pt x="172" y="1"/>
                  <a:pt x="164" y="3"/>
                </a:cubicBezTo>
                <a:cubicBezTo>
                  <a:pt x="156" y="6"/>
                  <a:pt x="151" y="11"/>
                  <a:pt x="147" y="17"/>
                </a:cubicBezTo>
                <a:cubicBezTo>
                  <a:pt x="81" y="121"/>
                  <a:pt x="81" y="121"/>
                  <a:pt x="81" y="121"/>
                </a:cubicBezTo>
                <a:cubicBezTo>
                  <a:pt x="86" y="124"/>
                  <a:pt x="86" y="124"/>
                  <a:pt x="86" y="124"/>
                </a:cubicBezTo>
                <a:cubicBezTo>
                  <a:pt x="179" y="179"/>
                  <a:pt x="179" y="179"/>
                  <a:pt x="179" y="179"/>
                </a:cubicBezTo>
                <a:cubicBezTo>
                  <a:pt x="222" y="106"/>
                  <a:pt x="248" y="64"/>
                  <a:pt x="257" y="52"/>
                </a:cubicBezTo>
                <a:cubicBezTo>
                  <a:pt x="255" y="50"/>
                  <a:pt x="252" y="47"/>
                  <a:pt x="247" y="41"/>
                </a:cubicBezTo>
                <a:close/>
                <a:moveTo>
                  <a:pt x="470" y="328"/>
                </a:moveTo>
                <a:cubicBezTo>
                  <a:pt x="459" y="333"/>
                  <a:pt x="442" y="336"/>
                  <a:pt x="420" y="338"/>
                </a:cubicBezTo>
                <a:cubicBezTo>
                  <a:pt x="398" y="340"/>
                  <a:pt x="371" y="340"/>
                  <a:pt x="337" y="337"/>
                </a:cubicBezTo>
                <a:cubicBezTo>
                  <a:pt x="335" y="286"/>
                  <a:pt x="335" y="286"/>
                  <a:pt x="335" y="286"/>
                </a:cubicBezTo>
                <a:cubicBezTo>
                  <a:pt x="274" y="392"/>
                  <a:pt x="274" y="392"/>
                  <a:pt x="274" y="392"/>
                </a:cubicBezTo>
                <a:cubicBezTo>
                  <a:pt x="341" y="499"/>
                  <a:pt x="341" y="499"/>
                  <a:pt x="341" y="499"/>
                </a:cubicBezTo>
                <a:cubicBezTo>
                  <a:pt x="339" y="451"/>
                  <a:pt x="339" y="451"/>
                  <a:pt x="339" y="451"/>
                </a:cubicBezTo>
                <a:cubicBezTo>
                  <a:pt x="367" y="450"/>
                  <a:pt x="389" y="449"/>
                  <a:pt x="403" y="448"/>
                </a:cubicBezTo>
                <a:cubicBezTo>
                  <a:pt x="408" y="447"/>
                  <a:pt x="408" y="447"/>
                  <a:pt x="408" y="447"/>
                </a:cubicBezTo>
                <a:cubicBezTo>
                  <a:pt x="412" y="446"/>
                  <a:pt x="416" y="444"/>
                  <a:pt x="421" y="441"/>
                </a:cubicBezTo>
                <a:cubicBezTo>
                  <a:pt x="425" y="437"/>
                  <a:pt x="429" y="433"/>
                  <a:pt x="431" y="427"/>
                </a:cubicBezTo>
                <a:cubicBezTo>
                  <a:pt x="486" y="322"/>
                  <a:pt x="486" y="322"/>
                  <a:pt x="486" y="322"/>
                </a:cubicBezTo>
                <a:lnTo>
                  <a:pt x="470" y="328"/>
                </a:lnTo>
                <a:close/>
                <a:moveTo>
                  <a:pt x="0" y="166"/>
                </a:moveTo>
                <a:cubicBezTo>
                  <a:pt x="41" y="191"/>
                  <a:pt x="41" y="191"/>
                  <a:pt x="41" y="191"/>
                </a:cubicBezTo>
                <a:cubicBezTo>
                  <a:pt x="25" y="215"/>
                  <a:pt x="14" y="234"/>
                  <a:pt x="7" y="246"/>
                </a:cubicBezTo>
                <a:cubicBezTo>
                  <a:pt x="5" y="251"/>
                  <a:pt x="5" y="251"/>
                  <a:pt x="5" y="251"/>
                </a:cubicBezTo>
                <a:cubicBezTo>
                  <a:pt x="4" y="255"/>
                  <a:pt x="3" y="259"/>
                  <a:pt x="3" y="265"/>
                </a:cubicBezTo>
                <a:cubicBezTo>
                  <a:pt x="3" y="271"/>
                  <a:pt x="5" y="276"/>
                  <a:pt x="8" y="281"/>
                </a:cubicBezTo>
                <a:cubicBezTo>
                  <a:pt x="64" y="386"/>
                  <a:pt x="64" y="386"/>
                  <a:pt x="64" y="386"/>
                </a:cubicBezTo>
                <a:cubicBezTo>
                  <a:pt x="65" y="380"/>
                  <a:pt x="65" y="380"/>
                  <a:pt x="65" y="380"/>
                </a:cubicBezTo>
                <a:cubicBezTo>
                  <a:pt x="66" y="376"/>
                  <a:pt x="68" y="369"/>
                  <a:pt x="71" y="361"/>
                </a:cubicBezTo>
                <a:cubicBezTo>
                  <a:pt x="74" y="353"/>
                  <a:pt x="77" y="344"/>
                  <a:pt x="82" y="334"/>
                </a:cubicBezTo>
                <a:cubicBezTo>
                  <a:pt x="87" y="323"/>
                  <a:pt x="94" y="311"/>
                  <a:pt x="103" y="297"/>
                </a:cubicBezTo>
                <a:cubicBezTo>
                  <a:pt x="113" y="283"/>
                  <a:pt x="124" y="269"/>
                  <a:pt x="136" y="255"/>
                </a:cubicBezTo>
                <a:cubicBezTo>
                  <a:pt x="179" y="282"/>
                  <a:pt x="179" y="282"/>
                  <a:pt x="179" y="282"/>
                </a:cubicBezTo>
                <a:cubicBezTo>
                  <a:pt x="126" y="171"/>
                  <a:pt x="126" y="171"/>
                  <a:pt x="126" y="171"/>
                </a:cubicBezTo>
                <a:lnTo>
                  <a:pt x="0" y="166"/>
                </a:lnTo>
                <a:close/>
                <a:moveTo>
                  <a:pt x="91" y="334"/>
                </a:moveTo>
                <a:cubicBezTo>
                  <a:pt x="90" y="335"/>
                  <a:pt x="88" y="341"/>
                  <a:pt x="85" y="350"/>
                </a:cubicBezTo>
                <a:cubicBezTo>
                  <a:pt x="82" y="359"/>
                  <a:pt x="80" y="365"/>
                  <a:pt x="79" y="368"/>
                </a:cubicBezTo>
                <a:cubicBezTo>
                  <a:pt x="78" y="372"/>
                  <a:pt x="77" y="377"/>
                  <a:pt x="75" y="384"/>
                </a:cubicBezTo>
                <a:cubicBezTo>
                  <a:pt x="74" y="392"/>
                  <a:pt x="73" y="398"/>
                  <a:pt x="74" y="403"/>
                </a:cubicBezTo>
                <a:cubicBezTo>
                  <a:pt x="75" y="409"/>
                  <a:pt x="76" y="414"/>
                  <a:pt x="78" y="419"/>
                </a:cubicBezTo>
                <a:cubicBezTo>
                  <a:pt x="81" y="427"/>
                  <a:pt x="86" y="433"/>
                  <a:pt x="92" y="439"/>
                </a:cubicBezTo>
                <a:cubicBezTo>
                  <a:pt x="98" y="444"/>
                  <a:pt x="105" y="447"/>
                  <a:pt x="112" y="448"/>
                </a:cubicBezTo>
                <a:cubicBezTo>
                  <a:pt x="235" y="456"/>
                  <a:pt x="235" y="456"/>
                  <a:pt x="235" y="456"/>
                </a:cubicBezTo>
                <a:cubicBezTo>
                  <a:pt x="235" y="450"/>
                  <a:pt x="235" y="450"/>
                  <a:pt x="235" y="450"/>
                </a:cubicBezTo>
                <a:cubicBezTo>
                  <a:pt x="239" y="342"/>
                  <a:pt x="239" y="342"/>
                  <a:pt x="239" y="342"/>
                </a:cubicBezTo>
                <a:cubicBezTo>
                  <a:pt x="155" y="339"/>
                  <a:pt x="106" y="336"/>
                  <a:pt x="91" y="334"/>
                </a:cubicBezTo>
                <a:close/>
              </a:path>
            </a:pathLst>
          </a:custGeom>
          <a:solidFill>
            <a:srgbClr val="0058A2"/>
          </a:solidFill>
          <a:ln>
            <a:noFill/>
          </a:ln>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a:p>
        </p:txBody>
      </p:sp>
      <p:sp>
        <p:nvSpPr>
          <p:cNvPr id="10" name="Freeform 9"/>
          <p:cNvSpPr>
            <a:spLocks noEditPoints="1"/>
          </p:cNvSpPr>
          <p:nvPr/>
        </p:nvSpPr>
        <p:spPr bwMode="auto">
          <a:xfrm>
            <a:off x="964095" y="1110277"/>
            <a:ext cx="385763" cy="381320"/>
          </a:xfrm>
          <a:custGeom>
            <a:avLst/>
            <a:gdLst>
              <a:gd name="T0" fmla="*/ 927 w 1854"/>
              <a:gd name="T1" fmla="*/ 0 h 1853"/>
              <a:gd name="T2" fmla="*/ 787 w 1854"/>
              <a:gd name="T3" fmla="*/ 11 h 1853"/>
              <a:gd name="T4" fmla="*/ 783 w 1854"/>
              <a:gd name="T5" fmla="*/ 9 h 1853"/>
              <a:gd name="T6" fmla="*/ 782 w 1854"/>
              <a:gd name="T7" fmla="*/ 11 h 1853"/>
              <a:gd name="T8" fmla="*/ 0 w 1854"/>
              <a:gd name="T9" fmla="*/ 927 h 1853"/>
              <a:gd name="T10" fmla="*/ 927 w 1854"/>
              <a:gd name="T11" fmla="*/ 1853 h 1853"/>
              <a:gd name="T12" fmla="*/ 1854 w 1854"/>
              <a:gd name="T13" fmla="*/ 927 h 1853"/>
              <a:gd name="T14" fmla="*/ 927 w 1854"/>
              <a:gd name="T15" fmla="*/ 0 h 1853"/>
              <a:gd name="T16" fmla="*/ 734 w 1854"/>
              <a:gd name="T17" fmla="*/ 1022 h 1853"/>
              <a:gd name="T18" fmla="*/ 688 w 1854"/>
              <a:gd name="T19" fmla="*/ 1006 h 1853"/>
              <a:gd name="T20" fmla="*/ 715 w 1854"/>
              <a:gd name="T21" fmla="*/ 654 h 1853"/>
              <a:gd name="T22" fmla="*/ 843 w 1854"/>
              <a:gd name="T23" fmla="*/ 563 h 1853"/>
              <a:gd name="T24" fmla="*/ 1224 w 1854"/>
              <a:gd name="T25" fmla="*/ 741 h 1853"/>
              <a:gd name="T26" fmla="*/ 1217 w 1854"/>
              <a:gd name="T27" fmla="*/ 771 h 1853"/>
              <a:gd name="T28" fmla="*/ 734 w 1854"/>
              <a:gd name="T29" fmla="*/ 1022 h 1853"/>
              <a:gd name="T30" fmla="*/ 544 w 1854"/>
              <a:gd name="T31" fmla="*/ 1362 h 1853"/>
              <a:gd name="T32" fmla="*/ 598 w 1854"/>
              <a:gd name="T33" fmla="*/ 1386 h 1853"/>
              <a:gd name="T34" fmla="*/ 658 w 1854"/>
              <a:gd name="T35" fmla="*/ 1695 h 1853"/>
              <a:gd name="T36" fmla="*/ 405 w 1854"/>
              <a:gd name="T37" fmla="*/ 1550 h 1853"/>
              <a:gd name="T38" fmla="*/ 544 w 1854"/>
              <a:gd name="T39" fmla="*/ 1362 h 1853"/>
              <a:gd name="T40" fmla="*/ 1603 w 1854"/>
              <a:gd name="T41" fmla="*/ 824 h 1853"/>
              <a:gd name="T42" fmla="*/ 1621 w 1854"/>
              <a:gd name="T43" fmla="*/ 823 h 1853"/>
              <a:gd name="T44" fmla="*/ 1735 w 1854"/>
              <a:gd name="T45" fmla="*/ 829 h 1853"/>
              <a:gd name="T46" fmla="*/ 1741 w 1854"/>
              <a:gd name="T47" fmla="*/ 927 h 1853"/>
              <a:gd name="T48" fmla="*/ 1728 w 1854"/>
              <a:gd name="T49" fmla="*/ 1070 h 1853"/>
              <a:gd name="T50" fmla="*/ 1581 w 1854"/>
              <a:gd name="T51" fmla="*/ 895 h 1853"/>
              <a:gd name="T52" fmla="*/ 1603 w 1854"/>
              <a:gd name="T53" fmla="*/ 824 h 1853"/>
              <a:gd name="T54" fmla="*/ 1712 w 1854"/>
              <a:gd name="T55" fmla="*/ 714 h 1853"/>
              <a:gd name="T56" fmla="*/ 1621 w 1854"/>
              <a:gd name="T57" fmla="*/ 710 h 1853"/>
              <a:gd name="T58" fmla="*/ 1582 w 1854"/>
              <a:gd name="T59" fmla="*/ 711 h 1853"/>
              <a:gd name="T60" fmla="*/ 1409 w 1854"/>
              <a:gd name="T61" fmla="*/ 607 h 1853"/>
              <a:gd name="T62" fmla="*/ 1289 w 1854"/>
              <a:gd name="T63" fmla="*/ 648 h 1853"/>
              <a:gd name="T64" fmla="*/ 870 w 1854"/>
              <a:gd name="T65" fmla="*/ 453 h 1853"/>
              <a:gd name="T66" fmla="*/ 793 w 1854"/>
              <a:gd name="T67" fmla="*/ 308 h 1853"/>
              <a:gd name="T68" fmla="*/ 860 w 1854"/>
              <a:gd name="T69" fmla="*/ 116 h 1853"/>
              <a:gd name="T70" fmla="*/ 927 w 1854"/>
              <a:gd name="T71" fmla="*/ 113 h 1853"/>
              <a:gd name="T72" fmla="*/ 1712 w 1854"/>
              <a:gd name="T73" fmla="*/ 714 h 1853"/>
              <a:gd name="T74" fmla="*/ 731 w 1854"/>
              <a:gd name="T75" fmla="*/ 137 h 1853"/>
              <a:gd name="T76" fmla="*/ 687 w 1854"/>
              <a:gd name="T77" fmla="*/ 269 h 1853"/>
              <a:gd name="T78" fmla="*/ 675 w 1854"/>
              <a:gd name="T79" fmla="*/ 268 h 1853"/>
              <a:gd name="T80" fmla="*/ 491 w 1854"/>
              <a:gd name="T81" fmla="*/ 400 h 1853"/>
              <a:gd name="T82" fmla="*/ 295 w 1854"/>
              <a:gd name="T83" fmla="*/ 414 h 1853"/>
              <a:gd name="T84" fmla="*/ 731 w 1854"/>
              <a:gd name="T85" fmla="*/ 137 h 1853"/>
              <a:gd name="T86" fmla="*/ 113 w 1854"/>
              <a:gd name="T87" fmla="*/ 927 h 1853"/>
              <a:gd name="T88" fmla="*/ 208 w 1854"/>
              <a:gd name="T89" fmla="*/ 546 h 1853"/>
              <a:gd name="T90" fmla="*/ 487 w 1854"/>
              <a:gd name="T91" fmla="*/ 513 h 1853"/>
              <a:gd name="T92" fmla="*/ 603 w 1854"/>
              <a:gd name="T93" fmla="*/ 644 h 1853"/>
              <a:gd name="T94" fmla="*/ 574 w 1854"/>
              <a:gd name="T95" fmla="*/ 1016 h 1853"/>
              <a:gd name="T96" fmla="*/ 452 w 1854"/>
              <a:gd name="T97" fmla="*/ 1197 h 1853"/>
              <a:gd name="T98" fmla="*/ 469 w 1854"/>
              <a:gd name="T99" fmla="*/ 1276 h 1853"/>
              <a:gd name="T100" fmla="*/ 322 w 1854"/>
              <a:gd name="T101" fmla="*/ 1470 h 1853"/>
              <a:gd name="T102" fmla="*/ 113 w 1854"/>
              <a:gd name="T103" fmla="*/ 927 h 1853"/>
              <a:gd name="T104" fmla="*/ 927 w 1854"/>
              <a:gd name="T105" fmla="*/ 1740 h 1853"/>
              <a:gd name="T106" fmla="*/ 784 w 1854"/>
              <a:gd name="T107" fmla="*/ 1728 h 1853"/>
              <a:gd name="T108" fmla="*/ 711 w 1854"/>
              <a:gd name="T109" fmla="*/ 1381 h 1853"/>
              <a:gd name="T110" fmla="*/ 842 w 1854"/>
              <a:gd name="T111" fmla="*/ 1197 h 1853"/>
              <a:gd name="T112" fmla="*/ 817 w 1854"/>
              <a:gd name="T113" fmla="*/ 1101 h 1853"/>
              <a:gd name="T114" fmla="*/ 1232 w 1854"/>
              <a:gd name="T115" fmla="*/ 884 h 1853"/>
              <a:gd name="T116" fmla="*/ 1409 w 1854"/>
              <a:gd name="T117" fmla="*/ 997 h 1853"/>
              <a:gd name="T118" fmla="*/ 1499 w 1854"/>
              <a:gd name="T119" fmla="*/ 975 h 1853"/>
              <a:gd name="T120" fmla="*/ 1689 w 1854"/>
              <a:gd name="T121" fmla="*/ 1212 h 1853"/>
              <a:gd name="T122" fmla="*/ 927 w 1854"/>
              <a:gd name="T123" fmla="*/ 1740 h 1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854" h="1853">
                <a:moveTo>
                  <a:pt x="927" y="0"/>
                </a:moveTo>
                <a:cubicBezTo>
                  <a:pt x="879" y="0"/>
                  <a:pt x="832" y="4"/>
                  <a:pt x="787" y="11"/>
                </a:cubicBezTo>
                <a:lnTo>
                  <a:pt x="783" y="9"/>
                </a:lnTo>
                <a:cubicBezTo>
                  <a:pt x="782" y="10"/>
                  <a:pt x="782" y="11"/>
                  <a:pt x="782" y="11"/>
                </a:cubicBezTo>
                <a:cubicBezTo>
                  <a:pt x="339" y="81"/>
                  <a:pt x="0" y="464"/>
                  <a:pt x="0" y="927"/>
                </a:cubicBezTo>
                <a:cubicBezTo>
                  <a:pt x="0" y="1438"/>
                  <a:pt x="415" y="1853"/>
                  <a:pt x="927" y="1853"/>
                </a:cubicBezTo>
                <a:cubicBezTo>
                  <a:pt x="1439" y="1853"/>
                  <a:pt x="1854" y="1438"/>
                  <a:pt x="1854" y="927"/>
                </a:cubicBezTo>
                <a:cubicBezTo>
                  <a:pt x="1854" y="415"/>
                  <a:pt x="1439" y="0"/>
                  <a:pt x="927" y="0"/>
                </a:cubicBezTo>
                <a:close/>
                <a:moveTo>
                  <a:pt x="734" y="1022"/>
                </a:moveTo>
                <a:cubicBezTo>
                  <a:pt x="719" y="1015"/>
                  <a:pt x="704" y="1010"/>
                  <a:pt x="688" y="1006"/>
                </a:cubicBezTo>
                <a:cubicBezTo>
                  <a:pt x="689" y="888"/>
                  <a:pt x="698" y="770"/>
                  <a:pt x="715" y="654"/>
                </a:cubicBezTo>
                <a:cubicBezTo>
                  <a:pt x="770" y="643"/>
                  <a:pt x="816" y="609"/>
                  <a:pt x="843" y="563"/>
                </a:cubicBezTo>
                <a:cubicBezTo>
                  <a:pt x="976" y="601"/>
                  <a:pt x="1104" y="662"/>
                  <a:pt x="1224" y="741"/>
                </a:cubicBezTo>
                <a:cubicBezTo>
                  <a:pt x="1221" y="751"/>
                  <a:pt x="1218" y="761"/>
                  <a:pt x="1217" y="771"/>
                </a:cubicBezTo>
                <a:cubicBezTo>
                  <a:pt x="1046" y="823"/>
                  <a:pt x="883" y="908"/>
                  <a:pt x="734" y="1022"/>
                </a:cubicBezTo>
                <a:close/>
                <a:moveTo>
                  <a:pt x="544" y="1362"/>
                </a:moveTo>
                <a:cubicBezTo>
                  <a:pt x="560" y="1373"/>
                  <a:pt x="578" y="1381"/>
                  <a:pt x="598" y="1386"/>
                </a:cubicBezTo>
                <a:cubicBezTo>
                  <a:pt x="612" y="1490"/>
                  <a:pt x="632" y="1594"/>
                  <a:pt x="658" y="1695"/>
                </a:cubicBezTo>
                <a:cubicBezTo>
                  <a:pt x="565" y="1662"/>
                  <a:pt x="479" y="1612"/>
                  <a:pt x="405" y="1550"/>
                </a:cubicBezTo>
                <a:cubicBezTo>
                  <a:pt x="448" y="1483"/>
                  <a:pt x="495" y="1421"/>
                  <a:pt x="544" y="1362"/>
                </a:cubicBezTo>
                <a:close/>
                <a:moveTo>
                  <a:pt x="1603" y="824"/>
                </a:moveTo>
                <a:cubicBezTo>
                  <a:pt x="1609" y="823"/>
                  <a:pt x="1615" y="823"/>
                  <a:pt x="1621" y="823"/>
                </a:cubicBezTo>
                <a:cubicBezTo>
                  <a:pt x="1659" y="823"/>
                  <a:pt x="1697" y="826"/>
                  <a:pt x="1735" y="829"/>
                </a:cubicBezTo>
                <a:cubicBezTo>
                  <a:pt x="1739" y="861"/>
                  <a:pt x="1741" y="894"/>
                  <a:pt x="1741" y="927"/>
                </a:cubicBezTo>
                <a:cubicBezTo>
                  <a:pt x="1741" y="976"/>
                  <a:pt x="1736" y="1024"/>
                  <a:pt x="1728" y="1070"/>
                </a:cubicBezTo>
                <a:cubicBezTo>
                  <a:pt x="1681" y="1008"/>
                  <a:pt x="1632" y="950"/>
                  <a:pt x="1581" y="895"/>
                </a:cubicBezTo>
                <a:cubicBezTo>
                  <a:pt x="1593" y="874"/>
                  <a:pt x="1600" y="849"/>
                  <a:pt x="1603" y="824"/>
                </a:cubicBezTo>
                <a:close/>
                <a:moveTo>
                  <a:pt x="1712" y="714"/>
                </a:moveTo>
                <a:cubicBezTo>
                  <a:pt x="1682" y="712"/>
                  <a:pt x="1651" y="710"/>
                  <a:pt x="1621" y="710"/>
                </a:cubicBezTo>
                <a:cubicBezTo>
                  <a:pt x="1608" y="710"/>
                  <a:pt x="1595" y="711"/>
                  <a:pt x="1582" y="711"/>
                </a:cubicBezTo>
                <a:cubicBezTo>
                  <a:pt x="1549" y="649"/>
                  <a:pt x="1484" y="607"/>
                  <a:pt x="1409" y="607"/>
                </a:cubicBezTo>
                <a:cubicBezTo>
                  <a:pt x="1364" y="607"/>
                  <a:pt x="1322" y="622"/>
                  <a:pt x="1289" y="648"/>
                </a:cubicBezTo>
                <a:cubicBezTo>
                  <a:pt x="1157" y="561"/>
                  <a:pt x="1017" y="495"/>
                  <a:pt x="870" y="453"/>
                </a:cubicBezTo>
                <a:cubicBezTo>
                  <a:pt x="867" y="394"/>
                  <a:pt x="837" y="341"/>
                  <a:pt x="793" y="308"/>
                </a:cubicBezTo>
                <a:cubicBezTo>
                  <a:pt x="813" y="242"/>
                  <a:pt x="835" y="178"/>
                  <a:pt x="860" y="116"/>
                </a:cubicBezTo>
                <a:cubicBezTo>
                  <a:pt x="882" y="114"/>
                  <a:pt x="905" y="113"/>
                  <a:pt x="927" y="113"/>
                </a:cubicBezTo>
                <a:cubicBezTo>
                  <a:pt x="1302" y="113"/>
                  <a:pt x="1618" y="368"/>
                  <a:pt x="1712" y="714"/>
                </a:cubicBezTo>
                <a:close/>
                <a:moveTo>
                  <a:pt x="731" y="137"/>
                </a:moveTo>
                <a:cubicBezTo>
                  <a:pt x="715" y="180"/>
                  <a:pt x="701" y="224"/>
                  <a:pt x="687" y="269"/>
                </a:cubicBezTo>
                <a:cubicBezTo>
                  <a:pt x="683" y="268"/>
                  <a:pt x="679" y="268"/>
                  <a:pt x="675" y="268"/>
                </a:cubicBezTo>
                <a:cubicBezTo>
                  <a:pt x="590" y="268"/>
                  <a:pt x="517" y="323"/>
                  <a:pt x="491" y="400"/>
                </a:cubicBezTo>
                <a:cubicBezTo>
                  <a:pt x="426" y="400"/>
                  <a:pt x="360" y="405"/>
                  <a:pt x="295" y="414"/>
                </a:cubicBezTo>
                <a:cubicBezTo>
                  <a:pt x="405" y="279"/>
                  <a:pt x="557" y="180"/>
                  <a:pt x="731" y="137"/>
                </a:cubicBezTo>
                <a:close/>
                <a:moveTo>
                  <a:pt x="113" y="927"/>
                </a:moveTo>
                <a:cubicBezTo>
                  <a:pt x="113" y="789"/>
                  <a:pt x="148" y="660"/>
                  <a:pt x="208" y="546"/>
                </a:cubicBezTo>
                <a:cubicBezTo>
                  <a:pt x="300" y="525"/>
                  <a:pt x="393" y="513"/>
                  <a:pt x="487" y="513"/>
                </a:cubicBezTo>
                <a:cubicBezTo>
                  <a:pt x="503" y="573"/>
                  <a:pt x="546" y="622"/>
                  <a:pt x="603" y="644"/>
                </a:cubicBezTo>
                <a:cubicBezTo>
                  <a:pt x="585" y="767"/>
                  <a:pt x="575" y="891"/>
                  <a:pt x="574" y="1016"/>
                </a:cubicBezTo>
                <a:cubicBezTo>
                  <a:pt x="503" y="1045"/>
                  <a:pt x="452" y="1115"/>
                  <a:pt x="452" y="1197"/>
                </a:cubicBezTo>
                <a:cubicBezTo>
                  <a:pt x="452" y="1225"/>
                  <a:pt x="458" y="1252"/>
                  <a:pt x="469" y="1276"/>
                </a:cubicBezTo>
                <a:cubicBezTo>
                  <a:pt x="417" y="1336"/>
                  <a:pt x="368" y="1401"/>
                  <a:pt x="322" y="1470"/>
                </a:cubicBezTo>
                <a:cubicBezTo>
                  <a:pt x="192" y="1326"/>
                  <a:pt x="113" y="1135"/>
                  <a:pt x="113" y="927"/>
                </a:cubicBezTo>
                <a:close/>
                <a:moveTo>
                  <a:pt x="927" y="1740"/>
                </a:moveTo>
                <a:cubicBezTo>
                  <a:pt x="878" y="1740"/>
                  <a:pt x="831" y="1736"/>
                  <a:pt x="784" y="1728"/>
                </a:cubicBezTo>
                <a:cubicBezTo>
                  <a:pt x="752" y="1615"/>
                  <a:pt x="727" y="1499"/>
                  <a:pt x="711" y="1381"/>
                </a:cubicBezTo>
                <a:cubicBezTo>
                  <a:pt x="788" y="1355"/>
                  <a:pt x="842" y="1282"/>
                  <a:pt x="842" y="1197"/>
                </a:cubicBezTo>
                <a:cubicBezTo>
                  <a:pt x="842" y="1162"/>
                  <a:pt x="833" y="1130"/>
                  <a:pt x="817" y="1101"/>
                </a:cubicBezTo>
                <a:cubicBezTo>
                  <a:pt x="946" y="1004"/>
                  <a:pt x="1086" y="931"/>
                  <a:pt x="1232" y="884"/>
                </a:cubicBezTo>
                <a:cubicBezTo>
                  <a:pt x="1263" y="951"/>
                  <a:pt x="1331" y="997"/>
                  <a:pt x="1409" y="997"/>
                </a:cubicBezTo>
                <a:cubicBezTo>
                  <a:pt x="1442" y="997"/>
                  <a:pt x="1472" y="989"/>
                  <a:pt x="1499" y="975"/>
                </a:cubicBezTo>
                <a:cubicBezTo>
                  <a:pt x="1567" y="1046"/>
                  <a:pt x="1631" y="1125"/>
                  <a:pt x="1689" y="1212"/>
                </a:cubicBezTo>
                <a:cubicBezTo>
                  <a:pt x="1573" y="1520"/>
                  <a:pt x="1276" y="1740"/>
                  <a:pt x="927" y="1740"/>
                </a:cubicBezTo>
                <a:close/>
              </a:path>
            </a:pathLst>
          </a:custGeom>
          <a:solidFill>
            <a:srgbClr val="0058A2"/>
          </a:solidFill>
          <a:ln w="0">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a:p>
        </p:txBody>
      </p:sp>
      <p:sp>
        <p:nvSpPr>
          <p:cNvPr id="11" name="Freeform 10"/>
          <p:cNvSpPr>
            <a:spLocks noEditPoints="1"/>
          </p:cNvSpPr>
          <p:nvPr/>
        </p:nvSpPr>
        <p:spPr bwMode="auto">
          <a:xfrm>
            <a:off x="1006674" y="1741538"/>
            <a:ext cx="300603" cy="306527"/>
          </a:xfrm>
          <a:custGeom>
            <a:avLst/>
            <a:gdLst>
              <a:gd name="T0" fmla="*/ 46 w 101"/>
              <a:gd name="T1" fmla="*/ 39 h 105"/>
              <a:gd name="T2" fmla="*/ 46 w 101"/>
              <a:gd name="T3" fmla="*/ 36 h 105"/>
              <a:gd name="T4" fmla="*/ 46 w 101"/>
              <a:gd name="T5" fmla="*/ 9 h 105"/>
              <a:gd name="T6" fmla="*/ 55 w 101"/>
              <a:gd name="T7" fmla="*/ 9 h 105"/>
              <a:gd name="T8" fmla="*/ 55 w 101"/>
              <a:gd name="T9" fmla="*/ 36 h 105"/>
              <a:gd name="T10" fmla="*/ 55 w 101"/>
              <a:gd name="T11" fmla="*/ 39 h 105"/>
              <a:gd name="T12" fmla="*/ 56 w 101"/>
              <a:gd name="T13" fmla="*/ 41 h 105"/>
              <a:gd name="T14" fmla="*/ 75 w 101"/>
              <a:gd name="T15" fmla="*/ 70 h 105"/>
              <a:gd name="T16" fmla="*/ 26 w 101"/>
              <a:gd name="T17" fmla="*/ 70 h 105"/>
              <a:gd name="T18" fmla="*/ 44 w 101"/>
              <a:gd name="T19" fmla="*/ 41 h 105"/>
              <a:gd name="T20" fmla="*/ 46 w 101"/>
              <a:gd name="T21" fmla="*/ 39 h 105"/>
              <a:gd name="T22" fmla="*/ 63 w 101"/>
              <a:gd name="T23" fmla="*/ 36 h 105"/>
              <a:gd name="T24" fmla="*/ 63 w 101"/>
              <a:gd name="T25" fmla="*/ 9 h 105"/>
              <a:gd name="T26" fmla="*/ 68 w 101"/>
              <a:gd name="T27" fmla="*/ 9 h 105"/>
              <a:gd name="T28" fmla="*/ 71 w 101"/>
              <a:gd name="T29" fmla="*/ 7 h 105"/>
              <a:gd name="T30" fmla="*/ 72 w 101"/>
              <a:gd name="T31" fmla="*/ 4 h 105"/>
              <a:gd name="T32" fmla="*/ 71 w 101"/>
              <a:gd name="T33" fmla="*/ 1 h 105"/>
              <a:gd name="T34" fmla="*/ 68 w 101"/>
              <a:gd name="T35" fmla="*/ 0 h 105"/>
              <a:gd name="T36" fmla="*/ 33 w 101"/>
              <a:gd name="T37" fmla="*/ 0 h 105"/>
              <a:gd name="T38" fmla="*/ 30 w 101"/>
              <a:gd name="T39" fmla="*/ 1 h 105"/>
              <a:gd name="T40" fmla="*/ 28 w 101"/>
              <a:gd name="T41" fmla="*/ 4 h 105"/>
              <a:gd name="T42" fmla="*/ 30 w 101"/>
              <a:gd name="T43" fmla="*/ 7 h 105"/>
              <a:gd name="T44" fmla="*/ 33 w 101"/>
              <a:gd name="T45" fmla="*/ 9 h 105"/>
              <a:gd name="T46" fmla="*/ 37 w 101"/>
              <a:gd name="T47" fmla="*/ 9 h 105"/>
              <a:gd name="T48" fmla="*/ 37 w 101"/>
              <a:gd name="T49" fmla="*/ 36 h 105"/>
              <a:gd name="T50" fmla="*/ 3 w 101"/>
              <a:gd name="T51" fmla="*/ 91 h 105"/>
              <a:gd name="T52" fmla="*/ 1 w 101"/>
              <a:gd name="T53" fmla="*/ 101 h 105"/>
              <a:gd name="T54" fmla="*/ 11 w 101"/>
              <a:gd name="T55" fmla="*/ 105 h 105"/>
              <a:gd name="T56" fmla="*/ 90 w 101"/>
              <a:gd name="T57" fmla="*/ 105 h 105"/>
              <a:gd name="T58" fmla="*/ 99 w 101"/>
              <a:gd name="T59" fmla="*/ 101 h 105"/>
              <a:gd name="T60" fmla="*/ 98 w 101"/>
              <a:gd name="T61" fmla="*/ 91 h 105"/>
              <a:gd name="T62" fmla="*/ 63 w 101"/>
              <a:gd name="T63" fmla="*/ 36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1" h="105">
                <a:moveTo>
                  <a:pt x="46" y="39"/>
                </a:moveTo>
                <a:cubicBezTo>
                  <a:pt x="46" y="36"/>
                  <a:pt x="46" y="36"/>
                  <a:pt x="46" y="36"/>
                </a:cubicBezTo>
                <a:cubicBezTo>
                  <a:pt x="46" y="9"/>
                  <a:pt x="46" y="9"/>
                  <a:pt x="46" y="9"/>
                </a:cubicBezTo>
                <a:cubicBezTo>
                  <a:pt x="55" y="9"/>
                  <a:pt x="55" y="9"/>
                  <a:pt x="55" y="9"/>
                </a:cubicBezTo>
                <a:cubicBezTo>
                  <a:pt x="55" y="36"/>
                  <a:pt x="55" y="36"/>
                  <a:pt x="55" y="36"/>
                </a:cubicBezTo>
                <a:cubicBezTo>
                  <a:pt x="55" y="39"/>
                  <a:pt x="55" y="39"/>
                  <a:pt x="55" y="39"/>
                </a:cubicBezTo>
                <a:cubicBezTo>
                  <a:pt x="56" y="41"/>
                  <a:pt x="56" y="41"/>
                  <a:pt x="56" y="41"/>
                </a:cubicBezTo>
                <a:cubicBezTo>
                  <a:pt x="75" y="70"/>
                  <a:pt x="75" y="70"/>
                  <a:pt x="75" y="70"/>
                </a:cubicBezTo>
                <a:cubicBezTo>
                  <a:pt x="26" y="70"/>
                  <a:pt x="26" y="70"/>
                  <a:pt x="26" y="70"/>
                </a:cubicBezTo>
                <a:cubicBezTo>
                  <a:pt x="44" y="41"/>
                  <a:pt x="44" y="41"/>
                  <a:pt x="44" y="41"/>
                </a:cubicBezTo>
                <a:lnTo>
                  <a:pt x="46" y="39"/>
                </a:lnTo>
                <a:close/>
                <a:moveTo>
                  <a:pt x="63" y="36"/>
                </a:moveTo>
                <a:cubicBezTo>
                  <a:pt x="63" y="9"/>
                  <a:pt x="63" y="9"/>
                  <a:pt x="63" y="9"/>
                </a:cubicBezTo>
                <a:cubicBezTo>
                  <a:pt x="68" y="9"/>
                  <a:pt x="68" y="9"/>
                  <a:pt x="68" y="9"/>
                </a:cubicBezTo>
                <a:cubicBezTo>
                  <a:pt x="69" y="9"/>
                  <a:pt x="70" y="8"/>
                  <a:pt x="71" y="7"/>
                </a:cubicBezTo>
                <a:cubicBezTo>
                  <a:pt x="72" y="7"/>
                  <a:pt x="72" y="6"/>
                  <a:pt x="72" y="4"/>
                </a:cubicBezTo>
                <a:cubicBezTo>
                  <a:pt x="72" y="3"/>
                  <a:pt x="72" y="2"/>
                  <a:pt x="71" y="1"/>
                </a:cubicBezTo>
                <a:cubicBezTo>
                  <a:pt x="70" y="0"/>
                  <a:pt x="69" y="0"/>
                  <a:pt x="68" y="0"/>
                </a:cubicBezTo>
                <a:cubicBezTo>
                  <a:pt x="33" y="0"/>
                  <a:pt x="33" y="0"/>
                  <a:pt x="33" y="0"/>
                </a:cubicBezTo>
                <a:cubicBezTo>
                  <a:pt x="32" y="0"/>
                  <a:pt x="30" y="0"/>
                  <a:pt x="30" y="1"/>
                </a:cubicBezTo>
                <a:cubicBezTo>
                  <a:pt x="29" y="2"/>
                  <a:pt x="28" y="3"/>
                  <a:pt x="28" y="4"/>
                </a:cubicBezTo>
                <a:cubicBezTo>
                  <a:pt x="28" y="6"/>
                  <a:pt x="29" y="7"/>
                  <a:pt x="30" y="7"/>
                </a:cubicBezTo>
                <a:cubicBezTo>
                  <a:pt x="30" y="8"/>
                  <a:pt x="32" y="9"/>
                  <a:pt x="33" y="9"/>
                </a:cubicBezTo>
                <a:cubicBezTo>
                  <a:pt x="37" y="9"/>
                  <a:pt x="37" y="9"/>
                  <a:pt x="37" y="9"/>
                </a:cubicBezTo>
                <a:cubicBezTo>
                  <a:pt x="37" y="36"/>
                  <a:pt x="37" y="36"/>
                  <a:pt x="37" y="36"/>
                </a:cubicBezTo>
                <a:cubicBezTo>
                  <a:pt x="3" y="91"/>
                  <a:pt x="3" y="91"/>
                  <a:pt x="3" y="91"/>
                </a:cubicBezTo>
                <a:cubicBezTo>
                  <a:pt x="0" y="95"/>
                  <a:pt x="0" y="98"/>
                  <a:pt x="1" y="101"/>
                </a:cubicBezTo>
                <a:cubicBezTo>
                  <a:pt x="3" y="104"/>
                  <a:pt x="6" y="105"/>
                  <a:pt x="11" y="105"/>
                </a:cubicBezTo>
                <a:cubicBezTo>
                  <a:pt x="90" y="105"/>
                  <a:pt x="90" y="105"/>
                  <a:pt x="90" y="105"/>
                </a:cubicBezTo>
                <a:cubicBezTo>
                  <a:pt x="95" y="105"/>
                  <a:pt x="98" y="104"/>
                  <a:pt x="99" y="101"/>
                </a:cubicBezTo>
                <a:cubicBezTo>
                  <a:pt x="101" y="98"/>
                  <a:pt x="101" y="95"/>
                  <a:pt x="98" y="91"/>
                </a:cubicBezTo>
                <a:lnTo>
                  <a:pt x="63" y="36"/>
                </a:lnTo>
                <a:close/>
              </a:path>
            </a:pathLst>
          </a:custGeom>
          <a:solidFill>
            <a:srgbClr val="0058A2"/>
          </a:solidFill>
          <a:ln>
            <a:noFill/>
          </a:ln>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a:p>
        </p:txBody>
      </p:sp>
    </p:spTree>
    <p:extLst>
      <p:ext uri="{BB962C8B-B14F-4D97-AF65-F5344CB8AC3E}">
        <p14:creationId xmlns:p14="http://schemas.microsoft.com/office/powerpoint/2010/main" val="26107924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38779"/>
            <a:ext cx="8229600" cy="857250"/>
          </a:xfrm>
        </p:spPr>
        <p:txBody>
          <a:bodyPr>
            <a:normAutofit/>
          </a:bodyPr>
          <a:lstStyle/>
          <a:p>
            <a:r>
              <a:rPr lang="en-CA" sz="3200" dirty="0" smtClean="0"/>
              <a:t>Annex</a:t>
            </a:r>
            <a:br>
              <a:rPr lang="en-CA" sz="3200" dirty="0" smtClean="0"/>
            </a:br>
            <a:r>
              <a:rPr lang="en-CA" sz="1300" dirty="0" smtClean="0"/>
              <a:t>other info</a:t>
            </a:r>
            <a:endParaRPr lang="en-CA" sz="1300" dirty="0"/>
          </a:p>
        </p:txBody>
      </p:sp>
    </p:spTree>
    <p:extLst>
      <p:ext uri="{BB962C8B-B14F-4D97-AF65-F5344CB8AC3E}">
        <p14:creationId xmlns:p14="http://schemas.microsoft.com/office/powerpoint/2010/main" val="335558038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Shape 212"/>
          <p:cNvSpPr txBox="1">
            <a:spLocks noGrp="1"/>
          </p:cNvSpPr>
          <p:nvPr>
            <p:ph type="title"/>
          </p:nvPr>
        </p:nvSpPr>
        <p:spPr>
          <a:xfrm>
            <a:off x="457200" y="208383"/>
            <a:ext cx="8229600" cy="857250"/>
          </a:xfrm>
          <a:prstGeom prst="rect">
            <a:avLst/>
          </a:prstGeom>
        </p:spPr>
        <p:txBody>
          <a:bodyPr vert="horz" lIns="68569" tIns="68569" rIns="68569" bIns="68569" rtlCol="0" anchor="t" anchorCtr="0">
            <a:noAutofit/>
          </a:bodyPr>
          <a:lstStyle/>
          <a:p>
            <a:pPr indent="-52387">
              <a:lnSpc>
                <a:spcPct val="107407"/>
              </a:lnSpc>
              <a:spcBef>
                <a:spcPts val="300"/>
              </a:spcBef>
              <a:buClr>
                <a:srgbClr val="000000"/>
              </a:buClr>
              <a:buSzPct val="36666"/>
            </a:pPr>
            <a:r>
              <a:rPr lang="en-GB" sz="2000" dirty="0" smtClean="0">
                <a:solidFill>
                  <a:srgbClr val="2F5897"/>
                </a:solidFill>
                <a:latin typeface="Oswald"/>
                <a:ea typeface="Oswald"/>
                <a:cs typeface="Oswald"/>
                <a:sym typeface="Oswald"/>
              </a:rPr>
              <a:t>Scanning </a:t>
            </a:r>
            <a:r>
              <a:rPr lang="en-GB" sz="2000" dirty="0">
                <a:solidFill>
                  <a:srgbClr val="2F5897"/>
                </a:solidFill>
                <a:latin typeface="Oswald"/>
                <a:ea typeface="Oswald"/>
                <a:cs typeface="Oswald"/>
                <a:sym typeface="Oswald"/>
              </a:rPr>
              <a:t>emerging change drivers for policy insights &amp;</a:t>
            </a:r>
            <a:r>
              <a:rPr lang="en-GB" sz="2000" dirty="0" smtClean="0">
                <a:solidFill>
                  <a:srgbClr val="2F5897"/>
                </a:solidFill>
                <a:latin typeface="Oswald"/>
                <a:ea typeface="Oswald"/>
                <a:cs typeface="Oswald"/>
                <a:sym typeface="Oswald"/>
              </a:rPr>
              <a:t> </a:t>
            </a:r>
            <a:r>
              <a:rPr lang="en-GB" sz="2000" dirty="0">
                <a:solidFill>
                  <a:srgbClr val="2F5897"/>
                </a:solidFill>
                <a:latin typeface="Oswald"/>
                <a:ea typeface="Oswald"/>
                <a:cs typeface="Oswald"/>
                <a:sym typeface="Oswald"/>
              </a:rPr>
              <a:t>action</a:t>
            </a:r>
          </a:p>
        </p:txBody>
      </p:sp>
      <p:sp>
        <p:nvSpPr>
          <p:cNvPr id="233" name="Shape 233"/>
          <p:cNvSpPr txBox="1">
            <a:spLocks noGrp="1"/>
          </p:cNvSpPr>
          <p:nvPr>
            <p:ph type="sldNum" sz="quarter" idx="12"/>
          </p:nvPr>
        </p:nvSpPr>
        <p:spPr>
          <a:prstGeom prst="rect">
            <a:avLst/>
          </a:prstGeom>
        </p:spPr>
        <p:txBody>
          <a:bodyPr vert="horz" lIns="68569" tIns="68569" rIns="68569" bIns="68569" rtlCol="0" anchor="ctr" anchorCtr="0">
            <a:noAutofit/>
          </a:bodyPr>
          <a:lstStyle/>
          <a:p>
            <a:fld id="{00000000-1234-1234-1234-123412341234}" type="slidenum">
              <a:rPr lang="en-GB"/>
              <a:pPr/>
              <a:t>15</a:t>
            </a:fld>
            <a:endParaRPr lang="en-GB"/>
          </a:p>
        </p:txBody>
      </p:sp>
      <p:sp>
        <p:nvSpPr>
          <p:cNvPr id="213" name="Shape 213"/>
          <p:cNvSpPr txBox="1">
            <a:spLocks noGrp="1"/>
          </p:cNvSpPr>
          <p:nvPr>
            <p:ph type="subTitle" idx="4294967295"/>
          </p:nvPr>
        </p:nvSpPr>
        <p:spPr>
          <a:xfrm>
            <a:off x="602295" y="553718"/>
            <a:ext cx="7932105" cy="764228"/>
          </a:xfrm>
          <a:prstGeom prst="rect">
            <a:avLst/>
          </a:prstGeom>
        </p:spPr>
        <p:txBody>
          <a:bodyPr vert="horz" lIns="68569" tIns="68569" rIns="68569" bIns="68569" rtlCol="0" anchor="t" anchorCtr="0">
            <a:noAutofit/>
          </a:bodyPr>
          <a:lstStyle/>
          <a:p>
            <a:pPr marL="0" indent="0">
              <a:lnSpc>
                <a:spcPct val="115000"/>
              </a:lnSpc>
              <a:buClr>
                <a:schemeClr val="dk1"/>
              </a:buClr>
              <a:buSzPct val="68750"/>
              <a:buNone/>
            </a:pPr>
            <a:r>
              <a:rPr lang="en-GB" sz="1200" u="sng" dirty="0" smtClean="0">
                <a:solidFill>
                  <a:srgbClr val="666666"/>
                </a:solidFill>
                <a:latin typeface="Humanst521 BT" panose="020B0602020204020204" pitchFamily="34" charset="0"/>
                <a:ea typeface="Cambria"/>
                <a:cs typeface="Cambria"/>
                <a:sym typeface="Cambria"/>
              </a:rPr>
              <a:t>Case study hypothesis</a:t>
            </a:r>
            <a:r>
              <a:rPr lang="en-GB" sz="1200" dirty="0" smtClean="0">
                <a:solidFill>
                  <a:srgbClr val="666666"/>
                </a:solidFill>
                <a:latin typeface="Humanst521 BT" panose="020B0602020204020204" pitchFamily="34" charset="0"/>
                <a:ea typeface="Cambria"/>
                <a:cs typeface="Cambria"/>
                <a:sym typeface="Cambria"/>
              </a:rPr>
              <a:t>: A foresight </a:t>
            </a:r>
            <a:r>
              <a:rPr lang="en-GB" sz="1200" dirty="0">
                <a:solidFill>
                  <a:srgbClr val="666666"/>
                </a:solidFill>
                <a:latin typeface="Humanst521 BT" panose="020B0602020204020204" pitchFamily="34" charset="0"/>
                <a:ea typeface="Cambria"/>
                <a:cs typeface="Cambria"/>
                <a:sym typeface="Cambria"/>
              </a:rPr>
              <a:t>&amp; scanning </a:t>
            </a:r>
            <a:r>
              <a:rPr lang="en-GB" sz="1200" dirty="0" smtClean="0">
                <a:solidFill>
                  <a:srgbClr val="666666"/>
                </a:solidFill>
                <a:latin typeface="Humanst521 BT" panose="020B0602020204020204" pitchFamily="34" charset="0"/>
                <a:ea typeface="Cambria"/>
                <a:cs typeface="Cambria"/>
                <a:sym typeface="Cambria"/>
              </a:rPr>
              <a:t>club (“</a:t>
            </a:r>
            <a:r>
              <a:rPr lang="en-GB" sz="1200" dirty="0">
                <a:solidFill>
                  <a:srgbClr val="666666"/>
                </a:solidFill>
                <a:latin typeface="Humanst521 BT" panose="020B0602020204020204" pitchFamily="34" charset="0"/>
                <a:ea typeface="Cambria"/>
                <a:cs typeface="Cambria"/>
                <a:sym typeface="Cambria"/>
              </a:rPr>
              <a:t>The Sentinels”) </a:t>
            </a:r>
            <a:r>
              <a:rPr lang="en-GB" sz="1200" dirty="0" smtClean="0">
                <a:solidFill>
                  <a:srgbClr val="666666"/>
                </a:solidFill>
                <a:latin typeface="Humanst521 BT" panose="020B0602020204020204" pitchFamily="34" charset="0"/>
                <a:ea typeface="Cambria"/>
                <a:cs typeface="Cambria"/>
                <a:sym typeface="Cambria"/>
              </a:rPr>
              <a:t>that explores how </a:t>
            </a:r>
            <a:r>
              <a:rPr lang="en-GB" sz="1200" dirty="0">
                <a:solidFill>
                  <a:srgbClr val="666666"/>
                </a:solidFill>
                <a:latin typeface="Humanst521 BT" panose="020B0602020204020204" pitchFamily="34" charset="0"/>
                <a:ea typeface="Cambria"/>
                <a:cs typeface="Cambria"/>
                <a:sym typeface="Cambria"/>
              </a:rPr>
              <a:t>change drivers might affect energy </a:t>
            </a:r>
            <a:r>
              <a:rPr lang="en-GB" sz="1200" dirty="0" smtClean="0">
                <a:solidFill>
                  <a:srgbClr val="666666"/>
                </a:solidFill>
                <a:latin typeface="Humanst521 BT" panose="020B0602020204020204" pitchFamily="34" charset="0"/>
                <a:ea typeface="Cambria"/>
                <a:cs typeface="Cambria"/>
                <a:sym typeface="Cambria"/>
              </a:rPr>
              <a:t>use, and to </a:t>
            </a:r>
            <a:r>
              <a:rPr lang="en-GB" sz="1200" dirty="0">
                <a:solidFill>
                  <a:srgbClr val="666666"/>
                </a:solidFill>
                <a:latin typeface="Humanst521 BT" panose="020B0602020204020204" pitchFamily="34" charset="0"/>
                <a:ea typeface="Cambria"/>
                <a:cs typeface="Cambria"/>
                <a:sym typeface="Cambria"/>
              </a:rPr>
              <a:t>surface policy and program assumptions, </a:t>
            </a:r>
            <a:r>
              <a:rPr lang="en-GB" sz="1200" dirty="0" smtClean="0">
                <a:solidFill>
                  <a:srgbClr val="666666"/>
                </a:solidFill>
                <a:latin typeface="Humanst521 BT" panose="020B0602020204020204" pitchFamily="34" charset="0"/>
                <a:ea typeface="Cambria"/>
                <a:cs typeface="Cambria"/>
                <a:sym typeface="Cambria"/>
              </a:rPr>
              <a:t>will generate </a:t>
            </a:r>
            <a:r>
              <a:rPr lang="en-GB" sz="1200" dirty="0">
                <a:solidFill>
                  <a:srgbClr val="666666"/>
                </a:solidFill>
                <a:latin typeface="Humanst521 BT" panose="020B0602020204020204" pitchFamily="34" charset="0"/>
                <a:ea typeface="Cambria"/>
                <a:cs typeface="Cambria"/>
                <a:sym typeface="Cambria"/>
              </a:rPr>
              <a:t>insights to inform new policy directions.</a:t>
            </a:r>
          </a:p>
        </p:txBody>
      </p:sp>
      <p:sp>
        <p:nvSpPr>
          <p:cNvPr id="214" name="Shape 214"/>
          <p:cNvSpPr txBox="1">
            <a:spLocks noGrp="1"/>
          </p:cNvSpPr>
          <p:nvPr>
            <p:ph type="body" idx="4294967295"/>
          </p:nvPr>
        </p:nvSpPr>
        <p:spPr>
          <a:xfrm>
            <a:off x="3878330" y="1115038"/>
            <a:ext cx="5230453" cy="3329159"/>
          </a:xfrm>
          <a:prstGeom prst="rect">
            <a:avLst/>
          </a:prstGeom>
        </p:spPr>
        <p:txBody>
          <a:bodyPr vert="horz" lIns="68569" tIns="68569" rIns="68569" bIns="68569" rtlCol="0" anchor="t" anchorCtr="0">
            <a:noAutofit/>
          </a:bodyPr>
          <a:lstStyle/>
          <a:p>
            <a:pPr>
              <a:spcBef>
                <a:spcPts val="450"/>
              </a:spcBef>
              <a:buNone/>
            </a:pPr>
            <a:r>
              <a:rPr lang="en-GB" sz="1200" b="1" dirty="0" smtClean="0">
                <a:solidFill>
                  <a:schemeClr val="tx1">
                    <a:lumMod val="65000"/>
                    <a:lumOff val="35000"/>
                  </a:schemeClr>
                </a:solidFill>
                <a:ea typeface="Open Sans" pitchFamily="34" charset="0"/>
                <a:cs typeface="Open Sans" pitchFamily="34" charset="0"/>
                <a:sym typeface="Cambria"/>
              </a:rPr>
              <a:t>Approach </a:t>
            </a:r>
            <a:r>
              <a:rPr lang="en-GB" sz="1200" dirty="0" smtClean="0">
                <a:solidFill>
                  <a:schemeClr val="tx1">
                    <a:lumMod val="65000"/>
                    <a:lumOff val="35000"/>
                  </a:schemeClr>
                </a:solidFill>
                <a:ea typeface="Open Sans" pitchFamily="34" charset="0"/>
                <a:cs typeface="Open Sans" pitchFamily="34" charset="0"/>
                <a:sym typeface="Cambria"/>
              </a:rPr>
              <a:t>[Partnership with Strategic Policy &amp; Planning &amp; Program reps]</a:t>
            </a:r>
            <a:endParaRPr lang="en-GB" sz="1200" dirty="0">
              <a:solidFill>
                <a:schemeClr val="tx1">
                  <a:lumMod val="65000"/>
                  <a:lumOff val="35000"/>
                </a:schemeClr>
              </a:solidFill>
              <a:ea typeface="Open Sans" pitchFamily="34" charset="0"/>
              <a:cs typeface="Open Sans" pitchFamily="34" charset="0"/>
              <a:sym typeface="Cambria"/>
            </a:endParaRPr>
          </a:p>
          <a:p>
            <a:pPr marL="128588" indent="-128588">
              <a:spcBef>
                <a:spcPts val="450"/>
              </a:spcBef>
              <a:buFont typeface="Arial" panose="020B0604020202020204" pitchFamily="34" charset="0"/>
              <a:buChar char="•"/>
            </a:pPr>
            <a:r>
              <a:rPr lang="en-GB" sz="1100" dirty="0">
                <a:solidFill>
                  <a:schemeClr val="tx1">
                    <a:lumMod val="65000"/>
                    <a:lumOff val="35000"/>
                  </a:schemeClr>
                </a:solidFill>
                <a:ea typeface="Open Sans" pitchFamily="34" charset="0"/>
                <a:cs typeface="Open Sans" pitchFamily="34" charset="0"/>
                <a:sym typeface="Cambria"/>
              </a:rPr>
              <a:t>Phase I: </a:t>
            </a:r>
            <a:r>
              <a:rPr lang="en-GB" sz="1100" dirty="0" smtClean="0">
                <a:solidFill>
                  <a:schemeClr val="tx1">
                    <a:lumMod val="65000"/>
                    <a:lumOff val="35000"/>
                  </a:schemeClr>
                </a:solidFill>
                <a:ea typeface="Open Sans" pitchFamily="34" charset="0"/>
                <a:cs typeface="Open Sans" pitchFamily="34" charset="0"/>
                <a:sym typeface="Cambria"/>
              </a:rPr>
              <a:t>Continuous environmental </a:t>
            </a:r>
            <a:r>
              <a:rPr lang="en-GB" sz="1100" dirty="0">
                <a:solidFill>
                  <a:schemeClr val="tx1">
                    <a:lumMod val="65000"/>
                    <a:lumOff val="35000"/>
                  </a:schemeClr>
                </a:solidFill>
                <a:ea typeface="Open Sans" pitchFamily="34" charset="0"/>
                <a:cs typeface="Open Sans" pitchFamily="34" charset="0"/>
                <a:sym typeface="Cambria"/>
              </a:rPr>
              <a:t>scanning </a:t>
            </a:r>
            <a:r>
              <a:rPr lang="en-GB" sz="1100" dirty="0" smtClean="0">
                <a:solidFill>
                  <a:schemeClr val="tx1">
                    <a:lumMod val="65000"/>
                    <a:lumOff val="35000"/>
                  </a:schemeClr>
                </a:solidFill>
                <a:ea typeface="Open Sans" pitchFamily="34" charset="0"/>
                <a:cs typeface="Open Sans" pitchFamily="34" charset="0"/>
                <a:sym typeface="Cambria"/>
              </a:rPr>
              <a:t>to </a:t>
            </a:r>
            <a:r>
              <a:rPr lang="en-GB" sz="1100" dirty="0">
                <a:solidFill>
                  <a:schemeClr val="tx1">
                    <a:lumMod val="65000"/>
                    <a:lumOff val="35000"/>
                  </a:schemeClr>
                </a:solidFill>
                <a:ea typeface="Open Sans" pitchFamily="34" charset="0"/>
                <a:cs typeface="Open Sans" pitchFamily="34" charset="0"/>
                <a:sym typeface="Cambria"/>
              </a:rPr>
              <a:t>analyse and understand change drivers and how </a:t>
            </a:r>
            <a:r>
              <a:rPr lang="en-GB" sz="1100" dirty="0" smtClean="0">
                <a:solidFill>
                  <a:schemeClr val="tx1">
                    <a:lumMod val="65000"/>
                    <a:lumOff val="35000"/>
                  </a:schemeClr>
                </a:solidFill>
                <a:ea typeface="Open Sans" pitchFamily="34" charset="0"/>
                <a:cs typeface="Open Sans" pitchFamily="34" charset="0"/>
                <a:sym typeface="Cambria"/>
              </a:rPr>
              <a:t>they may affect </a:t>
            </a:r>
            <a:r>
              <a:rPr lang="en-GB" sz="1100" dirty="0">
                <a:solidFill>
                  <a:schemeClr val="tx1">
                    <a:lumMod val="65000"/>
                    <a:lumOff val="35000"/>
                  </a:schemeClr>
                </a:solidFill>
                <a:ea typeface="Open Sans" pitchFamily="34" charset="0"/>
                <a:cs typeface="Open Sans" pitchFamily="34" charset="0"/>
                <a:sym typeface="Cambria"/>
              </a:rPr>
              <a:t>energy efficiency and </a:t>
            </a:r>
            <a:r>
              <a:rPr lang="en-GB" sz="1100" dirty="0" smtClean="0">
                <a:solidFill>
                  <a:schemeClr val="tx1">
                    <a:lumMod val="65000"/>
                    <a:lumOff val="35000"/>
                  </a:schemeClr>
                </a:solidFill>
                <a:ea typeface="Open Sans" pitchFamily="34" charset="0"/>
                <a:cs typeface="Open Sans" pitchFamily="34" charset="0"/>
                <a:sym typeface="Cambria"/>
              </a:rPr>
              <a:t>policies</a:t>
            </a:r>
          </a:p>
          <a:p>
            <a:pPr marL="128588" indent="-128588">
              <a:spcBef>
                <a:spcPts val="450"/>
              </a:spcBef>
              <a:buFont typeface="Arial" panose="020B0604020202020204" pitchFamily="34" charset="0"/>
              <a:buChar char="•"/>
            </a:pPr>
            <a:r>
              <a:rPr lang="en-GB" sz="1100" dirty="0" smtClean="0">
                <a:solidFill>
                  <a:schemeClr val="tx1">
                    <a:lumMod val="65000"/>
                    <a:lumOff val="35000"/>
                  </a:schemeClr>
                </a:solidFill>
                <a:ea typeface="Open Sans" pitchFamily="34" charset="0"/>
                <a:cs typeface="Open Sans" pitchFamily="34" charset="0"/>
                <a:sym typeface="Cambria"/>
              </a:rPr>
              <a:t>Phase II: Use insights and analysis insights to inform medium-term policy planning and innovation opportunities</a:t>
            </a:r>
            <a:endParaRPr lang="en-GB" sz="1100" dirty="0">
              <a:solidFill>
                <a:schemeClr val="tx1">
                  <a:lumMod val="65000"/>
                  <a:lumOff val="35000"/>
                </a:schemeClr>
              </a:solidFill>
              <a:ea typeface="Open Sans" pitchFamily="34" charset="0"/>
              <a:cs typeface="Open Sans" pitchFamily="34" charset="0"/>
              <a:sym typeface="Cambria"/>
            </a:endParaRPr>
          </a:p>
          <a:p>
            <a:pPr>
              <a:spcBef>
                <a:spcPts val="1200"/>
              </a:spcBef>
              <a:spcAft>
                <a:spcPts val="600"/>
              </a:spcAft>
              <a:buNone/>
            </a:pPr>
            <a:r>
              <a:rPr lang="en-GB" sz="1200" b="1" dirty="0" smtClean="0">
                <a:solidFill>
                  <a:schemeClr val="tx1">
                    <a:lumMod val="65000"/>
                    <a:lumOff val="35000"/>
                  </a:schemeClr>
                </a:solidFill>
                <a:ea typeface="Open Sans" pitchFamily="34" charset="0"/>
                <a:cs typeface="Open Sans" pitchFamily="34" charset="0"/>
                <a:sym typeface="Cambria"/>
              </a:rPr>
              <a:t>Results </a:t>
            </a:r>
            <a:endParaRPr lang="en-GB" sz="1200" dirty="0">
              <a:solidFill>
                <a:schemeClr val="tx1">
                  <a:lumMod val="65000"/>
                  <a:lumOff val="35000"/>
                </a:schemeClr>
              </a:solidFill>
              <a:ea typeface="Open Sans" pitchFamily="34" charset="0"/>
              <a:cs typeface="Open Sans" pitchFamily="34" charset="0"/>
              <a:sym typeface="Cambria"/>
            </a:endParaRPr>
          </a:p>
          <a:p>
            <a:pPr marL="128588" indent="-128588">
              <a:lnSpc>
                <a:spcPct val="115000"/>
              </a:lnSpc>
              <a:spcBef>
                <a:spcPts val="0"/>
              </a:spcBef>
              <a:buClr>
                <a:srgbClr val="666666"/>
              </a:buClr>
              <a:buSzPct val="100000"/>
              <a:buFont typeface="Arial" panose="020B0604020202020204" pitchFamily="34" charset="0"/>
              <a:buChar char="•"/>
            </a:pPr>
            <a:r>
              <a:rPr lang="en-CA" sz="1100" dirty="0" smtClean="0">
                <a:solidFill>
                  <a:schemeClr val="tx1">
                    <a:lumMod val="65000"/>
                    <a:lumOff val="35000"/>
                  </a:schemeClr>
                </a:solidFill>
                <a:ea typeface="Open Sans" pitchFamily="34" charset="0"/>
                <a:cs typeface="Open Sans" pitchFamily="34" charset="0"/>
                <a:sym typeface="Cambria"/>
              </a:rPr>
              <a:t>Analyzed 8 </a:t>
            </a:r>
            <a:r>
              <a:rPr lang="en-CA" sz="1100" dirty="0">
                <a:solidFill>
                  <a:schemeClr val="tx1">
                    <a:lumMod val="65000"/>
                    <a:lumOff val="35000"/>
                  </a:schemeClr>
                </a:solidFill>
                <a:ea typeface="Open Sans" pitchFamily="34" charset="0"/>
                <a:cs typeface="Open Sans" pitchFamily="34" charset="0"/>
                <a:sym typeface="Cambria"/>
              </a:rPr>
              <a:t>change drivers &amp; </a:t>
            </a:r>
            <a:r>
              <a:rPr lang="en-CA" sz="1100" dirty="0" smtClean="0">
                <a:solidFill>
                  <a:schemeClr val="tx1">
                    <a:lumMod val="65000"/>
                    <a:lumOff val="35000"/>
                  </a:schemeClr>
                </a:solidFill>
                <a:ea typeface="Open Sans" pitchFamily="34" charset="0"/>
                <a:cs typeface="Open Sans" pitchFamily="34" charset="0"/>
                <a:sym typeface="Cambria"/>
              </a:rPr>
              <a:t>created 3 </a:t>
            </a:r>
            <a:r>
              <a:rPr lang="en-CA" sz="1100" dirty="0">
                <a:solidFill>
                  <a:schemeClr val="tx1">
                    <a:lumMod val="65000"/>
                    <a:lumOff val="35000"/>
                  </a:schemeClr>
                </a:solidFill>
                <a:ea typeface="Open Sans" pitchFamily="34" charset="0"/>
                <a:cs typeface="Open Sans" pitchFamily="34" charset="0"/>
                <a:sym typeface="Cambria"/>
              </a:rPr>
              <a:t>scenarios </a:t>
            </a:r>
            <a:r>
              <a:rPr lang="en-CA" sz="1100" dirty="0" smtClean="0">
                <a:solidFill>
                  <a:schemeClr val="tx1">
                    <a:lumMod val="65000"/>
                    <a:lumOff val="35000"/>
                  </a:schemeClr>
                </a:solidFill>
                <a:ea typeface="Open Sans" pitchFamily="34" charset="0"/>
                <a:cs typeface="Open Sans" pitchFamily="34" charset="0"/>
                <a:sym typeface="Cambria"/>
              </a:rPr>
              <a:t>against assumptions </a:t>
            </a:r>
            <a:r>
              <a:rPr lang="en-CA" sz="1100" dirty="0">
                <a:solidFill>
                  <a:schemeClr val="tx1">
                    <a:lumMod val="65000"/>
                    <a:lumOff val="35000"/>
                  </a:schemeClr>
                </a:solidFill>
                <a:ea typeface="Open Sans" pitchFamily="34" charset="0"/>
                <a:cs typeface="Open Sans" pitchFamily="34" charset="0"/>
                <a:sym typeface="Cambria"/>
              </a:rPr>
              <a:t>underpinning </a:t>
            </a:r>
            <a:r>
              <a:rPr lang="en-CA" sz="1100" dirty="0" smtClean="0">
                <a:solidFill>
                  <a:schemeClr val="tx1">
                    <a:lumMod val="65000"/>
                    <a:lumOff val="35000"/>
                  </a:schemeClr>
                </a:solidFill>
                <a:ea typeface="Open Sans" pitchFamily="34" charset="0"/>
                <a:cs typeface="Open Sans" pitchFamily="34" charset="0"/>
                <a:sym typeface="Cambria"/>
              </a:rPr>
              <a:t>current </a:t>
            </a:r>
            <a:r>
              <a:rPr lang="en-CA" sz="1100" dirty="0">
                <a:solidFill>
                  <a:schemeClr val="tx1">
                    <a:lumMod val="65000"/>
                    <a:lumOff val="35000"/>
                  </a:schemeClr>
                </a:solidFill>
                <a:ea typeface="Open Sans" pitchFamily="34" charset="0"/>
                <a:cs typeface="Open Sans" pitchFamily="34" charset="0"/>
                <a:sym typeface="Cambria"/>
              </a:rPr>
              <a:t>policies and programs</a:t>
            </a:r>
          </a:p>
          <a:p>
            <a:pPr marL="128588" indent="-128588">
              <a:lnSpc>
                <a:spcPct val="115000"/>
              </a:lnSpc>
              <a:spcBef>
                <a:spcPts val="0"/>
              </a:spcBef>
              <a:buClr>
                <a:srgbClr val="666666"/>
              </a:buClr>
              <a:buSzPct val="100000"/>
              <a:buFont typeface="Arial" panose="020B0604020202020204" pitchFamily="34" charset="0"/>
              <a:buChar char="•"/>
            </a:pPr>
            <a:r>
              <a:rPr lang="en-CA" sz="1100" dirty="0" smtClean="0">
                <a:solidFill>
                  <a:schemeClr val="tx1">
                    <a:lumMod val="65000"/>
                    <a:lumOff val="35000"/>
                  </a:schemeClr>
                </a:solidFill>
                <a:ea typeface="Open Sans" pitchFamily="34" charset="0"/>
                <a:cs typeface="Open Sans" pitchFamily="34" charset="0"/>
                <a:sym typeface="Cambria"/>
              </a:rPr>
              <a:t>Generated new </a:t>
            </a:r>
            <a:r>
              <a:rPr lang="en-CA" sz="1100" dirty="0">
                <a:solidFill>
                  <a:schemeClr val="tx1">
                    <a:lumMod val="65000"/>
                    <a:lumOff val="35000"/>
                  </a:schemeClr>
                </a:solidFill>
                <a:ea typeface="Open Sans" pitchFamily="34" charset="0"/>
                <a:cs typeface="Open Sans" pitchFamily="34" charset="0"/>
                <a:sym typeface="Cambria"/>
              </a:rPr>
              <a:t>policy insights </a:t>
            </a:r>
            <a:r>
              <a:rPr lang="en-CA" sz="1100" dirty="0" smtClean="0">
                <a:solidFill>
                  <a:schemeClr val="tx1">
                    <a:lumMod val="65000"/>
                    <a:lumOff val="35000"/>
                  </a:schemeClr>
                </a:solidFill>
                <a:ea typeface="Open Sans" pitchFamily="34" charset="0"/>
                <a:cs typeface="Open Sans" pitchFamily="34" charset="0"/>
                <a:sym typeface="Cambria"/>
              </a:rPr>
              <a:t>to inform continuous improvement, stakeholder engagement and new policy directions</a:t>
            </a:r>
          </a:p>
          <a:p>
            <a:pPr marL="128588" indent="-128588">
              <a:lnSpc>
                <a:spcPct val="115000"/>
              </a:lnSpc>
              <a:spcBef>
                <a:spcPts val="0"/>
              </a:spcBef>
              <a:buClr>
                <a:srgbClr val="666666"/>
              </a:buClr>
              <a:buSzPct val="100000"/>
              <a:buFont typeface="Arial" panose="020B0604020202020204" pitchFamily="34" charset="0"/>
              <a:buChar char="•"/>
            </a:pPr>
            <a:r>
              <a:rPr lang="en-CA" sz="1100" dirty="0" smtClean="0">
                <a:solidFill>
                  <a:schemeClr val="tx1">
                    <a:lumMod val="65000"/>
                    <a:lumOff val="35000"/>
                  </a:schemeClr>
                </a:solidFill>
                <a:ea typeface="Open Sans" pitchFamily="34" charset="0"/>
                <a:cs typeface="Open Sans" pitchFamily="34" charset="0"/>
                <a:sym typeface="Cambria"/>
              </a:rPr>
              <a:t>Used scenarios and </a:t>
            </a:r>
            <a:r>
              <a:rPr lang="en-CA" sz="1100" dirty="0">
                <a:solidFill>
                  <a:schemeClr val="tx1">
                    <a:lumMod val="65000"/>
                    <a:lumOff val="35000"/>
                  </a:schemeClr>
                </a:solidFill>
                <a:ea typeface="Open Sans" pitchFamily="34" charset="0"/>
                <a:cs typeface="Open Sans" pitchFamily="34" charset="0"/>
                <a:sym typeface="Cambria"/>
              </a:rPr>
              <a:t>insights to inform Generation Energy engagement and </a:t>
            </a:r>
            <a:r>
              <a:rPr lang="en-CA" sz="1100" dirty="0" smtClean="0">
                <a:solidFill>
                  <a:schemeClr val="tx1">
                    <a:lumMod val="65000"/>
                    <a:lumOff val="35000"/>
                  </a:schemeClr>
                </a:solidFill>
                <a:ea typeface="Open Sans" pitchFamily="34" charset="0"/>
                <a:cs typeface="Open Sans" pitchFamily="34" charset="0"/>
                <a:sym typeface="Cambria"/>
              </a:rPr>
              <a:t>actions, e.g. “The Future Disrupted” hackathon</a:t>
            </a:r>
            <a:endParaRPr lang="en-CA" sz="1100" dirty="0">
              <a:solidFill>
                <a:schemeClr val="tx1">
                  <a:lumMod val="65000"/>
                  <a:lumOff val="35000"/>
                </a:schemeClr>
              </a:solidFill>
              <a:ea typeface="Open Sans" pitchFamily="34" charset="0"/>
              <a:cs typeface="Open Sans" pitchFamily="34" charset="0"/>
              <a:sym typeface="Cambria"/>
            </a:endParaRPr>
          </a:p>
          <a:p>
            <a:pPr marL="0" indent="0">
              <a:lnSpc>
                <a:spcPct val="115000"/>
              </a:lnSpc>
              <a:spcBef>
                <a:spcPts val="600"/>
              </a:spcBef>
              <a:buClr>
                <a:srgbClr val="666666"/>
              </a:buClr>
              <a:buSzPct val="100000"/>
              <a:buNone/>
            </a:pPr>
            <a:r>
              <a:rPr lang="en-GB" sz="1200" b="1" dirty="0" smtClean="0">
                <a:solidFill>
                  <a:schemeClr val="tx1">
                    <a:lumMod val="65000"/>
                    <a:lumOff val="35000"/>
                  </a:schemeClr>
                </a:solidFill>
                <a:ea typeface="Open Sans" pitchFamily="34" charset="0"/>
                <a:cs typeface="Open Sans" pitchFamily="34" charset="0"/>
                <a:sym typeface="Cambria"/>
              </a:rPr>
              <a:t>Next </a:t>
            </a:r>
            <a:r>
              <a:rPr lang="en-GB" sz="1200" b="1" dirty="0">
                <a:solidFill>
                  <a:schemeClr val="tx1">
                    <a:lumMod val="65000"/>
                    <a:lumOff val="35000"/>
                  </a:schemeClr>
                </a:solidFill>
                <a:ea typeface="Open Sans" pitchFamily="34" charset="0"/>
                <a:cs typeface="Open Sans" pitchFamily="34" charset="0"/>
                <a:sym typeface="Cambria"/>
              </a:rPr>
              <a:t>Steps</a:t>
            </a:r>
          </a:p>
          <a:p>
            <a:pPr marL="128588" indent="-128588">
              <a:lnSpc>
                <a:spcPct val="115000"/>
              </a:lnSpc>
              <a:spcBef>
                <a:spcPts val="0"/>
              </a:spcBef>
              <a:buClr>
                <a:srgbClr val="666666"/>
              </a:buClr>
              <a:buSzPct val="100000"/>
              <a:buFont typeface="Arial" panose="020B0604020202020204" pitchFamily="34" charset="0"/>
              <a:buChar char="•"/>
            </a:pPr>
            <a:r>
              <a:rPr lang="en-CA" sz="1100" dirty="0" smtClean="0">
                <a:solidFill>
                  <a:schemeClr val="tx1">
                    <a:lumMod val="65000"/>
                    <a:lumOff val="35000"/>
                  </a:schemeClr>
                </a:solidFill>
                <a:ea typeface="Open Sans" pitchFamily="34" charset="0"/>
                <a:cs typeface="Open Sans" pitchFamily="34" charset="0"/>
                <a:sym typeface="Cambria"/>
              </a:rPr>
              <a:t>Define 3 </a:t>
            </a:r>
            <a:r>
              <a:rPr lang="en-CA" sz="1100" dirty="0">
                <a:solidFill>
                  <a:schemeClr val="tx1">
                    <a:lumMod val="65000"/>
                    <a:lumOff val="35000"/>
                  </a:schemeClr>
                </a:solidFill>
                <a:ea typeface="Open Sans" pitchFamily="34" charset="0"/>
                <a:cs typeface="Open Sans" pitchFamily="34" charset="0"/>
                <a:sym typeface="Cambria"/>
              </a:rPr>
              <a:t>to 4 </a:t>
            </a:r>
            <a:r>
              <a:rPr lang="en-CA" sz="1100" dirty="0" smtClean="0">
                <a:solidFill>
                  <a:schemeClr val="tx1">
                    <a:lumMod val="65000"/>
                    <a:lumOff val="35000"/>
                  </a:schemeClr>
                </a:solidFill>
                <a:ea typeface="Open Sans" pitchFamily="34" charset="0"/>
                <a:cs typeface="Open Sans" pitchFamily="34" charset="0"/>
                <a:sym typeface="Cambria"/>
              </a:rPr>
              <a:t>action research projects </a:t>
            </a:r>
            <a:r>
              <a:rPr lang="en-CA" sz="1100" dirty="0">
                <a:solidFill>
                  <a:schemeClr val="tx1">
                    <a:lumMod val="65000"/>
                    <a:lumOff val="35000"/>
                  </a:schemeClr>
                </a:solidFill>
                <a:ea typeface="Open Sans" pitchFamily="34" charset="0"/>
                <a:cs typeface="Open Sans" pitchFamily="34" charset="0"/>
                <a:sym typeface="Cambria"/>
              </a:rPr>
              <a:t>to lead and/or support (e.g</a:t>
            </a:r>
            <a:r>
              <a:rPr lang="en-CA" sz="1100" dirty="0" smtClean="0">
                <a:solidFill>
                  <a:schemeClr val="tx1">
                    <a:lumMod val="65000"/>
                    <a:lumOff val="35000"/>
                  </a:schemeClr>
                </a:solidFill>
                <a:ea typeface="Open Sans" pitchFamily="34" charset="0"/>
                <a:cs typeface="Open Sans" pitchFamily="34" charset="0"/>
                <a:sym typeface="Cambria"/>
              </a:rPr>
              <a:t>. </a:t>
            </a:r>
            <a:r>
              <a:rPr lang="en-CA" sz="1100" dirty="0">
                <a:solidFill>
                  <a:schemeClr val="tx1">
                    <a:lumMod val="65000"/>
                    <a:lumOff val="35000"/>
                  </a:schemeClr>
                </a:solidFill>
                <a:ea typeface="Open Sans" pitchFamily="34" charset="0"/>
                <a:cs typeface="Open Sans" pitchFamily="34" charset="0"/>
                <a:sym typeface="Cambria"/>
              </a:rPr>
              <a:t>smart labels, smart contracts, </a:t>
            </a:r>
            <a:r>
              <a:rPr lang="en-CA" sz="1100" i="1" dirty="0" smtClean="0">
                <a:solidFill>
                  <a:schemeClr val="tx1">
                    <a:lumMod val="65000"/>
                    <a:lumOff val="35000"/>
                  </a:schemeClr>
                </a:solidFill>
                <a:ea typeface="Open Sans" pitchFamily="34" charset="0"/>
                <a:cs typeface="Open Sans" pitchFamily="34" charset="0"/>
                <a:sym typeface="Cambria"/>
              </a:rPr>
              <a:t>Energy Efficiency </a:t>
            </a:r>
            <a:r>
              <a:rPr lang="en-CA" sz="1100" i="1" dirty="0">
                <a:solidFill>
                  <a:schemeClr val="tx1">
                    <a:lumMod val="65000"/>
                    <a:lumOff val="35000"/>
                  </a:schemeClr>
                </a:solidFill>
                <a:ea typeface="Open Sans" pitchFamily="34" charset="0"/>
                <a:cs typeface="Open Sans" pitchFamily="34" charset="0"/>
                <a:sym typeface="Cambria"/>
              </a:rPr>
              <a:t>Act </a:t>
            </a:r>
            <a:r>
              <a:rPr lang="en-CA" sz="1100" dirty="0">
                <a:solidFill>
                  <a:schemeClr val="tx1">
                    <a:lumMod val="65000"/>
                    <a:lumOff val="35000"/>
                  </a:schemeClr>
                </a:solidFill>
                <a:ea typeface="Open Sans" pitchFamily="34" charset="0"/>
                <a:cs typeface="Open Sans" pitchFamily="34" charset="0"/>
                <a:sym typeface="Cambria"/>
              </a:rPr>
              <a:t>review</a:t>
            </a:r>
            <a:r>
              <a:rPr lang="en-CA" sz="1100" dirty="0" smtClean="0">
                <a:solidFill>
                  <a:schemeClr val="tx1">
                    <a:lumMod val="65000"/>
                    <a:lumOff val="35000"/>
                  </a:schemeClr>
                </a:solidFill>
                <a:ea typeface="Open Sans" pitchFamily="34" charset="0"/>
                <a:cs typeface="Open Sans" pitchFamily="34" charset="0"/>
                <a:sym typeface="Cambria"/>
              </a:rPr>
              <a:t>)</a:t>
            </a:r>
            <a:endParaRPr lang="en-CA" sz="1100" dirty="0">
              <a:solidFill>
                <a:schemeClr val="tx1">
                  <a:lumMod val="65000"/>
                  <a:lumOff val="35000"/>
                </a:schemeClr>
              </a:solidFill>
              <a:ea typeface="Open Sans" pitchFamily="34" charset="0"/>
              <a:cs typeface="Open Sans" pitchFamily="34" charset="0"/>
              <a:sym typeface="Cambria"/>
            </a:endParaRPr>
          </a:p>
        </p:txBody>
      </p:sp>
      <p:sp>
        <p:nvSpPr>
          <p:cNvPr id="24" name="Rectangle 23"/>
          <p:cNvSpPr/>
          <p:nvPr>
            <p:custDataLst>
              <p:tags r:id="rId1"/>
            </p:custDataLst>
          </p:nvPr>
        </p:nvSpPr>
        <p:spPr>
          <a:xfrm>
            <a:off x="3038409" y="2364330"/>
            <a:ext cx="813954" cy="736823"/>
          </a:xfrm>
          <a:prstGeom prst="rect">
            <a:avLst/>
          </a:prstGeom>
          <a:solidFill>
            <a:srgbClr val="0058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5" name="Rectangle 24"/>
          <p:cNvSpPr/>
          <p:nvPr>
            <p:custDataLst>
              <p:tags r:id="rId2"/>
            </p:custDataLst>
          </p:nvPr>
        </p:nvSpPr>
        <p:spPr>
          <a:xfrm>
            <a:off x="3050120" y="3613808"/>
            <a:ext cx="790532" cy="726694"/>
          </a:xfrm>
          <a:prstGeom prst="rect">
            <a:avLst/>
          </a:prstGeom>
          <a:solidFill>
            <a:srgbClr val="0058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6" name="Freeform 25"/>
          <p:cNvSpPr>
            <a:spLocks noEditPoints="1"/>
          </p:cNvSpPr>
          <p:nvPr/>
        </p:nvSpPr>
        <p:spPr bwMode="auto">
          <a:xfrm>
            <a:off x="3194898" y="2505539"/>
            <a:ext cx="477940" cy="454406"/>
          </a:xfrm>
          <a:custGeom>
            <a:avLst/>
            <a:gdLst>
              <a:gd name="T0" fmla="*/ 171 w 171"/>
              <a:gd name="T1" fmla="*/ 26 h 145"/>
              <a:gd name="T2" fmla="*/ 169 w 171"/>
              <a:gd name="T3" fmla="*/ 20 h 145"/>
              <a:gd name="T4" fmla="*/ 157 w 171"/>
              <a:gd name="T5" fmla="*/ 9 h 145"/>
              <a:gd name="T6" fmla="*/ 151 w 171"/>
              <a:gd name="T7" fmla="*/ 7 h 145"/>
              <a:gd name="T8" fmla="*/ 146 w 171"/>
              <a:gd name="T9" fmla="*/ 9 h 145"/>
              <a:gd name="T10" fmla="*/ 79 w 171"/>
              <a:gd name="T11" fmla="*/ 76 h 145"/>
              <a:gd name="T12" fmla="*/ 52 w 171"/>
              <a:gd name="T13" fmla="*/ 48 h 145"/>
              <a:gd name="T14" fmla="*/ 46 w 171"/>
              <a:gd name="T15" fmla="*/ 46 h 145"/>
              <a:gd name="T16" fmla="*/ 40 w 171"/>
              <a:gd name="T17" fmla="*/ 48 h 145"/>
              <a:gd name="T18" fmla="*/ 29 w 171"/>
              <a:gd name="T19" fmla="*/ 60 h 145"/>
              <a:gd name="T20" fmla="*/ 27 w 171"/>
              <a:gd name="T21" fmla="*/ 66 h 145"/>
              <a:gd name="T22" fmla="*/ 29 w 171"/>
              <a:gd name="T23" fmla="*/ 71 h 145"/>
              <a:gd name="T24" fmla="*/ 73 w 171"/>
              <a:gd name="T25" fmla="*/ 116 h 145"/>
              <a:gd name="T26" fmla="*/ 79 w 171"/>
              <a:gd name="T27" fmla="*/ 118 h 145"/>
              <a:gd name="T28" fmla="*/ 85 w 171"/>
              <a:gd name="T29" fmla="*/ 116 h 145"/>
              <a:gd name="T30" fmla="*/ 169 w 171"/>
              <a:gd name="T31" fmla="*/ 32 h 145"/>
              <a:gd name="T32" fmla="*/ 171 w 171"/>
              <a:gd name="T33" fmla="*/ 26 h 145"/>
              <a:gd name="T34" fmla="*/ 143 w 171"/>
              <a:gd name="T35" fmla="*/ 79 h 145"/>
              <a:gd name="T36" fmla="*/ 142 w 171"/>
              <a:gd name="T37" fmla="*/ 79 h 145"/>
              <a:gd name="T38" fmla="*/ 139 w 171"/>
              <a:gd name="T39" fmla="*/ 80 h 145"/>
              <a:gd name="T40" fmla="*/ 133 w 171"/>
              <a:gd name="T41" fmla="*/ 87 h 145"/>
              <a:gd name="T42" fmla="*/ 132 w 171"/>
              <a:gd name="T43" fmla="*/ 89 h 145"/>
              <a:gd name="T44" fmla="*/ 132 w 171"/>
              <a:gd name="T45" fmla="*/ 115 h 145"/>
              <a:gd name="T46" fmla="*/ 127 w 171"/>
              <a:gd name="T47" fmla="*/ 127 h 145"/>
              <a:gd name="T48" fmla="*/ 115 w 171"/>
              <a:gd name="T49" fmla="*/ 131 h 145"/>
              <a:gd name="T50" fmla="*/ 30 w 171"/>
              <a:gd name="T51" fmla="*/ 131 h 145"/>
              <a:gd name="T52" fmla="*/ 18 w 171"/>
              <a:gd name="T53" fmla="*/ 127 h 145"/>
              <a:gd name="T54" fmla="*/ 13 w 171"/>
              <a:gd name="T55" fmla="*/ 115 h 145"/>
              <a:gd name="T56" fmla="*/ 13 w 171"/>
              <a:gd name="T57" fmla="*/ 30 h 145"/>
              <a:gd name="T58" fmla="*/ 18 w 171"/>
              <a:gd name="T59" fmla="*/ 18 h 145"/>
              <a:gd name="T60" fmla="*/ 30 w 171"/>
              <a:gd name="T61" fmla="*/ 13 h 145"/>
              <a:gd name="T62" fmla="*/ 115 w 171"/>
              <a:gd name="T63" fmla="*/ 13 h 145"/>
              <a:gd name="T64" fmla="*/ 120 w 171"/>
              <a:gd name="T65" fmla="*/ 14 h 145"/>
              <a:gd name="T66" fmla="*/ 121 w 171"/>
              <a:gd name="T67" fmla="*/ 14 h 145"/>
              <a:gd name="T68" fmla="*/ 123 w 171"/>
              <a:gd name="T69" fmla="*/ 13 h 145"/>
              <a:gd name="T70" fmla="*/ 128 w 171"/>
              <a:gd name="T71" fmla="*/ 8 h 145"/>
              <a:gd name="T72" fmla="*/ 129 w 171"/>
              <a:gd name="T73" fmla="*/ 5 h 145"/>
              <a:gd name="T74" fmla="*/ 127 w 171"/>
              <a:gd name="T75" fmla="*/ 3 h 145"/>
              <a:gd name="T76" fmla="*/ 115 w 171"/>
              <a:gd name="T77" fmla="*/ 0 h 145"/>
              <a:gd name="T78" fmla="*/ 30 w 171"/>
              <a:gd name="T79" fmla="*/ 0 h 145"/>
              <a:gd name="T80" fmla="*/ 9 w 171"/>
              <a:gd name="T81" fmla="*/ 9 h 145"/>
              <a:gd name="T82" fmla="*/ 0 w 171"/>
              <a:gd name="T83" fmla="*/ 30 h 145"/>
              <a:gd name="T84" fmla="*/ 0 w 171"/>
              <a:gd name="T85" fmla="*/ 115 h 145"/>
              <a:gd name="T86" fmla="*/ 9 w 171"/>
              <a:gd name="T87" fmla="*/ 136 h 145"/>
              <a:gd name="T88" fmla="*/ 30 w 171"/>
              <a:gd name="T89" fmla="*/ 145 h 145"/>
              <a:gd name="T90" fmla="*/ 115 w 171"/>
              <a:gd name="T91" fmla="*/ 145 h 145"/>
              <a:gd name="T92" fmla="*/ 136 w 171"/>
              <a:gd name="T93" fmla="*/ 136 h 145"/>
              <a:gd name="T94" fmla="*/ 145 w 171"/>
              <a:gd name="T95" fmla="*/ 115 h 145"/>
              <a:gd name="T96" fmla="*/ 145 w 171"/>
              <a:gd name="T97" fmla="*/ 82 h 145"/>
              <a:gd name="T98" fmla="*/ 143 w 171"/>
              <a:gd name="T99" fmla="*/ 79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71" h="145">
                <a:moveTo>
                  <a:pt x="171" y="26"/>
                </a:moveTo>
                <a:cubicBezTo>
                  <a:pt x="171" y="24"/>
                  <a:pt x="170" y="22"/>
                  <a:pt x="169" y="20"/>
                </a:cubicBezTo>
                <a:cubicBezTo>
                  <a:pt x="157" y="9"/>
                  <a:pt x="157" y="9"/>
                  <a:pt x="157" y="9"/>
                </a:cubicBezTo>
                <a:cubicBezTo>
                  <a:pt x="156" y="7"/>
                  <a:pt x="154" y="7"/>
                  <a:pt x="151" y="7"/>
                </a:cubicBezTo>
                <a:cubicBezTo>
                  <a:pt x="149" y="7"/>
                  <a:pt x="147" y="7"/>
                  <a:pt x="146" y="9"/>
                </a:cubicBezTo>
                <a:cubicBezTo>
                  <a:pt x="79" y="76"/>
                  <a:pt x="79" y="76"/>
                  <a:pt x="79" y="76"/>
                </a:cubicBezTo>
                <a:cubicBezTo>
                  <a:pt x="52" y="48"/>
                  <a:pt x="52" y="48"/>
                  <a:pt x="52" y="48"/>
                </a:cubicBezTo>
                <a:cubicBezTo>
                  <a:pt x="50" y="47"/>
                  <a:pt x="49" y="46"/>
                  <a:pt x="46" y="46"/>
                </a:cubicBezTo>
                <a:cubicBezTo>
                  <a:pt x="44" y="46"/>
                  <a:pt x="42" y="47"/>
                  <a:pt x="40" y="48"/>
                </a:cubicBezTo>
                <a:cubicBezTo>
                  <a:pt x="29" y="60"/>
                  <a:pt x="29" y="60"/>
                  <a:pt x="29" y="60"/>
                </a:cubicBezTo>
                <a:cubicBezTo>
                  <a:pt x="27" y="61"/>
                  <a:pt x="27" y="63"/>
                  <a:pt x="27" y="66"/>
                </a:cubicBezTo>
                <a:cubicBezTo>
                  <a:pt x="27" y="68"/>
                  <a:pt x="27" y="70"/>
                  <a:pt x="29" y="71"/>
                </a:cubicBezTo>
                <a:cubicBezTo>
                  <a:pt x="73" y="116"/>
                  <a:pt x="73" y="116"/>
                  <a:pt x="73" y="116"/>
                </a:cubicBezTo>
                <a:cubicBezTo>
                  <a:pt x="75" y="117"/>
                  <a:pt x="77" y="118"/>
                  <a:pt x="79" y="118"/>
                </a:cubicBezTo>
                <a:cubicBezTo>
                  <a:pt x="81" y="118"/>
                  <a:pt x="83" y="117"/>
                  <a:pt x="85" y="116"/>
                </a:cubicBezTo>
                <a:cubicBezTo>
                  <a:pt x="169" y="32"/>
                  <a:pt x="169" y="32"/>
                  <a:pt x="169" y="32"/>
                </a:cubicBezTo>
                <a:cubicBezTo>
                  <a:pt x="170" y="30"/>
                  <a:pt x="171" y="28"/>
                  <a:pt x="171" y="26"/>
                </a:cubicBezTo>
                <a:close/>
                <a:moveTo>
                  <a:pt x="143" y="79"/>
                </a:moveTo>
                <a:cubicBezTo>
                  <a:pt x="142" y="79"/>
                  <a:pt x="142" y="79"/>
                  <a:pt x="142" y="79"/>
                </a:cubicBezTo>
                <a:cubicBezTo>
                  <a:pt x="139" y="80"/>
                  <a:pt x="139" y="80"/>
                  <a:pt x="139" y="80"/>
                </a:cubicBezTo>
                <a:cubicBezTo>
                  <a:pt x="133" y="87"/>
                  <a:pt x="133" y="87"/>
                  <a:pt x="133" y="87"/>
                </a:cubicBezTo>
                <a:cubicBezTo>
                  <a:pt x="132" y="89"/>
                  <a:pt x="132" y="89"/>
                  <a:pt x="132" y="89"/>
                </a:cubicBezTo>
                <a:cubicBezTo>
                  <a:pt x="132" y="115"/>
                  <a:pt x="132" y="115"/>
                  <a:pt x="132" y="115"/>
                </a:cubicBezTo>
                <a:cubicBezTo>
                  <a:pt x="132" y="119"/>
                  <a:pt x="130" y="123"/>
                  <a:pt x="127" y="127"/>
                </a:cubicBezTo>
                <a:cubicBezTo>
                  <a:pt x="124" y="130"/>
                  <a:pt x="120" y="131"/>
                  <a:pt x="115" y="131"/>
                </a:cubicBezTo>
                <a:cubicBezTo>
                  <a:pt x="30" y="131"/>
                  <a:pt x="30" y="131"/>
                  <a:pt x="30" y="131"/>
                </a:cubicBezTo>
                <a:cubicBezTo>
                  <a:pt x="25" y="131"/>
                  <a:pt x="21" y="130"/>
                  <a:pt x="18" y="127"/>
                </a:cubicBezTo>
                <a:cubicBezTo>
                  <a:pt x="15" y="123"/>
                  <a:pt x="13" y="119"/>
                  <a:pt x="13" y="115"/>
                </a:cubicBezTo>
                <a:cubicBezTo>
                  <a:pt x="13" y="30"/>
                  <a:pt x="13" y="30"/>
                  <a:pt x="13" y="30"/>
                </a:cubicBezTo>
                <a:cubicBezTo>
                  <a:pt x="13" y="25"/>
                  <a:pt x="15" y="21"/>
                  <a:pt x="18" y="18"/>
                </a:cubicBezTo>
                <a:cubicBezTo>
                  <a:pt x="21" y="15"/>
                  <a:pt x="25" y="13"/>
                  <a:pt x="30" y="13"/>
                </a:cubicBezTo>
                <a:cubicBezTo>
                  <a:pt x="115" y="13"/>
                  <a:pt x="115" y="13"/>
                  <a:pt x="115" y="13"/>
                </a:cubicBezTo>
                <a:cubicBezTo>
                  <a:pt x="117" y="13"/>
                  <a:pt x="118" y="13"/>
                  <a:pt x="120" y="14"/>
                </a:cubicBezTo>
                <a:cubicBezTo>
                  <a:pt x="121" y="14"/>
                  <a:pt x="121" y="14"/>
                  <a:pt x="121" y="14"/>
                </a:cubicBezTo>
                <a:cubicBezTo>
                  <a:pt x="123" y="13"/>
                  <a:pt x="123" y="13"/>
                  <a:pt x="123" y="13"/>
                </a:cubicBezTo>
                <a:cubicBezTo>
                  <a:pt x="128" y="8"/>
                  <a:pt x="128" y="8"/>
                  <a:pt x="128" y="8"/>
                </a:cubicBezTo>
                <a:cubicBezTo>
                  <a:pt x="129" y="5"/>
                  <a:pt x="129" y="5"/>
                  <a:pt x="129" y="5"/>
                </a:cubicBezTo>
                <a:cubicBezTo>
                  <a:pt x="127" y="3"/>
                  <a:pt x="127" y="3"/>
                  <a:pt x="127" y="3"/>
                </a:cubicBezTo>
                <a:cubicBezTo>
                  <a:pt x="124" y="1"/>
                  <a:pt x="120" y="0"/>
                  <a:pt x="115" y="0"/>
                </a:cubicBezTo>
                <a:cubicBezTo>
                  <a:pt x="30" y="0"/>
                  <a:pt x="30" y="0"/>
                  <a:pt x="30" y="0"/>
                </a:cubicBezTo>
                <a:cubicBezTo>
                  <a:pt x="22" y="0"/>
                  <a:pt x="15" y="3"/>
                  <a:pt x="9" y="9"/>
                </a:cubicBezTo>
                <a:cubicBezTo>
                  <a:pt x="3" y="14"/>
                  <a:pt x="0" y="21"/>
                  <a:pt x="0" y="30"/>
                </a:cubicBezTo>
                <a:cubicBezTo>
                  <a:pt x="0" y="115"/>
                  <a:pt x="0" y="115"/>
                  <a:pt x="0" y="115"/>
                </a:cubicBezTo>
                <a:cubicBezTo>
                  <a:pt x="0" y="123"/>
                  <a:pt x="3" y="130"/>
                  <a:pt x="9" y="136"/>
                </a:cubicBezTo>
                <a:cubicBezTo>
                  <a:pt x="15" y="142"/>
                  <a:pt x="22" y="145"/>
                  <a:pt x="30" y="145"/>
                </a:cubicBezTo>
                <a:cubicBezTo>
                  <a:pt x="115" y="145"/>
                  <a:pt x="115" y="145"/>
                  <a:pt x="115" y="145"/>
                </a:cubicBezTo>
                <a:cubicBezTo>
                  <a:pt x="123" y="145"/>
                  <a:pt x="130" y="142"/>
                  <a:pt x="136" y="136"/>
                </a:cubicBezTo>
                <a:cubicBezTo>
                  <a:pt x="142" y="130"/>
                  <a:pt x="145" y="123"/>
                  <a:pt x="145" y="115"/>
                </a:cubicBezTo>
                <a:cubicBezTo>
                  <a:pt x="145" y="82"/>
                  <a:pt x="145" y="82"/>
                  <a:pt x="145" y="82"/>
                </a:cubicBezTo>
                <a:lnTo>
                  <a:pt x="143" y="79"/>
                </a:lnTo>
                <a:close/>
              </a:path>
            </a:pathLst>
          </a:custGeom>
          <a:solidFill>
            <a:schemeClr val="bg1"/>
          </a:solidFill>
          <a:ln>
            <a:noFill/>
          </a:ln>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a:p>
        </p:txBody>
      </p:sp>
      <p:sp>
        <p:nvSpPr>
          <p:cNvPr id="27" name="Freeform 26"/>
          <p:cNvSpPr>
            <a:spLocks noEditPoints="1"/>
          </p:cNvSpPr>
          <p:nvPr/>
        </p:nvSpPr>
        <p:spPr bwMode="auto">
          <a:xfrm>
            <a:off x="3208958" y="3789119"/>
            <a:ext cx="470176" cy="350623"/>
          </a:xfrm>
          <a:custGeom>
            <a:avLst/>
            <a:gdLst>
              <a:gd name="T0" fmla="*/ 525 w 533"/>
              <a:gd name="T1" fmla="*/ 319 h 374"/>
              <a:gd name="T2" fmla="*/ 403 w 533"/>
              <a:gd name="T3" fmla="*/ 14 h 374"/>
              <a:gd name="T4" fmla="*/ 395 w 533"/>
              <a:gd name="T5" fmla="*/ 4 h 374"/>
              <a:gd name="T6" fmla="*/ 384 w 533"/>
              <a:gd name="T7" fmla="*/ 0 h 374"/>
              <a:gd name="T8" fmla="*/ 285 w 533"/>
              <a:gd name="T9" fmla="*/ 0 h 374"/>
              <a:gd name="T10" fmla="*/ 292 w 533"/>
              <a:gd name="T11" fmla="*/ 3 h 374"/>
              <a:gd name="T12" fmla="*/ 295 w 533"/>
              <a:gd name="T13" fmla="*/ 9 h 374"/>
              <a:gd name="T14" fmla="*/ 299 w 533"/>
              <a:gd name="T15" fmla="*/ 65 h 374"/>
              <a:gd name="T16" fmla="*/ 297 w 533"/>
              <a:gd name="T17" fmla="*/ 72 h 374"/>
              <a:gd name="T18" fmla="*/ 291 w 533"/>
              <a:gd name="T19" fmla="*/ 75 h 374"/>
              <a:gd name="T20" fmla="*/ 242 w 533"/>
              <a:gd name="T21" fmla="*/ 75 h 374"/>
              <a:gd name="T22" fmla="*/ 236 w 533"/>
              <a:gd name="T23" fmla="*/ 72 h 374"/>
              <a:gd name="T24" fmla="*/ 233 w 533"/>
              <a:gd name="T25" fmla="*/ 65 h 374"/>
              <a:gd name="T26" fmla="*/ 238 w 533"/>
              <a:gd name="T27" fmla="*/ 9 h 374"/>
              <a:gd name="T28" fmla="*/ 241 w 533"/>
              <a:gd name="T29" fmla="*/ 3 h 374"/>
              <a:gd name="T30" fmla="*/ 248 w 533"/>
              <a:gd name="T31" fmla="*/ 0 h 374"/>
              <a:gd name="T32" fmla="*/ 148 w 533"/>
              <a:gd name="T33" fmla="*/ 0 h 374"/>
              <a:gd name="T34" fmla="*/ 137 w 533"/>
              <a:gd name="T35" fmla="*/ 4 h 374"/>
              <a:gd name="T36" fmla="*/ 130 w 533"/>
              <a:gd name="T37" fmla="*/ 14 h 374"/>
              <a:gd name="T38" fmla="*/ 8 w 533"/>
              <a:gd name="T39" fmla="*/ 319 h 374"/>
              <a:gd name="T40" fmla="*/ 0 w 533"/>
              <a:gd name="T41" fmla="*/ 353 h 374"/>
              <a:gd name="T42" fmla="*/ 14 w 533"/>
              <a:gd name="T43" fmla="*/ 374 h 374"/>
              <a:gd name="T44" fmla="*/ 220 w 533"/>
              <a:gd name="T45" fmla="*/ 374 h 374"/>
              <a:gd name="T46" fmla="*/ 213 w 533"/>
              <a:gd name="T47" fmla="*/ 371 h 374"/>
              <a:gd name="T48" fmla="*/ 211 w 533"/>
              <a:gd name="T49" fmla="*/ 365 h 374"/>
              <a:gd name="T50" fmla="*/ 217 w 533"/>
              <a:gd name="T51" fmla="*/ 290 h 374"/>
              <a:gd name="T52" fmla="*/ 220 w 533"/>
              <a:gd name="T53" fmla="*/ 283 h 374"/>
              <a:gd name="T54" fmla="*/ 227 w 533"/>
              <a:gd name="T55" fmla="*/ 281 h 374"/>
              <a:gd name="T56" fmla="*/ 306 w 533"/>
              <a:gd name="T57" fmla="*/ 281 h 374"/>
              <a:gd name="T58" fmla="*/ 313 w 533"/>
              <a:gd name="T59" fmla="*/ 283 h 374"/>
              <a:gd name="T60" fmla="*/ 316 w 533"/>
              <a:gd name="T61" fmla="*/ 290 h 374"/>
              <a:gd name="T62" fmla="*/ 322 w 533"/>
              <a:gd name="T63" fmla="*/ 365 h 374"/>
              <a:gd name="T64" fmla="*/ 320 w 533"/>
              <a:gd name="T65" fmla="*/ 371 h 374"/>
              <a:gd name="T66" fmla="*/ 313 w 533"/>
              <a:gd name="T67" fmla="*/ 374 h 374"/>
              <a:gd name="T68" fmla="*/ 519 w 533"/>
              <a:gd name="T69" fmla="*/ 374 h 374"/>
              <a:gd name="T70" fmla="*/ 533 w 533"/>
              <a:gd name="T71" fmla="*/ 353 h 374"/>
              <a:gd name="T72" fmla="*/ 525 w 533"/>
              <a:gd name="T73" fmla="*/ 319 h 374"/>
              <a:gd name="T74" fmla="*/ 308 w 533"/>
              <a:gd name="T75" fmla="*/ 222 h 374"/>
              <a:gd name="T76" fmla="*/ 302 w 533"/>
              <a:gd name="T77" fmla="*/ 224 h 374"/>
              <a:gd name="T78" fmla="*/ 231 w 533"/>
              <a:gd name="T79" fmla="*/ 224 h 374"/>
              <a:gd name="T80" fmla="*/ 225 w 533"/>
              <a:gd name="T81" fmla="*/ 222 h 374"/>
              <a:gd name="T82" fmla="*/ 222 w 533"/>
              <a:gd name="T83" fmla="*/ 216 h 374"/>
              <a:gd name="T84" fmla="*/ 222 w 533"/>
              <a:gd name="T85" fmla="*/ 215 h 374"/>
              <a:gd name="T86" fmla="*/ 229 w 533"/>
              <a:gd name="T87" fmla="*/ 121 h 374"/>
              <a:gd name="T88" fmla="*/ 232 w 533"/>
              <a:gd name="T89" fmla="*/ 115 h 374"/>
              <a:gd name="T90" fmla="*/ 239 w 533"/>
              <a:gd name="T91" fmla="*/ 112 h 374"/>
              <a:gd name="T92" fmla="*/ 294 w 533"/>
              <a:gd name="T93" fmla="*/ 112 h 374"/>
              <a:gd name="T94" fmla="*/ 300 w 533"/>
              <a:gd name="T95" fmla="*/ 115 h 374"/>
              <a:gd name="T96" fmla="*/ 303 w 533"/>
              <a:gd name="T97" fmla="*/ 121 h 374"/>
              <a:gd name="T98" fmla="*/ 311 w 533"/>
              <a:gd name="T99" fmla="*/ 215 h 374"/>
              <a:gd name="T100" fmla="*/ 311 w 533"/>
              <a:gd name="T101" fmla="*/ 216 h 374"/>
              <a:gd name="T102" fmla="*/ 308 w 533"/>
              <a:gd name="T103" fmla="*/ 222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33" h="374">
                <a:moveTo>
                  <a:pt x="525" y="319"/>
                </a:moveTo>
                <a:cubicBezTo>
                  <a:pt x="403" y="14"/>
                  <a:pt x="403" y="14"/>
                  <a:pt x="403" y="14"/>
                </a:cubicBezTo>
                <a:cubicBezTo>
                  <a:pt x="395" y="4"/>
                  <a:pt x="395" y="4"/>
                  <a:pt x="395" y="4"/>
                </a:cubicBezTo>
                <a:cubicBezTo>
                  <a:pt x="384" y="0"/>
                  <a:pt x="384" y="0"/>
                  <a:pt x="384" y="0"/>
                </a:cubicBezTo>
                <a:cubicBezTo>
                  <a:pt x="285" y="0"/>
                  <a:pt x="285" y="0"/>
                  <a:pt x="285" y="0"/>
                </a:cubicBezTo>
                <a:cubicBezTo>
                  <a:pt x="292" y="3"/>
                  <a:pt x="292" y="3"/>
                  <a:pt x="292" y="3"/>
                </a:cubicBezTo>
                <a:cubicBezTo>
                  <a:pt x="295" y="9"/>
                  <a:pt x="295" y="9"/>
                  <a:pt x="295" y="9"/>
                </a:cubicBezTo>
                <a:cubicBezTo>
                  <a:pt x="299" y="65"/>
                  <a:pt x="299" y="65"/>
                  <a:pt x="299" y="65"/>
                </a:cubicBezTo>
                <a:cubicBezTo>
                  <a:pt x="297" y="72"/>
                  <a:pt x="297" y="72"/>
                  <a:pt x="297" y="72"/>
                </a:cubicBezTo>
                <a:cubicBezTo>
                  <a:pt x="291" y="75"/>
                  <a:pt x="291" y="75"/>
                  <a:pt x="291" y="75"/>
                </a:cubicBezTo>
                <a:cubicBezTo>
                  <a:pt x="242" y="75"/>
                  <a:pt x="242" y="75"/>
                  <a:pt x="242" y="75"/>
                </a:cubicBezTo>
                <a:cubicBezTo>
                  <a:pt x="236" y="72"/>
                  <a:pt x="236" y="72"/>
                  <a:pt x="236" y="72"/>
                </a:cubicBezTo>
                <a:cubicBezTo>
                  <a:pt x="233" y="65"/>
                  <a:pt x="233" y="65"/>
                  <a:pt x="233" y="65"/>
                </a:cubicBezTo>
                <a:cubicBezTo>
                  <a:pt x="238" y="9"/>
                  <a:pt x="238" y="9"/>
                  <a:pt x="238" y="9"/>
                </a:cubicBezTo>
                <a:cubicBezTo>
                  <a:pt x="241" y="3"/>
                  <a:pt x="241" y="3"/>
                  <a:pt x="241" y="3"/>
                </a:cubicBezTo>
                <a:cubicBezTo>
                  <a:pt x="248" y="0"/>
                  <a:pt x="248" y="0"/>
                  <a:pt x="248" y="0"/>
                </a:cubicBezTo>
                <a:cubicBezTo>
                  <a:pt x="148" y="0"/>
                  <a:pt x="148" y="0"/>
                  <a:pt x="148" y="0"/>
                </a:cubicBezTo>
                <a:cubicBezTo>
                  <a:pt x="137" y="4"/>
                  <a:pt x="137" y="4"/>
                  <a:pt x="137" y="4"/>
                </a:cubicBezTo>
                <a:cubicBezTo>
                  <a:pt x="130" y="14"/>
                  <a:pt x="130" y="14"/>
                  <a:pt x="130" y="14"/>
                </a:cubicBezTo>
                <a:cubicBezTo>
                  <a:pt x="8" y="319"/>
                  <a:pt x="8" y="319"/>
                  <a:pt x="8" y="319"/>
                </a:cubicBezTo>
                <a:cubicBezTo>
                  <a:pt x="3" y="331"/>
                  <a:pt x="0" y="342"/>
                  <a:pt x="0" y="353"/>
                </a:cubicBezTo>
                <a:cubicBezTo>
                  <a:pt x="0" y="367"/>
                  <a:pt x="5" y="374"/>
                  <a:pt x="14" y="374"/>
                </a:cubicBezTo>
                <a:cubicBezTo>
                  <a:pt x="220" y="374"/>
                  <a:pt x="220" y="374"/>
                  <a:pt x="220" y="374"/>
                </a:cubicBezTo>
                <a:cubicBezTo>
                  <a:pt x="213" y="371"/>
                  <a:pt x="213" y="371"/>
                  <a:pt x="213" y="371"/>
                </a:cubicBezTo>
                <a:cubicBezTo>
                  <a:pt x="211" y="365"/>
                  <a:pt x="211" y="365"/>
                  <a:pt x="211" y="365"/>
                </a:cubicBezTo>
                <a:cubicBezTo>
                  <a:pt x="217" y="290"/>
                  <a:pt x="217" y="290"/>
                  <a:pt x="217" y="290"/>
                </a:cubicBezTo>
                <a:cubicBezTo>
                  <a:pt x="220" y="283"/>
                  <a:pt x="220" y="283"/>
                  <a:pt x="220" y="283"/>
                </a:cubicBezTo>
                <a:cubicBezTo>
                  <a:pt x="227" y="281"/>
                  <a:pt x="227" y="281"/>
                  <a:pt x="227" y="281"/>
                </a:cubicBezTo>
                <a:cubicBezTo>
                  <a:pt x="306" y="281"/>
                  <a:pt x="306" y="281"/>
                  <a:pt x="306" y="281"/>
                </a:cubicBezTo>
                <a:cubicBezTo>
                  <a:pt x="313" y="283"/>
                  <a:pt x="313" y="283"/>
                  <a:pt x="313" y="283"/>
                </a:cubicBezTo>
                <a:cubicBezTo>
                  <a:pt x="316" y="290"/>
                  <a:pt x="316" y="290"/>
                  <a:pt x="316" y="290"/>
                </a:cubicBezTo>
                <a:cubicBezTo>
                  <a:pt x="322" y="365"/>
                  <a:pt x="322" y="365"/>
                  <a:pt x="322" y="365"/>
                </a:cubicBezTo>
                <a:cubicBezTo>
                  <a:pt x="320" y="371"/>
                  <a:pt x="320" y="371"/>
                  <a:pt x="320" y="371"/>
                </a:cubicBezTo>
                <a:cubicBezTo>
                  <a:pt x="313" y="374"/>
                  <a:pt x="313" y="374"/>
                  <a:pt x="313" y="374"/>
                </a:cubicBezTo>
                <a:cubicBezTo>
                  <a:pt x="519" y="374"/>
                  <a:pt x="519" y="374"/>
                  <a:pt x="519" y="374"/>
                </a:cubicBezTo>
                <a:cubicBezTo>
                  <a:pt x="528" y="374"/>
                  <a:pt x="533" y="367"/>
                  <a:pt x="533" y="353"/>
                </a:cubicBezTo>
                <a:cubicBezTo>
                  <a:pt x="533" y="342"/>
                  <a:pt x="530" y="331"/>
                  <a:pt x="525" y="319"/>
                </a:cubicBezTo>
                <a:close/>
                <a:moveTo>
                  <a:pt x="308" y="222"/>
                </a:moveTo>
                <a:cubicBezTo>
                  <a:pt x="302" y="224"/>
                  <a:pt x="302" y="224"/>
                  <a:pt x="302" y="224"/>
                </a:cubicBezTo>
                <a:cubicBezTo>
                  <a:pt x="231" y="224"/>
                  <a:pt x="231" y="224"/>
                  <a:pt x="231" y="224"/>
                </a:cubicBezTo>
                <a:cubicBezTo>
                  <a:pt x="225" y="222"/>
                  <a:pt x="225" y="222"/>
                  <a:pt x="225" y="222"/>
                </a:cubicBezTo>
                <a:cubicBezTo>
                  <a:pt x="222" y="216"/>
                  <a:pt x="222" y="216"/>
                  <a:pt x="222" y="216"/>
                </a:cubicBezTo>
                <a:cubicBezTo>
                  <a:pt x="222" y="215"/>
                  <a:pt x="222" y="215"/>
                  <a:pt x="222" y="215"/>
                </a:cubicBezTo>
                <a:cubicBezTo>
                  <a:pt x="229" y="121"/>
                  <a:pt x="229" y="121"/>
                  <a:pt x="229" y="121"/>
                </a:cubicBezTo>
                <a:cubicBezTo>
                  <a:pt x="232" y="115"/>
                  <a:pt x="232" y="115"/>
                  <a:pt x="232" y="115"/>
                </a:cubicBezTo>
                <a:cubicBezTo>
                  <a:pt x="239" y="112"/>
                  <a:pt x="239" y="112"/>
                  <a:pt x="239" y="112"/>
                </a:cubicBezTo>
                <a:cubicBezTo>
                  <a:pt x="294" y="112"/>
                  <a:pt x="294" y="112"/>
                  <a:pt x="294" y="112"/>
                </a:cubicBezTo>
                <a:cubicBezTo>
                  <a:pt x="300" y="115"/>
                  <a:pt x="300" y="115"/>
                  <a:pt x="300" y="115"/>
                </a:cubicBezTo>
                <a:cubicBezTo>
                  <a:pt x="303" y="121"/>
                  <a:pt x="303" y="121"/>
                  <a:pt x="303" y="121"/>
                </a:cubicBezTo>
                <a:cubicBezTo>
                  <a:pt x="311" y="215"/>
                  <a:pt x="311" y="215"/>
                  <a:pt x="311" y="215"/>
                </a:cubicBezTo>
                <a:cubicBezTo>
                  <a:pt x="311" y="216"/>
                  <a:pt x="311" y="216"/>
                  <a:pt x="311" y="216"/>
                </a:cubicBezTo>
                <a:lnTo>
                  <a:pt x="308" y="222"/>
                </a:lnTo>
                <a:close/>
              </a:path>
            </a:pathLst>
          </a:custGeom>
          <a:solidFill>
            <a:schemeClr val="bg1"/>
          </a:solidFill>
          <a:ln>
            <a:noFill/>
          </a:ln>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a:p>
        </p:txBody>
      </p:sp>
      <p:sp>
        <p:nvSpPr>
          <p:cNvPr id="28" name="Rectangle 27"/>
          <p:cNvSpPr/>
          <p:nvPr>
            <p:custDataLst>
              <p:tags r:id="rId3"/>
            </p:custDataLst>
          </p:nvPr>
        </p:nvSpPr>
        <p:spPr>
          <a:xfrm>
            <a:off x="3050853" y="1233647"/>
            <a:ext cx="813954" cy="736823"/>
          </a:xfrm>
          <a:prstGeom prst="rect">
            <a:avLst/>
          </a:prstGeom>
          <a:solidFill>
            <a:srgbClr val="0058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9" name="Freeform 28"/>
          <p:cNvSpPr>
            <a:spLocks noEditPoints="1"/>
          </p:cNvSpPr>
          <p:nvPr/>
        </p:nvSpPr>
        <p:spPr bwMode="auto">
          <a:xfrm>
            <a:off x="3135240" y="1376178"/>
            <a:ext cx="543894" cy="473750"/>
          </a:xfrm>
          <a:custGeom>
            <a:avLst/>
            <a:gdLst>
              <a:gd name="T0" fmla="*/ 977 w 995"/>
              <a:gd name="T1" fmla="*/ 138 h 998"/>
              <a:gd name="T2" fmla="*/ 283 w 995"/>
              <a:gd name="T3" fmla="*/ 143 h 998"/>
              <a:gd name="T4" fmla="*/ 278 w 995"/>
              <a:gd name="T5" fmla="*/ 263 h 998"/>
              <a:gd name="T6" fmla="*/ 296 w 995"/>
              <a:gd name="T7" fmla="*/ 281 h 998"/>
              <a:gd name="T8" fmla="*/ 989 w 995"/>
              <a:gd name="T9" fmla="*/ 276 h 998"/>
              <a:gd name="T10" fmla="*/ 995 w 995"/>
              <a:gd name="T11" fmla="*/ 156 h 998"/>
              <a:gd name="T12" fmla="*/ 989 w 995"/>
              <a:gd name="T13" fmla="*/ 430 h 998"/>
              <a:gd name="T14" fmla="*/ 296 w 995"/>
              <a:gd name="T15" fmla="*/ 424 h 998"/>
              <a:gd name="T16" fmla="*/ 278 w 995"/>
              <a:gd name="T17" fmla="*/ 442 h 998"/>
              <a:gd name="T18" fmla="*/ 283 w 995"/>
              <a:gd name="T19" fmla="*/ 563 h 998"/>
              <a:gd name="T20" fmla="*/ 977 w 995"/>
              <a:gd name="T21" fmla="*/ 568 h 998"/>
              <a:gd name="T22" fmla="*/ 995 w 995"/>
              <a:gd name="T23" fmla="*/ 550 h 998"/>
              <a:gd name="T24" fmla="*/ 989 w 995"/>
              <a:gd name="T25" fmla="*/ 430 h 998"/>
              <a:gd name="T26" fmla="*/ 146 w 995"/>
              <a:gd name="T27" fmla="*/ 0 h 998"/>
              <a:gd name="T28" fmla="*/ 10 w 995"/>
              <a:gd name="T29" fmla="*/ 71 h 998"/>
              <a:gd name="T30" fmla="*/ 78 w 995"/>
              <a:gd name="T31" fmla="*/ 83 h 998"/>
              <a:gd name="T32" fmla="*/ 79 w 995"/>
              <a:gd name="T33" fmla="*/ 90 h 998"/>
              <a:gd name="T34" fmla="*/ 79 w 995"/>
              <a:gd name="T35" fmla="*/ 226 h 998"/>
              <a:gd name="T36" fmla="*/ 19 w 995"/>
              <a:gd name="T37" fmla="*/ 281 h 998"/>
              <a:gd name="T38" fmla="*/ 206 w 995"/>
              <a:gd name="T39" fmla="*/ 226 h 998"/>
              <a:gd name="T40" fmla="*/ 989 w 995"/>
              <a:gd name="T41" fmla="*/ 717 h 998"/>
              <a:gd name="T42" fmla="*/ 296 w 995"/>
              <a:gd name="T43" fmla="*/ 711 h 998"/>
              <a:gd name="T44" fmla="*/ 278 w 995"/>
              <a:gd name="T45" fmla="*/ 729 h 998"/>
              <a:gd name="T46" fmla="*/ 283 w 995"/>
              <a:gd name="T47" fmla="*/ 849 h 998"/>
              <a:gd name="T48" fmla="*/ 977 w 995"/>
              <a:gd name="T49" fmla="*/ 855 h 998"/>
              <a:gd name="T50" fmla="*/ 995 w 995"/>
              <a:gd name="T51" fmla="*/ 837 h 998"/>
              <a:gd name="T52" fmla="*/ 989 w 995"/>
              <a:gd name="T53" fmla="*/ 717 h 998"/>
              <a:gd name="T54" fmla="*/ 147 w 995"/>
              <a:gd name="T55" fmla="*/ 584 h 998"/>
              <a:gd name="T56" fmla="*/ 96 w 995"/>
              <a:gd name="T57" fmla="*/ 555 h 998"/>
              <a:gd name="T58" fmla="*/ 180 w 995"/>
              <a:gd name="T59" fmla="*/ 490 h 998"/>
              <a:gd name="T60" fmla="*/ 171 w 995"/>
              <a:gd name="T61" fmla="*/ 376 h 998"/>
              <a:gd name="T62" fmla="*/ 43 w 995"/>
              <a:gd name="T63" fmla="*/ 369 h 998"/>
              <a:gd name="T64" fmla="*/ 51 w 995"/>
              <a:gd name="T65" fmla="*/ 446 h 998"/>
              <a:gd name="T66" fmla="*/ 118 w 995"/>
              <a:gd name="T67" fmla="*/ 421 h 998"/>
              <a:gd name="T68" fmla="*/ 113 w 995"/>
              <a:gd name="T69" fmla="*/ 468 h 998"/>
              <a:gd name="T70" fmla="*/ 45 w 995"/>
              <a:gd name="T71" fmla="*/ 519 h 998"/>
              <a:gd name="T72" fmla="*/ 0 w 995"/>
              <a:gd name="T73" fmla="*/ 609 h 998"/>
              <a:gd name="T74" fmla="*/ 206 w 995"/>
              <a:gd name="T75" fmla="*/ 640 h 998"/>
              <a:gd name="T76" fmla="*/ 147 w 995"/>
              <a:gd name="T77" fmla="*/ 550 h 998"/>
              <a:gd name="T78" fmla="*/ 142 w 995"/>
              <a:gd name="T79" fmla="*/ 825 h 998"/>
              <a:gd name="T80" fmla="*/ 196 w 995"/>
              <a:gd name="T81" fmla="*/ 711 h 998"/>
              <a:gd name="T82" fmla="*/ 9 w 995"/>
              <a:gd name="T83" fmla="*/ 796 h 998"/>
              <a:gd name="T84" fmla="*/ 69 w 995"/>
              <a:gd name="T85" fmla="*/ 767 h 998"/>
              <a:gd name="T86" fmla="*/ 123 w 995"/>
              <a:gd name="T87" fmla="*/ 765 h 998"/>
              <a:gd name="T88" fmla="*/ 102 w 995"/>
              <a:gd name="T89" fmla="*/ 788 h 998"/>
              <a:gd name="T90" fmla="*/ 60 w 995"/>
              <a:gd name="T91" fmla="*/ 842 h 998"/>
              <a:gd name="T92" fmla="*/ 134 w 995"/>
              <a:gd name="T93" fmla="*/ 905 h 998"/>
              <a:gd name="T94" fmla="*/ 93 w 995"/>
              <a:gd name="T95" fmla="*/ 937 h 998"/>
              <a:gd name="T96" fmla="*/ 2 w 995"/>
              <a:gd name="T97" fmla="*/ 961 h 998"/>
              <a:gd name="T98" fmla="*/ 174 w 995"/>
              <a:gd name="T99" fmla="*/ 972 h 998"/>
              <a:gd name="T100" fmla="*/ 188 w 995"/>
              <a:gd name="T101" fmla="*/ 852 h 9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95" h="998">
                <a:moveTo>
                  <a:pt x="989" y="143"/>
                </a:moveTo>
                <a:cubicBezTo>
                  <a:pt x="977" y="138"/>
                  <a:pt x="977" y="138"/>
                  <a:pt x="977" y="138"/>
                </a:cubicBezTo>
                <a:cubicBezTo>
                  <a:pt x="296" y="138"/>
                  <a:pt x="296" y="138"/>
                  <a:pt x="296" y="138"/>
                </a:cubicBezTo>
                <a:cubicBezTo>
                  <a:pt x="283" y="143"/>
                  <a:pt x="283" y="143"/>
                  <a:pt x="283" y="143"/>
                </a:cubicBezTo>
                <a:cubicBezTo>
                  <a:pt x="278" y="156"/>
                  <a:pt x="278" y="156"/>
                  <a:pt x="278" y="156"/>
                </a:cubicBezTo>
                <a:cubicBezTo>
                  <a:pt x="278" y="263"/>
                  <a:pt x="278" y="263"/>
                  <a:pt x="278" y="263"/>
                </a:cubicBezTo>
                <a:cubicBezTo>
                  <a:pt x="283" y="276"/>
                  <a:pt x="283" y="276"/>
                  <a:pt x="283" y="276"/>
                </a:cubicBezTo>
                <a:cubicBezTo>
                  <a:pt x="296" y="281"/>
                  <a:pt x="296" y="281"/>
                  <a:pt x="296" y="281"/>
                </a:cubicBezTo>
                <a:cubicBezTo>
                  <a:pt x="977" y="281"/>
                  <a:pt x="977" y="281"/>
                  <a:pt x="977" y="281"/>
                </a:cubicBezTo>
                <a:cubicBezTo>
                  <a:pt x="989" y="276"/>
                  <a:pt x="989" y="276"/>
                  <a:pt x="989" y="276"/>
                </a:cubicBezTo>
                <a:cubicBezTo>
                  <a:pt x="995" y="263"/>
                  <a:pt x="995" y="263"/>
                  <a:pt x="995" y="263"/>
                </a:cubicBezTo>
                <a:cubicBezTo>
                  <a:pt x="995" y="156"/>
                  <a:pt x="995" y="156"/>
                  <a:pt x="995" y="156"/>
                </a:cubicBezTo>
                <a:lnTo>
                  <a:pt x="989" y="143"/>
                </a:lnTo>
                <a:close/>
                <a:moveTo>
                  <a:pt x="989" y="430"/>
                </a:moveTo>
                <a:cubicBezTo>
                  <a:pt x="977" y="424"/>
                  <a:pt x="977" y="424"/>
                  <a:pt x="977" y="424"/>
                </a:cubicBezTo>
                <a:cubicBezTo>
                  <a:pt x="296" y="424"/>
                  <a:pt x="296" y="424"/>
                  <a:pt x="296" y="424"/>
                </a:cubicBezTo>
                <a:cubicBezTo>
                  <a:pt x="283" y="430"/>
                  <a:pt x="283" y="430"/>
                  <a:pt x="283" y="430"/>
                </a:cubicBezTo>
                <a:cubicBezTo>
                  <a:pt x="278" y="442"/>
                  <a:pt x="278" y="442"/>
                  <a:pt x="278" y="442"/>
                </a:cubicBezTo>
                <a:cubicBezTo>
                  <a:pt x="278" y="550"/>
                  <a:pt x="278" y="550"/>
                  <a:pt x="278" y="550"/>
                </a:cubicBezTo>
                <a:cubicBezTo>
                  <a:pt x="283" y="563"/>
                  <a:pt x="283" y="563"/>
                  <a:pt x="283" y="563"/>
                </a:cubicBezTo>
                <a:cubicBezTo>
                  <a:pt x="296" y="568"/>
                  <a:pt x="296" y="568"/>
                  <a:pt x="296" y="568"/>
                </a:cubicBezTo>
                <a:cubicBezTo>
                  <a:pt x="977" y="568"/>
                  <a:pt x="977" y="568"/>
                  <a:pt x="977" y="568"/>
                </a:cubicBezTo>
                <a:cubicBezTo>
                  <a:pt x="989" y="563"/>
                  <a:pt x="989" y="563"/>
                  <a:pt x="989" y="563"/>
                </a:cubicBezTo>
                <a:cubicBezTo>
                  <a:pt x="995" y="550"/>
                  <a:pt x="995" y="550"/>
                  <a:pt x="995" y="550"/>
                </a:cubicBezTo>
                <a:cubicBezTo>
                  <a:pt x="995" y="442"/>
                  <a:pt x="995" y="442"/>
                  <a:pt x="995" y="442"/>
                </a:cubicBezTo>
                <a:lnTo>
                  <a:pt x="989" y="430"/>
                </a:lnTo>
                <a:close/>
                <a:moveTo>
                  <a:pt x="146" y="226"/>
                </a:moveTo>
                <a:cubicBezTo>
                  <a:pt x="146" y="0"/>
                  <a:pt x="146" y="0"/>
                  <a:pt x="146" y="0"/>
                </a:cubicBezTo>
                <a:cubicBezTo>
                  <a:pt x="87" y="0"/>
                  <a:pt x="87" y="0"/>
                  <a:pt x="87" y="0"/>
                </a:cubicBezTo>
                <a:cubicBezTo>
                  <a:pt x="10" y="71"/>
                  <a:pt x="10" y="71"/>
                  <a:pt x="10" y="71"/>
                </a:cubicBezTo>
                <a:cubicBezTo>
                  <a:pt x="50" y="113"/>
                  <a:pt x="50" y="113"/>
                  <a:pt x="50" y="113"/>
                </a:cubicBezTo>
                <a:cubicBezTo>
                  <a:pt x="66" y="99"/>
                  <a:pt x="75" y="89"/>
                  <a:pt x="78" y="83"/>
                </a:cubicBezTo>
                <a:cubicBezTo>
                  <a:pt x="79" y="83"/>
                  <a:pt x="79" y="83"/>
                  <a:pt x="79" y="83"/>
                </a:cubicBezTo>
                <a:cubicBezTo>
                  <a:pt x="79" y="90"/>
                  <a:pt x="79" y="90"/>
                  <a:pt x="79" y="90"/>
                </a:cubicBezTo>
                <a:cubicBezTo>
                  <a:pt x="79" y="105"/>
                  <a:pt x="79" y="127"/>
                  <a:pt x="79" y="157"/>
                </a:cubicBezTo>
                <a:cubicBezTo>
                  <a:pt x="79" y="188"/>
                  <a:pt x="79" y="210"/>
                  <a:pt x="79" y="226"/>
                </a:cubicBezTo>
                <a:cubicBezTo>
                  <a:pt x="19" y="226"/>
                  <a:pt x="19" y="226"/>
                  <a:pt x="19" y="226"/>
                </a:cubicBezTo>
                <a:cubicBezTo>
                  <a:pt x="19" y="281"/>
                  <a:pt x="19" y="281"/>
                  <a:pt x="19" y="281"/>
                </a:cubicBezTo>
                <a:cubicBezTo>
                  <a:pt x="206" y="281"/>
                  <a:pt x="206" y="281"/>
                  <a:pt x="206" y="281"/>
                </a:cubicBezTo>
                <a:cubicBezTo>
                  <a:pt x="206" y="226"/>
                  <a:pt x="206" y="226"/>
                  <a:pt x="206" y="226"/>
                </a:cubicBezTo>
                <a:lnTo>
                  <a:pt x="146" y="226"/>
                </a:lnTo>
                <a:close/>
                <a:moveTo>
                  <a:pt x="989" y="717"/>
                </a:moveTo>
                <a:cubicBezTo>
                  <a:pt x="977" y="711"/>
                  <a:pt x="977" y="711"/>
                  <a:pt x="977" y="711"/>
                </a:cubicBezTo>
                <a:cubicBezTo>
                  <a:pt x="296" y="711"/>
                  <a:pt x="296" y="711"/>
                  <a:pt x="296" y="711"/>
                </a:cubicBezTo>
                <a:cubicBezTo>
                  <a:pt x="283" y="716"/>
                  <a:pt x="283" y="716"/>
                  <a:pt x="283" y="716"/>
                </a:cubicBezTo>
                <a:cubicBezTo>
                  <a:pt x="278" y="729"/>
                  <a:pt x="278" y="729"/>
                  <a:pt x="278" y="729"/>
                </a:cubicBezTo>
                <a:cubicBezTo>
                  <a:pt x="278" y="837"/>
                  <a:pt x="278" y="837"/>
                  <a:pt x="278" y="837"/>
                </a:cubicBezTo>
                <a:cubicBezTo>
                  <a:pt x="283" y="849"/>
                  <a:pt x="283" y="849"/>
                  <a:pt x="283" y="849"/>
                </a:cubicBezTo>
                <a:cubicBezTo>
                  <a:pt x="296" y="855"/>
                  <a:pt x="296" y="855"/>
                  <a:pt x="296" y="855"/>
                </a:cubicBezTo>
                <a:cubicBezTo>
                  <a:pt x="977" y="855"/>
                  <a:pt x="977" y="855"/>
                  <a:pt x="977" y="855"/>
                </a:cubicBezTo>
                <a:cubicBezTo>
                  <a:pt x="989" y="849"/>
                  <a:pt x="989" y="849"/>
                  <a:pt x="989" y="849"/>
                </a:cubicBezTo>
                <a:cubicBezTo>
                  <a:pt x="995" y="837"/>
                  <a:pt x="995" y="837"/>
                  <a:pt x="995" y="837"/>
                </a:cubicBezTo>
                <a:cubicBezTo>
                  <a:pt x="995" y="729"/>
                  <a:pt x="995" y="729"/>
                  <a:pt x="995" y="729"/>
                </a:cubicBezTo>
                <a:lnTo>
                  <a:pt x="989" y="717"/>
                </a:lnTo>
                <a:close/>
                <a:moveTo>
                  <a:pt x="147" y="550"/>
                </a:moveTo>
                <a:cubicBezTo>
                  <a:pt x="147" y="584"/>
                  <a:pt x="147" y="584"/>
                  <a:pt x="147" y="584"/>
                </a:cubicBezTo>
                <a:cubicBezTo>
                  <a:pt x="76" y="584"/>
                  <a:pt x="76" y="584"/>
                  <a:pt x="76" y="584"/>
                </a:cubicBezTo>
                <a:cubicBezTo>
                  <a:pt x="76" y="575"/>
                  <a:pt x="83" y="565"/>
                  <a:pt x="96" y="555"/>
                </a:cubicBezTo>
                <a:cubicBezTo>
                  <a:pt x="109" y="544"/>
                  <a:pt x="123" y="535"/>
                  <a:pt x="138" y="526"/>
                </a:cubicBezTo>
                <a:cubicBezTo>
                  <a:pt x="153" y="518"/>
                  <a:pt x="167" y="506"/>
                  <a:pt x="180" y="490"/>
                </a:cubicBezTo>
                <a:cubicBezTo>
                  <a:pt x="193" y="475"/>
                  <a:pt x="199" y="458"/>
                  <a:pt x="199" y="439"/>
                </a:cubicBezTo>
                <a:cubicBezTo>
                  <a:pt x="199" y="413"/>
                  <a:pt x="190" y="392"/>
                  <a:pt x="171" y="376"/>
                </a:cubicBezTo>
                <a:cubicBezTo>
                  <a:pt x="152" y="361"/>
                  <a:pt x="129" y="353"/>
                  <a:pt x="102" y="353"/>
                </a:cubicBezTo>
                <a:cubicBezTo>
                  <a:pt x="81" y="353"/>
                  <a:pt x="61" y="358"/>
                  <a:pt x="43" y="369"/>
                </a:cubicBezTo>
                <a:cubicBezTo>
                  <a:pt x="25" y="379"/>
                  <a:pt x="12" y="394"/>
                  <a:pt x="3" y="413"/>
                </a:cubicBezTo>
                <a:cubicBezTo>
                  <a:pt x="51" y="446"/>
                  <a:pt x="51" y="446"/>
                  <a:pt x="51" y="446"/>
                </a:cubicBezTo>
                <a:cubicBezTo>
                  <a:pt x="64" y="425"/>
                  <a:pt x="79" y="414"/>
                  <a:pt x="96" y="414"/>
                </a:cubicBezTo>
                <a:cubicBezTo>
                  <a:pt x="105" y="414"/>
                  <a:pt x="113" y="416"/>
                  <a:pt x="118" y="421"/>
                </a:cubicBezTo>
                <a:cubicBezTo>
                  <a:pt x="124" y="426"/>
                  <a:pt x="126" y="434"/>
                  <a:pt x="126" y="443"/>
                </a:cubicBezTo>
                <a:cubicBezTo>
                  <a:pt x="126" y="452"/>
                  <a:pt x="122" y="460"/>
                  <a:pt x="113" y="468"/>
                </a:cubicBezTo>
                <a:cubicBezTo>
                  <a:pt x="104" y="476"/>
                  <a:pt x="94" y="484"/>
                  <a:pt x="81" y="493"/>
                </a:cubicBezTo>
                <a:cubicBezTo>
                  <a:pt x="69" y="501"/>
                  <a:pt x="57" y="509"/>
                  <a:pt x="45" y="519"/>
                </a:cubicBezTo>
                <a:cubicBezTo>
                  <a:pt x="32" y="529"/>
                  <a:pt x="22" y="542"/>
                  <a:pt x="13" y="557"/>
                </a:cubicBezTo>
                <a:cubicBezTo>
                  <a:pt x="4" y="573"/>
                  <a:pt x="0" y="590"/>
                  <a:pt x="0" y="609"/>
                </a:cubicBezTo>
                <a:cubicBezTo>
                  <a:pt x="0" y="616"/>
                  <a:pt x="1" y="626"/>
                  <a:pt x="3" y="640"/>
                </a:cubicBezTo>
                <a:cubicBezTo>
                  <a:pt x="206" y="640"/>
                  <a:pt x="206" y="640"/>
                  <a:pt x="206" y="640"/>
                </a:cubicBezTo>
                <a:cubicBezTo>
                  <a:pt x="206" y="550"/>
                  <a:pt x="206" y="550"/>
                  <a:pt x="206" y="550"/>
                </a:cubicBezTo>
                <a:lnTo>
                  <a:pt x="147" y="550"/>
                </a:lnTo>
                <a:close/>
                <a:moveTo>
                  <a:pt x="188" y="852"/>
                </a:moveTo>
                <a:cubicBezTo>
                  <a:pt x="177" y="839"/>
                  <a:pt x="162" y="829"/>
                  <a:pt x="142" y="825"/>
                </a:cubicBezTo>
                <a:cubicBezTo>
                  <a:pt x="196" y="760"/>
                  <a:pt x="196" y="760"/>
                  <a:pt x="196" y="760"/>
                </a:cubicBezTo>
                <a:cubicBezTo>
                  <a:pt x="196" y="711"/>
                  <a:pt x="196" y="711"/>
                  <a:pt x="196" y="711"/>
                </a:cubicBezTo>
                <a:cubicBezTo>
                  <a:pt x="9" y="711"/>
                  <a:pt x="9" y="711"/>
                  <a:pt x="9" y="711"/>
                </a:cubicBezTo>
                <a:cubicBezTo>
                  <a:pt x="9" y="796"/>
                  <a:pt x="9" y="796"/>
                  <a:pt x="9" y="796"/>
                </a:cubicBezTo>
                <a:cubicBezTo>
                  <a:pt x="69" y="796"/>
                  <a:pt x="69" y="796"/>
                  <a:pt x="69" y="796"/>
                </a:cubicBezTo>
                <a:cubicBezTo>
                  <a:pt x="69" y="767"/>
                  <a:pt x="69" y="767"/>
                  <a:pt x="69" y="767"/>
                </a:cubicBezTo>
                <a:cubicBezTo>
                  <a:pt x="75" y="767"/>
                  <a:pt x="84" y="766"/>
                  <a:pt x="96" y="766"/>
                </a:cubicBezTo>
                <a:cubicBezTo>
                  <a:pt x="108" y="766"/>
                  <a:pt x="117" y="765"/>
                  <a:pt x="123" y="765"/>
                </a:cubicBezTo>
                <a:cubicBezTo>
                  <a:pt x="123" y="766"/>
                  <a:pt x="123" y="766"/>
                  <a:pt x="123" y="766"/>
                </a:cubicBezTo>
                <a:cubicBezTo>
                  <a:pt x="102" y="788"/>
                  <a:pt x="102" y="788"/>
                  <a:pt x="102" y="788"/>
                </a:cubicBezTo>
                <a:cubicBezTo>
                  <a:pt x="95" y="795"/>
                  <a:pt x="88" y="805"/>
                  <a:pt x="78" y="818"/>
                </a:cubicBezTo>
                <a:cubicBezTo>
                  <a:pt x="69" y="830"/>
                  <a:pt x="63" y="839"/>
                  <a:pt x="60" y="842"/>
                </a:cubicBezTo>
                <a:cubicBezTo>
                  <a:pt x="75" y="874"/>
                  <a:pt x="75" y="874"/>
                  <a:pt x="75" y="874"/>
                </a:cubicBezTo>
                <a:cubicBezTo>
                  <a:pt x="114" y="870"/>
                  <a:pt x="134" y="881"/>
                  <a:pt x="134" y="905"/>
                </a:cubicBezTo>
                <a:cubicBezTo>
                  <a:pt x="134" y="915"/>
                  <a:pt x="130" y="923"/>
                  <a:pt x="121" y="929"/>
                </a:cubicBezTo>
                <a:cubicBezTo>
                  <a:pt x="113" y="934"/>
                  <a:pt x="104" y="937"/>
                  <a:pt x="93" y="937"/>
                </a:cubicBezTo>
                <a:cubicBezTo>
                  <a:pt x="72" y="937"/>
                  <a:pt x="52" y="928"/>
                  <a:pt x="34" y="912"/>
                </a:cubicBezTo>
                <a:cubicBezTo>
                  <a:pt x="2" y="961"/>
                  <a:pt x="2" y="961"/>
                  <a:pt x="2" y="961"/>
                </a:cubicBezTo>
                <a:cubicBezTo>
                  <a:pt x="27" y="986"/>
                  <a:pt x="59" y="998"/>
                  <a:pt x="98" y="998"/>
                </a:cubicBezTo>
                <a:cubicBezTo>
                  <a:pt x="129" y="998"/>
                  <a:pt x="154" y="989"/>
                  <a:pt x="174" y="972"/>
                </a:cubicBezTo>
                <a:cubicBezTo>
                  <a:pt x="195" y="955"/>
                  <a:pt x="205" y="931"/>
                  <a:pt x="205" y="902"/>
                </a:cubicBezTo>
                <a:cubicBezTo>
                  <a:pt x="205" y="883"/>
                  <a:pt x="199" y="866"/>
                  <a:pt x="188" y="852"/>
                </a:cubicBez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a:p>
        </p:txBody>
      </p:sp>
      <p:sp>
        <p:nvSpPr>
          <p:cNvPr id="30" name="Rectangle 29"/>
          <p:cNvSpPr/>
          <p:nvPr/>
        </p:nvSpPr>
        <p:spPr>
          <a:xfrm>
            <a:off x="2929801" y="3864"/>
            <a:ext cx="3125399" cy="230832"/>
          </a:xfrm>
          <a:prstGeom prst="rect">
            <a:avLst/>
          </a:prstGeom>
        </p:spPr>
        <p:txBody>
          <a:bodyPr wrap="square">
            <a:spAutoFit/>
          </a:bodyPr>
          <a:lstStyle/>
          <a:p>
            <a:r>
              <a:rPr lang="en-GB" sz="900" b="1" dirty="0" smtClean="0">
                <a:solidFill>
                  <a:srgbClr val="2F5897"/>
                </a:solidFill>
                <a:latin typeface="Oswald"/>
                <a:ea typeface="Oswald"/>
                <a:cs typeface="Oswald"/>
                <a:sym typeface="Oswald"/>
              </a:rPr>
              <a:t>TESTING NEW POLICY METHODS &amp; APPROACHES</a:t>
            </a:r>
            <a:endParaRPr lang="en-US" sz="900" b="1" dirty="0">
              <a:solidFill>
                <a:srgbClr val="2F5897"/>
              </a:solidFill>
              <a:latin typeface="Oswald"/>
              <a:ea typeface="Oswald"/>
              <a:cs typeface="Oswald"/>
            </a:endParaRPr>
          </a:p>
        </p:txBody>
      </p:sp>
      <p:pic>
        <p:nvPicPr>
          <p:cNvPr id="49" name="Picture 4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5478" y="2922386"/>
            <a:ext cx="2511529" cy="1380433"/>
          </a:xfrm>
          <a:prstGeom prst="rect">
            <a:avLst/>
          </a:prstGeom>
        </p:spPr>
      </p:pic>
      <p:grpSp>
        <p:nvGrpSpPr>
          <p:cNvPr id="50" name="Shape 215"/>
          <p:cNvGrpSpPr/>
          <p:nvPr/>
        </p:nvGrpSpPr>
        <p:grpSpPr>
          <a:xfrm>
            <a:off x="397397" y="1270152"/>
            <a:ext cx="2210272" cy="1544193"/>
            <a:chOff x="-128418" y="573925"/>
            <a:chExt cx="4009794" cy="3154711"/>
          </a:xfrm>
        </p:grpSpPr>
        <p:sp>
          <p:nvSpPr>
            <p:cNvPr id="51" name="Shape 216"/>
            <p:cNvSpPr/>
            <p:nvPr/>
          </p:nvSpPr>
          <p:spPr>
            <a:xfrm>
              <a:off x="843428" y="940379"/>
              <a:ext cx="2439300" cy="2439299"/>
            </a:xfrm>
            <a:prstGeom prst="ellipse">
              <a:avLst/>
            </a:prstGeom>
            <a:solidFill>
              <a:srgbClr val="B6D7A8"/>
            </a:solidFill>
            <a:ln>
              <a:noFill/>
            </a:ln>
          </p:spPr>
          <p:txBody>
            <a:bodyPr lIns="68569" tIns="68569" rIns="68569" bIns="68569" anchor="ctr" anchorCtr="0">
              <a:noAutofit/>
            </a:bodyPr>
            <a:lstStyle/>
            <a:p>
              <a:endParaRPr sz="1350"/>
            </a:p>
          </p:txBody>
        </p:sp>
        <p:sp>
          <p:nvSpPr>
            <p:cNvPr id="52" name="Shape 217"/>
            <p:cNvSpPr txBox="1"/>
            <p:nvPr/>
          </p:nvSpPr>
          <p:spPr>
            <a:xfrm>
              <a:off x="1200651" y="1297595"/>
              <a:ext cx="1724700" cy="1724700"/>
            </a:xfrm>
            <a:prstGeom prst="rect">
              <a:avLst/>
            </a:prstGeom>
            <a:solidFill>
              <a:srgbClr val="B6D7A8"/>
            </a:solidFill>
            <a:ln>
              <a:noFill/>
            </a:ln>
          </p:spPr>
          <p:txBody>
            <a:bodyPr lIns="68569" tIns="68569" rIns="68569" bIns="68569" anchor="ctr" anchorCtr="0">
              <a:noAutofit/>
            </a:bodyPr>
            <a:lstStyle/>
            <a:p>
              <a:pPr algn="ctr">
                <a:lnSpc>
                  <a:spcPct val="90000"/>
                </a:lnSpc>
                <a:buClr>
                  <a:srgbClr val="FFFFFF"/>
                </a:buClr>
                <a:buSzPct val="25000"/>
              </a:pPr>
              <a:r>
                <a:rPr lang="en-GB" sz="1600" b="1" dirty="0">
                  <a:solidFill>
                    <a:srgbClr val="FFFFFF"/>
                  </a:solidFill>
                  <a:latin typeface="Calibri"/>
                  <a:ea typeface="Calibri"/>
                  <a:cs typeface="Calibri"/>
                  <a:sym typeface="Calibri"/>
                </a:rPr>
                <a:t>Internet of things</a:t>
              </a:r>
            </a:p>
          </p:txBody>
        </p:sp>
        <p:sp>
          <p:nvSpPr>
            <p:cNvPr id="53" name="Shape 218"/>
            <p:cNvSpPr/>
            <p:nvPr/>
          </p:nvSpPr>
          <p:spPr>
            <a:xfrm>
              <a:off x="2235227" y="829245"/>
              <a:ext cx="271200" cy="271200"/>
            </a:xfrm>
            <a:prstGeom prst="ellipse">
              <a:avLst/>
            </a:prstGeom>
            <a:solidFill>
              <a:srgbClr val="B6D7A8"/>
            </a:solidFill>
            <a:ln w="25400" cap="flat" cmpd="sng">
              <a:solidFill>
                <a:srgbClr val="FFFFFF"/>
              </a:solidFill>
              <a:prstDash val="solid"/>
              <a:round/>
              <a:headEnd type="none" w="med" len="med"/>
              <a:tailEnd type="none" w="med" len="med"/>
            </a:ln>
          </p:spPr>
          <p:txBody>
            <a:bodyPr lIns="68569" tIns="68569" rIns="68569" bIns="68569" anchor="ctr" anchorCtr="0">
              <a:noAutofit/>
            </a:bodyPr>
            <a:lstStyle/>
            <a:p>
              <a:endParaRPr sz="1350"/>
            </a:p>
          </p:txBody>
        </p:sp>
        <p:sp>
          <p:nvSpPr>
            <p:cNvPr id="54" name="Shape 219"/>
            <p:cNvSpPr/>
            <p:nvPr/>
          </p:nvSpPr>
          <p:spPr>
            <a:xfrm>
              <a:off x="1592858" y="3198373"/>
              <a:ext cx="196500" cy="196500"/>
            </a:xfrm>
            <a:prstGeom prst="ellipse">
              <a:avLst/>
            </a:prstGeom>
            <a:solidFill>
              <a:srgbClr val="B6D7A8"/>
            </a:solidFill>
            <a:ln w="25400" cap="flat" cmpd="sng">
              <a:solidFill>
                <a:srgbClr val="FFFFFF"/>
              </a:solidFill>
              <a:prstDash val="solid"/>
              <a:round/>
              <a:headEnd type="none" w="med" len="med"/>
              <a:tailEnd type="none" w="med" len="med"/>
            </a:ln>
          </p:spPr>
          <p:txBody>
            <a:bodyPr lIns="68569" tIns="68569" rIns="68569" bIns="68569" anchor="ctr" anchorCtr="0">
              <a:noAutofit/>
            </a:bodyPr>
            <a:lstStyle/>
            <a:p>
              <a:endParaRPr sz="1350"/>
            </a:p>
          </p:txBody>
        </p:sp>
        <p:sp>
          <p:nvSpPr>
            <p:cNvPr id="55" name="Shape 220"/>
            <p:cNvSpPr/>
            <p:nvPr/>
          </p:nvSpPr>
          <p:spPr>
            <a:xfrm>
              <a:off x="3439669" y="1930316"/>
              <a:ext cx="196500" cy="196500"/>
            </a:xfrm>
            <a:prstGeom prst="ellipse">
              <a:avLst/>
            </a:prstGeom>
            <a:solidFill>
              <a:srgbClr val="B6D7A8"/>
            </a:solidFill>
            <a:ln w="25400" cap="flat" cmpd="sng">
              <a:solidFill>
                <a:srgbClr val="FFFFFF"/>
              </a:solidFill>
              <a:prstDash val="solid"/>
              <a:round/>
              <a:headEnd type="none" w="med" len="med"/>
              <a:tailEnd type="none" w="med" len="med"/>
            </a:ln>
          </p:spPr>
          <p:txBody>
            <a:bodyPr lIns="68569" tIns="68569" rIns="68569" bIns="68569" anchor="ctr" anchorCtr="0">
              <a:noAutofit/>
            </a:bodyPr>
            <a:lstStyle/>
            <a:p>
              <a:endParaRPr sz="1350"/>
            </a:p>
          </p:txBody>
        </p:sp>
        <p:sp>
          <p:nvSpPr>
            <p:cNvPr id="56" name="Shape 221"/>
            <p:cNvSpPr/>
            <p:nvPr/>
          </p:nvSpPr>
          <p:spPr>
            <a:xfrm>
              <a:off x="2499706" y="3407530"/>
              <a:ext cx="271200" cy="271200"/>
            </a:xfrm>
            <a:prstGeom prst="ellipse">
              <a:avLst/>
            </a:prstGeom>
            <a:solidFill>
              <a:srgbClr val="B6D7A8"/>
            </a:solidFill>
            <a:ln w="25400" cap="flat" cmpd="sng">
              <a:solidFill>
                <a:srgbClr val="FFFFFF"/>
              </a:solidFill>
              <a:prstDash val="solid"/>
              <a:round/>
              <a:headEnd type="none" w="med" len="med"/>
              <a:tailEnd type="none" w="med" len="med"/>
            </a:ln>
          </p:spPr>
          <p:txBody>
            <a:bodyPr lIns="68569" tIns="68569" rIns="68569" bIns="68569" anchor="ctr" anchorCtr="0">
              <a:noAutofit/>
            </a:bodyPr>
            <a:lstStyle/>
            <a:p>
              <a:endParaRPr sz="1350"/>
            </a:p>
          </p:txBody>
        </p:sp>
        <p:sp>
          <p:nvSpPr>
            <p:cNvPr id="57" name="Shape 222"/>
            <p:cNvSpPr/>
            <p:nvPr/>
          </p:nvSpPr>
          <p:spPr>
            <a:xfrm>
              <a:off x="1648658" y="1214791"/>
              <a:ext cx="196500" cy="196500"/>
            </a:xfrm>
            <a:prstGeom prst="ellipse">
              <a:avLst/>
            </a:prstGeom>
            <a:solidFill>
              <a:srgbClr val="B6D7A8"/>
            </a:solidFill>
            <a:ln w="25400" cap="flat" cmpd="sng">
              <a:solidFill>
                <a:srgbClr val="FFFFFF"/>
              </a:solidFill>
              <a:prstDash val="solid"/>
              <a:round/>
              <a:headEnd type="none" w="med" len="med"/>
              <a:tailEnd type="none" w="med" len="med"/>
            </a:ln>
          </p:spPr>
          <p:txBody>
            <a:bodyPr lIns="68569" tIns="68569" rIns="68569" bIns="68569" anchor="ctr" anchorCtr="0">
              <a:noAutofit/>
            </a:bodyPr>
            <a:lstStyle/>
            <a:p>
              <a:endParaRPr sz="1350"/>
            </a:p>
          </p:txBody>
        </p:sp>
        <p:sp>
          <p:nvSpPr>
            <p:cNvPr id="58" name="Shape 223"/>
            <p:cNvSpPr/>
            <p:nvPr/>
          </p:nvSpPr>
          <p:spPr>
            <a:xfrm>
              <a:off x="1029425" y="2339514"/>
              <a:ext cx="196500" cy="196500"/>
            </a:xfrm>
            <a:prstGeom prst="ellipse">
              <a:avLst/>
            </a:prstGeom>
            <a:solidFill>
              <a:srgbClr val="B6D7A8"/>
            </a:solidFill>
            <a:ln w="25400" cap="flat" cmpd="sng">
              <a:solidFill>
                <a:srgbClr val="FFFFFF"/>
              </a:solidFill>
              <a:prstDash val="solid"/>
              <a:round/>
              <a:headEnd type="none" w="med" len="med"/>
              <a:tailEnd type="none" w="med" len="med"/>
            </a:ln>
          </p:spPr>
          <p:txBody>
            <a:bodyPr lIns="68569" tIns="68569" rIns="68569" bIns="68569" anchor="ctr" anchorCtr="0">
              <a:noAutofit/>
            </a:bodyPr>
            <a:lstStyle/>
            <a:p>
              <a:endParaRPr sz="1350"/>
            </a:p>
          </p:txBody>
        </p:sp>
        <p:sp>
          <p:nvSpPr>
            <p:cNvPr id="59" name="Shape 224"/>
            <p:cNvSpPr/>
            <p:nvPr/>
          </p:nvSpPr>
          <p:spPr>
            <a:xfrm>
              <a:off x="-128418" y="573925"/>
              <a:ext cx="1525499" cy="1608000"/>
            </a:xfrm>
            <a:prstGeom prst="ellipse">
              <a:avLst/>
            </a:prstGeom>
            <a:solidFill>
              <a:srgbClr val="B6D7A8"/>
            </a:solidFill>
            <a:ln w="25400" cap="flat" cmpd="sng">
              <a:solidFill>
                <a:srgbClr val="FFFFFF"/>
              </a:solidFill>
              <a:prstDash val="solid"/>
              <a:round/>
              <a:headEnd type="none" w="med" len="med"/>
              <a:tailEnd type="none" w="med" len="med"/>
            </a:ln>
          </p:spPr>
          <p:txBody>
            <a:bodyPr lIns="68569" tIns="68569" rIns="68569" bIns="68569" anchor="ctr" anchorCtr="0">
              <a:noAutofit/>
            </a:bodyPr>
            <a:lstStyle/>
            <a:p>
              <a:endParaRPr sz="1350"/>
            </a:p>
          </p:txBody>
        </p:sp>
        <p:sp>
          <p:nvSpPr>
            <p:cNvPr id="60" name="Shape 225"/>
            <p:cNvSpPr txBox="1"/>
            <p:nvPr/>
          </p:nvSpPr>
          <p:spPr>
            <a:xfrm>
              <a:off x="94993" y="809397"/>
              <a:ext cx="1078800" cy="1137000"/>
            </a:xfrm>
            <a:prstGeom prst="rect">
              <a:avLst/>
            </a:prstGeom>
            <a:solidFill>
              <a:srgbClr val="B6D7A8"/>
            </a:solidFill>
            <a:ln>
              <a:noFill/>
            </a:ln>
          </p:spPr>
          <p:txBody>
            <a:bodyPr lIns="45713" tIns="45713" rIns="45713" bIns="45713" anchor="ctr" anchorCtr="0">
              <a:noAutofit/>
            </a:bodyPr>
            <a:lstStyle/>
            <a:p>
              <a:pPr algn="ctr">
                <a:lnSpc>
                  <a:spcPct val="90000"/>
                </a:lnSpc>
                <a:buClr>
                  <a:srgbClr val="FFFFFF"/>
                </a:buClr>
                <a:buSzPct val="25000"/>
              </a:pPr>
              <a:r>
                <a:rPr lang="en-GB" sz="800" b="1" dirty="0" err="1">
                  <a:solidFill>
                    <a:srgbClr val="FFFFFF"/>
                  </a:solidFill>
                  <a:latin typeface="Calibri"/>
                  <a:ea typeface="Calibri"/>
                  <a:cs typeface="Calibri"/>
                  <a:sym typeface="Calibri"/>
                </a:rPr>
                <a:t>blockchain</a:t>
              </a:r>
              <a:endParaRPr lang="en-GB" sz="800" b="1" dirty="0">
                <a:solidFill>
                  <a:srgbClr val="FFFFFF"/>
                </a:solidFill>
                <a:latin typeface="Calibri"/>
                <a:ea typeface="Calibri"/>
                <a:cs typeface="Calibri"/>
                <a:sym typeface="Calibri"/>
              </a:endParaRPr>
            </a:p>
          </p:txBody>
        </p:sp>
        <p:sp>
          <p:nvSpPr>
            <p:cNvPr id="61" name="Shape 226"/>
            <p:cNvSpPr/>
            <p:nvPr/>
          </p:nvSpPr>
          <p:spPr>
            <a:xfrm>
              <a:off x="1960768" y="1223341"/>
              <a:ext cx="271200" cy="271200"/>
            </a:xfrm>
            <a:prstGeom prst="ellipse">
              <a:avLst/>
            </a:prstGeom>
            <a:solidFill>
              <a:srgbClr val="B6D7A8"/>
            </a:solidFill>
            <a:ln w="25400" cap="flat" cmpd="sng">
              <a:solidFill>
                <a:srgbClr val="FFFFFF"/>
              </a:solidFill>
              <a:prstDash val="solid"/>
              <a:round/>
              <a:headEnd type="none" w="med" len="med"/>
              <a:tailEnd type="none" w="med" len="med"/>
            </a:ln>
          </p:spPr>
          <p:txBody>
            <a:bodyPr lIns="68569" tIns="68569" rIns="68569" bIns="68569" anchor="ctr" anchorCtr="0">
              <a:noAutofit/>
            </a:bodyPr>
            <a:lstStyle/>
            <a:p>
              <a:endParaRPr sz="1350"/>
            </a:p>
          </p:txBody>
        </p:sp>
        <p:sp>
          <p:nvSpPr>
            <p:cNvPr id="62" name="Shape 227"/>
            <p:cNvSpPr/>
            <p:nvPr/>
          </p:nvSpPr>
          <p:spPr>
            <a:xfrm>
              <a:off x="277197" y="2586046"/>
              <a:ext cx="1046100" cy="1050000"/>
            </a:xfrm>
            <a:prstGeom prst="ellipse">
              <a:avLst/>
            </a:prstGeom>
            <a:solidFill>
              <a:srgbClr val="B6D7A8"/>
            </a:solidFill>
            <a:ln w="25400" cap="flat" cmpd="sng">
              <a:solidFill>
                <a:srgbClr val="FFFFFF"/>
              </a:solidFill>
              <a:prstDash val="solid"/>
              <a:round/>
              <a:headEnd type="none" w="med" len="med"/>
              <a:tailEnd type="none" w="med" len="med"/>
            </a:ln>
          </p:spPr>
          <p:txBody>
            <a:bodyPr lIns="68569" tIns="68569" rIns="68569" bIns="68569" anchor="ctr" anchorCtr="0">
              <a:noAutofit/>
            </a:bodyPr>
            <a:lstStyle/>
            <a:p>
              <a:endParaRPr sz="1350"/>
            </a:p>
          </p:txBody>
        </p:sp>
        <p:sp>
          <p:nvSpPr>
            <p:cNvPr id="63" name="Shape 228"/>
            <p:cNvSpPr/>
            <p:nvPr/>
          </p:nvSpPr>
          <p:spPr>
            <a:xfrm>
              <a:off x="2494175" y="2376536"/>
              <a:ext cx="1387200" cy="1352100"/>
            </a:xfrm>
            <a:prstGeom prst="ellipse">
              <a:avLst/>
            </a:prstGeom>
            <a:solidFill>
              <a:srgbClr val="B6D7A8"/>
            </a:solidFill>
            <a:ln w="25400" cap="flat" cmpd="sng">
              <a:solidFill>
                <a:srgbClr val="FFFFFF"/>
              </a:solidFill>
              <a:prstDash val="solid"/>
              <a:round/>
              <a:headEnd type="none" w="med" len="med"/>
              <a:tailEnd type="none" w="med" len="med"/>
            </a:ln>
          </p:spPr>
          <p:txBody>
            <a:bodyPr lIns="68569" tIns="68569" rIns="68569" bIns="68569" anchor="ctr" anchorCtr="0">
              <a:noAutofit/>
            </a:bodyPr>
            <a:lstStyle/>
            <a:p>
              <a:endParaRPr sz="1350"/>
            </a:p>
          </p:txBody>
        </p:sp>
        <p:sp>
          <p:nvSpPr>
            <p:cNvPr id="64" name="Shape 229"/>
            <p:cNvSpPr txBox="1"/>
            <p:nvPr/>
          </p:nvSpPr>
          <p:spPr>
            <a:xfrm>
              <a:off x="2697336" y="2574563"/>
              <a:ext cx="981000" cy="956100"/>
            </a:xfrm>
            <a:prstGeom prst="rect">
              <a:avLst/>
            </a:prstGeom>
            <a:solidFill>
              <a:srgbClr val="B6D7A8"/>
            </a:solidFill>
            <a:ln>
              <a:noFill/>
            </a:ln>
          </p:spPr>
          <p:txBody>
            <a:bodyPr lIns="39994" tIns="39994" rIns="39994" bIns="39994" anchor="ctr" anchorCtr="0">
              <a:noAutofit/>
            </a:bodyPr>
            <a:lstStyle/>
            <a:p>
              <a:pPr algn="ctr">
                <a:lnSpc>
                  <a:spcPct val="90000"/>
                </a:lnSpc>
                <a:buClr>
                  <a:srgbClr val="FFFFFF"/>
                </a:buClr>
                <a:buSzPct val="25000"/>
              </a:pPr>
              <a:r>
                <a:rPr lang="en-GB" sz="700" b="1" dirty="0">
                  <a:solidFill>
                    <a:srgbClr val="FFFFFF"/>
                  </a:solidFill>
                  <a:latin typeface="Calibri"/>
                  <a:ea typeface="Calibri"/>
                  <a:cs typeface="Calibri"/>
                  <a:sym typeface="Calibri"/>
                </a:rPr>
                <a:t>Artificial Intelligence</a:t>
              </a:r>
            </a:p>
          </p:txBody>
        </p:sp>
        <p:sp>
          <p:nvSpPr>
            <p:cNvPr id="65" name="Shape 230"/>
            <p:cNvSpPr/>
            <p:nvPr/>
          </p:nvSpPr>
          <p:spPr>
            <a:xfrm>
              <a:off x="3090358" y="1598628"/>
              <a:ext cx="271200" cy="271199"/>
            </a:xfrm>
            <a:prstGeom prst="ellipse">
              <a:avLst/>
            </a:prstGeom>
            <a:solidFill>
              <a:srgbClr val="B6D7A8"/>
            </a:solidFill>
            <a:ln w="25400" cap="flat" cmpd="sng">
              <a:solidFill>
                <a:srgbClr val="FFFFFF"/>
              </a:solidFill>
              <a:prstDash val="solid"/>
              <a:round/>
              <a:headEnd type="none" w="med" len="med"/>
              <a:tailEnd type="none" w="med" len="med"/>
            </a:ln>
          </p:spPr>
          <p:txBody>
            <a:bodyPr lIns="68569" tIns="68569" rIns="68569" bIns="68569" anchor="ctr" anchorCtr="0">
              <a:noAutofit/>
            </a:bodyPr>
            <a:lstStyle/>
            <a:p>
              <a:endParaRPr sz="1350"/>
            </a:p>
          </p:txBody>
        </p:sp>
        <p:sp>
          <p:nvSpPr>
            <p:cNvPr id="66" name="Shape 231"/>
            <p:cNvSpPr/>
            <p:nvPr/>
          </p:nvSpPr>
          <p:spPr>
            <a:xfrm>
              <a:off x="-12155" y="3246244"/>
              <a:ext cx="196500" cy="196500"/>
            </a:xfrm>
            <a:prstGeom prst="ellipse">
              <a:avLst/>
            </a:prstGeom>
            <a:solidFill>
              <a:srgbClr val="B6D7A8"/>
            </a:solidFill>
            <a:ln w="25400" cap="flat" cmpd="sng">
              <a:solidFill>
                <a:srgbClr val="FFFFFF"/>
              </a:solidFill>
              <a:prstDash val="solid"/>
              <a:round/>
              <a:headEnd type="none" w="med" len="med"/>
              <a:tailEnd type="none" w="med" len="med"/>
            </a:ln>
          </p:spPr>
          <p:txBody>
            <a:bodyPr lIns="68569" tIns="68569" rIns="68569" bIns="68569" anchor="ctr" anchorCtr="0">
              <a:noAutofit/>
            </a:bodyPr>
            <a:lstStyle/>
            <a:p>
              <a:endParaRPr sz="1350"/>
            </a:p>
          </p:txBody>
        </p:sp>
        <p:sp>
          <p:nvSpPr>
            <p:cNvPr id="67" name="Shape 232"/>
            <p:cNvSpPr/>
            <p:nvPr/>
          </p:nvSpPr>
          <p:spPr>
            <a:xfrm>
              <a:off x="1946706" y="2966417"/>
              <a:ext cx="196500" cy="196500"/>
            </a:xfrm>
            <a:prstGeom prst="ellipse">
              <a:avLst/>
            </a:prstGeom>
            <a:solidFill>
              <a:srgbClr val="B6D7A8"/>
            </a:solidFill>
            <a:ln w="25400" cap="flat" cmpd="sng">
              <a:solidFill>
                <a:srgbClr val="FFFFFF"/>
              </a:solidFill>
              <a:prstDash val="solid"/>
              <a:round/>
              <a:headEnd type="none" w="med" len="med"/>
              <a:tailEnd type="none" w="med" len="med"/>
            </a:ln>
          </p:spPr>
          <p:txBody>
            <a:bodyPr lIns="68569" tIns="68569" rIns="68569" bIns="68569" anchor="ctr" anchorCtr="0">
              <a:noAutofit/>
            </a:bodyPr>
            <a:lstStyle/>
            <a:p>
              <a:endParaRPr sz="1350"/>
            </a:p>
          </p:txBody>
        </p:sp>
      </p:grpSp>
    </p:spTree>
    <p:extLst>
      <p:ext uri="{BB962C8B-B14F-4D97-AF65-F5344CB8AC3E}">
        <p14:creationId xmlns:p14="http://schemas.microsoft.com/office/powerpoint/2010/main" val="379736917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3345" y="139344"/>
            <a:ext cx="8478982" cy="857250"/>
          </a:xfrm>
        </p:spPr>
        <p:txBody>
          <a:bodyPr/>
          <a:lstStyle/>
          <a:p>
            <a:r>
              <a:rPr lang="en-GB" sz="2100" dirty="0">
                <a:solidFill>
                  <a:srgbClr val="2F5897"/>
                </a:solidFill>
                <a:latin typeface="Oswald" panose="020B0604020202020204"/>
                <a:ea typeface="Oswald"/>
                <a:cs typeface="Oswald"/>
                <a:sym typeface="Oswald"/>
              </a:rPr>
              <a:t>Engaging Canadians on their smartphones for energy efficiency awareness &amp; action</a:t>
            </a:r>
            <a:endParaRPr lang="en-CA" dirty="0">
              <a:latin typeface="Oswald" panose="020B0604020202020204"/>
            </a:endParaRPr>
          </a:p>
        </p:txBody>
      </p:sp>
      <p:sp>
        <p:nvSpPr>
          <p:cNvPr id="26" name="Rectangle 25"/>
          <p:cNvSpPr/>
          <p:nvPr/>
        </p:nvSpPr>
        <p:spPr>
          <a:xfrm>
            <a:off x="3675646" y="1295995"/>
            <a:ext cx="4424442" cy="923330"/>
          </a:xfrm>
          <a:prstGeom prst="rect">
            <a:avLst/>
          </a:prstGeom>
        </p:spPr>
        <p:txBody>
          <a:bodyPr wrap="square">
            <a:spAutoFit/>
          </a:bodyPr>
          <a:lstStyle/>
          <a:p>
            <a:pPr>
              <a:defRPr/>
            </a:pPr>
            <a:r>
              <a:rPr lang="en-US" sz="1200" b="1" dirty="0" smtClean="0">
                <a:solidFill>
                  <a:prstClr val="black">
                    <a:lumMod val="65000"/>
                    <a:lumOff val="35000"/>
                  </a:prstClr>
                </a:solidFill>
                <a:ea typeface="Open Sans" pitchFamily="34" charset="0"/>
                <a:cs typeface="Open Sans" pitchFamily="34" charset="0"/>
              </a:rPr>
              <a:t>Approach </a:t>
            </a:r>
            <a:r>
              <a:rPr lang="en-US" sz="1200" dirty="0">
                <a:solidFill>
                  <a:prstClr val="black">
                    <a:lumMod val="65000"/>
                    <a:lumOff val="35000"/>
                  </a:prstClr>
                </a:solidFill>
                <a:ea typeface="Open Sans" pitchFamily="34" charset="0"/>
                <a:cs typeface="Open Sans" pitchFamily="34" charset="0"/>
              </a:rPr>
              <a:t>[Partners: OEE programs, Carrot Insights</a:t>
            </a:r>
            <a:r>
              <a:rPr lang="en-US" sz="1200" dirty="0" smtClean="0">
                <a:solidFill>
                  <a:prstClr val="black">
                    <a:lumMod val="65000"/>
                    <a:lumOff val="35000"/>
                  </a:prstClr>
                </a:solidFill>
                <a:ea typeface="Open Sans" pitchFamily="34" charset="0"/>
                <a:cs typeface="Open Sans" pitchFamily="34" charset="0"/>
              </a:rPr>
              <a:t>]</a:t>
            </a:r>
            <a:endParaRPr lang="en-US" sz="1200" b="1" dirty="0">
              <a:solidFill>
                <a:prstClr val="black">
                  <a:lumMod val="65000"/>
                  <a:lumOff val="35000"/>
                </a:prstClr>
              </a:solidFill>
              <a:ea typeface="Open Sans" pitchFamily="34" charset="0"/>
              <a:cs typeface="Open Sans" pitchFamily="34" charset="0"/>
            </a:endParaRPr>
          </a:p>
          <a:p>
            <a:pPr marL="214313" lvl="0" indent="-214313">
              <a:buFont typeface="Arial" panose="020B0604020202020204" pitchFamily="34" charset="0"/>
              <a:buChar char="•"/>
              <a:defRPr/>
            </a:pPr>
            <a:r>
              <a:rPr lang="en-CA" sz="1050" dirty="0">
                <a:solidFill>
                  <a:schemeClr val="tx1">
                    <a:lumMod val="65000"/>
                    <a:lumOff val="35000"/>
                  </a:schemeClr>
                </a:solidFill>
                <a:ea typeface="Open Sans" pitchFamily="34" charset="0"/>
                <a:cs typeface="Open Sans" pitchFamily="34" charset="0"/>
              </a:rPr>
              <a:t>Phase I</a:t>
            </a:r>
            <a:r>
              <a:rPr lang="en-CA" sz="1050" dirty="0" smtClean="0">
                <a:solidFill>
                  <a:schemeClr val="tx1">
                    <a:lumMod val="65000"/>
                    <a:lumOff val="35000"/>
                  </a:schemeClr>
                </a:solidFill>
                <a:ea typeface="Open Sans" pitchFamily="34" charset="0"/>
                <a:cs typeface="Open Sans" pitchFamily="34" charset="0"/>
              </a:rPr>
              <a:t>: Energy e</a:t>
            </a:r>
            <a:r>
              <a:rPr lang="en-CA" sz="1050" dirty="0">
                <a:solidFill>
                  <a:schemeClr val="tx1">
                    <a:lumMod val="65000"/>
                    <a:lumOff val="35000"/>
                  </a:schemeClr>
                </a:solidFill>
                <a:ea typeface="Open Sans" pitchFamily="34" charset="0"/>
                <a:cs typeface="Open Sans" pitchFamily="34" charset="0"/>
              </a:rPr>
              <a:t>fficiency content </a:t>
            </a:r>
            <a:r>
              <a:rPr lang="en-GB" sz="1050" dirty="0" smtClean="0">
                <a:solidFill>
                  <a:schemeClr val="tx1">
                    <a:lumMod val="65000"/>
                    <a:lumOff val="35000"/>
                  </a:schemeClr>
                </a:solidFill>
                <a:ea typeface="Open Sans" pitchFamily="34" charset="0"/>
                <a:cs typeface="Open Sans" pitchFamily="34" charset="0"/>
                <a:sym typeface="Cambria"/>
              </a:rPr>
              <a:t>co-created and </a:t>
            </a:r>
            <a:r>
              <a:rPr lang="en-CA" sz="1050" dirty="0" smtClean="0">
                <a:solidFill>
                  <a:schemeClr val="tx1">
                    <a:lumMod val="65000"/>
                    <a:lumOff val="35000"/>
                  </a:schemeClr>
                </a:solidFill>
                <a:ea typeface="Open Sans" pitchFamily="34" charset="0"/>
                <a:cs typeface="Open Sans" pitchFamily="34" charset="0"/>
              </a:rPr>
              <a:t>delivered in BC and Newfoundland via Carrot Rewards app (employing gamification, nudge)</a:t>
            </a:r>
          </a:p>
          <a:p>
            <a:pPr marL="214313" lvl="0" indent="-214313">
              <a:buFont typeface="Arial" panose="020B0604020202020204" pitchFamily="34" charset="0"/>
              <a:buChar char="•"/>
              <a:defRPr/>
            </a:pPr>
            <a:r>
              <a:rPr lang="en-GB" sz="1050" dirty="0" smtClean="0">
                <a:solidFill>
                  <a:schemeClr val="tx1">
                    <a:lumMod val="65000"/>
                    <a:lumOff val="35000"/>
                  </a:schemeClr>
                </a:solidFill>
                <a:ea typeface="Open Sans" pitchFamily="34" charset="0"/>
                <a:cs typeface="Open Sans" pitchFamily="34" charset="0"/>
                <a:sym typeface="Cambria"/>
              </a:rPr>
              <a:t>Phase </a:t>
            </a:r>
            <a:r>
              <a:rPr lang="en-GB" sz="1050" dirty="0">
                <a:solidFill>
                  <a:schemeClr val="tx1">
                    <a:lumMod val="65000"/>
                    <a:lumOff val="35000"/>
                  </a:schemeClr>
                </a:solidFill>
                <a:ea typeface="Open Sans" pitchFamily="34" charset="0"/>
                <a:cs typeface="Open Sans" pitchFamily="34" charset="0"/>
                <a:sym typeface="Cambria"/>
              </a:rPr>
              <a:t>II: </a:t>
            </a:r>
            <a:r>
              <a:rPr lang="en-GB" sz="1050" dirty="0" smtClean="0">
                <a:solidFill>
                  <a:schemeClr val="tx1">
                    <a:lumMod val="65000"/>
                    <a:lumOff val="35000"/>
                  </a:schemeClr>
                </a:solidFill>
                <a:ea typeface="Open Sans" pitchFamily="34" charset="0"/>
                <a:cs typeface="Open Sans" pitchFamily="34" charset="0"/>
                <a:sym typeface="Cambria"/>
              </a:rPr>
              <a:t>Energy efficiency content co-created and delivered </a:t>
            </a:r>
            <a:r>
              <a:rPr lang="en-CA" sz="1050" dirty="0" smtClean="0">
                <a:solidFill>
                  <a:schemeClr val="tx1">
                    <a:lumMod val="65000"/>
                    <a:lumOff val="35000"/>
                  </a:schemeClr>
                </a:solidFill>
                <a:ea typeface="Open Sans" pitchFamily="34" charset="0"/>
                <a:cs typeface="Open Sans" pitchFamily="34" charset="0"/>
              </a:rPr>
              <a:t>in Ontario</a:t>
            </a:r>
            <a:r>
              <a:rPr lang="en-US" sz="1050" dirty="0" smtClean="0">
                <a:solidFill>
                  <a:prstClr val="black">
                    <a:lumMod val="65000"/>
                    <a:lumOff val="35000"/>
                  </a:prstClr>
                </a:solidFill>
                <a:ea typeface="Open Sans" pitchFamily="34" charset="0"/>
                <a:cs typeface="Open Sans" pitchFamily="34" charset="0"/>
              </a:rPr>
              <a:t>; Generation Energy content delivered to BC, Newfoundland and Ontario</a:t>
            </a:r>
            <a:endParaRPr lang="en-CA" sz="1050" dirty="0" smtClean="0">
              <a:solidFill>
                <a:schemeClr val="tx1">
                  <a:lumMod val="65000"/>
                  <a:lumOff val="35000"/>
                </a:schemeClr>
              </a:solidFill>
              <a:ea typeface="Open Sans" pitchFamily="34" charset="0"/>
              <a:cs typeface="Open Sans" pitchFamily="34" charset="0"/>
            </a:endParaRPr>
          </a:p>
        </p:txBody>
      </p:sp>
      <p:sp>
        <p:nvSpPr>
          <p:cNvPr id="28" name="Rectangle 27"/>
          <p:cNvSpPr/>
          <p:nvPr/>
        </p:nvSpPr>
        <p:spPr>
          <a:xfrm>
            <a:off x="3654091" y="2407183"/>
            <a:ext cx="5192563" cy="1084912"/>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lumMod val="65000"/>
                    <a:lumOff val="35000"/>
                  </a:prstClr>
                </a:solidFill>
                <a:effectLst/>
                <a:uLnTx/>
                <a:uFillTx/>
                <a:latin typeface="Calibri"/>
                <a:ea typeface="Open Sans" pitchFamily="34" charset="0"/>
                <a:cs typeface="Open Sans" pitchFamily="34" charset="0"/>
              </a:rPr>
              <a:t>Results </a:t>
            </a:r>
            <a:endParaRPr kumimoji="0" lang="en-US" sz="1200" b="1" i="0" u="none" strike="noStrike" kern="1200" cap="none" spc="0" normalizeH="0" baseline="0" noProof="0" dirty="0" smtClean="0">
              <a:ln>
                <a:noFill/>
              </a:ln>
              <a:solidFill>
                <a:prstClr val="black">
                  <a:lumMod val="65000"/>
                  <a:lumOff val="35000"/>
                </a:prstClr>
              </a:solidFill>
              <a:effectLst/>
              <a:uLnTx/>
              <a:uFillTx/>
              <a:latin typeface="Calibri"/>
              <a:ea typeface="Open Sans" pitchFamily="34" charset="0"/>
              <a:cs typeface="Open Sans" pitchFamily="34" charset="0"/>
            </a:endParaRPr>
          </a:p>
          <a:p>
            <a:pPr marL="214313" indent="-214313">
              <a:buFont typeface="Arial" panose="020B0604020202020204" pitchFamily="34" charset="0"/>
              <a:buChar char="•"/>
              <a:defRPr/>
            </a:pPr>
            <a:r>
              <a:rPr lang="en-CA" sz="1050" dirty="0">
                <a:solidFill>
                  <a:schemeClr val="tx1">
                    <a:lumMod val="65000"/>
                    <a:lumOff val="35000"/>
                  </a:schemeClr>
                </a:solidFill>
                <a:ea typeface="Open Sans" pitchFamily="34" charset="0"/>
                <a:cs typeface="Open Sans" pitchFamily="34" charset="0"/>
              </a:rPr>
              <a:t>4</a:t>
            </a:r>
            <a:r>
              <a:rPr lang="en-CA" sz="1050" dirty="0" smtClean="0">
                <a:solidFill>
                  <a:schemeClr val="tx1">
                    <a:lumMod val="65000"/>
                    <a:lumOff val="35000"/>
                  </a:schemeClr>
                </a:solidFill>
                <a:ea typeface="Open Sans" pitchFamily="34" charset="0"/>
                <a:cs typeface="Open Sans" pitchFamily="34" charset="0"/>
              </a:rPr>
              <a:t>00K Canadians </a:t>
            </a:r>
            <a:r>
              <a:rPr lang="en-CA" sz="1050" dirty="0">
                <a:solidFill>
                  <a:schemeClr val="tx1">
                    <a:lumMod val="65000"/>
                    <a:lumOff val="35000"/>
                  </a:schemeClr>
                </a:solidFill>
                <a:ea typeface="Open Sans" pitchFamily="34" charset="0"/>
                <a:cs typeface="Open Sans" pitchFamily="34" charset="0"/>
              </a:rPr>
              <a:t>engaged in energy efficiency content</a:t>
            </a:r>
          </a:p>
          <a:p>
            <a:pPr marL="214313" marR="0" indent="-214313" fontAlgn="auto">
              <a:lnSpc>
                <a:spcPct val="100000"/>
              </a:lnSpc>
              <a:spcBef>
                <a:spcPts val="0"/>
              </a:spcBef>
              <a:spcAft>
                <a:spcPts val="0"/>
              </a:spcAft>
              <a:buClrTx/>
              <a:buSzTx/>
              <a:buFont typeface="Arial" panose="020B0604020202020204" pitchFamily="34" charset="0"/>
              <a:buChar char="•"/>
              <a:tabLst/>
              <a:defRPr/>
            </a:pPr>
            <a:r>
              <a:rPr lang="en-CA" sz="1050" dirty="0">
                <a:solidFill>
                  <a:schemeClr val="tx1">
                    <a:lumMod val="65000"/>
                    <a:lumOff val="35000"/>
                  </a:schemeClr>
                </a:solidFill>
                <a:ea typeface="Open Sans" pitchFamily="34" charset="0"/>
                <a:cs typeface="Open Sans" pitchFamily="34" charset="0"/>
              </a:rPr>
              <a:t>24-27% increased awareness of ENERGY STAR among app users</a:t>
            </a:r>
          </a:p>
          <a:p>
            <a:pPr marL="214313" marR="0" indent="-214313" fontAlgn="auto">
              <a:lnSpc>
                <a:spcPct val="100000"/>
              </a:lnSpc>
              <a:spcBef>
                <a:spcPts val="0"/>
              </a:spcBef>
              <a:spcAft>
                <a:spcPts val="0"/>
              </a:spcAft>
              <a:buClrTx/>
              <a:buSzTx/>
              <a:buFont typeface="Arial" panose="020B0604020202020204" pitchFamily="34" charset="0"/>
              <a:buChar char="•"/>
              <a:tabLst/>
              <a:defRPr/>
            </a:pPr>
            <a:r>
              <a:rPr lang="en-CA" sz="1050" dirty="0">
                <a:solidFill>
                  <a:schemeClr val="tx1">
                    <a:lumMod val="65000"/>
                    <a:lumOff val="35000"/>
                  </a:schemeClr>
                </a:solidFill>
                <a:ea typeface="Open Sans" pitchFamily="34" charset="0"/>
                <a:cs typeface="Open Sans" pitchFamily="34" charset="0"/>
              </a:rPr>
              <a:t>Significant increase in ENERGY STAR Canada social media reach and </a:t>
            </a:r>
            <a:r>
              <a:rPr lang="en-CA" sz="1050" dirty="0" smtClean="0">
                <a:solidFill>
                  <a:schemeClr val="tx1">
                    <a:lumMod val="65000"/>
                    <a:lumOff val="35000"/>
                  </a:schemeClr>
                </a:solidFill>
                <a:ea typeface="Open Sans" pitchFamily="34" charset="0"/>
                <a:cs typeface="Open Sans" pitchFamily="34" charset="0"/>
              </a:rPr>
              <a:t>in</a:t>
            </a:r>
          </a:p>
          <a:p>
            <a:pPr marR="0" fontAlgn="auto">
              <a:lnSpc>
                <a:spcPct val="100000"/>
              </a:lnSpc>
              <a:spcBef>
                <a:spcPts val="0"/>
              </a:spcBef>
              <a:spcAft>
                <a:spcPts val="0"/>
              </a:spcAft>
              <a:buClrTx/>
              <a:buSzTx/>
              <a:tabLst/>
              <a:defRPr/>
            </a:pPr>
            <a:r>
              <a:rPr lang="en-CA" sz="1050" dirty="0" smtClean="0">
                <a:solidFill>
                  <a:schemeClr val="tx1">
                    <a:lumMod val="65000"/>
                    <a:lumOff val="35000"/>
                  </a:schemeClr>
                </a:solidFill>
                <a:ea typeface="Open Sans" pitchFamily="34" charset="0"/>
                <a:cs typeface="Open Sans" pitchFamily="34" charset="0"/>
              </a:rPr>
              <a:t>       Generation </a:t>
            </a:r>
            <a:r>
              <a:rPr lang="en-CA" sz="1050" dirty="0">
                <a:solidFill>
                  <a:schemeClr val="tx1">
                    <a:lumMod val="65000"/>
                    <a:lumOff val="35000"/>
                  </a:schemeClr>
                </a:solidFill>
                <a:ea typeface="Open Sans" pitchFamily="34" charset="0"/>
                <a:cs typeface="Open Sans" pitchFamily="34" charset="0"/>
              </a:rPr>
              <a:t>Energy online engagement</a:t>
            </a:r>
          </a:p>
          <a:p>
            <a:pPr marL="214313" marR="0" indent="-214313" fontAlgn="auto">
              <a:lnSpc>
                <a:spcPct val="100000"/>
              </a:lnSpc>
              <a:spcBef>
                <a:spcPts val="0"/>
              </a:spcBef>
              <a:spcAft>
                <a:spcPts val="0"/>
              </a:spcAft>
              <a:buClrTx/>
              <a:buSzTx/>
              <a:buFont typeface="Arial" panose="020B0604020202020204" pitchFamily="34" charset="0"/>
              <a:buChar char="•"/>
              <a:tabLst/>
              <a:defRPr/>
            </a:pPr>
            <a:r>
              <a:rPr lang="en-CA" sz="1050" dirty="0">
                <a:solidFill>
                  <a:schemeClr val="tx1">
                    <a:lumMod val="65000"/>
                    <a:lumOff val="35000"/>
                  </a:schemeClr>
                </a:solidFill>
                <a:ea typeface="Open Sans" pitchFamily="34" charset="0"/>
                <a:cs typeface="Open Sans" pitchFamily="34" charset="0"/>
              </a:rPr>
              <a:t>Insights to inform content, program development and potential </a:t>
            </a:r>
            <a:r>
              <a:rPr lang="en-CA" sz="1050" dirty="0" smtClean="0">
                <a:solidFill>
                  <a:schemeClr val="tx1">
                    <a:lumMod val="65000"/>
                    <a:lumOff val="35000"/>
                  </a:schemeClr>
                </a:solidFill>
                <a:ea typeface="Open Sans" pitchFamily="34" charset="0"/>
                <a:cs typeface="Open Sans" pitchFamily="34" charset="0"/>
              </a:rPr>
              <a:t>new partners</a:t>
            </a:r>
            <a:endParaRPr lang="en-CA" sz="1050" dirty="0">
              <a:solidFill>
                <a:schemeClr val="tx1">
                  <a:lumMod val="65000"/>
                  <a:lumOff val="35000"/>
                </a:schemeClr>
              </a:solidFill>
              <a:ea typeface="Open Sans" pitchFamily="34" charset="0"/>
              <a:cs typeface="Open Sans" pitchFamily="34" charset="0"/>
            </a:endParaRPr>
          </a:p>
        </p:txBody>
      </p:sp>
      <p:sp>
        <p:nvSpPr>
          <p:cNvPr id="29" name="Rectangle 28"/>
          <p:cNvSpPr/>
          <p:nvPr/>
        </p:nvSpPr>
        <p:spPr>
          <a:xfrm>
            <a:off x="3717120" y="3496932"/>
            <a:ext cx="5129533" cy="92333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lumMod val="65000"/>
                    <a:lumOff val="35000"/>
                  </a:prstClr>
                </a:solidFill>
                <a:effectLst/>
                <a:uLnTx/>
                <a:uFillTx/>
                <a:latin typeface="Calibri"/>
                <a:ea typeface="Open Sans" pitchFamily="34" charset="0"/>
                <a:cs typeface="Open Sans" pitchFamily="34" charset="0"/>
              </a:rPr>
              <a:t>Next Steps</a:t>
            </a:r>
          </a:p>
          <a:p>
            <a:pPr marL="214313" marR="0" lvl="0" indent="-214313"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srgbClr val="666666"/>
                </a:solidFill>
                <a:effectLst/>
                <a:uLnTx/>
                <a:uFillTx/>
                <a:latin typeface="Calibri"/>
                <a:ea typeface="Cambria"/>
                <a:cs typeface="Cambria"/>
                <a:sym typeface="Cambria"/>
              </a:rPr>
              <a:t>Scaling app to </a:t>
            </a:r>
            <a:r>
              <a:rPr kumimoji="0" lang="en-GB" sz="1050" b="0" i="0" u="none" strike="noStrike" kern="1200" cap="none" spc="0" normalizeH="0" baseline="0" noProof="0" dirty="0" smtClean="0">
                <a:ln>
                  <a:noFill/>
                </a:ln>
                <a:solidFill>
                  <a:srgbClr val="666666"/>
                </a:solidFill>
                <a:effectLst/>
                <a:uLnTx/>
                <a:uFillTx/>
                <a:latin typeface="Calibri"/>
                <a:ea typeface="Cambria"/>
                <a:cs typeface="Cambria"/>
                <a:sym typeface="Cambria"/>
              </a:rPr>
              <a:t>additional provinces</a:t>
            </a:r>
          </a:p>
          <a:p>
            <a:pPr marL="214313" marR="0" lvl="0" indent="-214313"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dirty="0" smtClean="0">
                <a:solidFill>
                  <a:srgbClr val="666666"/>
                </a:solidFill>
                <a:latin typeface="Calibri"/>
                <a:ea typeface="Cambria"/>
                <a:cs typeface="Cambria"/>
                <a:sym typeface="Cambria"/>
              </a:rPr>
              <a:t>Introducing new content</a:t>
            </a:r>
            <a:endParaRPr kumimoji="0" lang="en-GB" sz="1050" b="0" i="0" u="none" strike="noStrike" kern="1200" cap="none" spc="0" normalizeH="0" baseline="0" noProof="0" dirty="0">
              <a:ln>
                <a:noFill/>
              </a:ln>
              <a:solidFill>
                <a:srgbClr val="666666"/>
              </a:solidFill>
              <a:effectLst/>
              <a:uLnTx/>
              <a:uFillTx/>
              <a:latin typeface="Calibri"/>
              <a:ea typeface="Cambria"/>
              <a:cs typeface="Cambria"/>
              <a:sym typeface="Cambria"/>
            </a:endParaRPr>
          </a:p>
          <a:p>
            <a:pPr marL="214313" lvl="0" indent="-214313">
              <a:buFont typeface="Arial" panose="020B0604020202020204" pitchFamily="34" charset="0"/>
              <a:buChar char="•"/>
              <a:defRPr/>
            </a:pPr>
            <a:r>
              <a:rPr kumimoji="0" lang="en-GB" sz="1050" b="0" i="0" u="none" strike="noStrike" kern="1200" cap="none" spc="0" normalizeH="0" baseline="0" noProof="0" dirty="0">
                <a:ln>
                  <a:noFill/>
                </a:ln>
                <a:solidFill>
                  <a:srgbClr val="666666"/>
                </a:solidFill>
                <a:effectLst/>
                <a:uLnTx/>
                <a:uFillTx/>
                <a:latin typeface="Calibri"/>
                <a:ea typeface="Cambria"/>
                <a:cs typeface="Cambria"/>
                <a:sym typeface="Cambria"/>
              </a:rPr>
              <a:t>Establishing new partners to </a:t>
            </a:r>
            <a:r>
              <a:rPr kumimoji="0" lang="en-GB" sz="1050" b="0" i="0" u="none" strike="noStrike" kern="1200" cap="none" spc="0" normalizeH="0" baseline="0" noProof="0" dirty="0" smtClean="0">
                <a:ln>
                  <a:noFill/>
                </a:ln>
                <a:solidFill>
                  <a:srgbClr val="666666"/>
                </a:solidFill>
                <a:effectLst/>
                <a:uLnTx/>
                <a:uFillTx/>
                <a:latin typeface="Calibri"/>
                <a:ea typeface="Cambria"/>
                <a:cs typeface="Cambria"/>
                <a:sym typeface="Cambria"/>
              </a:rPr>
              <a:t>demonstrate behaviour change (e.g. </a:t>
            </a:r>
            <a:r>
              <a:rPr lang="en-CA" sz="1050" dirty="0">
                <a:solidFill>
                  <a:schemeClr val="tx1">
                    <a:lumMod val="65000"/>
                    <a:lumOff val="35000"/>
                  </a:schemeClr>
                </a:solidFill>
                <a:ea typeface="Open Sans" pitchFamily="34" charset="0"/>
                <a:cs typeface="Open Sans" pitchFamily="34" charset="0"/>
              </a:rPr>
              <a:t>(Home Depot, Enbridge, BC Hydro, Toronto Hydro, etc.)</a:t>
            </a:r>
            <a:endParaRPr kumimoji="0" lang="en-GB" sz="1050" b="0" i="0" u="none" strike="noStrike" kern="1200" cap="none" spc="0" normalizeH="0" baseline="0" noProof="0" dirty="0">
              <a:ln>
                <a:noFill/>
              </a:ln>
              <a:solidFill>
                <a:srgbClr val="666666"/>
              </a:solidFill>
              <a:effectLst/>
              <a:uLnTx/>
              <a:uFillTx/>
              <a:latin typeface="Calibri"/>
              <a:ea typeface="Cambria"/>
              <a:cs typeface="Cambria"/>
              <a:sym typeface="Cambria"/>
            </a:endParaRPr>
          </a:p>
        </p:txBody>
      </p:sp>
      <p:sp>
        <p:nvSpPr>
          <p:cNvPr id="33" name="Content Placeholder 2"/>
          <p:cNvSpPr txBox="1">
            <a:spLocks/>
          </p:cNvSpPr>
          <p:nvPr/>
        </p:nvSpPr>
        <p:spPr>
          <a:xfrm>
            <a:off x="609601" y="875021"/>
            <a:ext cx="7744690" cy="441072"/>
          </a:xfrm>
          <a:prstGeom prst="rect">
            <a:avLst/>
          </a:prstGeom>
          <a:noFill/>
        </p:spPr>
        <p:txBody>
          <a:bodyPr vert="horz" lIns="68580" tIns="34290" rIns="68580" bIns="34290" rtlCol="0">
            <a:noAutofit/>
          </a:bodyPr>
          <a:lstStyle>
            <a:lvl1pPr marL="457200" indent="-457200" algn="l" defTabSz="914400" rtl="0" eaLnBrk="1" latinLnBrk="0" hangingPunct="1">
              <a:spcBef>
                <a:spcPct val="20000"/>
              </a:spcBef>
              <a:buClr>
                <a:schemeClr val="accent1"/>
              </a:buClr>
              <a:buFont typeface="Wingdings" pitchFamily="2" charset="2"/>
              <a:buChar char="§"/>
              <a:defRPr sz="2800" kern="1200">
                <a:solidFill>
                  <a:schemeClr val="tx1">
                    <a:lumMod val="65000"/>
                    <a:lumOff val="35000"/>
                  </a:schemeClr>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lumMod val="65000"/>
                    <a:lumOff val="35000"/>
                  </a:schemeClr>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lumMod val="65000"/>
                    <a:lumOff val="35000"/>
                  </a:schemeClr>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800" kern="1200">
                <a:solidFill>
                  <a:schemeClr val="tx1">
                    <a:lumMod val="65000"/>
                    <a:lumOff val="35000"/>
                  </a:schemeClr>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800" kern="1200">
                <a:solidFill>
                  <a:schemeClr val="tx1">
                    <a:lumMod val="65000"/>
                    <a:lumOff val="3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4F81BD"/>
              </a:buClr>
              <a:buSzTx/>
              <a:buFont typeface="Wingdings" pitchFamily="2" charset="2"/>
              <a:buNone/>
              <a:tabLst/>
              <a:defRPr/>
            </a:pPr>
            <a:r>
              <a:rPr kumimoji="0" lang="en-GB" sz="1200" b="0" i="0" u="sng" strike="noStrike" kern="1200" cap="none" spc="0" normalizeH="0" baseline="0" noProof="0" dirty="0" smtClean="0">
                <a:ln>
                  <a:noFill/>
                </a:ln>
                <a:solidFill>
                  <a:prstClr val="black">
                    <a:lumMod val="50000"/>
                    <a:lumOff val="50000"/>
                  </a:prstClr>
                </a:solidFill>
                <a:effectLst/>
                <a:uLnTx/>
                <a:uFillTx/>
                <a:latin typeface="Humanst521 BT" panose="020B0602020204020204" pitchFamily="34" charset="0"/>
                <a:ea typeface="Cambria"/>
                <a:cs typeface="DokChampa" panose="020B0604020202020204" pitchFamily="34" charset="-34"/>
                <a:sym typeface="Cambria"/>
              </a:rPr>
              <a:t>Case study hypothesis</a:t>
            </a:r>
            <a:r>
              <a:rPr kumimoji="0" lang="en-GB" sz="1200" b="0" i="0" u="none" strike="noStrike" kern="1200" cap="none" spc="0" normalizeH="0" baseline="0" noProof="0" dirty="0" smtClean="0">
                <a:ln>
                  <a:noFill/>
                </a:ln>
                <a:solidFill>
                  <a:prstClr val="black">
                    <a:lumMod val="50000"/>
                    <a:lumOff val="50000"/>
                  </a:prstClr>
                </a:solidFill>
                <a:effectLst/>
                <a:uLnTx/>
                <a:uFillTx/>
                <a:latin typeface="Humanst521 BT" panose="020B0602020204020204" pitchFamily="34" charset="0"/>
                <a:ea typeface="Cambria"/>
                <a:cs typeface="DokChampa" panose="020B0604020202020204" pitchFamily="34" charset="-34"/>
                <a:sym typeface="Cambria"/>
              </a:rPr>
              <a:t>: Rewarding Canadians on a mobile app will increase public engagement in energy efficiency </a:t>
            </a:r>
            <a:r>
              <a:rPr kumimoji="0" lang="en-GB" sz="1200" b="0" i="0" u="none" strike="noStrike" kern="1200" cap="none" spc="0" normalizeH="0" baseline="0" noProof="0" dirty="0">
                <a:ln>
                  <a:noFill/>
                </a:ln>
                <a:solidFill>
                  <a:prstClr val="black">
                    <a:lumMod val="50000"/>
                    <a:lumOff val="50000"/>
                  </a:prstClr>
                </a:solidFill>
                <a:effectLst/>
                <a:uLnTx/>
                <a:uFillTx/>
                <a:latin typeface="Humanst521 BT" panose="020B0602020204020204" pitchFamily="34" charset="0"/>
                <a:ea typeface="Cambria"/>
                <a:cs typeface="DokChampa" panose="020B0604020202020204" pitchFamily="34" charset="-34"/>
                <a:sym typeface="Cambria"/>
              </a:rPr>
              <a:t>and nudge them to </a:t>
            </a:r>
            <a:r>
              <a:rPr kumimoji="0" lang="en-GB" sz="1200" b="0" i="0" u="none" strike="noStrike" kern="1200" cap="none" spc="0" normalizeH="0" baseline="0" noProof="0" dirty="0" smtClean="0">
                <a:ln>
                  <a:noFill/>
                </a:ln>
                <a:solidFill>
                  <a:prstClr val="black">
                    <a:lumMod val="50000"/>
                    <a:lumOff val="50000"/>
                  </a:prstClr>
                </a:solidFill>
                <a:effectLst/>
                <a:uLnTx/>
                <a:uFillTx/>
                <a:latin typeface="Humanst521 BT" panose="020B0602020204020204" pitchFamily="34" charset="0"/>
                <a:ea typeface="Cambria"/>
                <a:cs typeface="DokChampa" panose="020B0604020202020204" pitchFamily="34" charset="-34"/>
                <a:sym typeface="Cambria"/>
              </a:rPr>
              <a:t>act.</a:t>
            </a:r>
            <a:endParaRPr kumimoji="0" lang="en-US" sz="1200" b="0" i="0" u="none" strike="noStrike" kern="1200" cap="none" spc="0" normalizeH="0" baseline="0" noProof="0" dirty="0">
              <a:ln>
                <a:noFill/>
              </a:ln>
              <a:solidFill>
                <a:prstClr val="black">
                  <a:lumMod val="50000"/>
                  <a:lumOff val="50000"/>
                </a:prstClr>
              </a:solidFill>
              <a:effectLst/>
              <a:uLnTx/>
              <a:uFillTx/>
              <a:latin typeface="Humanst521 BT" panose="020B0602020204020204" pitchFamily="34" charset="0"/>
              <a:ea typeface="+mn-ea"/>
              <a:cs typeface="DokChampa" panose="020B0604020202020204" pitchFamily="34" charset="-34"/>
            </a:endParaRPr>
          </a:p>
        </p:txBody>
      </p:sp>
      <p:pic>
        <p:nvPicPr>
          <p:cNvPr id="35" name="Shape 203"/>
          <p:cNvPicPr preferRelativeResize="0"/>
          <p:nvPr/>
        </p:nvPicPr>
        <p:blipFill rotWithShape="1">
          <a:blip r:embed="rId6">
            <a:alphaModFix/>
          </a:blip>
          <a:srcRect/>
          <a:stretch/>
        </p:blipFill>
        <p:spPr>
          <a:xfrm>
            <a:off x="7886700" y="2537363"/>
            <a:ext cx="639291" cy="694002"/>
          </a:xfrm>
          <a:prstGeom prst="rect">
            <a:avLst/>
          </a:prstGeom>
          <a:noFill/>
          <a:ln>
            <a:noFill/>
          </a:ln>
        </p:spPr>
      </p:pic>
      <p:sp>
        <p:nvSpPr>
          <p:cNvPr id="4" name="Slide Number Placeholder 3"/>
          <p:cNvSpPr>
            <a:spLocks noGrp="1"/>
          </p:cNvSpPr>
          <p:nvPr>
            <p:ph type="sldNum" sz="quarter" idx="12"/>
          </p:nvPr>
        </p:nvSpPr>
        <p:spPr>
          <a:xfrm>
            <a:off x="6286500" y="4767263"/>
            <a:ext cx="1600200" cy="273844"/>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3D00D1F-3E16-413B-8B17-64D331199CD4}" type="slidenum">
              <a:rPr kumimoji="0" lang="en-CA"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CA"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22" name="Rectangle 21"/>
          <p:cNvSpPr/>
          <p:nvPr/>
        </p:nvSpPr>
        <p:spPr>
          <a:xfrm>
            <a:off x="3010172" y="31400"/>
            <a:ext cx="3123656" cy="230832"/>
          </a:xfrm>
          <a:prstGeom prst="rect">
            <a:avLst/>
          </a:prstGeom>
        </p:spPr>
        <p:txBody>
          <a:bodyPr wrap="square">
            <a:spAutoFit/>
          </a:bodyPr>
          <a:lstStyle/>
          <a:p>
            <a:r>
              <a:rPr lang="en-GB" sz="900" b="1" dirty="0" smtClean="0">
                <a:solidFill>
                  <a:srgbClr val="2F5897"/>
                </a:solidFill>
                <a:latin typeface="Oswald"/>
                <a:ea typeface="Oswald"/>
                <a:cs typeface="Oswald"/>
                <a:sym typeface="Oswald"/>
              </a:rPr>
              <a:t>TESTING NEW POLICY METHODS &amp; APPROACHES</a:t>
            </a:r>
            <a:endParaRPr lang="en-US" sz="900" b="1" dirty="0">
              <a:solidFill>
                <a:srgbClr val="2F5897"/>
              </a:solidFill>
              <a:latin typeface="Oswald"/>
              <a:ea typeface="Oswald"/>
              <a:cs typeface="Oswald"/>
            </a:endParaRPr>
          </a:p>
        </p:txBody>
      </p:sp>
      <p:grpSp>
        <p:nvGrpSpPr>
          <p:cNvPr id="3" name="Group 2"/>
          <p:cNvGrpSpPr/>
          <p:nvPr/>
        </p:nvGrpSpPr>
        <p:grpSpPr>
          <a:xfrm>
            <a:off x="739798" y="1327087"/>
            <a:ext cx="1766837" cy="3158925"/>
            <a:chOff x="739798" y="1327087"/>
            <a:chExt cx="1766837" cy="3158925"/>
          </a:xfrm>
        </p:grpSpPr>
        <p:pic>
          <p:nvPicPr>
            <p:cNvPr id="7" name="Picture 6"/>
            <p:cNvPicPr>
              <a:picLocks noChangeAspect="1"/>
            </p:cNvPicPr>
            <p:nvPr/>
          </p:nvPicPr>
          <p:blipFill>
            <a:blip r:embed="rId7"/>
            <a:stretch>
              <a:fillRect/>
            </a:stretch>
          </p:blipFill>
          <p:spPr>
            <a:xfrm>
              <a:off x="849989" y="1732271"/>
              <a:ext cx="1494805" cy="2589016"/>
            </a:xfrm>
            <a:prstGeom prst="rect">
              <a:avLst/>
            </a:prstGeom>
          </p:spPr>
        </p:pic>
        <p:pic>
          <p:nvPicPr>
            <p:cNvPr id="8" name="Picture 7"/>
            <p:cNvPicPr>
              <a:picLocks noChangeAspect="1"/>
            </p:cNvPicPr>
            <p:nvPr/>
          </p:nvPicPr>
          <p:blipFill>
            <a:blip r:embed="rId8"/>
            <a:stretch>
              <a:fillRect/>
            </a:stretch>
          </p:blipFill>
          <p:spPr>
            <a:xfrm>
              <a:off x="739798" y="1327087"/>
              <a:ext cx="1766837" cy="3158925"/>
            </a:xfrm>
            <a:prstGeom prst="rect">
              <a:avLst/>
            </a:prstGeom>
          </p:spPr>
        </p:pic>
      </p:grpSp>
      <p:sp>
        <p:nvSpPr>
          <p:cNvPr id="23" name="Rectangle 22"/>
          <p:cNvSpPr/>
          <p:nvPr>
            <p:custDataLst>
              <p:tags r:id="rId1"/>
            </p:custDataLst>
          </p:nvPr>
        </p:nvSpPr>
        <p:spPr>
          <a:xfrm>
            <a:off x="2842561" y="2494542"/>
            <a:ext cx="736254" cy="736823"/>
          </a:xfrm>
          <a:prstGeom prst="rect">
            <a:avLst/>
          </a:prstGeom>
          <a:solidFill>
            <a:srgbClr val="0058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4" name="Rectangle 23"/>
          <p:cNvSpPr/>
          <p:nvPr>
            <p:custDataLst>
              <p:tags r:id="rId2"/>
            </p:custDataLst>
          </p:nvPr>
        </p:nvSpPr>
        <p:spPr>
          <a:xfrm>
            <a:off x="2865598" y="3547902"/>
            <a:ext cx="715068" cy="726694"/>
          </a:xfrm>
          <a:prstGeom prst="rect">
            <a:avLst/>
          </a:prstGeom>
          <a:solidFill>
            <a:srgbClr val="0058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5" name="Freeform 24"/>
          <p:cNvSpPr>
            <a:spLocks noEditPoints="1"/>
          </p:cNvSpPr>
          <p:nvPr/>
        </p:nvSpPr>
        <p:spPr bwMode="auto">
          <a:xfrm>
            <a:off x="2999050" y="2635751"/>
            <a:ext cx="432316" cy="454406"/>
          </a:xfrm>
          <a:custGeom>
            <a:avLst/>
            <a:gdLst>
              <a:gd name="T0" fmla="*/ 171 w 171"/>
              <a:gd name="T1" fmla="*/ 26 h 145"/>
              <a:gd name="T2" fmla="*/ 169 w 171"/>
              <a:gd name="T3" fmla="*/ 20 h 145"/>
              <a:gd name="T4" fmla="*/ 157 w 171"/>
              <a:gd name="T5" fmla="*/ 9 h 145"/>
              <a:gd name="T6" fmla="*/ 151 w 171"/>
              <a:gd name="T7" fmla="*/ 7 h 145"/>
              <a:gd name="T8" fmla="*/ 146 w 171"/>
              <a:gd name="T9" fmla="*/ 9 h 145"/>
              <a:gd name="T10" fmla="*/ 79 w 171"/>
              <a:gd name="T11" fmla="*/ 76 h 145"/>
              <a:gd name="T12" fmla="*/ 52 w 171"/>
              <a:gd name="T13" fmla="*/ 48 h 145"/>
              <a:gd name="T14" fmla="*/ 46 w 171"/>
              <a:gd name="T15" fmla="*/ 46 h 145"/>
              <a:gd name="T16" fmla="*/ 40 w 171"/>
              <a:gd name="T17" fmla="*/ 48 h 145"/>
              <a:gd name="T18" fmla="*/ 29 w 171"/>
              <a:gd name="T19" fmla="*/ 60 h 145"/>
              <a:gd name="T20" fmla="*/ 27 w 171"/>
              <a:gd name="T21" fmla="*/ 66 h 145"/>
              <a:gd name="T22" fmla="*/ 29 w 171"/>
              <a:gd name="T23" fmla="*/ 71 h 145"/>
              <a:gd name="T24" fmla="*/ 73 w 171"/>
              <a:gd name="T25" fmla="*/ 116 h 145"/>
              <a:gd name="T26" fmla="*/ 79 w 171"/>
              <a:gd name="T27" fmla="*/ 118 h 145"/>
              <a:gd name="T28" fmla="*/ 85 w 171"/>
              <a:gd name="T29" fmla="*/ 116 h 145"/>
              <a:gd name="T30" fmla="*/ 169 w 171"/>
              <a:gd name="T31" fmla="*/ 32 h 145"/>
              <a:gd name="T32" fmla="*/ 171 w 171"/>
              <a:gd name="T33" fmla="*/ 26 h 145"/>
              <a:gd name="T34" fmla="*/ 143 w 171"/>
              <a:gd name="T35" fmla="*/ 79 h 145"/>
              <a:gd name="T36" fmla="*/ 142 w 171"/>
              <a:gd name="T37" fmla="*/ 79 h 145"/>
              <a:gd name="T38" fmla="*/ 139 w 171"/>
              <a:gd name="T39" fmla="*/ 80 h 145"/>
              <a:gd name="T40" fmla="*/ 133 w 171"/>
              <a:gd name="T41" fmla="*/ 87 h 145"/>
              <a:gd name="T42" fmla="*/ 132 w 171"/>
              <a:gd name="T43" fmla="*/ 89 h 145"/>
              <a:gd name="T44" fmla="*/ 132 w 171"/>
              <a:gd name="T45" fmla="*/ 115 h 145"/>
              <a:gd name="T46" fmla="*/ 127 w 171"/>
              <a:gd name="T47" fmla="*/ 127 h 145"/>
              <a:gd name="T48" fmla="*/ 115 w 171"/>
              <a:gd name="T49" fmla="*/ 131 h 145"/>
              <a:gd name="T50" fmla="*/ 30 w 171"/>
              <a:gd name="T51" fmla="*/ 131 h 145"/>
              <a:gd name="T52" fmla="*/ 18 w 171"/>
              <a:gd name="T53" fmla="*/ 127 h 145"/>
              <a:gd name="T54" fmla="*/ 13 w 171"/>
              <a:gd name="T55" fmla="*/ 115 h 145"/>
              <a:gd name="T56" fmla="*/ 13 w 171"/>
              <a:gd name="T57" fmla="*/ 30 h 145"/>
              <a:gd name="T58" fmla="*/ 18 w 171"/>
              <a:gd name="T59" fmla="*/ 18 h 145"/>
              <a:gd name="T60" fmla="*/ 30 w 171"/>
              <a:gd name="T61" fmla="*/ 13 h 145"/>
              <a:gd name="T62" fmla="*/ 115 w 171"/>
              <a:gd name="T63" fmla="*/ 13 h 145"/>
              <a:gd name="T64" fmla="*/ 120 w 171"/>
              <a:gd name="T65" fmla="*/ 14 h 145"/>
              <a:gd name="T66" fmla="*/ 121 w 171"/>
              <a:gd name="T67" fmla="*/ 14 h 145"/>
              <a:gd name="T68" fmla="*/ 123 w 171"/>
              <a:gd name="T69" fmla="*/ 13 h 145"/>
              <a:gd name="T70" fmla="*/ 128 w 171"/>
              <a:gd name="T71" fmla="*/ 8 h 145"/>
              <a:gd name="T72" fmla="*/ 129 w 171"/>
              <a:gd name="T73" fmla="*/ 5 h 145"/>
              <a:gd name="T74" fmla="*/ 127 w 171"/>
              <a:gd name="T75" fmla="*/ 3 h 145"/>
              <a:gd name="T76" fmla="*/ 115 w 171"/>
              <a:gd name="T77" fmla="*/ 0 h 145"/>
              <a:gd name="T78" fmla="*/ 30 w 171"/>
              <a:gd name="T79" fmla="*/ 0 h 145"/>
              <a:gd name="T80" fmla="*/ 9 w 171"/>
              <a:gd name="T81" fmla="*/ 9 h 145"/>
              <a:gd name="T82" fmla="*/ 0 w 171"/>
              <a:gd name="T83" fmla="*/ 30 h 145"/>
              <a:gd name="T84" fmla="*/ 0 w 171"/>
              <a:gd name="T85" fmla="*/ 115 h 145"/>
              <a:gd name="T86" fmla="*/ 9 w 171"/>
              <a:gd name="T87" fmla="*/ 136 h 145"/>
              <a:gd name="T88" fmla="*/ 30 w 171"/>
              <a:gd name="T89" fmla="*/ 145 h 145"/>
              <a:gd name="T90" fmla="*/ 115 w 171"/>
              <a:gd name="T91" fmla="*/ 145 h 145"/>
              <a:gd name="T92" fmla="*/ 136 w 171"/>
              <a:gd name="T93" fmla="*/ 136 h 145"/>
              <a:gd name="T94" fmla="*/ 145 w 171"/>
              <a:gd name="T95" fmla="*/ 115 h 145"/>
              <a:gd name="T96" fmla="*/ 145 w 171"/>
              <a:gd name="T97" fmla="*/ 82 h 145"/>
              <a:gd name="T98" fmla="*/ 143 w 171"/>
              <a:gd name="T99" fmla="*/ 79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71" h="145">
                <a:moveTo>
                  <a:pt x="171" y="26"/>
                </a:moveTo>
                <a:cubicBezTo>
                  <a:pt x="171" y="24"/>
                  <a:pt x="170" y="22"/>
                  <a:pt x="169" y="20"/>
                </a:cubicBezTo>
                <a:cubicBezTo>
                  <a:pt x="157" y="9"/>
                  <a:pt x="157" y="9"/>
                  <a:pt x="157" y="9"/>
                </a:cubicBezTo>
                <a:cubicBezTo>
                  <a:pt x="156" y="7"/>
                  <a:pt x="154" y="7"/>
                  <a:pt x="151" y="7"/>
                </a:cubicBezTo>
                <a:cubicBezTo>
                  <a:pt x="149" y="7"/>
                  <a:pt x="147" y="7"/>
                  <a:pt x="146" y="9"/>
                </a:cubicBezTo>
                <a:cubicBezTo>
                  <a:pt x="79" y="76"/>
                  <a:pt x="79" y="76"/>
                  <a:pt x="79" y="76"/>
                </a:cubicBezTo>
                <a:cubicBezTo>
                  <a:pt x="52" y="48"/>
                  <a:pt x="52" y="48"/>
                  <a:pt x="52" y="48"/>
                </a:cubicBezTo>
                <a:cubicBezTo>
                  <a:pt x="50" y="47"/>
                  <a:pt x="49" y="46"/>
                  <a:pt x="46" y="46"/>
                </a:cubicBezTo>
                <a:cubicBezTo>
                  <a:pt x="44" y="46"/>
                  <a:pt x="42" y="47"/>
                  <a:pt x="40" y="48"/>
                </a:cubicBezTo>
                <a:cubicBezTo>
                  <a:pt x="29" y="60"/>
                  <a:pt x="29" y="60"/>
                  <a:pt x="29" y="60"/>
                </a:cubicBezTo>
                <a:cubicBezTo>
                  <a:pt x="27" y="61"/>
                  <a:pt x="27" y="63"/>
                  <a:pt x="27" y="66"/>
                </a:cubicBezTo>
                <a:cubicBezTo>
                  <a:pt x="27" y="68"/>
                  <a:pt x="27" y="70"/>
                  <a:pt x="29" y="71"/>
                </a:cubicBezTo>
                <a:cubicBezTo>
                  <a:pt x="73" y="116"/>
                  <a:pt x="73" y="116"/>
                  <a:pt x="73" y="116"/>
                </a:cubicBezTo>
                <a:cubicBezTo>
                  <a:pt x="75" y="117"/>
                  <a:pt x="77" y="118"/>
                  <a:pt x="79" y="118"/>
                </a:cubicBezTo>
                <a:cubicBezTo>
                  <a:pt x="81" y="118"/>
                  <a:pt x="83" y="117"/>
                  <a:pt x="85" y="116"/>
                </a:cubicBezTo>
                <a:cubicBezTo>
                  <a:pt x="169" y="32"/>
                  <a:pt x="169" y="32"/>
                  <a:pt x="169" y="32"/>
                </a:cubicBezTo>
                <a:cubicBezTo>
                  <a:pt x="170" y="30"/>
                  <a:pt x="171" y="28"/>
                  <a:pt x="171" y="26"/>
                </a:cubicBezTo>
                <a:close/>
                <a:moveTo>
                  <a:pt x="143" y="79"/>
                </a:moveTo>
                <a:cubicBezTo>
                  <a:pt x="142" y="79"/>
                  <a:pt x="142" y="79"/>
                  <a:pt x="142" y="79"/>
                </a:cubicBezTo>
                <a:cubicBezTo>
                  <a:pt x="139" y="80"/>
                  <a:pt x="139" y="80"/>
                  <a:pt x="139" y="80"/>
                </a:cubicBezTo>
                <a:cubicBezTo>
                  <a:pt x="133" y="87"/>
                  <a:pt x="133" y="87"/>
                  <a:pt x="133" y="87"/>
                </a:cubicBezTo>
                <a:cubicBezTo>
                  <a:pt x="132" y="89"/>
                  <a:pt x="132" y="89"/>
                  <a:pt x="132" y="89"/>
                </a:cubicBezTo>
                <a:cubicBezTo>
                  <a:pt x="132" y="115"/>
                  <a:pt x="132" y="115"/>
                  <a:pt x="132" y="115"/>
                </a:cubicBezTo>
                <a:cubicBezTo>
                  <a:pt x="132" y="119"/>
                  <a:pt x="130" y="123"/>
                  <a:pt x="127" y="127"/>
                </a:cubicBezTo>
                <a:cubicBezTo>
                  <a:pt x="124" y="130"/>
                  <a:pt x="120" y="131"/>
                  <a:pt x="115" y="131"/>
                </a:cubicBezTo>
                <a:cubicBezTo>
                  <a:pt x="30" y="131"/>
                  <a:pt x="30" y="131"/>
                  <a:pt x="30" y="131"/>
                </a:cubicBezTo>
                <a:cubicBezTo>
                  <a:pt x="25" y="131"/>
                  <a:pt x="21" y="130"/>
                  <a:pt x="18" y="127"/>
                </a:cubicBezTo>
                <a:cubicBezTo>
                  <a:pt x="15" y="123"/>
                  <a:pt x="13" y="119"/>
                  <a:pt x="13" y="115"/>
                </a:cubicBezTo>
                <a:cubicBezTo>
                  <a:pt x="13" y="30"/>
                  <a:pt x="13" y="30"/>
                  <a:pt x="13" y="30"/>
                </a:cubicBezTo>
                <a:cubicBezTo>
                  <a:pt x="13" y="25"/>
                  <a:pt x="15" y="21"/>
                  <a:pt x="18" y="18"/>
                </a:cubicBezTo>
                <a:cubicBezTo>
                  <a:pt x="21" y="15"/>
                  <a:pt x="25" y="13"/>
                  <a:pt x="30" y="13"/>
                </a:cubicBezTo>
                <a:cubicBezTo>
                  <a:pt x="115" y="13"/>
                  <a:pt x="115" y="13"/>
                  <a:pt x="115" y="13"/>
                </a:cubicBezTo>
                <a:cubicBezTo>
                  <a:pt x="117" y="13"/>
                  <a:pt x="118" y="13"/>
                  <a:pt x="120" y="14"/>
                </a:cubicBezTo>
                <a:cubicBezTo>
                  <a:pt x="121" y="14"/>
                  <a:pt x="121" y="14"/>
                  <a:pt x="121" y="14"/>
                </a:cubicBezTo>
                <a:cubicBezTo>
                  <a:pt x="123" y="13"/>
                  <a:pt x="123" y="13"/>
                  <a:pt x="123" y="13"/>
                </a:cubicBezTo>
                <a:cubicBezTo>
                  <a:pt x="128" y="8"/>
                  <a:pt x="128" y="8"/>
                  <a:pt x="128" y="8"/>
                </a:cubicBezTo>
                <a:cubicBezTo>
                  <a:pt x="129" y="5"/>
                  <a:pt x="129" y="5"/>
                  <a:pt x="129" y="5"/>
                </a:cubicBezTo>
                <a:cubicBezTo>
                  <a:pt x="127" y="3"/>
                  <a:pt x="127" y="3"/>
                  <a:pt x="127" y="3"/>
                </a:cubicBezTo>
                <a:cubicBezTo>
                  <a:pt x="124" y="1"/>
                  <a:pt x="120" y="0"/>
                  <a:pt x="115" y="0"/>
                </a:cubicBezTo>
                <a:cubicBezTo>
                  <a:pt x="30" y="0"/>
                  <a:pt x="30" y="0"/>
                  <a:pt x="30" y="0"/>
                </a:cubicBezTo>
                <a:cubicBezTo>
                  <a:pt x="22" y="0"/>
                  <a:pt x="15" y="3"/>
                  <a:pt x="9" y="9"/>
                </a:cubicBezTo>
                <a:cubicBezTo>
                  <a:pt x="3" y="14"/>
                  <a:pt x="0" y="21"/>
                  <a:pt x="0" y="30"/>
                </a:cubicBezTo>
                <a:cubicBezTo>
                  <a:pt x="0" y="115"/>
                  <a:pt x="0" y="115"/>
                  <a:pt x="0" y="115"/>
                </a:cubicBezTo>
                <a:cubicBezTo>
                  <a:pt x="0" y="123"/>
                  <a:pt x="3" y="130"/>
                  <a:pt x="9" y="136"/>
                </a:cubicBezTo>
                <a:cubicBezTo>
                  <a:pt x="15" y="142"/>
                  <a:pt x="22" y="145"/>
                  <a:pt x="30" y="145"/>
                </a:cubicBezTo>
                <a:cubicBezTo>
                  <a:pt x="115" y="145"/>
                  <a:pt x="115" y="145"/>
                  <a:pt x="115" y="145"/>
                </a:cubicBezTo>
                <a:cubicBezTo>
                  <a:pt x="123" y="145"/>
                  <a:pt x="130" y="142"/>
                  <a:pt x="136" y="136"/>
                </a:cubicBezTo>
                <a:cubicBezTo>
                  <a:pt x="142" y="130"/>
                  <a:pt x="145" y="123"/>
                  <a:pt x="145" y="115"/>
                </a:cubicBezTo>
                <a:cubicBezTo>
                  <a:pt x="145" y="82"/>
                  <a:pt x="145" y="82"/>
                  <a:pt x="145" y="82"/>
                </a:cubicBezTo>
                <a:lnTo>
                  <a:pt x="143" y="79"/>
                </a:lnTo>
                <a:close/>
              </a:path>
            </a:pathLst>
          </a:custGeom>
          <a:solidFill>
            <a:schemeClr val="bg1"/>
          </a:solidFill>
          <a:ln>
            <a:noFill/>
          </a:ln>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a:p>
        </p:txBody>
      </p:sp>
      <p:sp>
        <p:nvSpPr>
          <p:cNvPr id="27" name="Freeform 26"/>
          <p:cNvSpPr>
            <a:spLocks noEditPoints="1"/>
          </p:cNvSpPr>
          <p:nvPr/>
        </p:nvSpPr>
        <p:spPr bwMode="auto">
          <a:xfrm>
            <a:off x="3006073" y="3744020"/>
            <a:ext cx="425293" cy="350623"/>
          </a:xfrm>
          <a:custGeom>
            <a:avLst/>
            <a:gdLst>
              <a:gd name="T0" fmla="*/ 525 w 533"/>
              <a:gd name="T1" fmla="*/ 319 h 374"/>
              <a:gd name="T2" fmla="*/ 403 w 533"/>
              <a:gd name="T3" fmla="*/ 14 h 374"/>
              <a:gd name="T4" fmla="*/ 395 w 533"/>
              <a:gd name="T5" fmla="*/ 4 h 374"/>
              <a:gd name="T6" fmla="*/ 384 w 533"/>
              <a:gd name="T7" fmla="*/ 0 h 374"/>
              <a:gd name="T8" fmla="*/ 285 w 533"/>
              <a:gd name="T9" fmla="*/ 0 h 374"/>
              <a:gd name="T10" fmla="*/ 292 w 533"/>
              <a:gd name="T11" fmla="*/ 3 h 374"/>
              <a:gd name="T12" fmla="*/ 295 w 533"/>
              <a:gd name="T13" fmla="*/ 9 h 374"/>
              <a:gd name="T14" fmla="*/ 299 w 533"/>
              <a:gd name="T15" fmla="*/ 65 h 374"/>
              <a:gd name="T16" fmla="*/ 297 w 533"/>
              <a:gd name="T17" fmla="*/ 72 h 374"/>
              <a:gd name="T18" fmla="*/ 291 w 533"/>
              <a:gd name="T19" fmla="*/ 75 h 374"/>
              <a:gd name="T20" fmla="*/ 242 w 533"/>
              <a:gd name="T21" fmla="*/ 75 h 374"/>
              <a:gd name="T22" fmla="*/ 236 w 533"/>
              <a:gd name="T23" fmla="*/ 72 h 374"/>
              <a:gd name="T24" fmla="*/ 233 w 533"/>
              <a:gd name="T25" fmla="*/ 65 h 374"/>
              <a:gd name="T26" fmla="*/ 238 w 533"/>
              <a:gd name="T27" fmla="*/ 9 h 374"/>
              <a:gd name="T28" fmla="*/ 241 w 533"/>
              <a:gd name="T29" fmla="*/ 3 h 374"/>
              <a:gd name="T30" fmla="*/ 248 w 533"/>
              <a:gd name="T31" fmla="*/ 0 h 374"/>
              <a:gd name="T32" fmla="*/ 148 w 533"/>
              <a:gd name="T33" fmla="*/ 0 h 374"/>
              <a:gd name="T34" fmla="*/ 137 w 533"/>
              <a:gd name="T35" fmla="*/ 4 h 374"/>
              <a:gd name="T36" fmla="*/ 130 w 533"/>
              <a:gd name="T37" fmla="*/ 14 h 374"/>
              <a:gd name="T38" fmla="*/ 8 w 533"/>
              <a:gd name="T39" fmla="*/ 319 h 374"/>
              <a:gd name="T40" fmla="*/ 0 w 533"/>
              <a:gd name="T41" fmla="*/ 353 h 374"/>
              <a:gd name="T42" fmla="*/ 14 w 533"/>
              <a:gd name="T43" fmla="*/ 374 h 374"/>
              <a:gd name="T44" fmla="*/ 220 w 533"/>
              <a:gd name="T45" fmla="*/ 374 h 374"/>
              <a:gd name="T46" fmla="*/ 213 w 533"/>
              <a:gd name="T47" fmla="*/ 371 h 374"/>
              <a:gd name="T48" fmla="*/ 211 w 533"/>
              <a:gd name="T49" fmla="*/ 365 h 374"/>
              <a:gd name="T50" fmla="*/ 217 w 533"/>
              <a:gd name="T51" fmla="*/ 290 h 374"/>
              <a:gd name="T52" fmla="*/ 220 w 533"/>
              <a:gd name="T53" fmla="*/ 283 h 374"/>
              <a:gd name="T54" fmla="*/ 227 w 533"/>
              <a:gd name="T55" fmla="*/ 281 h 374"/>
              <a:gd name="T56" fmla="*/ 306 w 533"/>
              <a:gd name="T57" fmla="*/ 281 h 374"/>
              <a:gd name="T58" fmla="*/ 313 w 533"/>
              <a:gd name="T59" fmla="*/ 283 h 374"/>
              <a:gd name="T60" fmla="*/ 316 w 533"/>
              <a:gd name="T61" fmla="*/ 290 h 374"/>
              <a:gd name="T62" fmla="*/ 322 w 533"/>
              <a:gd name="T63" fmla="*/ 365 h 374"/>
              <a:gd name="T64" fmla="*/ 320 w 533"/>
              <a:gd name="T65" fmla="*/ 371 h 374"/>
              <a:gd name="T66" fmla="*/ 313 w 533"/>
              <a:gd name="T67" fmla="*/ 374 h 374"/>
              <a:gd name="T68" fmla="*/ 519 w 533"/>
              <a:gd name="T69" fmla="*/ 374 h 374"/>
              <a:gd name="T70" fmla="*/ 533 w 533"/>
              <a:gd name="T71" fmla="*/ 353 h 374"/>
              <a:gd name="T72" fmla="*/ 525 w 533"/>
              <a:gd name="T73" fmla="*/ 319 h 374"/>
              <a:gd name="T74" fmla="*/ 308 w 533"/>
              <a:gd name="T75" fmla="*/ 222 h 374"/>
              <a:gd name="T76" fmla="*/ 302 w 533"/>
              <a:gd name="T77" fmla="*/ 224 h 374"/>
              <a:gd name="T78" fmla="*/ 231 w 533"/>
              <a:gd name="T79" fmla="*/ 224 h 374"/>
              <a:gd name="T80" fmla="*/ 225 w 533"/>
              <a:gd name="T81" fmla="*/ 222 h 374"/>
              <a:gd name="T82" fmla="*/ 222 w 533"/>
              <a:gd name="T83" fmla="*/ 216 h 374"/>
              <a:gd name="T84" fmla="*/ 222 w 533"/>
              <a:gd name="T85" fmla="*/ 215 h 374"/>
              <a:gd name="T86" fmla="*/ 229 w 533"/>
              <a:gd name="T87" fmla="*/ 121 h 374"/>
              <a:gd name="T88" fmla="*/ 232 w 533"/>
              <a:gd name="T89" fmla="*/ 115 h 374"/>
              <a:gd name="T90" fmla="*/ 239 w 533"/>
              <a:gd name="T91" fmla="*/ 112 h 374"/>
              <a:gd name="T92" fmla="*/ 294 w 533"/>
              <a:gd name="T93" fmla="*/ 112 h 374"/>
              <a:gd name="T94" fmla="*/ 300 w 533"/>
              <a:gd name="T95" fmla="*/ 115 h 374"/>
              <a:gd name="T96" fmla="*/ 303 w 533"/>
              <a:gd name="T97" fmla="*/ 121 h 374"/>
              <a:gd name="T98" fmla="*/ 311 w 533"/>
              <a:gd name="T99" fmla="*/ 215 h 374"/>
              <a:gd name="T100" fmla="*/ 311 w 533"/>
              <a:gd name="T101" fmla="*/ 216 h 374"/>
              <a:gd name="T102" fmla="*/ 308 w 533"/>
              <a:gd name="T103" fmla="*/ 222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33" h="374">
                <a:moveTo>
                  <a:pt x="525" y="319"/>
                </a:moveTo>
                <a:cubicBezTo>
                  <a:pt x="403" y="14"/>
                  <a:pt x="403" y="14"/>
                  <a:pt x="403" y="14"/>
                </a:cubicBezTo>
                <a:cubicBezTo>
                  <a:pt x="395" y="4"/>
                  <a:pt x="395" y="4"/>
                  <a:pt x="395" y="4"/>
                </a:cubicBezTo>
                <a:cubicBezTo>
                  <a:pt x="384" y="0"/>
                  <a:pt x="384" y="0"/>
                  <a:pt x="384" y="0"/>
                </a:cubicBezTo>
                <a:cubicBezTo>
                  <a:pt x="285" y="0"/>
                  <a:pt x="285" y="0"/>
                  <a:pt x="285" y="0"/>
                </a:cubicBezTo>
                <a:cubicBezTo>
                  <a:pt x="292" y="3"/>
                  <a:pt x="292" y="3"/>
                  <a:pt x="292" y="3"/>
                </a:cubicBezTo>
                <a:cubicBezTo>
                  <a:pt x="295" y="9"/>
                  <a:pt x="295" y="9"/>
                  <a:pt x="295" y="9"/>
                </a:cubicBezTo>
                <a:cubicBezTo>
                  <a:pt x="299" y="65"/>
                  <a:pt x="299" y="65"/>
                  <a:pt x="299" y="65"/>
                </a:cubicBezTo>
                <a:cubicBezTo>
                  <a:pt x="297" y="72"/>
                  <a:pt x="297" y="72"/>
                  <a:pt x="297" y="72"/>
                </a:cubicBezTo>
                <a:cubicBezTo>
                  <a:pt x="291" y="75"/>
                  <a:pt x="291" y="75"/>
                  <a:pt x="291" y="75"/>
                </a:cubicBezTo>
                <a:cubicBezTo>
                  <a:pt x="242" y="75"/>
                  <a:pt x="242" y="75"/>
                  <a:pt x="242" y="75"/>
                </a:cubicBezTo>
                <a:cubicBezTo>
                  <a:pt x="236" y="72"/>
                  <a:pt x="236" y="72"/>
                  <a:pt x="236" y="72"/>
                </a:cubicBezTo>
                <a:cubicBezTo>
                  <a:pt x="233" y="65"/>
                  <a:pt x="233" y="65"/>
                  <a:pt x="233" y="65"/>
                </a:cubicBezTo>
                <a:cubicBezTo>
                  <a:pt x="238" y="9"/>
                  <a:pt x="238" y="9"/>
                  <a:pt x="238" y="9"/>
                </a:cubicBezTo>
                <a:cubicBezTo>
                  <a:pt x="241" y="3"/>
                  <a:pt x="241" y="3"/>
                  <a:pt x="241" y="3"/>
                </a:cubicBezTo>
                <a:cubicBezTo>
                  <a:pt x="248" y="0"/>
                  <a:pt x="248" y="0"/>
                  <a:pt x="248" y="0"/>
                </a:cubicBezTo>
                <a:cubicBezTo>
                  <a:pt x="148" y="0"/>
                  <a:pt x="148" y="0"/>
                  <a:pt x="148" y="0"/>
                </a:cubicBezTo>
                <a:cubicBezTo>
                  <a:pt x="137" y="4"/>
                  <a:pt x="137" y="4"/>
                  <a:pt x="137" y="4"/>
                </a:cubicBezTo>
                <a:cubicBezTo>
                  <a:pt x="130" y="14"/>
                  <a:pt x="130" y="14"/>
                  <a:pt x="130" y="14"/>
                </a:cubicBezTo>
                <a:cubicBezTo>
                  <a:pt x="8" y="319"/>
                  <a:pt x="8" y="319"/>
                  <a:pt x="8" y="319"/>
                </a:cubicBezTo>
                <a:cubicBezTo>
                  <a:pt x="3" y="331"/>
                  <a:pt x="0" y="342"/>
                  <a:pt x="0" y="353"/>
                </a:cubicBezTo>
                <a:cubicBezTo>
                  <a:pt x="0" y="367"/>
                  <a:pt x="5" y="374"/>
                  <a:pt x="14" y="374"/>
                </a:cubicBezTo>
                <a:cubicBezTo>
                  <a:pt x="220" y="374"/>
                  <a:pt x="220" y="374"/>
                  <a:pt x="220" y="374"/>
                </a:cubicBezTo>
                <a:cubicBezTo>
                  <a:pt x="213" y="371"/>
                  <a:pt x="213" y="371"/>
                  <a:pt x="213" y="371"/>
                </a:cubicBezTo>
                <a:cubicBezTo>
                  <a:pt x="211" y="365"/>
                  <a:pt x="211" y="365"/>
                  <a:pt x="211" y="365"/>
                </a:cubicBezTo>
                <a:cubicBezTo>
                  <a:pt x="217" y="290"/>
                  <a:pt x="217" y="290"/>
                  <a:pt x="217" y="290"/>
                </a:cubicBezTo>
                <a:cubicBezTo>
                  <a:pt x="220" y="283"/>
                  <a:pt x="220" y="283"/>
                  <a:pt x="220" y="283"/>
                </a:cubicBezTo>
                <a:cubicBezTo>
                  <a:pt x="227" y="281"/>
                  <a:pt x="227" y="281"/>
                  <a:pt x="227" y="281"/>
                </a:cubicBezTo>
                <a:cubicBezTo>
                  <a:pt x="306" y="281"/>
                  <a:pt x="306" y="281"/>
                  <a:pt x="306" y="281"/>
                </a:cubicBezTo>
                <a:cubicBezTo>
                  <a:pt x="313" y="283"/>
                  <a:pt x="313" y="283"/>
                  <a:pt x="313" y="283"/>
                </a:cubicBezTo>
                <a:cubicBezTo>
                  <a:pt x="316" y="290"/>
                  <a:pt x="316" y="290"/>
                  <a:pt x="316" y="290"/>
                </a:cubicBezTo>
                <a:cubicBezTo>
                  <a:pt x="322" y="365"/>
                  <a:pt x="322" y="365"/>
                  <a:pt x="322" y="365"/>
                </a:cubicBezTo>
                <a:cubicBezTo>
                  <a:pt x="320" y="371"/>
                  <a:pt x="320" y="371"/>
                  <a:pt x="320" y="371"/>
                </a:cubicBezTo>
                <a:cubicBezTo>
                  <a:pt x="313" y="374"/>
                  <a:pt x="313" y="374"/>
                  <a:pt x="313" y="374"/>
                </a:cubicBezTo>
                <a:cubicBezTo>
                  <a:pt x="519" y="374"/>
                  <a:pt x="519" y="374"/>
                  <a:pt x="519" y="374"/>
                </a:cubicBezTo>
                <a:cubicBezTo>
                  <a:pt x="528" y="374"/>
                  <a:pt x="533" y="367"/>
                  <a:pt x="533" y="353"/>
                </a:cubicBezTo>
                <a:cubicBezTo>
                  <a:pt x="533" y="342"/>
                  <a:pt x="530" y="331"/>
                  <a:pt x="525" y="319"/>
                </a:cubicBezTo>
                <a:close/>
                <a:moveTo>
                  <a:pt x="308" y="222"/>
                </a:moveTo>
                <a:cubicBezTo>
                  <a:pt x="302" y="224"/>
                  <a:pt x="302" y="224"/>
                  <a:pt x="302" y="224"/>
                </a:cubicBezTo>
                <a:cubicBezTo>
                  <a:pt x="231" y="224"/>
                  <a:pt x="231" y="224"/>
                  <a:pt x="231" y="224"/>
                </a:cubicBezTo>
                <a:cubicBezTo>
                  <a:pt x="225" y="222"/>
                  <a:pt x="225" y="222"/>
                  <a:pt x="225" y="222"/>
                </a:cubicBezTo>
                <a:cubicBezTo>
                  <a:pt x="222" y="216"/>
                  <a:pt x="222" y="216"/>
                  <a:pt x="222" y="216"/>
                </a:cubicBezTo>
                <a:cubicBezTo>
                  <a:pt x="222" y="215"/>
                  <a:pt x="222" y="215"/>
                  <a:pt x="222" y="215"/>
                </a:cubicBezTo>
                <a:cubicBezTo>
                  <a:pt x="229" y="121"/>
                  <a:pt x="229" y="121"/>
                  <a:pt x="229" y="121"/>
                </a:cubicBezTo>
                <a:cubicBezTo>
                  <a:pt x="232" y="115"/>
                  <a:pt x="232" y="115"/>
                  <a:pt x="232" y="115"/>
                </a:cubicBezTo>
                <a:cubicBezTo>
                  <a:pt x="239" y="112"/>
                  <a:pt x="239" y="112"/>
                  <a:pt x="239" y="112"/>
                </a:cubicBezTo>
                <a:cubicBezTo>
                  <a:pt x="294" y="112"/>
                  <a:pt x="294" y="112"/>
                  <a:pt x="294" y="112"/>
                </a:cubicBezTo>
                <a:cubicBezTo>
                  <a:pt x="300" y="115"/>
                  <a:pt x="300" y="115"/>
                  <a:pt x="300" y="115"/>
                </a:cubicBezTo>
                <a:cubicBezTo>
                  <a:pt x="303" y="121"/>
                  <a:pt x="303" y="121"/>
                  <a:pt x="303" y="121"/>
                </a:cubicBezTo>
                <a:cubicBezTo>
                  <a:pt x="311" y="215"/>
                  <a:pt x="311" y="215"/>
                  <a:pt x="311" y="215"/>
                </a:cubicBezTo>
                <a:cubicBezTo>
                  <a:pt x="311" y="216"/>
                  <a:pt x="311" y="216"/>
                  <a:pt x="311" y="216"/>
                </a:cubicBezTo>
                <a:lnTo>
                  <a:pt x="308" y="222"/>
                </a:lnTo>
                <a:close/>
              </a:path>
            </a:pathLst>
          </a:custGeom>
          <a:solidFill>
            <a:schemeClr val="bg1"/>
          </a:solidFill>
          <a:ln>
            <a:noFill/>
          </a:ln>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a:p>
        </p:txBody>
      </p:sp>
      <p:sp>
        <p:nvSpPr>
          <p:cNvPr id="30" name="Rectangle 29"/>
          <p:cNvSpPr/>
          <p:nvPr>
            <p:custDataLst>
              <p:tags r:id="rId3"/>
            </p:custDataLst>
          </p:nvPr>
        </p:nvSpPr>
        <p:spPr>
          <a:xfrm>
            <a:off x="2855005" y="1363859"/>
            <a:ext cx="736254" cy="736823"/>
          </a:xfrm>
          <a:prstGeom prst="rect">
            <a:avLst/>
          </a:prstGeom>
          <a:solidFill>
            <a:srgbClr val="0058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1" name="Freeform 30"/>
          <p:cNvSpPr>
            <a:spLocks noEditPoints="1"/>
          </p:cNvSpPr>
          <p:nvPr/>
        </p:nvSpPr>
        <p:spPr bwMode="auto">
          <a:xfrm>
            <a:off x="2939392" y="1506390"/>
            <a:ext cx="491974" cy="473750"/>
          </a:xfrm>
          <a:custGeom>
            <a:avLst/>
            <a:gdLst>
              <a:gd name="T0" fmla="*/ 977 w 995"/>
              <a:gd name="T1" fmla="*/ 138 h 998"/>
              <a:gd name="T2" fmla="*/ 283 w 995"/>
              <a:gd name="T3" fmla="*/ 143 h 998"/>
              <a:gd name="T4" fmla="*/ 278 w 995"/>
              <a:gd name="T5" fmla="*/ 263 h 998"/>
              <a:gd name="T6" fmla="*/ 296 w 995"/>
              <a:gd name="T7" fmla="*/ 281 h 998"/>
              <a:gd name="T8" fmla="*/ 989 w 995"/>
              <a:gd name="T9" fmla="*/ 276 h 998"/>
              <a:gd name="T10" fmla="*/ 995 w 995"/>
              <a:gd name="T11" fmla="*/ 156 h 998"/>
              <a:gd name="T12" fmla="*/ 989 w 995"/>
              <a:gd name="T13" fmla="*/ 430 h 998"/>
              <a:gd name="T14" fmla="*/ 296 w 995"/>
              <a:gd name="T15" fmla="*/ 424 h 998"/>
              <a:gd name="T16" fmla="*/ 278 w 995"/>
              <a:gd name="T17" fmla="*/ 442 h 998"/>
              <a:gd name="T18" fmla="*/ 283 w 995"/>
              <a:gd name="T19" fmla="*/ 563 h 998"/>
              <a:gd name="T20" fmla="*/ 977 w 995"/>
              <a:gd name="T21" fmla="*/ 568 h 998"/>
              <a:gd name="T22" fmla="*/ 995 w 995"/>
              <a:gd name="T23" fmla="*/ 550 h 998"/>
              <a:gd name="T24" fmla="*/ 989 w 995"/>
              <a:gd name="T25" fmla="*/ 430 h 998"/>
              <a:gd name="T26" fmla="*/ 146 w 995"/>
              <a:gd name="T27" fmla="*/ 0 h 998"/>
              <a:gd name="T28" fmla="*/ 10 w 995"/>
              <a:gd name="T29" fmla="*/ 71 h 998"/>
              <a:gd name="T30" fmla="*/ 78 w 995"/>
              <a:gd name="T31" fmla="*/ 83 h 998"/>
              <a:gd name="T32" fmla="*/ 79 w 995"/>
              <a:gd name="T33" fmla="*/ 90 h 998"/>
              <a:gd name="T34" fmla="*/ 79 w 995"/>
              <a:gd name="T35" fmla="*/ 226 h 998"/>
              <a:gd name="T36" fmla="*/ 19 w 995"/>
              <a:gd name="T37" fmla="*/ 281 h 998"/>
              <a:gd name="T38" fmla="*/ 206 w 995"/>
              <a:gd name="T39" fmla="*/ 226 h 998"/>
              <a:gd name="T40" fmla="*/ 989 w 995"/>
              <a:gd name="T41" fmla="*/ 717 h 998"/>
              <a:gd name="T42" fmla="*/ 296 w 995"/>
              <a:gd name="T43" fmla="*/ 711 h 998"/>
              <a:gd name="T44" fmla="*/ 278 w 995"/>
              <a:gd name="T45" fmla="*/ 729 h 998"/>
              <a:gd name="T46" fmla="*/ 283 w 995"/>
              <a:gd name="T47" fmla="*/ 849 h 998"/>
              <a:gd name="T48" fmla="*/ 977 w 995"/>
              <a:gd name="T49" fmla="*/ 855 h 998"/>
              <a:gd name="T50" fmla="*/ 995 w 995"/>
              <a:gd name="T51" fmla="*/ 837 h 998"/>
              <a:gd name="T52" fmla="*/ 989 w 995"/>
              <a:gd name="T53" fmla="*/ 717 h 998"/>
              <a:gd name="T54" fmla="*/ 147 w 995"/>
              <a:gd name="T55" fmla="*/ 584 h 998"/>
              <a:gd name="T56" fmla="*/ 96 w 995"/>
              <a:gd name="T57" fmla="*/ 555 h 998"/>
              <a:gd name="T58" fmla="*/ 180 w 995"/>
              <a:gd name="T59" fmla="*/ 490 h 998"/>
              <a:gd name="T60" fmla="*/ 171 w 995"/>
              <a:gd name="T61" fmla="*/ 376 h 998"/>
              <a:gd name="T62" fmla="*/ 43 w 995"/>
              <a:gd name="T63" fmla="*/ 369 h 998"/>
              <a:gd name="T64" fmla="*/ 51 w 995"/>
              <a:gd name="T65" fmla="*/ 446 h 998"/>
              <a:gd name="T66" fmla="*/ 118 w 995"/>
              <a:gd name="T67" fmla="*/ 421 h 998"/>
              <a:gd name="T68" fmla="*/ 113 w 995"/>
              <a:gd name="T69" fmla="*/ 468 h 998"/>
              <a:gd name="T70" fmla="*/ 45 w 995"/>
              <a:gd name="T71" fmla="*/ 519 h 998"/>
              <a:gd name="T72" fmla="*/ 0 w 995"/>
              <a:gd name="T73" fmla="*/ 609 h 998"/>
              <a:gd name="T74" fmla="*/ 206 w 995"/>
              <a:gd name="T75" fmla="*/ 640 h 998"/>
              <a:gd name="T76" fmla="*/ 147 w 995"/>
              <a:gd name="T77" fmla="*/ 550 h 998"/>
              <a:gd name="T78" fmla="*/ 142 w 995"/>
              <a:gd name="T79" fmla="*/ 825 h 998"/>
              <a:gd name="T80" fmla="*/ 196 w 995"/>
              <a:gd name="T81" fmla="*/ 711 h 998"/>
              <a:gd name="T82" fmla="*/ 9 w 995"/>
              <a:gd name="T83" fmla="*/ 796 h 998"/>
              <a:gd name="T84" fmla="*/ 69 w 995"/>
              <a:gd name="T85" fmla="*/ 767 h 998"/>
              <a:gd name="T86" fmla="*/ 123 w 995"/>
              <a:gd name="T87" fmla="*/ 765 h 998"/>
              <a:gd name="T88" fmla="*/ 102 w 995"/>
              <a:gd name="T89" fmla="*/ 788 h 998"/>
              <a:gd name="T90" fmla="*/ 60 w 995"/>
              <a:gd name="T91" fmla="*/ 842 h 998"/>
              <a:gd name="T92" fmla="*/ 134 w 995"/>
              <a:gd name="T93" fmla="*/ 905 h 998"/>
              <a:gd name="T94" fmla="*/ 93 w 995"/>
              <a:gd name="T95" fmla="*/ 937 h 998"/>
              <a:gd name="T96" fmla="*/ 2 w 995"/>
              <a:gd name="T97" fmla="*/ 961 h 998"/>
              <a:gd name="T98" fmla="*/ 174 w 995"/>
              <a:gd name="T99" fmla="*/ 972 h 998"/>
              <a:gd name="T100" fmla="*/ 188 w 995"/>
              <a:gd name="T101" fmla="*/ 852 h 9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95" h="998">
                <a:moveTo>
                  <a:pt x="989" y="143"/>
                </a:moveTo>
                <a:cubicBezTo>
                  <a:pt x="977" y="138"/>
                  <a:pt x="977" y="138"/>
                  <a:pt x="977" y="138"/>
                </a:cubicBezTo>
                <a:cubicBezTo>
                  <a:pt x="296" y="138"/>
                  <a:pt x="296" y="138"/>
                  <a:pt x="296" y="138"/>
                </a:cubicBezTo>
                <a:cubicBezTo>
                  <a:pt x="283" y="143"/>
                  <a:pt x="283" y="143"/>
                  <a:pt x="283" y="143"/>
                </a:cubicBezTo>
                <a:cubicBezTo>
                  <a:pt x="278" y="156"/>
                  <a:pt x="278" y="156"/>
                  <a:pt x="278" y="156"/>
                </a:cubicBezTo>
                <a:cubicBezTo>
                  <a:pt x="278" y="263"/>
                  <a:pt x="278" y="263"/>
                  <a:pt x="278" y="263"/>
                </a:cubicBezTo>
                <a:cubicBezTo>
                  <a:pt x="283" y="276"/>
                  <a:pt x="283" y="276"/>
                  <a:pt x="283" y="276"/>
                </a:cubicBezTo>
                <a:cubicBezTo>
                  <a:pt x="296" y="281"/>
                  <a:pt x="296" y="281"/>
                  <a:pt x="296" y="281"/>
                </a:cubicBezTo>
                <a:cubicBezTo>
                  <a:pt x="977" y="281"/>
                  <a:pt x="977" y="281"/>
                  <a:pt x="977" y="281"/>
                </a:cubicBezTo>
                <a:cubicBezTo>
                  <a:pt x="989" y="276"/>
                  <a:pt x="989" y="276"/>
                  <a:pt x="989" y="276"/>
                </a:cubicBezTo>
                <a:cubicBezTo>
                  <a:pt x="995" y="263"/>
                  <a:pt x="995" y="263"/>
                  <a:pt x="995" y="263"/>
                </a:cubicBezTo>
                <a:cubicBezTo>
                  <a:pt x="995" y="156"/>
                  <a:pt x="995" y="156"/>
                  <a:pt x="995" y="156"/>
                </a:cubicBezTo>
                <a:lnTo>
                  <a:pt x="989" y="143"/>
                </a:lnTo>
                <a:close/>
                <a:moveTo>
                  <a:pt x="989" y="430"/>
                </a:moveTo>
                <a:cubicBezTo>
                  <a:pt x="977" y="424"/>
                  <a:pt x="977" y="424"/>
                  <a:pt x="977" y="424"/>
                </a:cubicBezTo>
                <a:cubicBezTo>
                  <a:pt x="296" y="424"/>
                  <a:pt x="296" y="424"/>
                  <a:pt x="296" y="424"/>
                </a:cubicBezTo>
                <a:cubicBezTo>
                  <a:pt x="283" y="430"/>
                  <a:pt x="283" y="430"/>
                  <a:pt x="283" y="430"/>
                </a:cubicBezTo>
                <a:cubicBezTo>
                  <a:pt x="278" y="442"/>
                  <a:pt x="278" y="442"/>
                  <a:pt x="278" y="442"/>
                </a:cubicBezTo>
                <a:cubicBezTo>
                  <a:pt x="278" y="550"/>
                  <a:pt x="278" y="550"/>
                  <a:pt x="278" y="550"/>
                </a:cubicBezTo>
                <a:cubicBezTo>
                  <a:pt x="283" y="563"/>
                  <a:pt x="283" y="563"/>
                  <a:pt x="283" y="563"/>
                </a:cubicBezTo>
                <a:cubicBezTo>
                  <a:pt x="296" y="568"/>
                  <a:pt x="296" y="568"/>
                  <a:pt x="296" y="568"/>
                </a:cubicBezTo>
                <a:cubicBezTo>
                  <a:pt x="977" y="568"/>
                  <a:pt x="977" y="568"/>
                  <a:pt x="977" y="568"/>
                </a:cubicBezTo>
                <a:cubicBezTo>
                  <a:pt x="989" y="563"/>
                  <a:pt x="989" y="563"/>
                  <a:pt x="989" y="563"/>
                </a:cubicBezTo>
                <a:cubicBezTo>
                  <a:pt x="995" y="550"/>
                  <a:pt x="995" y="550"/>
                  <a:pt x="995" y="550"/>
                </a:cubicBezTo>
                <a:cubicBezTo>
                  <a:pt x="995" y="442"/>
                  <a:pt x="995" y="442"/>
                  <a:pt x="995" y="442"/>
                </a:cubicBezTo>
                <a:lnTo>
                  <a:pt x="989" y="430"/>
                </a:lnTo>
                <a:close/>
                <a:moveTo>
                  <a:pt x="146" y="226"/>
                </a:moveTo>
                <a:cubicBezTo>
                  <a:pt x="146" y="0"/>
                  <a:pt x="146" y="0"/>
                  <a:pt x="146" y="0"/>
                </a:cubicBezTo>
                <a:cubicBezTo>
                  <a:pt x="87" y="0"/>
                  <a:pt x="87" y="0"/>
                  <a:pt x="87" y="0"/>
                </a:cubicBezTo>
                <a:cubicBezTo>
                  <a:pt x="10" y="71"/>
                  <a:pt x="10" y="71"/>
                  <a:pt x="10" y="71"/>
                </a:cubicBezTo>
                <a:cubicBezTo>
                  <a:pt x="50" y="113"/>
                  <a:pt x="50" y="113"/>
                  <a:pt x="50" y="113"/>
                </a:cubicBezTo>
                <a:cubicBezTo>
                  <a:pt x="66" y="99"/>
                  <a:pt x="75" y="89"/>
                  <a:pt x="78" y="83"/>
                </a:cubicBezTo>
                <a:cubicBezTo>
                  <a:pt x="79" y="83"/>
                  <a:pt x="79" y="83"/>
                  <a:pt x="79" y="83"/>
                </a:cubicBezTo>
                <a:cubicBezTo>
                  <a:pt x="79" y="90"/>
                  <a:pt x="79" y="90"/>
                  <a:pt x="79" y="90"/>
                </a:cubicBezTo>
                <a:cubicBezTo>
                  <a:pt x="79" y="105"/>
                  <a:pt x="79" y="127"/>
                  <a:pt x="79" y="157"/>
                </a:cubicBezTo>
                <a:cubicBezTo>
                  <a:pt x="79" y="188"/>
                  <a:pt x="79" y="210"/>
                  <a:pt x="79" y="226"/>
                </a:cubicBezTo>
                <a:cubicBezTo>
                  <a:pt x="19" y="226"/>
                  <a:pt x="19" y="226"/>
                  <a:pt x="19" y="226"/>
                </a:cubicBezTo>
                <a:cubicBezTo>
                  <a:pt x="19" y="281"/>
                  <a:pt x="19" y="281"/>
                  <a:pt x="19" y="281"/>
                </a:cubicBezTo>
                <a:cubicBezTo>
                  <a:pt x="206" y="281"/>
                  <a:pt x="206" y="281"/>
                  <a:pt x="206" y="281"/>
                </a:cubicBezTo>
                <a:cubicBezTo>
                  <a:pt x="206" y="226"/>
                  <a:pt x="206" y="226"/>
                  <a:pt x="206" y="226"/>
                </a:cubicBezTo>
                <a:lnTo>
                  <a:pt x="146" y="226"/>
                </a:lnTo>
                <a:close/>
                <a:moveTo>
                  <a:pt x="989" y="717"/>
                </a:moveTo>
                <a:cubicBezTo>
                  <a:pt x="977" y="711"/>
                  <a:pt x="977" y="711"/>
                  <a:pt x="977" y="711"/>
                </a:cubicBezTo>
                <a:cubicBezTo>
                  <a:pt x="296" y="711"/>
                  <a:pt x="296" y="711"/>
                  <a:pt x="296" y="711"/>
                </a:cubicBezTo>
                <a:cubicBezTo>
                  <a:pt x="283" y="716"/>
                  <a:pt x="283" y="716"/>
                  <a:pt x="283" y="716"/>
                </a:cubicBezTo>
                <a:cubicBezTo>
                  <a:pt x="278" y="729"/>
                  <a:pt x="278" y="729"/>
                  <a:pt x="278" y="729"/>
                </a:cubicBezTo>
                <a:cubicBezTo>
                  <a:pt x="278" y="837"/>
                  <a:pt x="278" y="837"/>
                  <a:pt x="278" y="837"/>
                </a:cubicBezTo>
                <a:cubicBezTo>
                  <a:pt x="283" y="849"/>
                  <a:pt x="283" y="849"/>
                  <a:pt x="283" y="849"/>
                </a:cubicBezTo>
                <a:cubicBezTo>
                  <a:pt x="296" y="855"/>
                  <a:pt x="296" y="855"/>
                  <a:pt x="296" y="855"/>
                </a:cubicBezTo>
                <a:cubicBezTo>
                  <a:pt x="977" y="855"/>
                  <a:pt x="977" y="855"/>
                  <a:pt x="977" y="855"/>
                </a:cubicBezTo>
                <a:cubicBezTo>
                  <a:pt x="989" y="849"/>
                  <a:pt x="989" y="849"/>
                  <a:pt x="989" y="849"/>
                </a:cubicBezTo>
                <a:cubicBezTo>
                  <a:pt x="995" y="837"/>
                  <a:pt x="995" y="837"/>
                  <a:pt x="995" y="837"/>
                </a:cubicBezTo>
                <a:cubicBezTo>
                  <a:pt x="995" y="729"/>
                  <a:pt x="995" y="729"/>
                  <a:pt x="995" y="729"/>
                </a:cubicBezTo>
                <a:lnTo>
                  <a:pt x="989" y="717"/>
                </a:lnTo>
                <a:close/>
                <a:moveTo>
                  <a:pt x="147" y="550"/>
                </a:moveTo>
                <a:cubicBezTo>
                  <a:pt x="147" y="584"/>
                  <a:pt x="147" y="584"/>
                  <a:pt x="147" y="584"/>
                </a:cubicBezTo>
                <a:cubicBezTo>
                  <a:pt x="76" y="584"/>
                  <a:pt x="76" y="584"/>
                  <a:pt x="76" y="584"/>
                </a:cubicBezTo>
                <a:cubicBezTo>
                  <a:pt x="76" y="575"/>
                  <a:pt x="83" y="565"/>
                  <a:pt x="96" y="555"/>
                </a:cubicBezTo>
                <a:cubicBezTo>
                  <a:pt x="109" y="544"/>
                  <a:pt x="123" y="535"/>
                  <a:pt x="138" y="526"/>
                </a:cubicBezTo>
                <a:cubicBezTo>
                  <a:pt x="153" y="518"/>
                  <a:pt x="167" y="506"/>
                  <a:pt x="180" y="490"/>
                </a:cubicBezTo>
                <a:cubicBezTo>
                  <a:pt x="193" y="475"/>
                  <a:pt x="199" y="458"/>
                  <a:pt x="199" y="439"/>
                </a:cubicBezTo>
                <a:cubicBezTo>
                  <a:pt x="199" y="413"/>
                  <a:pt x="190" y="392"/>
                  <a:pt x="171" y="376"/>
                </a:cubicBezTo>
                <a:cubicBezTo>
                  <a:pt x="152" y="361"/>
                  <a:pt x="129" y="353"/>
                  <a:pt x="102" y="353"/>
                </a:cubicBezTo>
                <a:cubicBezTo>
                  <a:pt x="81" y="353"/>
                  <a:pt x="61" y="358"/>
                  <a:pt x="43" y="369"/>
                </a:cubicBezTo>
                <a:cubicBezTo>
                  <a:pt x="25" y="379"/>
                  <a:pt x="12" y="394"/>
                  <a:pt x="3" y="413"/>
                </a:cubicBezTo>
                <a:cubicBezTo>
                  <a:pt x="51" y="446"/>
                  <a:pt x="51" y="446"/>
                  <a:pt x="51" y="446"/>
                </a:cubicBezTo>
                <a:cubicBezTo>
                  <a:pt x="64" y="425"/>
                  <a:pt x="79" y="414"/>
                  <a:pt x="96" y="414"/>
                </a:cubicBezTo>
                <a:cubicBezTo>
                  <a:pt x="105" y="414"/>
                  <a:pt x="113" y="416"/>
                  <a:pt x="118" y="421"/>
                </a:cubicBezTo>
                <a:cubicBezTo>
                  <a:pt x="124" y="426"/>
                  <a:pt x="126" y="434"/>
                  <a:pt x="126" y="443"/>
                </a:cubicBezTo>
                <a:cubicBezTo>
                  <a:pt x="126" y="452"/>
                  <a:pt x="122" y="460"/>
                  <a:pt x="113" y="468"/>
                </a:cubicBezTo>
                <a:cubicBezTo>
                  <a:pt x="104" y="476"/>
                  <a:pt x="94" y="484"/>
                  <a:pt x="81" y="493"/>
                </a:cubicBezTo>
                <a:cubicBezTo>
                  <a:pt x="69" y="501"/>
                  <a:pt x="57" y="509"/>
                  <a:pt x="45" y="519"/>
                </a:cubicBezTo>
                <a:cubicBezTo>
                  <a:pt x="32" y="529"/>
                  <a:pt x="22" y="542"/>
                  <a:pt x="13" y="557"/>
                </a:cubicBezTo>
                <a:cubicBezTo>
                  <a:pt x="4" y="573"/>
                  <a:pt x="0" y="590"/>
                  <a:pt x="0" y="609"/>
                </a:cubicBezTo>
                <a:cubicBezTo>
                  <a:pt x="0" y="616"/>
                  <a:pt x="1" y="626"/>
                  <a:pt x="3" y="640"/>
                </a:cubicBezTo>
                <a:cubicBezTo>
                  <a:pt x="206" y="640"/>
                  <a:pt x="206" y="640"/>
                  <a:pt x="206" y="640"/>
                </a:cubicBezTo>
                <a:cubicBezTo>
                  <a:pt x="206" y="550"/>
                  <a:pt x="206" y="550"/>
                  <a:pt x="206" y="550"/>
                </a:cubicBezTo>
                <a:lnTo>
                  <a:pt x="147" y="550"/>
                </a:lnTo>
                <a:close/>
                <a:moveTo>
                  <a:pt x="188" y="852"/>
                </a:moveTo>
                <a:cubicBezTo>
                  <a:pt x="177" y="839"/>
                  <a:pt x="162" y="829"/>
                  <a:pt x="142" y="825"/>
                </a:cubicBezTo>
                <a:cubicBezTo>
                  <a:pt x="196" y="760"/>
                  <a:pt x="196" y="760"/>
                  <a:pt x="196" y="760"/>
                </a:cubicBezTo>
                <a:cubicBezTo>
                  <a:pt x="196" y="711"/>
                  <a:pt x="196" y="711"/>
                  <a:pt x="196" y="711"/>
                </a:cubicBezTo>
                <a:cubicBezTo>
                  <a:pt x="9" y="711"/>
                  <a:pt x="9" y="711"/>
                  <a:pt x="9" y="711"/>
                </a:cubicBezTo>
                <a:cubicBezTo>
                  <a:pt x="9" y="796"/>
                  <a:pt x="9" y="796"/>
                  <a:pt x="9" y="796"/>
                </a:cubicBezTo>
                <a:cubicBezTo>
                  <a:pt x="69" y="796"/>
                  <a:pt x="69" y="796"/>
                  <a:pt x="69" y="796"/>
                </a:cubicBezTo>
                <a:cubicBezTo>
                  <a:pt x="69" y="767"/>
                  <a:pt x="69" y="767"/>
                  <a:pt x="69" y="767"/>
                </a:cubicBezTo>
                <a:cubicBezTo>
                  <a:pt x="75" y="767"/>
                  <a:pt x="84" y="766"/>
                  <a:pt x="96" y="766"/>
                </a:cubicBezTo>
                <a:cubicBezTo>
                  <a:pt x="108" y="766"/>
                  <a:pt x="117" y="765"/>
                  <a:pt x="123" y="765"/>
                </a:cubicBezTo>
                <a:cubicBezTo>
                  <a:pt x="123" y="766"/>
                  <a:pt x="123" y="766"/>
                  <a:pt x="123" y="766"/>
                </a:cubicBezTo>
                <a:cubicBezTo>
                  <a:pt x="102" y="788"/>
                  <a:pt x="102" y="788"/>
                  <a:pt x="102" y="788"/>
                </a:cubicBezTo>
                <a:cubicBezTo>
                  <a:pt x="95" y="795"/>
                  <a:pt x="88" y="805"/>
                  <a:pt x="78" y="818"/>
                </a:cubicBezTo>
                <a:cubicBezTo>
                  <a:pt x="69" y="830"/>
                  <a:pt x="63" y="839"/>
                  <a:pt x="60" y="842"/>
                </a:cubicBezTo>
                <a:cubicBezTo>
                  <a:pt x="75" y="874"/>
                  <a:pt x="75" y="874"/>
                  <a:pt x="75" y="874"/>
                </a:cubicBezTo>
                <a:cubicBezTo>
                  <a:pt x="114" y="870"/>
                  <a:pt x="134" y="881"/>
                  <a:pt x="134" y="905"/>
                </a:cubicBezTo>
                <a:cubicBezTo>
                  <a:pt x="134" y="915"/>
                  <a:pt x="130" y="923"/>
                  <a:pt x="121" y="929"/>
                </a:cubicBezTo>
                <a:cubicBezTo>
                  <a:pt x="113" y="934"/>
                  <a:pt x="104" y="937"/>
                  <a:pt x="93" y="937"/>
                </a:cubicBezTo>
                <a:cubicBezTo>
                  <a:pt x="72" y="937"/>
                  <a:pt x="52" y="928"/>
                  <a:pt x="34" y="912"/>
                </a:cubicBezTo>
                <a:cubicBezTo>
                  <a:pt x="2" y="961"/>
                  <a:pt x="2" y="961"/>
                  <a:pt x="2" y="961"/>
                </a:cubicBezTo>
                <a:cubicBezTo>
                  <a:pt x="27" y="986"/>
                  <a:pt x="59" y="998"/>
                  <a:pt x="98" y="998"/>
                </a:cubicBezTo>
                <a:cubicBezTo>
                  <a:pt x="129" y="998"/>
                  <a:pt x="154" y="989"/>
                  <a:pt x="174" y="972"/>
                </a:cubicBezTo>
                <a:cubicBezTo>
                  <a:pt x="195" y="955"/>
                  <a:pt x="205" y="931"/>
                  <a:pt x="205" y="902"/>
                </a:cubicBezTo>
                <a:cubicBezTo>
                  <a:pt x="205" y="883"/>
                  <a:pt x="199" y="866"/>
                  <a:pt x="188" y="852"/>
                </a:cubicBez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a:p>
        </p:txBody>
      </p:sp>
    </p:spTree>
    <p:extLst>
      <p:ext uri="{BB962C8B-B14F-4D97-AF65-F5344CB8AC3E}">
        <p14:creationId xmlns:p14="http://schemas.microsoft.com/office/powerpoint/2010/main" val="287754426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Content Placeholder 2"/>
          <p:cNvSpPr txBox="1">
            <a:spLocks/>
          </p:cNvSpPr>
          <p:nvPr/>
        </p:nvSpPr>
        <p:spPr>
          <a:xfrm>
            <a:off x="140669" y="701755"/>
            <a:ext cx="8602907" cy="444261"/>
          </a:xfrm>
          <a:prstGeom prst="rect">
            <a:avLst/>
          </a:prstGeom>
        </p:spPr>
        <p:txBody>
          <a:bodyPr vert="horz" lIns="68580" tIns="34290" rIns="68580" bIns="34290" rtlCol="0">
            <a:noAutofit/>
          </a:bodyPr>
          <a:lstStyle>
            <a:lvl1pPr marL="457200" indent="-457200" algn="l" defTabSz="914400" rtl="0" eaLnBrk="1" latinLnBrk="0" hangingPunct="1">
              <a:spcBef>
                <a:spcPct val="20000"/>
              </a:spcBef>
              <a:buClr>
                <a:schemeClr val="accent1"/>
              </a:buClr>
              <a:buFont typeface="Wingdings" pitchFamily="2" charset="2"/>
              <a:buChar char="§"/>
              <a:defRPr sz="2800" kern="1200">
                <a:solidFill>
                  <a:schemeClr val="tx1">
                    <a:lumMod val="65000"/>
                    <a:lumOff val="35000"/>
                  </a:schemeClr>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lumMod val="65000"/>
                    <a:lumOff val="35000"/>
                  </a:schemeClr>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lumMod val="65000"/>
                    <a:lumOff val="35000"/>
                  </a:schemeClr>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800" kern="1200">
                <a:solidFill>
                  <a:schemeClr val="tx1">
                    <a:lumMod val="65000"/>
                    <a:lumOff val="35000"/>
                  </a:schemeClr>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800" kern="1200">
                <a:solidFill>
                  <a:schemeClr val="tx1">
                    <a:lumMod val="65000"/>
                    <a:lumOff val="3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15000"/>
              </a:lnSpc>
              <a:buClr>
                <a:srgbClr val="000000"/>
              </a:buClr>
              <a:buSzPct val="68750"/>
              <a:buNone/>
            </a:pPr>
            <a:r>
              <a:rPr lang="en-GB" sz="1200" u="sng" dirty="0" smtClean="0">
                <a:solidFill>
                  <a:schemeClr val="tx1">
                    <a:lumMod val="50000"/>
                    <a:lumOff val="50000"/>
                  </a:schemeClr>
                </a:solidFill>
                <a:latin typeface="Humanst521 BT" panose="020B0602020204020204" pitchFamily="34" charset="0"/>
                <a:ea typeface="Cambria"/>
                <a:cs typeface="Cambria"/>
                <a:sym typeface="Cambria"/>
              </a:rPr>
              <a:t>Case study hypothesis</a:t>
            </a:r>
            <a:r>
              <a:rPr lang="en-GB" sz="1200" dirty="0" smtClean="0">
                <a:solidFill>
                  <a:schemeClr val="tx1">
                    <a:lumMod val="50000"/>
                    <a:lumOff val="50000"/>
                  </a:schemeClr>
                </a:solidFill>
                <a:latin typeface="Humanst521 BT" panose="020B0602020204020204" pitchFamily="34" charset="0"/>
                <a:ea typeface="Cambria"/>
                <a:cs typeface="Cambria"/>
                <a:sym typeface="Cambria"/>
              </a:rPr>
              <a:t>: A cross-jurisdictional and </a:t>
            </a:r>
            <a:r>
              <a:rPr lang="en-GB" sz="1200" dirty="0">
                <a:solidFill>
                  <a:schemeClr val="tx1">
                    <a:lumMod val="50000"/>
                    <a:lumOff val="50000"/>
                  </a:schemeClr>
                </a:solidFill>
                <a:latin typeface="Humanst521 BT" panose="020B0602020204020204" pitchFamily="34" charset="0"/>
                <a:ea typeface="Cambria"/>
                <a:cs typeface="Cambria"/>
                <a:sym typeface="Cambria"/>
              </a:rPr>
              <a:t>citizen-centred approach </a:t>
            </a:r>
            <a:r>
              <a:rPr lang="en-GB" sz="1200" dirty="0" smtClean="0">
                <a:solidFill>
                  <a:schemeClr val="tx1">
                    <a:lumMod val="50000"/>
                    <a:lumOff val="50000"/>
                  </a:schemeClr>
                </a:solidFill>
                <a:latin typeface="Humanst521 BT" panose="020B0602020204020204" pitchFamily="34" charset="0"/>
                <a:ea typeface="Cambria"/>
                <a:cs typeface="Cambria"/>
                <a:sym typeface="Cambria"/>
              </a:rPr>
              <a:t>will generate insights to improve </a:t>
            </a:r>
            <a:r>
              <a:rPr lang="en-GB" sz="1200" dirty="0">
                <a:solidFill>
                  <a:schemeClr val="tx1">
                    <a:lumMod val="50000"/>
                    <a:lumOff val="50000"/>
                  </a:schemeClr>
                </a:solidFill>
                <a:latin typeface="Humanst521 BT" panose="020B0602020204020204" pitchFamily="34" charset="0"/>
                <a:ea typeface="Cambria"/>
                <a:cs typeface="Cambria"/>
                <a:sym typeface="Cambria"/>
              </a:rPr>
              <a:t>the uptake of </a:t>
            </a:r>
            <a:r>
              <a:rPr lang="en-GB" sz="1200" dirty="0" err="1">
                <a:solidFill>
                  <a:schemeClr val="tx1">
                    <a:lumMod val="50000"/>
                    <a:lumOff val="50000"/>
                  </a:schemeClr>
                </a:solidFill>
                <a:latin typeface="Humanst521 BT" panose="020B0602020204020204" pitchFamily="34" charset="0"/>
                <a:ea typeface="Cambria"/>
                <a:cs typeface="Cambria"/>
                <a:sym typeface="Cambria"/>
              </a:rPr>
              <a:t>EnerGuide</a:t>
            </a:r>
            <a:r>
              <a:rPr lang="en-GB" sz="1200" dirty="0">
                <a:solidFill>
                  <a:schemeClr val="tx1">
                    <a:lumMod val="50000"/>
                    <a:lumOff val="50000"/>
                  </a:schemeClr>
                </a:solidFill>
                <a:latin typeface="Humanst521 BT" panose="020B0602020204020204" pitchFamily="34" charset="0"/>
                <a:ea typeface="Cambria"/>
                <a:cs typeface="Cambria"/>
                <a:sym typeface="Cambria"/>
              </a:rPr>
              <a:t> labelling and reporting </a:t>
            </a:r>
            <a:r>
              <a:rPr lang="en-GB" sz="1200" dirty="0" smtClean="0">
                <a:solidFill>
                  <a:schemeClr val="tx1">
                    <a:lumMod val="50000"/>
                    <a:lumOff val="50000"/>
                  </a:schemeClr>
                </a:solidFill>
                <a:latin typeface="Humanst521 BT" panose="020B0602020204020204" pitchFamily="34" charset="0"/>
                <a:ea typeface="Cambria"/>
                <a:cs typeface="Cambria"/>
                <a:sym typeface="Cambria"/>
              </a:rPr>
              <a:t>in the housing </a:t>
            </a:r>
            <a:r>
              <a:rPr lang="en-GB" sz="1200" dirty="0">
                <a:solidFill>
                  <a:schemeClr val="tx1">
                    <a:lumMod val="50000"/>
                    <a:lumOff val="50000"/>
                  </a:schemeClr>
                </a:solidFill>
                <a:latin typeface="Humanst521 BT" panose="020B0602020204020204" pitchFamily="34" charset="0"/>
                <a:ea typeface="Cambria"/>
                <a:cs typeface="Cambria"/>
                <a:sym typeface="Cambria"/>
              </a:rPr>
              <a:t>sector</a:t>
            </a:r>
          </a:p>
        </p:txBody>
      </p:sp>
      <p:grpSp>
        <p:nvGrpSpPr>
          <p:cNvPr id="11" name="Group 10"/>
          <p:cNvGrpSpPr/>
          <p:nvPr/>
        </p:nvGrpSpPr>
        <p:grpSpPr>
          <a:xfrm>
            <a:off x="184902" y="1723840"/>
            <a:ext cx="2671809" cy="2236457"/>
            <a:chOff x="457200" y="2463395"/>
            <a:chExt cx="3487615" cy="2397748"/>
          </a:xfrm>
        </p:grpSpPr>
        <p:pic>
          <p:nvPicPr>
            <p:cNvPr id="21" name="Shape 244" descr="P2030925.JPG"/>
            <p:cNvPicPr preferRelativeResize="0"/>
            <p:nvPr/>
          </p:nvPicPr>
          <p:blipFill rotWithShape="1">
            <a:blip r:embed="rId6">
              <a:alphaModFix/>
            </a:blip>
            <a:srcRect l="12484" r="12491"/>
            <a:stretch/>
          </p:blipFill>
          <p:spPr>
            <a:xfrm>
              <a:off x="457200" y="2463395"/>
              <a:ext cx="1752600" cy="1194205"/>
            </a:xfrm>
            <a:prstGeom prst="rect">
              <a:avLst/>
            </a:prstGeom>
            <a:noFill/>
            <a:ln>
              <a:noFill/>
            </a:ln>
          </p:spPr>
        </p:pic>
        <p:pic>
          <p:nvPicPr>
            <p:cNvPr id="23" name="Shape 248" descr="PC140198.jpg"/>
            <p:cNvPicPr preferRelativeResize="0"/>
            <p:nvPr/>
          </p:nvPicPr>
          <p:blipFill rotWithShape="1">
            <a:blip r:embed="rId7">
              <a:alphaModFix/>
            </a:blip>
            <a:srcRect t="19" b="9"/>
            <a:stretch/>
          </p:blipFill>
          <p:spPr>
            <a:xfrm>
              <a:off x="2192215" y="3657600"/>
              <a:ext cx="1752600" cy="1203543"/>
            </a:xfrm>
            <a:prstGeom prst="rect">
              <a:avLst/>
            </a:prstGeom>
            <a:noFill/>
            <a:ln>
              <a:noFill/>
            </a:ln>
          </p:spPr>
        </p:pic>
        <p:pic>
          <p:nvPicPr>
            <p:cNvPr id="24" name="Shape 246" descr="P3210592.jpg"/>
            <p:cNvPicPr preferRelativeResize="0"/>
            <p:nvPr/>
          </p:nvPicPr>
          <p:blipFill rotWithShape="1">
            <a:blip r:embed="rId8">
              <a:alphaModFix/>
            </a:blip>
            <a:srcRect t="19" b="9"/>
            <a:stretch/>
          </p:blipFill>
          <p:spPr>
            <a:xfrm>
              <a:off x="457200" y="3657600"/>
              <a:ext cx="1752600" cy="1203543"/>
            </a:xfrm>
            <a:prstGeom prst="rect">
              <a:avLst/>
            </a:prstGeom>
            <a:noFill/>
            <a:ln>
              <a:noFill/>
            </a:ln>
          </p:spPr>
        </p:pic>
        <p:pic>
          <p:nvPicPr>
            <p:cNvPr id="25" name="Shape 245" descr="P3210584.jpg"/>
            <p:cNvPicPr preferRelativeResize="0"/>
            <p:nvPr/>
          </p:nvPicPr>
          <p:blipFill rotWithShape="1">
            <a:blip r:embed="rId9">
              <a:alphaModFix/>
            </a:blip>
            <a:srcRect t="19" b="9"/>
            <a:stretch/>
          </p:blipFill>
          <p:spPr>
            <a:xfrm>
              <a:off x="2202180" y="2463395"/>
              <a:ext cx="1742635" cy="1194205"/>
            </a:xfrm>
            <a:prstGeom prst="rect">
              <a:avLst/>
            </a:prstGeom>
            <a:noFill/>
            <a:ln>
              <a:noFill/>
            </a:ln>
          </p:spPr>
        </p:pic>
      </p:grpSp>
      <p:sp>
        <p:nvSpPr>
          <p:cNvPr id="26" name="Title 1"/>
          <p:cNvSpPr txBox="1">
            <a:spLocks/>
          </p:cNvSpPr>
          <p:nvPr/>
        </p:nvSpPr>
        <p:spPr>
          <a:xfrm>
            <a:off x="1600200" y="193065"/>
            <a:ext cx="6172200" cy="857250"/>
          </a:xfrm>
          <a:prstGeom prst="rect">
            <a:avLst/>
          </a:prstGeom>
        </p:spPr>
        <p:txBody>
          <a:bodyPr vert="horz" lIns="68580" tIns="34290" rIns="68580" bIns="34290" rtlCol="0" anchor="ctr">
            <a:normAutofit fontScale="97500"/>
          </a:bodyPr>
          <a:lstStyle>
            <a:lvl1pPr algn="ctr" defTabSz="457200" rtl="0" eaLnBrk="1" latinLnBrk="0" hangingPunct="1">
              <a:spcBef>
                <a:spcPct val="0"/>
              </a:spcBef>
              <a:buNone/>
              <a:defRPr sz="4000" b="1" kern="1200">
                <a:solidFill>
                  <a:schemeClr val="accent1">
                    <a:lumMod val="50000"/>
                  </a:schemeClr>
                </a:solidFill>
                <a:latin typeface="Arial"/>
                <a:ea typeface="+mj-ea"/>
                <a:cs typeface="Arial"/>
              </a:defRPr>
            </a:lvl1pPr>
          </a:lstStyle>
          <a:p>
            <a:endParaRPr lang="en-US" sz="3000" dirty="0"/>
          </a:p>
        </p:txBody>
      </p:sp>
      <p:sp>
        <p:nvSpPr>
          <p:cNvPr id="13" name="Title 12"/>
          <p:cNvSpPr>
            <a:spLocks noGrp="1"/>
          </p:cNvSpPr>
          <p:nvPr>
            <p:ph type="title"/>
          </p:nvPr>
        </p:nvSpPr>
        <p:spPr>
          <a:xfrm>
            <a:off x="132626" y="114300"/>
            <a:ext cx="8899694" cy="639020"/>
          </a:xfrm>
        </p:spPr>
        <p:txBody>
          <a:bodyPr>
            <a:noAutofit/>
          </a:bodyPr>
          <a:lstStyle/>
          <a:p>
            <a:r>
              <a:rPr lang="en-GB" sz="2100" dirty="0" smtClean="0">
                <a:solidFill>
                  <a:srgbClr val="2F5897"/>
                </a:solidFill>
                <a:latin typeface="Oswald"/>
                <a:ea typeface="Oswald"/>
                <a:cs typeface="Oswald"/>
                <a:sym typeface="Oswald"/>
              </a:rPr>
              <a:t>Cross-jurisdictional approach to improve home labelling &amp; reporting</a:t>
            </a:r>
            <a:endParaRPr lang="en-US" sz="2100" dirty="0"/>
          </a:p>
        </p:txBody>
      </p:sp>
      <p:pic>
        <p:nvPicPr>
          <p:cNvPr id="41" name="Shape 202" descr="C:\Users\jokenney\Desktop\pics\ENERGUIDE.png"/>
          <p:cNvPicPr preferRelativeResize="0"/>
          <p:nvPr/>
        </p:nvPicPr>
        <p:blipFill rotWithShape="1">
          <a:blip r:embed="rId10">
            <a:alphaModFix/>
          </a:blip>
          <a:srcRect/>
          <a:stretch/>
        </p:blipFill>
        <p:spPr>
          <a:xfrm>
            <a:off x="902742" y="2621405"/>
            <a:ext cx="1189376" cy="430062"/>
          </a:xfrm>
          <a:prstGeom prst="rect">
            <a:avLst/>
          </a:prstGeom>
          <a:noFill/>
          <a:ln>
            <a:noFill/>
          </a:ln>
        </p:spPr>
      </p:pic>
      <p:sp>
        <p:nvSpPr>
          <p:cNvPr id="3" name="Slide Number Placeholder 2"/>
          <p:cNvSpPr>
            <a:spLocks noGrp="1"/>
          </p:cNvSpPr>
          <p:nvPr>
            <p:ph type="sldNum" sz="quarter" idx="12"/>
          </p:nvPr>
        </p:nvSpPr>
        <p:spPr>
          <a:xfrm>
            <a:off x="6286500" y="4870960"/>
            <a:ext cx="1600200" cy="273844"/>
          </a:xfrm>
        </p:spPr>
        <p:txBody>
          <a:bodyPr/>
          <a:lstStyle/>
          <a:p>
            <a:pPr>
              <a:defRPr/>
            </a:pPr>
            <a:fld id="{C3D00D1F-3E16-413B-8B17-64D331199CD4}" type="slidenum">
              <a:rPr lang="en-CA" smtClean="0"/>
              <a:pPr>
                <a:defRPr/>
              </a:pPr>
              <a:t>17</a:t>
            </a:fld>
            <a:endParaRPr lang="en-CA"/>
          </a:p>
        </p:txBody>
      </p:sp>
      <p:sp>
        <p:nvSpPr>
          <p:cNvPr id="27" name="Rectangle 26"/>
          <p:cNvSpPr/>
          <p:nvPr/>
        </p:nvSpPr>
        <p:spPr>
          <a:xfrm>
            <a:off x="3783013" y="2380100"/>
            <a:ext cx="5304231" cy="1123384"/>
          </a:xfrm>
          <a:prstGeom prst="rect">
            <a:avLst/>
          </a:prstGeom>
        </p:spPr>
        <p:txBody>
          <a:bodyPr wrap="square">
            <a:spAutoFit/>
          </a:bodyPr>
          <a:lstStyle/>
          <a:p>
            <a:r>
              <a:rPr lang="en-CA" sz="1200" b="1" dirty="0">
                <a:solidFill>
                  <a:schemeClr val="tx1">
                    <a:lumMod val="65000"/>
                    <a:lumOff val="35000"/>
                  </a:schemeClr>
                </a:solidFill>
                <a:ea typeface="Open Sans" pitchFamily="34" charset="0"/>
                <a:cs typeface="Open Sans" pitchFamily="34" charset="0"/>
              </a:rPr>
              <a:t>Results </a:t>
            </a:r>
            <a:endParaRPr lang="en-CA" sz="1200" b="1" dirty="0" smtClean="0">
              <a:solidFill>
                <a:schemeClr val="tx1">
                  <a:lumMod val="65000"/>
                  <a:lumOff val="35000"/>
                </a:schemeClr>
              </a:solidFill>
              <a:ea typeface="Open Sans" pitchFamily="34" charset="0"/>
              <a:cs typeface="Open Sans" pitchFamily="34" charset="0"/>
            </a:endParaRPr>
          </a:p>
          <a:p>
            <a:pPr marL="171450" indent="-171450">
              <a:buFont typeface="Arial" panose="020B0604020202020204" pitchFamily="34" charset="0"/>
              <a:buChar char="•"/>
            </a:pPr>
            <a:r>
              <a:rPr lang="en-CA" sz="1100" dirty="0" smtClean="0">
                <a:solidFill>
                  <a:schemeClr val="tx1">
                    <a:lumMod val="65000"/>
                    <a:lumOff val="35000"/>
                  </a:schemeClr>
                </a:solidFill>
                <a:ea typeface="Open Sans" pitchFamily="34" charset="0"/>
                <a:cs typeface="Open Sans" pitchFamily="34" charset="0"/>
              </a:rPr>
              <a:t>Relationships </a:t>
            </a:r>
            <a:r>
              <a:rPr lang="en-CA" sz="1100" dirty="0">
                <a:solidFill>
                  <a:schemeClr val="tx1">
                    <a:lumMod val="65000"/>
                    <a:lumOff val="35000"/>
                  </a:schemeClr>
                </a:solidFill>
                <a:ea typeface="Open Sans" pitchFamily="34" charset="0"/>
                <a:cs typeface="Open Sans" pitchFamily="34" charset="0"/>
              </a:rPr>
              <a:t>&amp; capacity built across </a:t>
            </a:r>
            <a:r>
              <a:rPr lang="en-CA" sz="1100" dirty="0" smtClean="0">
                <a:solidFill>
                  <a:schemeClr val="tx1">
                    <a:lumMod val="65000"/>
                    <a:lumOff val="35000"/>
                  </a:schemeClr>
                </a:solidFill>
                <a:ea typeface="Open Sans" pitchFamily="34" charset="0"/>
                <a:cs typeface="Open Sans" pitchFamily="34" charset="0"/>
              </a:rPr>
              <a:t>3 </a:t>
            </a:r>
            <a:r>
              <a:rPr lang="en-CA" sz="1100" dirty="0">
                <a:solidFill>
                  <a:schemeClr val="tx1">
                    <a:lumMod val="65000"/>
                    <a:lumOff val="35000"/>
                  </a:schemeClr>
                </a:solidFill>
                <a:ea typeface="Open Sans" pitchFamily="34" charset="0"/>
                <a:cs typeface="Open Sans" pitchFamily="34" charset="0"/>
              </a:rPr>
              <a:t>levels of government </a:t>
            </a:r>
            <a:r>
              <a:rPr lang="en-CA" sz="1100" dirty="0" smtClean="0">
                <a:solidFill>
                  <a:schemeClr val="tx1">
                    <a:lumMod val="65000"/>
                    <a:lumOff val="35000"/>
                  </a:schemeClr>
                </a:solidFill>
                <a:ea typeface="Open Sans" pitchFamily="34" charset="0"/>
                <a:cs typeface="Open Sans" pitchFamily="34" charset="0"/>
              </a:rPr>
              <a:t>(municipal, provincial, federal) for </a:t>
            </a:r>
            <a:r>
              <a:rPr lang="en-CA" sz="1100" dirty="0">
                <a:solidFill>
                  <a:schemeClr val="tx1">
                    <a:lumMod val="65000"/>
                    <a:lumOff val="35000"/>
                  </a:schemeClr>
                </a:solidFill>
                <a:ea typeface="Open Sans" pitchFamily="34" charset="0"/>
                <a:cs typeface="Open Sans" pitchFamily="34" charset="0"/>
              </a:rPr>
              <a:t>a citizen-centred </a:t>
            </a:r>
            <a:r>
              <a:rPr lang="en-CA" sz="1100" dirty="0" smtClean="0">
                <a:solidFill>
                  <a:schemeClr val="tx1">
                    <a:lumMod val="65000"/>
                    <a:lumOff val="35000"/>
                  </a:schemeClr>
                </a:solidFill>
                <a:ea typeface="Open Sans" pitchFamily="34" charset="0"/>
                <a:cs typeface="Open Sans" pitchFamily="34" charset="0"/>
              </a:rPr>
              <a:t>approach</a:t>
            </a:r>
            <a:endParaRPr lang="en-CA" sz="1100" dirty="0">
              <a:solidFill>
                <a:schemeClr val="tx1">
                  <a:lumMod val="65000"/>
                  <a:lumOff val="35000"/>
                </a:schemeClr>
              </a:solidFill>
              <a:ea typeface="Open Sans" pitchFamily="34" charset="0"/>
              <a:cs typeface="Open Sans" pitchFamily="34" charset="0"/>
            </a:endParaRPr>
          </a:p>
          <a:p>
            <a:pPr marL="171450" indent="-171450">
              <a:buFont typeface="Arial" panose="020B0604020202020204" pitchFamily="34" charset="0"/>
              <a:buChar char="•"/>
            </a:pPr>
            <a:r>
              <a:rPr lang="en-CA" sz="1100" dirty="0" smtClean="0">
                <a:solidFill>
                  <a:schemeClr val="tx1">
                    <a:lumMod val="65000"/>
                    <a:lumOff val="35000"/>
                  </a:schemeClr>
                </a:solidFill>
                <a:ea typeface="Open Sans" pitchFamily="34" charset="0"/>
                <a:cs typeface="Open Sans" pitchFamily="34" charset="0"/>
              </a:rPr>
              <a:t>Generated new </a:t>
            </a:r>
            <a:r>
              <a:rPr lang="en-CA" sz="1100" dirty="0">
                <a:solidFill>
                  <a:schemeClr val="tx1">
                    <a:lumMod val="65000"/>
                    <a:lumOff val="35000"/>
                  </a:schemeClr>
                </a:solidFill>
                <a:ea typeface="Open Sans" pitchFamily="34" charset="0"/>
                <a:cs typeface="Open Sans" pitchFamily="34" charset="0"/>
              </a:rPr>
              <a:t>insights on home energy use </a:t>
            </a:r>
            <a:r>
              <a:rPr lang="en-CA" sz="1100" dirty="0" smtClean="0">
                <a:solidFill>
                  <a:schemeClr val="tx1">
                    <a:lumMod val="65000"/>
                    <a:lumOff val="35000"/>
                  </a:schemeClr>
                </a:solidFill>
                <a:ea typeface="Open Sans" pitchFamily="34" charset="0"/>
                <a:cs typeface="Open Sans" pitchFamily="34" charset="0"/>
              </a:rPr>
              <a:t>behaviours </a:t>
            </a:r>
          </a:p>
          <a:p>
            <a:pPr marL="171450" indent="-171450">
              <a:buFont typeface="Arial" panose="020B0604020202020204" pitchFamily="34" charset="0"/>
              <a:buChar char="•"/>
            </a:pPr>
            <a:r>
              <a:rPr lang="en-CA" sz="1100" dirty="0" smtClean="0">
                <a:solidFill>
                  <a:schemeClr val="tx1">
                    <a:lumMod val="65000"/>
                    <a:lumOff val="35000"/>
                  </a:schemeClr>
                </a:solidFill>
                <a:ea typeface="Open Sans" pitchFamily="34" charset="0"/>
                <a:cs typeface="Open Sans" pitchFamily="34" charset="0"/>
              </a:rPr>
              <a:t>Tested 3 </a:t>
            </a:r>
            <a:r>
              <a:rPr lang="en-CA" sz="1100" dirty="0">
                <a:solidFill>
                  <a:schemeClr val="tx1">
                    <a:lumMod val="65000"/>
                    <a:lumOff val="35000"/>
                  </a:schemeClr>
                </a:solidFill>
                <a:ea typeface="Open Sans" pitchFamily="34" charset="0"/>
                <a:cs typeface="Open Sans" pitchFamily="34" charset="0"/>
              </a:rPr>
              <a:t>prototypes </a:t>
            </a:r>
            <a:r>
              <a:rPr lang="en-CA" sz="1100" dirty="0" smtClean="0">
                <a:solidFill>
                  <a:schemeClr val="tx1">
                    <a:lumMod val="65000"/>
                    <a:lumOff val="35000"/>
                  </a:schemeClr>
                </a:solidFill>
                <a:ea typeface="Open Sans" pitchFamily="34" charset="0"/>
                <a:cs typeface="Open Sans" pitchFamily="34" charset="0"/>
              </a:rPr>
              <a:t>to </a:t>
            </a:r>
            <a:r>
              <a:rPr lang="en-CA" sz="1100" dirty="0">
                <a:solidFill>
                  <a:schemeClr val="tx1">
                    <a:lumMod val="65000"/>
                    <a:lumOff val="35000"/>
                  </a:schemeClr>
                </a:solidFill>
                <a:ea typeface="Open Sans" pitchFamily="34" charset="0"/>
                <a:cs typeface="Open Sans" pitchFamily="34" charset="0"/>
              </a:rPr>
              <a:t>inform </a:t>
            </a:r>
            <a:r>
              <a:rPr lang="en-CA" sz="1100" dirty="0" err="1" smtClean="0">
                <a:solidFill>
                  <a:schemeClr val="tx1">
                    <a:lumMod val="65000"/>
                    <a:lumOff val="35000"/>
                  </a:schemeClr>
                </a:solidFill>
                <a:ea typeface="Open Sans" pitchFamily="34" charset="0"/>
                <a:cs typeface="Open Sans" pitchFamily="34" charset="0"/>
              </a:rPr>
              <a:t>EnerGuide</a:t>
            </a:r>
            <a:r>
              <a:rPr lang="en-CA" sz="1100" dirty="0" smtClean="0">
                <a:solidFill>
                  <a:schemeClr val="tx1">
                    <a:lumMod val="65000"/>
                    <a:lumOff val="35000"/>
                  </a:schemeClr>
                </a:solidFill>
                <a:ea typeface="Open Sans" pitchFamily="34" charset="0"/>
                <a:cs typeface="Open Sans" pitchFamily="34" charset="0"/>
              </a:rPr>
              <a:t> service improvements </a:t>
            </a:r>
            <a:r>
              <a:rPr lang="en-CA" sz="1100" dirty="0">
                <a:solidFill>
                  <a:schemeClr val="tx1">
                    <a:lumMod val="65000"/>
                    <a:lumOff val="35000"/>
                  </a:schemeClr>
                </a:solidFill>
                <a:ea typeface="Open Sans" pitchFamily="34" charset="0"/>
                <a:cs typeface="Open Sans" pitchFamily="34" charset="0"/>
              </a:rPr>
              <a:t>and a project proposal by the City to conduct further </a:t>
            </a:r>
            <a:r>
              <a:rPr lang="en-CA" sz="1100" dirty="0" smtClean="0">
                <a:solidFill>
                  <a:schemeClr val="tx1">
                    <a:lumMod val="65000"/>
                    <a:lumOff val="35000"/>
                  </a:schemeClr>
                </a:solidFill>
                <a:ea typeface="Open Sans" pitchFamily="34" charset="0"/>
                <a:cs typeface="Open Sans" pitchFamily="34" charset="0"/>
              </a:rPr>
              <a:t>experimentation</a:t>
            </a:r>
            <a:endParaRPr lang="en-CA" sz="1100" dirty="0">
              <a:solidFill>
                <a:schemeClr val="tx1">
                  <a:lumMod val="65000"/>
                  <a:lumOff val="35000"/>
                </a:schemeClr>
              </a:solidFill>
              <a:ea typeface="Open Sans" pitchFamily="34" charset="0"/>
              <a:cs typeface="Open Sans" pitchFamily="34" charset="0"/>
            </a:endParaRPr>
          </a:p>
        </p:txBody>
      </p:sp>
      <p:sp>
        <p:nvSpPr>
          <p:cNvPr id="28" name="Rectangle 27"/>
          <p:cNvSpPr/>
          <p:nvPr/>
        </p:nvSpPr>
        <p:spPr>
          <a:xfrm>
            <a:off x="3789081" y="3628706"/>
            <a:ext cx="4372513" cy="615553"/>
          </a:xfrm>
          <a:prstGeom prst="rect">
            <a:avLst/>
          </a:prstGeom>
        </p:spPr>
        <p:txBody>
          <a:bodyPr wrap="square">
            <a:spAutoFit/>
          </a:bodyPr>
          <a:lstStyle/>
          <a:p>
            <a:r>
              <a:rPr lang="en-US" sz="1200" b="1" dirty="0">
                <a:solidFill>
                  <a:schemeClr val="tx1">
                    <a:lumMod val="65000"/>
                    <a:lumOff val="35000"/>
                  </a:schemeClr>
                </a:solidFill>
                <a:ea typeface="Open Sans" pitchFamily="34" charset="0"/>
                <a:cs typeface="Open Sans" pitchFamily="34" charset="0"/>
              </a:rPr>
              <a:t>Next Steps</a:t>
            </a:r>
          </a:p>
          <a:p>
            <a:pPr marL="128588" indent="-128588">
              <a:buFont typeface="Arial" panose="020B0604020202020204" pitchFamily="34" charset="0"/>
              <a:buChar char="•"/>
            </a:pPr>
            <a:r>
              <a:rPr lang="en-CA" sz="1100" dirty="0">
                <a:solidFill>
                  <a:schemeClr val="tx1">
                    <a:lumMod val="65000"/>
                    <a:lumOff val="35000"/>
                  </a:schemeClr>
                </a:solidFill>
                <a:ea typeface="Open Sans" pitchFamily="34" charset="0"/>
                <a:cs typeface="Open Sans" pitchFamily="34" charset="0"/>
              </a:rPr>
              <a:t>Monitor and support the multi-sectoral </a:t>
            </a:r>
            <a:r>
              <a:rPr lang="en-CA" sz="1100" dirty="0" smtClean="0">
                <a:solidFill>
                  <a:schemeClr val="tx1">
                    <a:lumMod val="65000"/>
                    <a:lumOff val="35000"/>
                  </a:schemeClr>
                </a:solidFill>
                <a:ea typeface="Open Sans" pitchFamily="34" charset="0"/>
                <a:cs typeface="Open Sans" pitchFamily="34" charset="0"/>
              </a:rPr>
              <a:t>partnership</a:t>
            </a:r>
            <a:endParaRPr lang="en-CA" sz="1100" dirty="0">
              <a:solidFill>
                <a:schemeClr val="tx1">
                  <a:lumMod val="65000"/>
                  <a:lumOff val="35000"/>
                </a:schemeClr>
              </a:solidFill>
              <a:ea typeface="Open Sans" pitchFamily="34" charset="0"/>
              <a:cs typeface="Open Sans" pitchFamily="34" charset="0"/>
            </a:endParaRPr>
          </a:p>
          <a:p>
            <a:pPr marL="128588" indent="-128588">
              <a:buFont typeface="Arial" panose="020B0604020202020204" pitchFamily="34" charset="0"/>
              <a:buChar char="•"/>
            </a:pPr>
            <a:r>
              <a:rPr lang="en-CA" sz="1100" dirty="0">
                <a:solidFill>
                  <a:schemeClr val="tx1">
                    <a:lumMod val="65000"/>
                    <a:lumOff val="35000"/>
                  </a:schemeClr>
                </a:solidFill>
                <a:ea typeface="Open Sans" pitchFamily="34" charset="0"/>
                <a:cs typeface="Open Sans" pitchFamily="34" charset="0"/>
              </a:rPr>
              <a:t>Learn from and disseminate results and </a:t>
            </a:r>
            <a:r>
              <a:rPr lang="en-CA" sz="1100" dirty="0" smtClean="0">
                <a:solidFill>
                  <a:schemeClr val="tx1">
                    <a:lumMod val="65000"/>
                    <a:lumOff val="35000"/>
                  </a:schemeClr>
                </a:solidFill>
                <a:ea typeface="Open Sans" pitchFamily="34" charset="0"/>
                <a:cs typeface="Open Sans" pitchFamily="34" charset="0"/>
              </a:rPr>
              <a:t>findings</a:t>
            </a:r>
            <a:endParaRPr lang="en-CA" sz="1100" dirty="0">
              <a:solidFill>
                <a:schemeClr val="tx1">
                  <a:lumMod val="65000"/>
                  <a:lumOff val="35000"/>
                </a:schemeClr>
              </a:solidFill>
              <a:ea typeface="Open Sans" pitchFamily="34" charset="0"/>
              <a:cs typeface="Open Sans" pitchFamily="34" charset="0"/>
            </a:endParaRPr>
          </a:p>
        </p:txBody>
      </p:sp>
      <p:sp>
        <p:nvSpPr>
          <p:cNvPr id="30" name="Rectangle 29"/>
          <p:cNvSpPr/>
          <p:nvPr>
            <p:custDataLst>
              <p:tags r:id="rId1"/>
            </p:custDataLst>
          </p:nvPr>
        </p:nvSpPr>
        <p:spPr>
          <a:xfrm>
            <a:off x="3020535" y="2480197"/>
            <a:ext cx="736254" cy="736823"/>
          </a:xfrm>
          <a:prstGeom prst="rect">
            <a:avLst/>
          </a:prstGeom>
          <a:solidFill>
            <a:srgbClr val="0058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2" name="Rectangle 31"/>
          <p:cNvSpPr/>
          <p:nvPr>
            <p:custDataLst>
              <p:tags r:id="rId2"/>
            </p:custDataLst>
          </p:nvPr>
        </p:nvSpPr>
        <p:spPr>
          <a:xfrm>
            <a:off x="3041721" y="3594475"/>
            <a:ext cx="715068" cy="726694"/>
          </a:xfrm>
          <a:prstGeom prst="rect">
            <a:avLst/>
          </a:prstGeom>
          <a:solidFill>
            <a:srgbClr val="0058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6" name="Freeform 35"/>
          <p:cNvSpPr>
            <a:spLocks noEditPoints="1"/>
          </p:cNvSpPr>
          <p:nvPr/>
        </p:nvSpPr>
        <p:spPr bwMode="auto">
          <a:xfrm>
            <a:off x="3184181" y="2621405"/>
            <a:ext cx="432316" cy="454406"/>
          </a:xfrm>
          <a:custGeom>
            <a:avLst/>
            <a:gdLst>
              <a:gd name="T0" fmla="*/ 171 w 171"/>
              <a:gd name="T1" fmla="*/ 26 h 145"/>
              <a:gd name="T2" fmla="*/ 169 w 171"/>
              <a:gd name="T3" fmla="*/ 20 h 145"/>
              <a:gd name="T4" fmla="*/ 157 w 171"/>
              <a:gd name="T5" fmla="*/ 9 h 145"/>
              <a:gd name="T6" fmla="*/ 151 w 171"/>
              <a:gd name="T7" fmla="*/ 7 h 145"/>
              <a:gd name="T8" fmla="*/ 146 w 171"/>
              <a:gd name="T9" fmla="*/ 9 h 145"/>
              <a:gd name="T10" fmla="*/ 79 w 171"/>
              <a:gd name="T11" fmla="*/ 76 h 145"/>
              <a:gd name="T12" fmla="*/ 52 w 171"/>
              <a:gd name="T13" fmla="*/ 48 h 145"/>
              <a:gd name="T14" fmla="*/ 46 w 171"/>
              <a:gd name="T15" fmla="*/ 46 h 145"/>
              <a:gd name="T16" fmla="*/ 40 w 171"/>
              <a:gd name="T17" fmla="*/ 48 h 145"/>
              <a:gd name="T18" fmla="*/ 29 w 171"/>
              <a:gd name="T19" fmla="*/ 60 h 145"/>
              <a:gd name="T20" fmla="*/ 27 w 171"/>
              <a:gd name="T21" fmla="*/ 66 h 145"/>
              <a:gd name="T22" fmla="*/ 29 w 171"/>
              <a:gd name="T23" fmla="*/ 71 h 145"/>
              <a:gd name="T24" fmla="*/ 73 w 171"/>
              <a:gd name="T25" fmla="*/ 116 h 145"/>
              <a:gd name="T26" fmla="*/ 79 w 171"/>
              <a:gd name="T27" fmla="*/ 118 h 145"/>
              <a:gd name="T28" fmla="*/ 85 w 171"/>
              <a:gd name="T29" fmla="*/ 116 h 145"/>
              <a:gd name="T30" fmla="*/ 169 w 171"/>
              <a:gd name="T31" fmla="*/ 32 h 145"/>
              <a:gd name="T32" fmla="*/ 171 w 171"/>
              <a:gd name="T33" fmla="*/ 26 h 145"/>
              <a:gd name="T34" fmla="*/ 143 w 171"/>
              <a:gd name="T35" fmla="*/ 79 h 145"/>
              <a:gd name="T36" fmla="*/ 142 w 171"/>
              <a:gd name="T37" fmla="*/ 79 h 145"/>
              <a:gd name="T38" fmla="*/ 139 w 171"/>
              <a:gd name="T39" fmla="*/ 80 h 145"/>
              <a:gd name="T40" fmla="*/ 133 w 171"/>
              <a:gd name="T41" fmla="*/ 87 h 145"/>
              <a:gd name="T42" fmla="*/ 132 w 171"/>
              <a:gd name="T43" fmla="*/ 89 h 145"/>
              <a:gd name="T44" fmla="*/ 132 w 171"/>
              <a:gd name="T45" fmla="*/ 115 h 145"/>
              <a:gd name="T46" fmla="*/ 127 w 171"/>
              <a:gd name="T47" fmla="*/ 127 h 145"/>
              <a:gd name="T48" fmla="*/ 115 w 171"/>
              <a:gd name="T49" fmla="*/ 131 h 145"/>
              <a:gd name="T50" fmla="*/ 30 w 171"/>
              <a:gd name="T51" fmla="*/ 131 h 145"/>
              <a:gd name="T52" fmla="*/ 18 w 171"/>
              <a:gd name="T53" fmla="*/ 127 h 145"/>
              <a:gd name="T54" fmla="*/ 13 w 171"/>
              <a:gd name="T55" fmla="*/ 115 h 145"/>
              <a:gd name="T56" fmla="*/ 13 w 171"/>
              <a:gd name="T57" fmla="*/ 30 h 145"/>
              <a:gd name="T58" fmla="*/ 18 w 171"/>
              <a:gd name="T59" fmla="*/ 18 h 145"/>
              <a:gd name="T60" fmla="*/ 30 w 171"/>
              <a:gd name="T61" fmla="*/ 13 h 145"/>
              <a:gd name="T62" fmla="*/ 115 w 171"/>
              <a:gd name="T63" fmla="*/ 13 h 145"/>
              <a:gd name="T64" fmla="*/ 120 w 171"/>
              <a:gd name="T65" fmla="*/ 14 h 145"/>
              <a:gd name="T66" fmla="*/ 121 w 171"/>
              <a:gd name="T67" fmla="*/ 14 h 145"/>
              <a:gd name="T68" fmla="*/ 123 w 171"/>
              <a:gd name="T69" fmla="*/ 13 h 145"/>
              <a:gd name="T70" fmla="*/ 128 w 171"/>
              <a:gd name="T71" fmla="*/ 8 h 145"/>
              <a:gd name="T72" fmla="*/ 129 w 171"/>
              <a:gd name="T73" fmla="*/ 5 h 145"/>
              <a:gd name="T74" fmla="*/ 127 w 171"/>
              <a:gd name="T75" fmla="*/ 3 h 145"/>
              <a:gd name="T76" fmla="*/ 115 w 171"/>
              <a:gd name="T77" fmla="*/ 0 h 145"/>
              <a:gd name="T78" fmla="*/ 30 w 171"/>
              <a:gd name="T79" fmla="*/ 0 h 145"/>
              <a:gd name="T80" fmla="*/ 9 w 171"/>
              <a:gd name="T81" fmla="*/ 9 h 145"/>
              <a:gd name="T82" fmla="*/ 0 w 171"/>
              <a:gd name="T83" fmla="*/ 30 h 145"/>
              <a:gd name="T84" fmla="*/ 0 w 171"/>
              <a:gd name="T85" fmla="*/ 115 h 145"/>
              <a:gd name="T86" fmla="*/ 9 w 171"/>
              <a:gd name="T87" fmla="*/ 136 h 145"/>
              <a:gd name="T88" fmla="*/ 30 w 171"/>
              <a:gd name="T89" fmla="*/ 145 h 145"/>
              <a:gd name="T90" fmla="*/ 115 w 171"/>
              <a:gd name="T91" fmla="*/ 145 h 145"/>
              <a:gd name="T92" fmla="*/ 136 w 171"/>
              <a:gd name="T93" fmla="*/ 136 h 145"/>
              <a:gd name="T94" fmla="*/ 145 w 171"/>
              <a:gd name="T95" fmla="*/ 115 h 145"/>
              <a:gd name="T96" fmla="*/ 145 w 171"/>
              <a:gd name="T97" fmla="*/ 82 h 145"/>
              <a:gd name="T98" fmla="*/ 143 w 171"/>
              <a:gd name="T99" fmla="*/ 79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71" h="145">
                <a:moveTo>
                  <a:pt x="171" y="26"/>
                </a:moveTo>
                <a:cubicBezTo>
                  <a:pt x="171" y="24"/>
                  <a:pt x="170" y="22"/>
                  <a:pt x="169" y="20"/>
                </a:cubicBezTo>
                <a:cubicBezTo>
                  <a:pt x="157" y="9"/>
                  <a:pt x="157" y="9"/>
                  <a:pt x="157" y="9"/>
                </a:cubicBezTo>
                <a:cubicBezTo>
                  <a:pt x="156" y="7"/>
                  <a:pt x="154" y="7"/>
                  <a:pt x="151" y="7"/>
                </a:cubicBezTo>
                <a:cubicBezTo>
                  <a:pt x="149" y="7"/>
                  <a:pt x="147" y="7"/>
                  <a:pt x="146" y="9"/>
                </a:cubicBezTo>
                <a:cubicBezTo>
                  <a:pt x="79" y="76"/>
                  <a:pt x="79" y="76"/>
                  <a:pt x="79" y="76"/>
                </a:cubicBezTo>
                <a:cubicBezTo>
                  <a:pt x="52" y="48"/>
                  <a:pt x="52" y="48"/>
                  <a:pt x="52" y="48"/>
                </a:cubicBezTo>
                <a:cubicBezTo>
                  <a:pt x="50" y="47"/>
                  <a:pt x="49" y="46"/>
                  <a:pt x="46" y="46"/>
                </a:cubicBezTo>
                <a:cubicBezTo>
                  <a:pt x="44" y="46"/>
                  <a:pt x="42" y="47"/>
                  <a:pt x="40" y="48"/>
                </a:cubicBezTo>
                <a:cubicBezTo>
                  <a:pt x="29" y="60"/>
                  <a:pt x="29" y="60"/>
                  <a:pt x="29" y="60"/>
                </a:cubicBezTo>
                <a:cubicBezTo>
                  <a:pt x="27" y="61"/>
                  <a:pt x="27" y="63"/>
                  <a:pt x="27" y="66"/>
                </a:cubicBezTo>
                <a:cubicBezTo>
                  <a:pt x="27" y="68"/>
                  <a:pt x="27" y="70"/>
                  <a:pt x="29" y="71"/>
                </a:cubicBezTo>
                <a:cubicBezTo>
                  <a:pt x="73" y="116"/>
                  <a:pt x="73" y="116"/>
                  <a:pt x="73" y="116"/>
                </a:cubicBezTo>
                <a:cubicBezTo>
                  <a:pt x="75" y="117"/>
                  <a:pt x="77" y="118"/>
                  <a:pt x="79" y="118"/>
                </a:cubicBezTo>
                <a:cubicBezTo>
                  <a:pt x="81" y="118"/>
                  <a:pt x="83" y="117"/>
                  <a:pt x="85" y="116"/>
                </a:cubicBezTo>
                <a:cubicBezTo>
                  <a:pt x="169" y="32"/>
                  <a:pt x="169" y="32"/>
                  <a:pt x="169" y="32"/>
                </a:cubicBezTo>
                <a:cubicBezTo>
                  <a:pt x="170" y="30"/>
                  <a:pt x="171" y="28"/>
                  <a:pt x="171" y="26"/>
                </a:cubicBezTo>
                <a:close/>
                <a:moveTo>
                  <a:pt x="143" y="79"/>
                </a:moveTo>
                <a:cubicBezTo>
                  <a:pt x="142" y="79"/>
                  <a:pt x="142" y="79"/>
                  <a:pt x="142" y="79"/>
                </a:cubicBezTo>
                <a:cubicBezTo>
                  <a:pt x="139" y="80"/>
                  <a:pt x="139" y="80"/>
                  <a:pt x="139" y="80"/>
                </a:cubicBezTo>
                <a:cubicBezTo>
                  <a:pt x="133" y="87"/>
                  <a:pt x="133" y="87"/>
                  <a:pt x="133" y="87"/>
                </a:cubicBezTo>
                <a:cubicBezTo>
                  <a:pt x="132" y="89"/>
                  <a:pt x="132" y="89"/>
                  <a:pt x="132" y="89"/>
                </a:cubicBezTo>
                <a:cubicBezTo>
                  <a:pt x="132" y="115"/>
                  <a:pt x="132" y="115"/>
                  <a:pt x="132" y="115"/>
                </a:cubicBezTo>
                <a:cubicBezTo>
                  <a:pt x="132" y="119"/>
                  <a:pt x="130" y="123"/>
                  <a:pt x="127" y="127"/>
                </a:cubicBezTo>
                <a:cubicBezTo>
                  <a:pt x="124" y="130"/>
                  <a:pt x="120" y="131"/>
                  <a:pt x="115" y="131"/>
                </a:cubicBezTo>
                <a:cubicBezTo>
                  <a:pt x="30" y="131"/>
                  <a:pt x="30" y="131"/>
                  <a:pt x="30" y="131"/>
                </a:cubicBezTo>
                <a:cubicBezTo>
                  <a:pt x="25" y="131"/>
                  <a:pt x="21" y="130"/>
                  <a:pt x="18" y="127"/>
                </a:cubicBezTo>
                <a:cubicBezTo>
                  <a:pt x="15" y="123"/>
                  <a:pt x="13" y="119"/>
                  <a:pt x="13" y="115"/>
                </a:cubicBezTo>
                <a:cubicBezTo>
                  <a:pt x="13" y="30"/>
                  <a:pt x="13" y="30"/>
                  <a:pt x="13" y="30"/>
                </a:cubicBezTo>
                <a:cubicBezTo>
                  <a:pt x="13" y="25"/>
                  <a:pt x="15" y="21"/>
                  <a:pt x="18" y="18"/>
                </a:cubicBezTo>
                <a:cubicBezTo>
                  <a:pt x="21" y="15"/>
                  <a:pt x="25" y="13"/>
                  <a:pt x="30" y="13"/>
                </a:cubicBezTo>
                <a:cubicBezTo>
                  <a:pt x="115" y="13"/>
                  <a:pt x="115" y="13"/>
                  <a:pt x="115" y="13"/>
                </a:cubicBezTo>
                <a:cubicBezTo>
                  <a:pt x="117" y="13"/>
                  <a:pt x="118" y="13"/>
                  <a:pt x="120" y="14"/>
                </a:cubicBezTo>
                <a:cubicBezTo>
                  <a:pt x="121" y="14"/>
                  <a:pt x="121" y="14"/>
                  <a:pt x="121" y="14"/>
                </a:cubicBezTo>
                <a:cubicBezTo>
                  <a:pt x="123" y="13"/>
                  <a:pt x="123" y="13"/>
                  <a:pt x="123" y="13"/>
                </a:cubicBezTo>
                <a:cubicBezTo>
                  <a:pt x="128" y="8"/>
                  <a:pt x="128" y="8"/>
                  <a:pt x="128" y="8"/>
                </a:cubicBezTo>
                <a:cubicBezTo>
                  <a:pt x="129" y="5"/>
                  <a:pt x="129" y="5"/>
                  <a:pt x="129" y="5"/>
                </a:cubicBezTo>
                <a:cubicBezTo>
                  <a:pt x="127" y="3"/>
                  <a:pt x="127" y="3"/>
                  <a:pt x="127" y="3"/>
                </a:cubicBezTo>
                <a:cubicBezTo>
                  <a:pt x="124" y="1"/>
                  <a:pt x="120" y="0"/>
                  <a:pt x="115" y="0"/>
                </a:cubicBezTo>
                <a:cubicBezTo>
                  <a:pt x="30" y="0"/>
                  <a:pt x="30" y="0"/>
                  <a:pt x="30" y="0"/>
                </a:cubicBezTo>
                <a:cubicBezTo>
                  <a:pt x="22" y="0"/>
                  <a:pt x="15" y="3"/>
                  <a:pt x="9" y="9"/>
                </a:cubicBezTo>
                <a:cubicBezTo>
                  <a:pt x="3" y="14"/>
                  <a:pt x="0" y="21"/>
                  <a:pt x="0" y="30"/>
                </a:cubicBezTo>
                <a:cubicBezTo>
                  <a:pt x="0" y="115"/>
                  <a:pt x="0" y="115"/>
                  <a:pt x="0" y="115"/>
                </a:cubicBezTo>
                <a:cubicBezTo>
                  <a:pt x="0" y="123"/>
                  <a:pt x="3" y="130"/>
                  <a:pt x="9" y="136"/>
                </a:cubicBezTo>
                <a:cubicBezTo>
                  <a:pt x="15" y="142"/>
                  <a:pt x="22" y="145"/>
                  <a:pt x="30" y="145"/>
                </a:cubicBezTo>
                <a:cubicBezTo>
                  <a:pt x="115" y="145"/>
                  <a:pt x="115" y="145"/>
                  <a:pt x="115" y="145"/>
                </a:cubicBezTo>
                <a:cubicBezTo>
                  <a:pt x="123" y="145"/>
                  <a:pt x="130" y="142"/>
                  <a:pt x="136" y="136"/>
                </a:cubicBezTo>
                <a:cubicBezTo>
                  <a:pt x="142" y="130"/>
                  <a:pt x="145" y="123"/>
                  <a:pt x="145" y="115"/>
                </a:cubicBezTo>
                <a:cubicBezTo>
                  <a:pt x="145" y="82"/>
                  <a:pt x="145" y="82"/>
                  <a:pt x="145" y="82"/>
                </a:cubicBezTo>
                <a:lnTo>
                  <a:pt x="143" y="79"/>
                </a:lnTo>
                <a:close/>
              </a:path>
            </a:pathLst>
          </a:custGeom>
          <a:solidFill>
            <a:schemeClr val="bg1"/>
          </a:solidFill>
          <a:ln>
            <a:noFill/>
          </a:ln>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a:p>
        </p:txBody>
      </p:sp>
      <p:sp>
        <p:nvSpPr>
          <p:cNvPr id="42" name="Freeform 41"/>
          <p:cNvSpPr>
            <a:spLocks noEditPoints="1"/>
          </p:cNvSpPr>
          <p:nvPr/>
        </p:nvSpPr>
        <p:spPr bwMode="auto">
          <a:xfrm>
            <a:off x="3184181" y="3766884"/>
            <a:ext cx="425293" cy="350623"/>
          </a:xfrm>
          <a:custGeom>
            <a:avLst/>
            <a:gdLst>
              <a:gd name="T0" fmla="*/ 525 w 533"/>
              <a:gd name="T1" fmla="*/ 319 h 374"/>
              <a:gd name="T2" fmla="*/ 403 w 533"/>
              <a:gd name="T3" fmla="*/ 14 h 374"/>
              <a:gd name="T4" fmla="*/ 395 w 533"/>
              <a:gd name="T5" fmla="*/ 4 h 374"/>
              <a:gd name="T6" fmla="*/ 384 w 533"/>
              <a:gd name="T7" fmla="*/ 0 h 374"/>
              <a:gd name="T8" fmla="*/ 285 w 533"/>
              <a:gd name="T9" fmla="*/ 0 h 374"/>
              <a:gd name="T10" fmla="*/ 292 w 533"/>
              <a:gd name="T11" fmla="*/ 3 h 374"/>
              <a:gd name="T12" fmla="*/ 295 w 533"/>
              <a:gd name="T13" fmla="*/ 9 h 374"/>
              <a:gd name="T14" fmla="*/ 299 w 533"/>
              <a:gd name="T15" fmla="*/ 65 h 374"/>
              <a:gd name="T16" fmla="*/ 297 w 533"/>
              <a:gd name="T17" fmla="*/ 72 h 374"/>
              <a:gd name="T18" fmla="*/ 291 w 533"/>
              <a:gd name="T19" fmla="*/ 75 h 374"/>
              <a:gd name="T20" fmla="*/ 242 w 533"/>
              <a:gd name="T21" fmla="*/ 75 h 374"/>
              <a:gd name="T22" fmla="*/ 236 w 533"/>
              <a:gd name="T23" fmla="*/ 72 h 374"/>
              <a:gd name="T24" fmla="*/ 233 w 533"/>
              <a:gd name="T25" fmla="*/ 65 h 374"/>
              <a:gd name="T26" fmla="*/ 238 w 533"/>
              <a:gd name="T27" fmla="*/ 9 h 374"/>
              <a:gd name="T28" fmla="*/ 241 w 533"/>
              <a:gd name="T29" fmla="*/ 3 h 374"/>
              <a:gd name="T30" fmla="*/ 248 w 533"/>
              <a:gd name="T31" fmla="*/ 0 h 374"/>
              <a:gd name="T32" fmla="*/ 148 w 533"/>
              <a:gd name="T33" fmla="*/ 0 h 374"/>
              <a:gd name="T34" fmla="*/ 137 w 533"/>
              <a:gd name="T35" fmla="*/ 4 h 374"/>
              <a:gd name="T36" fmla="*/ 130 w 533"/>
              <a:gd name="T37" fmla="*/ 14 h 374"/>
              <a:gd name="T38" fmla="*/ 8 w 533"/>
              <a:gd name="T39" fmla="*/ 319 h 374"/>
              <a:gd name="T40" fmla="*/ 0 w 533"/>
              <a:gd name="T41" fmla="*/ 353 h 374"/>
              <a:gd name="T42" fmla="*/ 14 w 533"/>
              <a:gd name="T43" fmla="*/ 374 h 374"/>
              <a:gd name="T44" fmla="*/ 220 w 533"/>
              <a:gd name="T45" fmla="*/ 374 h 374"/>
              <a:gd name="T46" fmla="*/ 213 w 533"/>
              <a:gd name="T47" fmla="*/ 371 h 374"/>
              <a:gd name="T48" fmla="*/ 211 w 533"/>
              <a:gd name="T49" fmla="*/ 365 h 374"/>
              <a:gd name="T50" fmla="*/ 217 w 533"/>
              <a:gd name="T51" fmla="*/ 290 h 374"/>
              <a:gd name="T52" fmla="*/ 220 w 533"/>
              <a:gd name="T53" fmla="*/ 283 h 374"/>
              <a:gd name="T54" fmla="*/ 227 w 533"/>
              <a:gd name="T55" fmla="*/ 281 h 374"/>
              <a:gd name="T56" fmla="*/ 306 w 533"/>
              <a:gd name="T57" fmla="*/ 281 h 374"/>
              <a:gd name="T58" fmla="*/ 313 w 533"/>
              <a:gd name="T59" fmla="*/ 283 h 374"/>
              <a:gd name="T60" fmla="*/ 316 w 533"/>
              <a:gd name="T61" fmla="*/ 290 h 374"/>
              <a:gd name="T62" fmla="*/ 322 w 533"/>
              <a:gd name="T63" fmla="*/ 365 h 374"/>
              <a:gd name="T64" fmla="*/ 320 w 533"/>
              <a:gd name="T65" fmla="*/ 371 h 374"/>
              <a:gd name="T66" fmla="*/ 313 w 533"/>
              <a:gd name="T67" fmla="*/ 374 h 374"/>
              <a:gd name="T68" fmla="*/ 519 w 533"/>
              <a:gd name="T69" fmla="*/ 374 h 374"/>
              <a:gd name="T70" fmla="*/ 533 w 533"/>
              <a:gd name="T71" fmla="*/ 353 h 374"/>
              <a:gd name="T72" fmla="*/ 525 w 533"/>
              <a:gd name="T73" fmla="*/ 319 h 374"/>
              <a:gd name="T74" fmla="*/ 308 w 533"/>
              <a:gd name="T75" fmla="*/ 222 h 374"/>
              <a:gd name="T76" fmla="*/ 302 w 533"/>
              <a:gd name="T77" fmla="*/ 224 h 374"/>
              <a:gd name="T78" fmla="*/ 231 w 533"/>
              <a:gd name="T79" fmla="*/ 224 h 374"/>
              <a:gd name="T80" fmla="*/ 225 w 533"/>
              <a:gd name="T81" fmla="*/ 222 h 374"/>
              <a:gd name="T82" fmla="*/ 222 w 533"/>
              <a:gd name="T83" fmla="*/ 216 h 374"/>
              <a:gd name="T84" fmla="*/ 222 w 533"/>
              <a:gd name="T85" fmla="*/ 215 h 374"/>
              <a:gd name="T86" fmla="*/ 229 w 533"/>
              <a:gd name="T87" fmla="*/ 121 h 374"/>
              <a:gd name="T88" fmla="*/ 232 w 533"/>
              <a:gd name="T89" fmla="*/ 115 h 374"/>
              <a:gd name="T90" fmla="*/ 239 w 533"/>
              <a:gd name="T91" fmla="*/ 112 h 374"/>
              <a:gd name="T92" fmla="*/ 294 w 533"/>
              <a:gd name="T93" fmla="*/ 112 h 374"/>
              <a:gd name="T94" fmla="*/ 300 w 533"/>
              <a:gd name="T95" fmla="*/ 115 h 374"/>
              <a:gd name="T96" fmla="*/ 303 w 533"/>
              <a:gd name="T97" fmla="*/ 121 h 374"/>
              <a:gd name="T98" fmla="*/ 311 w 533"/>
              <a:gd name="T99" fmla="*/ 215 h 374"/>
              <a:gd name="T100" fmla="*/ 311 w 533"/>
              <a:gd name="T101" fmla="*/ 216 h 374"/>
              <a:gd name="T102" fmla="*/ 308 w 533"/>
              <a:gd name="T103" fmla="*/ 222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33" h="374">
                <a:moveTo>
                  <a:pt x="525" y="319"/>
                </a:moveTo>
                <a:cubicBezTo>
                  <a:pt x="403" y="14"/>
                  <a:pt x="403" y="14"/>
                  <a:pt x="403" y="14"/>
                </a:cubicBezTo>
                <a:cubicBezTo>
                  <a:pt x="395" y="4"/>
                  <a:pt x="395" y="4"/>
                  <a:pt x="395" y="4"/>
                </a:cubicBezTo>
                <a:cubicBezTo>
                  <a:pt x="384" y="0"/>
                  <a:pt x="384" y="0"/>
                  <a:pt x="384" y="0"/>
                </a:cubicBezTo>
                <a:cubicBezTo>
                  <a:pt x="285" y="0"/>
                  <a:pt x="285" y="0"/>
                  <a:pt x="285" y="0"/>
                </a:cubicBezTo>
                <a:cubicBezTo>
                  <a:pt x="292" y="3"/>
                  <a:pt x="292" y="3"/>
                  <a:pt x="292" y="3"/>
                </a:cubicBezTo>
                <a:cubicBezTo>
                  <a:pt x="295" y="9"/>
                  <a:pt x="295" y="9"/>
                  <a:pt x="295" y="9"/>
                </a:cubicBezTo>
                <a:cubicBezTo>
                  <a:pt x="299" y="65"/>
                  <a:pt x="299" y="65"/>
                  <a:pt x="299" y="65"/>
                </a:cubicBezTo>
                <a:cubicBezTo>
                  <a:pt x="297" y="72"/>
                  <a:pt x="297" y="72"/>
                  <a:pt x="297" y="72"/>
                </a:cubicBezTo>
                <a:cubicBezTo>
                  <a:pt x="291" y="75"/>
                  <a:pt x="291" y="75"/>
                  <a:pt x="291" y="75"/>
                </a:cubicBezTo>
                <a:cubicBezTo>
                  <a:pt x="242" y="75"/>
                  <a:pt x="242" y="75"/>
                  <a:pt x="242" y="75"/>
                </a:cubicBezTo>
                <a:cubicBezTo>
                  <a:pt x="236" y="72"/>
                  <a:pt x="236" y="72"/>
                  <a:pt x="236" y="72"/>
                </a:cubicBezTo>
                <a:cubicBezTo>
                  <a:pt x="233" y="65"/>
                  <a:pt x="233" y="65"/>
                  <a:pt x="233" y="65"/>
                </a:cubicBezTo>
                <a:cubicBezTo>
                  <a:pt x="238" y="9"/>
                  <a:pt x="238" y="9"/>
                  <a:pt x="238" y="9"/>
                </a:cubicBezTo>
                <a:cubicBezTo>
                  <a:pt x="241" y="3"/>
                  <a:pt x="241" y="3"/>
                  <a:pt x="241" y="3"/>
                </a:cubicBezTo>
                <a:cubicBezTo>
                  <a:pt x="248" y="0"/>
                  <a:pt x="248" y="0"/>
                  <a:pt x="248" y="0"/>
                </a:cubicBezTo>
                <a:cubicBezTo>
                  <a:pt x="148" y="0"/>
                  <a:pt x="148" y="0"/>
                  <a:pt x="148" y="0"/>
                </a:cubicBezTo>
                <a:cubicBezTo>
                  <a:pt x="137" y="4"/>
                  <a:pt x="137" y="4"/>
                  <a:pt x="137" y="4"/>
                </a:cubicBezTo>
                <a:cubicBezTo>
                  <a:pt x="130" y="14"/>
                  <a:pt x="130" y="14"/>
                  <a:pt x="130" y="14"/>
                </a:cubicBezTo>
                <a:cubicBezTo>
                  <a:pt x="8" y="319"/>
                  <a:pt x="8" y="319"/>
                  <a:pt x="8" y="319"/>
                </a:cubicBezTo>
                <a:cubicBezTo>
                  <a:pt x="3" y="331"/>
                  <a:pt x="0" y="342"/>
                  <a:pt x="0" y="353"/>
                </a:cubicBezTo>
                <a:cubicBezTo>
                  <a:pt x="0" y="367"/>
                  <a:pt x="5" y="374"/>
                  <a:pt x="14" y="374"/>
                </a:cubicBezTo>
                <a:cubicBezTo>
                  <a:pt x="220" y="374"/>
                  <a:pt x="220" y="374"/>
                  <a:pt x="220" y="374"/>
                </a:cubicBezTo>
                <a:cubicBezTo>
                  <a:pt x="213" y="371"/>
                  <a:pt x="213" y="371"/>
                  <a:pt x="213" y="371"/>
                </a:cubicBezTo>
                <a:cubicBezTo>
                  <a:pt x="211" y="365"/>
                  <a:pt x="211" y="365"/>
                  <a:pt x="211" y="365"/>
                </a:cubicBezTo>
                <a:cubicBezTo>
                  <a:pt x="217" y="290"/>
                  <a:pt x="217" y="290"/>
                  <a:pt x="217" y="290"/>
                </a:cubicBezTo>
                <a:cubicBezTo>
                  <a:pt x="220" y="283"/>
                  <a:pt x="220" y="283"/>
                  <a:pt x="220" y="283"/>
                </a:cubicBezTo>
                <a:cubicBezTo>
                  <a:pt x="227" y="281"/>
                  <a:pt x="227" y="281"/>
                  <a:pt x="227" y="281"/>
                </a:cubicBezTo>
                <a:cubicBezTo>
                  <a:pt x="306" y="281"/>
                  <a:pt x="306" y="281"/>
                  <a:pt x="306" y="281"/>
                </a:cubicBezTo>
                <a:cubicBezTo>
                  <a:pt x="313" y="283"/>
                  <a:pt x="313" y="283"/>
                  <a:pt x="313" y="283"/>
                </a:cubicBezTo>
                <a:cubicBezTo>
                  <a:pt x="316" y="290"/>
                  <a:pt x="316" y="290"/>
                  <a:pt x="316" y="290"/>
                </a:cubicBezTo>
                <a:cubicBezTo>
                  <a:pt x="322" y="365"/>
                  <a:pt x="322" y="365"/>
                  <a:pt x="322" y="365"/>
                </a:cubicBezTo>
                <a:cubicBezTo>
                  <a:pt x="320" y="371"/>
                  <a:pt x="320" y="371"/>
                  <a:pt x="320" y="371"/>
                </a:cubicBezTo>
                <a:cubicBezTo>
                  <a:pt x="313" y="374"/>
                  <a:pt x="313" y="374"/>
                  <a:pt x="313" y="374"/>
                </a:cubicBezTo>
                <a:cubicBezTo>
                  <a:pt x="519" y="374"/>
                  <a:pt x="519" y="374"/>
                  <a:pt x="519" y="374"/>
                </a:cubicBezTo>
                <a:cubicBezTo>
                  <a:pt x="528" y="374"/>
                  <a:pt x="533" y="367"/>
                  <a:pt x="533" y="353"/>
                </a:cubicBezTo>
                <a:cubicBezTo>
                  <a:pt x="533" y="342"/>
                  <a:pt x="530" y="331"/>
                  <a:pt x="525" y="319"/>
                </a:cubicBezTo>
                <a:close/>
                <a:moveTo>
                  <a:pt x="308" y="222"/>
                </a:moveTo>
                <a:cubicBezTo>
                  <a:pt x="302" y="224"/>
                  <a:pt x="302" y="224"/>
                  <a:pt x="302" y="224"/>
                </a:cubicBezTo>
                <a:cubicBezTo>
                  <a:pt x="231" y="224"/>
                  <a:pt x="231" y="224"/>
                  <a:pt x="231" y="224"/>
                </a:cubicBezTo>
                <a:cubicBezTo>
                  <a:pt x="225" y="222"/>
                  <a:pt x="225" y="222"/>
                  <a:pt x="225" y="222"/>
                </a:cubicBezTo>
                <a:cubicBezTo>
                  <a:pt x="222" y="216"/>
                  <a:pt x="222" y="216"/>
                  <a:pt x="222" y="216"/>
                </a:cubicBezTo>
                <a:cubicBezTo>
                  <a:pt x="222" y="215"/>
                  <a:pt x="222" y="215"/>
                  <a:pt x="222" y="215"/>
                </a:cubicBezTo>
                <a:cubicBezTo>
                  <a:pt x="229" y="121"/>
                  <a:pt x="229" y="121"/>
                  <a:pt x="229" y="121"/>
                </a:cubicBezTo>
                <a:cubicBezTo>
                  <a:pt x="232" y="115"/>
                  <a:pt x="232" y="115"/>
                  <a:pt x="232" y="115"/>
                </a:cubicBezTo>
                <a:cubicBezTo>
                  <a:pt x="239" y="112"/>
                  <a:pt x="239" y="112"/>
                  <a:pt x="239" y="112"/>
                </a:cubicBezTo>
                <a:cubicBezTo>
                  <a:pt x="294" y="112"/>
                  <a:pt x="294" y="112"/>
                  <a:pt x="294" y="112"/>
                </a:cubicBezTo>
                <a:cubicBezTo>
                  <a:pt x="300" y="115"/>
                  <a:pt x="300" y="115"/>
                  <a:pt x="300" y="115"/>
                </a:cubicBezTo>
                <a:cubicBezTo>
                  <a:pt x="303" y="121"/>
                  <a:pt x="303" y="121"/>
                  <a:pt x="303" y="121"/>
                </a:cubicBezTo>
                <a:cubicBezTo>
                  <a:pt x="311" y="215"/>
                  <a:pt x="311" y="215"/>
                  <a:pt x="311" y="215"/>
                </a:cubicBezTo>
                <a:cubicBezTo>
                  <a:pt x="311" y="216"/>
                  <a:pt x="311" y="216"/>
                  <a:pt x="311" y="216"/>
                </a:cubicBezTo>
                <a:lnTo>
                  <a:pt x="308" y="222"/>
                </a:lnTo>
                <a:close/>
              </a:path>
            </a:pathLst>
          </a:custGeom>
          <a:solidFill>
            <a:schemeClr val="bg1"/>
          </a:solidFill>
          <a:ln>
            <a:noFill/>
          </a:ln>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a:p>
        </p:txBody>
      </p:sp>
      <p:sp>
        <p:nvSpPr>
          <p:cNvPr id="43" name="Rectangle 42"/>
          <p:cNvSpPr/>
          <p:nvPr>
            <p:custDataLst>
              <p:tags r:id="rId3"/>
            </p:custDataLst>
          </p:nvPr>
        </p:nvSpPr>
        <p:spPr>
          <a:xfrm>
            <a:off x="3023662" y="1452674"/>
            <a:ext cx="736254" cy="736823"/>
          </a:xfrm>
          <a:prstGeom prst="rect">
            <a:avLst/>
          </a:prstGeom>
          <a:solidFill>
            <a:srgbClr val="0058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45" name="Rectangle 44"/>
          <p:cNvSpPr/>
          <p:nvPr/>
        </p:nvSpPr>
        <p:spPr>
          <a:xfrm>
            <a:off x="3789080" y="1404667"/>
            <a:ext cx="5354920" cy="784830"/>
          </a:xfrm>
          <a:prstGeom prst="rect">
            <a:avLst/>
          </a:prstGeom>
        </p:spPr>
        <p:txBody>
          <a:bodyPr wrap="square">
            <a:spAutoFit/>
          </a:bodyPr>
          <a:lstStyle/>
          <a:p>
            <a:r>
              <a:rPr lang="en-US" sz="1200" b="1" dirty="0" smtClean="0">
                <a:solidFill>
                  <a:schemeClr val="tx1">
                    <a:lumMod val="65000"/>
                    <a:lumOff val="35000"/>
                  </a:schemeClr>
                </a:solidFill>
                <a:ea typeface="Open Sans" pitchFamily="34" charset="0"/>
                <a:cs typeface="Open Sans" pitchFamily="34" charset="0"/>
              </a:rPr>
              <a:t>Approach </a:t>
            </a:r>
            <a:r>
              <a:rPr lang="en-US" sz="1200" dirty="0" smtClean="0">
                <a:solidFill>
                  <a:schemeClr val="tx1">
                    <a:lumMod val="65000"/>
                    <a:lumOff val="35000"/>
                  </a:schemeClr>
                </a:solidFill>
                <a:ea typeface="Open Sans" pitchFamily="34" charset="0"/>
                <a:cs typeface="Open Sans" pitchFamily="34" charset="0"/>
              </a:rPr>
              <a:t>[Partners: OEE Housing, Alberta </a:t>
            </a:r>
            <a:r>
              <a:rPr lang="en-US" sz="1200" dirty="0" err="1" smtClean="0">
                <a:solidFill>
                  <a:schemeClr val="tx1">
                    <a:lumMod val="65000"/>
                    <a:lumOff val="35000"/>
                  </a:schemeClr>
                </a:solidFill>
                <a:ea typeface="Open Sans" pitchFamily="34" charset="0"/>
                <a:cs typeface="Open Sans" pitchFamily="34" charset="0"/>
              </a:rPr>
              <a:t>CoLab</a:t>
            </a:r>
            <a:r>
              <a:rPr lang="en-US" sz="1200" dirty="0" smtClean="0">
                <a:solidFill>
                  <a:schemeClr val="tx1">
                    <a:lumMod val="65000"/>
                    <a:lumOff val="35000"/>
                  </a:schemeClr>
                </a:solidFill>
                <a:ea typeface="Open Sans" pitchFamily="34" charset="0"/>
                <a:cs typeface="Open Sans" pitchFamily="34" charset="0"/>
              </a:rPr>
              <a:t>, City of Edmonton &amp; Situ Strategy]</a:t>
            </a:r>
            <a:endParaRPr lang="en-US" sz="1200" dirty="0">
              <a:solidFill>
                <a:schemeClr val="tx1">
                  <a:lumMod val="65000"/>
                  <a:lumOff val="35000"/>
                </a:schemeClr>
              </a:solidFill>
              <a:ea typeface="Open Sans" pitchFamily="34" charset="0"/>
              <a:cs typeface="Open Sans" pitchFamily="34" charset="0"/>
            </a:endParaRPr>
          </a:p>
          <a:p>
            <a:pPr marL="128588" indent="-128588">
              <a:buFont typeface="Arial" panose="020B0604020202020204" pitchFamily="34" charset="0"/>
              <a:buChar char="•"/>
            </a:pPr>
            <a:r>
              <a:rPr lang="en-CA" sz="1100" dirty="0" smtClean="0">
                <a:solidFill>
                  <a:schemeClr val="tx1">
                    <a:lumMod val="65000"/>
                    <a:lumOff val="35000"/>
                  </a:schemeClr>
                </a:solidFill>
                <a:ea typeface="Open Sans" pitchFamily="34" charset="0"/>
                <a:cs typeface="Open Sans" pitchFamily="34" charset="0"/>
              </a:rPr>
              <a:t>Phase I: </a:t>
            </a:r>
            <a:r>
              <a:rPr lang="en-CA" sz="1100" dirty="0">
                <a:solidFill>
                  <a:schemeClr val="tx1">
                    <a:lumMod val="65000"/>
                    <a:lumOff val="35000"/>
                  </a:schemeClr>
                </a:solidFill>
                <a:ea typeface="Open Sans" pitchFamily="34" charset="0"/>
                <a:cs typeface="Open Sans" pitchFamily="34" charset="0"/>
              </a:rPr>
              <a:t>A</a:t>
            </a:r>
            <a:r>
              <a:rPr lang="en-CA" sz="1100" dirty="0" smtClean="0">
                <a:solidFill>
                  <a:schemeClr val="tx1">
                    <a:lumMod val="65000"/>
                    <a:lumOff val="35000"/>
                  </a:schemeClr>
                </a:solidFill>
                <a:ea typeface="Open Sans" pitchFamily="34" charset="0"/>
                <a:cs typeface="Open Sans" pitchFamily="34" charset="0"/>
              </a:rPr>
              <a:t>ction research and design project to inform learning and frame opportunities and challenges</a:t>
            </a:r>
          </a:p>
          <a:p>
            <a:pPr marL="128588" indent="-128588">
              <a:buFont typeface="Arial" panose="020B0604020202020204" pitchFamily="34" charset="0"/>
              <a:buChar char="•"/>
            </a:pPr>
            <a:r>
              <a:rPr lang="en-CA" sz="1100" dirty="0" smtClean="0">
                <a:solidFill>
                  <a:schemeClr val="tx1">
                    <a:lumMod val="65000"/>
                    <a:lumOff val="35000"/>
                  </a:schemeClr>
                </a:solidFill>
                <a:ea typeface="Open Sans" pitchFamily="34" charset="0"/>
                <a:cs typeface="Open Sans" pitchFamily="34" charset="0"/>
              </a:rPr>
              <a:t>Phase II: Call for proposals and fund further experimentation and delivery</a:t>
            </a:r>
            <a:endParaRPr lang="en-CA" sz="1100" dirty="0">
              <a:solidFill>
                <a:schemeClr val="tx1">
                  <a:lumMod val="65000"/>
                  <a:lumOff val="35000"/>
                </a:schemeClr>
              </a:solidFill>
              <a:ea typeface="Open Sans" pitchFamily="34" charset="0"/>
              <a:cs typeface="Open Sans" pitchFamily="34" charset="0"/>
            </a:endParaRPr>
          </a:p>
        </p:txBody>
      </p:sp>
      <p:sp>
        <p:nvSpPr>
          <p:cNvPr id="20" name="Freeform 19"/>
          <p:cNvSpPr>
            <a:spLocks noEditPoints="1"/>
          </p:cNvSpPr>
          <p:nvPr/>
        </p:nvSpPr>
        <p:spPr bwMode="auto">
          <a:xfrm>
            <a:off x="3145802" y="1584979"/>
            <a:ext cx="491974" cy="473750"/>
          </a:xfrm>
          <a:custGeom>
            <a:avLst/>
            <a:gdLst>
              <a:gd name="T0" fmla="*/ 977 w 995"/>
              <a:gd name="T1" fmla="*/ 138 h 998"/>
              <a:gd name="T2" fmla="*/ 283 w 995"/>
              <a:gd name="T3" fmla="*/ 143 h 998"/>
              <a:gd name="T4" fmla="*/ 278 w 995"/>
              <a:gd name="T5" fmla="*/ 263 h 998"/>
              <a:gd name="T6" fmla="*/ 296 w 995"/>
              <a:gd name="T7" fmla="*/ 281 h 998"/>
              <a:gd name="T8" fmla="*/ 989 w 995"/>
              <a:gd name="T9" fmla="*/ 276 h 998"/>
              <a:gd name="T10" fmla="*/ 995 w 995"/>
              <a:gd name="T11" fmla="*/ 156 h 998"/>
              <a:gd name="T12" fmla="*/ 989 w 995"/>
              <a:gd name="T13" fmla="*/ 430 h 998"/>
              <a:gd name="T14" fmla="*/ 296 w 995"/>
              <a:gd name="T15" fmla="*/ 424 h 998"/>
              <a:gd name="T16" fmla="*/ 278 w 995"/>
              <a:gd name="T17" fmla="*/ 442 h 998"/>
              <a:gd name="T18" fmla="*/ 283 w 995"/>
              <a:gd name="T19" fmla="*/ 563 h 998"/>
              <a:gd name="T20" fmla="*/ 977 w 995"/>
              <a:gd name="T21" fmla="*/ 568 h 998"/>
              <a:gd name="T22" fmla="*/ 995 w 995"/>
              <a:gd name="T23" fmla="*/ 550 h 998"/>
              <a:gd name="T24" fmla="*/ 989 w 995"/>
              <a:gd name="T25" fmla="*/ 430 h 998"/>
              <a:gd name="T26" fmla="*/ 146 w 995"/>
              <a:gd name="T27" fmla="*/ 0 h 998"/>
              <a:gd name="T28" fmla="*/ 10 w 995"/>
              <a:gd name="T29" fmla="*/ 71 h 998"/>
              <a:gd name="T30" fmla="*/ 78 w 995"/>
              <a:gd name="T31" fmla="*/ 83 h 998"/>
              <a:gd name="T32" fmla="*/ 79 w 995"/>
              <a:gd name="T33" fmla="*/ 90 h 998"/>
              <a:gd name="T34" fmla="*/ 79 w 995"/>
              <a:gd name="T35" fmla="*/ 226 h 998"/>
              <a:gd name="T36" fmla="*/ 19 w 995"/>
              <a:gd name="T37" fmla="*/ 281 h 998"/>
              <a:gd name="T38" fmla="*/ 206 w 995"/>
              <a:gd name="T39" fmla="*/ 226 h 998"/>
              <a:gd name="T40" fmla="*/ 989 w 995"/>
              <a:gd name="T41" fmla="*/ 717 h 998"/>
              <a:gd name="T42" fmla="*/ 296 w 995"/>
              <a:gd name="T43" fmla="*/ 711 h 998"/>
              <a:gd name="T44" fmla="*/ 278 w 995"/>
              <a:gd name="T45" fmla="*/ 729 h 998"/>
              <a:gd name="T46" fmla="*/ 283 w 995"/>
              <a:gd name="T47" fmla="*/ 849 h 998"/>
              <a:gd name="T48" fmla="*/ 977 w 995"/>
              <a:gd name="T49" fmla="*/ 855 h 998"/>
              <a:gd name="T50" fmla="*/ 995 w 995"/>
              <a:gd name="T51" fmla="*/ 837 h 998"/>
              <a:gd name="T52" fmla="*/ 989 w 995"/>
              <a:gd name="T53" fmla="*/ 717 h 998"/>
              <a:gd name="T54" fmla="*/ 147 w 995"/>
              <a:gd name="T55" fmla="*/ 584 h 998"/>
              <a:gd name="T56" fmla="*/ 96 w 995"/>
              <a:gd name="T57" fmla="*/ 555 h 998"/>
              <a:gd name="T58" fmla="*/ 180 w 995"/>
              <a:gd name="T59" fmla="*/ 490 h 998"/>
              <a:gd name="T60" fmla="*/ 171 w 995"/>
              <a:gd name="T61" fmla="*/ 376 h 998"/>
              <a:gd name="T62" fmla="*/ 43 w 995"/>
              <a:gd name="T63" fmla="*/ 369 h 998"/>
              <a:gd name="T64" fmla="*/ 51 w 995"/>
              <a:gd name="T65" fmla="*/ 446 h 998"/>
              <a:gd name="T66" fmla="*/ 118 w 995"/>
              <a:gd name="T67" fmla="*/ 421 h 998"/>
              <a:gd name="T68" fmla="*/ 113 w 995"/>
              <a:gd name="T69" fmla="*/ 468 h 998"/>
              <a:gd name="T70" fmla="*/ 45 w 995"/>
              <a:gd name="T71" fmla="*/ 519 h 998"/>
              <a:gd name="T72" fmla="*/ 0 w 995"/>
              <a:gd name="T73" fmla="*/ 609 h 998"/>
              <a:gd name="T74" fmla="*/ 206 w 995"/>
              <a:gd name="T75" fmla="*/ 640 h 998"/>
              <a:gd name="T76" fmla="*/ 147 w 995"/>
              <a:gd name="T77" fmla="*/ 550 h 998"/>
              <a:gd name="T78" fmla="*/ 142 w 995"/>
              <a:gd name="T79" fmla="*/ 825 h 998"/>
              <a:gd name="T80" fmla="*/ 196 w 995"/>
              <a:gd name="T81" fmla="*/ 711 h 998"/>
              <a:gd name="T82" fmla="*/ 9 w 995"/>
              <a:gd name="T83" fmla="*/ 796 h 998"/>
              <a:gd name="T84" fmla="*/ 69 w 995"/>
              <a:gd name="T85" fmla="*/ 767 h 998"/>
              <a:gd name="T86" fmla="*/ 123 w 995"/>
              <a:gd name="T87" fmla="*/ 765 h 998"/>
              <a:gd name="T88" fmla="*/ 102 w 995"/>
              <a:gd name="T89" fmla="*/ 788 h 998"/>
              <a:gd name="T90" fmla="*/ 60 w 995"/>
              <a:gd name="T91" fmla="*/ 842 h 998"/>
              <a:gd name="T92" fmla="*/ 134 w 995"/>
              <a:gd name="T93" fmla="*/ 905 h 998"/>
              <a:gd name="T94" fmla="*/ 93 w 995"/>
              <a:gd name="T95" fmla="*/ 937 h 998"/>
              <a:gd name="T96" fmla="*/ 2 w 995"/>
              <a:gd name="T97" fmla="*/ 961 h 998"/>
              <a:gd name="T98" fmla="*/ 174 w 995"/>
              <a:gd name="T99" fmla="*/ 972 h 998"/>
              <a:gd name="T100" fmla="*/ 188 w 995"/>
              <a:gd name="T101" fmla="*/ 852 h 9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95" h="998">
                <a:moveTo>
                  <a:pt x="989" y="143"/>
                </a:moveTo>
                <a:cubicBezTo>
                  <a:pt x="977" y="138"/>
                  <a:pt x="977" y="138"/>
                  <a:pt x="977" y="138"/>
                </a:cubicBezTo>
                <a:cubicBezTo>
                  <a:pt x="296" y="138"/>
                  <a:pt x="296" y="138"/>
                  <a:pt x="296" y="138"/>
                </a:cubicBezTo>
                <a:cubicBezTo>
                  <a:pt x="283" y="143"/>
                  <a:pt x="283" y="143"/>
                  <a:pt x="283" y="143"/>
                </a:cubicBezTo>
                <a:cubicBezTo>
                  <a:pt x="278" y="156"/>
                  <a:pt x="278" y="156"/>
                  <a:pt x="278" y="156"/>
                </a:cubicBezTo>
                <a:cubicBezTo>
                  <a:pt x="278" y="263"/>
                  <a:pt x="278" y="263"/>
                  <a:pt x="278" y="263"/>
                </a:cubicBezTo>
                <a:cubicBezTo>
                  <a:pt x="283" y="276"/>
                  <a:pt x="283" y="276"/>
                  <a:pt x="283" y="276"/>
                </a:cubicBezTo>
                <a:cubicBezTo>
                  <a:pt x="296" y="281"/>
                  <a:pt x="296" y="281"/>
                  <a:pt x="296" y="281"/>
                </a:cubicBezTo>
                <a:cubicBezTo>
                  <a:pt x="977" y="281"/>
                  <a:pt x="977" y="281"/>
                  <a:pt x="977" y="281"/>
                </a:cubicBezTo>
                <a:cubicBezTo>
                  <a:pt x="989" y="276"/>
                  <a:pt x="989" y="276"/>
                  <a:pt x="989" y="276"/>
                </a:cubicBezTo>
                <a:cubicBezTo>
                  <a:pt x="995" y="263"/>
                  <a:pt x="995" y="263"/>
                  <a:pt x="995" y="263"/>
                </a:cubicBezTo>
                <a:cubicBezTo>
                  <a:pt x="995" y="156"/>
                  <a:pt x="995" y="156"/>
                  <a:pt x="995" y="156"/>
                </a:cubicBezTo>
                <a:lnTo>
                  <a:pt x="989" y="143"/>
                </a:lnTo>
                <a:close/>
                <a:moveTo>
                  <a:pt x="989" y="430"/>
                </a:moveTo>
                <a:cubicBezTo>
                  <a:pt x="977" y="424"/>
                  <a:pt x="977" y="424"/>
                  <a:pt x="977" y="424"/>
                </a:cubicBezTo>
                <a:cubicBezTo>
                  <a:pt x="296" y="424"/>
                  <a:pt x="296" y="424"/>
                  <a:pt x="296" y="424"/>
                </a:cubicBezTo>
                <a:cubicBezTo>
                  <a:pt x="283" y="430"/>
                  <a:pt x="283" y="430"/>
                  <a:pt x="283" y="430"/>
                </a:cubicBezTo>
                <a:cubicBezTo>
                  <a:pt x="278" y="442"/>
                  <a:pt x="278" y="442"/>
                  <a:pt x="278" y="442"/>
                </a:cubicBezTo>
                <a:cubicBezTo>
                  <a:pt x="278" y="550"/>
                  <a:pt x="278" y="550"/>
                  <a:pt x="278" y="550"/>
                </a:cubicBezTo>
                <a:cubicBezTo>
                  <a:pt x="283" y="563"/>
                  <a:pt x="283" y="563"/>
                  <a:pt x="283" y="563"/>
                </a:cubicBezTo>
                <a:cubicBezTo>
                  <a:pt x="296" y="568"/>
                  <a:pt x="296" y="568"/>
                  <a:pt x="296" y="568"/>
                </a:cubicBezTo>
                <a:cubicBezTo>
                  <a:pt x="977" y="568"/>
                  <a:pt x="977" y="568"/>
                  <a:pt x="977" y="568"/>
                </a:cubicBezTo>
                <a:cubicBezTo>
                  <a:pt x="989" y="563"/>
                  <a:pt x="989" y="563"/>
                  <a:pt x="989" y="563"/>
                </a:cubicBezTo>
                <a:cubicBezTo>
                  <a:pt x="995" y="550"/>
                  <a:pt x="995" y="550"/>
                  <a:pt x="995" y="550"/>
                </a:cubicBezTo>
                <a:cubicBezTo>
                  <a:pt x="995" y="442"/>
                  <a:pt x="995" y="442"/>
                  <a:pt x="995" y="442"/>
                </a:cubicBezTo>
                <a:lnTo>
                  <a:pt x="989" y="430"/>
                </a:lnTo>
                <a:close/>
                <a:moveTo>
                  <a:pt x="146" y="226"/>
                </a:moveTo>
                <a:cubicBezTo>
                  <a:pt x="146" y="0"/>
                  <a:pt x="146" y="0"/>
                  <a:pt x="146" y="0"/>
                </a:cubicBezTo>
                <a:cubicBezTo>
                  <a:pt x="87" y="0"/>
                  <a:pt x="87" y="0"/>
                  <a:pt x="87" y="0"/>
                </a:cubicBezTo>
                <a:cubicBezTo>
                  <a:pt x="10" y="71"/>
                  <a:pt x="10" y="71"/>
                  <a:pt x="10" y="71"/>
                </a:cubicBezTo>
                <a:cubicBezTo>
                  <a:pt x="50" y="113"/>
                  <a:pt x="50" y="113"/>
                  <a:pt x="50" y="113"/>
                </a:cubicBezTo>
                <a:cubicBezTo>
                  <a:pt x="66" y="99"/>
                  <a:pt x="75" y="89"/>
                  <a:pt x="78" y="83"/>
                </a:cubicBezTo>
                <a:cubicBezTo>
                  <a:pt x="79" y="83"/>
                  <a:pt x="79" y="83"/>
                  <a:pt x="79" y="83"/>
                </a:cubicBezTo>
                <a:cubicBezTo>
                  <a:pt x="79" y="90"/>
                  <a:pt x="79" y="90"/>
                  <a:pt x="79" y="90"/>
                </a:cubicBezTo>
                <a:cubicBezTo>
                  <a:pt x="79" y="105"/>
                  <a:pt x="79" y="127"/>
                  <a:pt x="79" y="157"/>
                </a:cubicBezTo>
                <a:cubicBezTo>
                  <a:pt x="79" y="188"/>
                  <a:pt x="79" y="210"/>
                  <a:pt x="79" y="226"/>
                </a:cubicBezTo>
                <a:cubicBezTo>
                  <a:pt x="19" y="226"/>
                  <a:pt x="19" y="226"/>
                  <a:pt x="19" y="226"/>
                </a:cubicBezTo>
                <a:cubicBezTo>
                  <a:pt x="19" y="281"/>
                  <a:pt x="19" y="281"/>
                  <a:pt x="19" y="281"/>
                </a:cubicBezTo>
                <a:cubicBezTo>
                  <a:pt x="206" y="281"/>
                  <a:pt x="206" y="281"/>
                  <a:pt x="206" y="281"/>
                </a:cubicBezTo>
                <a:cubicBezTo>
                  <a:pt x="206" y="226"/>
                  <a:pt x="206" y="226"/>
                  <a:pt x="206" y="226"/>
                </a:cubicBezTo>
                <a:lnTo>
                  <a:pt x="146" y="226"/>
                </a:lnTo>
                <a:close/>
                <a:moveTo>
                  <a:pt x="989" y="717"/>
                </a:moveTo>
                <a:cubicBezTo>
                  <a:pt x="977" y="711"/>
                  <a:pt x="977" y="711"/>
                  <a:pt x="977" y="711"/>
                </a:cubicBezTo>
                <a:cubicBezTo>
                  <a:pt x="296" y="711"/>
                  <a:pt x="296" y="711"/>
                  <a:pt x="296" y="711"/>
                </a:cubicBezTo>
                <a:cubicBezTo>
                  <a:pt x="283" y="716"/>
                  <a:pt x="283" y="716"/>
                  <a:pt x="283" y="716"/>
                </a:cubicBezTo>
                <a:cubicBezTo>
                  <a:pt x="278" y="729"/>
                  <a:pt x="278" y="729"/>
                  <a:pt x="278" y="729"/>
                </a:cubicBezTo>
                <a:cubicBezTo>
                  <a:pt x="278" y="837"/>
                  <a:pt x="278" y="837"/>
                  <a:pt x="278" y="837"/>
                </a:cubicBezTo>
                <a:cubicBezTo>
                  <a:pt x="283" y="849"/>
                  <a:pt x="283" y="849"/>
                  <a:pt x="283" y="849"/>
                </a:cubicBezTo>
                <a:cubicBezTo>
                  <a:pt x="296" y="855"/>
                  <a:pt x="296" y="855"/>
                  <a:pt x="296" y="855"/>
                </a:cubicBezTo>
                <a:cubicBezTo>
                  <a:pt x="977" y="855"/>
                  <a:pt x="977" y="855"/>
                  <a:pt x="977" y="855"/>
                </a:cubicBezTo>
                <a:cubicBezTo>
                  <a:pt x="989" y="849"/>
                  <a:pt x="989" y="849"/>
                  <a:pt x="989" y="849"/>
                </a:cubicBezTo>
                <a:cubicBezTo>
                  <a:pt x="995" y="837"/>
                  <a:pt x="995" y="837"/>
                  <a:pt x="995" y="837"/>
                </a:cubicBezTo>
                <a:cubicBezTo>
                  <a:pt x="995" y="729"/>
                  <a:pt x="995" y="729"/>
                  <a:pt x="995" y="729"/>
                </a:cubicBezTo>
                <a:lnTo>
                  <a:pt x="989" y="717"/>
                </a:lnTo>
                <a:close/>
                <a:moveTo>
                  <a:pt x="147" y="550"/>
                </a:moveTo>
                <a:cubicBezTo>
                  <a:pt x="147" y="584"/>
                  <a:pt x="147" y="584"/>
                  <a:pt x="147" y="584"/>
                </a:cubicBezTo>
                <a:cubicBezTo>
                  <a:pt x="76" y="584"/>
                  <a:pt x="76" y="584"/>
                  <a:pt x="76" y="584"/>
                </a:cubicBezTo>
                <a:cubicBezTo>
                  <a:pt x="76" y="575"/>
                  <a:pt x="83" y="565"/>
                  <a:pt x="96" y="555"/>
                </a:cubicBezTo>
                <a:cubicBezTo>
                  <a:pt x="109" y="544"/>
                  <a:pt x="123" y="535"/>
                  <a:pt x="138" y="526"/>
                </a:cubicBezTo>
                <a:cubicBezTo>
                  <a:pt x="153" y="518"/>
                  <a:pt x="167" y="506"/>
                  <a:pt x="180" y="490"/>
                </a:cubicBezTo>
                <a:cubicBezTo>
                  <a:pt x="193" y="475"/>
                  <a:pt x="199" y="458"/>
                  <a:pt x="199" y="439"/>
                </a:cubicBezTo>
                <a:cubicBezTo>
                  <a:pt x="199" y="413"/>
                  <a:pt x="190" y="392"/>
                  <a:pt x="171" y="376"/>
                </a:cubicBezTo>
                <a:cubicBezTo>
                  <a:pt x="152" y="361"/>
                  <a:pt x="129" y="353"/>
                  <a:pt x="102" y="353"/>
                </a:cubicBezTo>
                <a:cubicBezTo>
                  <a:pt x="81" y="353"/>
                  <a:pt x="61" y="358"/>
                  <a:pt x="43" y="369"/>
                </a:cubicBezTo>
                <a:cubicBezTo>
                  <a:pt x="25" y="379"/>
                  <a:pt x="12" y="394"/>
                  <a:pt x="3" y="413"/>
                </a:cubicBezTo>
                <a:cubicBezTo>
                  <a:pt x="51" y="446"/>
                  <a:pt x="51" y="446"/>
                  <a:pt x="51" y="446"/>
                </a:cubicBezTo>
                <a:cubicBezTo>
                  <a:pt x="64" y="425"/>
                  <a:pt x="79" y="414"/>
                  <a:pt x="96" y="414"/>
                </a:cubicBezTo>
                <a:cubicBezTo>
                  <a:pt x="105" y="414"/>
                  <a:pt x="113" y="416"/>
                  <a:pt x="118" y="421"/>
                </a:cubicBezTo>
                <a:cubicBezTo>
                  <a:pt x="124" y="426"/>
                  <a:pt x="126" y="434"/>
                  <a:pt x="126" y="443"/>
                </a:cubicBezTo>
                <a:cubicBezTo>
                  <a:pt x="126" y="452"/>
                  <a:pt x="122" y="460"/>
                  <a:pt x="113" y="468"/>
                </a:cubicBezTo>
                <a:cubicBezTo>
                  <a:pt x="104" y="476"/>
                  <a:pt x="94" y="484"/>
                  <a:pt x="81" y="493"/>
                </a:cubicBezTo>
                <a:cubicBezTo>
                  <a:pt x="69" y="501"/>
                  <a:pt x="57" y="509"/>
                  <a:pt x="45" y="519"/>
                </a:cubicBezTo>
                <a:cubicBezTo>
                  <a:pt x="32" y="529"/>
                  <a:pt x="22" y="542"/>
                  <a:pt x="13" y="557"/>
                </a:cubicBezTo>
                <a:cubicBezTo>
                  <a:pt x="4" y="573"/>
                  <a:pt x="0" y="590"/>
                  <a:pt x="0" y="609"/>
                </a:cubicBezTo>
                <a:cubicBezTo>
                  <a:pt x="0" y="616"/>
                  <a:pt x="1" y="626"/>
                  <a:pt x="3" y="640"/>
                </a:cubicBezTo>
                <a:cubicBezTo>
                  <a:pt x="206" y="640"/>
                  <a:pt x="206" y="640"/>
                  <a:pt x="206" y="640"/>
                </a:cubicBezTo>
                <a:cubicBezTo>
                  <a:pt x="206" y="550"/>
                  <a:pt x="206" y="550"/>
                  <a:pt x="206" y="550"/>
                </a:cubicBezTo>
                <a:lnTo>
                  <a:pt x="147" y="550"/>
                </a:lnTo>
                <a:close/>
                <a:moveTo>
                  <a:pt x="188" y="852"/>
                </a:moveTo>
                <a:cubicBezTo>
                  <a:pt x="177" y="839"/>
                  <a:pt x="162" y="829"/>
                  <a:pt x="142" y="825"/>
                </a:cubicBezTo>
                <a:cubicBezTo>
                  <a:pt x="196" y="760"/>
                  <a:pt x="196" y="760"/>
                  <a:pt x="196" y="760"/>
                </a:cubicBezTo>
                <a:cubicBezTo>
                  <a:pt x="196" y="711"/>
                  <a:pt x="196" y="711"/>
                  <a:pt x="196" y="711"/>
                </a:cubicBezTo>
                <a:cubicBezTo>
                  <a:pt x="9" y="711"/>
                  <a:pt x="9" y="711"/>
                  <a:pt x="9" y="711"/>
                </a:cubicBezTo>
                <a:cubicBezTo>
                  <a:pt x="9" y="796"/>
                  <a:pt x="9" y="796"/>
                  <a:pt x="9" y="796"/>
                </a:cubicBezTo>
                <a:cubicBezTo>
                  <a:pt x="69" y="796"/>
                  <a:pt x="69" y="796"/>
                  <a:pt x="69" y="796"/>
                </a:cubicBezTo>
                <a:cubicBezTo>
                  <a:pt x="69" y="767"/>
                  <a:pt x="69" y="767"/>
                  <a:pt x="69" y="767"/>
                </a:cubicBezTo>
                <a:cubicBezTo>
                  <a:pt x="75" y="767"/>
                  <a:pt x="84" y="766"/>
                  <a:pt x="96" y="766"/>
                </a:cubicBezTo>
                <a:cubicBezTo>
                  <a:pt x="108" y="766"/>
                  <a:pt x="117" y="765"/>
                  <a:pt x="123" y="765"/>
                </a:cubicBezTo>
                <a:cubicBezTo>
                  <a:pt x="123" y="766"/>
                  <a:pt x="123" y="766"/>
                  <a:pt x="123" y="766"/>
                </a:cubicBezTo>
                <a:cubicBezTo>
                  <a:pt x="102" y="788"/>
                  <a:pt x="102" y="788"/>
                  <a:pt x="102" y="788"/>
                </a:cubicBezTo>
                <a:cubicBezTo>
                  <a:pt x="95" y="795"/>
                  <a:pt x="88" y="805"/>
                  <a:pt x="78" y="818"/>
                </a:cubicBezTo>
                <a:cubicBezTo>
                  <a:pt x="69" y="830"/>
                  <a:pt x="63" y="839"/>
                  <a:pt x="60" y="842"/>
                </a:cubicBezTo>
                <a:cubicBezTo>
                  <a:pt x="75" y="874"/>
                  <a:pt x="75" y="874"/>
                  <a:pt x="75" y="874"/>
                </a:cubicBezTo>
                <a:cubicBezTo>
                  <a:pt x="114" y="870"/>
                  <a:pt x="134" y="881"/>
                  <a:pt x="134" y="905"/>
                </a:cubicBezTo>
                <a:cubicBezTo>
                  <a:pt x="134" y="915"/>
                  <a:pt x="130" y="923"/>
                  <a:pt x="121" y="929"/>
                </a:cubicBezTo>
                <a:cubicBezTo>
                  <a:pt x="113" y="934"/>
                  <a:pt x="104" y="937"/>
                  <a:pt x="93" y="937"/>
                </a:cubicBezTo>
                <a:cubicBezTo>
                  <a:pt x="72" y="937"/>
                  <a:pt x="52" y="928"/>
                  <a:pt x="34" y="912"/>
                </a:cubicBezTo>
                <a:cubicBezTo>
                  <a:pt x="2" y="961"/>
                  <a:pt x="2" y="961"/>
                  <a:pt x="2" y="961"/>
                </a:cubicBezTo>
                <a:cubicBezTo>
                  <a:pt x="27" y="986"/>
                  <a:pt x="59" y="998"/>
                  <a:pt x="98" y="998"/>
                </a:cubicBezTo>
                <a:cubicBezTo>
                  <a:pt x="129" y="998"/>
                  <a:pt x="154" y="989"/>
                  <a:pt x="174" y="972"/>
                </a:cubicBezTo>
                <a:cubicBezTo>
                  <a:pt x="195" y="955"/>
                  <a:pt x="205" y="931"/>
                  <a:pt x="205" y="902"/>
                </a:cubicBezTo>
                <a:cubicBezTo>
                  <a:pt x="205" y="883"/>
                  <a:pt x="199" y="866"/>
                  <a:pt x="188" y="852"/>
                </a:cubicBez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a:p>
        </p:txBody>
      </p:sp>
      <p:sp>
        <p:nvSpPr>
          <p:cNvPr id="22" name="Rectangle 21"/>
          <p:cNvSpPr/>
          <p:nvPr/>
        </p:nvSpPr>
        <p:spPr>
          <a:xfrm>
            <a:off x="2929801" y="3864"/>
            <a:ext cx="3125399" cy="230832"/>
          </a:xfrm>
          <a:prstGeom prst="rect">
            <a:avLst/>
          </a:prstGeom>
        </p:spPr>
        <p:txBody>
          <a:bodyPr wrap="square">
            <a:spAutoFit/>
          </a:bodyPr>
          <a:lstStyle/>
          <a:p>
            <a:r>
              <a:rPr lang="en-GB" sz="900" b="1" dirty="0" smtClean="0">
                <a:solidFill>
                  <a:srgbClr val="2F5897"/>
                </a:solidFill>
                <a:latin typeface="Oswald"/>
                <a:ea typeface="Oswald"/>
                <a:cs typeface="Oswald"/>
                <a:sym typeface="Oswald"/>
              </a:rPr>
              <a:t>TESTING NEW POLICY METHODS &amp; APPROACHES</a:t>
            </a:r>
            <a:endParaRPr lang="en-US" sz="900" b="1" dirty="0">
              <a:solidFill>
                <a:srgbClr val="2F5897"/>
              </a:solidFill>
              <a:latin typeface="Oswald"/>
              <a:ea typeface="Oswald"/>
              <a:cs typeface="Oswald"/>
            </a:endParaRPr>
          </a:p>
        </p:txBody>
      </p:sp>
    </p:spTree>
    <p:extLst>
      <p:ext uri="{BB962C8B-B14F-4D97-AF65-F5344CB8AC3E}">
        <p14:creationId xmlns:p14="http://schemas.microsoft.com/office/powerpoint/2010/main" val="37749453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4294967295"/>
          </p:nvPr>
        </p:nvSpPr>
        <p:spPr>
          <a:xfrm>
            <a:off x="8583823" y="69057"/>
            <a:ext cx="468669"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0D297C05-AC99-294D-B757-1B4E4231E772}" type="slidenum">
              <a:rPr lang="en-US" smtClean="0"/>
              <a:t>18</a:t>
            </a:fld>
            <a:endParaRPr lang="en-US" dirty="0"/>
          </a:p>
        </p:txBody>
      </p:sp>
      <p:sp>
        <p:nvSpPr>
          <p:cNvPr id="35" name="Title 1"/>
          <p:cNvSpPr txBox="1">
            <a:spLocks/>
          </p:cNvSpPr>
          <p:nvPr/>
        </p:nvSpPr>
        <p:spPr>
          <a:xfrm>
            <a:off x="334229" y="230188"/>
            <a:ext cx="8418786" cy="684212"/>
          </a:xfrm>
          <a:prstGeom prst="rect">
            <a:avLst/>
          </a:prstGeom>
        </p:spPr>
        <p:txBody>
          <a:bodyPr vert="horz" lIns="91440" tIns="45720" rIns="91440" bIns="45720" rtlCol="0" anchor="ctr">
            <a:normAutofit fontScale="92500" lnSpcReduction="20000"/>
          </a:bodyPr>
          <a:lstStyle>
            <a:lvl1pPr algn="ctr" defTabSz="457200" rtl="0" eaLnBrk="1" latinLnBrk="0" hangingPunct="1">
              <a:spcBef>
                <a:spcPct val="0"/>
              </a:spcBef>
              <a:buNone/>
              <a:defRPr sz="4000" b="1" kern="1200">
                <a:solidFill>
                  <a:schemeClr val="accent1">
                    <a:lumMod val="50000"/>
                  </a:schemeClr>
                </a:solidFill>
                <a:latin typeface="Arial"/>
                <a:ea typeface="+mj-ea"/>
                <a:cs typeface="Arial"/>
              </a:defRPr>
            </a:lvl1pPr>
          </a:lstStyle>
          <a:p>
            <a:pPr>
              <a:lnSpc>
                <a:spcPct val="107407"/>
              </a:lnSpc>
              <a:spcBef>
                <a:spcPts val="400"/>
              </a:spcBef>
            </a:pPr>
            <a:r>
              <a:rPr lang="en-GB" sz="2400" dirty="0" smtClean="0">
                <a:solidFill>
                  <a:srgbClr val="2F5897"/>
                </a:solidFill>
                <a:latin typeface="Oswald"/>
                <a:ea typeface="Oswald"/>
                <a:cs typeface="Oswald"/>
                <a:sym typeface="Oswald"/>
              </a:rPr>
              <a:t>Funding </a:t>
            </a:r>
            <a:r>
              <a:rPr lang="en-GB" sz="2400" dirty="0">
                <a:solidFill>
                  <a:srgbClr val="2F5897"/>
                </a:solidFill>
                <a:latin typeface="Oswald"/>
                <a:ea typeface="Oswald"/>
                <a:cs typeface="Oswald"/>
                <a:sym typeface="Oswald"/>
              </a:rPr>
              <a:t>multi-sectoral partnerships to </a:t>
            </a:r>
            <a:r>
              <a:rPr lang="en-GB" sz="2400" dirty="0" smtClean="0">
                <a:solidFill>
                  <a:srgbClr val="2F5897"/>
                </a:solidFill>
                <a:latin typeface="Oswald"/>
                <a:ea typeface="Oswald"/>
                <a:cs typeface="Oswald"/>
                <a:sym typeface="Oswald"/>
              </a:rPr>
              <a:t>drive demand for energy efficiency in homes</a:t>
            </a:r>
            <a:endParaRPr lang="en-US" sz="2100" dirty="0"/>
          </a:p>
        </p:txBody>
      </p:sp>
      <p:grpSp>
        <p:nvGrpSpPr>
          <p:cNvPr id="7" name="Group 6"/>
          <p:cNvGrpSpPr/>
          <p:nvPr/>
        </p:nvGrpSpPr>
        <p:grpSpPr>
          <a:xfrm>
            <a:off x="146982" y="1499023"/>
            <a:ext cx="3321339" cy="2458724"/>
            <a:chOff x="5840263" y="1427113"/>
            <a:chExt cx="2711818" cy="1922765"/>
          </a:xfrm>
        </p:grpSpPr>
        <p:sp>
          <p:nvSpPr>
            <p:cNvPr id="8" name="Rounded Rectangle 7"/>
            <p:cNvSpPr/>
            <p:nvPr/>
          </p:nvSpPr>
          <p:spPr>
            <a:xfrm>
              <a:off x="5840263" y="1427113"/>
              <a:ext cx="2711818" cy="1922765"/>
            </a:xfrm>
            <a:prstGeom prst="round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p>
          </p:txBody>
        </p:sp>
        <p:pic>
          <p:nvPicPr>
            <p:cNvPr id="9" name="Shape 278"/>
            <p:cNvPicPr preferRelativeResize="0"/>
            <p:nvPr/>
          </p:nvPicPr>
          <p:blipFill rotWithShape="1">
            <a:blip r:embed="rId6">
              <a:alphaModFix/>
            </a:blip>
            <a:srcRect b="44687"/>
            <a:stretch/>
          </p:blipFill>
          <p:spPr>
            <a:xfrm>
              <a:off x="6857131" y="2505534"/>
              <a:ext cx="752024" cy="662865"/>
            </a:xfrm>
            <a:prstGeom prst="rect">
              <a:avLst/>
            </a:prstGeom>
            <a:noFill/>
            <a:ln>
              <a:noFill/>
            </a:ln>
          </p:spPr>
        </p:pic>
        <p:pic>
          <p:nvPicPr>
            <p:cNvPr id="10" name="Shape 279"/>
            <p:cNvPicPr preferRelativeResize="0"/>
            <p:nvPr/>
          </p:nvPicPr>
          <p:blipFill>
            <a:blip r:embed="rId7">
              <a:alphaModFix/>
            </a:blip>
            <a:stretch>
              <a:fillRect/>
            </a:stretch>
          </p:blipFill>
          <p:spPr>
            <a:xfrm>
              <a:off x="6003509" y="1960437"/>
              <a:ext cx="2385327" cy="486745"/>
            </a:xfrm>
            <a:prstGeom prst="rect">
              <a:avLst/>
            </a:prstGeom>
            <a:noFill/>
            <a:ln>
              <a:noFill/>
            </a:ln>
          </p:spPr>
        </p:pic>
        <p:pic>
          <p:nvPicPr>
            <p:cNvPr id="11" name="Shape 280"/>
            <p:cNvPicPr preferRelativeResize="0"/>
            <p:nvPr/>
          </p:nvPicPr>
          <p:blipFill>
            <a:blip r:embed="rId8">
              <a:alphaModFix/>
            </a:blip>
            <a:stretch>
              <a:fillRect/>
            </a:stretch>
          </p:blipFill>
          <p:spPr>
            <a:xfrm>
              <a:off x="6003360" y="1538842"/>
              <a:ext cx="2390200" cy="427045"/>
            </a:xfrm>
            <a:prstGeom prst="rect">
              <a:avLst/>
            </a:prstGeom>
            <a:noFill/>
            <a:ln>
              <a:noFill/>
            </a:ln>
          </p:spPr>
        </p:pic>
        <p:pic>
          <p:nvPicPr>
            <p:cNvPr id="12" name="Shape 281" descr="C:\Users\jokenney\Desktop\pics\ENERGUIDE.png"/>
            <p:cNvPicPr preferRelativeResize="0"/>
            <p:nvPr/>
          </p:nvPicPr>
          <p:blipFill rotWithShape="1">
            <a:blip r:embed="rId9">
              <a:alphaModFix/>
            </a:blip>
            <a:srcRect/>
            <a:stretch/>
          </p:blipFill>
          <p:spPr>
            <a:xfrm>
              <a:off x="6003509" y="2668081"/>
              <a:ext cx="783185" cy="368316"/>
            </a:xfrm>
            <a:prstGeom prst="rect">
              <a:avLst/>
            </a:prstGeom>
            <a:noFill/>
            <a:ln>
              <a:noFill/>
            </a:ln>
          </p:spPr>
        </p:pic>
        <p:pic>
          <p:nvPicPr>
            <p:cNvPr id="13" name="Shape 282"/>
            <p:cNvPicPr preferRelativeResize="0"/>
            <p:nvPr/>
          </p:nvPicPr>
          <p:blipFill rotWithShape="1">
            <a:blip r:embed="rId10">
              <a:alphaModFix/>
            </a:blip>
            <a:srcRect/>
            <a:stretch/>
          </p:blipFill>
          <p:spPr>
            <a:xfrm>
              <a:off x="7682605" y="2505533"/>
              <a:ext cx="625828" cy="598857"/>
            </a:xfrm>
            <a:prstGeom prst="rect">
              <a:avLst/>
            </a:prstGeom>
            <a:noFill/>
            <a:ln>
              <a:noFill/>
            </a:ln>
          </p:spPr>
        </p:pic>
      </p:grpSp>
      <p:sp>
        <p:nvSpPr>
          <p:cNvPr id="14" name="Content Placeholder 2"/>
          <p:cNvSpPr txBox="1">
            <a:spLocks/>
          </p:cNvSpPr>
          <p:nvPr/>
        </p:nvSpPr>
        <p:spPr>
          <a:xfrm>
            <a:off x="334229" y="814396"/>
            <a:ext cx="8433433" cy="444261"/>
          </a:xfrm>
          <a:prstGeom prst="rect">
            <a:avLst/>
          </a:prstGeom>
        </p:spPr>
        <p:txBody>
          <a:bodyPr vert="horz" lIns="68580" tIns="34290" rIns="68580" bIns="34290" rtlCol="0">
            <a:noAutofit/>
          </a:bodyPr>
          <a:lstStyle>
            <a:lvl1pPr marL="457200" indent="-457200" algn="l" defTabSz="914400" rtl="0" eaLnBrk="1" latinLnBrk="0" hangingPunct="1">
              <a:spcBef>
                <a:spcPct val="20000"/>
              </a:spcBef>
              <a:buClr>
                <a:schemeClr val="accent1"/>
              </a:buClr>
              <a:buFont typeface="Wingdings" pitchFamily="2" charset="2"/>
              <a:buChar char="§"/>
              <a:defRPr sz="2800" kern="1200">
                <a:solidFill>
                  <a:schemeClr val="tx1">
                    <a:lumMod val="65000"/>
                    <a:lumOff val="35000"/>
                  </a:schemeClr>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lumMod val="65000"/>
                    <a:lumOff val="35000"/>
                  </a:schemeClr>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lumMod val="65000"/>
                    <a:lumOff val="35000"/>
                  </a:schemeClr>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800" kern="1200">
                <a:solidFill>
                  <a:schemeClr val="tx1">
                    <a:lumMod val="65000"/>
                    <a:lumOff val="35000"/>
                  </a:schemeClr>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800" kern="1200">
                <a:solidFill>
                  <a:schemeClr val="tx1">
                    <a:lumMod val="65000"/>
                    <a:lumOff val="3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15000"/>
              </a:lnSpc>
              <a:buClr>
                <a:srgbClr val="000000"/>
              </a:buClr>
              <a:buSzPct val="68750"/>
              <a:buNone/>
            </a:pPr>
            <a:r>
              <a:rPr lang="en-CA" sz="1200" u="sng" dirty="0" smtClean="0">
                <a:solidFill>
                  <a:schemeClr val="tx1">
                    <a:lumMod val="50000"/>
                    <a:lumOff val="50000"/>
                  </a:schemeClr>
                </a:solidFill>
                <a:latin typeface="Humanst521 BT" panose="020B0602020204020204" pitchFamily="34" charset="0"/>
                <a:ea typeface="Cambria"/>
                <a:cs typeface="Cambria"/>
                <a:sym typeface="Cambria"/>
              </a:rPr>
              <a:t>Case study hypothesis</a:t>
            </a:r>
            <a:r>
              <a:rPr lang="en-CA" sz="1200" dirty="0" smtClean="0">
                <a:solidFill>
                  <a:schemeClr val="tx1">
                    <a:lumMod val="50000"/>
                    <a:lumOff val="50000"/>
                  </a:schemeClr>
                </a:solidFill>
                <a:latin typeface="Humanst521 BT" panose="020B0602020204020204" pitchFamily="34" charset="0"/>
                <a:ea typeface="Cambria"/>
                <a:cs typeface="Cambria"/>
                <a:sym typeface="Cambria"/>
              </a:rPr>
              <a:t>: Redesigning the contribution </a:t>
            </a:r>
            <a:r>
              <a:rPr lang="en-CA" sz="1200" dirty="0">
                <a:solidFill>
                  <a:schemeClr val="tx1">
                    <a:lumMod val="50000"/>
                    <a:lumOff val="50000"/>
                  </a:schemeClr>
                </a:solidFill>
                <a:latin typeface="Humanst521 BT" panose="020B0602020204020204" pitchFamily="34" charset="0"/>
                <a:ea typeface="Cambria"/>
                <a:cs typeface="Cambria"/>
                <a:sym typeface="Cambria"/>
              </a:rPr>
              <a:t>agreement process </a:t>
            </a:r>
            <a:r>
              <a:rPr lang="en-CA" sz="1200" dirty="0" smtClean="0">
                <a:solidFill>
                  <a:schemeClr val="tx1">
                    <a:lumMod val="50000"/>
                    <a:lumOff val="50000"/>
                  </a:schemeClr>
                </a:solidFill>
                <a:latin typeface="Humanst521 BT" panose="020B0602020204020204" pitchFamily="34" charset="0"/>
                <a:ea typeface="Cambria"/>
                <a:cs typeface="Cambria"/>
                <a:sym typeface="Cambria"/>
              </a:rPr>
              <a:t>will </a:t>
            </a:r>
            <a:r>
              <a:rPr lang="en-CA" sz="1200" dirty="0">
                <a:solidFill>
                  <a:schemeClr val="tx1">
                    <a:lumMod val="50000"/>
                    <a:lumOff val="50000"/>
                  </a:schemeClr>
                </a:solidFill>
                <a:latin typeface="Humanst521 BT" panose="020B0602020204020204" pitchFamily="34" charset="0"/>
                <a:ea typeface="Cambria"/>
                <a:cs typeface="Cambria"/>
                <a:sym typeface="Cambria"/>
              </a:rPr>
              <a:t>improve reach and spur social innovation and energy efficiency in the residential sector</a:t>
            </a:r>
          </a:p>
        </p:txBody>
      </p:sp>
      <p:sp>
        <p:nvSpPr>
          <p:cNvPr id="15" name="Rectangle 14"/>
          <p:cNvSpPr/>
          <p:nvPr/>
        </p:nvSpPr>
        <p:spPr>
          <a:xfrm>
            <a:off x="4395149" y="2359938"/>
            <a:ext cx="4570249" cy="1123384"/>
          </a:xfrm>
          <a:prstGeom prst="rect">
            <a:avLst/>
          </a:prstGeom>
        </p:spPr>
        <p:txBody>
          <a:bodyPr wrap="square">
            <a:spAutoFit/>
          </a:bodyPr>
          <a:lstStyle/>
          <a:p>
            <a:r>
              <a:rPr lang="en-CA" sz="1200" b="1" dirty="0">
                <a:solidFill>
                  <a:schemeClr val="tx1">
                    <a:lumMod val="65000"/>
                    <a:lumOff val="35000"/>
                  </a:schemeClr>
                </a:solidFill>
                <a:ea typeface="Open Sans" pitchFamily="34" charset="0"/>
                <a:cs typeface="Open Sans" pitchFamily="34" charset="0"/>
              </a:rPr>
              <a:t>Results </a:t>
            </a:r>
          </a:p>
          <a:p>
            <a:pPr marL="128588" indent="-128588">
              <a:buFont typeface="Arial" panose="020B0604020202020204" pitchFamily="34" charset="0"/>
              <a:buChar char="•"/>
            </a:pPr>
            <a:r>
              <a:rPr lang="en-CA" sz="1100" dirty="0">
                <a:solidFill>
                  <a:schemeClr val="tx1">
                    <a:lumMod val="65000"/>
                    <a:lumOff val="35000"/>
                  </a:schemeClr>
                </a:solidFill>
                <a:ea typeface="Open Sans" pitchFamily="34" charset="0"/>
                <a:cs typeface="Open Sans" pitchFamily="34" charset="0"/>
              </a:rPr>
              <a:t>48 proposals submitted (up from 15)</a:t>
            </a:r>
          </a:p>
          <a:p>
            <a:pPr marL="128588" indent="-128588">
              <a:buFont typeface="Arial" panose="020B0604020202020204" pitchFamily="34" charset="0"/>
              <a:buChar char="•"/>
            </a:pPr>
            <a:r>
              <a:rPr lang="en-CA" sz="1100" dirty="0">
                <a:solidFill>
                  <a:schemeClr val="tx1">
                    <a:lumMod val="65000"/>
                    <a:lumOff val="35000"/>
                  </a:schemeClr>
                </a:solidFill>
                <a:ea typeface="Open Sans" pitchFamily="34" charset="0"/>
                <a:cs typeface="Open Sans" pitchFamily="34" charset="0"/>
              </a:rPr>
              <a:t>8 projects funded</a:t>
            </a:r>
          </a:p>
          <a:p>
            <a:pPr marL="128588" indent="-128588">
              <a:buFont typeface="Arial" panose="020B0604020202020204" pitchFamily="34" charset="0"/>
              <a:buChar char="•"/>
            </a:pPr>
            <a:r>
              <a:rPr lang="en-CA" sz="1100" dirty="0">
                <a:solidFill>
                  <a:schemeClr val="tx1">
                    <a:lumMod val="65000"/>
                    <a:lumOff val="35000"/>
                  </a:schemeClr>
                </a:solidFill>
                <a:ea typeface="Open Sans" pitchFamily="34" charset="0"/>
                <a:cs typeface="Open Sans" pitchFamily="34" charset="0"/>
              </a:rPr>
              <a:t>$2.5 </a:t>
            </a:r>
            <a:r>
              <a:rPr lang="en-CA" sz="1100" dirty="0" smtClean="0">
                <a:solidFill>
                  <a:schemeClr val="tx1">
                    <a:lumMod val="65000"/>
                    <a:lumOff val="35000"/>
                  </a:schemeClr>
                </a:solidFill>
                <a:ea typeface="Open Sans" pitchFamily="34" charset="0"/>
                <a:cs typeface="Open Sans" pitchFamily="34" charset="0"/>
              </a:rPr>
              <a:t>million </a:t>
            </a:r>
            <a:r>
              <a:rPr lang="en-CA" sz="1100" dirty="0">
                <a:solidFill>
                  <a:schemeClr val="tx1">
                    <a:lumMod val="65000"/>
                    <a:lumOff val="35000"/>
                  </a:schemeClr>
                </a:solidFill>
                <a:ea typeface="Open Sans" pitchFamily="34" charset="0"/>
                <a:cs typeface="Open Sans" pitchFamily="34" charset="0"/>
              </a:rPr>
              <a:t>to leverage more than $30M in total projects  </a:t>
            </a:r>
          </a:p>
          <a:p>
            <a:pPr marL="128588" indent="-128588">
              <a:buFont typeface="Arial" panose="020B0604020202020204" pitchFamily="34" charset="0"/>
              <a:buChar char="•"/>
            </a:pPr>
            <a:r>
              <a:rPr lang="en-CA" sz="1100" dirty="0">
                <a:solidFill>
                  <a:schemeClr val="tx1">
                    <a:lumMod val="65000"/>
                    <a:lumOff val="35000"/>
                  </a:schemeClr>
                </a:solidFill>
                <a:ea typeface="Open Sans" pitchFamily="34" charset="0"/>
                <a:cs typeface="Open Sans" pitchFamily="34" charset="0"/>
              </a:rPr>
              <a:t>100% of projects are using new instruments and approaches to drive energy </a:t>
            </a:r>
            <a:r>
              <a:rPr lang="en-CA" sz="1100" dirty="0" smtClean="0">
                <a:solidFill>
                  <a:schemeClr val="tx1">
                    <a:lumMod val="65000"/>
                    <a:lumOff val="35000"/>
                  </a:schemeClr>
                </a:solidFill>
                <a:ea typeface="Open Sans" pitchFamily="34" charset="0"/>
                <a:cs typeface="Open Sans" pitchFamily="34" charset="0"/>
              </a:rPr>
              <a:t>efficiency</a:t>
            </a:r>
            <a:endParaRPr lang="en-CA" sz="1100" dirty="0">
              <a:solidFill>
                <a:schemeClr val="tx1">
                  <a:lumMod val="65000"/>
                  <a:lumOff val="35000"/>
                </a:schemeClr>
              </a:solidFill>
              <a:ea typeface="Open Sans" pitchFamily="34" charset="0"/>
              <a:cs typeface="Open Sans" pitchFamily="34" charset="0"/>
            </a:endParaRPr>
          </a:p>
        </p:txBody>
      </p:sp>
      <p:sp>
        <p:nvSpPr>
          <p:cNvPr id="16" name="Rectangle 15"/>
          <p:cNvSpPr/>
          <p:nvPr/>
        </p:nvSpPr>
        <p:spPr>
          <a:xfrm>
            <a:off x="4395149" y="3466020"/>
            <a:ext cx="4372513" cy="954107"/>
          </a:xfrm>
          <a:prstGeom prst="rect">
            <a:avLst/>
          </a:prstGeom>
        </p:spPr>
        <p:txBody>
          <a:bodyPr wrap="square">
            <a:spAutoFit/>
          </a:bodyPr>
          <a:lstStyle/>
          <a:p>
            <a:r>
              <a:rPr lang="en-US" sz="1200" b="1" dirty="0">
                <a:solidFill>
                  <a:schemeClr val="tx1">
                    <a:lumMod val="65000"/>
                    <a:lumOff val="35000"/>
                  </a:schemeClr>
                </a:solidFill>
                <a:ea typeface="Open Sans" pitchFamily="34" charset="0"/>
                <a:cs typeface="Open Sans" pitchFamily="34" charset="0"/>
              </a:rPr>
              <a:t>Next Steps</a:t>
            </a:r>
          </a:p>
          <a:p>
            <a:pPr marL="128588" indent="-128588">
              <a:buFont typeface="Arial" panose="020B0604020202020204" pitchFamily="34" charset="0"/>
              <a:buChar char="•"/>
            </a:pPr>
            <a:r>
              <a:rPr lang="en-CA" sz="1100" dirty="0">
                <a:solidFill>
                  <a:schemeClr val="tx1">
                    <a:lumMod val="65000"/>
                    <a:lumOff val="35000"/>
                  </a:schemeClr>
                </a:solidFill>
                <a:ea typeface="Open Sans" pitchFamily="34" charset="0"/>
                <a:cs typeface="Open Sans" pitchFamily="34" charset="0"/>
              </a:rPr>
              <a:t>OEE (with IETS reps) will monitor, advise projects and reallocate funding as needed</a:t>
            </a:r>
          </a:p>
          <a:p>
            <a:pPr marL="128588" indent="-128588">
              <a:buFont typeface="Arial" panose="020B0604020202020204" pitchFamily="34" charset="0"/>
              <a:buChar char="•"/>
            </a:pPr>
            <a:r>
              <a:rPr lang="en-CA" sz="1100" dirty="0">
                <a:solidFill>
                  <a:schemeClr val="tx1">
                    <a:lumMod val="65000"/>
                    <a:lumOff val="35000"/>
                  </a:schemeClr>
                </a:solidFill>
                <a:ea typeface="Open Sans" pitchFamily="34" charset="0"/>
                <a:cs typeface="Open Sans" pitchFamily="34" charset="0"/>
              </a:rPr>
              <a:t>Engage stakeholders and potential funding partners to explore common priorities and possibilities to collaborate</a:t>
            </a:r>
          </a:p>
        </p:txBody>
      </p:sp>
      <p:sp>
        <p:nvSpPr>
          <p:cNvPr id="17" name="Rectangle 16"/>
          <p:cNvSpPr/>
          <p:nvPr>
            <p:custDataLst>
              <p:tags r:id="rId1"/>
            </p:custDataLst>
          </p:nvPr>
        </p:nvSpPr>
        <p:spPr>
          <a:xfrm>
            <a:off x="3644871" y="2460035"/>
            <a:ext cx="736254" cy="736823"/>
          </a:xfrm>
          <a:prstGeom prst="rect">
            <a:avLst/>
          </a:prstGeom>
          <a:solidFill>
            <a:srgbClr val="0058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8" name="Rectangle 17"/>
          <p:cNvSpPr/>
          <p:nvPr>
            <p:custDataLst>
              <p:tags r:id="rId2"/>
            </p:custDataLst>
          </p:nvPr>
        </p:nvSpPr>
        <p:spPr>
          <a:xfrm>
            <a:off x="3666057" y="3553892"/>
            <a:ext cx="715068" cy="726694"/>
          </a:xfrm>
          <a:prstGeom prst="rect">
            <a:avLst/>
          </a:prstGeom>
          <a:solidFill>
            <a:srgbClr val="0058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9" name="Freeform 18"/>
          <p:cNvSpPr>
            <a:spLocks noEditPoints="1"/>
          </p:cNvSpPr>
          <p:nvPr/>
        </p:nvSpPr>
        <p:spPr bwMode="auto">
          <a:xfrm>
            <a:off x="3824789" y="2564622"/>
            <a:ext cx="432316" cy="454406"/>
          </a:xfrm>
          <a:custGeom>
            <a:avLst/>
            <a:gdLst>
              <a:gd name="T0" fmla="*/ 171 w 171"/>
              <a:gd name="T1" fmla="*/ 26 h 145"/>
              <a:gd name="T2" fmla="*/ 169 w 171"/>
              <a:gd name="T3" fmla="*/ 20 h 145"/>
              <a:gd name="T4" fmla="*/ 157 w 171"/>
              <a:gd name="T5" fmla="*/ 9 h 145"/>
              <a:gd name="T6" fmla="*/ 151 w 171"/>
              <a:gd name="T7" fmla="*/ 7 h 145"/>
              <a:gd name="T8" fmla="*/ 146 w 171"/>
              <a:gd name="T9" fmla="*/ 9 h 145"/>
              <a:gd name="T10" fmla="*/ 79 w 171"/>
              <a:gd name="T11" fmla="*/ 76 h 145"/>
              <a:gd name="T12" fmla="*/ 52 w 171"/>
              <a:gd name="T13" fmla="*/ 48 h 145"/>
              <a:gd name="T14" fmla="*/ 46 w 171"/>
              <a:gd name="T15" fmla="*/ 46 h 145"/>
              <a:gd name="T16" fmla="*/ 40 w 171"/>
              <a:gd name="T17" fmla="*/ 48 h 145"/>
              <a:gd name="T18" fmla="*/ 29 w 171"/>
              <a:gd name="T19" fmla="*/ 60 h 145"/>
              <a:gd name="T20" fmla="*/ 27 w 171"/>
              <a:gd name="T21" fmla="*/ 66 h 145"/>
              <a:gd name="T22" fmla="*/ 29 w 171"/>
              <a:gd name="T23" fmla="*/ 71 h 145"/>
              <a:gd name="T24" fmla="*/ 73 w 171"/>
              <a:gd name="T25" fmla="*/ 116 h 145"/>
              <a:gd name="T26" fmla="*/ 79 w 171"/>
              <a:gd name="T27" fmla="*/ 118 h 145"/>
              <a:gd name="T28" fmla="*/ 85 w 171"/>
              <a:gd name="T29" fmla="*/ 116 h 145"/>
              <a:gd name="T30" fmla="*/ 169 w 171"/>
              <a:gd name="T31" fmla="*/ 32 h 145"/>
              <a:gd name="T32" fmla="*/ 171 w 171"/>
              <a:gd name="T33" fmla="*/ 26 h 145"/>
              <a:gd name="T34" fmla="*/ 143 w 171"/>
              <a:gd name="T35" fmla="*/ 79 h 145"/>
              <a:gd name="T36" fmla="*/ 142 w 171"/>
              <a:gd name="T37" fmla="*/ 79 h 145"/>
              <a:gd name="T38" fmla="*/ 139 w 171"/>
              <a:gd name="T39" fmla="*/ 80 h 145"/>
              <a:gd name="T40" fmla="*/ 133 w 171"/>
              <a:gd name="T41" fmla="*/ 87 h 145"/>
              <a:gd name="T42" fmla="*/ 132 w 171"/>
              <a:gd name="T43" fmla="*/ 89 h 145"/>
              <a:gd name="T44" fmla="*/ 132 w 171"/>
              <a:gd name="T45" fmla="*/ 115 h 145"/>
              <a:gd name="T46" fmla="*/ 127 w 171"/>
              <a:gd name="T47" fmla="*/ 127 h 145"/>
              <a:gd name="T48" fmla="*/ 115 w 171"/>
              <a:gd name="T49" fmla="*/ 131 h 145"/>
              <a:gd name="T50" fmla="*/ 30 w 171"/>
              <a:gd name="T51" fmla="*/ 131 h 145"/>
              <a:gd name="T52" fmla="*/ 18 w 171"/>
              <a:gd name="T53" fmla="*/ 127 h 145"/>
              <a:gd name="T54" fmla="*/ 13 w 171"/>
              <a:gd name="T55" fmla="*/ 115 h 145"/>
              <a:gd name="T56" fmla="*/ 13 w 171"/>
              <a:gd name="T57" fmla="*/ 30 h 145"/>
              <a:gd name="T58" fmla="*/ 18 w 171"/>
              <a:gd name="T59" fmla="*/ 18 h 145"/>
              <a:gd name="T60" fmla="*/ 30 w 171"/>
              <a:gd name="T61" fmla="*/ 13 h 145"/>
              <a:gd name="T62" fmla="*/ 115 w 171"/>
              <a:gd name="T63" fmla="*/ 13 h 145"/>
              <a:gd name="T64" fmla="*/ 120 w 171"/>
              <a:gd name="T65" fmla="*/ 14 h 145"/>
              <a:gd name="T66" fmla="*/ 121 w 171"/>
              <a:gd name="T67" fmla="*/ 14 h 145"/>
              <a:gd name="T68" fmla="*/ 123 w 171"/>
              <a:gd name="T69" fmla="*/ 13 h 145"/>
              <a:gd name="T70" fmla="*/ 128 w 171"/>
              <a:gd name="T71" fmla="*/ 8 h 145"/>
              <a:gd name="T72" fmla="*/ 129 w 171"/>
              <a:gd name="T73" fmla="*/ 5 h 145"/>
              <a:gd name="T74" fmla="*/ 127 w 171"/>
              <a:gd name="T75" fmla="*/ 3 h 145"/>
              <a:gd name="T76" fmla="*/ 115 w 171"/>
              <a:gd name="T77" fmla="*/ 0 h 145"/>
              <a:gd name="T78" fmla="*/ 30 w 171"/>
              <a:gd name="T79" fmla="*/ 0 h 145"/>
              <a:gd name="T80" fmla="*/ 9 w 171"/>
              <a:gd name="T81" fmla="*/ 9 h 145"/>
              <a:gd name="T82" fmla="*/ 0 w 171"/>
              <a:gd name="T83" fmla="*/ 30 h 145"/>
              <a:gd name="T84" fmla="*/ 0 w 171"/>
              <a:gd name="T85" fmla="*/ 115 h 145"/>
              <a:gd name="T86" fmla="*/ 9 w 171"/>
              <a:gd name="T87" fmla="*/ 136 h 145"/>
              <a:gd name="T88" fmla="*/ 30 w 171"/>
              <a:gd name="T89" fmla="*/ 145 h 145"/>
              <a:gd name="T90" fmla="*/ 115 w 171"/>
              <a:gd name="T91" fmla="*/ 145 h 145"/>
              <a:gd name="T92" fmla="*/ 136 w 171"/>
              <a:gd name="T93" fmla="*/ 136 h 145"/>
              <a:gd name="T94" fmla="*/ 145 w 171"/>
              <a:gd name="T95" fmla="*/ 115 h 145"/>
              <a:gd name="T96" fmla="*/ 145 w 171"/>
              <a:gd name="T97" fmla="*/ 82 h 145"/>
              <a:gd name="T98" fmla="*/ 143 w 171"/>
              <a:gd name="T99" fmla="*/ 79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71" h="145">
                <a:moveTo>
                  <a:pt x="171" y="26"/>
                </a:moveTo>
                <a:cubicBezTo>
                  <a:pt x="171" y="24"/>
                  <a:pt x="170" y="22"/>
                  <a:pt x="169" y="20"/>
                </a:cubicBezTo>
                <a:cubicBezTo>
                  <a:pt x="157" y="9"/>
                  <a:pt x="157" y="9"/>
                  <a:pt x="157" y="9"/>
                </a:cubicBezTo>
                <a:cubicBezTo>
                  <a:pt x="156" y="7"/>
                  <a:pt x="154" y="7"/>
                  <a:pt x="151" y="7"/>
                </a:cubicBezTo>
                <a:cubicBezTo>
                  <a:pt x="149" y="7"/>
                  <a:pt x="147" y="7"/>
                  <a:pt x="146" y="9"/>
                </a:cubicBezTo>
                <a:cubicBezTo>
                  <a:pt x="79" y="76"/>
                  <a:pt x="79" y="76"/>
                  <a:pt x="79" y="76"/>
                </a:cubicBezTo>
                <a:cubicBezTo>
                  <a:pt x="52" y="48"/>
                  <a:pt x="52" y="48"/>
                  <a:pt x="52" y="48"/>
                </a:cubicBezTo>
                <a:cubicBezTo>
                  <a:pt x="50" y="47"/>
                  <a:pt x="49" y="46"/>
                  <a:pt x="46" y="46"/>
                </a:cubicBezTo>
                <a:cubicBezTo>
                  <a:pt x="44" y="46"/>
                  <a:pt x="42" y="47"/>
                  <a:pt x="40" y="48"/>
                </a:cubicBezTo>
                <a:cubicBezTo>
                  <a:pt x="29" y="60"/>
                  <a:pt x="29" y="60"/>
                  <a:pt x="29" y="60"/>
                </a:cubicBezTo>
                <a:cubicBezTo>
                  <a:pt x="27" y="61"/>
                  <a:pt x="27" y="63"/>
                  <a:pt x="27" y="66"/>
                </a:cubicBezTo>
                <a:cubicBezTo>
                  <a:pt x="27" y="68"/>
                  <a:pt x="27" y="70"/>
                  <a:pt x="29" y="71"/>
                </a:cubicBezTo>
                <a:cubicBezTo>
                  <a:pt x="73" y="116"/>
                  <a:pt x="73" y="116"/>
                  <a:pt x="73" y="116"/>
                </a:cubicBezTo>
                <a:cubicBezTo>
                  <a:pt x="75" y="117"/>
                  <a:pt x="77" y="118"/>
                  <a:pt x="79" y="118"/>
                </a:cubicBezTo>
                <a:cubicBezTo>
                  <a:pt x="81" y="118"/>
                  <a:pt x="83" y="117"/>
                  <a:pt x="85" y="116"/>
                </a:cubicBezTo>
                <a:cubicBezTo>
                  <a:pt x="169" y="32"/>
                  <a:pt x="169" y="32"/>
                  <a:pt x="169" y="32"/>
                </a:cubicBezTo>
                <a:cubicBezTo>
                  <a:pt x="170" y="30"/>
                  <a:pt x="171" y="28"/>
                  <a:pt x="171" y="26"/>
                </a:cubicBezTo>
                <a:close/>
                <a:moveTo>
                  <a:pt x="143" y="79"/>
                </a:moveTo>
                <a:cubicBezTo>
                  <a:pt x="142" y="79"/>
                  <a:pt x="142" y="79"/>
                  <a:pt x="142" y="79"/>
                </a:cubicBezTo>
                <a:cubicBezTo>
                  <a:pt x="139" y="80"/>
                  <a:pt x="139" y="80"/>
                  <a:pt x="139" y="80"/>
                </a:cubicBezTo>
                <a:cubicBezTo>
                  <a:pt x="133" y="87"/>
                  <a:pt x="133" y="87"/>
                  <a:pt x="133" y="87"/>
                </a:cubicBezTo>
                <a:cubicBezTo>
                  <a:pt x="132" y="89"/>
                  <a:pt x="132" y="89"/>
                  <a:pt x="132" y="89"/>
                </a:cubicBezTo>
                <a:cubicBezTo>
                  <a:pt x="132" y="115"/>
                  <a:pt x="132" y="115"/>
                  <a:pt x="132" y="115"/>
                </a:cubicBezTo>
                <a:cubicBezTo>
                  <a:pt x="132" y="119"/>
                  <a:pt x="130" y="123"/>
                  <a:pt x="127" y="127"/>
                </a:cubicBezTo>
                <a:cubicBezTo>
                  <a:pt x="124" y="130"/>
                  <a:pt x="120" y="131"/>
                  <a:pt x="115" y="131"/>
                </a:cubicBezTo>
                <a:cubicBezTo>
                  <a:pt x="30" y="131"/>
                  <a:pt x="30" y="131"/>
                  <a:pt x="30" y="131"/>
                </a:cubicBezTo>
                <a:cubicBezTo>
                  <a:pt x="25" y="131"/>
                  <a:pt x="21" y="130"/>
                  <a:pt x="18" y="127"/>
                </a:cubicBezTo>
                <a:cubicBezTo>
                  <a:pt x="15" y="123"/>
                  <a:pt x="13" y="119"/>
                  <a:pt x="13" y="115"/>
                </a:cubicBezTo>
                <a:cubicBezTo>
                  <a:pt x="13" y="30"/>
                  <a:pt x="13" y="30"/>
                  <a:pt x="13" y="30"/>
                </a:cubicBezTo>
                <a:cubicBezTo>
                  <a:pt x="13" y="25"/>
                  <a:pt x="15" y="21"/>
                  <a:pt x="18" y="18"/>
                </a:cubicBezTo>
                <a:cubicBezTo>
                  <a:pt x="21" y="15"/>
                  <a:pt x="25" y="13"/>
                  <a:pt x="30" y="13"/>
                </a:cubicBezTo>
                <a:cubicBezTo>
                  <a:pt x="115" y="13"/>
                  <a:pt x="115" y="13"/>
                  <a:pt x="115" y="13"/>
                </a:cubicBezTo>
                <a:cubicBezTo>
                  <a:pt x="117" y="13"/>
                  <a:pt x="118" y="13"/>
                  <a:pt x="120" y="14"/>
                </a:cubicBezTo>
                <a:cubicBezTo>
                  <a:pt x="121" y="14"/>
                  <a:pt x="121" y="14"/>
                  <a:pt x="121" y="14"/>
                </a:cubicBezTo>
                <a:cubicBezTo>
                  <a:pt x="123" y="13"/>
                  <a:pt x="123" y="13"/>
                  <a:pt x="123" y="13"/>
                </a:cubicBezTo>
                <a:cubicBezTo>
                  <a:pt x="128" y="8"/>
                  <a:pt x="128" y="8"/>
                  <a:pt x="128" y="8"/>
                </a:cubicBezTo>
                <a:cubicBezTo>
                  <a:pt x="129" y="5"/>
                  <a:pt x="129" y="5"/>
                  <a:pt x="129" y="5"/>
                </a:cubicBezTo>
                <a:cubicBezTo>
                  <a:pt x="127" y="3"/>
                  <a:pt x="127" y="3"/>
                  <a:pt x="127" y="3"/>
                </a:cubicBezTo>
                <a:cubicBezTo>
                  <a:pt x="124" y="1"/>
                  <a:pt x="120" y="0"/>
                  <a:pt x="115" y="0"/>
                </a:cubicBezTo>
                <a:cubicBezTo>
                  <a:pt x="30" y="0"/>
                  <a:pt x="30" y="0"/>
                  <a:pt x="30" y="0"/>
                </a:cubicBezTo>
                <a:cubicBezTo>
                  <a:pt x="22" y="0"/>
                  <a:pt x="15" y="3"/>
                  <a:pt x="9" y="9"/>
                </a:cubicBezTo>
                <a:cubicBezTo>
                  <a:pt x="3" y="14"/>
                  <a:pt x="0" y="21"/>
                  <a:pt x="0" y="30"/>
                </a:cubicBezTo>
                <a:cubicBezTo>
                  <a:pt x="0" y="115"/>
                  <a:pt x="0" y="115"/>
                  <a:pt x="0" y="115"/>
                </a:cubicBezTo>
                <a:cubicBezTo>
                  <a:pt x="0" y="123"/>
                  <a:pt x="3" y="130"/>
                  <a:pt x="9" y="136"/>
                </a:cubicBezTo>
                <a:cubicBezTo>
                  <a:pt x="15" y="142"/>
                  <a:pt x="22" y="145"/>
                  <a:pt x="30" y="145"/>
                </a:cubicBezTo>
                <a:cubicBezTo>
                  <a:pt x="115" y="145"/>
                  <a:pt x="115" y="145"/>
                  <a:pt x="115" y="145"/>
                </a:cubicBezTo>
                <a:cubicBezTo>
                  <a:pt x="123" y="145"/>
                  <a:pt x="130" y="142"/>
                  <a:pt x="136" y="136"/>
                </a:cubicBezTo>
                <a:cubicBezTo>
                  <a:pt x="142" y="130"/>
                  <a:pt x="145" y="123"/>
                  <a:pt x="145" y="115"/>
                </a:cubicBezTo>
                <a:cubicBezTo>
                  <a:pt x="145" y="82"/>
                  <a:pt x="145" y="82"/>
                  <a:pt x="145" y="82"/>
                </a:cubicBezTo>
                <a:lnTo>
                  <a:pt x="143" y="79"/>
                </a:lnTo>
                <a:close/>
              </a:path>
            </a:pathLst>
          </a:custGeom>
          <a:solidFill>
            <a:schemeClr val="bg1"/>
          </a:solidFill>
          <a:ln>
            <a:noFill/>
          </a:ln>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a:p>
        </p:txBody>
      </p:sp>
      <p:sp>
        <p:nvSpPr>
          <p:cNvPr id="20" name="Freeform 19"/>
          <p:cNvSpPr>
            <a:spLocks noEditPoints="1"/>
          </p:cNvSpPr>
          <p:nvPr/>
        </p:nvSpPr>
        <p:spPr bwMode="auto">
          <a:xfrm>
            <a:off x="3817125" y="3725680"/>
            <a:ext cx="425293" cy="350623"/>
          </a:xfrm>
          <a:custGeom>
            <a:avLst/>
            <a:gdLst>
              <a:gd name="T0" fmla="*/ 525 w 533"/>
              <a:gd name="T1" fmla="*/ 319 h 374"/>
              <a:gd name="T2" fmla="*/ 403 w 533"/>
              <a:gd name="T3" fmla="*/ 14 h 374"/>
              <a:gd name="T4" fmla="*/ 395 w 533"/>
              <a:gd name="T5" fmla="*/ 4 h 374"/>
              <a:gd name="T6" fmla="*/ 384 w 533"/>
              <a:gd name="T7" fmla="*/ 0 h 374"/>
              <a:gd name="T8" fmla="*/ 285 w 533"/>
              <a:gd name="T9" fmla="*/ 0 h 374"/>
              <a:gd name="T10" fmla="*/ 292 w 533"/>
              <a:gd name="T11" fmla="*/ 3 h 374"/>
              <a:gd name="T12" fmla="*/ 295 w 533"/>
              <a:gd name="T13" fmla="*/ 9 h 374"/>
              <a:gd name="T14" fmla="*/ 299 w 533"/>
              <a:gd name="T15" fmla="*/ 65 h 374"/>
              <a:gd name="T16" fmla="*/ 297 w 533"/>
              <a:gd name="T17" fmla="*/ 72 h 374"/>
              <a:gd name="T18" fmla="*/ 291 w 533"/>
              <a:gd name="T19" fmla="*/ 75 h 374"/>
              <a:gd name="T20" fmla="*/ 242 w 533"/>
              <a:gd name="T21" fmla="*/ 75 h 374"/>
              <a:gd name="T22" fmla="*/ 236 w 533"/>
              <a:gd name="T23" fmla="*/ 72 h 374"/>
              <a:gd name="T24" fmla="*/ 233 w 533"/>
              <a:gd name="T25" fmla="*/ 65 h 374"/>
              <a:gd name="T26" fmla="*/ 238 w 533"/>
              <a:gd name="T27" fmla="*/ 9 h 374"/>
              <a:gd name="T28" fmla="*/ 241 w 533"/>
              <a:gd name="T29" fmla="*/ 3 h 374"/>
              <a:gd name="T30" fmla="*/ 248 w 533"/>
              <a:gd name="T31" fmla="*/ 0 h 374"/>
              <a:gd name="T32" fmla="*/ 148 w 533"/>
              <a:gd name="T33" fmla="*/ 0 h 374"/>
              <a:gd name="T34" fmla="*/ 137 w 533"/>
              <a:gd name="T35" fmla="*/ 4 h 374"/>
              <a:gd name="T36" fmla="*/ 130 w 533"/>
              <a:gd name="T37" fmla="*/ 14 h 374"/>
              <a:gd name="T38" fmla="*/ 8 w 533"/>
              <a:gd name="T39" fmla="*/ 319 h 374"/>
              <a:gd name="T40" fmla="*/ 0 w 533"/>
              <a:gd name="T41" fmla="*/ 353 h 374"/>
              <a:gd name="T42" fmla="*/ 14 w 533"/>
              <a:gd name="T43" fmla="*/ 374 h 374"/>
              <a:gd name="T44" fmla="*/ 220 w 533"/>
              <a:gd name="T45" fmla="*/ 374 h 374"/>
              <a:gd name="T46" fmla="*/ 213 w 533"/>
              <a:gd name="T47" fmla="*/ 371 h 374"/>
              <a:gd name="T48" fmla="*/ 211 w 533"/>
              <a:gd name="T49" fmla="*/ 365 h 374"/>
              <a:gd name="T50" fmla="*/ 217 w 533"/>
              <a:gd name="T51" fmla="*/ 290 h 374"/>
              <a:gd name="T52" fmla="*/ 220 w 533"/>
              <a:gd name="T53" fmla="*/ 283 h 374"/>
              <a:gd name="T54" fmla="*/ 227 w 533"/>
              <a:gd name="T55" fmla="*/ 281 h 374"/>
              <a:gd name="T56" fmla="*/ 306 w 533"/>
              <a:gd name="T57" fmla="*/ 281 h 374"/>
              <a:gd name="T58" fmla="*/ 313 w 533"/>
              <a:gd name="T59" fmla="*/ 283 h 374"/>
              <a:gd name="T60" fmla="*/ 316 w 533"/>
              <a:gd name="T61" fmla="*/ 290 h 374"/>
              <a:gd name="T62" fmla="*/ 322 w 533"/>
              <a:gd name="T63" fmla="*/ 365 h 374"/>
              <a:gd name="T64" fmla="*/ 320 w 533"/>
              <a:gd name="T65" fmla="*/ 371 h 374"/>
              <a:gd name="T66" fmla="*/ 313 w 533"/>
              <a:gd name="T67" fmla="*/ 374 h 374"/>
              <a:gd name="T68" fmla="*/ 519 w 533"/>
              <a:gd name="T69" fmla="*/ 374 h 374"/>
              <a:gd name="T70" fmla="*/ 533 w 533"/>
              <a:gd name="T71" fmla="*/ 353 h 374"/>
              <a:gd name="T72" fmla="*/ 525 w 533"/>
              <a:gd name="T73" fmla="*/ 319 h 374"/>
              <a:gd name="T74" fmla="*/ 308 w 533"/>
              <a:gd name="T75" fmla="*/ 222 h 374"/>
              <a:gd name="T76" fmla="*/ 302 w 533"/>
              <a:gd name="T77" fmla="*/ 224 h 374"/>
              <a:gd name="T78" fmla="*/ 231 w 533"/>
              <a:gd name="T79" fmla="*/ 224 h 374"/>
              <a:gd name="T80" fmla="*/ 225 w 533"/>
              <a:gd name="T81" fmla="*/ 222 h 374"/>
              <a:gd name="T82" fmla="*/ 222 w 533"/>
              <a:gd name="T83" fmla="*/ 216 h 374"/>
              <a:gd name="T84" fmla="*/ 222 w 533"/>
              <a:gd name="T85" fmla="*/ 215 h 374"/>
              <a:gd name="T86" fmla="*/ 229 w 533"/>
              <a:gd name="T87" fmla="*/ 121 h 374"/>
              <a:gd name="T88" fmla="*/ 232 w 533"/>
              <a:gd name="T89" fmla="*/ 115 h 374"/>
              <a:gd name="T90" fmla="*/ 239 w 533"/>
              <a:gd name="T91" fmla="*/ 112 h 374"/>
              <a:gd name="T92" fmla="*/ 294 w 533"/>
              <a:gd name="T93" fmla="*/ 112 h 374"/>
              <a:gd name="T94" fmla="*/ 300 w 533"/>
              <a:gd name="T95" fmla="*/ 115 h 374"/>
              <a:gd name="T96" fmla="*/ 303 w 533"/>
              <a:gd name="T97" fmla="*/ 121 h 374"/>
              <a:gd name="T98" fmla="*/ 311 w 533"/>
              <a:gd name="T99" fmla="*/ 215 h 374"/>
              <a:gd name="T100" fmla="*/ 311 w 533"/>
              <a:gd name="T101" fmla="*/ 216 h 374"/>
              <a:gd name="T102" fmla="*/ 308 w 533"/>
              <a:gd name="T103" fmla="*/ 222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33" h="374">
                <a:moveTo>
                  <a:pt x="525" y="319"/>
                </a:moveTo>
                <a:cubicBezTo>
                  <a:pt x="403" y="14"/>
                  <a:pt x="403" y="14"/>
                  <a:pt x="403" y="14"/>
                </a:cubicBezTo>
                <a:cubicBezTo>
                  <a:pt x="395" y="4"/>
                  <a:pt x="395" y="4"/>
                  <a:pt x="395" y="4"/>
                </a:cubicBezTo>
                <a:cubicBezTo>
                  <a:pt x="384" y="0"/>
                  <a:pt x="384" y="0"/>
                  <a:pt x="384" y="0"/>
                </a:cubicBezTo>
                <a:cubicBezTo>
                  <a:pt x="285" y="0"/>
                  <a:pt x="285" y="0"/>
                  <a:pt x="285" y="0"/>
                </a:cubicBezTo>
                <a:cubicBezTo>
                  <a:pt x="292" y="3"/>
                  <a:pt x="292" y="3"/>
                  <a:pt x="292" y="3"/>
                </a:cubicBezTo>
                <a:cubicBezTo>
                  <a:pt x="295" y="9"/>
                  <a:pt x="295" y="9"/>
                  <a:pt x="295" y="9"/>
                </a:cubicBezTo>
                <a:cubicBezTo>
                  <a:pt x="299" y="65"/>
                  <a:pt x="299" y="65"/>
                  <a:pt x="299" y="65"/>
                </a:cubicBezTo>
                <a:cubicBezTo>
                  <a:pt x="297" y="72"/>
                  <a:pt x="297" y="72"/>
                  <a:pt x="297" y="72"/>
                </a:cubicBezTo>
                <a:cubicBezTo>
                  <a:pt x="291" y="75"/>
                  <a:pt x="291" y="75"/>
                  <a:pt x="291" y="75"/>
                </a:cubicBezTo>
                <a:cubicBezTo>
                  <a:pt x="242" y="75"/>
                  <a:pt x="242" y="75"/>
                  <a:pt x="242" y="75"/>
                </a:cubicBezTo>
                <a:cubicBezTo>
                  <a:pt x="236" y="72"/>
                  <a:pt x="236" y="72"/>
                  <a:pt x="236" y="72"/>
                </a:cubicBezTo>
                <a:cubicBezTo>
                  <a:pt x="233" y="65"/>
                  <a:pt x="233" y="65"/>
                  <a:pt x="233" y="65"/>
                </a:cubicBezTo>
                <a:cubicBezTo>
                  <a:pt x="238" y="9"/>
                  <a:pt x="238" y="9"/>
                  <a:pt x="238" y="9"/>
                </a:cubicBezTo>
                <a:cubicBezTo>
                  <a:pt x="241" y="3"/>
                  <a:pt x="241" y="3"/>
                  <a:pt x="241" y="3"/>
                </a:cubicBezTo>
                <a:cubicBezTo>
                  <a:pt x="248" y="0"/>
                  <a:pt x="248" y="0"/>
                  <a:pt x="248" y="0"/>
                </a:cubicBezTo>
                <a:cubicBezTo>
                  <a:pt x="148" y="0"/>
                  <a:pt x="148" y="0"/>
                  <a:pt x="148" y="0"/>
                </a:cubicBezTo>
                <a:cubicBezTo>
                  <a:pt x="137" y="4"/>
                  <a:pt x="137" y="4"/>
                  <a:pt x="137" y="4"/>
                </a:cubicBezTo>
                <a:cubicBezTo>
                  <a:pt x="130" y="14"/>
                  <a:pt x="130" y="14"/>
                  <a:pt x="130" y="14"/>
                </a:cubicBezTo>
                <a:cubicBezTo>
                  <a:pt x="8" y="319"/>
                  <a:pt x="8" y="319"/>
                  <a:pt x="8" y="319"/>
                </a:cubicBezTo>
                <a:cubicBezTo>
                  <a:pt x="3" y="331"/>
                  <a:pt x="0" y="342"/>
                  <a:pt x="0" y="353"/>
                </a:cubicBezTo>
                <a:cubicBezTo>
                  <a:pt x="0" y="367"/>
                  <a:pt x="5" y="374"/>
                  <a:pt x="14" y="374"/>
                </a:cubicBezTo>
                <a:cubicBezTo>
                  <a:pt x="220" y="374"/>
                  <a:pt x="220" y="374"/>
                  <a:pt x="220" y="374"/>
                </a:cubicBezTo>
                <a:cubicBezTo>
                  <a:pt x="213" y="371"/>
                  <a:pt x="213" y="371"/>
                  <a:pt x="213" y="371"/>
                </a:cubicBezTo>
                <a:cubicBezTo>
                  <a:pt x="211" y="365"/>
                  <a:pt x="211" y="365"/>
                  <a:pt x="211" y="365"/>
                </a:cubicBezTo>
                <a:cubicBezTo>
                  <a:pt x="217" y="290"/>
                  <a:pt x="217" y="290"/>
                  <a:pt x="217" y="290"/>
                </a:cubicBezTo>
                <a:cubicBezTo>
                  <a:pt x="220" y="283"/>
                  <a:pt x="220" y="283"/>
                  <a:pt x="220" y="283"/>
                </a:cubicBezTo>
                <a:cubicBezTo>
                  <a:pt x="227" y="281"/>
                  <a:pt x="227" y="281"/>
                  <a:pt x="227" y="281"/>
                </a:cubicBezTo>
                <a:cubicBezTo>
                  <a:pt x="306" y="281"/>
                  <a:pt x="306" y="281"/>
                  <a:pt x="306" y="281"/>
                </a:cubicBezTo>
                <a:cubicBezTo>
                  <a:pt x="313" y="283"/>
                  <a:pt x="313" y="283"/>
                  <a:pt x="313" y="283"/>
                </a:cubicBezTo>
                <a:cubicBezTo>
                  <a:pt x="316" y="290"/>
                  <a:pt x="316" y="290"/>
                  <a:pt x="316" y="290"/>
                </a:cubicBezTo>
                <a:cubicBezTo>
                  <a:pt x="322" y="365"/>
                  <a:pt x="322" y="365"/>
                  <a:pt x="322" y="365"/>
                </a:cubicBezTo>
                <a:cubicBezTo>
                  <a:pt x="320" y="371"/>
                  <a:pt x="320" y="371"/>
                  <a:pt x="320" y="371"/>
                </a:cubicBezTo>
                <a:cubicBezTo>
                  <a:pt x="313" y="374"/>
                  <a:pt x="313" y="374"/>
                  <a:pt x="313" y="374"/>
                </a:cubicBezTo>
                <a:cubicBezTo>
                  <a:pt x="519" y="374"/>
                  <a:pt x="519" y="374"/>
                  <a:pt x="519" y="374"/>
                </a:cubicBezTo>
                <a:cubicBezTo>
                  <a:pt x="528" y="374"/>
                  <a:pt x="533" y="367"/>
                  <a:pt x="533" y="353"/>
                </a:cubicBezTo>
                <a:cubicBezTo>
                  <a:pt x="533" y="342"/>
                  <a:pt x="530" y="331"/>
                  <a:pt x="525" y="319"/>
                </a:cubicBezTo>
                <a:close/>
                <a:moveTo>
                  <a:pt x="308" y="222"/>
                </a:moveTo>
                <a:cubicBezTo>
                  <a:pt x="302" y="224"/>
                  <a:pt x="302" y="224"/>
                  <a:pt x="302" y="224"/>
                </a:cubicBezTo>
                <a:cubicBezTo>
                  <a:pt x="231" y="224"/>
                  <a:pt x="231" y="224"/>
                  <a:pt x="231" y="224"/>
                </a:cubicBezTo>
                <a:cubicBezTo>
                  <a:pt x="225" y="222"/>
                  <a:pt x="225" y="222"/>
                  <a:pt x="225" y="222"/>
                </a:cubicBezTo>
                <a:cubicBezTo>
                  <a:pt x="222" y="216"/>
                  <a:pt x="222" y="216"/>
                  <a:pt x="222" y="216"/>
                </a:cubicBezTo>
                <a:cubicBezTo>
                  <a:pt x="222" y="215"/>
                  <a:pt x="222" y="215"/>
                  <a:pt x="222" y="215"/>
                </a:cubicBezTo>
                <a:cubicBezTo>
                  <a:pt x="229" y="121"/>
                  <a:pt x="229" y="121"/>
                  <a:pt x="229" y="121"/>
                </a:cubicBezTo>
                <a:cubicBezTo>
                  <a:pt x="232" y="115"/>
                  <a:pt x="232" y="115"/>
                  <a:pt x="232" y="115"/>
                </a:cubicBezTo>
                <a:cubicBezTo>
                  <a:pt x="239" y="112"/>
                  <a:pt x="239" y="112"/>
                  <a:pt x="239" y="112"/>
                </a:cubicBezTo>
                <a:cubicBezTo>
                  <a:pt x="294" y="112"/>
                  <a:pt x="294" y="112"/>
                  <a:pt x="294" y="112"/>
                </a:cubicBezTo>
                <a:cubicBezTo>
                  <a:pt x="300" y="115"/>
                  <a:pt x="300" y="115"/>
                  <a:pt x="300" y="115"/>
                </a:cubicBezTo>
                <a:cubicBezTo>
                  <a:pt x="303" y="121"/>
                  <a:pt x="303" y="121"/>
                  <a:pt x="303" y="121"/>
                </a:cubicBezTo>
                <a:cubicBezTo>
                  <a:pt x="311" y="215"/>
                  <a:pt x="311" y="215"/>
                  <a:pt x="311" y="215"/>
                </a:cubicBezTo>
                <a:cubicBezTo>
                  <a:pt x="311" y="216"/>
                  <a:pt x="311" y="216"/>
                  <a:pt x="311" y="216"/>
                </a:cubicBezTo>
                <a:lnTo>
                  <a:pt x="308" y="222"/>
                </a:lnTo>
                <a:close/>
              </a:path>
            </a:pathLst>
          </a:custGeom>
          <a:solidFill>
            <a:schemeClr val="bg1"/>
          </a:solidFill>
          <a:ln>
            <a:noFill/>
          </a:ln>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a:p>
        </p:txBody>
      </p:sp>
      <p:sp>
        <p:nvSpPr>
          <p:cNvPr id="21" name="Rectangle 20"/>
          <p:cNvSpPr/>
          <p:nvPr>
            <p:custDataLst>
              <p:tags r:id="rId3"/>
            </p:custDataLst>
          </p:nvPr>
        </p:nvSpPr>
        <p:spPr>
          <a:xfrm>
            <a:off x="3655662" y="1442392"/>
            <a:ext cx="736254" cy="736823"/>
          </a:xfrm>
          <a:prstGeom prst="rect">
            <a:avLst/>
          </a:prstGeom>
          <a:solidFill>
            <a:srgbClr val="0058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2" name="Rectangle 21"/>
          <p:cNvSpPr/>
          <p:nvPr/>
        </p:nvSpPr>
        <p:spPr>
          <a:xfrm>
            <a:off x="4395149" y="1384505"/>
            <a:ext cx="4858993" cy="954107"/>
          </a:xfrm>
          <a:prstGeom prst="rect">
            <a:avLst/>
          </a:prstGeom>
        </p:spPr>
        <p:txBody>
          <a:bodyPr wrap="square">
            <a:spAutoFit/>
          </a:bodyPr>
          <a:lstStyle/>
          <a:p>
            <a:r>
              <a:rPr lang="en-US" sz="1200" b="1" dirty="0" smtClean="0">
                <a:solidFill>
                  <a:schemeClr val="tx1">
                    <a:lumMod val="65000"/>
                    <a:lumOff val="35000"/>
                  </a:schemeClr>
                </a:solidFill>
                <a:ea typeface="Open Sans" pitchFamily="34" charset="0"/>
                <a:cs typeface="Open Sans" pitchFamily="34" charset="0"/>
              </a:rPr>
              <a:t>Approach </a:t>
            </a:r>
            <a:r>
              <a:rPr lang="en-US" sz="1200" dirty="0" smtClean="0">
                <a:solidFill>
                  <a:schemeClr val="tx1">
                    <a:lumMod val="65000"/>
                    <a:lumOff val="35000"/>
                  </a:schemeClr>
                </a:solidFill>
                <a:ea typeface="Open Sans" pitchFamily="34" charset="0"/>
                <a:cs typeface="Open Sans" pitchFamily="34" charset="0"/>
              </a:rPr>
              <a:t>[Partnership with OEE Housing]</a:t>
            </a:r>
            <a:endParaRPr lang="en-US" sz="1200" dirty="0">
              <a:solidFill>
                <a:schemeClr val="tx1">
                  <a:lumMod val="65000"/>
                  <a:lumOff val="35000"/>
                </a:schemeClr>
              </a:solidFill>
              <a:ea typeface="Open Sans" pitchFamily="34" charset="0"/>
              <a:cs typeface="Open Sans" pitchFamily="34" charset="0"/>
            </a:endParaRPr>
          </a:p>
          <a:p>
            <a:pPr marL="128588" indent="-128588">
              <a:buFont typeface="Arial" panose="020B0604020202020204" pitchFamily="34" charset="0"/>
              <a:buChar char="•"/>
            </a:pPr>
            <a:r>
              <a:rPr lang="en-CA" sz="1100" dirty="0" smtClean="0">
                <a:solidFill>
                  <a:schemeClr val="tx1">
                    <a:lumMod val="65000"/>
                    <a:lumOff val="35000"/>
                  </a:schemeClr>
                </a:solidFill>
                <a:ea typeface="Open Sans" pitchFamily="34" charset="0"/>
                <a:cs typeface="Open Sans" pitchFamily="34" charset="0"/>
              </a:rPr>
              <a:t>Phase I: Redesign Call for Proposals to expand reach and support innovative projects</a:t>
            </a:r>
          </a:p>
          <a:p>
            <a:pPr marL="128588" indent="-128588">
              <a:buFont typeface="Arial" panose="020B0604020202020204" pitchFamily="34" charset="0"/>
              <a:buChar char="•"/>
            </a:pPr>
            <a:r>
              <a:rPr lang="en-CA" sz="1100" dirty="0" smtClean="0">
                <a:solidFill>
                  <a:schemeClr val="tx1">
                    <a:lumMod val="65000"/>
                    <a:lumOff val="35000"/>
                  </a:schemeClr>
                </a:solidFill>
                <a:ea typeface="Open Sans" pitchFamily="34" charset="0"/>
                <a:cs typeface="Open Sans" pitchFamily="34" charset="0"/>
              </a:rPr>
              <a:t>Phase II: Engage stakeholders to explore and possibly redesign the model to enable collaboration and outcomes-based funding</a:t>
            </a:r>
            <a:endParaRPr lang="en-CA" sz="1100" dirty="0">
              <a:solidFill>
                <a:schemeClr val="tx1">
                  <a:lumMod val="65000"/>
                  <a:lumOff val="35000"/>
                </a:schemeClr>
              </a:solidFill>
              <a:ea typeface="Open Sans" pitchFamily="34" charset="0"/>
              <a:cs typeface="Open Sans" pitchFamily="34" charset="0"/>
            </a:endParaRPr>
          </a:p>
        </p:txBody>
      </p:sp>
      <p:sp>
        <p:nvSpPr>
          <p:cNvPr id="23" name="Freeform 22"/>
          <p:cNvSpPr>
            <a:spLocks noEditPoints="1"/>
          </p:cNvSpPr>
          <p:nvPr/>
        </p:nvSpPr>
        <p:spPr bwMode="auto">
          <a:xfrm>
            <a:off x="3777604" y="1578305"/>
            <a:ext cx="491974" cy="473750"/>
          </a:xfrm>
          <a:custGeom>
            <a:avLst/>
            <a:gdLst>
              <a:gd name="T0" fmla="*/ 977 w 995"/>
              <a:gd name="T1" fmla="*/ 138 h 998"/>
              <a:gd name="T2" fmla="*/ 283 w 995"/>
              <a:gd name="T3" fmla="*/ 143 h 998"/>
              <a:gd name="T4" fmla="*/ 278 w 995"/>
              <a:gd name="T5" fmla="*/ 263 h 998"/>
              <a:gd name="T6" fmla="*/ 296 w 995"/>
              <a:gd name="T7" fmla="*/ 281 h 998"/>
              <a:gd name="T8" fmla="*/ 989 w 995"/>
              <a:gd name="T9" fmla="*/ 276 h 998"/>
              <a:gd name="T10" fmla="*/ 995 w 995"/>
              <a:gd name="T11" fmla="*/ 156 h 998"/>
              <a:gd name="T12" fmla="*/ 989 w 995"/>
              <a:gd name="T13" fmla="*/ 430 h 998"/>
              <a:gd name="T14" fmla="*/ 296 w 995"/>
              <a:gd name="T15" fmla="*/ 424 h 998"/>
              <a:gd name="T16" fmla="*/ 278 w 995"/>
              <a:gd name="T17" fmla="*/ 442 h 998"/>
              <a:gd name="T18" fmla="*/ 283 w 995"/>
              <a:gd name="T19" fmla="*/ 563 h 998"/>
              <a:gd name="T20" fmla="*/ 977 w 995"/>
              <a:gd name="T21" fmla="*/ 568 h 998"/>
              <a:gd name="T22" fmla="*/ 995 w 995"/>
              <a:gd name="T23" fmla="*/ 550 h 998"/>
              <a:gd name="T24" fmla="*/ 989 w 995"/>
              <a:gd name="T25" fmla="*/ 430 h 998"/>
              <a:gd name="T26" fmla="*/ 146 w 995"/>
              <a:gd name="T27" fmla="*/ 0 h 998"/>
              <a:gd name="T28" fmla="*/ 10 w 995"/>
              <a:gd name="T29" fmla="*/ 71 h 998"/>
              <a:gd name="T30" fmla="*/ 78 w 995"/>
              <a:gd name="T31" fmla="*/ 83 h 998"/>
              <a:gd name="T32" fmla="*/ 79 w 995"/>
              <a:gd name="T33" fmla="*/ 90 h 998"/>
              <a:gd name="T34" fmla="*/ 79 w 995"/>
              <a:gd name="T35" fmla="*/ 226 h 998"/>
              <a:gd name="T36" fmla="*/ 19 w 995"/>
              <a:gd name="T37" fmla="*/ 281 h 998"/>
              <a:gd name="T38" fmla="*/ 206 w 995"/>
              <a:gd name="T39" fmla="*/ 226 h 998"/>
              <a:gd name="T40" fmla="*/ 989 w 995"/>
              <a:gd name="T41" fmla="*/ 717 h 998"/>
              <a:gd name="T42" fmla="*/ 296 w 995"/>
              <a:gd name="T43" fmla="*/ 711 h 998"/>
              <a:gd name="T44" fmla="*/ 278 w 995"/>
              <a:gd name="T45" fmla="*/ 729 h 998"/>
              <a:gd name="T46" fmla="*/ 283 w 995"/>
              <a:gd name="T47" fmla="*/ 849 h 998"/>
              <a:gd name="T48" fmla="*/ 977 w 995"/>
              <a:gd name="T49" fmla="*/ 855 h 998"/>
              <a:gd name="T50" fmla="*/ 995 w 995"/>
              <a:gd name="T51" fmla="*/ 837 h 998"/>
              <a:gd name="T52" fmla="*/ 989 w 995"/>
              <a:gd name="T53" fmla="*/ 717 h 998"/>
              <a:gd name="T54" fmla="*/ 147 w 995"/>
              <a:gd name="T55" fmla="*/ 584 h 998"/>
              <a:gd name="T56" fmla="*/ 96 w 995"/>
              <a:gd name="T57" fmla="*/ 555 h 998"/>
              <a:gd name="T58" fmla="*/ 180 w 995"/>
              <a:gd name="T59" fmla="*/ 490 h 998"/>
              <a:gd name="T60" fmla="*/ 171 w 995"/>
              <a:gd name="T61" fmla="*/ 376 h 998"/>
              <a:gd name="T62" fmla="*/ 43 w 995"/>
              <a:gd name="T63" fmla="*/ 369 h 998"/>
              <a:gd name="T64" fmla="*/ 51 w 995"/>
              <a:gd name="T65" fmla="*/ 446 h 998"/>
              <a:gd name="T66" fmla="*/ 118 w 995"/>
              <a:gd name="T67" fmla="*/ 421 h 998"/>
              <a:gd name="T68" fmla="*/ 113 w 995"/>
              <a:gd name="T69" fmla="*/ 468 h 998"/>
              <a:gd name="T70" fmla="*/ 45 w 995"/>
              <a:gd name="T71" fmla="*/ 519 h 998"/>
              <a:gd name="T72" fmla="*/ 0 w 995"/>
              <a:gd name="T73" fmla="*/ 609 h 998"/>
              <a:gd name="T74" fmla="*/ 206 w 995"/>
              <a:gd name="T75" fmla="*/ 640 h 998"/>
              <a:gd name="T76" fmla="*/ 147 w 995"/>
              <a:gd name="T77" fmla="*/ 550 h 998"/>
              <a:gd name="T78" fmla="*/ 142 w 995"/>
              <a:gd name="T79" fmla="*/ 825 h 998"/>
              <a:gd name="T80" fmla="*/ 196 w 995"/>
              <a:gd name="T81" fmla="*/ 711 h 998"/>
              <a:gd name="T82" fmla="*/ 9 w 995"/>
              <a:gd name="T83" fmla="*/ 796 h 998"/>
              <a:gd name="T84" fmla="*/ 69 w 995"/>
              <a:gd name="T85" fmla="*/ 767 h 998"/>
              <a:gd name="T86" fmla="*/ 123 w 995"/>
              <a:gd name="T87" fmla="*/ 765 h 998"/>
              <a:gd name="T88" fmla="*/ 102 w 995"/>
              <a:gd name="T89" fmla="*/ 788 h 998"/>
              <a:gd name="T90" fmla="*/ 60 w 995"/>
              <a:gd name="T91" fmla="*/ 842 h 998"/>
              <a:gd name="T92" fmla="*/ 134 w 995"/>
              <a:gd name="T93" fmla="*/ 905 h 998"/>
              <a:gd name="T94" fmla="*/ 93 w 995"/>
              <a:gd name="T95" fmla="*/ 937 h 998"/>
              <a:gd name="T96" fmla="*/ 2 w 995"/>
              <a:gd name="T97" fmla="*/ 961 h 998"/>
              <a:gd name="T98" fmla="*/ 174 w 995"/>
              <a:gd name="T99" fmla="*/ 972 h 998"/>
              <a:gd name="T100" fmla="*/ 188 w 995"/>
              <a:gd name="T101" fmla="*/ 852 h 9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95" h="998">
                <a:moveTo>
                  <a:pt x="989" y="143"/>
                </a:moveTo>
                <a:cubicBezTo>
                  <a:pt x="977" y="138"/>
                  <a:pt x="977" y="138"/>
                  <a:pt x="977" y="138"/>
                </a:cubicBezTo>
                <a:cubicBezTo>
                  <a:pt x="296" y="138"/>
                  <a:pt x="296" y="138"/>
                  <a:pt x="296" y="138"/>
                </a:cubicBezTo>
                <a:cubicBezTo>
                  <a:pt x="283" y="143"/>
                  <a:pt x="283" y="143"/>
                  <a:pt x="283" y="143"/>
                </a:cubicBezTo>
                <a:cubicBezTo>
                  <a:pt x="278" y="156"/>
                  <a:pt x="278" y="156"/>
                  <a:pt x="278" y="156"/>
                </a:cubicBezTo>
                <a:cubicBezTo>
                  <a:pt x="278" y="263"/>
                  <a:pt x="278" y="263"/>
                  <a:pt x="278" y="263"/>
                </a:cubicBezTo>
                <a:cubicBezTo>
                  <a:pt x="283" y="276"/>
                  <a:pt x="283" y="276"/>
                  <a:pt x="283" y="276"/>
                </a:cubicBezTo>
                <a:cubicBezTo>
                  <a:pt x="296" y="281"/>
                  <a:pt x="296" y="281"/>
                  <a:pt x="296" y="281"/>
                </a:cubicBezTo>
                <a:cubicBezTo>
                  <a:pt x="977" y="281"/>
                  <a:pt x="977" y="281"/>
                  <a:pt x="977" y="281"/>
                </a:cubicBezTo>
                <a:cubicBezTo>
                  <a:pt x="989" y="276"/>
                  <a:pt x="989" y="276"/>
                  <a:pt x="989" y="276"/>
                </a:cubicBezTo>
                <a:cubicBezTo>
                  <a:pt x="995" y="263"/>
                  <a:pt x="995" y="263"/>
                  <a:pt x="995" y="263"/>
                </a:cubicBezTo>
                <a:cubicBezTo>
                  <a:pt x="995" y="156"/>
                  <a:pt x="995" y="156"/>
                  <a:pt x="995" y="156"/>
                </a:cubicBezTo>
                <a:lnTo>
                  <a:pt x="989" y="143"/>
                </a:lnTo>
                <a:close/>
                <a:moveTo>
                  <a:pt x="989" y="430"/>
                </a:moveTo>
                <a:cubicBezTo>
                  <a:pt x="977" y="424"/>
                  <a:pt x="977" y="424"/>
                  <a:pt x="977" y="424"/>
                </a:cubicBezTo>
                <a:cubicBezTo>
                  <a:pt x="296" y="424"/>
                  <a:pt x="296" y="424"/>
                  <a:pt x="296" y="424"/>
                </a:cubicBezTo>
                <a:cubicBezTo>
                  <a:pt x="283" y="430"/>
                  <a:pt x="283" y="430"/>
                  <a:pt x="283" y="430"/>
                </a:cubicBezTo>
                <a:cubicBezTo>
                  <a:pt x="278" y="442"/>
                  <a:pt x="278" y="442"/>
                  <a:pt x="278" y="442"/>
                </a:cubicBezTo>
                <a:cubicBezTo>
                  <a:pt x="278" y="550"/>
                  <a:pt x="278" y="550"/>
                  <a:pt x="278" y="550"/>
                </a:cubicBezTo>
                <a:cubicBezTo>
                  <a:pt x="283" y="563"/>
                  <a:pt x="283" y="563"/>
                  <a:pt x="283" y="563"/>
                </a:cubicBezTo>
                <a:cubicBezTo>
                  <a:pt x="296" y="568"/>
                  <a:pt x="296" y="568"/>
                  <a:pt x="296" y="568"/>
                </a:cubicBezTo>
                <a:cubicBezTo>
                  <a:pt x="977" y="568"/>
                  <a:pt x="977" y="568"/>
                  <a:pt x="977" y="568"/>
                </a:cubicBezTo>
                <a:cubicBezTo>
                  <a:pt x="989" y="563"/>
                  <a:pt x="989" y="563"/>
                  <a:pt x="989" y="563"/>
                </a:cubicBezTo>
                <a:cubicBezTo>
                  <a:pt x="995" y="550"/>
                  <a:pt x="995" y="550"/>
                  <a:pt x="995" y="550"/>
                </a:cubicBezTo>
                <a:cubicBezTo>
                  <a:pt x="995" y="442"/>
                  <a:pt x="995" y="442"/>
                  <a:pt x="995" y="442"/>
                </a:cubicBezTo>
                <a:lnTo>
                  <a:pt x="989" y="430"/>
                </a:lnTo>
                <a:close/>
                <a:moveTo>
                  <a:pt x="146" y="226"/>
                </a:moveTo>
                <a:cubicBezTo>
                  <a:pt x="146" y="0"/>
                  <a:pt x="146" y="0"/>
                  <a:pt x="146" y="0"/>
                </a:cubicBezTo>
                <a:cubicBezTo>
                  <a:pt x="87" y="0"/>
                  <a:pt x="87" y="0"/>
                  <a:pt x="87" y="0"/>
                </a:cubicBezTo>
                <a:cubicBezTo>
                  <a:pt x="10" y="71"/>
                  <a:pt x="10" y="71"/>
                  <a:pt x="10" y="71"/>
                </a:cubicBezTo>
                <a:cubicBezTo>
                  <a:pt x="50" y="113"/>
                  <a:pt x="50" y="113"/>
                  <a:pt x="50" y="113"/>
                </a:cubicBezTo>
                <a:cubicBezTo>
                  <a:pt x="66" y="99"/>
                  <a:pt x="75" y="89"/>
                  <a:pt x="78" y="83"/>
                </a:cubicBezTo>
                <a:cubicBezTo>
                  <a:pt x="79" y="83"/>
                  <a:pt x="79" y="83"/>
                  <a:pt x="79" y="83"/>
                </a:cubicBezTo>
                <a:cubicBezTo>
                  <a:pt x="79" y="90"/>
                  <a:pt x="79" y="90"/>
                  <a:pt x="79" y="90"/>
                </a:cubicBezTo>
                <a:cubicBezTo>
                  <a:pt x="79" y="105"/>
                  <a:pt x="79" y="127"/>
                  <a:pt x="79" y="157"/>
                </a:cubicBezTo>
                <a:cubicBezTo>
                  <a:pt x="79" y="188"/>
                  <a:pt x="79" y="210"/>
                  <a:pt x="79" y="226"/>
                </a:cubicBezTo>
                <a:cubicBezTo>
                  <a:pt x="19" y="226"/>
                  <a:pt x="19" y="226"/>
                  <a:pt x="19" y="226"/>
                </a:cubicBezTo>
                <a:cubicBezTo>
                  <a:pt x="19" y="281"/>
                  <a:pt x="19" y="281"/>
                  <a:pt x="19" y="281"/>
                </a:cubicBezTo>
                <a:cubicBezTo>
                  <a:pt x="206" y="281"/>
                  <a:pt x="206" y="281"/>
                  <a:pt x="206" y="281"/>
                </a:cubicBezTo>
                <a:cubicBezTo>
                  <a:pt x="206" y="226"/>
                  <a:pt x="206" y="226"/>
                  <a:pt x="206" y="226"/>
                </a:cubicBezTo>
                <a:lnTo>
                  <a:pt x="146" y="226"/>
                </a:lnTo>
                <a:close/>
                <a:moveTo>
                  <a:pt x="989" y="717"/>
                </a:moveTo>
                <a:cubicBezTo>
                  <a:pt x="977" y="711"/>
                  <a:pt x="977" y="711"/>
                  <a:pt x="977" y="711"/>
                </a:cubicBezTo>
                <a:cubicBezTo>
                  <a:pt x="296" y="711"/>
                  <a:pt x="296" y="711"/>
                  <a:pt x="296" y="711"/>
                </a:cubicBezTo>
                <a:cubicBezTo>
                  <a:pt x="283" y="716"/>
                  <a:pt x="283" y="716"/>
                  <a:pt x="283" y="716"/>
                </a:cubicBezTo>
                <a:cubicBezTo>
                  <a:pt x="278" y="729"/>
                  <a:pt x="278" y="729"/>
                  <a:pt x="278" y="729"/>
                </a:cubicBezTo>
                <a:cubicBezTo>
                  <a:pt x="278" y="837"/>
                  <a:pt x="278" y="837"/>
                  <a:pt x="278" y="837"/>
                </a:cubicBezTo>
                <a:cubicBezTo>
                  <a:pt x="283" y="849"/>
                  <a:pt x="283" y="849"/>
                  <a:pt x="283" y="849"/>
                </a:cubicBezTo>
                <a:cubicBezTo>
                  <a:pt x="296" y="855"/>
                  <a:pt x="296" y="855"/>
                  <a:pt x="296" y="855"/>
                </a:cubicBezTo>
                <a:cubicBezTo>
                  <a:pt x="977" y="855"/>
                  <a:pt x="977" y="855"/>
                  <a:pt x="977" y="855"/>
                </a:cubicBezTo>
                <a:cubicBezTo>
                  <a:pt x="989" y="849"/>
                  <a:pt x="989" y="849"/>
                  <a:pt x="989" y="849"/>
                </a:cubicBezTo>
                <a:cubicBezTo>
                  <a:pt x="995" y="837"/>
                  <a:pt x="995" y="837"/>
                  <a:pt x="995" y="837"/>
                </a:cubicBezTo>
                <a:cubicBezTo>
                  <a:pt x="995" y="729"/>
                  <a:pt x="995" y="729"/>
                  <a:pt x="995" y="729"/>
                </a:cubicBezTo>
                <a:lnTo>
                  <a:pt x="989" y="717"/>
                </a:lnTo>
                <a:close/>
                <a:moveTo>
                  <a:pt x="147" y="550"/>
                </a:moveTo>
                <a:cubicBezTo>
                  <a:pt x="147" y="584"/>
                  <a:pt x="147" y="584"/>
                  <a:pt x="147" y="584"/>
                </a:cubicBezTo>
                <a:cubicBezTo>
                  <a:pt x="76" y="584"/>
                  <a:pt x="76" y="584"/>
                  <a:pt x="76" y="584"/>
                </a:cubicBezTo>
                <a:cubicBezTo>
                  <a:pt x="76" y="575"/>
                  <a:pt x="83" y="565"/>
                  <a:pt x="96" y="555"/>
                </a:cubicBezTo>
                <a:cubicBezTo>
                  <a:pt x="109" y="544"/>
                  <a:pt x="123" y="535"/>
                  <a:pt x="138" y="526"/>
                </a:cubicBezTo>
                <a:cubicBezTo>
                  <a:pt x="153" y="518"/>
                  <a:pt x="167" y="506"/>
                  <a:pt x="180" y="490"/>
                </a:cubicBezTo>
                <a:cubicBezTo>
                  <a:pt x="193" y="475"/>
                  <a:pt x="199" y="458"/>
                  <a:pt x="199" y="439"/>
                </a:cubicBezTo>
                <a:cubicBezTo>
                  <a:pt x="199" y="413"/>
                  <a:pt x="190" y="392"/>
                  <a:pt x="171" y="376"/>
                </a:cubicBezTo>
                <a:cubicBezTo>
                  <a:pt x="152" y="361"/>
                  <a:pt x="129" y="353"/>
                  <a:pt x="102" y="353"/>
                </a:cubicBezTo>
                <a:cubicBezTo>
                  <a:pt x="81" y="353"/>
                  <a:pt x="61" y="358"/>
                  <a:pt x="43" y="369"/>
                </a:cubicBezTo>
                <a:cubicBezTo>
                  <a:pt x="25" y="379"/>
                  <a:pt x="12" y="394"/>
                  <a:pt x="3" y="413"/>
                </a:cubicBezTo>
                <a:cubicBezTo>
                  <a:pt x="51" y="446"/>
                  <a:pt x="51" y="446"/>
                  <a:pt x="51" y="446"/>
                </a:cubicBezTo>
                <a:cubicBezTo>
                  <a:pt x="64" y="425"/>
                  <a:pt x="79" y="414"/>
                  <a:pt x="96" y="414"/>
                </a:cubicBezTo>
                <a:cubicBezTo>
                  <a:pt x="105" y="414"/>
                  <a:pt x="113" y="416"/>
                  <a:pt x="118" y="421"/>
                </a:cubicBezTo>
                <a:cubicBezTo>
                  <a:pt x="124" y="426"/>
                  <a:pt x="126" y="434"/>
                  <a:pt x="126" y="443"/>
                </a:cubicBezTo>
                <a:cubicBezTo>
                  <a:pt x="126" y="452"/>
                  <a:pt x="122" y="460"/>
                  <a:pt x="113" y="468"/>
                </a:cubicBezTo>
                <a:cubicBezTo>
                  <a:pt x="104" y="476"/>
                  <a:pt x="94" y="484"/>
                  <a:pt x="81" y="493"/>
                </a:cubicBezTo>
                <a:cubicBezTo>
                  <a:pt x="69" y="501"/>
                  <a:pt x="57" y="509"/>
                  <a:pt x="45" y="519"/>
                </a:cubicBezTo>
                <a:cubicBezTo>
                  <a:pt x="32" y="529"/>
                  <a:pt x="22" y="542"/>
                  <a:pt x="13" y="557"/>
                </a:cubicBezTo>
                <a:cubicBezTo>
                  <a:pt x="4" y="573"/>
                  <a:pt x="0" y="590"/>
                  <a:pt x="0" y="609"/>
                </a:cubicBezTo>
                <a:cubicBezTo>
                  <a:pt x="0" y="616"/>
                  <a:pt x="1" y="626"/>
                  <a:pt x="3" y="640"/>
                </a:cubicBezTo>
                <a:cubicBezTo>
                  <a:pt x="206" y="640"/>
                  <a:pt x="206" y="640"/>
                  <a:pt x="206" y="640"/>
                </a:cubicBezTo>
                <a:cubicBezTo>
                  <a:pt x="206" y="550"/>
                  <a:pt x="206" y="550"/>
                  <a:pt x="206" y="550"/>
                </a:cubicBezTo>
                <a:lnTo>
                  <a:pt x="147" y="550"/>
                </a:lnTo>
                <a:close/>
                <a:moveTo>
                  <a:pt x="188" y="852"/>
                </a:moveTo>
                <a:cubicBezTo>
                  <a:pt x="177" y="839"/>
                  <a:pt x="162" y="829"/>
                  <a:pt x="142" y="825"/>
                </a:cubicBezTo>
                <a:cubicBezTo>
                  <a:pt x="196" y="760"/>
                  <a:pt x="196" y="760"/>
                  <a:pt x="196" y="760"/>
                </a:cubicBezTo>
                <a:cubicBezTo>
                  <a:pt x="196" y="711"/>
                  <a:pt x="196" y="711"/>
                  <a:pt x="196" y="711"/>
                </a:cubicBezTo>
                <a:cubicBezTo>
                  <a:pt x="9" y="711"/>
                  <a:pt x="9" y="711"/>
                  <a:pt x="9" y="711"/>
                </a:cubicBezTo>
                <a:cubicBezTo>
                  <a:pt x="9" y="796"/>
                  <a:pt x="9" y="796"/>
                  <a:pt x="9" y="796"/>
                </a:cubicBezTo>
                <a:cubicBezTo>
                  <a:pt x="69" y="796"/>
                  <a:pt x="69" y="796"/>
                  <a:pt x="69" y="796"/>
                </a:cubicBezTo>
                <a:cubicBezTo>
                  <a:pt x="69" y="767"/>
                  <a:pt x="69" y="767"/>
                  <a:pt x="69" y="767"/>
                </a:cubicBezTo>
                <a:cubicBezTo>
                  <a:pt x="75" y="767"/>
                  <a:pt x="84" y="766"/>
                  <a:pt x="96" y="766"/>
                </a:cubicBezTo>
                <a:cubicBezTo>
                  <a:pt x="108" y="766"/>
                  <a:pt x="117" y="765"/>
                  <a:pt x="123" y="765"/>
                </a:cubicBezTo>
                <a:cubicBezTo>
                  <a:pt x="123" y="766"/>
                  <a:pt x="123" y="766"/>
                  <a:pt x="123" y="766"/>
                </a:cubicBezTo>
                <a:cubicBezTo>
                  <a:pt x="102" y="788"/>
                  <a:pt x="102" y="788"/>
                  <a:pt x="102" y="788"/>
                </a:cubicBezTo>
                <a:cubicBezTo>
                  <a:pt x="95" y="795"/>
                  <a:pt x="88" y="805"/>
                  <a:pt x="78" y="818"/>
                </a:cubicBezTo>
                <a:cubicBezTo>
                  <a:pt x="69" y="830"/>
                  <a:pt x="63" y="839"/>
                  <a:pt x="60" y="842"/>
                </a:cubicBezTo>
                <a:cubicBezTo>
                  <a:pt x="75" y="874"/>
                  <a:pt x="75" y="874"/>
                  <a:pt x="75" y="874"/>
                </a:cubicBezTo>
                <a:cubicBezTo>
                  <a:pt x="114" y="870"/>
                  <a:pt x="134" y="881"/>
                  <a:pt x="134" y="905"/>
                </a:cubicBezTo>
                <a:cubicBezTo>
                  <a:pt x="134" y="915"/>
                  <a:pt x="130" y="923"/>
                  <a:pt x="121" y="929"/>
                </a:cubicBezTo>
                <a:cubicBezTo>
                  <a:pt x="113" y="934"/>
                  <a:pt x="104" y="937"/>
                  <a:pt x="93" y="937"/>
                </a:cubicBezTo>
                <a:cubicBezTo>
                  <a:pt x="72" y="937"/>
                  <a:pt x="52" y="928"/>
                  <a:pt x="34" y="912"/>
                </a:cubicBezTo>
                <a:cubicBezTo>
                  <a:pt x="2" y="961"/>
                  <a:pt x="2" y="961"/>
                  <a:pt x="2" y="961"/>
                </a:cubicBezTo>
                <a:cubicBezTo>
                  <a:pt x="27" y="986"/>
                  <a:pt x="59" y="998"/>
                  <a:pt x="98" y="998"/>
                </a:cubicBezTo>
                <a:cubicBezTo>
                  <a:pt x="129" y="998"/>
                  <a:pt x="154" y="989"/>
                  <a:pt x="174" y="972"/>
                </a:cubicBezTo>
                <a:cubicBezTo>
                  <a:pt x="195" y="955"/>
                  <a:pt x="205" y="931"/>
                  <a:pt x="205" y="902"/>
                </a:cubicBezTo>
                <a:cubicBezTo>
                  <a:pt x="205" y="883"/>
                  <a:pt x="199" y="866"/>
                  <a:pt x="188" y="852"/>
                </a:cubicBez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a:p>
        </p:txBody>
      </p:sp>
      <p:sp>
        <p:nvSpPr>
          <p:cNvPr id="3" name="Line Callout 1 (No Border) 2"/>
          <p:cNvSpPr/>
          <p:nvPr/>
        </p:nvSpPr>
        <p:spPr>
          <a:xfrm>
            <a:off x="6944486" y="2270430"/>
            <a:ext cx="2108006" cy="744408"/>
          </a:xfrm>
          <a:prstGeom prst="callout1">
            <a:avLst>
              <a:gd name="adj1" fmla="val 59312"/>
              <a:gd name="adj2" fmla="val 6717"/>
              <a:gd name="adj3" fmla="val 79524"/>
              <a:gd name="adj4" fmla="val -61032"/>
            </a:avLst>
          </a:prstGeom>
          <a:noFill/>
          <a:ln>
            <a:solidFill>
              <a:schemeClr val="accent1">
                <a:shade val="95000"/>
                <a:satMod val="10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CA" sz="800" b="1" dirty="0" smtClean="0">
                <a:solidFill>
                  <a:schemeClr val="accent1"/>
                </a:solidFill>
              </a:rPr>
              <a:t>One of the 8 funded projects includes experimentation in the City of Edmonton informed by the collaboration on the previous slide</a:t>
            </a:r>
            <a:endParaRPr lang="en-CA" sz="800" b="1" dirty="0">
              <a:solidFill>
                <a:schemeClr val="accent1"/>
              </a:solidFill>
            </a:endParaRPr>
          </a:p>
        </p:txBody>
      </p:sp>
      <p:sp>
        <p:nvSpPr>
          <p:cNvPr id="25" name="Rectangle 24"/>
          <p:cNvSpPr/>
          <p:nvPr/>
        </p:nvSpPr>
        <p:spPr>
          <a:xfrm>
            <a:off x="2929801" y="3864"/>
            <a:ext cx="3125399" cy="230832"/>
          </a:xfrm>
          <a:prstGeom prst="rect">
            <a:avLst/>
          </a:prstGeom>
        </p:spPr>
        <p:txBody>
          <a:bodyPr wrap="square">
            <a:spAutoFit/>
          </a:bodyPr>
          <a:lstStyle/>
          <a:p>
            <a:r>
              <a:rPr lang="en-GB" sz="900" b="1" dirty="0" smtClean="0">
                <a:solidFill>
                  <a:srgbClr val="2F5897"/>
                </a:solidFill>
                <a:latin typeface="Oswald"/>
                <a:ea typeface="Oswald"/>
                <a:cs typeface="Oswald"/>
                <a:sym typeface="Oswald"/>
              </a:rPr>
              <a:t>TESTING NEW POLICY METHODS &amp; APPROACHES</a:t>
            </a:r>
            <a:endParaRPr lang="en-US" sz="900" b="1" dirty="0">
              <a:solidFill>
                <a:srgbClr val="2F5897"/>
              </a:solidFill>
              <a:latin typeface="Oswald"/>
              <a:ea typeface="Oswald"/>
              <a:cs typeface="Oswald"/>
            </a:endParaRPr>
          </a:p>
        </p:txBody>
      </p:sp>
    </p:spTree>
    <p:extLst>
      <p:ext uri="{BB962C8B-B14F-4D97-AF65-F5344CB8AC3E}">
        <p14:creationId xmlns:p14="http://schemas.microsoft.com/office/powerpoint/2010/main" val="54761743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8287" y="-11453"/>
            <a:ext cx="8910670" cy="857250"/>
          </a:xfrm>
        </p:spPr>
        <p:txBody>
          <a:bodyPr>
            <a:normAutofit/>
          </a:bodyPr>
          <a:lstStyle/>
          <a:p>
            <a:r>
              <a:rPr lang="en-CA" sz="1000" dirty="0">
                <a:solidFill>
                  <a:srgbClr val="2F5897"/>
                </a:solidFill>
                <a:latin typeface="Oswald"/>
                <a:ea typeface="Oswald"/>
                <a:cs typeface="Oswald"/>
                <a:sym typeface="Oswald"/>
              </a:rPr>
              <a:t>TESTING NEW POLICY METHODS &amp; </a:t>
            </a:r>
            <a:r>
              <a:rPr lang="en-CA" sz="1000" dirty="0" smtClean="0">
                <a:solidFill>
                  <a:srgbClr val="2F5897"/>
                </a:solidFill>
                <a:latin typeface="Oswald"/>
                <a:ea typeface="Oswald"/>
                <a:cs typeface="Oswald"/>
                <a:sym typeface="Oswald"/>
              </a:rPr>
              <a:t>APPROACHES</a:t>
            </a:r>
            <a:r>
              <a:rPr lang="en-GB" sz="2100" dirty="0" smtClean="0">
                <a:solidFill>
                  <a:srgbClr val="2F5897"/>
                </a:solidFill>
                <a:latin typeface="Oswald"/>
                <a:ea typeface="Oswald"/>
                <a:cs typeface="Oswald"/>
                <a:sym typeface="Oswald"/>
              </a:rPr>
              <a:t/>
            </a:r>
            <a:br>
              <a:rPr lang="en-GB" sz="2100" dirty="0" smtClean="0">
                <a:solidFill>
                  <a:srgbClr val="2F5897"/>
                </a:solidFill>
                <a:latin typeface="Oswald"/>
                <a:ea typeface="Oswald"/>
                <a:cs typeface="Oswald"/>
                <a:sym typeface="Oswald"/>
              </a:rPr>
            </a:br>
            <a:r>
              <a:rPr lang="en-GB" sz="2100" dirty="0" smtClean="0">
                <a:solidFill>
                  <a:srgbClr val="2F5897"/>
                </a:solidFill>
                <a:latin typeface="Oswald"/>
                <a:ea typeface="Oswald"/>
                <a:cs typeface="Oswald"/>
                <a:sym typeface="Oswald"/>
              </a:rPr>
              <a:t>Improving awareness &amp; uptake of fuel efficient vehicles</a:t>
            </a:r>
            <a:endParaRPr lang="en-CA" sz="2100" dirty="0"/>
          </a:p>
        </p:txBody>
      </p:sp>
      <p:sp>
        <p:nvSpPr>
          <p:cNvPr id="26" name="Content Placeholder 2"/>
          <p:cNvSpPr txBox="1">
            <a:spLocks/>
          </p:cNvSpPr>
          <p:nvPr/>
        </p:nvSpPr>
        <p:spPr>
          <a:xfrm>
            <a:off x="466659" y="762927"/>
            <a:ext cx="8172843" cy="494374"/>
          </a:xfrm>
          <a:prstGeom prst="rect">
            <a:avLst/>
          </a:prstGeom>
        </p:spPr>
        <p:txBody>
          <a:bodyPr vert="horz" lIns="68580" tIns="34290" rIns="68580" bIns="34290" rtlCol="0">
            <a:noAutofit/>
          </a:bodyPr>
          <a:lstStyle>
            <a:lvl1pPr marL="457200" indent="-457200" algn="l" defTabSz="914400" rtl="0" eaLnBrk="1" latinLnBrk="0" hangingPunct="1">
              <a:spcBef>
                <a:spcPct val="20000"/>
              </a:spcBef>
              <a:buClr>
                <a:schemeClr val="accent1"/>
              </a:buClr>
              <a:buFont typeface="Wingdings" pitchFamily="2" charset="2"/>
              <a:buChar char="§"/>
              <a:defRPr sz="2800" kern="1200">
                <a:solidFill>
                  <a:schemeClr val="tx1">
                    <a:lumMod val="65000"/>
                    <a:lumOff val="35000"/>
                  </a:schemeClr>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lumMod val="65000"/>
                    <a:lumOff val="35000"/>
                  </a:schemeClr>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lumMod val="65000"/>
                    <a:lumOff val="35000"/>
                  </a:schemeClr>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800" kern="1200">
                <a:solidFill>
                  <a:schemeClr val="tx1">
                    <a:lumMod val="65000"/>
                    <a:lumOff val="35000"/>
                  </a:schemeClr>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800" kern="1200">
                <a:solidFill>
                  <a:schemeClr val="tx1">
                    <a:lumMod val="65000"/>
                    <a:lumOff val="3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CA" sz="1350" u="sng" dirty="0">
                <a:solidFill>
                  <a:schemeClr val="tx1">
                    <a:lumMod val="50000"/>
                    <a:lumOff val="50000"/>
                  </a:schemeClr>
                </a:solidFill>
                <a:latin typeface="Humanst521 BT" panose="020B0602020204020204" pitchFamily="34" charset="0"/>
              </a:rPr>
              <a:t>Case study hypothesis</a:t>
            </a:r>
            <a:r>
              <a:rPr lang="en-CA" sz="1350" dirty="0">
                <a:solidFill>
                  <a:schemeClr val="tx1">
                    <a:lumMod val="50000"/>
                    <a:lumOff val="50000"/>
                  </a:schemeClr>
                </a:solidFill>
                <a:latin typeface="Humanst521 BT" panose="020B0602020204020204" pitchFamily="34" charset="0"/>
              </a:rPr>
              <a:t>: </a:t>
            </a:r>
            <a:r>
              <a:rPr lang="en-CA" sz="1350" dirty="0" smtClean="0">
                <a:solidFill>
                  <a:schemeClr val="tx1">
                    <a:lumMod val="50000"/>
                    <a:lumOff val="50000"/>
                  </a:schemeClr>
                </a:solidFill>
                <a:latin typeface="Humanst521 BT" panose="020B0602020204020204" pitchFamily="34" charset="0"/>
              </a:rPr>
              <a:t>Improving our understanding </a:t>
            </a:r>
            <a:r>
              <a:rPr lang="en-CA" sz="1350" dirty="0">
                <a:solidFill>
                  <a:schemeClr val="tx1">
                    <a:lumMod val="50000"/>
                    <a:lumOff val="50000"/>
                  </a:schemeClr>
                </a:solidFill>
                <a:latin typeface="Humanst521 BT" panose="020B0602020204020204" pitchFamily="34" charset="0"/>
              </a:rPr>
              <a:t>of consumer purchasing decisions </a:t>
            </a:r>
            <a:r>
              <a:rPr lang="en-CA" sz="1350" dirty="0" smtClean="0">
                <a:solidFill>
                  <a:schemeClr val="tx1">
                    <a:lumMod val="50000"/>
                    <a:lumOff val="50000"/>
                  </a:schemeClr>
                </a:solidFill>
                <a:latin typeface="Humanst521 BT" panose="020B0602020204020204" pitchFamily="34" charset="0"/>
              </a:rPr>
              <a:t>will lead to </a:t>
            </a:r>
            <a:r>
              <a:rPr lang="en-CA" sz="1350" dirty="0">
                <a:solidFill>
                  <a:schemeClr val="tx1">
                    <a:lumMod val="50000"/>
                    <a:lumOff val="50000"/>
                  </a:schemeClr>
                </a:solidFill>
                <a:latin typeface="Humanst521 BT" panose="020B0602020204020204" pitchFamily="34" charset="0"/>
              </a:rPr>
              <a:t>better </a:t>
            </a:r>
            <a:r>
              <a:rPr lang="en-CA" sz="1350" dirty="0" smtClean="0">
                <a:solidFill>
                  <a:schemeClr val="tx1">
                    <a:lumMod val="50000"/>
                    <a:lumOff val="50000"/>
                  </a:schemeClr>
                </a:solidFill>
                <a:latin typeface="Humanst521 BT" panose="020B0602020204020204" pitchFamily="34" charset="0"/>
              </a:rPr>
              <a:t>policy interventions that inform </a:t>
            </a:r>
            <a:r>
              <a:rPr lang="en-CA" sz="1350" dirty="0">
                <a:solidFill>
                  <a:schemeClr val="tx1">
                    <a:lumMod val="50000"/>
                    <a:lumOff val="50000"/>
                  </a:schemeClr>
                </a:solidFill>
                <a:latin typeface="Humanst521 BT" panose="020B0602020204020204" pitchFamily="34" charset="0"/>
              </a:rPr>
              <a:t>fuel-efficient car choices</a:t>
            </a:r>
          </a:p>
        </p:txBody>
      </p:sp>
      <p:pic>
        <p:nvPicPr>
          <p:cNvPr id="20" name="Shape 260"/>
          <p:cNvPicPr preferRelativeResize="0"/>
          <p:nvPr/>
        </p:nvPicPr>
        <p:blipFill rotWithShape="1">
          <a:blip r:embed="rId6">
            <a:alphaModFix/>
          </a:blip>
          <a:srcRect l="6239" t="5091" r="7588" b="33235"/>
          <a:stretch/>
        </p:blipFill>
        <p:spPr>
          <a:xfrm>
            <a:off x="394038" y="1401398"/>
            <a:ext cx="2298712" cy="2740632"/>
          </a:xfrm>
          <a:prstGeom prst="rect">
            <a:avLst/>
          </a:prstGeom>
          <a:noFill/>
          <a:ln>
            <a:solidFill>
              <a:schemeClr val="tx1"/>
            </a:solidFill>
          </a:ln>
        </p:spPr>
      </p:pic>
      <p:sp>
        <p:nvSpPr>
          <p:cNvPr id="24" name="Rectangle 23"/>
          <p:cNvSpPr/>
          <p:nvPr/>
        </p:nvSpPr>
        <p:spPr>
          <a:xfrm>
            <a:off x="3754604" y="1408645"/>
            <a:ext cx="4973181" cy="461665"/>
          </a:xfrm>
          <a:prstGeom prst="rect">
            <a:avLst/>
          </a:prstGeom>
        </p:spPr>
        <p:txBody>
          <a:bodyPr wrap="square">
            <a:spAutoFit/>
          </a:bodyPr>
          <a:lstStyle/>
          <a:p>
            <a:r>
              <a:rPr lang="en-US" sz="1200" b="1" dirty="0" smtClean="0">
                <a:solidFill>
                  <a:schemeClr val="tx1">
                    <a:lumMod val="65000"/>
                    <a:lumOff val="35000"/>
                  </a:schemeClr>
                </a:solidFill>
                <a:ea typeface="Open Sans" pitchFamily="34" charset="0"/>
                <a:cs typeface="Open Sans" pitchFamily="34" charset="0"/>
              </a:rPr>
              <a:t>Approach </a:t>
            </a:r>
            <a:r>
              <a:rPr lang="en-US" sz="1200" dirty="0" smtClean="0">
                <a:solidFill>
                  <a:schemeClr val="tx1">
                    <a:lumMod val="65000"/>
                    <a:lumOff val="35000"/>
                  </a:schemeClr>
                </a:solidFill>
                <a:ea typeface="Open Sans" pitchFamily="34" charset="0"/>
                <a:cs typeface="Open Sans" pitchFamily="34" charset="0"/>
              </a:rPr>
              <a:t>[Partners: OEE Personal Vehicles team, </a:t>
            </a:r>
            <a:r>
              <a:rPr lang="en-US" sz="1200" dirty="0" err="1" smtClean="0">
                <a:solidFill>
                  <a:schemeClr val="tx1">
                    <a:lumMod val="65000"/>
                    <a:lumOff val="35000"/>
                  </a:schemeClr>
                </a:solidFill>
                <a:ea typeface="Open Sans" pitchFamily="34" charset="0"/>
                <a:cs typeface="Open Sans" pitchFamily="34" charset="0"/>
              </a:rPr>
              <a:t>Akendi</a:t>
            </a:r>
            <a:r>
              <a:rPr lang="en-US" sz="1200" dirty="0" smtClean="0">
                <a:solidFill>
                  <a:schemeClr val="tx1">
                    <a:lumMod val="65000"/>
                    <a:lumOff val="35000"/>
                  </a:schemeClr>
                </a:solidFill>
                <a:ea typeface="Open Sans" pitchFamily="34" charset="0"/>
                <a:cs typeface="Open Sans" pitchFamily="34" charset="0"/>
              </a:rPr>
              <a:t>]</a:t>
            </a:r>
            <a:endParaRPr lang="en-US" sz="1200" dirty="0">
              <a:solidFill>
                <a:schemeClr val="tx1">
                  <a:lumMod val="65000"/>
                  <a:lumOff val="35000"/>
                </a:schemeClr>
              </a:solidFill>
              <a:ea typeface="Open Sans" pitchFamily="34" charset="0"/>
              <a:cs typeface="Open Sans" pitchFamily="34" charset="0"/>
            </a:endParaRPr>
          </a:p>
          <a:p>
            <a:pPr marL="214313" indent="-214313">
              <a:buFont typeface="Arial" panose="020B0604020202020204" pitchFamily="34" charset="0"/>
              <a:buChar char="•"/>
            </a:pPr>
            <a:r>
              <a:rPr lang="en-GB" sz="1200" dirty="0">
                <a:solidFill>
                  <a:srgbClr val="666666"/>
                </a:solidFill>
                <a:ea typeface="Cambria"/>
                <a:cs typeface="Cambria"/>
                <a:sym typeface="Cambria"/>
              </a:rPr>
              <a:t>C</a:t>
            </a:r>
            <a:r>
              <a:rPr lang="en-GB" sz="1200" dirty="0" smtClean="0">
                <a:solidFill>
                  <a:srgbClr val="666666"/>
                </a:solidFill>
                <a:ea typeface="Cambria"/>
                <a:cs typeface="Cambria"/>
                <a:sym typeface="Cambria"/>
              </a:rPr>
              <a:t>onduct user </a:t>
            </a:r>
            <a:r>
              <a:rPr lang="en-GB" sz="1200" dirty="0">
                <a:solidFill>
                  <a:srgbClr val="666666"/>
                </a:solidFill>
                <a:ea typeface="Cambria"/>
                <a:cs typeface="Cambria"/>
                <a:sym typeface="Cambria"/>
              </a:rPr>
              <a:t>research, experience mapping and </a:t>
            </a:r>
            <a:r>
              <a:rPr lang="en-GB" sz="1200" dirty="0" smtClean="0">
                <a:solidFill>
                  <a:srgbClr val="666666"/>
                </a:solidFill>
                <a:ea typeface="Cambria"/>
                <a:cs typeface="Cambria"/>
                <a:sym typeface="Cambria"/>
              </a:rPr>
              <a:t>prototyping.</a:t>
            </a:r>
            <a:endParaRPr lang="en-US" sz="1200" dirty="0">
              <a:solidFill>
                <a:schemeClr val="tx1">
                  <a:lumMod val="65000"/>
                  <a:lumOff val="35000"/>
                </a:schemeClr>
              </a:solidFill>
              <a:ea typeface="Open Sans" pitchFamily="34" charset="0"/>
              <a:cs typeface="Open Sans" pitchFamily="34" charset="0"/>
            </a:endParaRPr>
          </a:p>
        </p:txBody>
      </p:sp>
      <p:sp>
        <p:nvSpPr>
          <p:cNvPr id="27" name="Rectangle 26"/>
          <p:cNvSpPr/>
          <p:nvPr/>
        </p:nvSpPr>
        <p:spPr>
          <a:xfrm>
            <a:off x="3753938" y="2197037"/>
            <a:ext cx="4973848" cy="1015663"/>
          </a:xfrm>
          <a:prstGeom prst="rect">
            <a:avLst/>
          </a:prstGeom>
        </p:spPr>
        <p:txBody>
          <a:bodyPr wrap="square">
            <a:spAutoFit/>
          </a:bodyPr>
          <a:lstStyle/>
          <a:p>
            <a:r>
              <a:rPr lang="en-US" sz="1200" b="1" dirty="0" smtClean="0">
                <a:solidFill>
                  <a:schemeClr val="tx1">
                    <a:lumMod val="65000"/>
                    <a:lumOff val="35000"/>
                  </a:schemeClr>
                </a:solidFill>
                <a:ea typeface="Open Sans" pitchFamily="34" charset="0"/>
                <a:cs typeface="Open Sans" pitchFamily="34" charset="0"/>
              </a:rPr>
              <a:t>Results</a:t>
            </a:r>
          </a:p>
          <a:p>
            <a:pPr marL="214313" indent="-214313">
              <a:buFont typeface="Arial" panose="020B0604020202020204" pitchFamily="34" charset="0"/>
              <a:buChar char="•"/>
            </a:pPr>
            <a:r>
              <a:rPr lang="en-CA" sz="1200" dirty="0" smtClean="0">
                <a:solidFill>
                  <a:schemeClr val="tx1">
                    <a:lumMod val="65000"/>
                    <a:lumOff val="35000"/>
                  </a:schemeClr>
                </a:solidFill>
                <a:ea typeface="Open Sans" pitchFamily="34" charset="0"/>
                <a:cs typeface="Open Sans" pitchFamily="34" charset="0"/>
              </a:rPr>
              <a:t>Relationships and capacity built for a user-centred approach.</a:t>
            </a:r>
          </a:p>
          <a:p>
            <a:pPr marL="214313" indent="-214313">
              <a:buFont typeface="Arial" panose="020B0604020202020204" pitchFamily="34" charset="0"/>
              <a:buChar char="•"/>
            </a:pPr>
            <a:r>
              <a:rPr lang="en-CA" sz="1200" dirty="0" smtClean="0">
                <a:solidFill>
                  <a:schemeClr val="tx1">
                    <a:lumMod val="65000"/>
                    <a:lumOff val="35000"/>
                  </a:schemeClr>
                </a:solidFill>
                <a:ea typeface="Open Sans" pitchFamily="34" charset="0"/>
                <a:cs typeface="Open Sans" pitchFamily="34" charset="0"/>
              </a:rPr>
              <a:t>New </a:t>
            </a:r>
            <a:r>
              <a:rPr lang="en-CA" sz="1200" dirty="0">
                <a:solidFill>
                  <a:schemeClr val="tx1">
                    <a:lumMod val="65000"/>
                    <a:lumOff val="35000"/>
                  </a:schemeClr>
                </a:solidFill>
                <a:ea typeface="Open Sans" pitchFamily="34" charset="0"/>
                <a:cs typeface="Open Sans" pitchFamily="34" charset="0"/>
              </a:rPr>
              <a:t>insights of consumer behaviours and intervention points generated to inform </a:t>
            </a:r>
            <a:r>
              <a:rPr lang="en-CA" sz="1200" dirty="0" smtClean="0">
                <a:solidFill>
                  <a:schemeClr val="tx1">
                    <a:lumMod val="65000"/>
                    <a:lumOff val="35000"/>
                  </a:schemeClr>
                </a:solidFill>
                <a:ea typeface="Open Sans" pitchFamily="34" charset="0"/>
                <a:cs typeface="Open Sans" pitchFamily="34" charset="0"/>
              </a:rPr>
              <a:t>prototyping.</a:t>
            </a:r>
          </a:p>
          <a:p>
            <a:pPr marL="214313" indent="-214313">
              <a:buFont typeface="Arial" panose="020B0604020202020204" pitchFamily="34" charset="0"/>
              <a:buChar char="•"/>
            </a:pPr>
            <a:r>
              <a:rPr lang="en-CA" sz="1200" dirty="0" smtClean="0">
                <a:solidFill>
                  <a:schemeClr val="tx1">
                    <a:lumMod val="65000"/>
                    <a:lumOff val="35000"/>
                  </a:schemeClr>
                </a:solidFill>
                <a:ea typeface="Open Sans" pitchFamily="34" charset="0"/>
                <a:cs typeface="Open Sans" pitchFamily="34" charset="0"/>
              </a:rPr>
              <a:t>3 </a:t>
            </a:r>
            <a:r>
              <a:rPr lang="en-CA" sz="1200" dirty="0" err="1" smtClean="0">
                <a:solidFill>
                  <a:schemeClr val="tx1">
                    <a:lumMod val="65000"/>
                    <a:lumOff val="35000"/>
                  </a:schemeClr>
                </a:solidFill>
                <a:ea typeface="Open Sans" pitchFamily="34" charset="0"/>
                <a:cs typeface="Open Sans" pitchFamily="34" charset="0"/>
              </a:rPr>
              <a:t>EnerGuide</a:t>
            </a:r>
            <a:r>
              <a:rPr lang="en-CA" sz="1200" dirty="0" smtClean="0">
                <a:solidFill>
                  <a:schemeClr val="tx1">
                    <a:lumMod val="65000"/>
                    <a:lumOff val="35000"/>
                  </a:schemeClr>
                </a:solidFill>
                <a:ea typeface="Open Sans" pitchFamily="34" charset="0"/>
                <a:cs typeface="Open Sans" pitchFamily="34" charset="0"/>
              </a:rPr>
              <a:t> label prototypes designed for future testing </a:t>
            </a:r>
            <a:endParaRPr lang="en-CA" sz="1200" dirty="0">
              <a:solidFill>
                <a:schemeClr val="tx1">
                  <a:lumMod val="65000"/>
                  <a:lumOff val="35000"/>
                </a:schemeClr>
              </a:solidFill>
              <a:ea typeface="Open Sans" pitchFamily="34" charset="0"/>
              <a:cs typeface="Open Sans" pitchFamily="34" charset="0"/>
            </a:endParaRPr>
          </a:p>
        </p:txBody>
      </p:sp>
      <p:sp>
        <p:nvSpPr>
          <p:cNvPr id="39" name="Rectangle 38"/>
          <p:cNvSpPr/>
          <p:nvPr/>
        </p:nvSpPr>
        <p:spPr>
          <a:xfrm>
            <a:off x="3702498" y="3295682"/>
            <a:ext cx="5132495" cy="830997"/>
          </a:xfrm>
          <a:prstGeom prst="rect">
            <a:avLst/>
          </a:prstGeom>
        </p:spPr>
        <p:txBody>
          <a:bodyPr wrap="square">
            <a:spAutoFit/>
          </a:bodyPr>
          <a:lstStyle/>
          <a:p>
            <a:r>
              <a:rPr lang="en-US" sz="1200" b="1" dirty="0">
                <a:solidFill>
                  <a:schemeClr val="tx1">
                    <a:lumMod val="65000"/>
                    <a:lumOff val="35000"/>
                  </a:schemeClr>
                </a:solidFill>
                <a:ea typeface="Open Sans" pitchFamily="34" charset="0"/>
                <a:cs typeface="Open Sans" pitchFamily="34" charset="0"/>
              </a:rPr>
              <a:t>Next Steps</a:t>
            </a:r>
          </a:p>
          <a:p>
            <a:pPr marL="214313" indent="-214313">
              <a:buFont typeface="Arial" panose="020B0604020202020204" pitchFamily="34" charset="0"/>
              <a:buChar char="•"/>
            </a:pPr>
            <a:r>
              <a:rPr lang="en-CA" sz="1200" dirty="0" smtClean="0">
                <a:solidFill>
                  <a:schemeClr val="tx1">
                    <a:lumMod val="65000"/>
                    <a:lumOff val="35000"/>
                  </a:schemeClr>
                </a:solidFill>
                <a:ea typeface="Open Sans" pitchFamily="34" charset="0"/>
                <a:cs typeface="Open Sans" pitchFamily="34" charset="0"/>
              </a:rPr>
              <a:t>Digital prototypes </a:t>
            </a:r>
            <a:r>
              <a:rPr lang="en-CA" sz="1200" dirty="0">
                <a:solidFill>
                  <a:schemeClr val="tx1">
                    <a:lumMod val="65000"/>
                    <a:lumOff val="35000"/>
                  </a:schemeClr>
                </a:solidFill>
                <a:ea typeface="Open Sans" pitchFamily="34" charset="0"/>
                <a:cs typeface="Open Sans" pitchFamily="34" charset="0"/>
              </a:rPr>
              <a:t>to be designed that engage and inform consumers (smart label, app/game) and continue learning.</a:t>
            </a:r>
          </a:p>
          <a:p>
            <a:pPr marL="214313" indent="-214313">
              <a:buFont typeface="Arial" panose="020B0604020202020204" pitchFamily="34" charset="0"/>
              <a:buChar char="•"/>
            </a:pPr>
            <a:r>
              <a:rPr lang="en-CA" sz="1200" dirty="0">
                <a:solidFill>
                  <a:schemeClr val="tx1">
                    <a:lumMod val="65000"/>
                    <a:lumOff val="35000"/>
                  </a:schemeClr>
                </a:solidFill>
                <a:ea typeface="Open Sans" pitchFamily="34" charset="0"/>
                <a:cs typeface="Open Sans" pitchFamily="34" charset="0"/>
              </a:rPr>
              <a:t>Personal vehicles content creation for EE Rewards pilot </a:t>
            </a:r>
          </a:p>
        </p:txBody>
      </p:sp>
      <p:sp>
        <p:nvSpPr>
          <p:cNvPr id="2" name="Slide Number Placeholder 1"/>
          <p:cNvSpPr>
            <a:spLocks noGrp="1"/>
          </p:cNvSpPr>
          <p:nvPr>
            <p:ph type="sldNum" sz="quarter" idx="12"/>
          </p:nvPr>
        </p:nvSpPr>
        <p:spPr>
          <a:xfrm>
            <a:off x="6286500" y="4767263"/>
            <a:ext cx="1600200" cy="273844"/>
          </a:xfrm>
        </p:spPr>
        <p:txBody>
          <a:bodyPr/>
          <a:lstStyle/>
          <a:p>
            <a:pPr>
              <a:defRPr/>
            </a:pPr>
            <a:fld id="{C3D00D1F-3E16-413B-8B17-64D331199CD4}" type="slidenum">
              <a:rPr lang="en-CA" smtClean="0"/>
              <a:pPr>
                <a:defRPr/>
              </a:pPr>
              <a:t>19</a:t>
            </a:fld>
            <a:endParaRPr lang="en-CA"/>
          </a:p>
        </p:txBody>
      </p:sp>
      <p:sp>
        <p:nvSpPr>
          <p:cNvPr id="19" name="Rectangle 18"/>
          <p:cNvSpPr/>
          <p:nvPr>
            <p:custDataLst>
              <p:tags r:id="rId1"/>
            </p:custDataLst>
          </p:nvPr>
        </p:nvSpPr>
        <p:spPr>
          <a:xfrm>
            <a:off x="2861195" y="2334595"/>
            <a:ext cx="736254" cy="736823"/>
          </a:xfrm>
          <a:prstGeom prst="rect">
            <a:avLst/>
          </a:prstGeom>
          <a:solidFill>
            <a:srgbClr val="0058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9" name="Rectangle 28"/>
          <p:cNvSpPr/>
          <p:nvPr>
            <p:custDataLst>
              <p:tags r:id="rId2"/>
            </p:custDataLst>
          </p:nvPr>
        </p:nvSpPr>
        <p:spPr>
          <a:xfrm>
            <a:off x="2884232" y="3387955"/>
            <a:ext cx="715068" cy="726694"/>
          </a:xfrm>
          <a:prstGeom prst="rect">
            <a:avLst/>
          </a:prstGeom>
          <a:solidFill>
            <a:srgbClr val="0058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0" name="Freeform 29"/>
          <p:cNvSpPr>
            <a:spLocks noEditPoints="1"/>
          </p:cNvSpPr>
          <p:nvPr/>
        </p:nvSpPr>
        <p:spPr bwMode="auto">
          <a:xfrm>
            <a:off x="3017684" y="2475804"/>
            <a:ext cx="432316" cy="454406"/>
          </a:xfrm>
          <a:custGeom>
            <a:avLst/>
            <a:gdLst>
              <a:gd name="T0" fmla="*/ 171 w 171"/>
              <a:gd name="T1" fmla="*/ 26 h 145"/>
              <a:gd name="T2" fmla="*/ 169 w 171"/>
              <a:gd name="T3" fmla="*/ 20 h 145"/>
              <a:gd name="T4" fmla="*/ 157 w 171"/>
              <a:gd name="T5" fmla="*/ 9 h 145"/>
              <a:gd name="T6" fmla="*/ 151 w 171"/>
              <a:gd name="T7" fmla="*/ 7 h 145"/>
              <a:gd name="T8" fmla="*/ 146 w 171"/>
              <a:gd name="T9" fmla="*/ 9 h 145"/>
              <a:gd name="T10" fmla="*/ 79 w 171"/>
              <a:gd name="T11" fmla="*/ 76 h 145"/>
              <a:gd name="T12" fmla="*/ 52 w 171"/>
              <a:gd name="T13" fmla="*/ 48 h 145"/>
              <a:gd name="T14" fmla="*/ 46 w 171"/>
              <a:gd name="T15" fmla="*/ 46 h 145"/>
              <a:gd name="T16" fmla="*/ 40 w 171"/>
              <a:gd name="T17" fmla="*/ 48 h 145"/>
              <a:gd name="T18" fmla="*/ 29 w 171"/>
              <a:gd name="T19" fmla="*/ 60 h 145"/>
              <a:gd name="T20" fmla="*/ 27 w 171"/>
              <a:gd name="T21" fmla="*/ 66 h 145"/>
              <a:gd name="T22" fmla="*/ 29 w 171"/>
              <a:gd name="T23" fmla="*/ 71 h 145"/>
              <a:gd name="T24" fmla="*/ 73 w 171"/>
              <a:gd name="T25" fmla="*/ 116 h 145"/>
              <a:gd name="T26" fmla="*/ 79 w 171"/>
              <a:gd name="T27" fmla="*/ 118 h 145"/>
              <a:gd name="T28" fmla="*/ 85 w 171"/>
              <a:gd name="T29" fmla="*/ 116 h 145"/>
              <a:gd name="T30" fmla="*/ 169 w 171"/>
              <a:gd name="T31" fmla="*/ 32 h 145"/>
              <a:gd name="T32" fmla="*/ 171 w 171"/>
              <a:gd name="T33" fmla="*/ 26 h 145"/>
              <a:gd name="T34" fmla="*/ 143 w 171"/>
              <a:gd name="T35" fmla="*/ 79 h 145"/>
              <a:gd name="T36" fmla="*/ 142 w 171"/>
              <a:gd name="T37" fmla="*/ 79 h 145"/>
              <a:gd name="T38" fmla="*/ 139 w 171"/>
              <a:gd name="T39" fmla="*/ 80 h 145"/>
              <a:gd name="T40" fmla="*/ 133 w 171"/>
              <a:gd name="T41" fmla="*/ 87 h 145"/>
              <a:gd name="T42" fmla="*/ 132 w 171"/>
              <a:gd name="T43" fmla="*/ 89 h 145"/>
              <a:gd name="T44" fmla="*/ 132 w 171"/>
              <a:gd name="T45" fmla="*/ 115 h 145"/>
              <a:gd name="T46" fmla="*/ 127 w 171"/>
              <a:gd name="T47" fmla="*/ 127 h 145"/>
              <a:gd name="T48" fmla="*/ 115 w 171"/>
              <a:gd name="T49" fmla="*/ 131 h 145"/>
              <a:gd name="T50" fmla="*/ 30 w 171"/>
              <a:gd name="T51" fmla="*/ 131 h 145"/>
              <a:gd name="T52" fmla="*/ 18 w 171"/>
              <a:gd name="T53" fmla="*/ 127 h 145"/>
              <a:gd name="T54" fmla="*/ 13 w 171"/>
              <a:gd name="T55" fmla="*/ 115 h 145"/>
              <a:gd name="T56" fmla="*/ 13 w 171"/>
              <a:gd name="T57" fmla="*/ 30 h 145"/>
              <a:gd name="T58" fmla="*/ 18 w 171"/>
              <a:gd name="T59" fmla="*/ 18 h 145"/>
              <a:gd name="T60" fmla="*/ 30 w 171"/>
              <a:gd name="T61" fmla="*/ 13 h 145"/>
              <a:gd name="T62" fmla="*/ 115 w 171"/>
              <a:gd name="T63" fmla="*/ 13 h 145"/>
              <a:gd name="T64" fmla="*/ 120 w 171"/>
              <a:gd name="T65" fmla="*/ 14 h 145"/>
              <a:gd name="T66" fmla="*/ 121 w 171"/>
              <a:gd name="T67" fmla="*/ 14 h 145"/>
              <a:gd name="T68" fmla="*/ 123 w 171"/>
              <a:gd name="T69" fmla="*/ 13 h 145"/>
              <a:gd name="T70" fmla="*/ 128 w 171"/>
              <a:gd name="T71" fmla="*/ 8 h 145"/>
              <a:gd name="T72" fmla="*/ 129 w 171"/>
              <a:gd name="T73" fmla="*/ 5 h 145"/>
              <a:gd name="T74" fmla="*/ 127 w 171"/>
              <a:gd name="T75" fmla="*/ 3 h 145"/>
              <a:gd name="T76" fmla="*/ 115 w 171"/>
              <a:gd name="T77" fmla="*/ 0 h 145"/>
              <a:gd name="T78" fmla="*/ 30 w 171"/>
              <a:gd name="T79" fmla="*/ 0 h 145"/>
              <a:gd name="T80" fmla="*/ 9 w 171"/>
              <a:gd name="T81" fmla="*/ 9 h 145"/>
              <a:gd name="T82" fmla="*/ 0 w 171"/>
              <a:gd name="T83" fmla="*/ 30 h 145"/>
              <a:gd name="T84" fmla="*/ 0 w 171"/>
              <a:gd name="T85" fmla="*/ 115 h 145"/>
              <a:gd name="T86" fmla="*/ 9 w 171"/>
              <a:gd name="T87" fmla="*/ 136 h 145"/>
              <a:gd name="T88" fmla="*/ 30 w 171"/>
              <a:gd name="T89" fmla="*/ 145 h 145"/>
              <a:gd name="T90" fmla="*/ 115 w 171"/>
              <a:gd name="T91" fmla="*/ 145 h 145"/>
              <a:gd name="T92" fmla="*/ 136 w 171"/>
              <a:gd name="T93" fmla="*/ 136 h 145"/>
              <a:gd name="T94" fmla="*/ 145 w 171"/>
              <a:gd name="T95" fmla="*/ 115 h 145"/>
              <a:gd name="T96" fmla="*/ 145 w 171"/>
              <a:gd name="T97" fmla="*/ 82 h 145"/>
              <a:gd name="T98" fmla="*/ 143 w 171"/>
              <a:gd name="T99" fmla="*/ 79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71" h="145">
                <a:moveTo>
                  <a:pt x="171" y="26"/>
                </a:moveTo>
                <a:cubicBezTo>
                  <a:pt x="171" y="24"/>
                  <a:pt x="170" y="22"/>
                  <a:pt x="169" y="20"/>
                </a:cubicBezTo>
                <a:cubicBezTo>
                  <a:pt x="157" y="9"/>
                  <a:pt x="157" y="9"/>
                  <a:pt x="157" y="9"/>
                </a:cubicBezTo>
                <a:cubicBezTo>
                  <a:pt x="156" y="7"/>
                  <a:pt x="154" y="7"/>
                  <a:pt x="151" y="7"/>
                </a:cubicBezTo>
                <a:cubicBezTo>
                  <a:pt x="149" y="7"/>
                  <a:pt x="147" y="7"/>
                  <a:pt x="146" y="9"/>
                </a:cubicBezTo>
                <a:cubicBezTo>
                  <a:pt x="79" y="76"/>
                  <a:pt x="79" y="76"/>
                  <a:pt x="79" y="76"/>
                </a:cubicBezTo>
                <a:cubicBezTo>
                  <a:pt x="52" y="48"/>
                  <a:pt x="52" y="48"/>
                  <a:pt x="52" y="48"/>
                </a:cubicBezTo>
                <a:cubicBezTo>
                  <a:pt x="50" y="47"/>
                  <a:pt x="49" y="46"/>
                  <a:pt x="46" y="46"/>
                </a:cubicBezTo>
                <a:cubicBezTo>
                  <a:pt x="44" y="46"/>
                  <a:pt x="42" y="47"/>
                  <a:pt x="40" y="48"/>
                </a:cubicBezTo>
                <a:cubicBezTo>
                  <a:pt x="29" y="60"/>
                  <a:pt x="29" y="60"/>
                  <a:pt x="29" y="60"/>
                </a:cubicBezTo>
                <a:cubicBezTo>
                  <a:pt x="27" y="61"/>
                  <a:pt x="27" y="63"/>
                  <a:pt x="27" y="66"/>
                </a:cubicBezTo>
                <a:cubicBezTo>
                  <a:pt x="27" y="68"/>
                  <a:pt x="27" y="70"/>
                  <a:pt x="29" y="71"/>
                </a:cubicBezTo>
                <a:cubicBezTo>
                  <a:pt x="73" y="116"/>
                  <a:pt x="73" y="116"/>
                  <a:pt x="73" y="116"/>
                </a:cubicBezTo>
                <a:cubicBezTo>
                  <a:pt x="75" y="117"/>
                  <a:pt x="77" y="118"/>
                  <a:pt x="79" y="118"/>
                </a:cubicBezTo>
                <a:cubicBezTo>
                  <a:pt x="81" y="118"/>
                  <a:pt x="83" y="117"/>
                  <a:pt x="85" y="116"/>
                </a:cubicBezTo>
                <a:cubicBezTo>
                  <a:pt x="169" y="32"/>
                  <a:pt x="169" y="32"/>
                  <a:pt x="169" y="32"/>
                </a:cubicBezTo>
                <a:cubicBezTo>
                  <a:pt x="170" y="30"/>
                  <a:pt x="171" y="28"/>
                  <a:pt x="171" y="26"/>
                </a:cubicBezTo>
                <a:close/>
                <a:moveTo>
                  <a:pt x="143" y="79"/>
                </a:moveTo>
                <a:cubicBezTo>
                  <a:pt x="142" y="79"/>
                  <a:pt x="142" y="79"/>
                  <a:pt x="142" y="79"/>
                </a:cubicBezTo>
                <a:cubicBezTo>
                  <a:pt x="139" y="80"/>
                  <a:pt x="139" y="80"/>
                  <a:pt x="139" y="80"/>
                </a:cubicBezTo>
                <a:cubicBezTo>
                  <a:pt x="133" y="87"/>
                  <a:pt x="133" y="87"/>
                  <a:pt x="133" y="87"/>
                </a:cubicBezTo>
                <a:cubicBezTo>
                  <a:pt x="132" y="89"/>
                  <a:pt x="132" y="89"/>
                  <a:pt x="132" y="89"/>
                </a:cubicBezTo>
                <a:cubicBezTo>
                  <a:pt x="132" y="115"/>
                  <a:pt x="132" y="115"/>
                  <a:pt x="132" y="115"/>
                </a:cubicBezTo>
                <a:cubicBezTo>
                  <a:pt x="132" y="119"/>
                  <a:pt x="130" y="123"/>
                  <a:pt x="127" y="127"/>
                </a:cubicBezTo>
                <a:cubicBezTo>
                  <a:pt x="124" y="130"/>
                  <a:pt x="120" y="131"/>
                  <a:pt x="115" y="131"/>
                </a:cubicBezTo>
                <a:cubicBezTo>
                  <a:pt x="30" y="131"/>
                  <a:pt x="30" y="131"/>
                  <a:pt x="30" y="131"/>
                </a:cubicBezTo>
                <a:cubicBezTo>
                  <a:pt x="25" y="131"/>
                  <a:pt x="21" y="130"/>
                  <a:pt x="18" y="127"/>
                </a:cubicBezTo>
                <a:cubicBezTo>
                  <a:pt x="15" y="123"/>
                  <a:pt x="13" y="119"/>
                  <a:pt x="13" y="115"/>
                </a:cubicBezTo>
                <a:cubicBezTo>
                  <a:pt x="13" y="30"/>
                  <a:pt x="13" y="30"/>
                  <a:pt x="13" y="30"/>
                </a:cubicBezTo>
                <a:cubicBezTo>
                  <a:pt x="13" y="25"/>
                  <a:pt x="15" y="21"/>
                  <a:pt x="18" y="18"/>
                </a:cubicBezTo>
                <a:cubicBezTo>
                  <a:pt x="21" y="15"/>
                  <a:pt x="25" y="13"/>
                  <a:pt x="30" y="13"/>
                </a:cubicBezTo>
                <a:cubicBezTo>
                  <a:pt x="115" y="13"/>
                  <a:pt x="115" y="13"/>
                  <a:pt x="115" y="13"/>
                </a:cubicBezTo>
                <a:cubicBezTo>
                  <a:pt x="117" y="13"/>
                  <a:pt x="118" y="13"/>
                  <a:pt x="120" y="14"/>
                </a:cubicBezTo>
                <a:cubicBezTo>
                  <a:pt x="121" y="14"/>
                  <a:pt x="121" y="14"/>
                  <a:pt x="121" y="14"/>
                </a:cubicBezTo>
                <a:cubicBezTo>
                  <a:pt x="123" y="13"/>
                  <a:pt x="123" y="13"/>
                  <a:pt x="123" y="13"/>
                </a:cubicBezTo>
                <a:cubicBezTo>
                  <a:pt x="128" y="8"/>
                  <a:pt x="128" y="8"/>
                  <a:pt x="128" y="8"/>
                </a:cubicBezTo>
                <a:cubicBezTo>
                  <a:pt x="129" y="5"/>
                  <a:pt x="129" y="5"/>
                  <a:pt x="129" y="5"/>
                </a:cubicBezTo>
                <a:cubicBezTo>
                  <a:pt x="127" y="3"/>
                  <a:pt x="127" y="3"/>
                  <a:pt x="127" y="3"/>
                </a:cubicBezTo>
                <a:cubicBezTo>
                  <a:pt x="124" y="1"/>
                  <a:pt x="120" y="0"/>
                  <a:pt x="115" y="0"/>
                </a:cubicBezTo>
                <a:cubicBezTo>
                  <a:pt x="30" y="0"/>
                  <a:pt x="30" y="0"/>
                  <a:pt x="30" y="0"/>
                </a:cubicBezTo>
                <a:cubicBezTo>
                  <a:pt x="22" y="0"/>
                  <a:pt x="15" y="3"/>
                  <a:pt x="9" y="9"/>
                </a:cubicBezTo>
                <a:cubicBezTo>
                  <a:pt x="3" y="14"/>
                  <a:pt x="0" y="21"/>
                  <a:pt x="0" y="30"/>
                </a:cubicBezTo>
                <a:cubicBezTo>
                  <a:pt x="0" y="115"/>
                  <a:pt x="0" y="115"/>
                  <a:pt x="0" y="115"/>
                </a:cubicBezTo>
                <a:cubicBezTo>
                  <a:pt x="0" y="123"/>
                  <a:pt x="3" y="130"/>
                  <a:pt x="9" y="136"/>
                </a:cubicBezTo>
                <a:cubicBezTo>
                  <a:pt x="15" y="142"/>
                  <a:pt x="22" y="145"/>
                  <a:pt x="30" y="145"/>
                </a:cubicBezTo>
                <a:cubicBezTo>
                  <a:pt x="115" y="145"/>
                  <a:pt x="115" y="145"/>
                  <a:pt x="115" y="145"/>
                </a:cubicBezTo>
                <a:cubicBezTo>
                  <a:pt x="123" y="145"/>
                  <a:pt x="130" y="142"/>
                  <a:pt x="136" y="136"/>
                </a:cubicBezTo>
                <a:cubicBezTo>
                  <a:pt x="142" y="130"/>
                  <a:pt x="145" y="123"/>
                  <a:pt x="145" y="115"/>
                </a:cubicBezTo>
                <a:cubicBezTo>
                  <a:pt x="145" y="82"/>
                  <a:pt x="145" y="82"/>
                  <a:pt x="145" y="82"/>
                </a:cubicBezTo>
                <a:lnTo>
                  <a:pt x="143" y="79"/>
                </a:lnTo>
                <a:close/>
              </a:path>
            </a:pathLst>
          </a:custGeom>
          <a:solidFill>
            <a:schemeClr val="bg1"/>
          </a:solidFill>
          <a:ln>
            <a:noFill/>
          </a:ln>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a:p>
        </p:txBody>
      </p:sp>
      <p:sp>
        <p:nvSpPr>
          <p:cNvPr id="31" name="Freeform 30"/>
          <p:cNvSpPr>
            <a:spLocks noEditPoints="1"/>
          </p:cNvSpPr>
          <p:nvPr/>
        </p:nvSpPr>
        <p:spPr bwMode="auto">
          <a:xfrm>
            <a:off x="3024707" y="3584073"/>
            <a:ext cx="425293" cy="350623"/>
          </a:xfrm>
          <a:custGeom>
            <a:avLst/>
            <a:gdLst>
              <a:gd name="T0" fmla="*/ 525 w 533"/>
              <a:gd name="T1" fmla="*/ 319 h 374"/>
              <a:gd name="T2" fmla="*/ 403 w 533"/>
              <a:gd name="T3" fmla="*/ 14 h 374"/>
              <a:gd name="T4" fmla="*/ 395 w 533"/>
              <a:gd name="T5" fmla="*/ 4 h 374"/>
              <a:gd name="T6" fmla="*/ 384 w 533"/>
              <a:gd name="T7" fmla="*/ 0 h 374"/>
              <a:gd name="T8" fmla="*/ 285 w 533"/>
              <a:gd name="T9" fmla="*/ 0 h 374"/>
              <a:gd name="T10" fmla="*/ 292 w 533"/>
              <a:gd name="T11" fmla="*/ 3 h 374"/>
              <a:gd name="T12" fmla="*/ 295 w 533"/>
              <a:gd name="T13" fmla="*/ 9 h 374"/>
              <a:gd name="T14" fmla="*/ 299 w 533"/>
              <a:gd name="T15" fmla="*/ 65 h 374"/>
              <a:gd name="T16" fmla="*/ 297 w 533"/>
              <a:gd name="T17" fmla="*/ 72 h 374"/>
              <a:gd name="T18" fmla="*/ 291 w 533"/>
              <a:gd name="T19" fmla="*/ 75 h 374"/>
              <a:gd name="T20" fmla="*/ 242 w 533"/>
              <a:gd name="T21" fmla="*/ 75 h 374"/>
              <a:gd name="T22" fmla="*/ 236 w 533"/>
              <a:gd name="T23" fmla="*/ 72 h 374"/>
              <a:gd name="T24" fmla="*/ 233 w 533"/>
              <a:gd name="T25" fmla="*/ 65 h 374"/>
              <a:gd name="T26" fmla="*/ 238 w 533"/>
              <a:gd name="T27" fmla="*/ 9 h 374"/>
              <a:gd name="T28" fmla="*/ 241 w 533"/>
              <a:gd name="T29" fmla="*/ 3 h 374"/>
              <a:gd name="T30" fmla="*/ 248 w 533"/>
              <a:gd name="T31" fmla="*/ 0 h 374"/>
              <a:gd name="T32" fmla="*/ 148 w 533"/>
              <a:gd name="T33" fmla="*/ 0 h 374"/>
              <a:gd name="T34" fmla="*/ 137 w 533"/>
              <a:gd name="T35" fmla="*/ 4 h 374"/>
              <a:gd name="T36" fmla="*/ 130 w 533"/>
              <a:gd name="T37" fmla="*/ 14 h 374"/>
              <a:gd name="T38" fmla="*/ 8 w 533"/>
              <a:gd name="T39" fmla="*/ 319 h 374"/>
              <a:gd name="T40" fmla="*/ 0 w 533"/>
              <a:gd name="T41" fmla="*/ 353 h 374"/>
              <a:gd name="T42" fmla="*/ 14 w 533"/>
              <a:gd name="T43" fmla="*/ 374 h 374"/>
              <a:gd name="T44" fmla="*/ 220 w 533"/>
              <a:gd name="T45" fmla="*/ 374 h 374"/>
              <a:gd name="T46" fmla="*/ 213 w 533"/>
              <a:gd name="T47" fmla="*/ 371 h 374"/>
              <a:gd name="T48" fmla="*/ 211 w 533"/>
              <a:gd name="T49" fmla="*/ 365 h 374"/>
              <a:gd name="T50" fmla="*/ 217 w 533"/>
              <a:gd name="T51" fmla="*/ 290 h 374"/>
              <a:gd name="T52" fmla="*/ 220 w 533"/>
              <a:gd name="T53" fmla="*/ 283 h 374"/>
              <a:gd name="T54" fmla="*/ 227 w 533"/>
              <a:gd name="T55" fmla="*/ 281 h 374"/>
              <a:gd name="T56" fmla="*/ 306 w 533"/>
              <a:gd name="T57" fmla="*/ 281 h 374"/>
              <a:gd name="T58" fmla="*/ 313 w 533"/>
              <a:gd name="T59" fmla="*/ 283 h 374"/>
              <a:gd name="T60" fmla="*/ 316 w 533"/>
              <a:gd name="T61" fmla="*/ 290 h 374"/>
              <a:gd name="T62" fmla="*/ 322 w 533"/>
              <a:gd name="T63" fmla="*/ 365 h 374"/>
              <a:gd name="T64" fmla="*/ 320 w 533"/>
              <a:gd name="T65" fmla="*/ 371 h 374"/>
              <a:gd name="T66" fmla="*/ 313 w 533"/>
              <a:gd name="T67" fmla="*/ 374 h 374"/>
              <a:gd name="T68" fmla="*/ 519 w 533"/>
              <a:gd name="T69" fmla="*/ 374 h 374"/>
              <a:gd name="T70" fmla="*/ 533 w 533"/>
              <a:gd name="T71" fmla="*/ 353 h 374"/>
              <a:gd name="T72" fmla="*/ 525 w 533"/>
              <a:gd name="T73" fmla="*/ 319 h 374"/>
              <a:gd name="T74" fmla="*/ 308 w 533"/>
              <a:gd name="T75" fmla="*/ 222 h 374"/>
              <a:gd name="T76" fmla="*/ 302 w 533"/>
              <a:gd name="T77" fmla="*/ 224 h 374"/>
              <a:gd name="T78" fmla="*/ 231 w 533"/>
              <a:gd name="T79" fmla="*/ 224 h 374"/>
              <a:gd name="T80" fmla="*/ 225 w 533"/>
              <a:gd name="T81" fmla="*/ 222 h 374"/>
              <a:gd name="T82" fmla="*/ 222 w 533"/>
              <a:gd name="T83" fmla="*/ 216 h 374"/>
              <a:gd name="T84" fmla="*/ 222 w 533"/>
              <a:gd name="T85" fmla="*/ 215 h 374"/>
              <a:gd name="T86" fmla="*/ 229 w 533"/>
              <a:gd name="T87" fmla="*/ 121 h 374"/>
              <a:gd name="T88" fmla="*/ 232 w 533"/>
              <a:gd name="T89" fmla="*/ 115 h 374"/>
              <a:gd name="T90" fmla="*/ 239 w 533"/>
              <a:gd name="T91" fmla="*/ 112 h 374"/>
              <a:gd name="T92" fmla="*/ 294 w 533"/>
              <a:gd name="T93" fmla="*/ 112 h 374"/>
              <a:gd name="T94" fmla="*/ 300 w 533"/>
              <a:gd name="T95" fmla="*/ 115 h 374"/>
              <a:gd name="T96" fmla="*/ 303 w 533"/>
              <a:gd name="T97" fmla="*/ 121 h 374"/>
              <a:gd name="T98" fmla="*/ 311 w 533"/>
              <a:gd name="T99" fmla="*/ 215 h 374"/>
              <a:gd name="T100" fmla="*/ 311 w 533"/>
              <a:gd name="T101" fmla="*/ 216 h 374"/>
              <a:gd name="T102" fmla="*/ 308 w 533"/>
              <a:gd name="T103" fmla="*/ 222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33" h="374">
                <a:moveTo>
                  <a:pt x="525" y="319"/>
                </a:moveTo>
                <a:cubicBezTo>
                  <a:pt x="403" y="14"/>
                  <a:pt x="403" y="14"/>
                  <a:pt x="403" y="14"/>
                </a:cubicBezTo>
                <a:cubicBezTo>
                  <a:pt x="395" y="4"/>
                  <a:pt x="395" y="4"/>
                  <a:pt x="395" y="4"/>
                </a:cubicBezTo>
                <a:cubicBezTo>
                  <a:pt x="384" y="0"/>
                  <a:pt x="384" y="0"/>
                  <a:pt x="384" y="0"/>
                </a:cubicBezTo>
                <a:cubicBezTo>
                  <a:pt x="285" y="0"/>
                  <a:pt x="285" y="0"/>
                  <a:pt x="285" y="0"/>
                </a:cubicBezTo>
                <a:cubicBezTo>
                  <a:pt x="292" y="3"/>
                  <a:pt x="292" y="3"/>
                  <a:pt x="292" y="3"/>
                </a:cubicBezTo>
                <a:cubicBezTo>
                  <a:pt x="295" y="9"/>
                  <a:pt x="295" y="9"/>
                  <a:pt x="295" y="9"/>
                </a:cubicBezTo>
                <a:cubicBezTo>
                  <a:pt x="299" y="65"/>
                  <a:pt x="299" y="65"/>
                  <a:pt x="299" y="65"/>
                </a:cubicBezTo>
                <a:cubicBezTo>
                  <a:pt x="297" y="72"/>
                  <a:pt x="297" y="72"/>
                  <a:pt x="297" y="72"/>
                </a:cubicBezTo>
                <a:cubicBezTo>
                  <a:pt x="291" y="75"/>
                  <a:pt x="291" y="75"/>
                  <a:pt x="291" y="75"/>
                </a:cubicBezTo>
                <a:cubicBezTo>
                  <a:pt x="242" y="75"/>
                  <a:pt x="242" y="75"/>
                  <a:pt x="242" y="75"/>
                </a:cubicBezTo>
                <a:cubicBezTo>
                  <a:pt x="236" y="72"/>
                  <a:pt x="236" y="72"/>
                  <a:pt x="236" y="72"/>
                </a:cubicBezTo>
                <a:cubicBezTo>
                  <a:pt x="233" y="65"/>
                  <a:pt x="233" y="65"/>
                  <a:pt x="233" y="65"/>
                </a:cubicBezTo>
                <a:cubicBezTo>
                  <a:pt x="238" y="9"/>
                  <a:pt x="238" y="9"/>
                  <a:pt x="238" y="9"/>
                </a:cubicBezTo>
                <a:cubicBezTo>
                  <a:pt x="241" y="3"/>
                  <a:pt x="241" y="3"/>
                  <a:pt x="241" y="3"/>
                </a:cubicBezTo>
                <a:cubicBezTo>
                  <a:pt x="248" y="0"/>
                  <a:pt x="248" y="0"/>
                  <a:pt x="248" y="0"/>
                </a:cubicBezTo>
                <a:cubicBezTo>
                  <a:pt x="148" y="0"/>
                  <a:pt x="148" y="0"/>
                  <a:pt x="148" y="0"/>
                </a:cubicBezTo>
                <a:cubicBezTo>
                  <a:pt x="137" y="4"/>
                  <a:pt x="137" y="4"/>
                  <a:pt x="137" y="4"/>
                </a:cubicBezTo>
                <a:cubicBezTo>
                  <a:pt x="130" y="14"/>
                  <a:pt x="130" y="14"/>
                  <a:pt x="130" y="14"/>
                </a:cubicBezTo>
                <a:cubicBezTo>
                  <a:pt x="8" y="319"/>
                  <a:pt x="8" y="319"/>
                  <a:pt x="8" y="319"/>
                </a:cubicBezTo>
                <a:cubicBezTo>
                  <a:pt x="3" y="331"/>
                  <a:pt x="0" y="342"/>
                  <a:pt x="0" y="353"/>
                </a:cubicBezTo>
                <a:cubicBezTo>
                  <a:pt x="0" y="367"/>
                  <a:pt x="5" y="374"/>
                  <a:pt x="14" y="374"/>
                </a:cubicBezTo>
                <a:cubicBezTo>
                  <a:pt x="220" y="374"/>
                  <a:pt x="220" y="374"/>
                  <a:pt x="220" y="374"/>
                </a:cubicBezTo>
                <a:cubicBezTo>
                  <a:pt x="213" y="371"/>
                  <a:pt x="213" y="371"/>
                  <a:pt x="213" y="371"/>
                </a:cubicBezTo>
                <a:cubicBezTo>
                  <a:pt x="211" y="365"/>
                  <a:pt x="211" y="365"/>
                  <a:pt x="211" y="365"/>
                </a:cubicBezTo>
                <a:cubicBezTo>
                  <a:pt x="217" y="290"/>
                  <a:pt x="217" y="290"/>
                  <a:pt x="217" y="290"/>
                </a:cubicBezTo>
                <a:cubicBezTo>
                  <a:pt x="220" y="283"/>
                  <a:pt x="220" y="283"/>
                  <a:pt x="220" y="283"/>
                </a:cubicBezTo>
                <a:cubicBezTo>
                  <a:pt x="227" y="281"/>
                  <a:pt x="227" y="281"/>
                  <a:pt x="227" y="281"/>
                </a:cubicBezTo>
                <a:cubicBezTo>
                  <a:pt x="306" y="281"/>
                  <a:pt x="306" y="281"/>
                  <a:pt x="306" y="281"/>
                </a:cubicBezTo>
                <a:cubicBezTo>
                  <a:pt x="313" y="283"/>
                  <a:pt x="313" y="283"/>
                  <a:pt x="313" y="283"/>
                </a:cubicBezTo>
                <a:cubicBezTo>
                  <a:pt x="316" y="290"/>
                  <a:pt x="316" y="290"/>
                  <a:pt x="316" y="290"/>
                </a:cubicBezTo>
                <a:cubicBezTo>
                  <a:pt x="322" y="365"/>
                  <a:pt x="322" y="365"/>
                  <a:pt x="322" y="365"/>
                </a:cubicBezTo>
                <a:cubicBezTo>
                  <a:pt x="320" y="371"/>
                  <a:pt x="320" y="371"/>
                  <a:pt x="320" y="371"/>
                </a:cubicBezTo>
                <a:cubicBezTo>
                  <a:pt x="313" y="374"/>
                  <a:pt x="313" y="374"/>
                  <a:pt x="313" y="374"/>
                </a:cubicBezTo>
                <a:cubicBezTo>
                  <a:pt x="519" y="374"/>
                  <a:pt x="519" y="374"/>
                  <a:pt x="519" y="374"/>
                </a:cubicBezTo>
                <a:cubicBezTo>
                  <a:pt x="528" y="374"/>
                  <a:pt x="533" y="367"/>
                  <a:pt x="533" y="353"/>
                </a:cubicBezTo>
                <a:cubicBezTo>
                  <a:pt x="533" y="342"/>
                  <a:pt x="530" y="331"/>
                  <a:pt x="525" y="319"/>
                </a:cubicBezTo>
                <a:close/>
                <a:moveTo>
                  <a:pt x="308" y="222"/>
                </a:moveTo>
                <a:cubicBezTo>
                  <a:pt x="302" y="224"/>
                  <a:pt x="302" y="224"/>
                  <a:pt x="302" y="224"/>
                </a:cubicBezTo>
                <a:cubicBezTo>
                  <a:pt x="231" y="224"/>
                  <a:pt x="231" y="224"/>
                  <a:pt x="231" y="224"/>
                </a:cubicBezTo>
                <a:cubicBezTo>
                  <a:pt x="225" y="222"/>
                  <a:pt x="225" y="222"/>
                  <a:pt x="225" y="222"/>
                </a:cubicBezTo>
                <a:cubicBezTo>
                  <a:pt x="222" y="216"/>
                  <a:pt x="222" y="216"/>
                  <a:pt x="222" y="216"/>
                </a:cubicBezTo>
                <a:cubicBezTo>
                  <a:pt x="222" y="215"/>
                  <a:pt x="222" y="215"/>
                  <a:pt x="222" y="215"/>
                </a:cubicBezTo>
                <a:cubicBezTo>
                  <a:pt x="229" y="121"/>
                  <a:pt x="229" y="121"/>
                  <a:pt x="229" y="121"/>
                </a:cubicBezTo>
                <a:cubicBezTo>
                  <a:pt x="232" y="115"/>
                  <a:pt x="232" y="115"/>
                  <a:pt x="232" y="115"/>
                </a:cubicBezTo>
                <a:cubicBezTo>
                  <a:pt x="239" y="112"/>
                  <a:pt x="239" y="112"/>
                  <a:pt x="239" y="112"/>
                </a:cubicBezTo>
                <a:cubicBezTo>
                  <a:pt x="294" y="112"/>
                  <a:pt x="294" y="112"/>
                  <a:pt x="294" y="112"/>
                </a:cubicBezTo>
                <a:cubicBezTo>
                  <a:pt x="300" y="115"/>
                  <a:pt x="300" y="115"/>
                  <a:pt x="300" y="115"/>
                </a:cubicBezTo>
                <a:cubicBezTo>
                  <a:pt x="303" y="121"/>
                  <a:pt x="303" y="121"/>
                  <a:pt x="303" y="121"/>
                </a:cubicBezTo>
                <a:cubicBezTo>
                  <a:pt x="311" y="215"/>
                  <a:pt x="311" y="215"/>
                  <a:pt x="311" y="215"/>
                </a:cubicBezTo>
                <a:cubicBezTo>
                  <a:pt x="311" y="216"/>
                  <a:pt x="311" y="216"/>
                  <a:pt x="311" y="216"/>
                </a:cubicBezTo>
                <a:lnTo>
                  <a:pt x="308" y="222"/>
                </a:lnTo>
                <a:close/>
              </a:path>
            </a:pathLst>
          </a:custGeom>
          <a:solidFill>
            <a:schemeClr val="bg1"/>
          </a:solidFill>
          <a:ln>
            <a:noFill/>
          </a:ln>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a:p>
        </p:txBody>
      </p:sp>
      <p:sp>
        <p:nvSpPr>
          <p:cNvPr id="32" name="Rectangle 31"/>
          <p:cNvSpPr/>
          <p:nvPr>
            <p:custDataLst>
              <p:tags r:id="rId3"/>
            </p:custDataLst>
          </p:nvPr>
        </p:nvSpPr>
        <p:spPr>
          <a:xfrm>
            <a:off x="2873639" y="1386793"/>
            <a:ext cx="736254" cy="736823"/>
          </a:xfrm>
          <a:prstGeom prst="rect">
            <a:avLst/>
          </a:prstGeom>
          <a:solidFill>
            <a:srgbClr val="0058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3" name="Freeform 32"/>
          <p:cNvSpPr>
            <a:spLocks noEditPoints="1"/>
          </p:cNvSpPr>
          <p:nvPr/>
        </p:nvSpPr>
        <p:spPr bwMode="auto">
          <a:xfrm>
            <a:off x="2958026" y="1529324"/>
            <a:ext cx="491974" cy="473750"/>
          </a:xfrm>
          <a:custGeom>
            <a:avLst/>
            <a:gdLst>
              <a:gd name="T0" fmla="*/ 977 w 995"/>
              <a:gd name="T1" fmla="*/ 138 h 998"/>
              <a:gd name="T2" fmla="*/ 283 w 995"/>
              <a:gd name="T3" fmla="*/ 143 h 998"/>
              <a:gd name="T4" fmla="*/ 278 w 995"/>
              <a:gd name="T5" fmla="*/ 263 h 998"/>
              <a:gd name="T6" fmla="*/ 296 w 995"/>
              <a:gd name="T7" fmla="*/ 281 h 998"/>
              <a:gd name="T8" fmla="*/ 989 w 995"/>
              <a:gd name="T9" fmla="*/ 276 h 998"/>
              <a:gd name="T10" fmla="*/ 995 w 995"/>
              <a:gd name="T11" fmla="*/ 156 h 998"/>
              <a:gd name="T12" fmla="*/ 989 w 995"/>
              <a:gd name="T13" fmla="*/ 430 h 998"/>
              <a:gd name="T14" fmla="*/ 296 w 995"/>
              <a:gd name="T15" fmla="*/ 424 h 998"/>
              <a:gd name="T16" fmla="*/ 278 w 995"/>
              <a:gd name="T17" fmla="*/ 442 h 998"/>
              <a:gd name="T18" fmla="*/ 283 w 995"/>
              <a:gd name="T19" fmla="*/ 563 h 998"/>
              <a:gd name="T20" fmla="*/ 977 w 995"/>
              <a:gd name="T21" fmla="*/ 568 h 998"/>
              <a:gd name="T22" fmla="*/ 995 w 995"/>
              <a:gd name="T23" fmla="*/ 550 h 998"/>
              <a:gd name="T24" fmla="*/ 989 w 995"/>
              <a:gd name="T25" fmla="*/ 430 h 998"/>
              <a:gd name="T26" fmla="*/ 146 w 995"/>
              <a:gd name="T27" fmla="*/ 0 h 998"/>
              <a:gd name="T28" fmla="*/ 10 w 995"/>
              <a:gd name="T29" fmla="*/ 71 h 998"/>
              <a:gd name="T30" fmla="*/ 78 w 995"/>
              <a:gd name="T31" fmla="*/ 83 h 998"/>
              <a:gd name="T32" fmla="*/ 79 w 995"/>
              <a:gd name="T33" fmla="*/ 90 h 998"/>
              <a:gd name="T34" fmla="*/ 79 w 995"/>
              <a:gd name="T35" fmla="*/ 226 h 998"/>
              <a:gd name="T36" fmla="*/ 19 w 995"/>
              <a:gd name="T37" fmla="*/ 281 h 998"/>
              <a:gd name="T38" fmla="*/ 206 w 995"/>
              <a:gd name="T39" fmla="*/ 226 h 998"/>
              <a:gd name="T40" fmla="*/ 989 w 995"/>
              <a:gd name="T41" fmla="*/ 717 h 998"/>
              <a:gd name="T42" fmla="*/ 296 w 995"/>
              <a:gd name="T43" fmla="*/ 711 h 998"/>
              <a:gd name="T44" fmla="*/ 278 w 995"/>
              <a:gd name="T45" fmla="*/ 729 h 998"/>
              <a:gd name="T46" fmla="*/ 283 w 995"/>
              <a:gd name="T47" fmla="*/ 849 h 998"/>
              <a:gd name="T48" fmla="*/ 977 w 995"/>
              <a:gd name="T49" fmla="*/ 855 h 998"/>
              <a:gd name="T50" fmla="*/ 995 w 995"/>
              <a:gd name="T51" fmla="*/ 837 h 998"/>
              <a:gd name="T52" fmla="*/ 989 w 995"/>
              <a:gd name="T53" fmla="*/ 717 h 998"/>
              <a:gd name="T54" fmla="*/ 147 w 995"/>
              <a:gd name="T55" fmla="*/ 584 h 998"/>
              <a:gd name="T56" fmla="*/ 96 w 995"/>
              <a:gd name="T57" fmla="*/ 555 h 998"/>
              <a:gd name="T58" fmla="*/ 180 w 995"/>
              <a:gd name="T59" fmla="*/ 490 h 998"/>
              <a:gd name="T60" fmla="*/ 171 w 995"/>
              <a:gd name="T61" fmla="*/ 376 h 998"/>
              <a:gd name="T62" fmla="*/ 43 w 995"/>
              <a:gd name="T63" fmla="*/ 369 h 998"/>
              <a:gd name="T64" fmla="*/ 51 w 995"/>
              <a:gd name="T65" fmla="*/ 446 h 998"/>
              <a:gd name="T66" fmla="*/ 118 w 995"/>
              <a:gd name="T67" fmla="*/ 421 h 998"/>
              <a:gd name="T68" fmla="*/ 113 w 995"/>
              <a:gd name="T69" fmla="*/ 468 h 998"/>
              <a:gd name="T70" fmla="*/ 45 w 995"/>
              <a:gd name="T71" fmla="*/ 519 h 998"/>
              <a:gd name="T72" fmla="*/ 0 w 995"/>
              <a:gd name="T73" fmla="*/ 609 h 998"/>
              <a:gd name="T74" fmla="*/ 206 w 995"/>
              <a:gd name="T75" fmla="*/ 640 h 998"/>
              <a:gd name="T76" fmla="*/ 147 w 995"/>
              <a:gd name="T77" fmla="*/ 550 h 998"/>
              <a:gd name="T78" fmla="*/ 142 w 995"/>
              <a:gd name="T79" fmla="*/ 825 h 998"/>
              <a:gd name="T80" fmla="*/ 196 w 995"/>
              <a:gd name="T81" fmla="*/ 711 h 998"/>
              <a:gd name="T82" fmla="*/ 9 w 995"/>
              <a:gd name="T83" fmla="*/ 796 h 998"/>
              <a:gd name="T84" fmla="*/ 69 w 995"/>
              <a:gd name="T85" fmla="*/ 767 h 998"/>
              <a:gd name="T86" fmla="*/ 123 w 995"/>
              <a:gd name="T87" fmla="*/ 765 h 998"/>
              <a:gd name="T88" fmla="*/ 102 w 995"/>
              <a:gd name="T89" fmla="*/ 788 h 998"/>
              <a:gd name="T90" fmla="*/ 60 w 995"/>
              <a:gd name="T91" fmla="*/ 842 h 998"/>
              <a:gd name="T92" fmla="*/ 134 w 995"/>
              <a:gd name="T93" fmla="*/ 905 h 998"/>
              <a:gd name="T94" fmla="*/ 93 w 995"/>
              <a:gd name="T95" fmla="*/ 937 h 998"/>
              <a:gd name="T96" fmla="*/ 2 w 995"/>
              <a:gd name="T97" fmla="*/ 961 h 998"/>
              <a:gd name="T98" fmla="*/ 174 w 995"/>
              <a:gd name="T99" fmla="*/ 972 h 998"/>
              <a:gd name="T100" fmla="*/ 188 w 995"/>
              <a:gd name="T101" fmla="*/ 852 h 9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95" h="998">
                <a:moveTo>
                  <a:pt x="989" y="143"/>
                </a:moveTo>
                <a:cubicBezTo>
                  <a:pt x="977" y="138"/>
                  <a:pt x="977" y="138"/>
                  <a:pt x="977" y="138"/>
                </a:cubicBezTo>
                <a:cubicBezTo>
                  <a:pt x="296" y="138"/>
                  <a:pt x="296" y="138"/>
                  <a:pt x="296" y="138"/>
                </a:cubicBezTo>
                <a:cubicBezTo>
                  <a:pt x="283" y="143"/>
                  <a:pt x="283" y="143"/>
                  <a:pt x="283" y="143"/>
                </a:cubicBezTo>
                <a:cubicBezTo>
                  <a:pt x="278" y="156"/>
                  <a:pt x="278" y="156"/>
                  <a:pt x="278" y="156"/>
                </a:cubicBezTo>
                <a:cubicBezTo>
                  <a:pt x="278" y="263"/>
                  <a:pt x="278" y="263"/>
                  <a:pt x="278" y="263"/>
                </a:cubicBezTo>
                <a:cubicBezTo>
                  <a:pt x="283" y="276"/>
                  <a:pt x="283" y="276"/>
                  <a:pt x="283" y="276"/>
                </a:cubicBezTo>
                <a:cubicBezTo>
                  <a:pt x="296" y="281"/>
                  <a:pt x="296" y="281"/>
                  <a:pt x="296" y="281"/>
                </a:cubicBezTo>
                <a:cubicBezTo>
                  <a:pt x="977" y="281"/>
                  <a:pt x="977" y="281"/>
                  <a:pt x="977" y="281"/>
                </a:cubicBezTo>
                <a:cubicBezTo>
                  <a:pt x="989" y="276"/>
                  <a:pt x="989" y="276"/>
                  <a:pt x="989" y="276"/>
                </a:cubicBezTo>
                <a:cubicBezTo>
                  <a:pt x="995" y="263"/>
                  <a:pt x="995" y="263"/>
                  <a:pt x="995" y="263"/>
                </a:cubicBezTo>
                <a:cubicBezTo>
                  <a:pt x="995" y="156"/>
                  <a:pt x="995" y="156"/>
                  <a:pt x="995" y="156"/>
                </a:cubicBezTo>
                <a:lnTo>
                  <a:pt x="989" y="143"/>
                </a:lnTo>
                <a:close/>
                <a:moveTo>
                  <a:pt x="989" y="430"/>
                </a:moveTo>
                <a:cubicBezTo>
                  <a:pt x="977" y="424"/>
                  <a:pt x="977" y="424"/>
                  <a:pt x="977" y="424"/>
                </a:cubicBezTo>
                <a:cubicBezTo>
                  <a:pt x="296" y="424"/>
                  <a:pt x="296" y="424"/>
                  <a:pt x="296" y="424"/>
                </a:cubicBezTo>
                <a:cubicBezTo>
                  <a:pt x="283" y="430"/>
                  <a:pt x="283" y="430"/>
                  <a:pt x="283" y="430"/>
                </a:cubicBezTo>
                <a:cubicBezTo>
                  <a:pt x="278" y="442"/>
                  <a:pt x="278" y="442"/>
                  <a:pt x="278" y="442"/>
                </a:cubicBezTo>
                <a:cubicBezTo>
                  <a:pt x="278" y="550"/>
                  <a:pt x="278" y="550"/>
                  <a:pt x="278" y="550"/>
                </a:cubicBezTo>
                <a:cubicBezTo>
                  <a:pt x="283" y="563"/>
                  <a:pt x="283" y="563"/>
                  <a:pt x="283" y="563"/>
                </a:cubicBezTo>
                <a:cubicBezTo>
                  <a:pt x="296" y="568"/>
                  <a:pt x="296" y="568"/>
                  <a:pt x="296" y="568"/>
                </a:cubicBezTo>
                <a:cubicBezTo>
                  <a:pt x="977" y="568"/>
                  <a:pt x="977" y="568"/>
                  <a:pt x="977" y="568"/>
                </a:cubicBezTo>
                <a:cubicBezTo>
                  <a:pt x="989" y="563"/>
                  <a:pt x="989" y="563"/>
                  <a:pt x="989" y="563"/>
                </a:cubicBezTo>
                <a:cubicBezTo>
                  <a:pt x="995" y="550"/>
                  <a:pt x="995" y="550"/>
                  <a:pt x="995" y="550"/>
                </a:cubicBezTo>
                <a:cubicBezTo>
                  <a:pt x="995" y="442"/>
                  <a:pt x="995" y="442"/>
                  <a:pt x="995" y="442"/>
                </a:cubicBezTo>
                <a:lnTo>
                  <a:pt x="989" y="430"/>
                </a:lnTo>
                <a:close/>
                <a:moveTo>
                  <a:pt x="146" y="226"/>
                </a:moveTo>
                <a:cubicBezTo>
                  <a:pt x="146" y="0"/>
                  <a:pt x="146" y="0"/>
                  <a:pt x="146" y="0"/>
                </a:cubicBezTo>
                <a:cubicBezTo>
                  <a:pt x="87" y="0"/>
                  <a:pt x="87" y="0"/>
                  <a:pt x="87" y="0"/>
                </a:cubicBezTo>
                <a:cubicBezTo>
                  <a:pt x="10" y="71"/>
                  <a:pt x="10" y="71"/>
                  <a:pt x="10" y="71"/>
                </a:cubicBezTo>
                <a:cubicBezTo>
                  <a:pt x="50" y="113"/>
                  <a:pt x="50" y="113"/>
                  <a:pt x="50" y="113"/>
                </a:cubicBezTo>
                <a:cubicBezTo>
                  <a:pt x="66" y="99"/>
                  <a:pt x="75" y="89"/>
                  <a:pt x="78" y="83"/>
                </a:cubicBezTo>
                <a:cubicBezTo>
                  <a:pt x="79" y="83"/>
                  <a:pt x="79" y="83"/>
                  <a:pt x="79" y="83"/>
                </a:cubicBezTo>
                <a:cubicBezTo>
                  <a:pt x="79" y="90"/>
                  <a:pt x="79" y="90"/>
                  <a:pt x="79" y="90"/>
                </a:cubicBezTo>
                <a:cubicBezTo>
                  <a:pt x="79" y="105"/>
                  <a:pt x="79" y="127"/>
                  <a:pt x="79" y="157"/>
                </a:cubicBezTo>
                <a:cubicBezTo>
                  <a:pt x="79" y="188"/>
                  <a:pt x="79" y="210"/>
                  <a:pt x="79" y="226"/>
                </a:cubicBezTo>
                <a:cubicBezTo>
                  <a:pt x="19" y="226"/>
                  <a:pt x="19" y="226"/>
                  <a:pt x="19" y="226"/>
                </a:cubicBezTo>
                <a:cubicBezTo>
                  <a:pt x="19" y="281"/>
                  <a:pt x="19" y="281"/>
                  <a:pt x="19" y="281"/>
                </a:cubicBezTo>
                <a:cubicBezTo>
                  <a:pt x="206" y="281"/>
                  <a:pt x="206" y="281"/>
                  <a:pt x="206" y="281"/>
                </a:cubicBezTo>
                <a:cubicBezTo>
                  <a:pt x="206" y="226"/>
                  <a:pt x="206" y="226"/>
                  <a:pt x="206" y="226"/>
                </a:cubicBezTo>
                <a:lnTo>
                  <a:pt x="146" y="226"/>
                </a:lnTo>
                <a:close/>
                <a:moveTo>
                  <a:pt x="989" y="717"/>
                </a:moveTo>
                <a:cubicBezTo>
                  <a:pt x="977" y="711"/>
                  <a:pt x="977" y="711"/>
                  <a:pt x="977" y="711"/>
                </a:cubicBezTo>
                <a:cubicBezTo>
                  <a:pt x="296" y="711"/>
                  <a:pt x="296" y="711"/>
                  <a:pt x="296" y="711"/>
                </a:cubicBezTo>
                <a:cubicBezTo>
                  <a:pt x="283" y="716"/>
                  <a:pt x="283" y="716"/>
                  <a:pt x="283" y="716"/>
                </a:cubicBezTo>
                <a:cubicBezTo>
                  <a:pt x="278" y="729"/>
                  <a:pt x="278" y="729"/>
                  <a:pt x="278" y="729"/>
                </a:cubicBezTo>
                <a:cubicBezTo>
                  <a:pt x="278" y="837"/>
                  <a:pt x="278" y="837"/>
                  <a:pt x="278" y="837"/>
                </a:cubicBezTo>
                <a:cubicBezTo>
                  <a:pt x="283" y="849"/>
                  <a:pt x="283" y="849"/>
                  <a:pt x="283" y="849"/>
                </a:cubicBezTo>
                <a:cubicBezTo>
                  <a:pt x="296" y="855"/>
                  <a:pt x="296" y="855"/>
                  <a:pt x="296" y="855"/>
                </a:cubicBezTo>
                <a:cubicBezTo>
                  <a:pt x="977" y="855"/>
                  <a:pt x="977" y="855"/>
                  <a:pt x="977" y="855"/>
                </a:cubicBezTo>
                <a:cubicBezTo>
                  <a:pt x="989" y="849"/>
                  <a:pt x="989" y="849"/>
                  <a:pt x="989" y="849"/>
                </a:cubicBezTo>
                <a:cubicBezTo>
                  <a:pt x="995" y="837"/>
                  <a:pt x="995" y="837"/>
                  <a:pt x="995" y="837"/>
                </a:cubicBezTo>
                <a:cubicBezTo>
                  <a:pt x="995" y="729"/>
                  <a:pt x="995" y="729"/>
                  <a:pt x="995" y="729"/>
                </a:cubicBezTo>
                <a:lnTo>
                  <a:pt x="989" y="717"/>
                </a:lnTo>
                <a:close/>
                <a:moveTo>
                  <a:pt x="147" y="550"/>
                </a:moveTo>
                <a:cubicBezTo>
                  <a:pt x="147" y="584"/>
                  <a:pt x="147" y="584"/>
                  <a:pt x="147" y="584"/>
                </a:cubicBezTo>
                <a:cubicBezTo>
                  <a:pt x="76" y="584"/>
                  <a:pt x="76" y="584"/>
                  <a:pt x="76" y="584"/>
                </a:cubicBezTo>
                <a:cubicBezTo>
                  <a:pt x="76" y="575"/>
                  <a:pt x="83" y="565"/>
                  <a:pt x="96" y="555"/>
                </a:cubicBezTo>
                <a:cubicBezTo>
                  <a:pt x="109" y="544"/>
                  <a:pt x="123" y="535"/>
                  <a:pt x="138" y="526"/>
                </a:cubicBezTo>
                <a:cubicBezTo>
                  <a:pt x="153" y="518"/>
                  <a:pt x="167" y="506"/>
                  <a:pt x="180" y="490"/>
                </a:cubicBezTo>
                <a:cubicBezTo>
                  <a:pt x="193" y="475"/>
                  <a:pt x="199" y="458"/>
                  <a:pt x="199" y="439"/>
                </a:cubicBezTo>
                <a:cubicBezTo>
                  <a:pt x="199" y="413"/>
                  <a:pt x="190" y="392"/>
                  <a:pt x="171" y="376"/>
                </a:cubicBezTo>
                <a:cubicBezTo>
                  <a:pt x="152" y="361"/>
                  <a:pt x="129" y="353"/>
                  <a:pt x="102" y="353"/>
                </a:cubicBezTo>
                <a:cubicBezTo>
                  <a:pt x="81" y="353"/>
                  <a:pt x="61" y="358"/>
                  <a:pt x="43" y="369"/>
                </a:cubicBezTo>
                <a:cubicBezTo>
                  <a:pt x="25" y="379"/>
                  <a:pt x="12" y="394"/>
                  <a:pt x="3" y="413"/>
                </a:cubicBezTo>
                <a:cubicBezTo>
                  <a:pt x="51" y="446"/>
                  <a:pt x="51" y="446"/>
                  <a:pt x="51" y="446"/>
                </a:cubicBezTo>
                <a:cubicBezTo>
                  <a:pt x="64" y="425"/>
                  <a:pt x="79" y="414"/>
                  <a:pt x="96" y="414"/>
                </a:cubicBezTo>
                <a:cubicBezTo>
                  <a:pt x="105" y="414"/>
                  <a:pt x="113" y="416"/>
                  <a:pt x="118" y="421"/>
                </a:cubicBezTo>
                <a:cubicBezTo>
                  <a:pt x="124" y="426"/>
                  <a:pt x="126" y="434"/>
                  <a:pt x="126" y="443"/>
                </a:cubicBezTo>
                <a:cubicBezTo>
                  <a:pt x="126" y="452"/>
                  <a:pt x="122" y="460"/>
                  <a:pt x="113" y="468"/>
                </a:cubicBezTo>
                <a:cubicBezTo>
                  <a:pt x="104" y="476"/>
                  <a:pt x="94" y="484"/>
                  <a:pt x="81" y="493"/>
                </a:cubicBezTo>
                <a:cubicBezTo>
                  <a:pt x="69" y="501"/>
                  <a:pt x="57" y="509"/>
                  <a:pt x="45" y="519"/>
                </a:cubicBezTo>
                <a:cubicBezTo>
                  <a:pt x="32" y="529"/>
                  <a:pt x="22" y="542"/>
                  <a:pt x="13" y="557"/>
                </a:cubicBezTo>
                <a:cubicBezTo>
                  <a:pt x="4" y="573"/>
                  <a:pt x="0" y="590"/>
                  <a:pt x="0" y="609"/>
                </a:cubicBezTo>
                <a:cubicBezTo>
                  <a:pt x="0" y="616"/>
                  <a:pt x="1" y="626"/>
                  <a:pt x="3" y="640"/>
                </a:cubicBezTo>
                <a:cubicBezTo>
                  <a:pt x="206" y="640"/>
                  <a:pt x="206" y="640"/>
                  <a:pt x="206" y="640"/>
                </a:cubicBezTo>
                <a:cubicBezTo>
                  <a:pt x="206" y="550"/>
                  <a:pt x="206" y="550"/>
                  <a:pt x="206" y="550"/>
                </a:cubicBezTo>
                <a:lnTo>
                  <a:pt x="147" y="550"/>
                </a:lnTo>
                <a:close/>
                <a:moveTo>
                  <a:pt x="188" y="852"/>
                </a:moveTo>
                <a:cubicBezTo>
                  <a:pt x="177" y="839"/>
                  <a:pt x="162" y="829"/>
                  <a:pt x="142" y="825"/>
                </a:cubicBezTo>
                <a:cubicBezTo>
                  <a:pt x="196" y="760"/>
                  <a:pt x="196" y="760"/>
                  <a:pt x="196" y="760"/>
                </a:cubicBezTo>
                <a:cubicBezTo>
                  <a:pt x="196" y="711"/>
                  <a:pt x="196" y="711"/>
                  <a:pt x="196" y="711"/>
                </a:cubicBezTo>
                <a:cubicBezTo>
                  <a:pt x="9" y="711"/>
                  <a:pt x="9" y="711"/>
                  <a:pt x="9" y="711"/>
                </a:cubicBezTo>
                <a:cubicBezTo>
                  <a:pt x="9" y="796"/>
                  <a:pt x="9" y="796"/>
                  <a:pt x="9" y="796"/>
                </a:cubicBezTo>
                <a:cubicBezTo>
                  <a:pt x="69" y="796"/>
                  <a:pt x="69" y="796"/>
                  <a:pt x="69" y="796"/>
                </a:cubicBezTo>
                <a:cubicBezTo>
                  <a:pt x="69" y="767"/>
                  <a:pt x="69" y="767"/>
                  <a:pt x="69" y="767"/>
                </a:cubicBezTo>
                <a:cubicBezTo>
                  <a:pt x="75" y="767"/>
                  <a:pt x="84" y="766"/>
                  <a:pt x="96" y="766"/>
                </a:cubicBezTo>
                <a:cubicBezTo>
                  <a:pt x="108" y="766"/>
                  <a:pt x="117" y="765"/>
                  <a:pt x="123" y="765"/>
                </a:cubicBezTo>
                <a:cubicBezTo>
                  <a:pt x="123" y="766"/>
                  <a:pt x="123" y="766"/>
                  <a:pt x="123" y="766"/>
                </a:cubicBezTo>
                <a:cubicBezTo>
                  <a:pt x="102" y="788"/>
                  <a:pt x="102" y="788"/>
                  <a:pt x="102" y="788"/>
                </a:cubicBezTo>
                <a:cubicBezTo>
                  <a:pt x="95" y="795"/>
                  <a:pt x="88" y="805"/>
                  <a:pt x="78" y="818"/>
                </a:cubicBezTo>
                <a:cubicBezTo>
                  <a:pt x="69" y="830"/>
                  <a:pt x="63" y="839"/>
                  <a:pt x="60" y="842"/>
                </a:cubicBezTo>
                <a:cubicBezTo>
                  <a:pt x="75" y="874"/>
                  <a:pt x="75" y="874"/>
                  <a:pt x="75" y="874"/>
                </a:cubicBezTo>
                <a:cubicBezTo>
                  <a:pt x="114" y="870"/>
                  <a:pt x="134" y="881"/>
                  <a:pt x="134" y="905"/>
                </a:cubicBezTo>
                <a:cubicBezTo>
                  <a:pt x="134" y="915"/>
                  <a:pt x="130" y="923"/>
                  <a:pt x="121" y="929"/>
                </a:cubicBezTo>
                <a:cubicBezTo>
                  <a:pt x="113" y="934"/>
                  <a:pt x="104" y="937"/>
                  <a:pt x="93" y="937"/>
                </a:cubicBezTo>
                <a:cubicBezTo>
                  <a:pt x="72" y="937"/>
                  <a:pt x="52" y="928"/>
                  <a:pt x="34" y="912"/>
                </a:cubicBezTo>
                <a:cubicBezTo>
                  <a:pt x="2" y="961"/>
                  <a:pt x="2" y="961"/>
                  <a:pt x="2" y="961"/>
                </a:cubicBezTo>
                <a:cubicBezTo>
                  <a:pt x="27" y="986"/>
                  <a:pt x="59" y="998"/>
                  <a:pt x="98" y="998"/>
                </a:cubicBezTo>
                <a:cubicBezTo>
                  <a:pt x="129" y="998"/>
                  <a:pt x="154" y="989"/>
                  <a:pt x="174" y="972"/>
                </a:cubicBezTo>
                <a:cubicBezTo>
                  <a:pt x="195" y="955"/>
                  <a:pt x="205" y="931"/>
                  <a:pt x="205" y="902"/>
                </a:cubicBezTo>
                <a:cubicBezTo>
                  <a:pt x="205" y="883"/>
                  <a:pt x="199" y="866"/>
                  <a:pt x="188" y="852"/>
                </a:cubicBez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a:p>
        </p:txBody>
      </p:sp>
    </p:spTree>
    <p:extLst>
      <p:ext uri="{BB962C8B-B14F-4D97-AF65-F5344CB8AC3E}">
        <p14:creationId xmlns:p14="http://schemas.microsoft.com/office/powerpoint/2010/main" val="27118899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83762" y="135789"/>
            <a:ext cx="8948555" cy="857250"/>
          </a:xfrm>
        </p:spPr>
        <p:txBody>
          <a:bodyPr>
            <a:noAutofit/>
          </a:bodyPr>
          <a:lstStyle/>
          <a:p>
            <a:r>
              <a:rPr lang="en-GB" sz="900" dirty="0">
                <a:solidFill>
                  <a:schemeClr val="accent1">
                    <a:lumMod val="75000"/>
                  </a:schemeClr>
                </a:solidFill>
                <a:latin typeface="Oswald"/>
                <a:sym typeface="Oswald"/>
              </a:rPr>
              <a:t>OBJECTIVE</a:t>
            </a:r>
            <a:r>
              <a:rPr lang="en-GB" sz="2100" dirty="0">
                <a:solidFill>
                  <a:srgbClr val="2F5897"/>
                </a:solidFill>
                <a:latin typeface="Oswald"/>
                <a:ea typeface="Oswald"/>
                <a:cs typeface="Oswald"/>
                <a:sym typeface="Oswald"/>
              </a:rPr>
              <a:t/>
            </a:r>
            <a:br>
              <a:rPr lang="en-GB" sz="2100" dirty="0">
                <a:solidFill>
                  <a:srgbClr val="2F5897"/>
                </a:solidFill>
                <a:latin typeface="Oswald"/>
                <a:ea typeface="Oswald"/>
                <a:cs typeface="Oswald"/>
                <a:sym typeface="Oswald"/>
              </a:rPr>
            </a:br>
            <a:r>
              <a:rPr lang="en-GB" sz="2200" dirty="0" smtClean="0">
                <a:solidFill>
                  <a:srgbClr val="2F5897"/>
                </a:solidFill>
                <a:latin typeface="Oswald"/>
                <a:ea typeface="Oswald"/>
                <a:cs typeface="Oswald"/>
                <a:sym typeface="Oswald"/>
              </a:rPr>
              <a:t>Demonstrate and scale up </a:t>
            </a:r>
            <a:r>
              <a:rPr lang="en-CA" sz="2200" dirty="0" smtClean="0">
                <a:solidFill>
                  <a:srgbClr val="2F5897"/>
                </a:solidFill>
                <a:latin typeface="Oswald"/>
                <a:ea typeface="Oswald"/>
                <a:cs typeface="Oswald"/>
                <a:sym typeface="Oswald"/>
              </a:rPr>
              <a:t>a collaboration </a:t>
            </a:r>
            <a:r>
              <a:rPr lang="en-CA" sz="2200" dirty="0">
                <a:solidFill>
                  <a:srgbClr val="2F5897"/>
                </a:solidFill>
                <a:latin typeface="Oswald"/>
                <a:ea typeface="Oswald"/>
                <a:cs typeface="Oswald"/>
                <a:sym typeface="Oswald"/>
              </a:rPr>
              <a:t>model </a:t>
            </a:r>
            <a:r>
              <a:rPr lang="en-CA" sz="2200" dirty="0" smtClean="0">
                <a:solidFill>
                  <a:srgbClr val="2F5897"/>
                </a:solidFill>
                <a:latin typeface="Oswald"/>
                <a:ea typeface="Oswald"/>
                <a:cs typeface="Oswald"/>
                <a:sym typeface="Oswald"/>
              </a:rPr>
              <a:t>to transform</a:t>
            </a:r>
            <a:br>
              <a:rPr lang="en-CA" sz="2200" dirty="0" smtClean="0">
                <a:solidFill>
                  <a:srgbClr val="2F5897"/>
                </a:solidFill>
                <a:latin typeface="Oswald"/>
                <a:ea typeface="Oswald"/>
                <a:cs typeface="Oswald"/>
                <a:sym typeface="Oswald"/>
              </a:rPr>
            </a:br>
            <a:r>
              <a:rPr lang="en-CA" sz="2200" dirty="0" smtClean="0">
                <a:solidFill>
                  <a:srgbClr val="2F5897"/>
                </a:solidFill>
                <a:latin typeface="Oswald"/>
                <a:ea typeface="Oswald"/>
                <a:cs typeface="Oswald"/>
                <a:sym typeface="Oswald"/>
              </a:rPr>
              <a:t>the Office of Energy Efficiency's service delivery</a:t>
            </a:r>
            <a:endParaRPr lang="en-US" sz="2200" dirty="0"/>
          </a:p>
        </p:txBody>
      </p:sp>
      <p:sp>
        <p:nvSpPr>
          <p:cNvPr id="5" name="Rounded Rectangle 4"/>
          <p:cNvSpPr/>
          <p:nvPr/>
        </p:nvSpPr>
        <p:spPr>
          <a:xfrm rot="16200000">
            <a:off x="1029952" y="2678907"/>
            <a:ext cx="1024066" cy="420032"/>
          </a:xfrm>
          <a:prstGeom prst="roundRect">
            <a:avLst/>
          </a:prstGeom>
          <a:solidFill>
            <a:srgbClr val="93CDDD"/>
          </a:solidFill>
          <a:ln>
            <a:solidFill>
              <a:srgbClr val="93CD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100" dirty="0" err="1" smtClean="0"/>
              <a:t>Core</a:t>
            </a:r>
            <a:r>
              <a:rPr lang="fr-CA" sz="1100" dirty="0" smtClean="0"/>
              <a:t> Program</a:t>
            </a:r>
            <a:endParaRPr lang="en-US" sz="1100" dirty="0"/>
          </a:p>
        </p:txBody>
      </p:sp>
      <p:sp>
        <p:nvSpPr>
          <p:cNvPr id="6" name="Freeform 5"/>
          <p:cNvSpPr>
            <a:spLocks noEditPoints="1"/>
          </p:cNvSpPr>
          <p:nvPr/>
        </p:nvSpPr>
        <p:spPr bwMode="auto">
          <a:xfrm>
            <a:off x="1564975" y="3917129"/>
            <a:ext cx="103551" cy="155751"/>
          </a:xfrm>
          <a:custGeom>
            <a:avLst/>
            <a:gdLst>
              <a:gd name="T0" fmla="*/ 47 w 94"/>
              <a:gd name="T1" fmla="*/ 0 h 132"/>
              <a:gd name="T2" fmla="*/ 34 w 94"/>
              <a:gd name="T3" fmla="*/ 6 h 132"/>
              <a:gd name="T4" fmla="*/ 29 w 94"/>
              <a:gd name="T5" fmla="*/ 18 h 132"/>
              <a:gd name="T6" fmla="*/ 34 w 94"/>
              <a:gd name="T7" fmla="*/ 31 h 132"/>
              <a:gd name="T8" fmla="*/ 47 w 94"/>
              <a:gd name="T9" fmla="*/ 37 h 132"/>
              <a:gd name="T10" fmla="*/ 60 w 94"/>
              <a:gd name="T11" fmla="*/ 31 h 132"/>
              <a:gd name="T12" fmla="*/ 65 w 94"/>
              <a:gd name="T13" fmla="*/ 18 h 132"/>
              <a:gd name="T14" fmla="*/ 60 w 94"/>
              <a:gd name="T15" fmla="*/ 6 h 132"/>
              <a:gd name="T16" fmla="*/ 47 w 94"/>
              <a:gd name="T17" fmla="*/ 0 h 132"/>
              <a:gd name="T18" fmla="*/ 94 w 94"/>
              <a:gd name="T19" fmla="*/ 26 h 132"/>
              <a:gd name="T20" fmla="*/ 92 w 94"/>
              <a:gd name="T21" fmla="*/ 21 h 132"/>
              <a:gd name="T22" fmla="*/ 86 w 94"/>
              <a:gd name="T23" fmla="*/ 18 h 132"/>
              <a:gd name="T24" fmla="*/ 80 w 94"/>
              <a:gd name="T25" fmla="*/ 21 h 132"/>
              <a:gd name="T26" fmla="*/ 62 w 94"/>
              <a:gd name="T27" fmla="*/ 39 h 132"/>
              <a:gd name="T28" fmla="*/ 32 w 94"/>
              <a:gd name="T29" fmla="*/ 39 h 132"/>
              <a:gd name="T30" fmla="*/ 13 w 94"/>
              <a:gd name="T31" fmla="*/ 21 h 132"/>
              <a:gd name="T32" fmla="*/ 8 w 94"/>
              <a:gd name="T33" fmla="*/ 18 h 132"/>
              <a:gd name="T34" fmla="*/ 2 w 94"/>
              <a:gd name="T35" fmla="*/ 21 h 132"/>
              <a:gd name="T36" fmla="*/ 0 w 94"/>
              <a:gd name="T37" fmla="*/ 26 h 132"/>
              <a:gd name="T38" fmla="*/ 2 w 94"/>
              <a:gd name="T39" fmla="*/ 32 h 132"/>
              <a:gd name="T40" fmla="*/ 26 w 94"/>
              <a:gd name="T41" fmla="*/ 55 h 132"/>
              <a:gd name="T42" fmla="*/ 26 w 94"/>
              <a:gd name="T43" fmla="*/ 123 h 132"/>
              <a:gd name="T44" fmla="*/ 29 w 94"/>
              <a:gd name="T45" fmla="*/ 129 h 132"/>
              <a:gd name="T46" fmla="*/ 35 w 94"/>
              <a:gd name="T47" fmla="*/ 132 h 132"/>
              <a:gd name="T48" fmla="*/ 42 w 94"/>
              <a:gd name="T49" fmla="*/ 129 h 132"/>
              <a:gd name="T50" fmla="*/ 44 w 94"/>
              <a:gd name="T51" fmla="*/ 123 h 132"/>
              <a:gd name="T52" fmla="*/ 44 w 94"/>
              <a:gd name="T53" fmla="*/ 91 h 132"/>
              <a:gd name="T54" fmla="*/ 50 w 94"/>
              <a:gd name="T55" fmla="*/ 91 h 132"/>
              <a:gd name="T56" fmla="*/ 50 w 94"/>
              <a:gd name="T57" fmla="*/ 123 h 132"/>
              <a:gd name="T58" fmla="*/ 52 w 94"/>
              <a:gd name="T59" fmla="*/ 129 h 132"/>
              <a:gd name="T60" fmla="*/ 59 w 94"/>
              <a:gd name="T61" fmla="*/ 132 h 132"/>
              <a:gd name="T62" fmla="*/ 65 w 94"/>
              <a:gd name="T63" fmla="*/ 129 h 132"/>
              <a:gd name="T64" fmla="*/ 68 w 94"/>
              <a:gd name="T65" fmla="*/ 123 h 132"/>
              <a:gd name="T66" fmla="*/ 68 w 94"/>
              <a:gd name="T67" fmla="*/ 55 h 132"/>
              <a:gd name="T68" fmla="*/ 92 w 94"/>
              <a:gd name="T69" fmla="*/ 32 h 132"/>
              <a:gd name="T70" fmla="*/ 94 w 94"/>
              <a:gd name="T71" fmla="*/ 26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4" h="132">
                <a:moveTo>
                  <a:pt x="47" y="0"/>
                </a:moveTo>
                <a:cubicBezTo>
                  <a:pt x="42" y="0"/>
                  <a:pt x="38" y="2"/>
                  <a:pt x="34" y="6"/>
                </a:cubicBezTo>
                <a:cubicBezTo>
                  <a:pt x="30" y="9"/>
                  <a:pt x="29" y="13"/>
                  <a:pt x="29" y="18"/>
                </a:cubicBezTo>
                <a:cubicBezTo>
                  <a:pt x="29" y="23"/>
                  <a:pt x="30" y="28"/>
                  <a:pt x="34" y="31"/>
                </a:cubicBezTo>
                <a:cubicBezTo>
                  <a:pt x="38" y="35"/>
                  <a:pt x="42" y="37"/>
                  <a:pt x="47" y="37"/>
                </a:cubicBezTo>
                <a:cubicBezTo>
                  <a:pt x="52" y="37"/>
                  <a:pt x="56" y="35"/>
                  <a:pt x="60" y="31"/>
                </a:cubicBezTo>
                <a:cubicBezTo>
                  <a:pt x="63" y="28"/>
                  <a:pt x="65" y="23"/>
                  <a:pt x="65" y="18"/>
                </a:cubicBezTo>
                <a:cubicBezTo>
                  <a:pt x="65" y="13"/>
                  <a:pt x="63" y="9"/>
                  <a:pt x="60" y="6"/>
                </a:cubicBezTo>
                <a:cubicBezTo>
                  <a:pt x="56" y="2"/>
                  <a:pt x="52" y="0"/>
                  <a:pt x="47" y="0"/>
                </a:cubicBezTo>
                <a:close/>
                <a:moveTo>
                  <a:pt x="94" y="26"/>
                </a:moveTo>
                <a:cubicBezTo>
                  <a:pt x="94" y="24"/>
                  <a:pt x="93" y="22"/>
                  <a:pt x="92" y="21"/>
                </a:cubicBezTo>
                <a:cubicBezTo>
                  <a:pt x="90" y="19"/>
                  <a:pt x="88" y="18"/>
                  <a:pt x="86" y="18"/>
                </a:cubicBezTo>
                <a:cubicBezTo>
                  <a:pt x="84" y="18"/>
                  <a:pt x="82" y="19"/>
                  <a:pt x="80" y="21"/>
                </a:cubicBezTo>
                <a:cubicBezTo>
                  <a:pt x="62" y="39"/>
                  <a:pt x="62" y="39"/>
                  <a:pt x="62" y="39"/>
                </a:cubicBezTo>
                <a:cubicBezTo>
                  <a:pt x="32" y="39"/>
                  <a:pt x="32" y="39"/>
                  <a:pt x="32" y="39"/>
                </a:cubicBezTo>
                <a:cubicBezTo>
                  <a:pt x="13" y="21"/>
                  <a:pt x="13" y="21"/>
                  <a:pt x="13" y="21"/>
                </a:cubicBezTo>
                <a:cubicBezTo>
                  <a:pt x="12" y="19"/>
                  <a:pt x="10" y="18"/>
                  <a:pt x="8" y="18"/>
                </a:cubicBezTo>
                <a:cubicBezTo>
                  <a:pt x="6" y="18"/>
                  <a:pt x="4" y="19"/>
                  <a:pt x="2" y="21"/>
                </a:cubicBezTo>
                <a:cubicBezTo>
                  <a:pt x="1" y="22"/>
                  <a:pt x="0" y="24"/>
                  <a:pt x="0" y="26"/>
                </a:cubicBezTo>
                <a:cubicBezTo>
                  <a:pt x="0" y="28"/>
                  <a:pt x="1" y="30"/>
                  <a:pt x="2" y="32"/>
                </a:cubicBezTo>
                <a:cubicBezTo>
                  <a:pt x="26" y="55"/>
                  <a:pt x="26" y="55"/>
                  <a:pt x="26" y="55"/>
                </a:cubicBezTo>
                <a:cubicBezTo>
                  <a:pt x="26" y="123"/>
                  <a:pt x="26" y="123"/>
                  <a:pt x="26" y="123"/>
                </a:cubicBezTo>
                <a:cubicBezTo>
                  <a:pt x="26" y="125"/>
                  <a:pt x="27" y="127"/>
                  <a:pt x="29" y="129"/>
                </a:cubicBezTo>
                <a:cubicBezTo>
                  <a:pt x="31" y="131"/>
                  <a:pt x="33" y="132"/>
                  <a:pt x="35" y="132"/>
                </a:cubicBezTo>
                <a:cubicBezTo>
                  <a:pt x="38" y="132"/>
                  <a:pt x="40" y="131"/>
                  <a:pt x="42" y="129"/>
                </a:cubicBezTo>
                <a:cubicBezTo>
                  <a:pt x="43" y="127"/>
                  <a:pt x="44" y="125"/>
                  <a:pt x="44" y="123"/>
                </a:cubicBezTo>
                <a:cubicBezTo>
                  <a:pt x="44" y="91"/>
                  <a:pt x="44" y="91"/>
                  <a:pt x="44" y="91"/>
                </a:cubicBezTo>
                <a:cubicBezTo>
                  <a:pt x="50" y="91"/>
                  <a:pt x="50" y="91"/>
                  <a:pt x="50" y="91"/>
                </a:cubicBezTo>
                <a:cubicBezTo>
                  <a:pt x="50" y="123"/>
                  <a:pt x="50" y="123"/>
                  <a:pt x="50" y="123"/>
                </a:cubicBezTo>
                <a:cubicBezTo>
                  <a:pt x="50" y="125"/>
                  <a:pt x="50" y="127"/>
                  <a:pt x="52" y="129"/>
                </a:cubicBezTo>
                <a:cubicBezTo>
                  <a:pt x="54" y="131"/>
                  <a:pt x="56" y="132"/>
                  <a:pt x="59" y="132"/>
                </a:cubicBezTo>
                <a:cubicBezTo>
                  <a:pt x="61" y="132"/>
                  <a:pt x="63" y="131"/>
                  <a:pt x="65" y="129"/>
                </a:cubicBezTo>
                <a:cubicBezTo>
                  <a:pt x="67" y="127"/>
                  <a:pt x="68" y="125"/>
                  <a:pt x="68" y="123"/>
                </a:cubicBezTo>
                <a:cubicBezTo>
                  <a:pt x="68" y="55"/>
                  <a:pt x="68" y="55"/>
                  <a:pt x="68" y="55"/>
                </a:cubicBezTo>
                <a:cubicBezTo>
                  <a:pt x="92" y="32"/>
                  <a:pt x="92" y="32"/>
                  <a:pt x="92" y="32"/>
                </a:cubicBezTo>
                <a:cubicBezTo>
                  <a:pt x="93" y="30"/>
                  <a:pt x="94" y="28"/>
                  <a:pt x="94" y="26"/>
                </a:cubicBezTo>
                <a:close/>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a:p>
        </p:txBody>
      </p:sp>
      <p:sp>
        <p:nvSpPr>
          <p:cNvPr id="7" name="Freeform 6"/>
          <p:cNvSpPr>
            <a:spLocks noEditPoints="1"/>
          </p:cNvSpPr>
          <p:nvPr/>
        </p:nvSpPr>
        <p:spPr bwMode="auto">
          <a:xfrm>
            <a:off x="1915745" y="3962177"/>
            <a:ext cx="119083" cy="206039"/>
          </a:xfrm>
          <a:custGeom>
            <a:avLst/>
            <a:gdLst>
              <a:gd name="T0" fmla="*/ 44 w 88"/>
              <a:gd name="T1" fmla="*/ 0 h 121"/>
              <a:gd name="T2" fmla="*/ 33 w 88"/>
              <a:gd name="T3" fmla="*/ 4 h 121"/>
              <a:gd name="T4" fmla="*/ 29 w 88"/>
              <a:gd name="T5" fmla="*/ 15 h 121"/>
              <a:gd name="T6" fmla="*/ 33 w 88"/>
              <a:gd name="T7" fmla="*/ 26 h 121"/>
              <a:gd name="T8" fmla="*/ 44 w 88"/>
              <a:gd name="T9" fmla="*/ 31 h 121"/>
              <a:gd name="T10" fmla="*/ 55 w 88"/>
              <a:gd name="T11" fmla="*/ 26 h 121"/>
              <a:gd name="T12" fmla="*/ 60 w 88"/>
              <a:gd name="T13" fmla="*/ 15 h 121"/>
              <a:gd name="T14" fmla="*/ 55 w 88"/>
              <a:gd name="T15" fmla="*/ 4 h 121"/>
              <a:gd name="T16" fmla="*/ 44 w 88"/>
              <a:gd name="T17" fmla="*/ 0 h 121"/>
              <a:gd name="T18" fmla="*/ 87 w 88"/>
              <a:gd name="T19" fmla="*/ 67 h 121"/>
              <a:gd name="T20" fmla="*/ 69 w 88"/>
              <a:gd name="T21" fmla="*/ 40 h 121"/>
              <a:gd name="T22" fmla="*/ 57 w 88"/>
              <a:gd name="T23" fmla="*/ 33 h 121"/>
              <a:gd name="T24" fmla="*/ 31 w 88"/>
              <a:gd name="T25" fmla="*/ 33 h 121"/>
              <a:gd name="T26" fmla="*/ 19 w 88"/>
              <a:gd name="T27" fmla="*/ 40 h 121"/>
              <a:gd name="T28" fmla="*/ 1 w 88"/>
              <a:gd name="T29" fmla="*/ 67 h 121"/>
              <a:gd name="T30" fmla="*/ 0 w 88"/>
              <a:gd name="T31" fmla="*/ 70 h 121"/>
              <a:gd name="T32" fmla="*/ 2 w 88"/>
              <a:gd name="T33" fmla="*/ 75 h 121"/>
              <a:gd name="T34" fmla="*/ 7 w 88"/>
              <a:gd name="T35" fmla="*/ 77 h 121"/>
              <a:gd name="T36" fmla="*/ 12 w 88"/>
              <a:gd name="T37" fmla="*/ 74 h 121"/>
              <a:gd name="T38" fmla="*/ 28 w 88"/>
              <a:gd name="T39" fmla="*/ 50 h 121"/>
              <a:gd name="T40" fmla="*/ 31 w 88"/>
              <a:gd name="T41" fmla="*/ 50 h 121"/>
              <a:gd name="T42" fmla="*/ 31 w 88"/>
              <a:gd name="T43" fmla="*/ 60 h 121"/>
              <a:gd name="T44" fmla="*/ 14 w 88"/>
              <a:gd name="T45" fmla="*/ 88 h 121"/>
              <a:gd name="T46" fmla="*/ 13 w 88"/>
              <a:gd name="T47" fmla="*/ 90 h 121"/>
              <a:gd name="T48" fmla="*/ 15 w 88"/>
              <a:gd name="T49" fmla="*/ 93 h 121"/>
              <a:gd name="T50" fmla="*/ 18 w 88"/>
              <a:gd name="T51" fmla="*/ 94 h 121"/>
              <a:gd name="T52" fmla="*/ 31 w 88"/>
              <a:gd name="T53" fmla="*/ 94 h 121"/>
              <a:gd name="T54" fmla="*/ 31 w 88"/>
              <a:gd name="T55" fmla="*/ 113 h 121"/>
              <a:gd name="T56" fmla="*/ 33 w 88"/>
              <a:gd name="T57" fmla="*/ 118 h 121"/>
              <a:gd name="T58" fmla="*/ 39 w 88"/>
              <a:gd name="T59" fmla="*/ 121 h 121"/>
              <a:gd name="T60" fmla="*/ 50 w 88"/>
              <a:gd name="T61" fmla="*/ 121 h 121"/>
              <a:gd name="T62" fmla="*/ 55 w 88"/>
              <a:gd name="T63" fmla="*/ 118 h 121"/>
              <a:gd name="T64" fmla="*/ 57 w 88"/>
              <a:gd name="T65" fmla="*/ 113 h 121"/>
              <a:gd name="T66" fmla="*/ 57 w 88"/>
              <a:gd name="T67" fmla="*/ 94 h 121"/>
              <a:gd name="T68" fmla="*/ 70 w 88"/>
              <a:gd name="T69" fmla="*/ 94 h 121"/>
              <a:gd name="T70" fmla="*/ 74 w 88"/>
              <a:gd name="T71" fmla="*/ 93 h 121"/>
              <a:gd name="T72" fmla="*/ 75 w 88"/>
              <a:gd name="T73" fmla="*/ 90 h 121"/>
              <a:gd name="T74" fmla="*/ 74 w 88"/>
              <a:gd name="T75" fmla="*/ 88 h 121"/>
              <a:gd name="T76" fmla="*/ 57 w 88"/>
              <a:gd name="T77" fmla="*/ 60 h 121"/>
              <a:gd name="T78" fmla="*/ 57 w 88"/>
              <a:gd name="T79" fmla="*/ 50 h 121"/>
              <a:gd name="T80" fmla="*/ 60 w 88"/>
              <a:gd name="T81" fmla="*/ 50 h 121"/>
              <a:gd name="T82" fmla="*/ 76 w 88"/>
              <a:gd name="T83" fmla="*/ 74 h 121"/>
              <a:gd name="T84" fmla="*/ 81 w 88"/>
              <a:gd name="T85" fmla="*/ 77 h 121"/>
              <a:gd name="T86" fmla="*/ 86 w 88"/>
              <a:gd name="T87" fmla="*/ 75 h 121"/>
              <a:gd name="T88" fmla="*/ 88 w 88"/>
              <a:gd name="T89" fmla="*/ 70 h 121"/>
              <a:gd name="T90" fmla="*/ 87 w 88"/>
              <a:gd name="T91" fmla="*/ 67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8" h="121">
                <a:moveTo>
                  <a:pt x="44" y="0"/>
                </a:moveTo>
                <a:cubicBezTo>
                  <a:pt x="40" y="0"/>
                  <a:pt x="36" y="1"/>
                  <a:pt x="33" y="4"/>
                </a:cubicBezTo>
                <a:cubicBezTo>
                  <a:pt x="30" y="7"/>
                  <a:pt x="29" y="11"/>
                  <a:pt x="29" y="15"/>
                </a:cubicBezTo>
                <a:cubicBezTo>
                  <a:pt x="29" y="20"/>
                  <a:pt x="30" y="23"/>
                  <a:pt x="33" y="26"/>
                </a:cubicBezTo>
                <a:cubicBezTo>
                  <a:pt x="36" y="29"/>
                  <a:pt x="40" y="31"/>
                  <a:pt x="44" y="31"/>
                </a:cubicBezTo>
                <a:cubicBezTo>
                  <a:pt x="48" y="31"/>
                  <a:pt x="52" y="29"/>
                  <a:pt x="55" y="26"/>
                </a:cubicBezTo>
                <a:cubicBezTo>
                  <a:pt x="58" y="23"/>
                  <a:pt x="60" y="20"/>
                  <a:pt x="60" y="15"/>
                </a:cubicBezTo>
                <a:cubicBezTo>
                  <a:pt x="60" y="11"/>
                  <a:pt x="58" y="7"/>
                  <a:pt x="55" y="4"/>
                </a:cubicBezTo>
                <a:cubicBezTo>
                  <a:pt x="52" y="1"/>
                  <a:pt x="48" y="0"/>
                  <a:pt x="44" y="0"/>
                </a:cubicBezTo>
                <a:close/>
                <a:moveTo>
                  <a:pt x="87" y="67"/>
                </a:moveTo>
                <a:cubicBezTo>
                  <a:pt x="69" y="40"/>
                  <a:pt x="69" y="40"/>
                  <a:pt x="69" y="40"/>
                </a:cubicBezTo>
                <a:cubicBezTo>
                  <a:pt x="66" y="35"/>
                  <a:pt x="62" y="33"/>
                  <a:pt x="57" y="33"/>
                </a:cubicBezTo>
                <a:cubicBezTo>
                  <a:pt x="31" y="33"/>
                  <a:pt x="31" y="33"/>
                  <a:pt x="31" y="33"/>
                </a:cubicBezTo>
                <a:cubicBezTo>
                  <a:pt x="26" y="33"/>
                  <a:pt x="22" y="35"/>
                  <a:pt x="19" y="40"/>
                </a:cubicBezTo>
                <a:cubicBezTo>
                  <a:pt x="1" y="67"/>
                  <a:pt x="1" y="67"/>
                  <a:pt x="1" y="67"/>
                </a:cubicBezTo>
                <a:cubicBezTo>
                  <a:pt x="1" y="68"/>
                  <a:pt x="0" y="69"/>
                  <a:pt x="0" y="70"/>
                </a:cubicBezTo>
                <a:cubicBezTo>
                  <a:pt x="0" y="72"/>
                  <a:pt x="1" y="74"/>
                  <a:pt x="2" y="75"/>
                </a:cubicBezTo>
                <a:cubicBezTo>
                  <a:pt x="3" y="76"/>
                  <a:pt x="5" y="77"/>
                  <a:pt x="7" y="77"/>
                </a:cubicBezTo>
                <a:cubicBezTo>
                  <a:pt x="9" y="77"/>
                  <a:pt x="11" y="76"/>
                  <a:pt x="12" y="74"/>
                </a:cubicBezTo>
                <a:cubicBezTo>
                  <a:pt x="28" y="50"/>
                  <a:pt x="28" y="50"/>
                  <a:pt x="28" y="50"/>
                </a:cubicBezTo>
                <a:cubicBezTo>
                  <a:pt x="31" y="50"/>
                  <a:pt x="31" y="50"/>
                  <a:pt x="31" y="50"/>
                </a:cubicBezTo>
                <a:cubicBezTo>
                  <a:pt x="31" y="60"/>
                  <a:pt x="31" y="60"/>
                  <a:pt x="31" y="60"/>
                </a:cubicBezTo>
                <a:cubicBezTo>
                  <a:pt x="14" y="88"/>
                  <a:pt x="14" y="88"/>
                  <a:pt x="14" y="88"/>
                </a:cubicBezTo>
                <a:cubicBezTo>
                  <a:pt x="13" y="90"/>
                  <a:pt x="13" y="90"/>
                  <a:pt x="13" y="90"/>
                </a:cubicBezTo>
                <a:cubicBezTo>
                  <a:pt x="13" y="91"/>
                  <a:pt x="14" y="92"/>
                  <a:pt x="15" y="93"/>
                </a:cubicBezTo>
                <a:cubicBezTo>
                  <a:pt x="16" y="94"/>
                  <a:pt x="17" y="94"/>
                  <a:pt x="18" y="94"/>
                </a:cubicBezTo>
                <a:cubicBezTo>
                  <a:pt x="31" y="94"/>
                  <a:pt x="31" y="94"/>
                  <a:pt x="31" y="94"/>
                </a:cubicBezTo>
                <a:cubicBezTo>
                  <a:pt x="31" y="113"/>
                  <a:pt x="31" y="113"/>
                  <a:pt x="31" y="113"/>
                </a:cubicBezTo>
                <a:cubicBezTo>
                  <a:pt x="31" y="115"/>
                  <a:pt x="32" y="117"/>
                  <a:pt x="33" y="118"/>
                </a:cubicBezTo>
                <a:cubicBezTo>
                  <a:pt x="35" y="120"/>
                  <a:pt x="37" y="121"/>
                  <a:pt x="39" y="121"/>
                </a:cubicBezTo>
                <a:cubicBezTo>
                  <a:pt x="50" y="121"/>
                  <a:pt x="50" y="121"/>
                  <a:pt x="50" y="121"/>
                </a:cubicBezTo>
                <a:cubicBezTo>
                  <a:pt x="52" y="121"/>
                  <a:pt x="54" y="120"/>
                  <a:pt x="55" y="118"/>
                </a:cubicBezTo>
                <a:cubicBezTo>
                  <a:pt x="57" y="117"/>
                  <a:pt x="57" y="115"/>
                  <a:pt x="57" y="113"/>
                </a:cubicBezTo>
                <a:cubicBezTo>
                  <a:pt x="57" y="94"/>
                  <a:pt x="57" y="94"/>
                  <a:pt x="57" y="94"/>
                </a:cubicBezTo>
                <a:cubicBezTo>
                  <a:pt x="70" y="94"/>
                  <a:pt x="70" y="94"/>
                  <a:pt x="70" y="94"/>
                </a:cubicBezTo>
                <a:cubicBezTo>
                  <a:pt x="72" y="94"/>
                  <a:pt x="73" y="94"/>
                  <a:pt x="74" y="93"/>
                </a:cubicBezTo>
                <a:cubicBezTo>
                  <a:pt x="74" y="92"/>
                  <a:pt x="75" y="91"/>
                  <a:pt x="75" y="90"/>
                </a:cubicBezTo>
                <a:cubicBezTo>
                  <a:pt x="74" y="88"/>
                  <a:pt x="74" y="88"/>
                  <a:pt x="74" y="88"/>
                </a:cubicBezTo>
                <a:cubicBezTo>
                  <a:pt x="57" y="60"/>
                  <a:pt x="57" y="60"/>
                  <a:pt x="57" y="60"/>
                </a:cubicBezTo>
                <a:cubicBezTo>
                  <a:pt x="57" y="50"/>
                  <a:pt x="57" y="50"/>
                  <a:pt x="57" y="50"/>
                </a:cubicBezTo>
                <a:cubicBezTo>
                  <a:pt x="60" y="50"/>
                  <a:pt x="60" y="50"/>
                  <a:pt x="60" y="50"/>
                </a:cubicBezTo>
                <a:cubicBezTo>
                  <a:pt x="76" y="74"/>
                  <a:pt x="76" y="74"/>
                  <a:pt x="76" y="74"/>
                </a:cubicBezTo>
                <a:cubicBezTo>
                  <a:pt x="77" y="76"/>
                  <a:pt x="79" y="77"/>
                  <a:pt x="81" y="77"/>
                </a:cubicBezTo>
                <a:cubicBezTo>
                  <a:pt x="83" y="77"/>
                  <a:pt x="85" y="76"/>
                  <a:pt x="86" y="75"/>
                </a:cubicBezTo>
                <a:cubicBezTo>
                  <a:pt x="87" y="74"/>
                  <a:pt x="88" y="72"/>
                  <a:pt x="88" y="70"/>
                </a:cubicBezTo>
                <a:cubicBezTo>
                  <a:pt x="88" y="69"/>
                  <a:pt x="88" y="68"/>
                  <a:pt x="87" y="67"/>
                </a:cubicBezTo>
                <a:close/>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a:p>
        </p:txBody>
      </p:sp>
      <p:sp>
        <p:nvSpPr>
          <p:cNvPr id="8" name="Freeform 7"/>
          <p:cNvSpPr>
            <a:spLocks noEditPoints="1"/>
          </p:cNvSpPr>
          <p:nvPr/>
        </p:nvSpPr>
        <p:spPr bwMode="auto">
          <a:xfrm>
            <a:off x="1752001" y="3903454"/>
            <a:ext cx="134616" cy="15567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rgbClr val="999999"/>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dirty="0"/>
          </a:p>
        </p:txBody>
      </p:sp>
      <p:sp>
        <p:nvSpPr>
          <p:cNvPr id="9" name="Freeform 8"/>
          <p:cNvSpPr>
            <a:spLocks noEditPoints="1"/>
          </p:cNvSpPr>
          <p:nvPr/>
        </p:nvSpPr>
        <p:spPr bwMode="auto">
          <a:xfrm>
            <a:off x="2225106" y="4065197"/>
            <a:ext cx="98373" cy="188403"/>
          </a:xfrm>
          <a:custGeom>
            <a:avLst/>
            <a:gdLst>
              <a:gd name="T0" fmla="*/ 300 w 623"/>
              <a:gd name="T1" fmla="*/ 909 h 1346"/>
              <a:gd name="T2" fmla="*/ 300 w 623"/>
              <a:gd name="T3" fmla="*/ 1295 h 1346"/>
              <a:gd name="T4" fmla="*/ 286 w 623"/>
              <a:gd name="T5" fmla="*/ 1331 h 1346"/>
              <a:gd name="T6" fmla="*/ 249 w 623"/>
              <a:gd name="T7" fmla="*/ 1346 h 1346"/>
              <a:gd name="T8" fmla="*/ 211 w 623"/>
              <a:gd name="T9" fmla="*/ 1331 h 1346"/>
              <a:gd name="T10" fmla="*/ 196 w 623"/>
              <a:gd name="T11" fmla="*/ 1295 h 1346"/>
              <a:gd name="T12" fmla="*/ 196 w 623"/>
              <a:gd name="T13" fmla="*/ 909 h 1346"/>
              <a:gd name="T14" fmla="*/ 51 w 623"/>
              <a:gd name="T15" fmla="*/ 909 h 1346"/>
              <a:gd name="T16" fmla="*/ 202 w 623"/>
              <a:gd name="T17" fmla="*/ 402 h 1346"/>
              <a:gd name="T18" fmla="*/ 176 w 623"/>
              <a:gd name="T19" fmla="*/ 402 h 1346"/>
              <a:gd name="T20" fmla="*/ 135 w 623"/>
              <a:gd name="T21" fmla="*/ 541 h 1346"/>
              <a:gd name="T22" fmla="*/ 104 w 623"/>
              <a:gd name="T23" fmla="*/ 644 h 1346"/>
              <a:gd name="T24" fmla="*/ 86 w 623"/>
              <a:gd name="T25" fmla="*/ 705 h 1346"/>
              <a:gd name="T26" fmla="*/ 42 w 623"/>
              <a:gd name="T27" fmla="*/ 737 h 1346"/>
              <a:gd name="T28" fmla="*/ 31 w 623"/>
              <a:gd name="T29" fmla="*/ 734 h 1346"/>
              <a:gd name="T30" fmla="*/ 0 w 623"/>
              <a:gd name="T31" fmla="*/ 694 h 1346"/>
              <a:gd name="T32" fmla="*/ 3 w 623"/>
              <a:gd name="T33" fmla="*/ 680 h 1346"/>
              <a:gd name="T34" fmla="*/ 14 w 623"/>
              <a:gd name="T35" fmla="*/ 642 h 1346"/>
              <a:gd name="T36" fmla="*/ 37 w 623"/>
              <a:gd name="T37" fmla="*/ 562 h 1346"/>
              <a:gd name="T38" fmla="*/ 67 w 623"/>
              <a:gd name="T39" fmla="*/ 460 h 1346"/>
              <a:gd name="T40" fmla="*/ 100 w 623"/>
              <a:gd name="T41" fmla="*/ 354 h 1346"/>
              <a:gd name="T42" fmla="*/ 148 w 623"/>
              <a:gd name="T43" fmla="*/ 284 h 1346"/>
              <a:gd name="T44" fmla="*/ 224 w 623"/>
              <a:gd name="T45" fmla="*/ 252 h 1346"/>
              <a:gd name="T46" fmla="*/ 400 w 623"/>
              <a:gd name="T47" fmla="*/ 252 h 1346"/>
              <a:gd name="T48" fmla="*/ 478 w 623"/>
              <a:gd name="T49" fmla="*/ 284 h 1346"/>
              <a:gd name="T50" fmla="*/ 527 w 623"/>
              <a:gd name="T51" fmla="*/ 354 h 1346"/>
              <a:gd name="T52" fmla="*/ 557 w 623"/>
              <a:gd name="T53" fmla="*/ 460 h 1346"/>
              <a:gd name="T54" fmla="*/ 586 w 623"/>
              <a:gd name="T55" fmla="*/ 562 h 1346"/>
              <a:gd name="T56" fmla="*/ 610 w 623"/>
              <a:gd name="T57" fmla="*/ 642 h 1346"/>
              <a:gd name="T58" fmla="*/ 621 w 623"/>
              <a:gd name="T59" fmla="*/ 680 h 1346"/>
              <a:gd name="T60" fmla="*/ 623 w 623"/>
              <a:gd name="T61" fmla="*/ 691 h 1346"/>
              <a:gd name="T62" fmla="*/ 592 w 623"/>
              <a:gd name="T63" fmla="*/ 734 h 1346"/>
              <a:gd name="T64" fmla="*/ 581 w 623"/>
              <a:gd name="T65" fmla="*/ 737 h 1346"/>
              <a:gd name="T66" fmla="*/ 539 w 623"/>
              <a:gd name="T67" fmla="*/ 705 h 1346"/>
              <a:gd name="T68" fmla="*/ 522 w 623"/>
              <a:gd name="T69" fmla="*/ 644 h 1346"/>
              <a:gd name="T70" fmla="*/ 490 w 623"/>
              <a:gd name="T71" fmla="*/ 541 h 1346"/>
              <a:gd name="T72" fmla="*/ 448 w 623"/>
              <a:gd name="T73" fmla="*/ 402 h 1346"/>
              <a:gd name="T74" fmla="*/ 423 w 623"/>
              <a:gd name="T75" fmla="*/ 402 h 1346"/>
              <a:gd name="T76" fmla="*/ 573 w 623"/>
              <a:gd name="T77" fmla="*/ 909 h 1346"/>
              <a:gd name="T78" fmla="*/ 431 w 623"/>
              <a:gd name="T79" fmla="*/ 909 h 1346"/>
              <a:gd name="T80" fmla="*/ 431 w 623"/>
              <a:gd name="T81" fmla="*/ 1295 h 1346"/>
              <a:gd name="T82" fmla="*/ 415 w 623"/>
              <a:gd name="T83" fmla="*/ 1331 h 1346"/>
              <a:gd name="T84" fmla="*/ 377 w 623"/>
              <a:gd name="T85" fmla="*/ 1346 h 1346"/>
              <a:gd name="T86" fmla="*/ 340 w 623"/>
              <a:gd name="T87" fmla="*/ 1331 h 1346"/>
              <a:gd name="T88" fmla="*/ 327 w 623"/>
              <a:gd name="T89" fmla="*/ 1295 h 1346"/>
              <a:gd name="T90" fmla="*/ 327 w 623"/>
              <a:gd name="T91" fmla="*/ 909 h 1346"/>
              <a:gd name="T92" fmla="*/ 300 w 623"/>
              <a:gd name="T93" fmla="*/ 909 h 1346"/>
              <a:gd name="T94" fmla="*/ 315 w 623"/>
              <a:gd name="T95" fmla="*/ 221 h 1346"/>
              <a:gd name="T96" fmla="*/ 391 w 623"/>
              <a:gd name="T97" fmla="*/ 190 h 1346"/>
              <a:gd name="T98" fmla="*/ 423 w 623"/>
              <a:gd name="T99" fmla="*/ 111 h 1346"/>
              <a:gd name="T100" fmla="*/ 391 w 623"/>
              <a:gd name="T101" fmla="*/ 33 h 1346"/>
              <a:gd name="T102" fmla="*/ 315 w 623"/>
              <a:gd name="T103" fmla="*/ 0 h 1346"/>
              <a:gd name="T104" fmla="*/ 234 w 623"/>
              <a:gd name="T105" fmla="*/ 33 h 1346"/>
              <a:gd name="T106" fmla="*/ 202 w 623"/>
              <a:gd name="T107" fmla="*/ 111 h 1346"/>
              <a:gd name="T108" fmla="*/ 234 w 623"/>
              <a:gd name="T109" fmla="*/ 190 h 1346"/>
              <a:gd name="T110" fmla="*/ 315 w 623"/>
              <a:gd name="T111"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23" h="1346">
                <a:moveTo>
                  <a:pt x="300" y="909"/>
                </a:moveTo>
                <a:cubicBezTo>
                  <a:pt x="300" y="1295"/>
                  <a:pt x="300" y="1295"/>
                  <a:pt x="300" y="1295"/>
                </a:cubicBezTo>
                <a:cubicBezTo>
                  <a:pt x="300" y="1310"/>
                  <a:pt x="296" y="1322"/>
                  <a:pt x="286" y="1331"/>
                </a:cubicBezTo>
                <a:cubicBezTo>
                  <a:pt x="277" y="1341"/>
                  <a:pt x="265" y="1346"/>
                  <a:pt x="249" y="1346"/>
                </a:cubicBezTo>
                <a:cubicBezTo>
                  <a:pt x="234" y="1346"/>
                  <a:pt x="222" y="1341"/>
                  <a:pt x="211" y="1331"/>
                </a:cubicBezTo>
                <a:cubicBezTo>
                  <a:pt x="201" y="1322"/>
                  <a:pt x="196" y="1310"/>
                  <a:pt x="196" y="1295"/>
                </a:cubicBezTo>
                <a:cubicBezTo>
                  <a:pt x="196" y="909"/>
                  <a:pt x="196" y="909"/>
                  <a:pt x="196" y="909"/>
                </a:cubicBezTo>
                <a:cubicBezTo>
                  <a:pt x="51" y="909"/>
                  <a:pt x="51" y="909"/>
                  <a:pt x="51" y="909"/>
                </a:cubicBezTo>
                <a:cubicBezTo>
                  <a:pt x="202" y="402"/>
                  <a:pt x="202" y="402"/>
                  <a:pt x="202" y="402"/>
                </a:cubicBezTo>
                <a:cubicBezTo>
                  <a:pt x="176" y="402"/>
                  <a:pt x="176" y="402"/>
                  <a:pt x="176" y="402"/>
                </a:cubicBezTo>
                <a:cubicBezTo>
                  <a:pt x="159" y="459"/>
                  <a:pt x="146" y="505"/>
                  <a:pt x="135" y="541"/>
                </a:cubicBezTo>
                <a:cubicBezTo>
                  <a:pt x="125" y="577"/>
                  <a:pt x="114" y="611"/>
                  <a:pt x="104" y="644"/>
                </a:cubicBezTo>
                <a:cubicBezTo>
                  <a:pt x="94" y="677"/>
                  <a:pt x="87" y="698"/>
                  <a:pt x="86" y="705"/>
                </a:cubicBezTo>
                <a:cubicBezTo>
                  <a:pt x="79" y="726"/>
                  <a:pt x="65" y="737"/>
                  <a:pt x="42" y="737"/>
                </a:cubicBezTo>
                <a:cubicBezTo>
                  <a:pt x="31" y="734"/>
                  <a:pt x="31" y="734"/>
                  <a:pt x="31" y="734"/>
                </a:cubicBezTo>
                <a:cubicBezTo>
                  <a:pt x="11" y="726"/>
                  <a:pt x="0" y="713"/>
                  <a:pt x="0" y="694"/>
                </a:cubicBezTo>
                <a:cubicBezTo>
                  <a:pt x="0" y="688"/>
                  <a:pt x="1" y="684"/>
                  <a:pt x="3" y="680"/>
                </a:cubicBezTo>
                <a:cubicBezTo>
                  <a:pt x="4" y="676"/>
                  <a:pt x="9" y="663"/>
                  <a:pt x="14" y="642"/>
                </a:cubicBezTo>
                <a:cubicBezTo>
                  <a:pt x="20" y="620"/>
                  <a:pt x="28" y="593"/>
                  <a:pt x="37" y="562"/>
                </a:cubicBezTo>
                <a:cubicBezTo>
                  <a:pt x="46" y="531"/>
                  <a:pt x="56" y="497"/>
                  <a:pt x="67" y="460"/>
                </a:cubicBezTo>
                <a:cubicBezTo>
                  <a:pt x="78" y="424"/>
                  <a:pt x="88" y="388"/>
                  <a:pt x="100" y="354"/>
                </a:cubicBezTo>
                <a:cubicBezTo>
                  <a:pt x="107" y="328"/>
                  <a:pt x="123" y="304"/>
                  <a:pt x="148" y="284"/>
                </a:cubicBezTo>
                <a:cubicBezTo>
                  <a:pt x="172" y="262"/>
                  <a:pt x="197" y="252"/>
                  <a:pt x="224" y="252"/>
                </a:cubicBezTo>
                <a:cubicBezTo>
                  <a:pt x="400" y="252"/>
                  <a:pt x="400" y="252"/>
                  <a:pt x="400" y="252"/>
                </a:cubicBezTo>
                <a:cubicBezTo>
                  <a:pt x="427" y="252"/>
                  <a:pt x="454" y="262"/>
                  <a:pt x="478" y="284"/>
                </a:cubicBezTo>
                <a:cubicBezTo>
                  <a:pt x="501" y="304"/>
                  <a:pt x="518" y="328"/>
                  <a:pt x="527" y="354"/>
                </a:cubicBezTo>
                <a:cubicBezTo>
                  <a:pt x="536" y="388"/>
                  <a:pt x="547" y="424"/>
                  <a:pt x="557" y="460"/>
                </a:cubicBezTo>
                <a:cubicBezTo>
                  <a:pt x="567" y="497"/>
                  <a:pt x="578" y="531"/>
                  <a:pt x="586" y="562"/>
                </a:cubicBezTo>
                <a:cubicBezTo>
                  <a:pt x="596" y="593"/>
                  <a:pt x="603" y="620"/>
                  <a:pt x="610" y="642"/>
                </a:cubicBezTo>
                <a:cubicBezTo>
                  <a:pt x="615" y="663"/>
                  <a:pt x="619" y="676"/>
                  <a:pt x="621" y="680"/>
                </a:cubicBezTo>
                <a:cubicBezTo>
                  <a:pt x="623" y="691"/>
                  <a:pt x="623" y="691"/>
                  <a:pt x="623" y="691"/>
                </a:cubicBezTo>
                <a:cubicBezTo>
                  <a:pt x="623" y="714"/>
                  <a:pt x="613" y="728"/>
                  <a:pt x="592" y="734"/>
                </a:cubicBezTo>
                <a:cubicBezTo>
                  <a:pt x="581" y="737"/>
                  <a:pt x="581" y="737"/>
                  <a:pt x="581" y="737"/>
                </a:cubicBezTo>
                <a:cubicBezTo>
                  <a:pt x="559" y="737"/>
                  <a:pt x="544" y="726"/>
                  <a:pt x="539" y="705"/>
                </a:cubicBezTo>
                <a:cubicBezTo>
                  <a:pt x="536" y="698"/>
                  <a:pt x="530" y="677"/>
                  <a:pt x="522" y="644"/>
                </a:cubicBezTo>
                <a:cubicBezTo>
                  <a:pt x="512" y="611"/>
                  <a:pt x="502" y="577"/>
                  <a:pt x="490" y="541"/>
                </a:cubicBezTo>
                <a:cubicBezTo>
                  <a:pt x="478" y="505"/>
                  <a:pt x="465" y="459"/>
                  <a:pt x="448" y="402"/>
                </a:cubicBezTo>
                <a:cubicBezTo>
                  <a:pt x="423" y="402"/>
                  <a:pt x="423" y="402"/>
                  <a:pt x="423" y="402"/>
                </a:cubicBezTo>
                <a:cubicBezTo>
                  <a:pt x="573" y="909"/>
                  <a:pt x="573" y="909"/>
                  <a:pt x="573" y="909"/>
                </a:cubicBezTo>
                <a:cubicBezTo>
                  <a:pt x="431" y="909"/>
                  <a:pt x="431" y="909"/>
                  <a:pt x="431" y="909"/>
                </a:cubicBezTo>
                <a:cubicBezTo>
                  <a:pt x="431" y="1295"/>
                  <a:pt x="431" y="1295"/>
                  <a:pt x="431" y="1295"/>
                </a:cubicBezTo>
                <a:cubicBezTo>
                  <a:pt x="431" y="1310"/>
                  <a:pt x="426" y="1322"/>
                  <a:pt x="415" y="1331"/>
                </a:cubicBezTo>
                <a:cubicBezTo>
                  <a:pt x="405" y="1341"/>
                  <a:pt x="393" y="1346"/>
                  <a:pt x="377" y="1346"/>
                </a:cubicBezTo>
                <a:cubicBezTo>
                  <a:pt x="362" y="1346"/>
                  <a:pt x="350" y="1341"/>
                  <a:pt x="340" y="1331"/>
                </a:cubicBezTo>
                <a:cubicBezTo>
                  <a:pt x="331" y="1322"/>
                  <a:pt x="327" y="1310"/>
                  <a:pt x="327" y="1295"/>
                </a:cubicBezTo>
                <a:cubicBezTo>
                  <a:pt x="327" y="909"/>
                  <a:pt x="327" y="909"/>
                  <a:pt x="327" y="909"/>
                </a:cubicBezTo>
                <a:lnTo>
                  <a:pt x="300" y="909"/>
                </a:lnTo>
                <a:close/>
                <a:moveTo>
                  <a:pt x="315" y="221"/>
                </a:moveTo>
                <a:cubicBezTo>
                  <a:pt x="345" y="221"/>
                  <a:pt x="371" y="211"/>
                  <a:pt x="391" y="190"/>
                </a:cubicBezTo>
                <a:cubicBezTo>
                  <a:pt x="412" y="169"/>
                  <a:pt x="423" y="143"/>
                  <a:pt x="423" y="111"/>
                </a:cubicBezTo>
                <a:cubicBezTo>
                  <a:pt x="423" y="80"/>
                  <a:pt x="412" y="55"/>
                  <a:pt x="391" y="33"/>
                </a:cubicBezTo>
                <a:cubicBezTo>
                  <a:pt x="371" y="11"/>
                  <a:pt x="345" y="0"/>
                  <a:pt x="315" y="0"/>
                </a:cubicBezTo>
                <a:cubicBezTo>
                  <a:pt x="282" y="0"/>
                  <a:pt x="256" y="11"/>
                  <a:pt x="234" y="33"/>
                </a:cubicBezTo>
                <a:cubicBezTo>
                  <a:pt x="212" y="55"/>
                  <a:pt x="202" y="80"/>
                  <a:pt x="202" y="111"/>
                </a:cubicBezTo>
                <a:cubicBezTo>
                  <a:pt x="202" y="143"/>
                  <a:pt x="212" y="169"/>
                  <a:pt x="234" y="190"/>
                </a:cubicBezTo>
                <a:cubicBezTo>
                  <a:pt x="256" y="211"/>
                  <a:pt x="283" y="221"/>
                  <a:pt x="315" y="221"/>
                </a:cubicBezTo>
                <a:close/>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a:p>
        </p:txBody>
      </p:sp>
      <p:sp>
        <p:nvSpPr>
          <p:cNvPr id="10" name="Freeform 9"/>
          <p:cNvSpPr>
            <a:spLocks noEditPoints="1"/>
          </p:cNvSpPr>
          <p:nvPr/>
        </p:nvSpPr>
        <p:spPr bwMode="auto">
          <a:xfrm>
            <a:off x="2085964" y="3920652"/>
            <a:ext cx="100962" cy="187168"/>
          </a:xfrm>
          <a:custGeom>
            <a:avLst/>
            <a:gdLst>
              <a:gd name="T0" fmla="*/ 367 w 501"/>
              <a:gd name="T1" fmla="*/ 235 h 1272"/>
              <a:gd name="T2" fmla="*/ 462 w 501"/>
              <a:gd name="T3" fmla="*/ 275 h 1272"/>
              <a:gd name="T4" fmla="*/ 501 w 501"/>
              <a:gd name="T5" fmla="*/ 370 h 1272"/>
              <a:gd name="T6" fmla="*/ 501 w 501"/>
              <a:gd name="T7" fmla="*/ 696 h 1272"/>
              <a:gd name="T8" fmla="*/ 489 w 501"/>
              <a:gd name="T9" fmla="*/ 729 h 1272"/>
              <a:gd name="T10" fmla="*/ 456 w 501"/>
              <a:gd name="T11" fmla="*/ 741 h 1272"/>
              <a:gd name="T12" fmla="*/ 423 w 501"/>
              <a:gd name="T13" fmla="*/ 729 h 1272"/>
              <a:gd name="T14" fmla="*/ 411 w 501"/>
              <a:gd name="T15" fmla="*/ 696 h 1272"/>
              <a:gd name="T16" fmla="*/ 411 w 501"/>
              <a:gd name="T17" fmla="*/ 404 h 1272"/>
              <a:gd name="T18" fmla="*/ 386 w 501"/>
              <a:gd name="T19" fmla="*/ 404 h 1272"/>
              <a:gd name="T20" fmla="*/ 386 w 501"/>
              <a:gd name="T21" fmla="*/ 1213 h 1272"/>
              <a:gd name="T22" fmla="*/ 369 w 501"/>
              <a:gd name="T23" fmla="*/ 1254 h 1272"/>
              <a:gd name="T24" fmla="*/ 328 w 501"/>
              <a:gd name="T25" fmla="*/ 1272 h 1272"/>
              <a:gd name="T26" fmla="*/ 283 w 501"/>
              <a:gd name="T27" fmla="*/ 1254 h 1272"/>
              <a:gd name="T28" fmla="*/ 265 w 501"/>
              <a:gd name="T29" fmla="*/ 1213 h 1272"/>
              <a:gd name="T30" fmla="*/ 265 w 501"/>
              <a:gd name="T31" fmla="*/ 744 h 1272"/>
              <a:gd name="T32" fmla="*/ 239 w 501"/>
              <a:gd name="T33" fmla="*/ 744 h 1272"/>
              <a:gd name="T34" fmla="*/ 239 w 501"/>
              <a:gd name="T35" fmla="*/ 1213 h 1272"/>
              <a:gd name="T36" fmla="*/ 221 w 501"/>
              <a:gd name="T37" fmla="*/ 1254 h 1272"/>
              <a:gd name="T38" fmla="*/ 178 w 501"/>
              <a:gd name="T39" fmla="*/ 1272 h 1272"/>
              <a:gd name="T40" fmla="*/ 135 w 501"/>
              <a:gd name="T41" fmla="*/ 1254 h 1272"/>
              <a:gd name="T42" fmla="*/ 115 w 501"/>
              <a:gd name="T43" fmla="*/ 1213 h 1272"/>
              <a:gd name="T44" fmla="*/ 115 w 501"/>
              <a:gd name="T45" fmla="*/ 404 h 1272"/>
              <a:gd name="T46" fmla="*/ 91 w 501"/>
              <a:gd name="T47" fmla="*/ 404 h 1272"/>
              <a:gd name="T48" fmla="*/ 91 w 501"/>
              <a:gd name="T49" fmla="*/ 696 h 1272"/>
              <a:gd name="T50" fmla="*/ 80 w 501"/>
              <a:gd name="T51" fmla="*/ 729 h 1272"/>
              <a:gd name="T52" fmla="*/ 46 w 501"/>
              <a:gd name="T53" fmla="*/ 741 h 1272"/>
              <a:gd name="T54" fmla="*/ 14 w 501"/>
              <a:gd name="T55" fmla="*/ 729 h 1272"/>
              <a:gd name="T56" fmla="*/ 0 w 501"/>
              <a:gd name="T57" fmla="*/ 696 h 1272"/>
              <a:gd name="T58" fmla="*/ 0 w 501"/>
              <a:gd name="T59" fmla="*/ 370 h 1272"/>
              <a:gd name="T60" fmla="*/ 40 w 501"/>
              <a:gd name="T61" fmla="*/ 275 h 1272"/>
              <a:gd name="T62" fmla="*/ 135 w 501"/>
              <a:gd name="T63" fmla="*/ 235 h 1272"/>
              <a:gd name="T64" fmla="*/ 367 w 501"/>
              <a:gd name="T65" fmla="*/ 235 h 1272"/>
              <a:gd name="T66" fmla="*/ 251 w 501"/>
              <a:gd name="T67" fmla="*/ 209 h 1272"/>
              <a:gd name="T68" fmla="*/ 325 w 501"/>
              <a:gd name="T69" fmla="*/ 179 h 1272"/>
              <a:gd name="T70" fmla="*/ 356 w 501"/>
              <a:gd name="T71" fmla="*/ 105 h 1272"/>
              <a:gd name="T72" fmla="*/ 325 w 501"/>
              <a:gd name="T73" fmla="*/ 31 h 1272"/>
              <a:gd name="T74" fmla="*/ 251 w 501"/>
              <a:gd name="T75" fmla="*/ 0 h 1272"/>
              <a:gd name="T76" fmla="*/ 178 w 501"/>
              <a:gd name="T77" fmla="*/ 31 h 1272"/>
              <a:gd name="T78" fmla="*/ 148 w 501"/>
              <a:gd name="T79" fmla="*/ 105 h 1272"/>
              <a:gd name="T80" fmla="*/ 178 w 501"/>
              <a:gd name="T81" fmla="*/ 179 h 1272"/>
              <a:gd name="T82" fmla="*/ 251 w 501"/>
              <a:gd name="T83" fmla="*/ 209 h 1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01" h="1272">
                <a:moveTo>
                  <a:pt x="367" y="235"/>
                </a:moveTo>
                <a:cubicBezTo>
                  <a:pt x="405" y="235"/>
                  <a:pt x="436" y="249"/>
                  <a:pt x="462" y="275"/>
                </a:cubicBezTo>
                <a:cubicBezTo>
                  <a:pt x="489" y="302"/>
                  <a:pt x="501" y="334"/>
                  <a:pt x="501" y="370"/>
                </a:cubicBezTo>
                <a:cubicBezTo>
                  <a:pt x="501" y="696"/>
                  <a:pt x="501" y="696"/>
                  <a:pt x="501" y="696"/>
                </a:cubicBezTo>
                <a:cubicBezTo>
                  <a:pt x="501" y="709"/>
                  <a:pt x="497" y="720"/>
                  <a:pt x="489" y="729"/>
                </a:cubicBezTo>
                <a:cubicBezTo>
                  <a:pt x="481" y="737"/>
                  <a:pt x="470" y="741"/>
                  <a:pt x="456" y="741"/>
                </a:cubicBezTo>
                <a:cubicBezTo>
                  <a:pt x="444" y="741"/>
                  <a:pt x="432" y="737"/>
                  <a:pt x="423" y="729"/>
                </a:cubicBezTo>
                <a:cubicBezTo>
                  <a:pt x="414" y="720"/>
                  <a:pt x="411" y="709"/>
                  <a:pt x="411" y="696"/>
                </a:cubicBezTo>
                <a:cubicBezTo>
                  <a:pt x="411" y="404"/>
                  <a:pt x="411" y="404"/>
                  <a:pt x="411" y="404"/>
                </a:cubicBezTo>
                <a:cubicBezTo>
                  <a:pt x="386" y="404"/>
                  <a:pt x="386" y="404"/>
                  <a:pt x="386" y="404"/>
                </a:cubicBezTo>
                <a:cubicBezTo>
                  <a:pt x="386" y="1213"/>
                  <a:pt x="386" y="1213"/>
                  <a:pt x="386" y="1213"/>
                </a:cubicBezTo>
                <a:cubicBezTo>
                  <a:pt x="386" y="1229"/>
                  <a:pt x="380" y="1243"/>
                  <a:pt x="369" y="1254"/>
                </a:cubicBezTo>
                <a:cubicBezTo>
                  <a:pt x="357" y="1267"/>
                  <a:pt x="343" y="1272"/>
                  <a:pt x="328" y="1272"/>
                </a:cubicBezTo>
                <a:cubicBezTo>
                  <a:pt x="309" y="1272"/>
                  <a:pt x="294" y="1267"/>
                  <a:pt x="283" y="1254"/>
                </a:cubicBezTo>
                <a:cubicBezTo>
                  <a:pt x="271" y="1243"/>
                  <a:pt x="265" y="1229"/>
                  <a:pt x="265" y="1213"/>
                </a:cubicBezTo>
                <a:cubicBezTo>
                  <a:pt x="265" y="744"/>
                  <a:pt x="265" y="744"/>
                  <a:pt x="265" y="744"/>
                </a:cubicBezTo>
                <a:cubicBezTo>
                  <a:pt x="239" y="744"/>
                  <a:pt x="239" y="744"/>
                  <a:pt x="239" y="744"/>
                </a:cubicBezTo>
                <a:cubicBezTo>
                  <a:pt x="239" y="1213"/>
                  <a:pt x="239" y="1213"/>
                  <a:pt x="239" y="1213"/>
                </a:cubicBezTo>
                <a:cubicBezTo>
                  <a:pt x="239" y="1229"/>
                  <a:pt x="233" y="1243"/>
                  <a:pt x="221" y="1254"/>
                </a:cubicBezTo>
                <a:cubicBezTo>
                  <a:pt x="210" y="1267"/>
                  <a:pt x="195" y="1272"/>
                  <a:pt x="178" y="1272"/>
                </a:cubicBezTo>
                <a:cubicBezTo>
                  <a:pt x="161" y="1272"/>
                  <a:pt x="147" y="1267"/>
                  <a:pt x="135" y="1254"/>
                </a:cubicBezTo>
                <a:cubicBezTo>
                  <a:pt x="122" y="1243"/>
                  <a:pt x="115" y="1229"/>
                  <a:pt x="115" y="1213"/>
                </a:cubicBezTo>
                <a:cubicBezTo>
                  <a:pt x="115" y="404"/>
                  <a:pt x="115" y="404"/>
                  <a:pt x="115" y="404"/>
                </a:cubicBezTo>
                <a:cubicBezTo>
                  <a:pt x="91" y="404"/>
                  <a:pt x="91" y="404"/>
                  <a:pt x="91" y="404"/>
                </a:cubicBezTo>
                <a:cubicBezTo>
                  <a:pt x="91" y="696"/>
                  <a:pt x="91" y="696"/>
                  <a:pt x="91" y="696"/>
                </a:cubicBezTo>
                <a:cubicBezTo>
                  <a:pt x="91" y="709"/>
                  <a:pt x="88" y="720"/>
                  <a:pt x="80" y="729"/>
                </a:cubicBezTo>
                <a:cubicBezTo>
                  <a:pt x="71" y="737"/>
                  <a:pt x="60" y="741"/>
                  <a:pt x="46" y="741"/>
                </a:cubicBezTo>
                <a:cubicBezTo>
                  <a:pt x="34" y="741"/>
                  <a:pt x="23" y="737"/>
                  <a:pt x="14" y="729"/>
                </a:cubicBezTo>
                <a:cubicBezTo>
                  <a:pt x="4" y="720"/>
                  <a:pt x="0" y="709"/>
                  <a:pt x="0" y="696"/>
                </a:cubicBezTo>
                <a:cubicBezTo>
                  <a:pt x="0" y="370"/>
                  <a:pt x="0" y="370"/>
                  <a:pt x="0" y="370"/>
                </a:cubicBezTo>
                <a:cubicBezTo>
                  <a:pt x="0" y="334"/>
                  <a:pt x="14" y="302"/>
                  <a:pt x="40" y="275"/>
                </a:cubicBezTo>
                <a:cubicBezTo>
                  <a:pt x="67" y="249"/>
                  <a:pt x="98" y="235"/>
                  <a:pt x="135" y="235"/>
                </a:cubicBezTo>
                <a:lnTo>
                  <a:pt x="367" y="235"/>
                </a:lnTo>
                <a:close/>
                <a:moveTo>
                  <a:pt x="251" y="209"/>
                </a:moveTo>
                <a:cubicBezTo>
                  <a:pt x="280" y="209"/>
                  <a:pt x="305" y="199"/>
                  <a:pt x="325" y="179"/>
                </a:cubicBezTo>
                <a:cubicBezTo>
                  <a:pt x="346" y="159"/>
                  <a:pt x="356" y="135"/>
                  <a:pt x="356" y="105"/>
                </a:cubicBezTo>
                <a:cubicBezTo>
                  <a:pt x="356" y="76"/>
                  <a:pt x="346" y="51"/>
                  <a:pt x="325" y="31"/>
                </a:cubicBezTo>
                <a:cubicBezTo>
                  <a:pt x="305" y="10"/>
                  <a:pt x="280" y="0"/>
                  <a:pt x="251" y="0"/>
                </a:cubicBezTo>
                <a:cubicBezTo>
                  <a:pt x="222" y="0"/>
                  <a:pt x="196" y="10"/>
                  <a:pt x="178" y="31"/>
                </a:cubicBezTo>
                <a:cubicBezTo>
                  <a:pt x="157" y="51"/>
                  <a:pt x="148" y="76"/>
                  <a:pt x="148" y="105"/>
                </a:cubicBezTo>
                <a:cubicBezTo>
                  <a:pt x="148" y="135"/>
                  <a:pt x="157" y="159"/>
                  <a:pt x="178" y="179"/>
                </a:cubicBezTo>
                <a:cubicBezTo>
                  <a:pt x="196" y="199"/>
                  <a:pt x="222" y="209"/>
                  <a:pt x="251" y="209"/>
                </a:cubicBezTo>
                <a:close/>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a:p>
        </p:txBody>
      </p:sp>
      <p:sp>
        <p:nvSpPr>
          <p:cNvPr id="11" name="Freeform 10"/>
          <p:cNvSpPr>
            <a:spLocks noEditPoints="1"/>
          </p:cNvSpPr>
          <p:nvPr/>
        </p:nvSpPr>
        <p:spPr bwMode="auto">
          <a:xfrm>
            <a:off x="1630980" y="4065197"/>
            <a:ext cx="150149" cy="179826"/>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rgbClr val="999999"/>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dirty="0"/>
          </a:p>
        </p:txBody>
      </p:sp>
      <p:sp>
        <p:nvSpPr>
          <p:cNvPr id="12" name="Freeform 11"/>
          <p:cNvSpPr>
            <a:spLocks noEditPoints="1"/>
          </p:cNvSpPr>
          <p:nvPr/>
        </p:nvSpPr>
        <p:spPr bwMode="auto">
          <a:xfrm>
            <a:off x="2405017" y="3875938"/>
            <a:ext cx="103551" cy="155751"/>
          </a:xfrm>
          <a:custGeom>
            <a:avLst/>
            <a:gdLst>
              <a:gd name="T0" fmla="*/ 47 w 94"/>
              <a:gd name="T1" fmla="*/ 0 h 132"/>
              <a:gd name="T2" fmla="*/ 34 w 94"/>
              <a:gd name="T3" fmla="*/ 6 h 132"/>
              <a:gd name="T4" fmla="*/ 29 w 94"/>
              <a:gd name="T5" fmla="*/ 18 h 132"/>
              <a:gd name="T6" fmla="*/ 34 w 94"/>
              <a:gd name="T7" fmla="*/ 31 h 132"/>
              <a:gd name="T8" fmla="*/ 47 w 94"/>
              <a:gd name="T9" fmla="*/ 37 h 132"/>
              <a:gd name="T10" fmla="*/ 60 w 94"/>
              <a:gd name="T11" fmla="*/ 31 h 132"/>
              <a:gd name="T12" fmla="*/ 65 w 94"/>
              <a:gd name="T13" fmla="*/ 18 h 132"/>
              <a:gd name="T14" fmla="*/ 60 w 94"/>
              <a:gd name="T15" fmla="*/ 6 h 132"/>
              <a:gd name="T16" fmla="*/ 47 w 94"/>
              <a:gd name="T17" fmla="*/ 0 h 132"/>
              <a:gd name="T18" fmla="*/ 94 w 94"/>
              <a:gd name="T19" fmla="*/ 26 h 132"/>
              <a:gd name="T20" fmla="*/ 92 w 94"/>
              <a:gd name="T21" fmla="*/ 21 h 132"/>
              <a:gd name="T22" fmla="*/ 86 w 94"/>
              <a:gd name="T23" fmla="*/ 18 h 132"/>
              <a:gd name="T24" fmla="*/ 80 w 94"/>
              <a:gd name="T25" fmla="*/ 21 h 132"/>
              <a:gd name="T26" fmla="*/ 62 w 94"/>
              <a:gd name="T27" fmla="*/ 39 h 132"/>
              <a:gd name="T28" fmla="*/ 32 w 94"/>
              <a:gd name="T29" fmla="*/ 39 h 132"/>
              <a:gd name="T30" fmla="*/ 13 w 94"/>
              <a:gd name="T31" fmla="*/ 21 h 132"/>
              <a:gd name="T32" fmla="*/ 8 w 94"/>
              <a:gd name="T33" fmla="*/ 18 h 132"/>
              <a:gd name="T34" fmla="*/ 2 w 94"/>
              <a:gd name="T35" fmla="*/ 21 h 132"/>
              <a:gd name="T36" fmla="*/ 0 w 94"/>
              <a:gd name="T37" fmla="*/ 26 h 132"/>
              <a:gd name="T38" fmla="*/ 2 w 94"/>
              <a:gd name="T39" fmla="*/ 32 h 132"/>
              <a:gd name="T40" fmla="*/ 26 w 94"/>
              <a:gd name="T41" fmla="*/ 55 h 132"/>
              <a:gd name="T42" fmla="*/ 26 w 94"/>
              <a:gd name="T43" fmla="*/ 123 h 132"/>
              <a:gd name="T44" fmla="*/ 29 w 94"/>
              <a:gd name="T45" fmla="*/ 129 h 132"/>
              <a:gd name="T46" fmla="*/ 35 w 94"/>
              <a:gd name="T47" fmla="*/ 132 h 132"/>
              <a:gd name="T48" fmla="*/ 42 w 94"/>
              <a:gd name="T49" fmla="*/ 129 h 132"/>
              <a:gd name="T50" fmla="*/ 44 w 94"/>
              <a:gd name="T51" fmla="*/ 123 h 132"/>
              <a:gd name="T52" fmla="*/ 44 w 94"/>
              <a:gd name="T53" fmla="*/ 91 h 132"/>
              <a:gd name="T54" fmla="*/ 50 w 94"/>
              <a:gd name="T55" fmla="*/ 91 h 132"/>
              <a:gd name="T56" fmla="*/ 50 w 94"/>
              <a:gd name="T57" fmla="*/ 123 h 132"/>
              <a:gd name="T58" fmla="*/ 52 w 94"/>
              <a:gd name="T59" fmla="*/ 129 h 132"/>
              <a:gd name="T60" fmla="*/ 59 w 94"/>
              <a:gd name="T61" fmla="*/ 132 h 132"/>
              <a:gd name="T62" fmla="*/ 65 w 94"/>
              <a:gd name="T63" fmla="*/ 129 h 132"/>
              <a:gd name="T64" fmla="*/ 68 w 94"/>
              <a:gd name="T65" fmla="*/ 123 h 132"/>
              <a:gd name="T66" fmla="*/ 68 w 94"/>
              <a:gd name="T67" fmla="*/ 55 h 132"/>
              <a:gd name="T68" fmla="*/ 92 w 94"/>
              <a:gd name="T69" fmla="*/ 32 h 132"/>
              <a:gd name="T70" fmla="*/ 94 w 94"/>
              <a:gd name="T71" fmla="*/ 26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4" h="132">
                <a:moveTo>
                  <a:pt x="47" y="0"/>
                </a:moveTo>
                <a:cubicBezTo>
                  <a:pt x="42" y="0"/>
                  <a:pt x="38" y="2"/>
                  <a:pt x="34" y="6"/>
                </a:cubicBezTo>
                <a:cubicBezTo>
                  <a:pt x="30" y="9"/>
                  <a:pt x="29" y="13"/>
                  <a:pt x="29" y="18"/>
                </a:cubicBezTo>
                <a:cubicBezTo>
                  <a:pt x="29" y="23"/>
                  <a:pt x="30" y="28"/>
                  <a:pt x="34" y="31"/>
                </a:cubicBezTo>
                <a:cubicBezTo>
                  <a:pt x="38" y="35"/>
                  <a:pt x="42" y="37"/>
                  <a:pt x="47" y="37"/>
                </a:cubicBezTo>
                <a:cubicBezTo>
                  <a:pt x="52" y="37"/>
                  <a:pt x="56" y="35"/>
                  <a:pt x="60" y="31"/>
                </a:cubicBezTo>
                <a:cubicBezTo>
                  <a:pt x="63" y="28"/>
                  <a:pt x="65" y="23"/>
                  <a:pt x="65" y="18"/>
                </a:cubicBezTo>
                <a:cubicBezTo>
                  <a:pt x="65" y="13"/>
                  <a:pt x="63" y="9"/>
                  <a:pt x="60" y="6"/>
                </a:cubicBezTo>
                <a:cubicBezTo>
                  <a:pt x="56" y="2"/>
                  <a:pt x="52" y="0"/>
                  <a:pt x="47" y="0"/>
                </a:cubicBezTo>
                <a:close/>
                <a:moveTo>
                  <a:pt x="94" y="26"/>
                </a:moveTo>
                <a:cubicBezTo>
                  <a:pt x="94" y="24"/>
                  <a:pt x="93" y="22"/>
                  <a:pt x="92" y="21"/>
                </a:cubicBezTo>
                <a:cubicBezTo>
                  <a:pt x="90" y="19"/>
                  <a:pt x="88" y="18"/>
                  <a:pt x="86" y="18"/>
                </a:cubicBezTo>
                <a:cubicBezTo>
                  <a:pt x="84" y="18"/>
                  <a:pt x="82" y="19"/>
                  <a:pt x="80" y="21"/>
                </a:cubicBezTo>
                <a:cubicBezTo>
                  <a:pt x="62" y="39"/>
                  <a:pt x="62" y="39"/>
                  <a:pt x="62" y="39"/>
                </a:cubicBezTo>
                <a:cubicBezTo>
                  <a:pt x="32" y="39"/>
                  <a:pt x="32" y="39"/>
                  <a:pt x="32" y="39"/>
                </a:cubicBezTo>
                <a:cubicBezTo>
                  <a:pt x="13" y="21"/>
                  <a:pt x="13" y="21"/>
                  <a:pt x="13" y="21"/>
                </a:cubicBezTo>
                <a:cubicBezTo>
                  <a:pt x="12" y="19"/>
                  <a:pt x="10" y="18"/>
                  <a:pt x="8" y="18"/>
                </a:cubicBezTo>
                <a:cubicBezTo>
                  <a:pt x="6" y="18"/>
                  <a:pt x="4" y="19"/>
                  <a:pt x="2" y="21"/>
                </a:cubicBezTo>
                <a:cubicBezTo>
                  <a:pt x="1" y="22"/>
                  <a:pt x="0" y="24"/>
                  <a:pt x="0" y="26"/>
                </a:cubicBezTo>
                <a:cubicBezTo>
                  <a:pt x="0" y="28"/>
                  <a:pt x="1" y="30"/>
                  <a:pt x="2" y="32"/>
                </a:cubicBezTo>
                <a:cubicBezTo>
                  <a:pt x="26" y="55"/>
                  <a:pt x="26" y="55"/>
                  <a:pt x="26" y="55"/>
                </a:cubicBezTo>
                <a:cubicBezTo>
                  <a:pt x="26" y="123"/>
                  <a:pt x="26" y="123"/>
                  <a:pt x="26" y="123"/>
                </a:cubicBezTo>
                <a:cubicBezTo>
                  <a:pt x="26" y="125"/>
                  <a:pt x="27" y="127"/>
                  <a:pt x="29" y="129"/>
                </a:cubicBezTo>
                <a:cubicBezTo>
                  <a:pt x="31" y="131"/>
                  <a:pt x="33" y="132"/>
                  <a:pt x="35" y="132"/>
                </a:cubicBezTo>
                <a:cubicBezTo>
                  <a:pt x="38" y="132"/>
                  <a:pt x="40" y="131"/>
                  <a:pt x="42" y="129"/>
                </a:cubicBezTo>
                <a:cubicBezTo>
                  <a:pt x="43" y="127"/>
                  <a:pt x="44" y="125"/>
                  <a:pt x="44" y="123"/>
                </a:cubicBezTo>
                <a:cubicBezTo>
                  <a:pt x="44" y="91"/>
                  <a:pt x="44" y="91"/>
                  <a:pt x="44" y="91"/>
                </a:cubicBezTo>
                <a:cubicBezTo>
                  <a:pt x="50" y="91"/>
                  <a:pt x="50" y="91"/>
                  <a:pt x="50" y="91"/>
                </a:cubicBezTo>
                <a:cubicBezTo>
                  <a:pt x="50" y="123"/>
                  <a:pt x="50" y="123"/>
                  <a:pt x="50" y="123"/>
                </a:cubicBezTo>
                <a:cubicBezTo>
                  <a:pt x="50" y="125"/>
                  <a:pt x="50" y="127"/>
                  <a:pt x="52" y="129"/>
                </a:cubicBezTo>
                <a:cubicBezTo>
                  <a:pt x="54" y="131"/>
                  <a:pt x="56" y="132"/>
                  <a:pt x="59" y="132"/>
                </a:cubicBezTo>
                <a:cubicBezTo>
                  <a:pt x="61" y="132"/>
                  <a:pt x="63" y="131"/>
                  <a:pt x="65" y="129"/>
                </a:cubicBezTo>
                <a:cubicBezTo>
                  <a:pt x="67" y="127"/>
                  <a:pt x="68" y="125"/>
                  <a:pt x="68" y="123"/>
                </a:cubicBezTo>
                <a:cubicBezTo>
                  <a:pt x="68" y="55"/>
                  <a:pt x="68" y="55"/>
                  <a:pt x="68" y="55"/>
                </a:cubicBezTo>
                <a:cubicBezTo>
                  <a:pt x="92" y="32"/>
                  <a:pt x="92" y="32"/>
                  <a:pt x="92" y="32"/>
                </a:cubicBezTo>
                <a:cubicBezTo>
                  <a:pt x="93" y="30"/>
                  <a:pt x="94" y="28"/>
                  <a:pt x="94" y="26"/>
                </a:cubicBezTo>
                <a:close/>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a:p>
        </p:txBody>
      </p:sp>
      <p:sp>
        <p:nvSpPr>
          <p:cNvPr id="13" name="Freeform 12"/>
          <p:cNvSpPr>
            <a:spLocks noEditPoints="1"/>
          </p:cNvSpPr>
          <p:nvPr/>
        </p:nvSpPr>
        <p:spPr bwMode="auto">
          <a:xfrm>
            <a:off x="2727315" y="4031690"/>
            <a:ext cx="119083" cy="206039"/>
          </a:xfrm>
          <a:custGeom>
            <a:avLst/>
            <a:gdLst>
              <a:gd name="T0" fmla="*/ 44 w 88"/>
              <a:gd name="T1" fmla="*/ 0 h 121"/>
              <a:gd name="T2" fmla="*/ 33 w 88"/>
              <a:gd name="T3" fmla="*/ 4 h 121"/>
              <a:gd name="T4" fmla="*/ 29 w 88"/>
              <a:gd name="T5" fmla="*/ 15 h 121"/>
              <a:gd name="T6" fmla="*/ 33 w 88"/>
              <a:gd name="T7" fmla="*/ 26 h 121"/>
              <a:gd name="T8" fmla="*/ 44 w 88"/>
              <a:gd name="T9" fmla="*/ 31 h 121"/>
              <a:gd name="T10" fmla="*/ 55 w 88"/>
              <a:gd name="T11" fmla="*/ 26 h 121"/>
              <a:gd name="T12" fmla="*/ 60 w 88"/>
              <a:gd name="T13" fmla="*/ 15 h 121"/>
              <a:gd name="T14" fmla="*/ 55 w 88"/>
              <a:gd name="T15" fmla="*/ 4 h 121"/>
              <a:gd name="T16" fmla="*/ 44 w 88"/>
              <a:gd name="T17" fmla="*/ 0 h 121"/>
              <a:gd name="T18" fmla="*/ 87 w 88"/>
              <a:gd name="T19" fmla="*/ 67 h 121"/>
              <a:gd name="T20" fmla="*/ 69 w 88"/>
              <a:gd name="T21" fmla="*/ 40 h 121"/>
              <a:gd name="T22" fmla="*/ 57 w 88"/>
              <a:gd name="T23" fmla="*/ 33 h 121"/>
              <a:gd name="T24" fmla="*/ 31 w 88"/>
              <a:gd name="T25" fmla="*/ 33 h 121"/>
              <a:gd name="T26" fmla="*/ 19 w 88"/>
              <a:gd name="T27" fmla="*/ 40 h 121"/>
              <a:gd name="T28" fmla="*/ 1 w 88"/>
              <a:gd name="T29" fmla="*/ 67 h 121"/>
              <a:gd name="T30" fmla="*/ 0 w 88"/>
              <a:gd name="T31" fmla="*/ 70 h 121"/>
              <a:gd name="T32" fmla="*/ 2 w 88"/>
              <a:gd name="T33" fmla="*/ 75 h 121"/>
              <a:gd name="T34" fmla="*/ 7 w 88"/>
              <a:gd name="T35" fmla="*/ 77 h 121"/>
              <a:gd name="T36" fmla="*/ 12 w 88"/>
              <a:gd name="T37" fmla="*/ 74 h 121"/>
              <a:gd name="T38" fmla="*/ 28 w 88"/>
              <a:gd name="T39" fmla="*/ 50 h 121"/>
              <a:gd name="T40" fmla="*/ 31 w 88"/>
              <a:gd name="T41" fmla="*/ 50 h 121"/>
              <a:gd name="T42" fmla="*/ 31 w 88"/>
              <a:gd name="T43" fmla="*/ 60 h 121"/>
              <a:gd name="T44" fmla="*/ 14 w 88"/>
              <a:gd name="T45" fmla="*/ 88 h 121"/>
              <a:gd name="T46" fmla="*/ 13 w 88"/>
              <a:gd name="T47" fmla="*/ 90 h 121"/>
              <a:gd name="T48" fmla="*/ 15 w 88"/>
              <a:gd name="T49" fmla="*/ 93 h 121"/>
              <a:gd name="T50" fmla="*/ 18 w 88"/>
              <a:gd name="T51" fmla="*/ 94 h 121"/>
              <a:gd name="T52" fmla="*/ 31 w 88"/>
              <a:gd name="T53" fmla="*/ 94 h 121"/>
              <a:gd name="T54" fmla="*/ 31 w 88"/>
              <a:gd name="T55" fmla="*/ 113 h 121"/>
              <a:gd name="T56" fmla="*/ 33 w 88"/>
              <a:gd name="T57" fmla="*/ 118 h 121"/>
              <a:gd name="T58" fmla="*/ 39 w 88"/>
              <a:gd name="T59" fmla="*/ 121 h 121"/>
              <a:gd name="T60" fmla="*/ 50 w 88"/>
              <a:gd name="T61" fmla="*/ 121 h 121"/>
              <a:gd name="T62" fmla="*/ 55 w 88"/>
              <a:gd name="T63" fmla="*/ 118 h 121"/>
              <a:gd name="T64" fmla="*/ 57 w 88"/>
              <a:gd name="T65" fmla="*/ 113 h 121"/>
              <a:gd name="T66" fmla="*/ 57 w 88"/>
              <a:gd name="T67" fmla="*/ 94 h 121"/>
              <a:gd name="T68" fmla="*/ 70 w 88"/>
              <a:gd name="T69" fmla="*/ 94 h 121"/>
              <a:gd name="T70" fmla="*/ 74 w 88"/>
              <a:gd name="T71" fmla="*/ 93 h 121"/>
              <a:gd name="T72" fmla="*/ 75 w 88"/>
              <a:gd name="T73" fmla="*/ 90 h 121"/>
              <a:gd name="T74" fmla="*/ 74 w 88"/>
              <a:gd name="T75" fmla="*/ 88 h 121"/>
              <a:gd name="T76" fmla="*/ 57 w 88"/>
              <a:gd name="T77" fmla="*/ 60 h 121"/>
              <a:gd name="T78" fmla="*/ 57 w 88"/>
              <a:gd name="T79" fmla="*/ 50 h 121"/>
              <a:gd name="T80" fmla="*/ 60 w 88"/>
              <a:gd name="T81" fmla="*/ 50 h 121"/>
              <a:gd name="T82" fmla="*/ 76 w 88"/>
              <a:gd name="T83" fmla="*/ 74 h 121"/>
              <a:gd name="T84" fmla="*/ 81 w 88"/>
              <a:gd name="T85" fmla="*/ 77 h 121"/>
              <a:gd name="T86" fmla="*/ 86 w 88"/>
              <a:gd name="T87" fmla="*/ 75 h 121"/>
              <a:gd name="T88" fmla="*/ 88 w 88"/>
              <a:gd name="T89" fmla="*/ 70 h 121"/>
              <a:gd name="T90" fmla="*/ 87 w 88"/>
              <a:gd name="T91" fmla="*/ 67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8" h="121">
                <a:moveTo>
                  <a:pt x="44" y="0"/>
                </a:moveTo>
                <a:cubicBezTo>
                  <a:pt x="40" y="0"/>
                  <a:pt x="36" y="1"/>
                  <a:pt x="33" y="4"/>
                </a:cubicBezTo>
                <a:cubicBezTo>
                  <a:pt x="30" y="7"/>
                  <a:pt x="29" y="11"/>
                  <a:pt x="29" y="15"/>
                </a:cubicBezTo>
                <a:cubicBezTo>
                  <a:pt x="29" y="20"/>
                  <a:pt x="30" y="23"/>
                  <a:pt x="33" y="26"/>
                </a:cubicBezTo>
                <a:cubicBezTo>
                  <a:pt x="36" y="29"/>
                  <a:pt x="40" y="31"/>
                  <a:pt x="44" y="31"/>
                </a:cubicBezTo>
                <a:cubicBezTo>
                  <a:pt x="48" y="31"/>
                  <a:pt x="52" y="29"/>
                  <a:pt x="55" y="26"/>
                </a:cubicBezTo>
                <a:cubicBezTo>
                  <a:pt x="58" y="23"/>
                  <a:pt x="60" y="20"/>
                  <a:pt x="60" y="15"/>
                </a:cubicBezTo>
                <a:cubicBezTo>
                  <a:pt x="60" y="11"/>
                  <a:pt x="58" y="7"/>
                  <a:pt x="55" y="4"/>
                </a:cubicBezTo>
                <a:cubicBezTo>
                  <a:pt x="52" y="1"/>
                  <a:pt x="48" y="0"/>
                  <a:pt x="44" y="0"/>
                </a:cubicBezTo>
                <a:close/>
                <a:moveTo>
                  <a:pt x="87" y="67"/>
                </a:moveTo>
                <a:cubicBezTo>
                  <a:pt x="69" y="40"/>
                  <a:pt x="69" y="40"/>
                  <a:pt x="69" y="40"/>
                </a:cubicBezTo>
                <a:cubicBezTo>
                  <a:pt x="66" y="35"/>
                  <a:pt x="62" y="33"/>
                  <a:pt x="57" y="33"/>
                </a:cubicBezTo>
                <a:cubicBezTo>
                  <a:pt x="31" y="33"/>
                  <a:pt x="31" y="33"/>
                  <a:pt x="31" y="33"/>
                </a:cubicBezTo>
                <a:cubicBezTo>
                  <a:pt x="26" y="33"/>
                  <a:pt x="22" y="35"/>
                  <a:pt x="19" y="40"/>
                </a:cubicBezTo>
                <a:cubicBezTo>
                  <a:pt x="1" y="67"/>
                  <a:pt x="1" y="67"/>
                  <a:pt x="1" y="67"/>
                </a:cubicBezTo>
                <a:cubicBezTo>
                  <a:pt x="1" y="68"/>
                  <a:pt x="0" y="69"/>
                  <a:pt x="0" y="70"/>
                </a:cubicBezTo>
                <a:cubicBezTo>
                  <a:pt x="0" y="72"/>
                  <a:pt x="1" y="74"/>
                  <a:pt x="2" y="75"/>
                </a:cubicBezTo>
                <a:cubicBezTo>
                  <a:pt x="3" y="76"/>
                  <a:pt x="5" y="77"/>
                  <a:pt x="7" y="77"/>
                </a:cubicBezTo>
                <a:cubicBezTo>
                  <a:pt x="9" y="77"/>
                  <a:pt x="11" y="76"/>
                  <a:pt x="12" y="74"/>
                </a:cubicBezTo>
                <a:cubicBezTo>
                  <a:pt x="28" y="50"/>
                  <a:pt x="28" y="50"/>
                  <a:pt x="28" y="50"/>
                </a:cubicBezTo>
                <a:cubicBezTo>
                  <a:pt x="31" y="50"/>
                  <a:pt x="31" y="50"/>
                  <a:pt x="31" y="50"/>
                </a:cubicBezTo>
                <a:cubicBezTo>
                  <a:pt x="31" y="60"/>
                  <a:pt x="31" y="60"/>
                  <a:pt x="31" y="60"/>
                </a:cubicBezTo>
                <a:cubicBezTo>
                  <a:pt x="14" y="88"/>
                  <a:pt x="14" y="88"/>
                  <a:pt x="14" y="88"/>
                </a:cubicBezTo>
                <a:cubicBezTo>
                  <a:pt x="13" y="90"/>
                  <a:pt x="13" y="90"/>
                  <a:pt x="13" y="90"/>
                </a:cubicBezTo>
                <a:cubicBezTo>
                  <a:pt x="13" y="91"/>
                  <a:pt x="14" y="92"/>
                  <a:pt x="15" y="93"/>
                </a:cubicBezTo>
                <a:cubicBezTo>
                  <a:pt x="16" y="94"/>
                  <a:pt x="17" y="94"/>
                  <a:pt x="18" y="94"/>
                </a:cubicBezTo>
                <a:cubicBezTo>
                  <a:pt x="31" y="94"/>
                  <a:pt x="31" y="94"/>
                  <a:pt x="31" y="94"/>
                </a:cubicBezTo>
                <a:cubicBezTo>
                  <a:pt x="31" y="113"/>
                  <a:pt x="31" y="113"/>
                  <a:pt x="31" y="113"/>
                </a:cubicBezTo>
                <a:cubicBezTo>
                  <a:pt x="31" y="115"/>
                  <a:pt x="32" y="117"/>
                  <a:pt x="33" y="118"/>
                </a:cubicBezTo>
                <a:cubicBezTo>
                  <a:pt x="35" y="120"/>
                  <a:pt x="37" y="121"/>
                  <a:pt x="39" y="121"/>
                </a:cubicBezTo>
                <a:cubicBezTo>
                  <a:pt x="50" y="121"/>
                  <a:pt x="50" y="121"/>
                  <a:pt x="50" y="121"/>
                </a:cubicBezTo>
                <a:cubicBezTo>
                  <a:pt x="52" y="121"/>
                  <a:pt x="54" y="120"/>
                  <a:pt x="55" y="118"/>
                </a:cubicBezTo>
                <a:cubicBezTo>
                  <a:pt x="57" y="117"/>
                  <a:pt x="57" y="115"/>
                  <a:pt x="57" y="113"/>
                </a:cubicBezTo>
                <a:cubicBezTo>
                  <a:pt x="57" y="94"/>
                  <a:pt x="57" y="94"/>
                  <a:pt x="57" y="94"/>
                </a:cubicBezTo>
                <a:cubicBezTo>
                  <a:pt x="70" y="94"/>
                  <a:pt x="70" y="94"/>
                  <a:pt x="70" y="94"/>
                </a:cubicBezTo>
                <a:cubicBezTo>
                  <a:pt x="72" y="94"/>
                  <a:pt x="73" y="94"/>
                  <a:pt x="74" y="93"/>
                </a:cubicBezTo>
                <a:cubicBezTo>
                  <a:pt x="74" y="92"/>
                  <a:pt x="75" y="91"/>
                  <a:pt x="75" y="90"/>
                </a:cubicBezTo>
                <a:cubicBezTo>
                  <a:pt x="74" y="88"/>
                  <a:pt x="74" y="88"/>
                  <a:pt x="74" y="88"/>
                </a:cubicBezTo>
                <a:cubicBezTo>
                  <a:pt x="57" y="60"/>
                  <a:pt x="57" y="60"/>
                  <a:pt x="57" y="60"/>
                </a:cubicBezTo>
                <a:cubicBezTo>
                  <a:pt x="57" y="50"/>
                  <a:pt x="57" y="50"/>
                  <a:pt x="57" y="50"/>
                </a:cubicBezTo>
                <a:cubicBezTo>
                  <a:pt x="60" y="50"/>
                  <a:pt x="60" y="50"/>
                  <a:pt x="60" y="50"/>
                </a:cubicBezTo>
                <a:cubicBezTo>
                  <a:pt x="76" y="74"/>
                  <a:pt x="76" y="74"/>
                  <a:pt x="76" y="74"/>
                </a:cubicBezTo>
                <a:cubicBezTo>
                  <a:pt x="77" y="76"/>
                  <a:pt x="79" y="77"/>
                  <a:pt x="81" y="77"/>
                </a:cubicBezTo>
                <a:cubicBezTo>
                  <a:pt x="83" y="77"/>
                  <a:pt x="85" y="76"/>
                  <a:pt x="86" y="75"/>
                </a:cubicBezTo>
                <a:cubicBezTo>
                  <a:pt x="87" y="74"/>
                  <a:pt x="88" y="72"/>
                  <a:pt x="88" y="70"/>
                </a:cubicBezTo>
                <a:cubicBezTo>
                  <a:pt x="88" y="69"/>
                  <a:pt x="88" y="68"/>
                  <a:pt x="87" y="67"/>
                </a:cubicBezTo>
                <a:close/>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a:p>
        </p:txBody>
      </p:sp>
      <p:sp>
        <p:nvSpPr>
          <p:cNvPr id="14" name="Freeform 13"/>
          <p:cNvSpPr>
            <a:spLocks noEditPoints="1"/>
          </p:cNvSpPr>
          <p:nvPr/>
        </p:nvSpPr>
        <p:spPr bwMode="auto">
          <a:xfrm>
            <a:off x="2550633" y="3903455"/>
            <a:ext cx="134616" cy="15567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rgbClr val="999999"/>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dirty="0"/>
          </a:p>
        </p:txBody>
      </p:sp>
      <p:sp>
        <p:nvSpPr>
          <p:cNvPr id="15" name="Freeform 14"/>
          <p:cNvSpPr>
            <a:spLocks noEditPoints="1"/>
          </p:cNvSpPr>
          <p:nvPr/>
        </p:nvSpPr>
        <p:spPr bwMode="auto">
          <a:xfrm>
            <a:off x="3036676" y="4134709"/>
            <a:ext cx="98373" cy="188403"/>
          </a:xfrm>
          <a:custGeom>
            <a:avLst/>
            <a:gdLst>
              <a:gd name="T0" fmla="*/ 300 w 623"/>
              <a:gd name="T1" fmla="*/ 909 h 1346"/>
              <a:gd name="T2" fmla="*/ 300 w 623"/>
              <a:gd name="T3" fmla="*/ 1295 h 1346"/>
              <a:gd name="T4" fmla="*/ 286 w 623"/>
              <a:gd name="T5" fmla="*/ 1331 h 1346"/>
              <a:gd name="T6" fmla="*/ 249 w 623"/>
              <a:gd name="T7" fmla="*/ 1346 h 1346"/>
              <a:gd name="T8" fmla="*/ 211 w 623"/>
              <a:gd name="T9" fmla="*/ 1331 h 1346"/>
              <a:gd name="T10" fmla="*/ 196 w 623"/>
              <a:gd name="T11" fmla="*/ 1295 h 1346"/>
              <a:gd name="T12" fmla="*/ 196 w 623"/>
              <a:gd name="T13" fmla="*/ 909 h 1346"/>
              <a:gd name="T14" fmla="*/ 51 w 623"/>
              <a:gd name="T15" fmla="*/ 909 h 1346"/>
              <a:gd name="T16" fmla="*/ 202 w 623"/>
              <a:gd name="T17" fmla="*/ 402 h 1346"/>
              <a:gd name="T18" fmla="*/ 176 w 623"/>
              <a:gd name="T19" fmla="*/ 402 h 1346"/>
              <a:gd name="T20" fmla="*/ 135 w 623"/>
              <a:gd name="T21" fmla="*/ 541 h 1346"/>
              <a:gd name="T22" fmla="*/ 104 w 623"/>
              <a:gd name="T23" fmla="*/ 644 h 1346"/>
              <a:gd name="T24" fmla="*/ 86 w 623"/>
              <a:gd name="T25" fmla="*/ 705 h 1346"/>
              <a:gd name="T26" fmla="*/ 42 w 623"/>
              <a:gd name="T27" fmla="*/ 737 h 1346"/>
              <a:gd name="T28" fmla="*/ 31 w 623"/>
              <a:gd name="T29" fmla="*/ 734 h 1346"/>
              <a:gd name="T30" fmla="*/ 0 w 623"/>
              <a:gd name="T31" fmla="*/ 694 h 1346"/>
              <a:gd name="T32" fmla="*/ 3 w 623"/>
              <a:gd name="T33" fmla="*/ 680 h 1346"/>
              <a:gd name="T34" fmla="*/ 14 w 623"/>
              <a:gd name="T35" fmla="*/ 642 h 1346"/>
              <a:gd name="T36" fmla="*/ 37 w 623"/>
              <a:gd name="T37" fmla="*/ 562 h 1346"/>
              <a:gd name="T38" fmla="*/ 67 w 623"/>
              <a:gd name="T39" fmla="*/ 460 h 1346"/>
              <a:gd name="T40" fmla="*/ 100 w 623"/>
              <a:gd name="T41" fmla="*/ 354 h 1346"/>
              <a:gd name="T42" fmla="*/ 148 w 623"/>
              <a:gd name="T43" fmla="*/ 284 h 1346"/>
              <a:gd name="T44" fmla="*/ 224 w 623"/>
              <a:gd name="T45" fmla="*/ 252 h 1346"/>
              <a:gd name="T46" fmla="*/ 400 w 623"/>
              <a:gd name="T47" fmla="*/ 252 h 1346"/>
              <a:gd name="T48" fmla="*/ 478 w 623"/>
              <a:gd name="T49" fmla="*/ 284 h 1346"/>
              <a:gd name="T50" fmla="*/ 527 w 623"/>
              <a:gd name="T51" fmla="*/ 354 h 1346"/>
              <a:gd name="T52" fmla="*/ 557 w 623"/>
              <a:gd name="T53" fmla="*/ 460 h 1346"/>
              <a:gd name="T54" fmla="*/ 586 w 623"/>
              <a:gd name="T55" fmla="*/ 562 h 1346"/>
              <a:gd name="T56" fmla="*/ 610 w 623"/>
              <a:gd name="T57" fmla="*/ 642 h 1346"/>
              <a:gd name="T58" fmla="*/ 621 w 623"/>
              <a:gd name="T59" fmla="*/ 680 h 1346"/>
              <a:gd name="T60" fmla="*/ 623 w 623"/>
              <a:gd name="T61" fmla="*/ 691 h 1346"/>
              <a:gd name="T62" fmla="*/ 592 w 623"/>
              <a:gd name="T63" fmla="*/ 734 h 1346"/>
              <a:gd name="T64" fmla="*/ 581 w 623"/>
              <a:gd name="T65" fmla="*/ 737 h 1346"/>
              <a:gd name="T66" fmla="*/ 539 w 623"/>
              <a:gd name="T67" fmla="*/ 705 h 1346"/>
              <a:gd name="T68" fmla="*/ 522 w 623"/>
              <a:gd name="T69" fmla="*/ 644 h 1346"/>
              <a:gd name="T70" fmla="*/ 490 w 623"/>
              <a:gd name="T71" fmla="*/ 541 h 1346"/>
              <a:gd name="T72" fmla="*/ 448 w 623"/>
              <a:gd name="T73" fmla="*/ 402 h 1346"/>
              <a:gd name="T74" fmla="*/ 423 w 623"/>
              <a:gd name="T75" fmla="*/ 402 h 1346"/>
              <a:gd name="T76" fmla="*/ 573 w 623"/>
              <a:gd name="T77" fmla="*/ 909 h 1346"/>
              <a:gd name="T78" fmla="*/ 431 w 623"/>
              <a:gd name="T79" fmla="*/ 909 h 1346"/>
              <a:gd name="T80" fmla="*/ 431 w 623"/>
              <a:gd name="T81" fmla="*/ 1295 h 1346"/>
              <a:gd name="T82" fmla="*/ 415 w 623"/>
              <a:gd name="T83" fmla="*/ 1331 h 1346"/>
              <a:gd name="T84" fmla="*/ 377 w 623"/>
              <a:gd name="T85" fmla="*/ 1346 h 1346"/>
              <a:gd name="T86" fmla="*/ 340 w 623"/>
              <a:gd name="T87" fmla="*/ 1331 h 1346"/>
              <a:gd name="T88" fmla="*/ 327 w 623"/>
              <a:gd name="T89" fmla="*/ 1295 h 1346"/>
              <a:gd name="T90" fmla="*/ 327 w 623"/>
              <a:gd name="T91" fmla="*/ 909 h 1346"/>
              <a:gd name="T92" fmla="*/ 300 w 623"/>
              <a:gd name="T93" fmla="*/ 909 h 1346"/>
              <a:gd name="T94" fmla="*/ 315 w 623"/>
              <a:gd name="T95" fmla="*/ 221 h 1346"/>
              <a:gd name="T96" fmla="*/ 391 w 623"/>
              <a:gd name="T97" fmla="*/ 190 h 1346"/>
              <a:gd name="T98" fmla="*/ 423 w 623"/>
              <a:gd name="T99" fmla="*/ 111 h 1346"/>
              <a:gd name="T100" fmla="*/ 391 w 623"/>
              <a:gd name="T101" fmla="*/ 33 h 1346"/>
              <a:gd name="T102" fmla="*/ 315 w 623"/>
              <a:gd name="T103" fmla="*/ 0 h 1346"/>
              <a:gd name="T104" fmla="*/ 234 w 623"/>
              <a:gd name="T105" fmla="*/ 33 h 1346"/>
              <a:gd name="T106" fmla="*/ 202 w 623"/>
              <a:gd name="T107" fmla="*/ 111 h 1346"/>
              <a:gd name="T108" fmla="*/ 234 w 623"/>
              <a:gd name="T109" fmla="*/ 190 h 1346"/>
              <a:gd name="T110" fmla="*/ 315 w 623"/>
              <a:gd name="T111"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23" h="1346">
                <a:moveTo>
                  <a:pt x="300" y="909"/>
                </a:moveTo>
                <a:cubicBezTo>
                  <a:pt x="300" y="1295"/>
                  <a:pt x="300" y="1295"/>
                  <a:pt x="300" y="1295"/>
                </a:cubicBezTo>
                <a:cubicBezTo>
                  <a:pt x="300" y="1310"/>
                  <a:pt x="296" y="1322"/>
                  <a:pt x="286" y="1331"/>
                </a:cubicBezTo>
                <a:cubicBezTo>
                  <a:pt x="277" y="1341"/>
                  <a:pt x="265" y="1346"/>
                  <a:pt x="249" y="1346"/>
                </a:cubicBezTo>
                <a:cubicBezTo>
                  <a:pt x="234" y="1346"/>
                  <a:pt x="222" y="1341"/>
                  <a:pt x="211" y="1331"/>
                </a:cubicBezTo>
                <a:cubicBezTo>
                  <a:pt x="201" y="1322"/>
                  <a:pt x="196" y="1310"/>
                  <a:pt x="196" y="1295"/>
                </a:cubicBezTo>
                <a:cubicBezTo>
                  <a:pt x="196" y="909"/>
                  <a:pt x="196" y="909"/>
                  <a:pt x="196" y="909"/>
                </a:cubicBezTo>
                <a:cubicBezTo>
                  <a:pt x="51" y="909"/>
                  <a:pt x="51" y="909"/>
                  <a:pt x="51" y="909"/>
                </a:cubicBezTo>
                <a:cubicBezTo>
                  <a:pt x="202" y="402"/>
                  <a:pt x="202" y="402"/>
                  <a:pt x="202" y="402"/>
                </a:cubicBezTo>
                <a:cubicBezTo>
                  <a:pt x="176" y="402"/>
                  <a:pt x="176" y="402"/>
                  <a:pt x="176" y="402"/>
                </a:cubicBezTo>
                <a:cubicBezTo>
                  <a:pt x="159" y="459"/>
                  <a:pt x="146" y="505"/>
                  <a:pt x="135" y="541"/>
                </a:cubicBezTo>
                <a:cubicBezTo>
                  <a:pt x="125" y="577"/>
                  <a:pt x="114" y="611"/>
                  <a:pt x="104" y="644"/>
                </a:cubicBezTo>
                <a:cubicBezTo>
                  <a:pt x="94" y="677"/>
                  <a:pt x="87" y="698"/>
                  <a:pt x="86" y="705"/>
                </a:cubicBezTo>
                <a:cubicBezTo>
                  <a:pt x="79" y="726"/>
                  <a:pt x="65" y="737"/>
                  <a:pt x="42" y="737"/>
                </a:cubicBezTo>
                <a:cubicBezTo>
                  <a:pt x="31" y="734"/>
                  <a:pt x="31" y="734"/>
                  <a:pt x="31" y="734"/>
                </a:cubicBezTo>
                <a:cubicBezTo>
                  <a:pt x="11" y="726"/>
                  <a:pt x="0" y="713"/>
                  <a:pt x="0" y="694"/>
                </a:cubicBezTo>
                <a:cubicBezTo>
                  <a:pt x="0" y="688"/>
                  <a:pt x="1" y="684"/>
                  <a:pt x="3" y="680"/>
                </a:cubicBezTo>
                <a:cubicBezTo>
                  <a:pt x="4" y="676"/>
                  <a:pt x="9" y="663"/>
                  <a:pt x="14" y="642"/>
                </a:cubicBezTo>
                <a:cubicBezTo>
                  <a:pt x="20" y="620"/>
                  <a:pt x="28" y="593"/>
                  <a:pt x="37" y="562"/>
                </a:cubicBezTo>
                <a:cubicBezTo>
                  <a:pt x="46" y="531"/>
                  <a:pt x="56" y="497"/>
                  <a:pt x="67" y="460"/>
                </a:cubicBezTo>
                <a:cubicBezTo>
                  <a:pt x="78" y="424"/>
                  <a:pt x="88" y="388"/>
                  <a:pt x="100" y="354"/>
                </a:cubicBezTo>
                <a:cubicBezTo>
                  <a:pt x="107" y="328"/>
                  <a:pt x="123" y="304"/>
                  <a:pt x="148" y="284"/>
                </a:cubicBezTo>
                <a:cubicBezTo>
                  <a:pt x="172" y="262"/>
                  <a:pt x="197" y="252"/>
                  <a:pt x="224" y="252"/>
                </a:cubicBezTo>
                <a:cubicBezTo>
                  <a:pt x="400" y="252"/>
                  <a:pt x="400" y="252"/>
                  <a:pt x="400" y="252"/>
                </a:cubicBezTo>
                <a:cubicBezTo>
                  <a:pt x="427" y="252"/>
                  <a:pt x="454" y="262"/>
                  <a:pt x="478" y="284"/>
                </a:cubicBezTo>
                <a:cubicBezTo>
                  <a:pt x="501" y="304"/>
                  <a:pt x="518" y="328"/>
                  <a:pt x="527" y="354"/>
                </a:cubicBezTo>
                <a:cubicBezTo>
                  <a:pt x="536" y="388"/>
                  <a:pt x="547" y="424"/>
                  <a:pt x="557" y="460"/>
                </a:cubicBezTo>
                <a:cubicBezTo>
                  <a:pt x="567" y="497"/>
                  <a:pt x="578" y="531"/>
                  <a:pt x="586" y="562"/>
                </a:cubicBezTo>
                <a:cubicBezTo>
                  <a:pt x="596" y="593"/>
                  <a:pt x="603" y="620"/>
                  <a:pt x="610" y="642"/>
                </a:cubicBezTo>
                <a:cubicBezTo>
                  <a:pt x="615" y="663"/>
                  <a:pt x="619" y="676"/>
                  <a:pt x="621" y="680"/>
                </a:cubicBezTo>
                <a:cubicBezTo>
                  <a:pt x="623" y="691"/>
                  <a:pt x="623" y="691"/>
                  <a:pt x="623" y="691"/>
                </a:cubicBezTo>
                <a:cubicBezTo>
                  <a:pt x="623" y="714"/>
                  <a:pt x="613" y="728"/>
                  <a:pt x="592" y="734"/>
                </a:cubicBezTo>
                <a:cubicBezTo>
                  <a:pt x="581" y="737"/>
                  <a:pt x="581" y="737"/>
                  <a:pt x="581" y="737"/>
                </a:cubicBezTo>
                <a:cubicBezTo>
                  <a:pt x="559" y="737"/>
                  <a:pt x="544" y="726"/>
                  <a:pt x="539" y="705"/>
                </a:cubicBezTo>
                <a:cubicBezTo>
                  <a:pt x="536" y="698"/>
                  <a:pt x="530" y="677"/>
                  <a:pt x="522" y="644"/>
                </a:cubicBezTo>
                <a:cubicBezTo>
                  <a:pt x="512" y="611"/>
                  <a:pt x="502" y="577"/>
                  <a:pt x="490" y="541"/>
                </a:cubicBezTo>
                <a:cubicBezTo>
                  <a:pt x="478" y="505"/>
                  <a:pt x="465" y="459"/>
                  <a:pt x="448" y="402"/>
                </a:cubicBezTo>
                <a:cubicBezTo>
                  <a:pt x="423" y="402"/>
                  <a:pt x="423" y="402"/>
                  <a:pt x="423" y="402"/>
                </a:cubicBezTo>
                <a:cubicBezTo>
                  <a:pt x="573" y="909"/>
                  <a:pt x="573" y="909"/>
                  <a:pt x="573" y="909"/>
                </a:cubicBezTo>
                <a:cubicBezTo>
                  <a:pt x="431" y="909"/>
                  <a:pt x="431" y="909"/>
                  <a:pt x="431" y="909"/>
                </a:cubicBezTo>
                <a:cubicBezTo>
                  <a:pt x="431" y="1295"/>
                  <a:pt x="431" y="1295"/>
                  <a:pt x="431" y="1295"/>
                </a:cubicBezTo>
                <a:cubicBezTo>
                  <a:pt x="431" y="1310"/>
                  <a:pt x="426" y="1322"/>
                  <a:pt x="415" y="1331"/>
                </a:cubicBezTo>
                <a:cubicBezTo>
                  <a:pt x="405" y="1341"/>
                  <a:pt x="393" y="1346"/>
                  <a:pt x="377" y="1346"/>
                </a:cubicBezTo>
                <a:cubicBezTo>
                  <a:pt x="362" y="1346"/>
                  <a:pt x="350" y="1341"/>
                  <a:pt x="340" y="1331"/>
                </a:cubicBezTo>
                <a:cubicBezTo>
                  <a:pt x="331" y="1322"/>
                  <a:pt x="327" y="1310"/>
                  <a:pt x="327" y="1295"/>
                </a:cubicBezTo>
                <a:cubicBezTo>
                  <a:pt x="327" y="909"/>
                  <a:pt x="327" y="909"/>
                  <a:pt x="327" y="909"/>
                </a:cubicBezTo>
                <a:lnTo>
                  <a:pt x="300" y="909"/>
                </a:lnTo>
                <a:close/>
                <a:moveTo>
                  <a:pt x="315" y="221"/>
                </a:moveTo>
                <a:cubicBezTo>
                  <a:pt x="345" y="221"/>
                  <a:pt x="371" y="211"/>
                  <a:pt x="391" y="190"/>
                </a:cubicBezTo>
                <a:cubicBezTo>
                  <a:pt x="412" y="169"/>
                  <a:pt x="423" y="143"/>
                  <a:pt x="423" y="111"/>
                </a:cubicBezTo>
                <a:cubicBezTo>
                  <a:pt x="423" y="80"/>
                  <a:pt x="412" y="55"/>
                  <a:pt x="391" y="33"/>
                </a:cubicBezTo>
                <a:cubicBezTo>
                  <a:pt x="371" y="11"/>
                  <a:pt x="345" y="0"/>
                  <a:pt x="315" y="0"/>
                </a:cubicBezTo>
                <a:cubicBezTo>
                  <a:pt x="282" y="0"/>
                  <a:pt x="256" y="11"/>
                  <a:pt x="234" y="33"/>
                </a:cubicBezTo>
                <a:cubicBezTo>
                  <a:pt x="212" y="55"/>
                  <a:pt x="202" y="80"/>
                  <a:pt x="202" y="111"/>
                </a:cubicBezTo>
                <a:cubicBezTo>
                  <a:pt x="202" y="143"/>
                  <a:pt x="212" y="169"/>
                  <a:pt x="234" y="190"/>
                </a:cubicBezTo>
                <a:cubicBezTo>
                  <a:pt x="256" y="211"/>
                  <a:pt x="283" y="221"/>
                  <a:pt x="315" y="221"/>
                </a:cubicBezTo>
                <a:close/>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a:p>
        </p:txBody>
      </p:sp>
      <p:sp>
        <p:nvSpPr>
          <p:cNvPr id="16" name="Freeform 15"/>
          <p:cNvSpPr>
            <a:spLocks noEditPoints="1"/>
          </p:cNvSpPr>
          <p:nvPr/>
        </p:nvSpPr>
        <p:spPr bwMode="auto">
          <a:xfrm>
            <a:off x="2912404" y="3965545"/>
            <a:ext cx="100962" cy="187168"/>
          </a:xfrm>
          <a:custGeom>
            <a:avLst/>
            <a:gdLst>
              <a:gd name="T0" fmla="*/ 367 w 501"/>
              <a:gd name="T1" fmla="*/ 235 h 1272"/>
              <a:gd name="T2" fmla="*/ 462 w 501"/>
              <a:gd name="T3" fmla="*/ 275 h 1272"/>
              <a:gd name="T4" fmla="*/ 501 w 501"/>
              <a:gd name="T5" fmla="*/ 370 h 1272"/>
              <a:gd name="T6" fmla="*/ 501 w 501"/>
              <a:gd name="T7" fmla="*/ 696 h 1272"/>
              <a:gd name="T8" fmla="*/ 489 w 501"/>
              <a:gd name="T9" fmla="*/ 729 h 1272"/>
              <a:gd name="T10" fmla="*/ 456 w 501"/>
              <a:gd name="T11" fmla="*/ 741 h 1272"/>
              <a:gd name="T12" fmla="*/ 423 w 501"/>
              <a:gd name="T13" fmla="*/ 729 h 1272"/>
              <a:gd name="T14" fmla="*/ 411 w 501"/>
              <a:gd name="T15" fmla="*/ 696 h 1272"/>
              <a:gd name="T16" fmla="*/ 411 w 501"/>
              <a:gd name="T17" fmla="*/ 404 h 1272"/>
              <a:gd name="T18" fmla="*/ 386 w 501"/>
              <a:gd name="T19" fmla="*/ 404 h 1272"/>
              <a:gd name="T20" fmla="*/ 386 w 501"/>
              <a:gd name="T21" fmla="*/ 1213 h 1272"/>
              <a:gd name="T22" fmla="*/ 369 w 501"/>
              <a:gd name="T23" fmla="*/ 1254 h 1272"/>
              <a:gd name="T24" fmla="*/ 328 w 501"/>
              <a:gd name="T25" fmla="*/ 1272 h 1272"/>
              <a:gd name="T26" fmla="*/ 283 w 501"/>
              <a:gd name="T27" fmla="*/ 1254 h 1272"/>
              <a:gd name="T28" fmla="*/ 265 w 501"/>
              <a:gd name="T29" fmla="*/ 1213 h 1272"/>
              <a:gd name="T30" fmla="*/ 265 w 501"/>
              <a:gd name="T31" fmla="*/ 744 h 1272"/>
              <a:gd name="T32" fmla="*/ 239 w 501"/>
              <a:gd name="T33" fmla="*/ 744 h 1272"/>
              <a:gd name="T34" fmla="*/ 239 w 501"/>
              <a:gd name="T35" fmla="*/ 1213 h 1272"/>
              <a:gd name="T36" fmla="*/ 221 w 501"/>
              <a:gd name="T37" fmla="*/ 1254 h 1272"/>
              <a:gd name="T38" fmla="*/ 178 w 501"/>
              <a:gd name="T39" fmla="*/ 1272 h 1272"/>
              <a:gd name="T40" fmla="*/ 135 w 501"/>
              <a:gd name="T41" fmla="*/ 1254 h 1272"/>
              <a:gd name="T42" fmla="*/ 115 w 501"/>
              <a:gd name="T43" fmla="*/ 1213 h 1272"/>
              <a:gd name="T44" fmla="*/ 115 w 501"/>
              <a:gd name="T45" fmla="*/ 404 h 1272"/>
              <a:gd name="T46" fmla="*/ 91 w 501"/>
              <a:gd name="T47" fmla="*/ 404 h 1272"/>
              <a:gd name="T48" fmla="*/ 91 w 501"/>
              <a:gd name="T49" fmla="*/ 696 h 1272"/>
              <a:gd name="T50" fmla="*/ 80 w 501"/>
              <a:gd name="T51" fmla="*/ 729 h 1272"/>
              <a:gd name="T52" fmla="*/ 46 w 501"/>
              <a:gd name="T53" fmla="*/ 741 h 1272"/>
              <a:gd name="T54" fmla="*/ 14 w 501"/>
              <a:gd name="T55" fmla="*/ 729 h 1272"/>
              <a:gd name="T56" fmla="*/ 0 w 501"/>
              <a:gd name="T57" fmla="*/ 696 h 1272"/>
              <a:gd name="T58" fmla="*/ 0 w 501"/>
              <a:gd name="T59" fmla="*/ 370 h 1272"/>
              <a:gd name="T60" fmla="*/ 40 w 501"/>
              <a:gd name="T61" fmla="*/ 275 h 1272"/>
              <a:gd name="T62" fmla="*/ 135 w 501"/>
              <a:gd name="T63" fmla="*/ 235 h 1272"/>
              <a:gd name="T64" fmla="*/ 367 w 501"/>
              <a:gd name="T65" fmla="*/ 235 h 1272"/>
              <a:gd name="T66" fmla="*/ 251 w 501"/>
              <a:gd name="T67" fmla="*/ 209 h 1272"/>
              <a:gd name="T68" fmla="*/ 325 w 501"/>
              <a:gd name="T69" fmla="*/ 179 h 1272"/>
              <a:gd name="T70" fmla="*/ 356 w 501"/>
              <a:gd name="T71" fmla="*/ 105 h 1272"/>
              <a:gd name="T72" fmla="*/ 325 w 501"/>
              <a:gd name="T73" fmla="*/ 31 h 1272"/>
              <a:gd name="T74" fmla="*/ 251 w 501"/>
              <a:gd name="T75" fmla="*/ 0 h 1272"/>
              <a:gd name="T76" fmla="*/ 178 w 501"/>
              <a:gd name="T77" fmla="*/ 31 h 1272"/>
              <a:gd name="T78" fmla="*/ 148 w 501"/>
              <a:gd name="T79" fmla="*/ 105 h 1272"/>
              <a:gd name="T80" fmla="*/ 178 w 501"/>
              <a:gd name="T81" fmla="*/ 179 h 1272"/>
              <a:gd name="T82" fmla="*/ 251 w 501"/>
              <a:gd name="T83" fmla="*/ 209 h 1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01" h="1272">
                <a:moveTo>
                  <a:pt x="367" y="235"/>
                </a:moveTo>
                <a:cubicBezTo>
                  <a:pt x="405" y="235"/>
                  <a:pt x="436" y="249"/>
                  <a:pt x="462" y="275"/>
                </a:cubicBezTo>
                <a:cubicBezTo>
                  <a:pt x="489" y="302"/>
                  <a:pt x="501" y="334"/>
                  <a:pt x="501" y="370"/>
                </a:cubicBezTo>
                <a:cubicBezTo>
                  <a:pt x="501" y="696"/>
                  <a:pt x="501" y="696"/>
                  <a:pt x="501" y="696"/>
                </a:cubicBezTo>
                <a:cubicBezTo>
                  <a:pt x="501" y="709"/>
                  <a:pt x="497" y="720"/>
                  <a:pt x="489" y="729"/>
                </a:cubicBezTo>
                <a:cubicBezTo>
                  <a:pt x="481" y="737"/>
                  <a:pt x="470" y="741"/>
                  <a:pt x="456" y="741"/>
                </a:cubicBezTo>
                <a:cubicBezTo>
                  <a:pt x="444" y="741"/>
                  <a:pt x="432" y="737"/>
                  <a:pt x="423" y="729"/>
                </a:cubicBezTo>
                <a:cubicBezTo>
                  <a:pt x="414" y="720"/>
                  <a:pt x="411" y="709"/>
                  <a:pt x="411" y="696"/>
                </a:cubicBezTo>
                <a:cubicBezTo>
                  <a:pt x="411" y="404"/>
                  <a:pt x="411" y="404"/>
                  <a:pt x="411" y="404"/>
                </a:cubicBezTo>
                <a:cubicBezTo>
                  <a:pt x="386" y="404"/>
                  <a:pt x="386" y="404"/>
                  <a:pt x="386" y="404"/>
                </a:cubicBezTo>
                <a:cubicBezTo>
                  <a:pt x="386" y="1213"/>
                  <a:pt x="386" y="1213"/>
                  <a:pt x="386" y="1213"/>
                </a:cubicBezTo>
                <a:cubicBezTo>
                  <a:pt x="386" y="1229"/>
                  <a:pt x="380" y="1243"/>
                  <a:pt x="369" y="1254"/>
                </a:cubicBezTo>
                <a:cubicBezTo>
                  <a:pt x="357" y="1267"/>
                  <a:pt x="343" y="1272"/>
                  <a:pt x="328" y="1272"/>
                </a:cubicBezTo>
                <a:cubicBezTo>
                  <a:pt x="309" y="1272"/>
                  <a:pt x="294" y="1267"/>
                  <a:pt x="283" y="1254"/>
                </a:cubicBezTo>
                <a:cubicBezTo>
                  <a:pt x="271" y="1243"/>
                  <a:pt x="265" y="1229"/>
                  <a:pt x="265" y="1213"/>
                </a:cubicBezTo>
                <a:cubicBezTo>
                  <a:pt x="265" y="744"/>
                  <a:pt x="265" y="744"/>
                  <a:pt x="265" y="744"/>
                </a:cubicBezTo>
                <a:cubicBezTo>
                  <a:pt x="239" y="744"/>
                  <a:pt x="239" y="744"/>
                  <a:pt x="239" y="744"/>
                </a:cubicBezTo>
                <a:cubicBezTo>
                  <a:pt x="239" y="1213"/>
                  <a:pt x="239" y="1213"/>
                  <a:pt x="239" y="1213"/>
                </a:cubicBezTo>
                <a:cubicBezTo>
                  <a:pt x="239" y="1229"/>
                  <a:pt x="233" y="1243"/>
                  <a:pt x="221" y="1254"/>
                </a:cubicBezTo>
                <a:cubicBezTo>
                  <a:pt x="210" y="1267"/>
                  <a:pt x="195" y="1272"/>
                  <a:pt x="178" y="1272"/>
                </a:cubicBezTo>
                <a:cubicBezTo>
                  <a:pt x="161" y="1272"/>
                  <a:pt x="147" y="1267"/>
                  <a:pt x="135" y="1254"/>
                </a:cubicBezTo>
                <a:cubicBezTo>
                  <a:pt x="122" y="1243"/>
                  <a:pt x="115" y="1229"/>
                  <a:pt x="115" y="1213"/>
                </a:cubicBezTo>
                <a:cubicBezTo>
                  <a:pt x="115" y="404"/>
                  <a:pt x="115" y="404"/>
                  <a:pt x="115" y="404"/>
                </a:cubicBezTo>
                <a:cubicBezTo>
                  <a:pt x="91" y="404"/>
                  <a:pt x="91" y="404"/>
                  <a:pt x="91" y="404"/>
                </a:cubicBezTo>
                <a:cubicBezTo>
                  <a:pt x="91" y="696"/>
                  <a:pt x="91" y="696"/>
                  <a:pt x="91" y="696"/>
                </a:cubicBezTo>
                <a:cubicBezTo>
                  <a:pt x="91" y="709"/>
                  <a:pt x="88" y="720"/>
                  <a:pt x="80" y="729"/>
                </a:cubicBezTo>
                <a:cubicBezTo>
                  <a:pt x="71" y="737"/>
                  <a:pt x="60" y="741"/>
                  <a:pt x="46" y="741"/>
                </a:cubicBezTo>
                <a:cubicBezTo>
                  <a:pt x="34" y="741"/>
                  <a:pt x="23" y="737"/>
                  <a:pt x="14" y="729"/>
                </a:cubicBezTo>
                <a:cubicBezTo>
                  <a:pt x="4" y="720"/>
                  <a:pt x="0" y="709"/>
                  <a:pt x="0" y="696"/>
                </a:cubicBezTo>
                <a:cubicBezTo>
                  <a:pt x="0" y="370"/>
                  <a:pt x="0" y="370"/>
                  <a:pt x="0" y="370"/>
                </a:cubicBezTo>
                <a:cubicBezTo>
                  <a:pt x="0" y="334"/>
                  <a:pt x="14" y="302"/>
                  <a:pt x="40" y="275"/>
                </a:cubicBezTo>
                <a:cubicBezTo>
                  <a:pt x="67" y="249"/>
                  <a:pt x="98" y="235"/>
                  <a:pt x="135" y="235"/>
                </a:cubicBezTo>
                <a:lnTo>
                  <a:pt x="367" y="235"/>
                </a:lnTo>
                <a:close/>
                <a:moveTo>
                  <a:pt x="251" y="209"/>
                </a:moveTo>
                <a:cubicBezTo>
                  <a:pt x="280" y="209"/>
                  <a:pt x="305" y="199"/>
                  <a:pt x="325" y="179"/>
                </a:cubicBezTo>
                <a:cubicBezTo>
                  <a:pt x="346" y="159"/>
                  <a:pt x="356" y="135"/>
                  <a:pt x="356" y="105"/>
                </a:cubicBezTo>
                <a:cubicBezTo>
                  <a:pt x="356" y="76"/>
                  <a:pt x="346" y="51"/>
                  <a:pt x="325" y="31"/>
                </a:cubicBezTo>
                <a:cubicBezTo>
                  <a:pt x="305" y="10"/>
                  <a:pt x="280" y="0"/>
                  <a:pt x="251" y="0"/>
                </a:cubicBezTo>
                <a:cubicBezTo>
                  <a:pt x="222" y="0"/>
                  <a:pt x="196" y="10"/>
                  <a:pt x="178" y="31"/>
                </a:cubicBezTo>
                <a:cubicBezTo>
                  <a:pt x="157" y="51"/>
                  <a:pt x="148" y="76"/>
                  <a:pt x="148" y="105"/>
                </a:cubicBezTo>
                <a:cubicBezTo>
                  <a:pt x="148" y="135"/>
                  <a:pt x="157" y="159"/>
                  <a:pt x="178" y="179"/>
                </a:cubicBezTo>
                <a:cubicBezTo>
                  <a:pt x="196" y="199"/>
                  <a:pt x="222" y="209"/>
                  <a:pt x="251" y="209"/>
                </a:cubicBezTo>
                <a:close/>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a:p>
        </p:txBody>
      </p:sp>
      <p:sp>
        <p:nvSpPr>
          <p:cNvPr id="17" name="Freeform 16"/>
          <p:cNvSpPr>
            <a:spLocks noEditPoints="1"/>
          </p:cNvSpPr>
          <p:nvPr/>
        </p:nvSpPr>
        <p:spPr bwMode="auto">
          <a:xfrm>
            <a:off x="2442551" y="4134709"/>
            <a:ext cx="150149" cy="179826"/>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rgbClr val="999999"/>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dirty="0"/>
          </a:p>
        </p:txBody>
      </p:sp>
      <p:sp>
        <p:nvSpPr>
          <p:cNvPr id="18" name="Rounded Rectangle 17"/>
          <p:cNvSpPr/>
          <p:nvPr/>
        </p:nvSpPr>
        <p:spPr>
          <a:xfrm>
            <a:off x="1331969" y="3478713"/>
            <a:ext cx="2002410" cy="334311"/>
          </a:xfrm>
          <a:prstGeom prst="roundRect">
            <a:avLst/>
          </a:prstGeom>
          <a:solidFill>
            <a:srgbClr val="93CDDD"/>
          </a:solidFill>
          <a:ln>
            <a:solidFill>
              <a:srgbClr val="93CD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200" dirty="0" err="1" smtClean="0"/>
              <a:t>Partners</a:t>
            </a:r>
            <a:r>
              <a:rPr lang="fr-CA" sz="1200" dirty="0" smtClean="0"/>
              <a:t> and </a:t>
            </a:r>
            <a:r>
              <a:rPr lang="fr-CA" sz="1200" dirty="0" err="1" smtClean="0"/>
              <a:t>stakeholders</a:t>
            </a:r>
            <a:endParaRPr lang="en-US" sz="1200" dirty="0"/>
          </a:p>
        </p:txBody>
      </p:sp>
      <p:sp>
        <p:nvSpPr>
          <p:cNvPr id="19" name="Rounded Rectangle 18"/>
          <p:cNvSpPr/>
          <p:nvPr/>
        </p:nvSpPr>
        <p:spPr>
          <a:xfrm rot="16200000">
            <a:off x="1550295" y="2678907"/>
            <a:ext cx="1024066" cy="420032"/>
          </a:xfrm>
          <a:prstGeom prst="roundRect">
            <a:avLst/>
          </a:prstGeom>
          <a:solidFill>
            <a:srgbClr val="93CDDD"/>
          </a:solidFill>
          <a:ln>
            <a:solidFill>
              <a:srgbClr val="93CD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100" dirty="0" err="1"/>
              <a:t>Core</a:t>
            </a:r>
            <a:r>
              <a:rPr lang="fr-CA" sz="1100" dirty="0"/>
              <a:t> Program</a:t>
            </a:r>
            <a:endParaRPr lang="en-US" sz="1100" dirty="0"/>
          </a:p>
        </p:txBody>
      </p:sp>
      <p:sp>
        <p:nvSpPr>
          <p:cNvPr id="20" name="Rounded Rectangle 19"/>
          <p:cNvSpPr/>
          <p:nvPr/>
        </p:nvSpPr>
        <p:spPr>
          <a:xfrm rot="16200000">
            <a:off x="2070637" y="2678907"/>
            <a:ext cx="1024066" cy="420032"/>
          </a:xfrm>
          <a:prstGeom prst="roundRect">
            <a:avLst/>
          </a:prstGeom>
          <a:solidFill>
            <a:srgbClr val="93CDDD"/>
          </a:solidFill>
          <a:ln>
            <a:solidFill>
              <a:srgbClr val="93CD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100" dirty="0" err="1"/>
              <a:t>Core</a:t>
            </a:r>
            <a:r>
              <a:rPr lang="fr-CA" sz="1100" dirty="0"/>
              <a:t> Program</a:t>
            </a:r>
          </a:p>
        </p:txBody>
      </p:sp>
      <p:sp>
        <p:nvSpPr>
          <p:cNvPr id="21" name="Rounded Rectangle 20"/>
          <p:cNvSpPr/>
          <p:nvPr/>
        </p:nvSpPr>
        <p:spPr>
          <a:xfrm rot="16200000">
            <a:off x="2590980" y="2678907"/>
            <a:ext cx="1024066" cy="420032"/>
          </a:xfrm>
          <a:prstGeom prst="roundRect">
            <a:avLst/>
          </a:prstGeom>
          <a:solidFill>
            <a:srgbClr val="93CDDD"/>
          </a:solidFill>
          <a:ln>
            <a:solidFill>
              <a:srgbClr val="93CD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100" dirty="0" err="1"/>
              <a:t>Core</a:t>
            </a:r>
            <a:r>
              <a:rPr lang="fr-CA" sz="1100" dirty="0"/>
              <a:t> Program</a:t>
            </a:r>
          </a:p>
        </p:txBody>
      </p:sp>
      <p:sp>
        <p:nvSpPr>
          <p:cNvPr id="22" name="Rounded Rectangle 21"/>
          <p:cNvSpPr/>
          <p:nvPr/>
        </p:nvSpPr>
        <p:spPr>
          <a:xfrm>
            <a:off x="1331968" y="1895750"/>
            <a:ext cx="1981061" cy="391880"/>
          </a:xfrm>
          <a:prstGeom prst="roundRect">
            <a:avLst/>
          </a:prstGeom>
          <a:solidFill>
            <a:srgbClr val="93CDDD"/>
          </a:solidFill>
          <a:ln>
            <a:solidFill>
              <a:srgbClr val="93CD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200" dirty="0" err="1" smtClean="0"/>
              <a:t>Core</a:t>
            </a:r>
            <a:r>
              <a:rPr lang="fr-CA" sz="1200" dirty="0" smtClean="0"/>
              <a:t> </a:t>
            </a:r>
            <a:r>
              <a:rPr lang="fr-CA" sz="1200" dirty="0" err="1" smtClean="0"/>
              <a:t>policy</a:t>
            </a:r>
            <a:r>
              <a:rPr lang="fr-CA" sz="1200" dirty="0" smtClean="0"/>
              <a:t> </a:t>
            </a:r>
            <a:r>
              <a:rPr lang="fr-CA" sz="1200" dirty="0" err="1" smtClean="0"/>
              <a:t>functions</a:t>
            </a:r>
            <a:endParaRPr lang="en-US" sz="1200" dirty="0"/>
          </a:p>
        </p:txBody>
      </p:sp>
      <p:sp>
        <p:nvSpPr>
          <p:cNvPr id="24" name="Pentagon 23"/>
          <p:cNvSpPr/>
          <p:nvPr/>
        </p:nvSpPr>
        <p:spPr>
          <a:xfrm>
            <a:off x="4140103" y="1952308"/>
            <a:ext cx="195827" cy="2180578"/>
          </a:xfrm>
          <a:prstGeom prst="homePlate">
            <a:avLst>
              <a:gd name="adj" fmla="val 8396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extBox 1"/>
          <p:cNvSpPr txBox="1"/>
          <p:nvPr/>
        </p:nvSpPr>
        <p:spPr>
          <a:xfrm>
            <a:off x="1872986" y="1486843"/>
            <a:ext cx="846194" cy="369332"/>
          </a:xfrm>
          <a:prstGeom prst="rect">
            <a:avLst/>
          </a:prstGeom>
          <a:noFill/>
        </p:spPr>
        <p:txBody>
          <a:bodyPr wrap="none" rtlCol="0">
            <a:spAutoFit/>
          </a:bodyPr>
          <a:lstStyle/>
          <a:p>
            <a:r>
              <a:rPr lang="fr-CA" b="1" dirty="0" err="1" smtClean="0">
                <a:solidFill>
                  <a:schemeClr val="tx2"/>
                </a:solidFill>
              </a:rPr>
              <a:t>From</a:t>
            </a:r>
            <a:r>
              <a:rPr lang="fr-CA" b="1" dirty="0" smtClean="0">
                <a:solidFill>
                  <a:schemeClr val="tx2"/>
                </a:solidFill>
              </a:rPr>
              <a:t>…</a:t>
            </a:r>
            <a:endParaRPr lang="en-US" b="1" dirty="0">
              <a:solidFill>
                <a:schemeClr val="tx2"/>
              </a:solidFill>
            </a:endParaRPr>
          </a:p>
        </p:txBody>
      </p:sp>
      <p:sp>
        <p:nvSpPr>
          <p:cNvPr id="74" name="TextBox 73"/>
          <p:cNvSpPr txBox="1"/>
          <p:nvPr/>
        </p:nvSpPr>
        <p:spPr>
          <a:xfrm>
            <a:off x="6149853" y="1874438"/>
            <a:ext cx="571310" cy="369332"/>
          </a:xfrm>
          <a:prstGeom prst="rect">
            <a:avLst/>
          </a:prstGeom>
          <a:noFill/>
        </p:spPr>
        <p:txBody>
          <a:bodyPr wrap="none" rtlCol="0">
            <a:spAutoFit/>
          </a:bodyPr>
          <a:lstStyle>
            <a:defPPr>
              <a:defRPr lang="en-US"/>
            </a:defPPr>
            <a:lvl1pPr>
              <a:defRPr>
                <a:solidFill>
                  <a:schemeClr val="tx2"/>
                </a:solidFill>
              </a:defRPr>
            </a:lvl1pPr>
          </a:lstStyle>
          <a:p>
            <a:r>
              <a:rPr lang="fr-CA" b="1" dirty="0"/>
              <a:t>To…</a:t>
            </a:r>
            <a:endParaRPr lang="en-US" b="1" dirty="0"/>
          </a:p>
        </p:txBody>
      </p:sp>
      <p:grpSp>
        <p:nvGrpSpPr>
          <p:cNvPr id="132" name="Group 131"/>
          <p:cNvGrpSpPr/>
          <p:nvPr/>
        </p:nvGrpSpPr>
        <p:grpSpPr>
          <a:xfrm>
            <a:off x="5389084" y="2298013"/>
            <a:ext cx="2178024" cy="2158700"/>
            <a:chOff x="2720538" y="885707"/>
            <a:chExt cx="3538236" cy="3456000"/>
          </a:xfrm>
        </p:grpSpPr>
        <p:sp>
          <p:nvSpPr>
            <p:cNvPr id="133" name="Oval 132"/>
            <p:cNvSpPr/>
            <p:nvPr/>
          </p:nvSpPr>
          <p:spPr>
            <a:xfrm>
              <a:off x="2914410" y="1097091"/>
              <a:ext cx="3124522" cy="3012225"/>
            </a:xfrm>
            <a:prstGeom prst="ellipse">
              <a:avLst/>
            </a:prstGeom>
            <a:noFill/>
            <a:ln w="15875">
              <a:solidFill>
                <a:schemeClr val="tx2">
                  <a:lumMod val="60000"/>
                  <a:lumOff val="40000"/>
                </a:schemeClr>
              </a:solidFill>
              <a:prstDash val="lgDashDotDo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134" name="Freeform 133"/>
            <p:cNvSpPr>
              <a:spLocks noEditPoints="1"/>
            </p:cNvSpPr>
            <p:nvPr/>
          </p:nvSpPr>
          <p:spPr bwMode="auto">
            <a:xfrm rot="1959860">
              <a:off x="5130935" y="1038322"/>
              <a:ext cx="206283" cy="21138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4">
                <a:lumMod val="75000"/>
              </a:schemeClr>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135" name="Oval 134"/>
            <p:cNvSpPr/>
            <p:nvPr/>
          </p:nvSpPr>
          <p:spPr>
            <a:xfrm>
              <a:off x="3046526" y="1235812"/>
              <a:ext cx="2853686" cy="2747995"/>
            </a:xfrm>
            <a:prstGeom prst="ellipse">
              <a:avLst/>
            </a:prstGeom>
            <a:noFill/>
            <a:ln w="15875">
              <a:solidFill>
                <a:schemeClr val="tx2">
                  <a:lumMod val="60000"/>
                  <a:lumOff val="40000"/>
                </a:schemeClr>
              </a:solidFill>
              <a:prstDash val="lg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136" name="Freeform 135"/>
            <p:cNvSpPr>
              <a:spLocks noEditPoints="1"/>
            </p:cNvSpPr>
            <p:nvPr/>
          </p:nvSpPr>
          <p:spPr bwMode="auto">
            <a:xfrm rot="13370427">
              <a:off x="3023911" y="3500614"/>
              <a:ext cx="206283" cy="21138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4">
                <a:lumMod val="75000"/>
              </a:schemeClr>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137" name="Freeform 136"/>
            <p:cNvSpPr>
              <a:spLocks noEditPoints="1"/>
            </p:cNvSpPr>
            <p:nvPr/>
          </p:nvSpPr>
          <p:spPr bwMode="auto">
            <a:xfrm rot="14646818">
              <a:off x="2723088" y="2786437"/>
              <a:ext cx="206283" cy="21138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4">
                <a:lumMod val="75000"/>
              </a:schemeClr>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138" name="Freeform 137"/>
            <p:cNvSpPr>
              <a:spLocks noEditPoints="1"/>
            </p:cNvSpPr>
            <p:nvPr/>
          </p:nvSpPr>
          <p:spPr bwMode="auto">
            <a:xfrm rot="17500386">
              <a:off x="2806239" y="1837749"/>
              <a:ext cx="206283" cy="21138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4">
                <a:lumMod val="75000"/>
              </a:schemeClr>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139" name="Freeform 138"/>
            <p:cNvSpPr>
              <a:spLocks noEditPoints="1"/>
            </p:cNvSpPr>
            <p:nvPr/>
          </p:nvSpPr>
          <p:spPr bwMode="auto">
            <a:xfrm rot="19243396">
              <a:off x="3368703" y="1194393"/>
              <a:ext cx="206283" cy="21138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4">
                <a:lumMod val="75000"/>
              </a:schemeClr>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140" name="Freeform 139"/>
            <p:cNvSpPr>
              <a:spLocks noEditPoints="1"/>
            </p:cNvSpPr>
            <p:nvPr/>
          </p:nvSpPr>
          <p:spPr bwMode="auto">
            <a:xfrm>
              <a:off x="4267086" y="885707"/>
              <a:ext cx="206283" cy="21138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4">
                <a:lumMod val="75000"/>
              </a:schemeClr>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141" name="Freeform 140"/>
            <p:cNvSpPr>
              <a:spLocks noEditPoints="1"/>
            </p:cNvSpPr>
            <p:nvPr/>
          </p:nvSpPr>
          <p:spPr bwMode="auto">
            <a:xfrm rot="2858559">
              <a:off x="5588612" y="1387117"/>
              <a:ext cx="206283" cy="187615"/>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4">
                <a:lumMod val="75000"/>
              </a:schemeClr>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142" name="Freeform 141"/>
            <p:cNvSpPr>
              <a:spLocks noEditPoints="1"/>
            </p:cNvSpPr>
            <p:nvPr/>
          </p:nvSpPr>
          <p:spPr bwMode="auto">
            <a:xfrm rot="3973453">
              <a:off x="5936209" y="1870027"/>
              <a:ext cx="206283" cy="21138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4">
                <a:lumMod val="75000"/>
              </a:schemeClr>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143" name="Freeform 142"/>
            <p:cNvSpPr>
              <a:spLocks noEditPoints="1"/>
            </p:cNvSpPr>
            <p:nvPr/>
          </p:nvSpPr>
          <p:spPr bwMode="auto">
            <a:xfrm rot="5695221">
              <a:off x="6049940" y="2540448"/>
              <a:ext cx="206283" cy="21138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4">
                <a:lumMod val="75000"/>
              </a:schemeClr>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144" name="Freeform 143"/>
            <p:cNvSpPr>
              <a:spLocks noEditPoints="1"/>
            </p:cNvSpPr>
            <p:nvPr/>
          </p:nvSpPr>
          <p:spPr bwMode="auto">
            <a:xfrm rot="7341011">
              <a:off x="5853220" y="3229112"/>
              <a:ext cx="206283" cy="21138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4">
                <a:lumMod val="75000"/>
              </a:schemeClr>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145" name="Freeform 144"/>
            <p:cNvSpPr>
              <a:spLocks noEditPoints="1"/>
            </p:cNvSpPr>
            <p:nvPr/>
          </p:nvSpPr>
          <p:spPr bwMode="auto">
            <a:xfrm rot="8392409">
              <a:off x="5362745" y="3826612"/>
              <a:ext cx="206283" cy="21138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4">
                <a:lumMod val="75000"/>
              </a:schemeClr>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146" name="Freeform 145"/>
            <p:cNvSpPr>
              <a:spLocks noEditPoints="1"/>
            </p:cNvSpPr>
            <p:nvPr/>
          </p:nvSpPr>
          <p:spPr bwMode="auto">
            <a:xfrm rot="12686596">
              <a:off x="3529012" y="3926006"/>
              <a:ext cx="206283" cy="21138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4">
                <a:lumMod val="75000"/>
              </a:schemeClr>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147" name="Freeform 146"/>
            <p:cNvSpPr>
              <a:spLocks noEditPoints="1"/>
            </p:cNvSpPr>
            <p:nvPr/>
          </p:nvSpPr>
          <p:spPr bwMode="auto">
            <a:xfrm rot="11070998">
              <a:off x="4307075" y="4130323"/>
              <a:ext cx="206283" cy="21138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4">
                <a:lumMod val="75000"/>
              </a:schemeClr>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148" name="Freeform 147"/>
            <p:cNvSpPr>
              <a:spLocks noEditPoints="1"/>
            </p:cNvSpPr>
            <p:nvPr/>
          </p:nvSpPr>
          <p:spPr bwMode="auto">
            <a:xfrm rot="3652759">
              <a:off x="5564336" y="1757297"/>
              <a:ext cx="206283" cy="21138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149" name="Freeform 148"/>
            <p:cNvSpPr>
              <a:spLocks noEditPoints="1"/>
            </p:cNvSpPr>
            <p:nvPr/>
          </p:nvSpPr>
          <p:spPr bwMode="auto">
            <a:xfrm rot="14192209">
              <a:off x="3090996" y="3055909"/>
              <a:ext cx="206283" cy="21138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150" name="Freeform 149"/>
            <p:cNvSpPr>
              <a:spLocks noEditPoints="1"/>
            </p:cNvSpPr>
            <p:nvPr/>
          </p:nvSpPr>
          <p:spPr bwMode="auto">
            <a:xfrm rot="16460003">
              <a:off x="2976390" y="2317789"/>
              <a:ext cx="206283" cy="21138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151" name="Freeform 150"/>
            <p:cNvSpPr>
              <a:spLocks noEditPoints="1"/>
            </p:cNvSpPr>
            <p:nvPr/>
          </p:nvSpPr>
          <p:spPr bwMode="auto">
            <a:xfrm rot="18084233">
              <a:off x="3275045" y="1643149"/>
              <a:ext cx="206283" cy="21138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152" name="Freeform 151"/>
            <p:cNvSpPr>
              <a:spLocks noEditPoints="1"/>
            </p:cNvSpPr>
            <p:nvPr/>
          </p:nvSpPr>
          <p:spPr bwMode="auto">
            <a:xfrm rot="20030603">
              <a:off x="3876679" y="1201169"/>
              <a:ext cx="206283" cy="21138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153" name="Freeform 152"/>
            <p:cNvSpPr>
              <a:spLocks noEditPoints="1"/>
            </p:cNvSpPr>
            <p:nvPr/>
          </p:nvSpPr>
          <p:spPr bwMode="auto">
            <a:xfrm rot="934384">
              <a:off x="4637850" y="1165334"/>
              <a:ext cx="206283" cy="21138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154" name="Freeform 153"/>
            <p:cNvSpPr>
              <a:spLocks noEditPoints="1"/>
            </p:cNvSpPr>
            <p:nvPr/>
          </p:nvSpPr>
          <p:spPr bwMode="auto">
            <a:xfrm rot="6275199">
              <a:off x="5742848" y="2825649"/>
              <a:ext cx="206283" cy="187615"/>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155" name="Freeform 154"/>
            <p:cNvSpPr>
              <a:spLocks noEditPoints="1"/>
            </p:cNvSpPr>
            <p:nvPr/>
          </p:nvSpPr>
          <p:spPr bwMode="auto">
            <a:xfrm rot="2453510">
              <a:off x="5207617" y="1383230"/>
              <a:ext cx="206283" cy="21138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156" name="Freeform 155"/>
            <p:cNvSpPr>
              <a:spLocks noEditPoints="1"/>
            </p:cNvSpPr>
            <p:nvPr/>
          </p:nvSpPr>
          <p:spPr bwMode="auto">
            <a:xfrm rot="12228513">
              <a:off x="4010178" y="3794640"/>
              <a:ext cx="206283" cy="21138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157" name="Freeform 156"/>
            <p:cNvSpPr>
              <a:spLocks noEditPoints="1"/>
            </p:cNvSpPr>
            <p:nvPr/>
          </p:nvSpPr>
          <p:spPr bwMode="auto">
            <a:xfrm rot="13202927">
              <a:off x="3466361" y="3526561"/>
              <a:ext cx="206283" cy="21138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158" name="Freeform 157"/>
            <p:cNvSpPr>
              <a:spLocks noEditPoints="1"/>
            </p:cNvSpPr>
            <p:nvPr/>
          </p:nvSpPr>
          <p:spPr bwMode="auto">
            <a:xfrm rot="8459017">
              <a:off x="5390024" y="3401582"/>
              <a:ext cx="206283" cy="21138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159" name="Freeform 158"/>
            <p:cNvSpPr>
              <a:spLocks noEditPoints="1"/>
            </p:cNvSpPr>
            <p:nvPr/>
          </p:nvSpPr>
          <p:spPr bwMode="auto">
            <a:xfrm rot="9991142">
              <a:off x="4752791" y="3806149"/>
              <a:ext cx="206283" cy="21138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160" name="Freeform 159"/>
            <p:cNvSpPr>
              <a:spLocks noEditPoints="1"/>
            </p:cNvSpPr>
            <p:nvPr/>
          </p:nvSpPr>
          <p:spPr bwMode="auto">
            <a:xfrm rot="4339447">
              <a:off x="5724609" y="2195489"/>
              <a:ext cx="206283" cy="21138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161" name="Oval 160"/>
            <p:cNvSpPr/>
            <p:nvPr/>
          </p:nvSpPr>
          <p:spPr>
            <a:xfrm>
              <a:off x="3287738" y="1413740"/>
              <a:ext cx="2381935" cy="2365785"/>
            </a:xfrm>
            <a:prstGeom prst="ellipse">
              <a:avLst/>
            </a:prstGeom>
            <a:solidFill>
              <a:schemeClr val="accent5">
                <a:lumMod val="60000"/>
                <a:lumOff val="40000"/>
              </a:schemeClr>
            </a:solidFill>
            <a:ln>
              <a:solidFill>
                <a:srgbClr val="93CDD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162" name="Rectangle 161"/>
            <p:cNvSpPr/>
            <p:nvPr/>
          </p:nvSpPr>
          <p:spPr>
            <a:xfrm>
              <a:off x="4299072" y="1413740"/>
              <a:ext cx="314188" cy="2365785"/>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163" name="Rectangle 162"/>
            <p:cNvSpPr/>
            <p:nvPr/>
          </p:nvSpPr>
          <p:spPr>
            <a:xfrm>
              <a:off x="3287738" y="2451272"/>
              <a:ext cx="2381935" cy="26423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164" name="Oval 163"/>
            <p:cNvSpPr/>
            <p:nvPr/>
          </p:nvSpPr>
          <p:spPr>
            <a:xfrm>
              <a:off x="3783191" y="1898552"/>
              <a:ext cx="1351486" cy="1322338"/>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166" name="Rounded Rectangle 165"/>
            <p:cNvSpPr/>
            <p:nvPr/>
          </p:nvSpPr>
          <p:spPr>
            <a:xfrm>
              <a:off x="4947414" y="1752344"/>
              <a:ext cx="138966" cy="151694"/>
            </a:xfrm>
            <a:prstGeom prst="roundRect">
              <a:avLst/>
            </a:prstGeom>
            <a:solidFill>
              <a:schemeClr val="accent6"/>
            </a:solidFill>
            <a:ln>
              <a:solidFill>
                <a:srgbClr val="93CDD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167" name="Rounded Rectangle 166"/>
            <p:cNvSpPr/>
            <p:nvPr/>
          </p:nvSpPr>
          <p:spPr>
            <a:xfrm>
              <a:off x="5000293" y="1804950"/>
              <a:ext cx="138966" cy="151694"/>
            </a:xfrm>
            <a:prstGeom prst="roundRect">
              <a:avLst/>
            </a:prstGeom>
            <a:solidFill>
              <a:schemeClr val="accent6"/>
            </a:solidFill>
            <a:ln>
              <a:solidFill>
                <a:srgbClr val="93CDD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168" name="Rounded Rectangle 167"/>
            <p:cNvSpPr/>
            <p:nvPr/>
          </p:nvSpPr>
          <p:spPr>
            <a:xfrm>
              <a:off x="5056974" y="1857557"/>
              <a:ext cx="138966" cy="151694"/>
            </a:xfrm>
            <a:prstGeom prst="roundRect">
              <a:avLst/>
            </a:prstGeom>
            <a:solidFill>
              <a:schemeClr val="accent6"/>
            </a:solidFill>
            <a:ln>
              <a:solidFill>
                <a:srgbClr val="93CDD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169" name="Rounded Rectangle 168"/>
            <p:cNvSpPr/>
            <p:nvPr/>
          </p:nvSpPr>
          <p:spPr>
            <a:xfrm>
              <a:off x="5107096" y="1910164"/>
              <a:ext cx="138966" cy="151694"/>
            </a:xfrm>
            <a:prstGeom prst="roundRect">
              <a:avLst/>
            </a:prstGeom>
            <a:solidFill>
              <a:schemeClr val="accent6"/>
            </a:solidFill>
            <a:ln>
              <a:solidFill>
                <a:srgbClr val="93CDD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170" name="Rounded Rectangle 169"/>
            <p:cNvSpPr/>
            <p:nvPr/>
          </p:nvSpPr>
          <p:spPr>
            <a:xfrm>
              <a:off x="5059505" y="2945891"/>
              <a:ext cx="138966" cy="151694"/>
            </a:xfrm>
            <a:prstGeom prst="roundRect">
              <a:avLst/>
            </a:prstGeom>
            <a:solidFill>
              <a:schemeClr val="accent6"/>
            </a:solidFill>
            <a:ln>
              <a:solidFill>
                <a:srgbClr val="93CDD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171" name="Rounded Rectangle 170"/>
            <p:cNvSpPr/>
            <p:nvPr/>
          </p:nvSpPr>
          <p:spPr>
            <a:xfrm>
              <a:off x="5112384" y="2998498"/>
              <a:ext cx="138966" cy="151694"/>
            </a:xfrm>
            <a:prstGeom prst="roundRect">
              <a:avLst/>
            </a:prstGeom>
            <a:solidFill>
              <a:schemeClr val="accent6"/>
            </a:solidFill>
            <a:ln>
              <a:solidFill>
                <a:srgbClr val="93CDD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172" name="Rounded Rectangle 171"/>
            <p:cNvSpPr/>
            <p:nvPr/>
          </p:nvSpPr>
          <p:spPr>
            <a:xfrm>
              <a:off x="5169065" y="3051105"/>
              <a:ext cx="138966" cy="151694"/>
            </a:xfrm>
            <a:prstGeom prst="roundRect">
              <a:avLst/>
            </a:prstGeom>
            <a:solidFill>
              <a:schemeClr val="accent6"/>
            </a:solidFill>
            <a:ln>
              <a:solidFill>
                <a:srgbClr val="93CDD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173" name="Rounded Rectangle 172"/>
            <p:cNvSpPr/>
            <p:nvPr/>
          </p:nvSpPr>
          <p:spPr>
            <a:xfrm>
              <a:off x="5219187" y="3103711"/>
              <a:ext cx="138966" cy="151694"/>
            </a:xfrm>
            <a:prstGeom prst="roundRect">
              <a:avLst/>
            </a:prstGeom>
            <a:solidFill>
              <a:schemeClr val="accent6"/>
            </a:solidFill>
            <a:ln>
              <a:solidFill>
                <a:srgbClr val="93CDD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174" name="Rounded Rectangle 173"/>
            <p:cNvSpPr/>
            <p:nvPr/>
          </p:nvSpPr>
          <p:spPr>
            <a:xfrm>
              <a:off x="3639614" y="2998498"/>
              <a:ext cx="138966" cy="151694"/>
            </a:xfrm>
            <a:prstGeom prst="roundRect">
              <a:avLst/>
            </a:prstGeom>
            <a:solidFill>
              <a:schemeClr val="accent6"/>
            </a:solidFill>
            <a:ln>
              <a:solidFill>
                <a:srgbClr val="93CDD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175" name="Rounded Rectangle 174"/>
            <p:cNvSpPr/>
            <p:nvPr/>
          </p:nvSpPr>
          <p:spPr>
            <a:xfrm>
              <a:off x="3692493" y="3051105"/>
              <a:ext cx="138966" cy="151694"/>
            </a:xfrm>
            <a:prstGeom prst="roundRect">
              <a:avLst/>
            </a:prstGeom>
            <a:solidFill>
              <a:schemeClr val="accent6"/>
            </a:solidFill>
            <a:ln>
              <a:solidFill>
                <a:srgbClr val="93CDD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176" name="Rounded Rectangle 175"/>
            <p:cNvSpPr/>
            <p:nvPr/>
          </p:nvSpPr>
          <p:spPr>
            <a:xfrm>
              <a:off x="3749174" y="3103711"/>
              <a:ext cx="138966" cy="151694"/>
            </a:xfrm>
            <a:prstGeom prst="roundRect">
              <a:avLst/>
            </a:prstGeom>
            <a:solidFill>
              <a:schemeClr val="accent6"/>
            </a:solidFill>
            <a:ln>
              <a:solidFill>
                <a:srgbClr val="93CDD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177" name="Rounded Rectangle 176"/>
            <p:cNvSpPr/>
            <p:nvPr/>
          </p:nvSpPr>
          <p:spPr>
            <a:xfrm>
              <a:off x="3799296" y="3156319"/>
              <a:ext cx="138966" cy="151694"/>
            </a:xfrm>
            <a:prstGeom prst="roundRect">
              <a:avLst/>
            </a:prstGeom>
            <a:solidFill>
              <a:schemeClr val="accent6"/>
            </a:solidFill>
            <a:ln>
              <a:solidFill>
                <a:srgbClr val="93CDD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178" name="Rounded Rectangle 177"/>
            <p:cNvSpPr/>
            <p:nvPr/>
          </p:nvSpPr>
          <p:spPr>
            <a:xfrm>
              <a:off x="3660273" y="1758824"/>
              <a:ext cx="138966" cy="151694"/>
            </a:xfrm>
            <a:prstGeom prst="roundRect">
              <a:avLst/>
            </a:prstGeom>
            <a:solidFill>
              <a:schemeClr val="accent6"/>
            </a:solidFill>
            <a:ln>
              <a:solidFill>
                <a:srgbClr val="93CDD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179" name="Rounded Rectangle 178"/>
            <p:cNvSpPr/>
            <p:nvPr/>
          </p:nvSpPr>
          <p:spPr>
            <a:xfrm>
              <a:off x="3713152" y="1811430"/>
              <a:ext cx="138966" cy="151694"/>
            </a:xfrm>
            <a:prstGeom prst="roundRect">
              <a:avLst/>
            </a:prstGeom>
            <a:solidFill>
              <a:schemeClr val="accent6"/>
            </a:solidFill>
            <a:ln>
              <a:solidFill>
                <a:srgbClr val="93CDD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180" name="Rounded Rectangle 179"/>
            <p:cNvSpPr/>
            <p:nvPr/>
          </p:nvSpPr>
          <p:spPr>
            <a:xfrm>
              <a:off x="3769833" y="1864037"/>
              <a:ext cx="138966" cy="151694"/>
            </a:xfrm>
            <a:prstGeom prst="roundRect">
              <a:avLst/>
            </a:prstGeom>
            <a:solidFill>
              <a:schemeClr val="accent6"/>
            </a:solidFill>
            <a:ln>
              <a:solidFill>
                <a:srgbClr val="93CDD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181" name="Rounded Rectangle 180"/>
            <p:cNvSpPr/>
            <p:nvPr/>
          </p:nvSpPr>
          <p:spPr>
            <a:xfrm>
              <a:off x="3819955" y="1916644"/>
              <a:ext cx="138966" cy="151694"/>
            </a:xfrm>
            <a:prstGeom prst="roundRect">
              <a:avLst/>
            </a:prstGeom>
            <a:solidFill>
              <a:schemeClr val="accent6"/>
            </a:solidFill>
            <a:ln>
              <a:solidFill>
                <a:srgbClr val="93CDD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grpSp>
      <p:sp>
        <p:nvSpPr>
          <p:cNvPr id="3" name="TextBox 2"/>
          <p:cNvSpPr txBox="1"/>
          <p:nvPr/>
        </p:nvSpPr>
        <p:spPr>
          <a:xfrm>
            <a:off x="6114405" y="3096425"/>
            <a:ext cx="713837" cy="461665"/>
          </a:xfrm>
          <a:prstGeom prst="rect">
            <a:avLst/>
          </a:prstGeom>
          <a:noFill/>
        </p:spPr>
        <p:txBody>
          <a:bodyPr wrap="square" rtlCol="0">
            <a:spAutoFit/>
          </a:bodyPr>
          <a:lstStyle/>
          <a:p>
            <a:pPr algn="ctr"/>
            <a:r>
              <a:rPr lang="en-CA" sz="800" b="1" dirty="0" smtClean="0">
                <a:solidFill>
                  <a:schemeClr val="tx2"/>
                </a:solidFill>
              </a:rPr>
              <a:t>Core Policy Functions &amp; Programs</a:t>
            </a:r>
            <a:endParaRPr lang="en-CA" sz="800" b="1" dirty="0">
              <a:solidFill>
                <a:schemeClr val="tx2"/>
              </a:solidFill>
            </a:endParaRPr>
          </a:p>
        </p:txBody>
      </p:sp>
      <p:graphicFrame>
        <p:nvGraphicFramePr>
          <p:cNvPr id="23" name="Diagram 22"/>
          <p:cNvGraphicFramePr/>
          <p:nvPr>
            <p:extLst>
              <p:ext uri="{D42A27DB-BD31-4B8C-83A1-F6EECF244321}">
                <p14:modId xmlns:p14="http://schemas.microsoft.com/office/powerpoint/2010/main" val="4278511098"/>
              </p:ext>
            </p:extLst>
          </p:nvPr>
        </p:nvGraphicFramePr>
        <p:xfrm>
          <a:off x="4418434" y="1666183"/>
          <a:ext cx="1324521" cy="6608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8" name="Diagram 77"/>
          <p:cNvGraphicFramePr/>
          <p:nvPr>
            <p:extLst>
              <p:ext uri="{D42A27DB-BD31-4B8C-83A1-F6EECF244321}">
                <p14:modId xmlns:p14="http://schemas.microsoft.com/office/powerpoint/2010/main" val="2807637479"/>
              </p:ext>
            </p:extLst>
          </p:nvPr>
        </p:nvGraphicFramePr>
        <p:xfrm>
          <a:off x="5709668" y="979150"/>
          <a:ext cx="1324521" cy="66081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79" name="Diagram 78"/>
          <p:cNvGraphicFramePr/>
          <p:nvPr>
            <p:extLst>
              <p:ext uri="{D42A27DB-BD31-4B8C-83A1-F6EECF244321}">
                <p14:modId xmlns:p14="http://schemas.microsoft.com/office/powerpoint/2010/main" val="2805516813"/>
              </p:ext>
            </p:extLst>
          </p:nvPr>
        </p:nvGraphicFramePr>
        <p:xfrm>
          <a:off x="7119792" y="1517183"/>
          <a:ext cx="1324521" cy="660813"/>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81" name="TextBox 80"/>
          <p:cNvSpPr txBox="1"/>
          <p:nvPr/>
        </p:nvSpPr>
        <p:spPr>
          <a:xfrm>
            <a:off x="4942931" y="2354586"/>
            <a:ext cx="421805" cy="215444"/>
          </a:xfrm>
          <a:prstGeom prst="rect">
            <a:avLst/>
          </a:prstGeom>
          <a:noFill/>
        </p:spPr>
        <p:txBody>
          <a:bodyPr wrap="square" rtlCol="0">
            <a:spAutoFit/>
          </a:bodyPr>
          <a:lstStyle/>
          <a:p>
            <a:pPr algn="ctr"/>
            <a:r>
              <a:rPr lang="en-CA" sz="800" b="1" dirty="0" smtClean="0"/>
              <a:t>Org A</a:t>
            </a:r>
            <a:endParaRPr lang="en-CA" sz="800" b="1" dirty="0"/>
          </a:p>
        </p:txBody>
      </p:sp>
      <p:sp>
        <p:nvSpPr>
          <p:cNvPr id="102" name="TextBox 101"/>
          <p:cNvSpPr txBox="1"/>
          <p:nvPr/>
        </p:nvSpPr>
        <p:spPr>
          <a:xfrm>
            <a:off x="6173940" y="1670912"/>
            <a:ext cx="421805" cy="215444"/>
          </a:xfrm>
          <a:prstGeom prst="rect">
            <a:avLst/>
          </a:prstGeom>
          <a:noFill/>
        </p:spPr>
        <p:txBody>
          <a:bodyPr wrap="square" rtlCol="0">
            <a:spAutoFit/>
          </a:bodyPr>
          <a:lstStyle/>
          <a:p>
            <a:pPr algn="ctr"/>
            <a:r>
              <a:rPr lang="en-CA" sz="800" b="1" dirty="0" smtClean="0"/>
              <a:t>Org B</a:t>
            </a:r>
            <a:endParaRPr lang="en-CA" sz="800" b="1" dirty="0"/>
          </a:p>
        </p:txBody>
      </p:sp>
      <p:sp>
        <p:nvSpPr>
          <p:cNvPr id="103" name="TextBox 102"/>
          <p:cNvSpPr txBox="1"/>
          <p:nvPr/>
        </p:nvSpPr>
        <p:spPr>
          <a:xfrm>
            <a:off x="7601278" y="2177946"/>
            <a:ext cx="421805" cy="215444"/>
          </a:xfrm>
          <a:prstGeom prst="rect">
            <a:avLst/>
          </a:prstGeom>
          <a:noFill/>
        </p:spPr>
        <p:txBody>
          <a:bodyPr wrap="square" rtlCol="0">
            <a:spAutoFit/>
          </a:bodyPr>
          <a:lstStyle/>
          <a:p>
            <a:pPr algn="ctr"/>
            <a:r>
              <a:rPr lang="en-CA" sz="800" b="1" dirty="0" smtClean="0"/>
              <a:t>Org C</a:t>
            </a:r>
            <a:endParaRPr lang="en-CA" sz="800" b="1" dirty="0"/>
          </a:p>
        </p:txBody>
      </p:sp>
      <p:sp>
        <p:nvSpPr>
          <p:cNvPr id="80" name="Freeform 79"/>
          <p:cNvSpPr>
            <a:spLocks/>
          </p:cNvSpPr>
          <p:nvPr/>
        </p:nvSpPr>
        <p:spPr bwMode="auto">
          <a:xfrm rot="5647228">
            <a:off x="7463817" y="2296666"/>
            <a:ext cx="592921" cy="491610"/>
          </a:xfrm>
          <a:custGeom>
            <a:avLst/>
            <a:gdLst>
              <a:gd name="T0" fmla="*/ 888 w 1069"/>
              <a:gd name="T1" fmla="*/ 1027 h 1147"/>
              <a:gd name="T2" fmla="*/ 939 w 1069"/>
              <a:gd name="T3" fmla="*/ 940 h 1147"/>
              <a:gd name="T4" fmla="*/ 1041 w 1069"/>
              <a:gd name="T5" fmla="*/ 821 h 1147"/>
              <a:gd name="T6" fmla="*/ 1069 w 1069"/>
              <a:gd name="T7" fmla="*/ 815 h 1147"/>
              <a:gd name="T8" fmla="*/ 1058 w 1069"/>
              <a:gd name="T9" fmla="*/ 841 h 1147"/>
              <a:gd name="T10" fmla="*/ 894 w 1069"/>
              <a:gd name="T11" fmla="*/ 1052 h 1147"/>
              <a:gd name="T12" fmla="*/ 889 w 1069"/>
              <a:gd name="T13" fmla="*/ 1095 h 1147"/>
              <a:gd name="T14" fmla="*/ 879 w 1069"/>
              <a:gd name="T15" fmla="*/ 1146 h 1147"/>
              <a:gd name="T16" fmla="*/ 869 w 1069"/>
              <a:gd name="T17" fmla="*/ 1147 h 1147"/>
              <a:gd name="T18" fmla="*/ 796 w 1069"/>
              <a:gd name="T19" fmla="*/ 1070 h 1147"/>
              <a:gd name="T20" fmla="*/ 489 w 1069"/>
              <a:gd name="T21" fmla="*/ 876 h 1147"/>
              <a:gd name="T22" fmla="*/ 486 w 1069"/>
              <a:gd name="T23" fmla="*/ 875 h 1147"/>
              <a:gd name="T24" fmla="*/ 455 w 1069"/>
              <a:gd name="T25" fmla="*/ 848 h 1147"/>
              <a:gd name="T26" fmla="*/ 495 w 1069"/>
              <a:gd name="T27" fmla="*/ 846 h 1147"/>
              <a:gd name="T28" fmla="*/ 836 w 1069"/>
              <a:gd name="T29" fmla="*/ 1093 h 1147"/>
              <a:gd name="T30" fmla="*/ 855 w 1069"/>
              <a:gd name="T31" fmla="*/ 1105 h 1147"/>
              <a:gd name="T32" fmla="*/ 854 w 1069"/>
              <a:gd name="T33" fmla="*/ 1076 h 1147"/>
              <a:gd name="T34" fmla="*/ 690 w 1069"/>
              <a:gd name="T35" fmla="*/ 532 h 1147"/>
              <a:gd name="T36" fmla="*/ 460 w 1069"/>
              <a:gd name="T37" fmla="*/ 186 h 1147"/>
              <a:gd name="T38" fmla="*/ 128 w 1069"/>
              <a:gd name="T39" fmla="*/ 22 h 1147"/>
              <a:gd name="T40" fmla="*/ 0 w 1069"/>
              <a:gd name="T41" fmla="*/ 9 h 1147"/>
              <a:gd name="T42" fmla="*/ 95 w 1069"/>
              <a:gd name="T43" fmla="*/ 2 h 1147"/>
              <a:gd name="T44" fmla="*/ 609 w 1069"/>
              <a:gd name="T45" fmla="*/ 303 h 1147"/>
              <a:gd name="T46" fmla="*/ 817 w 1069"/>
              <a:gd name="T47" fmla="*/ 733 h 1147"/>
              <a:gd name="T48" fmla="*/ 883 w 1069"/>
              <a:gd name="T49" fmla="*/ 1006 h 1147"/>
              <a:gd name="T50" fmla="*/ 888 w 1069"/>
              <a:gd name="T51" fmla="*/ 1027 h 1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069" h="1147">
                <a:moveTo>
                  <a:pt x="888" y="1027"/>
                </a:moveTo>
                <a:cubicBezTo>
                  <a:pt x="906" y="995"/>
                  <a:pt x="919" y="965"/>
                  <a:pt x="939" y="940"/>
                </a:cubicBezTo>
                <a:cubicBezTo>
                  <a:pt x="970" y="898"/>
                  <a:pt x="1006" y="860"/>
                  <a:pt x="1041" y="821"/>
                </a:cubicBezTo>
                <a:cubicBezTo>
                  <a:pt x="1046" y="816"/>
                  <a:pt x="1059" y="817"/>
                  <a:pt x="1069" y="815"/>
                </a:cubicBezTo>
                <a:cubicBezTo>
                  <a:pt x="1065" y="824"/>
                  <a:pt x="1065" y="836"/>
                  <a:pt x="1058" y="841"/>
                </a:cubicBezTo>
                <a:cubicBezTo>
                  <a:pt x="982" y="894"/>
                  <a:pt x="937" y="972"/>
                  <a:pt x="894" y="1052"/>
                </a:cubicBezTo>
                <a:cubicBezTo>
                  <a:pt x="888" y="1064"/>
                  <a:pt x="891" y="1080"/>
                  <a:pt x="889" y="1095"/>
                </a:cubicBezTo>
                <a:cubicBezTo>
                  <a:pt x="886" y="1112"/>
                  <a:pt x="883" y="1129"/>
                  <a:pt x="879" y="1146"/>
                </a:cubicBezTo>
                <a:cubicBezTo>
                  <a:pt x="876" y="1146"/>
                  <a:pt x="872" y="1147"/>
                  <a:pt x="869" y="1147"/>
                </a:cubicBezTo>
                <a:cubicBezTo>
                  <a:pt x="845" y="1121"/>
                  <a:pt x="821" y="1095"/>
                  <a:pt x="796" y="1070"/>
                </a:cubicBezTo>
                <a:cubicBezTo>
                  <a:pt x="709" y="982"/>
                  <a:pt x="611" y="910"/>
                  <a:pt x="489" y="876"/>
                </a:cubicBezTo>
                <a:cubicBezTo>
                  <a:pt x="488" y="876"/>
                  <a:pt x="487" y="875"/>
                  <a:pt x="486" y="875"/>
                </a:cubicBezTo>
                <a:cubicBezTo>
                  <a:pt x="473" y="869"/>
                  <a:pt x="448" y="870"/>
                  <a:pt x="455" y="848"/>
                </a:cubicBezTo>
                <a:cubicBezTo>
                  <a:pt x="462" y="826"/>
                  <a:pt x="482" y="842"/>
                  <a:pt x="495" y="846"/>
                </a:cubicBezTo>
                <a:cubicBezTo>
                  <a:pt x="636" y="892"/>
                  <a:pt x="743" y="982"/>
                  <a:pt x="836" y="1093"/>
                </a:cubicBezTo>
                <a:cubicBezTo>
                  <a:pt x="840" y="1098"/>
                  <a:pt x="844" y="1102"/>
                  <a:pt x="855" y="1105"/>
                </a:cubicBezTo>
                <a:cubicBezTo>
                  <a:pt x="855" y="1096"/>
                  <a:pt x="856" y="1086"/>
                  <a:pt x="854" y="1076"/>
                </a:cubicBezTo>
                <a:cubicBezTo>
                  <a:pt x="809" y="892"/>
                  <a:pt x="764" y="708"/>
                  <a:pt x="690" y="532"/>
                </a:cubicBezTo>
                <a:cubicBezTo>
                  <a:pt x="636" y="402"/>
                  <a:pt x="559" y="286"/>
                  <a:pt x="460" y="186"/>
                </a:cubicBezTo>
                <a:cubicBezTo>
                  <a:pt x="369" y="94"/>
                  <a:pt x="255" y="44"/>
                  <a:pt x="128" y="22"/>
                </a:cubicBezTo>
                <a:cubicBezTo>
                  <a:pt x="87" y="15"/>
                  <a:pt x="43" y="15"/>
                  <a:pt x="0" y="9"/>
                </a:cubicBezTo>
                <a:cubicBezTo>
                  <a:pt x="31" y="6"/>
                  <a:pt x="63" y="0"/>
                  <a:pt x="95" y="2"/>
                </a:cubicBezTo>
                <a:cubicBezTo>
                  <a:pt x="316" y="17"/>
                  <a:pt x="480" y="129"/>
                  <a:pt x="609" y="303"/>
                </a:cubicBezTo>
                <a:cubicBezTo>
                  <a:pt x="705" y="434"/>
                  <a:pt x="771" y="579"/>
                  <a:pt x="817" y="733"/>
                </a:cubicBezTo>
                <a:cubicBezTo>
                  <a:pt x="844" y="822"/>
                  <a:pt x="861" y="915"/>
                  <a:pt x="883" y="1006"/>
                </a:cubicBezTo>
                <a:cubicBezTo>
                  <a:pt x="884" y="1012"/>
                  <a:pt x="886" y="1017"/>
                  <a:pt x="888" y="1027"/>
                </a:cubicBezTo>
              </a:path>
            </a:pathLst>
          </a:custGeom>
          <a:solidFill>
            <a:srgbClr val="999999"/>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a:p>
        </p:txBody>
      </p:sp>
      <p:sp>
        <p:nvSpPr>
          <p:cNvPr id="82" name="Freeform 81"/>
          <p:cNvSpPr>
            <a:spLocks/>
          </p:cNvSpPr>
          <p:nvPr/>
        </p:nvSpPr>
        <p:spPr bwMode="auto">
          <a:xfrm rot="1629562">
            <a:off x="6669796" y="1378135"/>
            <a:ext cx="599327" cy="779050"/>
          </a:xfrm>
          <a:custGeom>
            <a:avLst/>
            <a:gdLst>
              <a:gd name="T0" fmla="*/ 888 w 1069"/>
              <a:gd name="T1" fmla="*/ 1027 h 1147"/>
              <a:gd name="T2" fmla="*/ 939 w 1069"/>
              <a:gd name="T3" fmla="*/ 940 h 1147"/>
              <a:gd name="T4" fmla="*/ 1041 w 1069"/>
              <a:gd name="T5" fmla="*/ 821 h 1147"/>
              <a:gd name="T6" fmla="*/ 1069 w 1069"/>
              <a:gd name="T7" fmla="*/ 815 h 1147"/>
              <a:gd name="T8" fmla="*/ 1058 w 1069"/>
              <a:gd name="T9" fmla="*/ 841 h 1147"/>
              <a:gd name="T10" fmla="*/ 894 w 1069"/>
              <a:gd name="T11" fmla="*/ 1052 h 1147"/>
              <a:gd name="T12" fmla="*/ 889 w 1069"/>
              <a:gd name="T13" fmla="*/ 1095 h 1147"/>
              <a:gd name="T14" fmla="*/ 879 w 1069"/>
              <a:gd name="T15" fmla="*/ 1146 h 1147"/>
              <a:gd name="T16" fmla="*/ 869 w 1069"/>
              <a:gd name="T17" fmla="*/ 1147 h 1147"/>
              <a:gd name="T18" fmla="*/ 796 w 1069"/>
              <a:gd name="T19" fmla="*/ 1070 h 1147"/>
              <a:gd name="T20" fmla="*/ 489 w 1069"/>
              <a:gd name="T21" fmla="*/ 876 h 1147"/>
              <a:gd name="T22" fmla="*/ 486 w 1069"/>
              <a:gd name="T23" fmla="*/ 875 h 1147"/>
              <a:gd name="T24" fmla="*/ 455 w 1069"/>
              <a:gd name="T25" fmla="*/ 848 h 1147"/>
              <a:gd name="T26" fmla="*/ 495 w 1069"/>
              <a:gd name="T27" fmla="*/ 846 h 1147"/>
              <a:gd name="T28" fmla="*/ 836 w 1069"/>
              <a:gd name="T29" fmla="*/ 1093 h 1147"/>
              <a:gd name="T30" fmla="*/ 855 w 1069"/>
              <a:gd name="T31" fmla="*/ 1105 h 1147"/>
              <a:gd name="T32" fmla="*/ 854 w 1069"/>
              <a:gd name="T33" fmla="*/ 1076 h 1147"/>
              <a:gd name="T34" fmla="*/ 690 w 1069"/>
              <a:gd name="T35" fmla="*/ 532 h 1147"/>
              <a:gd name="T36" fmla="*/ 460 w 1069"/>
              <a:gd name="T37" fmla="*/ 186 h 1147"/>
              <a:gd name="T38" fmla="*/ 128 w 1069"/>
              <a:gd name="T39" fmla="*/ 22 h 1147"/>
              <a:gd name="T40" fmla="*/ 0 w 1069"/>
              <a:gd name="T41" fmla="*/ 9 h 1147"/>
              <a:gd name="T42" fmla="*/ 95 w 1069"/>
              <a:gd name="T43" fmla="*/ 2 h 1147"/>
              <a:gd name="T44" fmla="*/ 609 w 1069"/>
              <a:gd name="T45" fmla="*/ 303 h 1147"/>
              <a:gd name="T46" fmla="*/ 817 w 1069"/>
              <a:gd name="T47" fmla="*/ 733 h 1147"/>
              <a:gd name="T48" fmla="*/ 883 w 1069"/>
              <a:gd name="T49" fmla="*/ 1006 h 1147"/>
              <a:gd name="T50" fmla="*/ 888 w 1069"/>
              <a:gd name="T51" fmla="*/ 1027 h 1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069" h="1147">
                <a:moveTo>
                  <a:pt x="888" y="1027"/>
                </a:moveTo>
                <a:cubicBezTo>
                  <a:pt x="906" y="995"/>
                  <a:pt x="919" y="965"/>
                  <a:pt x="939" y="940"/>
                </a:cubicBezTo>
                <a:cubicBezTo>
                  <a:pt x="970" y="898"/>
                  <a:pt x="1006" y="860"/>
                  <a:pt x="1041" y="821"/>
                </a:cubicBezTo>
                <a:cubicBezTo>
                  <a:pt x="1046" y="816"/>
                  <a:pt x="1059" y="817"/>
                  <a:pt x="1069" y="815"/>
                </a:cubicBezTo>
                <a:cubicBezTo>
                  <a:pt x="1065" y="824"/>
                  <a:pt x="1065" y="836"/>
                  <a:pt x="1058" y="841"/>
                </a:cubicBezTo>
                <a:cubicBezTo>
                  <a:pt x="982" y="894"/>
                  <a:pt x="937" y="972"/>
                  <a:pt x="894" y="1052"/>
                </a:cubicBezTo>
                <a:cubicBezTo>
                  <a:pt x="888" y="1064"/>
                  <a:pt x="891" y="1080"/>
                  <a:pt x="889" y="1095"/>
                </a:cubicBezTo>
                <a:cubicBezTo>
                  <a:pt x="886" y="1112"/>
                  <a:pt x="883" y="1129"/>
                  <a:pt x="879" y="1146"/>
                </a:cubicBezTo>
                <a:cubicBezTo>
                  <a:pt x="876" y="1146"/>
                  <a:pt x="872" y="1147"/>
                  <a:pt x="869" y="1147"/>
                </a:cubicBezTo>
                <a:cubicBezTo>
                  <a:pt x="845" y="1121"/>
                  <a:pt x="821" y="1095"/>
                  <a:pt x="796" y="1070"/>
                </a:cubicBezTo>
                <a:cubicBezTo>
                  <a:pt x="709" y="982"/>
                  <a:pt x="611" y="910"/>
                  <a:pt x="489" y="876"/>
                </a:cubicBezTo>
                <a:cubicBezTo>
                  <a:pt x="488" y="876"/>
                  <a:pt x="487" y="875"/>
                  <a:pt x="486" y="875"/>
                </a:cubicBezTo>
                <a:cubicBezTo>
                  <a:pt x="473" y="869"/>
                  <a:pt x="448" y="870"/>
                  <a:pt x="455" y="848"/>
                </a:cubicBezTo>
                <a:cubicBezTo>
                  <a:pt x="462" y="826"/>
                  <a:pt x="482" y="842"/>
                  <a:pt x="495" y="846"/>
                </a:cubicBezTo>
                <a:cubicBezTo>
                  <a:pt x="636" y="892"/>
                  <a:pt x="743" y="982"/>
                  <a:pt x="836" y="1093"/>
                </a:cubicBezTo>
                <a:cubicBezTo>
                  <a:pt x="840" y="1098"/>
                  <a:pt x="844" y="1102"/>
                  <a:pt x="855" y="1105"/>
                </a:cubicBezTo>
                <a:cubicBezTo>
                  <a:pt x="855" y="1096"/>
                  <a:pt x="856" y="1086"/>
                  <a:pt x="854" y="1076"/>
                </a:cubicBezTo>
                <a:cubicBezTo>
                  <a:pt x="809" y="892"/>
                  <a:pt x="764" y="708"/>
                  <a:pt x="690" y="532"/>
                </a:cubicBezTo>
                <a:cubicBezTo>
                  <a:pt x="636" y="402"/>
                  <a:pt x="559" y="286"/>
                  <a:pt x="460" y="186"/>
                </a:cubicBezTo>
                <a:cubicBezTo>
                  <a:pt x="369" y="94"/>
                  <a:pt x="255" y="44"/>
                  <a:pt x="128" y="22"/>
                </a:cubicBezTo>
                <a:cubicBezTo>
                  <a:pt x="87" y="15"/>
                  <a:pt x="43" y="15"/>
                  <a:pt x="0" y="9"/>
                </a:cubicBezTo>
                <a:cubicBezTo>
                  <a:pt x="31" y="6"/>
                  <a:pt x="63" y="0"/>
                  <a:pt x="95" y="2"/>
                </a:cubicBezTo>
                <a:cubicBezTo>
                  <a:pt x="316" y="17"/>
                  <a:pt x="480" y="129"/>
                  <a:pt x="609" y="303"/>
                </a:cubicBezTo>
                <a:cubicBezTo>
                  <a:pt x="705" y="434"/>
                  <a:pt x="771" y="579"/>
                  <a:pt x="817" y="733"/>
                </a:cubicBezTo>
                <a:cubicBezTo>
                  <a:pt x="844" y="822"/>
                  <a:pt x="861" y="915"/>
                  <a:pt x="883" y="1006"/>
                </a:cubicBezTo>
                <a:cubicBezTo>
                  <a:pt x="884" y="1012"/>
                  <a:pt x="886" y="1017"/>
                  <a:pt x="888" y="1027"/>
                </a:cubicBezTo>
              </a:path>
            </a:pathLst>
          </a:custGeom>
          <a:solidFill>
            <a:srgbClr val="999999"/>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a:p>
        </p:txBody>
      </p:sp>
      <p:sp>
        <p:nvSpPr>
          <p:cNvPr id="84" name="Freeform 83"/>
          <p:cNvSpPr>
            <a:spLocks/>
          </p:cNvSpPr>
          <p:nvPr/>
        </p:nvSpPr>
        <p:spPr bwMode="auto">
          <a:xfrm rot="5647228" flipV="1">
            <a:off x="4761264" y="2360927"/>
            <a:ext cx="571840" cy="646041"/>
          </a:xfrm>
          <a:custGeom>
            <a:avLst/>
            <a:gdLst>
              <a:gd name="T0" fmla="*/ 888 w 1069"/>
              <a:gd name="T1" fmla="*/ 1027 h 1147"/>
              <a:gd name="T2" fmla="*/ 939 w 1069"/>
              <a:gd name="T3" fmla="*/ 940 h 1147"/>
              <a:gd name="T4" fmla="*/ 1041 w 1069"/>
              <a:gd name="T5" fmla="*/ 821 h 1147"/>
              <a:gd name="T6" fmla="*/ 1069 w 1069"/>
              <a:gd name="T7" fmla="*/ 815 h 1147"/>
              <a:gd name="T8" fmla="*/ 1058 w 1069"/>
              <a:gd name="T9" fmla="*/ 841 h 1147"/>
              <a:gd name="T10" fmla="*/ 894 w 1069"/>
              <a:gd name="T11" fmla="*/ 1052 h 1147"/>
              <a:gd name="T12" fmla="*/ 889 w 1069"/>
              <a:gd name="T13" fmla="*/ 1095 h 1147"/>
              <a:gd name="T14" fmla="*/ 879 w 1069"/>
              <a:gd name="T15" fmla="*/ 1146 h 1147"/>
              <a:gd name="T16" fmla="*/ 869 w 1069"/>
              <a:gd name="T17" fmla="*/ 1147 h 1147"/>
              <a:gd name="T18" fmla="*/ 796 w 1069"/>
              <a:gd name="T19" fmla="*/ 1070 h 1147"/>
              <a:gd name="T20" fmla="*/ 489 w 1069"/>
              <a:gd name="T21" fmla="*/ 876 h 1147"/>
              <a:gd name="T22" fmla="*/ 486 w 1069"/>
              <a:gd name="T23" fmla="*/ 875 h 1147"/>
              <a:gd name="T24" fmla="*/ 455 w 1069"/>
              <a:gd name="T25" fmla="*/ 848 h 1147"/>
              <a:gd name="T26" fmla="*/ 495 w 1069"/>
              <a:gd name="T27" fmla="*/ 846 h 1147"/>
              <a:gd name="T28" fmla="*/ 836 w 1069"/>
              <a:gd name="T29" fmla="*/ 1093 h 1147"/>
              <a:gd name="T30" fmla="*/ 855 w 1069"/>
              <a:gd name="T31" fmla="*/ 1105 h 1147"/>
              <a:gd name="T32" fmla="*/ 854 w 1069"/>
              <a:gd name="T33" fmla="*/ 1076 h 1147"/>
              <a:gd name="T34" fmla="*/ 690 w 1069"/>
              <a:gd name="T35" fmla="*/ 532 h 1147"/>
              <a:gd name="T36" fmla="*/ 460 w 1069"/>
              <a:gd name="T37" fmla="*/ 186 h 1147"/>
              <a:gd name="T38" fmla="*/ 128 w 1069"/>
              <a:gd name="T39" fmla="*/ 22 h 1147"/>
              <a:gd name="T40" fmla="*/ 0 w 1069"/>
              <a:gd name="T41" fmla="*/ 9 h 1147"/>
              <a:gd name="T42" fmla="*/ 95 w 1069"/>
              <a:gd name="T43" fmla="*/ 2 h 1147"/>
              <a:gd name="T44" fmla="*/ 609 w 1069"/>
              <a:gd name="T45" fmla="*/ 303 h 1147"/>
              <a:gd name="T46" fmla="*/ 817 w 1069"/>
              <a:gd name="T47" fmla="*/ 733 h 1147"/>
              <a:gd name="T48" fmla="*/ 883 w 1069"/>
              <a:gd name="T49" fmla="*/ 1006 h 1147"/>
              <a:gd name="T50" fmla="*/ 888 w 1069"/>
              <a:gd name="T51" fmla="*/ 1027 h 1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069" h="1147">
                <a:moveTo>
                  <a:pt x="888" y="1027"/>
                </a:moveTo>
                <a:cubicBezTo>
                  <a:pt x="906" y="995"/>
                  <a:pt x="919" y="965"/>
                  <a:pt x="939" y="940"/>
                </a:cubicBezTo>
                <a:cubicBezTo>
                  <a:pt x="970" y="898"/>
                  <a:pt x="1006" y="860"/>
                  <a:pt x="1041" y="821"/>
                </a:cubicBezTo>
                <a:cubicBezTo>
                  <a:pt x="1046" y="816"/>
                  <a:pt x="1059" y="817"/>
                  <a:pt x="1069" y="815"/>
                </a:cubicBezTo>
                <a:cubicBezTo>
                  <a:pt x="1065" y="824"/>
                  <a:pt x="1065" y="836"/>
                  <a:pt x="1058" y="841"/>
                </a:cubicBezTo>
                <a:cubicBezTo>
                  <a:pt x="982" y="894"/>
                  <a:pt x="937" y="972"/>
                  <a:pt x="894" y="1052"/>
                </a:cubicBezTo>
                <a:cubicBezTo>
                  <a:pt x="888" y="1064"/>
                  <a:pt x="891" y="1080"/>
                  <a:pt x="889" y="1095"/>
                </a:cubicBezTo>
                <a:cubicBezTo>
                  <a:pt x="886" y="1112"/>
                  <a:pt x="883" y="1129"/>
                  <a:pt x="879" y="1146"/>
                </a:cubicBezTo>
                <a:cubicBezTo>
                  <a:pt x="876" y="1146"/>
                  <a:pt x="872" y="1147"/>
                  <a:pt x="869" y="1147"/>
                </a:cubicBezTo>
                <a:cubicBezTo>
                  <a:pt x="845" y="1121"/>
                  <a:pt x="821" y="1095"/>
                  <a:pt x="796" y="1070"/>
                </a:cubicBezTo>
                <a:cubicBezTo>
                  <a:pt x="709" y="982"/>
                  <a:pt x="611" y="910"/>
                  <a:pt x="489" y="876"/>
                </a:cubicBezTo>
                <a:cubicBezTo>
                  <a:pt x="488" y="876"/>
                  <a:pt x="487" y="875"/>
                  <a:pt x="486" y="875"/>
                </a:cubicBezTo>
                <a:cubicBezTo>
                  <a:pt x="473" y="869"/>
                  <a:pt x="448" y="870"/>
                  <a:pt x="455" y="848"/>
                </a:cubicBezTo>
                <a:cubicBezTo>
                  <a:pt x="462" y="826"/>
                  <a:pt x="482" y="842"/>
                  <a:pt x="495" y="846"/>
                </a:cubicBezTo>
                <a:cubicBezTo>
                  <a:pt x="636" y="892"/>
                  <a:pt x="743" y="982"/>
                  <a:pt x="836" y="1093"/>
                </a:cubicBezTo>
                <a:cubicBezTo>
                  <a:pt x="840" y="1098"/>
                  <a:pt x="844" y="1102"/>
                  <a:pt x="855" y="1105"/>
                </a:cubicBezTo>
                <a:cubicBezTo>
                  <a:pt x="855" y="1096"/>
                  <a:pt x="856" y="1086"/>
                  <a:pt x="854" y="1076"/>
                </a:cubicBezTo>
                <a:cubicBezTo>
                  <a:pt x="809" y="892"/>
                  <a:pt x="764" y="708"/>
                  <a:pt x="690" y="532"/>
                </a:cubicBezTo>
                <a:cubicBezTo>
                  <a:pt x="636" y="402"/>
                  <a:pt x="559" y="286"/>
                  <a:pt x="460" y="186"/>
                </a:cubicBezTo>
                <a:cubicBezTo>
                  <a:pt x="369" y="94"/>
                  <a:pt x="255" y="44"/>
                  <a:pt x="128" y="22"/>
                </a:cubicBezTo>
                <a:cubicBezTo>
                  <a:pt x="87" y="15"/>
                  <a:pt x="43" y="15"/>
                  <a:pt x="0" y="9"/>
                </a:cubicBezTo>
                <a:cubicBezTo>
                  <a:pt x="31" y="6"/>
                  <a:pt x="63" y="0"/>
                  <a:pt x="95" y="2"/>
                </a:cubicBezTo>
                <a:cubicBezTo>
                  <a:pt x="316" y="17"/>
                  <a:pt x="480" y="129"/>
                  <a:pt x="609" y="303"/>
                </a:cubicBezTo>
                <a:cubicBezTo>
                  <a:pt x="705" y="434"/>
                  <a:pt x="771" y="579"/>
                  <a:pt x="817" y="733"/>
                </a:cubicBezTo>
                <a:cubicBezTo>
                  <a:pt x="844" y="822"/>
                  <a:pt x="861" y="915"/>
                  <a:pt x="883" y="1006"/>
                </a:cubicBezTo>
                <a:cubicBezTo>
                  <a:pt x="884" y="1012"/>
                  <a:pt x="886" y="1017"/>
                  <a:pt x="888" y="1027"/>
                </a:cubicBezTo>
              </a:path>
            </a:pathLst>
          </a:custGeom>
          <a:solidFill>
            <a:srgbClr val="999999"/>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a:p>
        </p:txBody>
      </p:sp>
    </p:spTree>
    <p:extLst>
      <p:ext uri="{BB962C8B-B14F-4D97-AF65-F5344CB8AC3E}">
        <p14:creationId xmlns:p14="http://schemas.microsoft.com/office/powerpoint/2010/main" val="368533907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95"/>
            <a:ext cx="9144000" cy="623258"/>
          </a:xfrm>
        </p:spPr>
        <p:txBody>
          <a:bodyPr>
            <a:noAutofit/>
          </a:bodyPr>
          <a:lstStyle/>
          <a:p>
            <a:r>
              <a:rPr lang="en-CA" sz="900" dirty="0">
                <a:solidFill>
                  <a:srgbClr val="2F5897"/>
                </a:solidFill>
                <a:latin typeface="Oswald"/>
                <a:ea typeface="Oswald"/>
                <a:cs typeface="Oswald"/>
                <a:sym typeface="Oswald"/>
              </a:rPr>
              <a:t>TESTING NEW POLICY METHODS &amp; </a:t>
            </a:r>
            <a:r>
              <a:rPr lang="en-CA" sz="900" dirty="0" smtClean="0">
                <a:solidFill>
                  <a:srgbClr val="2F5897"/>
                </a:solidFill>
                <a:latin typeface="Oswald"/>
                <a:ea typeface="Oswald"/>
                <a:cs typeface="Oswald"/>
                <a:sym typeface="Oswald"/>
              </a:rPr>
              <a:t>APPROACHES</a:t>
            </a:r>
            <a:r>
              <a:rPr lang="en-GB" sz="2100" dirty="0" smtClean="0">
                <a:solidFill>
                  <a:srgbClr val="2F5897"/>
                </a:solidFill>
                <a:latin typeface="Oswald"/>
                <a:ea typeface="Oswald"/>
                <a:cs typeface="Oswald"/>
                <a:sym typeface="Oswald"/>
              </a:rPr>
              <a:t/>
            </a:r>
            <a:br>
              <a:rPr lang="en-GB" sz="2100" dirty="0" smtClean="0">
                <a:solidFill>
                  <a:srgbClr val="2F5897"/>
                </a:solidFill>
                <a:latin typeface="Oswald"/>
                <a:ea typeface="Oswald"/>
                <a:cs typeface="Oswald"/>
                <a:sym typeface="Oswald"/>
              </a:rPr>
            </a:br>
            <a:r>
              <a:rPr lang="en-GB" sz="2100" dirty="0" smtClean="0">
                <a:solidFill>
                  <a:srgbClr val="2F5897"/>
                </a:solidFill>
                <a:latin typeface="Oswald"/>
                <a:ea typeface="Oswald"/>
                <a:cs typeface="Oswald"/>
                <a:sym typeface="Oswald"/>
              </a:rPr>
              <a:t>Supporting Smart Energy Communities &amp; Low Carbon Urban Futures</a:t>
            </a:r>
            <a:endParaRPr lang="en-CA" sz="2100" dirty="0"/>
          </a:p>
        </p:txBody>
      </p:sp>
      <p:sp>
        <p:nvSpPr>
          <p:cNvPr id="3" name="Shape 292"/>
          <p:cNvSpPr txBox="1">
            <a:spLocks/>
          </p:cNvSpPr>
          <p:nvPr/>
        </p:nvSpPr>
        <p:spPr>
          <a:xfrm>
            <a:off x="411585" y="571500"/>
            <a:ext cx="8448636" cy="467738"/>
          </a:xfrm>
          <a:prstGeom prst="rect">
            <a:avLst/>
          </a:prstGeom>
        </p:spPr>
        <p:txBody>
          <a:bodyPr vert="horz" lIns="68569" tIns="68569" rIns="68569" bIns="68569" rtlCol="0" anchor="t" anchorCtr="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spcBef>
                <a:spcPts val="0"/>
              </a:spcBef>
              <a:buNone/>
            </a:pPr>
            <a:r>
              <a:rPr lang="en-GB" sz="1350" u="sng" dirty="0">
                <a:solidFill>
                  <a:schemeClr val="tx1">
                    <a:lumMod val="50000"/>
                    <a:lumOff val="50000"/>
                  </a:schemeClr>
                </a:solidFill>
                <a:latin typeface="Humanst521 BT" panose="020B0602020204020204" pitchFamily="34" charset="0"/>
                <a:ea typeface="Cambria"/>
                <a:cs typeface="Cambria"/>
                <a:sym typeface="Cambria"/>
              </a:rPr>
              <a:t>Case study hypothesis</a:t>
            </a:r>
            <a:r>
              <a:rPr lang="en-GB" sz="1350" dirty="0">
                <a:solidFill>
                  <a:schemeClr val="tx1">
                    <a:lumMod val="50000"/>
                    <a:lumOff val="50000"/>
                  </a:schemeClr>
                </a:solidFill>
                <a:latin typeface="Humanst521 BT" panose="020B0602020204020204" pitchFamily="34" charset="0"/>
                <a:ea typeface="Cambria"/>
                <a:cs typeface="Cambria"/>
                <a:sym typeface="Cambria"/>
              </a:rPr>
              <a:t>: Building relationships and supporting </a:t>
            </a:r>
            <a:r>
              <a:rPr lang="en-GB" sz="1350" dirty="0" smtClean="0">
                <a:solidFill>
                  <a:schemeClr val="tx1">
                    <a:lumMod val="50000"/>
                    <a:lumOff val="50000"/>
                  </a:schemeClr>
                </a:solidFill>
                <a:latin typeface="Humanst521 BT" panose="020B0602020204020204" pitchFamily="34" charset="0"/>
                <a:ea typeface="Cambria"/>
                <a:cs typeface="Cambria"/>
                <a:sym typeface="Cambria"/>
              </a:rPr>
              <a:t>open </a:t>
            </a:r>
            <a:r>
              <a:rPr lang="en-GB" sz="1350" dirty="0">
                <a:solidFill>
                  <a:schemeClr val="tx1">
                    <a:lumMod val="50000"/>
                    <a:lumOff val="50000"/>
                  </a:schemeClr>
                </a:solidFill>
                <a:latin typeface="Humanst521 BT" panose="020B0602020204020204" pitchFamily="34" charset="0"/>
                <a:ea typeface="Cambria"/>
                <a:cs typeface="Cambria"/>
                <a:sym typeface="Cambria"/>
              </a:rPr>
              <a:t>dialogue </a:t>
            </a:r>
            <a:r>
              <a:rPr lang="en-GB" sz="1350" dirty="0" smtClean="0">
                <a:solidFill>
                  <a:schemeClr val="tx1">
                    <a:lumMod val="50000"/>
                    <a:lumOff val="50000"/>
                  </a:schemeClr>
                </a:solidFill>
                <a:latin typeface="Humanst521 BT" panose="020B0602020204020204" pitchFamily="34" charset="0"/>
                <a:ea typeface="Cambria"/>
                <a:cs typeface="Cambria"/>
                <a:sym typeface="Cambria"/>
              </a:rPr>
              <a:t>will build capacity and advance energy </a:t>
            </a:r>
            <a:r>
              <a:rPr lang="en-GB" sz="1350" dirty="0">
                <a:solidFill>
                  <a:schemeClr val="tx1">
                    <a:lumMod val="50000"/>
                    <a:lumOff val="50000"/>
                  </a:schemeClr>
                </a:solidFill>
                <a:latin typeface="Humanst521 BT" panose="020B0602020204020204" pitchFamily="34" charset="0"/>
                <a:ea typeface="Cambria"/>
                <a:cs typeface="Cambria"/>
                <a:sym typeface="Cambria"/>
              </a:rPr>
              <a:t>efficient and low carbon cities and communities</a:t>
            </a:r>
          </a:p>
        </p:txBody>
      </p:sp>
      <p:pic>
        <p:nvPicPr>
          <p:cNvPr id="4" name="Shape 294"/>
          <p:cNvPicPr preferRelativeResize="0"/>
          <p:nvPr/>
        </p:nvPicPr>
        <p:blipFill>
          <a:blip r:embed="rId6">
            <a:alphaModFix/>
          </a:blip>
          <a:stretch>
            <a:fillRect/>
          </a:stretch>
        </p:blipFill>
        <p:spPr>
          <a:xfrm>
            <a:off x="355360" y="2226512"/>
            <a:ext cx="1810237" cy="477196"/>
          </a:xfrm>
          <a:prstGeom prst="rect">
            <a:avLst/>
          </a:prstGeom>
          <a:noFill/>
          <a:ln>
            <a:noFill/>
          </a:ln>
        </p:spPr>
      </p:pic>
      <p:pic>
        <p:nvPicPr>
          <p:cNvPr id="5" name="Shape 295"/>
          <p:cNvPicPr preferRelativeResize="0"/>
          <p:nvPr/>
        </p:nvPicPr>
        <p:blipFill>
          <a:blip r:embed="rId7">
            <a:alphaModFix/>
          </a:blip>
          <a:stretch>
            <a:fillRect/>
          </a:stretch>
        </p:blipFill>
        <p:spPr>
          <a:xfrm>
            <a:off x="411585" y="2873431"/>
            <a:ext cx="1754012" cy="384120"/>
          </a:xfrm>
          <a:prstGeom prst="rect">
            <a:avLst/>
          </a:prstGeom>
          <a:noFill/>
          <a:ln>
            <a:noFill/>
          </a:ln>
        </p:spPr>
      </p:pic>
      <p:sp>
        <p:nvSpPr>
          <p:cNvPr id="16" name="Rectangle 15"/>
          <p:cNvSpPr/>
          <p:nvPr/>
        </p:nvSpPr>
        <p:spPr>
          <a:xfrm>
            <a:off x="3320240" y="1258337"/>
            <a:ext cx="5350793" cy="830997"/>
          </a:xfrm>
          <a:prstGeom prst="rect">
            <a:avLst/>
          </a:prstGeom>
        </p:spPr>
        <p:txBody>
          <a:bodyPr wrap="square">
            <a:spAutoFit/>
          </a:bodyPr>
          <a:lstStyle/>
          <a:p>
            <a:r>
              <a:rPr lang="en-US" sz="1200" b="1" dirty="0" smtClean="0">
                <a:solidFill>
                  <a:schemeClr val="tx1">
                    <a:lumMod val="65000"/>
                    <a:lumOff val="35000"/>
                  </a:schemeClr>
                </a:solidFill>
                <a:ea typeface="Open Sans" pitchFamily="34" charset="0"/>
                <a:cs typeface="Open Sans" pitchFamily="34" charset="0"/>
              </a:rPr>
              <a:t>Approaches</a:t>
            </a:r>
            <a:endParaRPr lang="en-US" sz="1200" b="1" dirty="0">
              <a:solidFill>
                <a:schemeClr val="tx1">
                  <a:lumMod val="65000"/>
                  <a:lumOff val="35000"/>
                </a:schemeClr>
              </a:solidFill>
              <a:ea typeface="Open Sans" pitchFamily="34" charset="0"/>
              <a:cs typeface="Open Sans" pitchFamily="34" charset="0"/>
            </a:endParaRPr>
          </a:p>
          <a:p>
            <a:pPr marL="214313" indent="-214313">
              <a:buFont typeface="Arial" panose="020B0604020202020204" pitchFamily="34" charset="0"/>
              <a:buChar char="•"/>
            </a:pPr>
            <a:r>
              <a:rPr lang="en-GB" sz="1200" dirty="0">
                <a:solidFill>
                  <a:srgbClr val="666666"/>
                </a:solidFill>
                <a:ea typeface="Cambria"/>
                <a:cs typeface="Cambria"/>
                <a:sym typeface="Cambria"/>
              </a:rPr>
              <a:t>C</a:t>
            </a:r>
            <a:r>
              <a:rPr lang="en-GB" sz="1200" dirty="0" smtClean="0">
                <a:solidFill>
                  <a:srgbClr val="666666"/>
                </a:solidFill>
                <a:ea typeface="Cambria"/>
                <a:cs typeface="Cambria"/>
                <a:sym typeface="Cambria"/>
              </a:rPr>
              <a:t>ontribution agreements to support </a:t>
            </a:r>
            <a:r>
              <a:rPr lang="en-GB" sz="1200" dirty="0">
                <a:solidFill>
                  <a:srgbClr val="666666"/>
                </a:solidFill>
                <a:ea typeface="Cambria"/>
                <a:cs typeface="Cambria"/>
                <a:sym typeface="Cambria"/>
              </a:rPr>
              <a:t>open </a:t>
            </a:r>
            <a:r>
              <a:rPr lang="en-GB" sz="1200" dirty="0" smtClean="0">
                <a:solidFill>
                  <a:srgbClr val="666666"/>
                </a:solidFill>
                <a:ea typeface="Cambria"/>
                <a:cs typeface="Cambria"/>
                <a:sym typeface="Cambria"/>
              </a:rPr>
              <a:t>dialogue, prototyping and policy proposals.</a:t>
            </a:r>
          </a:p>
          <a:p>
            <a:pPr marL="214313" indent="-214313">
              <a:buFont typeface="Arial" panose="020B0604020202020204" pitchFamily="34" charset="0"/>
              <a:buChar char="•"/>
            </a:pPr>
            <a:r>
              <a:rPr lang="en-GB" sz="1200" dirty="0" smtClean="0">
                <a:solidFill>
                  <a:srgbClr val="666666"/>
                </a:solidFill>
                <a:ea typeface="Open Sans" pitchFamily="34" charset="0"/>
                <a:cs typeface="Open Sans" pitchFamily="34" charset="0"/>
                <a:sym typeface="Cambria"/>
              </a:rPr>
              <a:t>Relationship building with new stakeholders. </a:t>
            </a:r>
            <a:endParaRPr lang="en-US" sz="1200" dirty="0">
              <a:solidFill>
                <a:schemeClr val="tx1">
                  <a:lumMod val="65000"/>
                  <a:lumOff val="35000"/>
                </a:schemeClr>
              </a:solidFill>
              <a:ea typeface="Open Sans" pitchFamily="34" charset="0"/>
              <a:cs typeface="Open Sans" pitchFamily="34" charset="0"/>
            </a:endParaRPr>
          </a:p>
        </p:txBody>
      </p:sp>
      <p:sp>
        <p:nvSpPr>
          <p:cNvPr id="17" name="Rectangle 16"/>
          <p:cNvSpPr/>
          <p:nvPr/>
        </p:nvSpPr>
        <p:spPr>
          <a:xfrm>
            <a:off x="3311790" y="2219956"/>
            <a:ext cx="5539981" cy="1015663"/>
          </a:xfrm>
          <a:prstGeom prst="rect">
            <a:avLst/>
          </a:prstGeom>
        </p:spPr>
        <p:txBody>
          <a:bodyPr wrap="square">
            <a:spAutoFit/>
          </a:bodyPr>
          <a:lstStyle/>
          <a:p>
            <a:r>
              <a:rPr lang="en-US" sz="1200" b="1" dirty="0">
                <a:solidFill>
                  <a:schemeClr val="tx1">
                    <a:lumMod val="65000"/>
                    <a:lumOff val="35000"/>
                  </a:schemeClr>
                </a:solidFill>
                <a:ea typeface="Open Sans" pitchFamily="34" charset="0"/>
                <a:cs typeface="Open Sans" pitchFamily="34" charset="0"/>
              </a:rPr>
              <a:t>Results to date</a:t>
            </a:r>
          </a:p>
          <a:p>
            <a:pPr marL="214313" indent="-214313">
              <a:buFont typeface="Arial" panose="020B0604020202020204" pitchFamily="34" charset="0"/>
              <a:buChar char="•"/>
            </a:pPr>
            <a:r>
              <a:rPr lang="en-CA" sz="1200" dirty="0">
                <a:solidFill>
                  <a:schemeClr val="tx1">
                    <a:lumMod val="65000"/>
                    <a:lumOff val="35000"/>
                  </a:schemeClr>
                </a:solidFill>
                <a:ea typeface="Open Sans" pitchFamily="34" charset="0"/>
                <a:cs typeface="Open Sans" pitchFamily="34" charset="0"/>
              </a:rPr>
              <a:t>Relationships &amp; capacity built to improve awareness and understanding of opportunities and barriers </a:t>
            </a:r>
            <a:r>
              <a:rPr lang="en-GB" sz="1200" dirty="0">
                <a:solidFill>
                  <a:schemeClr val="tx1">
                    <a:lumMod val="65000"/>
                    <a:lumOff val="35000"/>
                  </a:schemeClr>
                </a:solidFill>
                <a:ea typeface="Open Sans" pitchFamily="34" charset="0"/>
                <a:cs typeface="Open Sans" pitchFamily="34" charset="0"/>
                <a:sym typeface="Cambria"/>
              </a:rPr>
              <a:t>to energy efficiency and </a:t>
            </a:r>
            <a:r>
              <a:rPr lang="en-GB" sz="1200" dirty="0">
                <a:solidFill>
                  <a:schemeClr val="tx1">
                    <a:lumMod val="65000"/>
                    <a:lumOff val="35000"/>
                  </a:schemeClr>
                </a:solidFill>
                <a:ea typeface="Cambria"/>
                <a:cs typeface="Cambria"/>
                <a:sym typeface="Cambria"/>
              </a:rPr>
              <a:t>low carbon transition in cities and communities.</a:t>
            </a:r>
          </a:p>
          <a:p>
            <a:pPr marL="214313" indent="-214313">
              <a:buFont typeface="Arial" panose="020B0604020202020204" pitchFamily="34" charset="0"/>
              <a:buChar char="•"/>
            </a:pPr>
            <a:r>
              <a:rPr lang="en-GB" sz="1200" dirty="0">
                <a:solidFill>
                  <a:schemeClr val="tx1">
                    <a:lumMod val="65000"/>
                    <a:lumOff val="35000"/>
                  </a:schemeClr>
                </a:solidFill>
                <a:ea typeface="Cambria"/>
                <a:cs typeface="Cambria"/>
                <a:sym typeface="Cambria"/>
              </a:rPr>
              <a:t>Prototypes created to advance energy efficiency and low carbon transition.</a:t>
            </a:r>
          </a:p>
        </p:txBody>
      </p:sp>
      <p:sp>
        <p:nvSpPr>
          <p:cNvPr id="18" name="Rectangle 17"/>
          <p:cNvSpPr/>
          <p:nvPr/>
        </p:nvSpPr>
        <p:spPr>
          <a:xfrm>
            <a:off x="3320239" y="3387165"/>
            <a:ext cx="5539981" cy="830997"/>
          </a:xfrm>
          <a:prstGeom prst="rect">
            <a:avLst/>
          </a:prstGeom>
        </p:spPr>
        <p:txBody>
          <a:bodyPr wrap="square">
            <a:spAutoFit/>
          </a:bodyPr>
          <a:lstStyle/>
          <a:p>
            <a:r>
              <a:rPr lang="en-US" sz="1200" b="1" dirty="0">
                <a:solidFill>
                  <a:schemeClr val="tx1">
                    <a:lumMod val="65000"/>
                    <a:lumOff val="35000"/>
                  </a:schemeClr>
                </a:solidFill>
                <a:ea typeface="Open Sans" pitchFamily="34" charset="0"/>
                <a:cs typeface="Open Sans" pitchFamily="34" charset="0"/>
              </a:rPr>
              <a:t>Next Steps</a:t>
            </a:r>
          </a:p>
          <a:p>
            <a:pPr marL="214313" indent="-214313">
              <a:buFont typeface="Arial" panose="020B0604020202020204" pitchFamily="34" charset="0"/>
              <a:buChar char="•"/>
            </a:pPr>
            <a:r>
              <a:rPr lang="en-CA" sz="1200" dirty="0">
                <a:solidFill>
                  <a:schemeClr val="tx1">
                    <a:lumMod val="65000"/>
                    <a:lumOff val="35000"/>
                  </a:schemeClr>
                </a:solidFill>
                <a:ea typeface="Open Sans" pitchFamily="34" charset="0"/>
                <a:cs typeface="Open Sans" pitchFamily="34" charset="0"/>
              </a:rPr>
              <a:t>Continue building relationships and shared understandings of opportunities</a:t>
            </a:r>
          </a:p>
          <a:p>
            <a:pPr marL="214313" indent="-214313">
              <a:buFont typeface="Arial" panose="020B0604020202020204" pitchFamily="34" charset="0"/>
              <a:buChar char="•"/>
            </a:pPr>
            <a:r>
              <a:rPr lang="en-CA" sz="1200" dirty="0">
                <a:solidFill>
                  <a:schemeClr val="tx1">
                    <a:lumMod val="65000"/>
                    <a:lumOff val="35000"/>
                  </a:schemeClr>
                </a:solidFill>
                <a:ea typeface="Open Sans" pitchFamily="34" charset="0"/>
                <a:cs typeface="Open Sans" pitchFamily="34" charset="0"/>
              </a:rPr>
              <a:t>Ensure their voices are heard in the Generation Energy Dialogue and Forum and future policy directions.</a:t>
            </a:r>
          </a:p>
        </p:txBody>
      </p:sp>
      <p:pic>
        <p:nvPicPr>
          <p:cNvPr id="19" name="Picture 1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85357" y="3387165"/>
            <a:ext cx="1657350" cy="584027"/>
          </a:xfrm>
          <a:prstGeom prst="rect">
            <a:avLst/>
          </a:prstGeom>
        </p:spPr>
      </p:pic>
      <p:pic>
        <p:nvPicPr>
          <p:cNvPr id="20" name="Picture 1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18541" y="1485900"/>
            <a:ext cx="1095566" cy="547784"/>
          </a:xfrm>
          <a:prstGeom prst="rect">
            <a:avLst/>
          </a:prstGeom>
        </p:spPr>
      </p:pic>
      <p:sp>
        <p:nvSpPr>
          <p:cNvPr id="6" name="Slide Number Placeholder 5"/>
          <p:cNvSpPr>
            <a:spLocks noGrp="1"/>
          </p:cNvSpPr>
          <p:nvPr>
            <p:ph type="sldNum" sz="quarter" idx="12"/>
          </p:nvPr>
        </p:nvSpPr>
        <p:spPr>
          <a:xfrm>
            <a:off x="6286500" y="4767263"/>
            <a:ext cx="1600200" cy="273844"/>
          </a:xfrm>
        </p:spPr>
        <p:txBody>
          <a:bodyPr/>
          <a:lstStyle/>
          <a:p>
            <a:pPr>
              <a:defRPr/>
            </a:pPr>
            <a:fld id="{C3D00D1F-3E16-413B-8B17-64D331199CD4}" type="slidenum">
              <a:rPr lang="en-CA" smtClean="0"/>
              <a:pPr>
                <a:defRPr/>
              </a:pPr>
              <a:t>20</a:t>
            </a:fld>
            <a:endParaRPr lang="en-CA"/>
          </a:p>
        </p:txBody>
      </p:sp>
      <p:sp>
        <p:nvSpPr>
          <p:cNvPr id="30" name="Rectangle 29"/>
          <p:cNvSpPr/>
          <p:nvPr>
            <p:custDataLst>
              <p:tags r:id="rId1"/>
            </p:custDataLst>
          </p:nvPr>
        </p:nvSpPr>
        <p:spPr>
          <a:xfrm>
            <a:off x="2395618" y="2317119"/>
            <a:ext cx="736254" cy="736823"/>
          </a:xfrm>
          <a:prstGeom prst="rect">
            <a:avLst/>
          </a:prstGeom>
          <a:solidFill>
            <a:srgbClr val="0058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1" name="Rectangle 30"/>
          <p:cNvSpPr/>
          <p:nvPr>
            <p:custDataLst>
              <p:tags r:id="rId2"/>
            </p:custDataLst>
          </p:nvPr>
        </p:nvSpPr>
        <p:spPr>
          <a:xfrm>
            <a:off x="2416804" y="3410976"/>
            <a:ext cx="715068" cy="726694"/>
          </a:xfrm>
          <a:prstGeom prst="rect">
            <a:avLst/>
          </a:prstGeom>
          <a:solidFill>
            <a:srgbClr val="0058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2" name="Freeform 31"/>
          <p:cNvSpPr>
            <a:spLocks noEditPoints="1"/>
          </p:cNvSpPr>
          <p:nvPr/>
        </p:nvSpPr>
        <p:spPr bwMode="auto">
          <a:xfrm>
            <a:off x="2575536" y="2421706"/>
            <a:ext cx="432316" cy="454406"/>
          </a:xfrm>
          <a:custGeom>
            <a:avLst/>
            <a:gdLst>
              <a:gd name="T0" fmla="*/ 171 w 171"/>
              <a:gd name="T1" fmla="*/ 26 h 145"/>
              <a:gd name="T2" fmla="*/ 169 w 171"/>
              <a:gd name="T3" fmla="*/ 20 h 145"/>
              <a:gd name="T4" fmla="*/ 157 w 171"/>
              <a:gd name="T5" fmla="*/ 9 h 145"/>
              <a:gd name="T6" fmla="*/ 151 w 171"/>
              <a:gd name="T7" fmla="*/ 7 h 145"/>
              <a:gd name="T8" fmla="*/ 146 w 171"/>
              <a:gd name="T9" fmla="*/ 9 h 145"/>
              <a:gd name="T10" fmla="*/ 79 w 171"/>
              <a:gd name="T11" fmla="*/ 76 h 145"/>
              <a:gd name="T12" fmla="*/ 52 w 171"/>
              <a:gd name="T13" fmla="*/ 48 h 145"/>
              <a:gd name="T14" fmla="*/ 46 w 171"/>
              <a:gd name="T15" fmla="*/ 46 h 145"/>
              <a:gd name="T16" fmla="*/ 40 w 171"/>
              <a:gd name="T17" fmla="*/ 48 h 145"/>
              <a:gd name="T18" fmla="*/ 29 w 171"/>
              <a:gd name="T19" fmla="*/ 60 h 145"/>
              <a:gd name="T20" fmla="*/ 27 w 171"/>
              <a:gd name="T21" fmla="*/ 66 h 145"/>
              <a:gd name="T22" fmla="*/ 29 w 171"/>
              <a:gd name="T23" fmla="*/ 71 h 145"/>
              <a:gd name="T24" fmla="*/ 73 w 171"/>
              <a:gd name="T25" fmla="*/ 116 h 145"/>
              <a:gd name="T26" fmla="*/ 79 w 171"/>
              <a:gd name="T27" fmla="*/ 118 h 145"/>
              <a:gd name="T28" fmla="*/ 85 w 171"/>
              <a:gd name="T29" fmla="*/ 116 h 145"/>
              <a:gd name="T30" fmla="*/ 169 w 171"/>
              <a:gd name="T31" fmla="*/ 32 h 145"/>
              <a:gd name="T32" fmla="*/ 171 w 171"/>
              <a:gd name="T33" fmla="*/ 26 h 145"/>
              <a:gd name="T34" fmla="*/ 143 w 171"/>
              <a:gd name="T35" fmla="*/ 79 h 145"/>
              <a:gd name="T36" fmla="*/ 142 w 171"/>
              <a:gd name="T37" fmla="*/ 79 h 145"/>
              <a:gd name="T38" fmla="*/ 139 w 171"/>
              <a:gd name="T39" fmla="*/ 80 h 145"/>
              <a:gd name="T40" fmla="*/ 133 w 171"/>
              <a:gd name="T41" fmla="*/ 87 h 145"/>
              <a:gd name="T42" fmla="*/ 132 w 171"/>
              <a:gd name="T43" fmla="*/ 89 h 145"/>
              <a:gd name="T44" fmla="*/ 132 w 171"/>
              <a:gd name="T45" fmla="*/ 115 h 145"/>
              <a:gd name="T46" fmla="*/ 127 w 171"/>
              <a:gd name="T47" fmla="*/ 127 h 145"/>
              <a:gd name="T48" fmla="*/ 115 w 171"/>
              <a:gd name="T49" fmla="*/ 131 h 145"/>
              <a:gd name="T50" fmla="*/ 30 w 171"/>
              <a:gd name="T51" fmla="*/ 131 h 145"/>
              <a:gd name="T52" fmla="*/ 18 w 171"/>
              <a:gd name="T53" fmla="*/ 127 h 145"/>
              <a:gd name="T54" fmla="*/ 13 w 171"/>
              <a:gd name="T55" fmla="*/ 115 h 145"/>
              <a:gd name="T56" fmla="*/ 13 w 171"/>
              <a:gd name="T57" fmla="*/ 30 h 145"/>
              <a:gd name="T58" fmla="*/ 18 w 171"/>
              <a:gd name="T59" fmla="*/ 18 h 145"/>
              <a:gd name="T60" fmla="*/ 30 w 171"/>
              <a:gd name="T61" fmla="*/ 13 h 145"/>
              <a:gd name="T62" fmla="*/ 115 w 171"/>
              <a:gd name="T63" fmla="*/ 13 h 145"/>
              <a:gd name="T64" fmla="*/ 120 w 171"/>
              <a:gd name="T65" fmla="*/ 14 h 145"/>
              <a:gd name="T66" fmla="*/ 121 w 171"/>
              <a:gd name="T67" fmla="*/ 14 h 145"/>
              <a:gd name="T68" fmla="*/ 123 w 171"/>
              <a:gd name="T69" fmla="*/ 13 h 145"/>
              <a:gd name="T70" fmla="*/ 128 w 171"/>
              <a:gd name="T71" fmla="*/ 8 h 145"/>
              <a:gd name="T72" fmla="*/ 129 w 171"/>
              <a:gd name="T73" fmla="*/ 5 h 145"/>
              <a:gd name="T74" fmla="*/ 127 w 171"/>
              <a:gd name="T75" fmla="*/ 3 h 145"/>
              <a:gd name="T76" fmla="*/ 115 w 171"/>
              <a:gd name="T77" fmla="*/ 0 h 145"/>
              <a:gd name="T78" fmla="*/ 30 w 171"/>
              <a:gd name="T79" fmla="*/ 0 h 145"/>
              <a:gd name="T80" fmla="*/ 9 w 171"/>
              <a:gd name="T81" fmla="*/ 9 h 145"/>
              <a:gd name="T82" fmla="*/ 0 w 171"/>
              <a:gd name="T83" fmla="*/ 30 h 145"/>
              <a:gd name="T84" fmla="*/ 0 w 171"/>
              <a:gd name="T85" fmla="*/ 115 h 145"/>
              <a:gd name="T86" fmla="*/ 9 w 171"/>
              <a:gd name="T87" fmla="*/ 136 h 145"/>
              <a:gd name="T88" fmla="*/ 30 w 171"/>
              <a:gd name="T89" fmla="*/ 145 h 145"/>
              <a:gd name="T90" fmla="*/ 115 w 171"/>
              <a:gd name="T91" fmla="*/ 145 h 145"/>
              <a:gd name="T92" fmla="*/ 136 w 171"/>
              <a:gd name="T93" fmla="*/ 136 h 145"/>
              <a:gd name="T94" fmla="*/ 145 w 171"/>
              <a:gd name="T95" fmla="*/ 115 h 145"/>
              <a:gd name="T96" fmla="*/ 145 w 171"/>
              <a:gd name="T97" fmla="*/ 82 h 145"/>
              <a:gd name="T98" fmla="*/ 143 w 171"/>
              <a:gd name="T99" fmla="*/ 79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71" h="145">
                <a:moveTo>
                  <a:pt x="171" y="26"/>
                </a:moveTo>
                <a:cubicBezTo>
                  <a:pt x="171" y="24"/>
                  <a:pt x="170" y="22"/>
                  <a:pt x="169" y="20"/>
                </a:cubicBezTo>
                <a:cubicBezTo>
                  <a:pt x="157" y="9"/>
                  <a:pt x="157" y="9"/>
                  <a:pt x="157" y="9"/>
                </a:cubicBezTo>
                <a:cubicBezTo>
                  <a:pt x="156" y="7"/>
                  <a:pt x="154" y="7"/>
                  <a:pt x="151" y="7"/>
                </a:cubicBezTo>
                <a:cubicBezTo>
                  <a:pt x="149" y="7"/>
                  <a:pt x="147" y="7"/>
                  <a:pt x="146" y="9"/>
                </a:cubicBezTo>
                <a:cubicBezTo>
                  <a:pt x="79" y="76"/>
                  <a:pt x="79" y="76"/>
                  <a:pt x="79" y="76"/>
                </a:cubicBezTo>
                <a:cubicBezTo>
                  <a:pt x="52" y="48"/>
                  <a:pt x="52" y="48"/>
                  <a:pt x="52" y="48"/>
                </a:cubicBezTo>
                <a:cubicBezTo>
                  <a:pt x="50" y="47"/>
                  <a:pt x="49" y="46"/>
                  <a:pt x="46" y="46"/>
                </a:cubicBezTo>
                <a:cubicBezTo>
                  <a:pt x="44" y="46"/>
                  <a:pt x="42" y="47"/>
                  <a:pt x="40" y="48"/>
                </a:cubicBezTo>
                <a:cubicBezTo>
                  <a:pt x="29" y="60"/>
                  <a:pt x="29" y="60"/>
                  <a:pt x="29" y="60"/>
                </a:cubicBezTo>
                <a:cubicBezTo>
                  <a:pt x="27" y="61"/>
                  <a:pt x="27" y="63"/>
                  <a:pt x="27" y="66"/>
                </a:cubicBezTo>
                <a:cubicBezTo>
                  <a:pt x="27" y="68"/>
                  <a:pt x="27" y="70"/>
                  <a:pt x="29" y="71"/>
                </a:cubicBezTo>
                <a:cubicBezTo>
                  <a:pt x="73" y="116"/>
                  <a:pt x="73" y="116"/>
                  <a:pt x="73" y="116"/>
                </a:cubicBezTo>
                <a:cubicBezTo>
                  <a:pt x="75" y="117"/>
                  <a:pt x="77" y="118"/>
                  <a:pt x="79" y="118"/>
                </a:cubicBezTo>
                <a:cubicBezTo>
                  <a:pt x="81" y="118"/>
                  <a:pt x="83" y="117"/>
                  <a:pt x="85" y="116"/>
                </a:cubicBezTo>
                <a:cubicBezTo>
                  <a:pt x="169" y="32"/>
                  <a:pt x="169" y="32"/>
                  <a:pt x="169" y="32"/>
                </a:cubicBezTo>
                <a:cubicBezTo>
                  <a:pt x="170" y="30"/>
                  <a:pt x="171" y="28"/>
                  <a:pt x="171" y="26"/>
                </a:cubicBezTo>
                <a:close/>
                <a:moveTo>
                  <a:pt x="143" y="79"/>
                </a:moveTo>
                <a:cubicBezTo>
                  <a:pt x="142" y="79"/>
                  <a:pt x="142" y="79"/>
                  <a:pt x="142" y="79"/>
                </a:cubicBezTo>
                <a:cubicBezTo>
                  <a:pt x="139" y="80"/>
                  <a:pt x="139" y="80"/>
                  <a:pt x="139" y="80"/>
                </a:cubicBezTo>
                <a:cubicBezTo>
                  <a:pt x="133" y="87"/>
                  <a:pt x="133" y="87"/>
                  <a:pt x="133" y="87"/>
                </a:cubicBezTo>
                <a:cubicBezTo>
                  <a:pt x="132" y="89"/>
                  <a:pt x="132" y="89"/>
                  <a:pt x="132" y="89"/>
                </a:cubicBezTo>
                <a:cubicBezTo>
                  <a:pt x="132" y="115"/>
                  <a:pt x="132" y="115"/>
                  <a:pt x="132" y="115"/>
                </a:cubicBezTo>
                <a:cubicBezTo>
                  <a:pt x="132" y="119"/>
                  <a:pt x="130" y="123"/>
                  <a:pt x="127" y="127"/>
                </a:cubicBezTo>
                <a:cubicBezTo>
                  <a:pt x="124" y="130"/>
                  <a:pt x="120" y="131"/>
                  <a:pt x="115" y="131"/>
                </a:cubicBezTo>
                <a:cubicBezTo>
                  <a:pt x="30" y="131"/>
                  <a:pt x="30" y="131"/>
                  <a:pt x="30" y="131"/>
                </a:cubicBezTo>
                <a:cubicBezTo>
                  <a:pt x="25" y="131"/>
                  <a:pt x="21" y="130"/>
                  <a:pt x="18" y="127"/>
                </a:cubicBezTo>
                <a:cubicBezTo>
                  <a:pt x="15" y="123"/>
                  <a:pt x="13" y="119"/>
                  <a:pt x="13" y="115"/>
                </a:cubicBezTo>
                <a:cubicBezTo>
                  <a:pt x="13" y="30"/>
                  <a:pt x="13" y="30"/>
                  <a:pt x="13" y="30"/>
                </a:cubicBezTo>
                <a:cubicBezTo>
                  <a:pt x="13" y="25"/>
                  <a:pt x="15" y="21"/>
                  <a:pt x="18" y="18"/>
                </a:cubicBezTo>
                <a:cubicBezTo>
                  <a:pt x="21" y="15"/>
                  <a:pt x="25" y="13"/>
                  <a:pt x="30" y="13"/>
                </a:cubicBezTo>
                <a:cubicBezTo>
                  <a:pt x="115" y="13"/>
                  <a:pt x="115" y="13"/>
                  <a:pt x="115" y="13"/>
                </a:cubicBezTo>
                <a:cubicBezTo>
                  <a:pt x="117" y="13"/>
                  <a:pt x="118" y="13"/>
                  <a:pt x="120" y="14"/>
                </a:cubicBezTo>
                <a:cubicBezTo>
                  <a:pt x="121" y="14"/>
                  <a:pt x="121" y="14"/>
                  <a:pt x="121" y="14"/>
                </a:cubicBezTo>
                <a:cubicBezTo>
                  <a:pt x="123" y="13"/>
                  <a:pt x="123" y="13"/>
                  <a:pt x="123" y="13"/>
                </a:cubicBezTo>
                <a:cubicBezTo>
                  <a:pt x="128" y="8"/>
                  <a:pt x="128" y="8"/>
                  <a:pt x="128" y="8"/>
                </a:cubicBezTo>
                <a:cubicBezTo>
                  <a:pt x="129" y="5"/>
                  <a:pt x="129" y="5"/>
                  <a:pt x="129" y="5"/>
                </a:cubicBezTo>
                <a:cubicBezTo>
                  <a:pt x="127" y="3"/>
                  <a:pt x="127" y="3"/>
                  <a:pt x="127" y="3"/>
                </a:cubicBezTo>
                <a:cubicBezTo>
                  <a:pt x="124" y="1"/>
                  <a:pt x="120" y="0"/>
                  <a:pt x="115" y="0"/>
                </a:cubicBezTo>
                <a:cubicBezTo>
                  <a:pt x="30" y="0"/>
                  <a:pt x="30" y="0"/>
                  <a:pt x="30" y="0"/>
                </a:cubicBezTo>
                <a:cubicBezTo>
                  <a:pt x="22" y="0"/>
                  <a:pt x="15" y="3"/>
                  <a:pt x="9" y="9"/>
                </a:cubicBezTo>
                <a:cubicBezTo>
                  <a:pt x="3" y="14"/>
                  <a:pt x="0" y="21"/>
                  <a:pt x="0" y="30"/>
                </a:cubicBezTo>
                <a:cubicBezTo>
                  <a:pt x="0" y="115"/>
                  <a:pt x="0" y="115"/>
                  <a:pt x="0" y="115"/>
                </a:cubicBezTo>
                <a:cubicBezTo>
                  <a:pt x="0" y="123"/>
                  <a:pt x="3" y="130"/>
                  <a:pt x="9" y="136"/>
                </a:cubicBezTo>
                <a:cubicBezTo>
                  <a:pt x="15" y="142"/>
                  <a:pt x="22" y="145"/>
                  <a:pt x="30" y="145"/>
                </a:cubicBezTo>
                <a:cubicBezTo>
                  <a:pt x="115" y="145"/>
                  <a:pt x="115" y="145"/>
                  <a:pt x="115" y="145"/>
                </a:cubicBezTo>
                <a:cubicBezTo>
                  <a:pt x="123" y="145"/>
                  <a:pt x="130" y="142"/>
                  <a:pt x="136" y="136"/>
                </a:cubicBezTo>
                <a:cubicBezTo>
                  <a:pt x="142" y="130"/>
                  <a:pt x="145" y="123"/>
                  <a:pt x="145" y="115"/>
                </a:cubicBezTo>
                <a:cubicBezTo>
                  <a:pt x="145" y="82"/>
                  <a:pt x="145" y="82"/>
                  <a:pt x="145" y="82"/>
                </a:cubicBezTo>
                <a:lnTo>
                  <a:pt x="143" y="79"/>
                </a:lnTo>
                <a:close/>
              </a:path>
            </a:pathLst>
          </a:custGeom>
          <a:solidFill>
            <a:schemeClr val="bg1"/>
          </a:solidFill>
          <a:ln>
            <a:noFill/>
          </a:ln>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a:p>
        </p:txBody>
      </p:sp>
      <p:sp>
        <p:nvSpPr>
          <p:cNvPr id="33" name="Freeform 32"/>
          <p:cNvSpPr>
            <a:spLocks noEditPoints="1"/>
          </p:cNvSpPr>
          <p:nvPr/>
        </p:nvSpPr>
        <p:spPr bwMode="auto">
          <a:xfrm>
            <a:off x="2567872" y="3582764"/>
            <a:ext cx="425293" cy="350623"/>
          </a:xfrm>
          <a:custGeom>
            <a:avLst/>
            <a:gdLst>
              <a:gd name="T0" fmla="*/ 525 w 533"/>
              <a:gd name="T1" fmla="*/ 319 h 374"/>
              <a:gd name="T2" fmla="*/ 403 w 533"/>
              <a:gd name="T3" fmla="*/ 14 h 374"/>
              <a:gd name="T4" fmla="*/ 395 w 533"/>
              <a:gd name="T5" fmla="*/ 4 h 374"/>
              <a:gd name="T6" fmla="*/ 384 w 533"/>
              <a:gd name="T7" fmla="*/ 0 h 374"/>
              <a:gd name="T8" fmla="*/ 285 w 533"/>
              <a:gd name="T9" fmla="*/ 0 h 374"/>
              <a:gd name="T10" fmla="*/ 292 w 533"/>
              <a:gd name="T11" fmla="*/ 3 h 374"/>
              <a:gd name="T12" fmla="*/ 295 w 533"/>
              <a:gd name="T13" fmla="*/ 9 h 374"/>
              <a:gd name="T14" fmla="*/ 299 w 533"/>
              <a:gd name="T15" fmla="*/ 65 h 374"/>
              <a:gd name="T16" fmla="*/ 297 w 533"/>
              <a:gd name="T17" fmla="*/ 72 h 374"/>
              <a:gd name="T18" fmla="*/ 291 w 533"/>
              <a:gd name="T19" fmla="*/ 75 h 374"/>
              <a:gd name="T20" fmla="*/ 242 w 533"/>
              <a:gd name="T21" fmla="*/ 75 h 374"/>
              <a:gd name="T22" fmla="*/ 236 w 533"/>
              <a:gd name="T23" fmla="*/ 72 h 374"/>
              <a:gd name="T24" fmla="*/ 233 w 533"/>
              <a:gd name="T25" fmla="*/ 65 h 374"/>
              <a:gd name="T26" fmla="*/ 238 w 533"/>
              <a:gd name="T27" fmla="*/ 9 h 374"/>
              <a:gd name="T28" fmla="*/ 241 w 533"/>
              <a:gd name="T29" fmla="*/ 3 h 374"/>
              <a:gd name="T30" fmla="*/ 248 w 533"/>
              <a:gd name="T31" fmla="*/ 0 h 374"/>
              <a:gd name="T32" fmla="*/ 148 w 533"/>
              <a:gd name="T33" fmla="*/ 0 h 374"/>
              <a:gd name="T34" fmla="*/ 137 w 533"/>
              <a:gd name="T35" fmla="*/ 4 h 374"/>
              <a:gd name="T36" fmla="*/ 130 w 533"/>
              <a:gd name="T37" fmla="*/ 14 h 374"/>
              <a:gd name="T38" fmla="*/ 8 w 533"/>
              <a:gd name="T39" fmla="*/ 319 h 374"/>
              <a:gd name="T40" fmla="*/ 0 w 533"/>
              <a:gd name="T41" fmla="*/ 353 h 374"/>
              <a:gd name="T42" fmla="*/ 14 w 533"/>
              <a:gd name="T43" fmla="*/ 374 h 374"/>
              <a:gd name="T44" fmla="*/ 220 w 533"/>
              <a:gd name="T45" fmla="*/ 374 h 374"/>
              <a:gd name="T46" fmla="*/ 213 w 533"/>
              <a:gd name="T47" fmla="*/ 371 h 374"/>
              <a:gd name="T48" fmla="*/ 211 w 533"/>
              <a:gd name="T49" fmla="*/ 365 h 374"/>
              <a:gd name="T50" fmla="*/ 217 w 533"/>
              <a:gd name="T51" fmla="*/ 290 h 374"/>
              <a:gd name="T52" fmla="*/ 220 w 533"/>
              <a:gd name="T53" fmla="*/ 283 h 374"/>
              <a:gd name="T54" fmla="*/ 227 w 533"/>
              <a:gd name="T55" fmla="*/ 281 h 374"/>
              <a:gd name="T56" fmla="*/ 306 w 533"/>
              <a:gd name="T57" fmla="*/ 281 h 374"/>
              <a:gd name="T58" fmla="*/ 313 w 533"/>
              <a:gd name="T59" fmla="*/ 283 h 374"/>
              <a:gd name="T60" fmla="*/ 316 w 533"/>
              <a:gd name="T61" fmla="*/ 290 h 374"/>
              <a:gd name="T62" fmla="*/ 322 w 533"/>
              <a:gd name="T63" fmla="*/ 365 h 374"/>
              <a:gd name="T64" fmla="*/ 320 w 533"/>
              <a:gd name="T65" fmla="*/ 371 h 374"/>
              <a:gd name="T66" fmla="*/ 313 w 533"/>
              <a:gd name="T67" fmla="*/ 374 h 374"/>
              <a:gd name="T68" fmla="*/ 519 w 533"/>
              <a:gd name="T69" fmla="*/ 374 h 374"/>
              <a:gd name="T70" fmla="*/ 533 w 533"/>
              <a:gd name="T71" fmla="*/ 353 h 374"/>
              <a:gd name="T72" fmla="*/ 525 w 533"/>
              <a:gd name="T73" fmla="*/ 319 h 374"/>
              <a:gd name="T74" fmla="*/ 308 w 533"/>
              <a:gd name="T75" fmla="*/ 222 h 374"/>
              <a:gd name="T76" fmla="*/ 302 w 533"/>
              <a:gd name="T77" fmla="*/ 224 h 374"/>
              <a:gd name="T78" fmla="*/ 231 w 533"/>
              <a:gd name="T79" fmla="*/ 224 h 374"/>
              <a:gd name="T80" fmla="*/ 225 w 533"/>
              <a:gd name="T81" fmla="*/ 222 h 374"/>
              <a:gd name="T82" fmla="*/ 222 w 533"/>
              <a:gd name="T83" fmla="*/ 216 h 374"/>
              <a:gd name="T84" fmla="*/ 222 w 533"/>
              <a:gd name="T85" fmla="*/ 215 h 374"/>
              <a:gd name="T86" fmla="*/ 229 w 533"/>
              <a:gd name="T87" fmla="*/ 121 h 374"/>
              <a:gd name="T88" fmla="*/ 232 w 533"/>
              <a:gd name="T89" fmla="*/ 115 h 374"/>
              <a:gd name="T90" fmla="*/ 239 w 533"/>
              <a:gd name="T91" fmla="*/ 112 h 374"/>
              <a:gd name="T92" fmla="*/ 294 w 533"/>
              <a:gd name="T93" fmla="*/ 112 h 374"/>
              <a:gd name="T94" fmla="*/ 300 w 533"/>
              <a:gd name="T95" fmla="*/ 115 h 374"/>
              <a:gd name="T96" fmla="*/ 303 w 533"/>
              <a:gd name="T97" fmla="*/ 121 h 374"/>
              <a:gd name="T98" fmla="*/ 311 w 533"/>
              <a:gd name="T99" fmla="*/ 215 h 374"/>
              <a:gd name="T100" fmla="*/ 311 w 533"/>
              <a:gd name="T101" fmla="*/ 216 h 374"/>
              <a:gd name="T102" fmla="*/ 308 w 533"/>
              <a:gd name="T103" fmla="*/ 222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33" h="374">
                <a:moveTo>
                  <a:pt x="525" y="319"/>
                </a:moveTo>
                <a:cubicBezTo>
                  <a:pt x="403" y="14"/>
                  <a:pt x="403" y="14"/>
                  <a:pt x="403" y="14"/>
                </a:cubicBezTo>
                <a:cubicBezTo>
                  <a:pt x="395" y="4"/>
                  <a:pt x="395" y="4"/>
                  <a:pt x="395" y="4"/>
                </a:cubicBezTo>
                <a:cubicBezTo>
                  <a:pt x="384" y="0"/>
                  <a:pt x="384" y="0"/>
                  <a:pt x="384" y="0"/>
                </a:cubicBezTo>
                <a:cubicBezTo>
                  <a:pt x="285" y="0"/>
                  <a:pt x="285" y="0"/>
                  <a:pt x="285" y="0"/>
                </a:cubicBezTo>
                <a:cubicBezTo>
                  <a:pt x="292" y="3"/>
                  <a:pt x="292" y="3"/>
                  <a:pt x="292" y="3"/>
                </a:cubicBezTo>
                <a:cubicBezTo>
                  <a:pt x="295" y="9"/>
                  <a:pt x="295" y="9"/>
                  <a:pt x="295" y="9"/>
                </a:cubicBezTo>
                <a:cubicBezTo>
                  <a:pt x="299" y="65"/>
                  <a:pt x="299" y="65"/>
                  <a:pt x="299" y="65"/>
                </a:cubicBezTo>
                <a:cubicBezTo>
                  <a:pt x="297" y="72"/>
                  <a:pt x="297" y="72"/>
                  <a:pt x="297" y="72"/>
                </a:cubicBezTo>
                <a:cubicBezTo>
                  <a:pt x="291" y="75"/>
                  <a:pt x="291" y="75"/>
                  <a:pt x="291" y="75"/>
                </a:cubicBezTo>
                <a:cubicBezTo>
                  <a:pt x="242" y="75"/>
                  <a:pt x="242" y="75"/>
                  <a:pt x="242" y="75"/>
                </a:cubicBezTo>
                <a:cubicBezTo>
                  <a:pt x="236" y="72"/>
                  <a:pt x="236" y="72"/>
                  <a:pt x="236" y="72"/>
                </a:cubicBezTo>
                <a:cubicBezTo>
                  <a:pt x="233" y="65"/>
                  <a:pt x="233" y="65"/>
                  <a:pt x="233" y="65"/>
                </a:cubicBezTo>
                <a:cubicBezTo>
                  <a:pt x="238" y="9"/>
                  <a:pt x="238" y="9"/>
                  <a:pt x="238" y="9"/>
                </a:cubicBezTo>
                <a:cubicBezTo>
                  <a:pt x="241" y="3"/>
                  <a:pt x="241" y="3"/>
                  <a:pt x="241" y="3"/>
                </a:cubicBezTo>
                <a:cubicBezTo>
                  <a:pt x="248" y="0"/>
                  <a:pt x="248" y="0"/>
                  <a:pt x="248" y="0"/>
                </a:cubicBezTo>
                <a:cubicBezTo>
                  <a:pt x="148" y="0"/>
                  <a:pt x="148" y="0"/>
                  <a:pt x="148" y="0"/>
                </a:cubicBezTo>
                <a:cubicBezTo>
                  <a:pt x="137" y="4"/>
                  <a:pt x="137" y="4"/>
                  <a:pt x="137" y="4"/>
                </a:cubicBezTo>
                <a:cubicBezTo>
                  <a:pt x="130" y="14"/>
                  <a:pt x="130" y="14"/>
                  <a:pt x="130" y="14"/>
                </a:cubicBezTo>
                <a:cubicBezTo>
                  <a:pt x="8" y="319"/>
                  <a:pt x="8" y="319"/>
                  <a:pt x="8" y="319"/>
                </a:cubicBezTo>
                <a:cubicBezTo>
                  <a:pt x="3" y="331"/>
                  <a:pt x="0" y="342"/>
                  <a:pt x="0" y="353"/>
                </a:cubicBezTo>
                <a:cubicBezTo>
                  <a:pt x="0" y="367"/>
                  <a:pt x="5" y="374"/>
                  <a:pt x="14" y="374"/>
                </a:cubicBezTo>
                <a:cubicBezTo>
                  <a:pt x="220" y="374"/>
                  <a:pt x="220" y="374"/>
                  <a:pt x="220" y="374"/>
                </a:cubicBezTo>
                <a:cubicBezTo>
                  <a:pt x="213" y="371"/>
                  <a:pt x="213" y="371"/>
                  <a:pt x="213" y="371"/>
                </a:cubicBezTo>
                <a:cubicBezTo>
                  <a:pt x="211" y="365"/>
                  <a:pt x="211" y="365"/>
                  <a:pt x="211" y="365"/>
                </a:cubicBezTo>
                <a:cubicBezTo>
                  <a:pt x="217" y="290"/>
                  <a:pt x="217" y="290"/>
                  <a:pt x="217" y="290"/>
                </a:cubicBezTo>
                <a:cubicBezTo>
                  <a:pt x="220" y="283"/>
                  <a:pt x="220" y="283"/>
                  <a:pt x="220" y="283"/>
                </a:cubicBezTo>
                <a:cubicBezTo>
                  <a:pt x="227" y="281"/>
                  <a:pt x="227" y="281"/>
                  <a:pt x="227" y="281"/>
                </a:cubicBezTo>
                <a:cubicBezTo>
                  <a:pt x="306" y="281"/>
                  <a:pt x="306" y="281"/>
                  <a:pt x="306" y="281"/>
                </a:cubicBezTo>
                <a:cubicBezTo>
                  <a:pt x="313" y="283"/>
                  <a:pt x="313" y="283"/>
                  <a:pt x="313" y="283"/>
                </a:cubicBezTo>
                <a:cubicBezTo>
                  <a:pt x="316" y="290"/>
                  <a:pt x="316" y="290"/>
                  <a:pt x="316" y="290"/>
                </a:cubicBezTo>
                <a:cubicBezTo>
                  <a:pt x="322" y="365"/>
                  <a:pt x="322" y="365"/>
                  <a:pt x="322" y="365"/>
                </a:cubicBezTo>
                <a:cubicBezTo>
                  <a:pt x="320" y="371"/>
                  <a:pt x="320" y="371"/>
                  <a:pt x="320" y="371"/>
                </a:cubicBezTo>
                <a:cubicBezTo>
                  <a:pt x="313" y="374"/>
                  <a:pt x="313" y="374"/>
                  <a:pt x="313" y="374"/>
                </a:cubicBezTo>
                <a:cubicBezTo>
                  <a:pt x="519" y="374"/>
                  <a:pt x="519" y="374"/>
                  <a:pt x="519" y="374"/>
                </a:cubicBezTo>
                <a:cubicBezTo>
                  <a:pt x="528" y="374"/>
                  <a:pt x="533" y="367"/>
                  <a:pt x="533" y="353"/>
                </a:cubicBezTo>
                <a:cubicBezTo>
                  <a:pt x="533" y="342"/>
                  <a:pt x="530" y="331"/>
                  <a:pt x="525" y="319"/>
                </a:cubicBezTo>
                <a:close/>
                <a:moveTo>
                  <a:pt x="308" y="222"/>
                </a:moveTo>
                <a:cubicBezTo>
                  <a:pt x="302" y="224"/>
                  <a:pt x="302" y="224"/>
                  <a:pt x="302" y="224"/>
                </a:cubicBezTo>
                <a:cubicBezTo>
                  <a:pt x="231" y="224"/>
                  <a:pt x="231" y="224"/>
                  <a:pt x="231" y="224"/>
                </a:cubicBezTo>
                <a:cubicBezTo>
                  <a:pt x="225" y="222"/>
                  <a:pt x="225" y="222"/>
                  <a:pt x="225" y="222"/>
                </a:cubicBezTo>
                <a:cubicBezTo>
                  <a:pt x="222" y="216"/>
                  <a:pt x="222" y="216"/>
                  <a:pt x="222" y="216"/>
                </a:cubicBezTo>
                <a:cubicBezTo>
                  <a:pt x="222" y="215"/>
                  <a:pt x="222" y="215"/>
                  <a:pt x="222" y="215"/>
                </a:cubicBezTo>
                <a:cubicBezTo>
                  <a:pt x="229" y="121"/>
                  <a:pt x="229" y="121"/>
                  <a:pt x="229" y="121"/>
                </a:cubicBezTo>
                <a:cubicBezTo>
                  <a:pt x="232" y="115"/>
                  <a:pt x="232" y="115"/>
                  <a:pt x="232" y="115"/>
                </a:cubicBezTo>
                <a:cubicBezTo>
                  <a:pt x="239" y="112"/>
                  <a:pt x="239" y="112"/>
                  <a:pt x="239" y="112"/>
                </a:cubicBezTo>
                <a:cubicBezTo>
                  <a:pt x="294" y="112"/>
                  <a:pt x="294" y="112"/>
                  <a:pt x="294" y="112"/>
                </a:cubicBezTo>
                <a:cubicBezTo>
                  <a:pt x="300" y="115"/>
                  <a:pt x="300" y="115"/>
                  <a:pt x="300" y="115"/>
                </a:cubicBezTo>
                <a:cubicBezTo>
                  <a:pt x="303" y="121"/>
                  <a:pt x="303" y="121"/>
                  <a:pt x="303" y="121"/>
                </a:cubicBezTo>
                <a:cubicBezTo>
                  <a:pt x="311" y="215"/>
                  <a:pt x="311" y="215"/>
                  <a:pt x="311" y="215"/>
                </a:cubicBezTo>
                <a:cubicBezTo>
                  <a:pt x="311" y="216"/>
                  <a:pt x="311" y="216"/>
                  <a:pt x="311" y="216"/>
                </a:cubicBezTo>
                <a:lnTo>
                  <a:pt x="308" y="222"/>
                </a:lnTo>
                <a:close/>
              </a:path>
            </a:pathLst>
          </a:custGeom>
          <a:solidFill>
            <a:schemeClr val="bg1"/>
          </a:solidFill>
          <a:ln>
            <a:noFill/>
          </a:ln>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a:p>
        </p:txBody>
      </p:sp>
      <p:sp>
        <p:nvSpPr>
          <p:cNvPr id="34" name="Rectangle 33"/>
          <p:cNvSpPr/>
          <p:nvPr>
            <p:custDataLst>
              <p:tags r:id="rId3"/>
            </p:custDataLst>
          </p:nvPr>
        </p:nvSpPr>
        <p:spPr>
          <a:xfrm>
            <a:off x="2406409" y="1299476"/>
            <a:ext cx="736254" cy="736823"/>
          </a:xfrm>
          <a:prstGeom prst="rect">
            <a:avLst/>
          </a:prstGeom>
          <a:solidFill>
            <a:srgbClr val="0058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5" name="Freeform 34"/>
          <p:cNvSpPr>
            <a:spLocks noEditPoints="1"/>
          </p:cNvSpPr>
          <p:nvPr/>
        </p:nvSpPr>
        <p:spPr bwMode="auto">
          <a:xfrm>
            <a:off x="2528351" y="1435389"/>
            <a:ext cx="491974" cy="473750"/>
          </a:xfrm>
          <a:custGeom>
            <a:avLst/>
            <a:gdLst>
              <a:gd name="T0" fmla="*/ 977 w 995"/>
              <a:gd name="T1" fmla="*/ 138 h 998"/>
              <a:gd name="T2" fmla="*/ 283 w 995"/>
              <a:gd name="T3" fmla="*/ 143 h 998"/>
              <a:gd name="T4" fmla="*/ 278 w 995"/>
              <a:gd name="T5" fmla="*/ 263 h 998"/>
              <a:gd name="T6" fmla="*/ 296 w 995"/>
              <a:gd name="T7" fmla="*/ 281 h 998"/>
              <a:gd name="T8" fmla="*/ 989 w 995"/>
              <a:gd name="T9" fmla="*/ 276 h 998"/>
              <a:gd name="T10" fmla="*/ 995 w 995"/>
              <a:gd name="T11" fmla="*/ 156 h 998"/>
              <a:gd name="T12" fmla="*/ 989 w 995"/>
              <a:gd name="T13" fmla="*/ 430 h 998"/>
              <a:gd name="T14" fmla="*/ 296 w 995"/>
              <a:gd name="T15" fmla="*/ 424 h 998"/>
              <a:gd name="T16" fmla="*/ 278 w 995"/>
              <a:gd name="T17" fmla="*/ 442 h 998"/>
              <a:gd name="T18" fmla="*/ 283 w 995"/>
              <a:gd name="T19" fmla="*/ 563 h 998"/>
              <a:gd name="T20" fmla="*/ 977 w 995"/>
              <a:gd name="T21" fmla="*/ 568 h 998"/>
              <a:gd name="T22" fmla="*/ 995 w 995"/>
              <a:gd name="T23" fmla="*/ 550 h 998"/>
              <a:gd name="T24" fmla="*/ 989 w 995"/>
              <a:gd name="T25" fmla="*/ 430 h 998"/>
              <a:gd name="T26" fmla="*/ 146 w 995"/>
              <a:gd name="T27" fmla="*/ 0 h 998"/>
              <a:gd name="T28" fmla="*/ 10 w 995"/>
              <a:gd name="T29" fmla="*/ 71 h 998"/>
              <a:gd name="T30" fmla="*/ 78 w 995"/>
              <a:gd name="T31" fmla="*/ 83 h 998"/>
              <a:gd name="T32" fmla="*/ 79 w 995"/>
              <a:gd name="T33" fmla="*/ 90 h 998"/>
              <a:gd name="T34" fmla="*/ 79 w 995"/>
              <a:gd name="T35" fmla="*/ 226 h 998"/>
              <a:gd name="T36" fmla="*/ 19 w 995"/>
              <a:gd name="T37" fmla="*/ 281 h 998"/>
              <a:gd name="T38" fmla="*/ 206 w 995"/>
              <a:gd name="T39" fmla="*/ 226 h 998"/>
              <a:gd name="T40" fmla="*/ 989 w 995"/>
              <a:gd name="T41" fmla="*/ 717 h 998"/>
              <a:gd name="T42" fmla="*/ 296 w 995"/>
              <a:gd name="T43" fmla="*/ 711 h 998"/>
              <a:gd name="T44" fmla="*/ 278 w 995"/>
              <a:gd name="T45" fmla="*/ 729 h 998"/>
              <a:gd name="T46" fmla="*/ 283 w 995"/>
              <a:gd name="T47" fmla="*/ 849 h 998"/>
              <a:gd name="T48" fmla="*/ 977 w 995"/>
              <a:gd name="T49" fmla="*/ 855 h 998"/>
              <a:gd name="T50" fmla="*/ 995 w 995"/>
              <a:gd name="T51" fmla="*/ 837 h 998"/>
              <a:gd name="T52" fmla="*/ 989 w 995"/>
              <a:gd name="T53" fmla="*/ 717 h 998"/>
              <a:gd name="T54" fmla="*/ 147 w 995"/>
              <a:gd name="T55" fmla="*/ 584 h 998"/>
              <a:gd name="T56" fmla="*/ 96 w 995"/>
              <a:gd name="T57" fmla="*/ 555 h 998"/>
              <a:gd name="T58" fmla="*/ 180 w 995"/>
              <a:gd name="T59" fmla="*/ 490 h 998"/>
              <a:gd name="T60" fmla="*/ 171 w 995"/>
              <a:gd name="T61" fmla="*/ 376 h 998"/>
              <a:gd name="T62" fmla="*/ 43 w 995"/>
              <a:gd name="T63" fmla="*/ 369 h 998"/>
              <a:gd name="T64" fmla="*/ 51 w 995"/>
              <a:gd name="T65" fmla="*/ 446 h 998"/>
              <a:gd name="T66" fmla="*/ 118 w 995"/>
              <a:gd name="T67" fmla="*/ 421 h 998"/>
              <a:gd name="T68" fmla="*/ 113 w 995"/>
              <a:gd name="T69" fmla="*/ 468 h 998"/>
              <a:gd name="T70" fmla="*/ 45 w 995"/>
              <a:gd name="T71" fmla="*/ 519 h 998"/>
              <a:gd name="T72" fmla="*/ 0 w 995"/>
              <a:gd name="T73" fmla="*/ 609 h 998"/>
              <a:gd name="T74" fmla="*/ 206 w 995"/>
              <a:gd name="T75" fmla="*/ 640 h 998"/>
              <a:gd name="T76" fmla="*/ 147 w 995"/>
              <a:gd name="T77" fmla="*/ 550 h 998"/>
              <a:gd name="T78" fmla="*/ 142 w 995"/>
              <a:gd name="T79" fmla="*/ 825 h 998"/>
              <a:gd name="T80" fmla="*/ 196 w 995"/>
              <a:gd name="T81" fmla="*/ 711 h 998"/>
              <a:gd name="T82" fmla="*/ 9 w 995"/>
              <a:gd name="T83" fmla="*/ 796 h 998"/>
              <a:gd name="T84" fmla="*/ 69 w 995"/>
              <a:gd name="T85" fmla="*/ 767 h 998"/>
              <a:gd name="T86" fmla="*/ 123 w 995"/>
              <a:gd name="T87" fmla="*/ 765 h 998"/>
              <a:gd name="T88" fmla="*/ 102 w 995"/>
              <a:gd name="T89" fmla="*/ 788 h 998"/>
              <a:gd name="T90" fmla="*/ 60 w 995"/>
              <a:gd name="T91" fmla="*/ 842 h 998"/>
              <a:gd name="T92" fmla="*/ 134 w 995"/>
              <a:gd name="T93" fmla="*/ 905 h 998"/>
              <a:gd name="T94" fmla="*/ 93 w 995"/>
              <a:gd name="T95" fmla="*/ 937 h 998"/>
              <a:gd name="T96" fmla="*/ 2 w 995"/>
              <a:gd name="T97" fmla="*/ 961 h 998"/>
              <a:gd name="T98" fmla="*/ 174 w 995"/>
              <a:gd name="T99" fmla="*/ 972 h 998"/>
              <a:gd name="T100" fmla="*/ 188 w 995"/>
              <a:gd name="T101" fmla="*/ 852 h 9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95" h="998">
                <a:moveTo>
                  <a:pt x="989" y="143"/>
                </a:moveTo>
                <a:cubicBezTo>
                  <a:pt x="977" y="138"/>
                  <a:pt x="977" y="138"/>
                  <a:pt x="977" y="138"/>
                </a:cubicBezTo>
                <a:cubicBezTo>
                  <a:pt x="296" y="138"/>
                  <a:pt x="296" y="138"/>
                  <a:pt x="296" y="138"/>
                </a:cubicBezTo>
                <a:cubicBezTo>
                  <a:pt x="283" y="143"/>
                  <a:pt x="283" y="143"/>
                  <a:pt x="283" y="143"/>
                </a:cubicBezTo>
                <a:cubicBezTo>
                  <a:pt x="278" y="156"/>
                  <a:pt x="278" y="156"/>
                  <a:pt x="278" y="156"/>
                </a:cubicBezTo>
                <a:cubicBezTo>
                  <a:pt x="278" y="263"/>
                  <a:pt x="278" y="263"/>
                  <a:pt x="278" y="263"/>
                </a:cubicBezTo>
                <a:cubicBezTo>
                  <a:pt x="283" y="276"/>
                  <a:pt x="283" y="276"/>
                  <a:pt x="283" y="276"/>
                </a:cubicBezTo>
                <a:cubicBezTo>
                  <a:pt x="296" y="281"/>
                  <a:pt x="296" y="281"/>
                  <a:pt x="296" y="281"/>
                </a:cubicBezTo>
                <a:cubicBezTo>
                  <a:pt x="977" y="281"/>
                  <a:pt x="977" y="281"/>
                  <a:pt x="977" y="281"/>
                </a:cubicBezTo>
                <a:cubicBezTo>
                  <a:pt x="989" y="276"/>
                  <a:pt x="989" y="276"/>
                  <a:pt x="989" y="276"/>
                </a:cubicBezTo>
                <a:cubicBezTo>
                  <a:pt x="995" y="263"/>
                  <a:pt x="995" y="263"/>
                  <a:pt x="995" y="263"/>
                </a:cubicBezTo>
                <a:cubicBezTo>
                  <a:pt x="995" y="156"/>
                  <a:pt x="995" y="156"/>
                  <a:pt x="995" y="156"/>
                </a:cubicBezTo>
                <a:lnTo>
                  <a:pt x="989" y="143"/>
                </a:lnTo>
                <a:close/>
                <a:moveTo>
                  <a:pt x="989" y="430"/>
                </a:moveTo>
                <a:cubicBezTo>
                  <a:pt x="977" y="424"/>
                  <a:pt x="977" y="424"/>
                  <a:pt x="977" y="424"/>
                </a:cubicBezTo>
                <a:cubicBezTo>
                  <a:pt x="296" y="424"/>
                  <a:pt x="296" y="424"/>
                  <a:pt x="296" y="424"/>
                </a:cubicBezTo>
                <a:cubicBezTo>
                  <a:pt x="283" y="430"/>
                  <a:pt x="283" y="430"/>
                  <a:pt x="283" y="430"/>
                </a:cubicBezTo>
                <a:cubicBezTo>
                  <a:pt x="278" y="442"/>
                  <a:pt x="278" y="442"/>
                  <a:pt x="278" y="442"/>
                </a:cubicBezTo>
                <a:cubicBezTo>
                  <a:pt x="278" y="550"/>
                  <a:pt x="278" y="550"/>
                  <a:pt x="278" y="550"/>
                </a:cubicBezTo>
                <a:cubicBezTo>
                  <a:pt x="283" y="563"/>
                  <a:pt x="283" y="563"/>
                  <a:pt x="283" y="563"/>
                </a:cubicBezTo>
                <a:cubicBezTo>
                  <a:pt x="296" y="568"/>
                  <a:pt x="296" y="568"/>
                  <a:pt x="296" y="568"/>
                </a:cubicBezTo>
                <a:cubicBezTo>
                  <a:pt x="977" y="568"/>
                  <a:pt x="977" y="568"/>
                  <a:pt x="977" y="568"/>
                </a:cubicBezTo>
                <a:cubicBezTo>
                  <a:pt x="989" y="563"/>
                  <a:pt x="989" y="563"/>
                  <a:pt x="989" y="563"/>
                </a:cubicBezTo>
                <a:cubicBezTo>
                  <a:pt x="995" y="550"/>
                  <a:pt x="995" y="550"/>
                  <a:pt x="995" y="550"/>
                </a:cubicBezTo>
                <a:cubicBezTo>
                  <a:pt x="995" y="442"/>
                  <a:pt x="995" y="442"/>
                  <a:pt x="995" y="442"/>
                </a:cubicBezTo>
                <a:lnTo>
                  <a:pt x="989" y="430"/>
                </a:lnTo>
                <a:close/>
                <a:moveTo>
                  <a:pt x="146" y="226"/>
                </a:moveTo>
                <a:cubicBezTo>
                  <a:pt x="146" y="0"/>
                  <a:pt x="146" y="0"/>
                  <a:pt x="146" y="0"/>
                </a:cubicBezTo>
                <a:cubicBezTo>
                  <a:pt x="87" y="0"/>
                  <a:pt x="87" y="0"/>
                  <a:pt x="87" y="0"/>
                </a:cubicBezTo>
                <a:cubicBezTo>
                  <a:pt x="10" y="71"/>
                  <a:pt x="10" y="71"/>
                  <a:pt x="10" y="71"/>
                </a:cubicBezTo>
                <a:cubicBezTo>
                  <a:pt x="50" y="113"/>
                  <a:pt x="50" y="113"/>
                  <a:pt x="50" y="113"/>
                </a:cubicBezTo>
                <a:cubicBezTo>
                  <a:pt x="66" y="99"/>
                  <a:pt x="75" y="89"/>
                  <a:pt x="78" y="83"/>
                </a:cubicBezTo>
                <a:cubicBezTo>
                  <a:pt x="79" y="83"/>
                  <a:pt x="79" y="83"/>
                  <a:pt x="79" y="83"/>
                </a:cubicBezTo>
                <a:cubicBezTo>
                  <a:pt x="79" y="90"/>
                  <a:pt x="79" y="90"/>
                  <a:pt x="79" y="90"/>
                </a:cubicBezTo>
                <a:cubicBezTo>
                  <a:pt x="79" y="105"/>
                  <a:pt x="79" y="127"/>
                  <a:pt x="79" y="157"/>
                </a:cubicBezTo>
                <a:cubicBezTo>
                  <a:pt x="79" y="188"/>
                  <a:pt x="79" y="210"/>
                  <a:pt x="79" y="226"/>
                </a:cubicBezTo>
                <a:cubicBezTo>
                  <a:pt x="19" y="226"/>
                  <a:pt x="19" y="226"/>
                  <a:pt x="19" y="226"/>
                </a:cubicBezTo>
                <a:cubicBezTo>
                  <a:pt x="19" y="281"/>
                  <a:pt x="19" y="281"/>
                  <a:pt x="19" y="281"/>
                </a:cubicBezTo>
                <a:cubicBezTo>
                  <a:pt x="206" y="281"/>
                  <a:pt x="206" y="281"/>
                  <a:pt x="206" y="281"/>
                </a:cubicBezTo>
                <a:cubicBezTo>
                  <a:pt x="206" y="226"/>
                  <a:pt x="206" y="226"/>
                  <a:pt x="206" y="226"/>
                </a:cubicBezTo>
                <a:lnTo>
                  <a:pt x="146" y="226"/>
                </a:lnTo>
                <a:close/>
                <a:moveTo>
                  <a:pt x="989" y="717"/>
                </a:moveTo>
                <a:cubicBezTo>
                  <a:pt x="977" y="711"/>
                  <a:pt x="977" y="711"/>
                  <a:pt x="977" y="711"/>
                </a:cubicBezTo>
                <a:cubicBezTo>
                  <a:pt x="296" y="711"/>
                  <a:pt x="296" y="711"/>
                  <a:pt x="296" y="711"/>
                </a:cubicBezTo>
                <a:cubicBezTo>
                  <a:pt x="283" y="716"/>
                  <a:pt x="283" y="716"/>
                  <a:pt x="283" y="716"/>
                </a:cubicBezTo>
                <a:cubicBezTo>
                  <a:pt x="278" y="729"/>
                  <a:pt x="278" y="729"/>
                  <a:pt x="278" y="729"/>
                </a:cubicBezTo>
                <a:cubicBezTo>
                  <a:pt x="278" y="837"/>
                  <a:pt x="278" y="837"/>
                  <a:pt x="278" y="837"/>
                </a:cubicBezTo>
                <a:cubicBezTo>
                  <a:pt x="283" y="849"/>
                  <a:pt x="283" y="849"/>
                  <a:pt x="283" y="849"/>
                </a:cubicBezTo>
                <a:cubicBezTo>
                  <a:pt x="296" y="855"/>
                  <a:pt x="296" y="855"/>
                  <a:pt x="296" y="855"/>
                </a:cubicBezTo>
                <a:cubicBezTo>
                  <a:pt x="977" y="855"/>
                  <a:pt x="977" y="855"/>
                  <a:pt x="977" y="855"/>
                </a:cubicBezTo>
                <a:cubicBezTo>
                  <a:pt x="989" y="849"/>
                  <a:pt x="989" y="849"/>
                  <a:pt x="989" y="849"/>
                </a:cubicBezTo>
                <a:cubicBezTo>
                  <a:pt x="995" y="837"/>
                  <a:pt x="995" y="837"/>
                  <a:pt x="995" y="837"/>
                </a:cubicBezTo>
                <a:cubicBezTo>
                  <a:pt x="995" y="729"/>
                  <a:pt x="995" y="729"/>
                  <a:pt x="995" y="729"/>
                </a:cubicBezTo>
                <a:lnTo>
                  <a:pt x="989" y="717"/>
                </a:lnTo>
                <a:close/>
                <a:moveTo>
                  <a:pt x="147" y="550"/>
                </a:moveTo>
                <a:cubicBezTo>
                  <a:pt x="147" y="584"/>
                  <a:pt x="147" y="584"/>
                  <a:pt x="147" y="584"/>
                </a:cubicBezTo>
                <a:cubicBezTo>
                  <a:pt x="76" y="584"/>
                  <a:pt x="76" y="584"/>
                  <a:pt x="76" y="584"/>
                </a:cubicBezTo>
                <a:cubicBezTo>
                  <a:pt x="76" y="575"/>
                  <a:pt x="83" y="565"/>
                  <a:pt x="96" y="555"/>
                </a:cubicBezTo>
                <a:cubicBezTo>
                  <a:pt x="109" y="544"/>
                  <a:pt x="123" y="535"/>
                  <a:pt x="138" y="526"/>
                </a:cubicBezTo>
                <a:cubicBezTo>
                  <a:pt x="153" y="518"/>
                  <a:pt x="167" y="506"/>
                  <a:pt x="180" y="490"/>
                </a:cubicBezTo>
                <a:cubicBezTo>
                  <a:pt x="193" y="475"/>
                  <a:pt x="199" y="458"/>
                  <a:pt x="199" y="439"/>
                </a:cubicBezTo>
                <a:cubicBezTo>
                  <a:pt x="199" y="413"/>
                  <a:pt x="190" y="392"/>
                  <a:pt x="171" y="376"/>
                </a:cubicBezTo>
                <a:cubicBezTo>
                  <a:pt x="152" y="361"/>
                  <a:pt x="129" y="353"/>
                  <a:pt x="102" y="353"/>
                </a:cubicBezTo>
                <a:cubicBezTo>
                  <a:pt x="81" y="353"/>
                  <a:pt x="61" y="358"/>
                  <a:pt x="43" y="369"/>
                </a:cubicBezTo>
                <a:cubicBezTo>
                  <a:pt x="25" y="379"/>
                  <a:pt x="12" y="394"/>
                  <a:pt x="3" y="413"/>
                </a:cubicBezTo>
                <a:cubicBezTo>
                  <a:pt x="51" y="446"/>
                  <a:pt x="51" y="446"/>
                  <a:pt x="51" y="446"/>
                </a:cubicBezTo>
                <a:cubicBezTo>
                  <a:pt x="64" y="425"/>
                  <a:pt x="79" y="414"/>
                  <a:pt x="96" y="414"/>
                </a:cubicBezTo>
                <a:cubicBezTo>
                  <a:pt x="105" y="414"/>
                  <a:pt x="113" y="416"/>
                  <a:pt x="118" y="421"/>
                </a:cubicBezTo>
                <a:cubicBezTo>
                  <a:pt x="124" y="426"/>
                  <a:pt x="126" y="434"/>
                  <a:pt x="126" y="443"/>
                </a:cubicBezTo>
                <a:cubicBezTo>
                  <a:pt x="126" y="452"/>
                  <a:pt x="122" y="460"/>
                  <a:pt x="113" y="468"/>
                </a:cubicBezTo>
                <a:cubicBezTo>
                  <a:pt x="104" y="476"/>
                  <a:pt x="94" y="484"/>
                  <a:pt x="81" y="493"/>
                </a:cubicBezTo>
                <a:cubicBezTo>
                  <a:pt x="69" y="501"/>
                  <a:pt x="57" y="509"/>
                  <a:pt x="45" y="519"/>
                </a:cubicBezTo>
                <a:cubicBezTo>
                  <a:pt x="32" y="529"/>
                  <a:pt x="22" y="542"/>
                  <a:pt x="13" y="557"/>
                </a:cubicBezTo>
                <a:cubicBezTo>
                  <a:pt x="4" y="573"/>
                  <a:pt x="0" y="590"/>
                  <a:pt x="0" y="609"/>
                </a:cubicBezTo>
                <a:cubicBezTo>
                  <a:pt x="0" y="616"/>
                  <a:pt x="1" y="626"/>
                  <a:pt x="3" y="640"/>
                </a:cubicBezTo>
                <a:cubicBezTo>
                  <a:pt x="206" y="640"/>
                  <a:pt x="206" y="640"/>
                  <a:pt x="206" y="640"/>
                </a:cubicBezTo>
                <a:cubicBezTo>
                  <a:pt x="206" y="550"/>
                  <a:pt x="206" y="550"/>
                  <a:pt x="206" y="550"/>
                </a:cubicBezTo>
                <a:lnTo>
                  <a:pt x="147" y="550"/>
                </a:lnTo>
                <a:close/>
                <a:moveTo>
                  <a:pt x="188" y="852"/>
                </a:moveTo>
                <a:cubicBezTo>
                  <a:pt x="177" y="839"/>
                  <a:pt x="162" y="829"/>
                  <a:pt x="142" y="825"/>
                </a:cubicBezTo>
                <a:cubicBezTo>
                  <a:pt x="196" y="760"/>
                  <a:pt x="196" y="760"/>
                  <a:pt x="196" y="760"/>
                </a:cubicBezTo>
                <a:cubicBezTo>
                  <a:pt x="196" y="711"/>
                  <a:pt x="196" y="711"/>
                  <a:pt x="196" y="711"/>
                </a:cubicBezTo>
                <a:cubicBezTo>
                  <a:pt x="9" y="711"/>
                  <a:pt x="9" y="711"/>
                  <a:pt x="9" y="711"/>
                </a:cubicBezTo>
                <a:cubicBezTo>
                  <a:pt x="9" y="796"/>
                  <a:pt x="9" y="796"/>
                  <a:pt x="9" y="796"/>
                </a:cubicBezTo>
                <a:cubicBezTo>
                  <a:pt x="69" y="796"/>
                  <a:pt x="69" y="796"/>
                  <a:pt x="69" y="796"/>
                </a:cubicBezTo>
                <a:cubicBezTo>
                  <a:pt x="69" y="767"/>
                  <a:pt x="69" y="767"/>
                  <a:pt x="69" y="767"/>
                </a:cubicBezTo>
                <a:cubicBezTo>
                  <a:pt x="75" y="767"/>
                  <a:pt x="84" y="766"/>
                  <a:pt x="96" y="766"/>
                </a:cubicBezTo>
                <a:cubicBezTo>
                  <a:pt x="108" y="766"/>
                  <a:pt x="117" y="765"/>
                  <a:pt x="123" y="765"/>
                </a:cubicBezTo>
                <a:cubicBezTo>
                  <a:pt x="123" y="766"/>
                  <a:pt x="123" y="766"/>
                  <a:pt x="123" y="766"/>
                </a:cubicBezTo>
                <a:cubicBezTo>
                  <a:pt x="102" y="788"/>
                  <a:pt x="102" y="788"/>
                  <a:pt x="102" y="788"/>
                </a:cubicBezTo>
                <a:cubicBezTo>
                  <a:pt x="95" y="795"/>
                  <a:pt x="88" y="805"/>
                  <a:pt x="78" y="818"/>
                </a:cubicBezTo>
                <a:cubicBezTo>
                  <a:pt x="69" y="830"/>
                  <a:pt x="63" y="839"/>
                  <a:pt x="60" y="842"/>
                </a:cubicBezTo>
                <a:cubicBezTo>
                  <a:pt x="75" y="874"/>
                  <a:pt x="75" y="874"/>
                  <a:pt x="75" y="874"/>
                </a:cubicBezTo>
                <a:cubicBezTo>
                  <a:pt x="114" y="870"/>
                  <a:pt x="134" y="881"/>
                  <a:pt x="134" y="905"/>
                </a:cubicBezTo>
                <a:cubicBezTo>
                  <a:pt x="134" y="915"/>
                  <a:pt x="130" y="923"/>
                  <a:pt x="121" y="929"/>
                </a:cubicBezTo>
                <a:cubicBezTo>
                  <a:pt x="113" y="934"/>
                  <a:pt x="104" y="937"/>
                  <a:pt x="93" y="937"/>
                </a:cubicBezTo>
                <a:cubicBezTo>
                  <a:pt x="72" y="937"/>
                  <a:pt x="52" y="928"/>
                  <a:pt x="34" y="912"/>
                </a:cubicBezTo>
                <a:cubicBezTo>
                  <a:pt x="2" y="961"/>
                  <a:pt x="2" y="961"/>
                  <a:pt x="2" y="961"/>
                </a:cubicBezTo>
                <a:cubicBezTo>
                  <a:pt x="27" y="986"/>
                  <a:pt x="59" y="998"/>
                  <a:pt x="98" y="998"/>
                </a:cubicBezTo>
                <a:cubicBezTo>
                  <a:pt x="129" y="998"/>
                  <a:pt x="154" y="989"/>
                  <a:pt x="174" y="972"/>
                </a:cubicBezTo>
                <a:cubicBezTo>
                  <a:pt x="195" y="955"/>
                  <a:pt x="205" y="931"/>
                  <a:pt x="205" y="902"/>
                </a:cubicBezTo>
                <a:cubicBezTo>
                  <a:pt x="205" y="883"/>
                  <a:pt x="199" y="866"/>
                  <a:pt x="188" y="852"/>
                </a:cubicBez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a:p>
        </p:txBody>
      </p:sp>
    </p:spTree>
    <p:extLst>
      <p:ext uri="{BB962C8B-B14F-4D97-AF65-F5344CB8AC3E}">
        <p14:creationId xmlns:p14="http://schemas.microsoft.com/office/powerpoint/2010/main" val="7286677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30719" y="69100"/>
            <a:ext cx="8167624" cy="800875"/>
          </a:xfrm>
          <a:prstGeom prst="rect">
            <a:avLst/>
          </a:prstGeom>
        </p:spPr>
        <p:txBody>
          <a:bodyPr vert="horz" lIns="91440" tIns="45720" rIns="91440" bIns="45720" rtlCol="0" anchor="ctr">
            <a:normAutofit fontScale="90000" lnSpcReduction="10000"/>
          </a:bodyPr>
          <a:lstStyle>
            <a:lvl1pPr algn="ctr" defTabSz="457200" rtl="0" eaLnBrk="1" latinLnBrk="0" hangingPunct="1">
              <a:spcBef>
                <a:spcPct val="0"/>
              </a:spcBef>
              <a:buNone/>
              <a:defRPr sz="4000" b="1" kern="1200">
                <a:solidFill>
                  <a:schemeClr val="accent1">
                    <a:lumMod val="50000"/>
                  </a:schemeClr>
                </a:solidFill>
                <a:latin typeface="Arial"/>
                <a:ea typeface="+mj-ea"/>
                <a:cs typeface="Arial"/>
              </a:defRPr>
            </a:lvl1pPr>
          </a:lstStyle>
          <a:p>
            <a:r>
              <a:rPr lang="en-CA" sz="1000" dirty="0" smtClean="0">
                <a:solidFill>
                  <a:schemeClr val="accent1">
                    <a:lumMod val="75000"/>
                  </a:schemeClr>
                </a:solidFill>
                <a:latin typeface="Oswald"/>
              </a:rPr>
              <a:t>CURRENT </a:t>
            </a:r>
            <a:r>
              <a:rPr lang="en-CA" sz="1000" dirty="0">
                <a:solidFill>
                  <a:schemeClr val="accent1">
                    <a:lumMod val="75000"/>
                  </a:schemeClr>
                </a:solidFill>
                <a:latin typeface="Oswald"/>
              </a:rPr>
              <a:t>MODEL</a:t>
            </a:r>
          </a:p>
          <a:p>
            <a:r>
              <a:rPr lang="en-CA" sz="2300" dirty="0" smtClean="0">
                <a:solidFill>
                  <a:srgbClr val="2F5897"/>
                </a:solidFill>
                <a:latin typeface="Oswald"/>
              </a:rPr>
              <a:t>OEE is focused on implementing &amp; scaling</a:t>
            </a:r>
          </a:p>
          <a:p>
            <a:r>
              <a:rPr lang="en-CA" sz="2300" i="1" dirty="0">
                <a:solidFill>
                  <a:srgbClr val="2F5897"/>
                </a:solidFill>
                <a:latin typeface="Oswald"/>
              </a:rPr>
              <a:t>e</a:t>
            </a:r>
            <a:r>
              <a:rPr lang="en-CA" sz="2300" i="1" dirty="0" smtClean="0">
                <a:solidFill>
                  <a:srgbClr val="2F5897"/>
                </a:solidFill>
                <a:latin typeface="Oswald"/>
              </a:rPr>
              <a:t>xisting</a:t>
            </a:r>
            <a:r>
              <a:rPr lang="en-CA" sz="2300" dirty="0" smtClean="0">
                <a:solidFill>
                  <a:srgbClr val="2F5897"/>
                </a:solidFill>
                <a:latin typeface="Oswald"/>
              </a:rPr>
              <a:t> tools and services</a:t>
            </a:r>
          </a:p>
        </p:txBody>
      </p:sp>
      <p:sp>
        <p:nvSpPr>
          <p:cNvPr id="4" name="Rounded Rectangle 3"/>
          <p:cNvSpPr/>
          <p:nvPr/>
        </p:nvSpPr>
        <p:spPr>
          <a:xfrm rot="16200000">
            <a:off x="5883787" y="2262344"/>
            <a:ext cx="1346195" cy="515149"/>
          </a:xfrm>
          <a:prstGeom prst="roundRect">
            <a:avLst/>
          </a:prstGeom>
          <a:solidFill>
            <a:srgbClr val="93CDDD"/>
          </a:solidFill>
          <a:ln>
            <a:solidFill>
              <a:srgbClr val="93CD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400" dirty="0" err="1" smtClean="0"/>
              <a:t>Housing</a:t>
            </a:r>
            <a:endParaRPr lang="en-US" sz="1400" dirty="0"/>
          </a:p>
        </p:txBody>
      </p:sp>
      <p:sp>
        <p:nvSpPr>
          <p:cNvPr id="8" name="Freeform 7"/>
          <p:cNvSpPr>
            <a:spLocks noEditPoints="1"/>
          </p:cNvSpPr>
          <p:nvPr/>
        </p:nvSpPr>
        <p:spPr bwMode="auto">
          <a:xfrm>
            <a:off x="6556884" y="4115433"/>
            <a:ext cx="127000" cy="204744"/>
          </a:xfrm>
          <a:custGeom>
            <a:avLst/>
            <a:gdLst>
              <a:gd name="T0" fmla="*/ 47 w 94"/>
              <a:gd name="T1" fmla="*/ 0 h 132"/>
              <a:gd name="T2" fmla="*/ 34 w 94"/>
              <a:gd name="T3" fmla="*/ 6 h 132"/>
              <a:gd name="T4" fmla="*/ 29 w 94"/>
              <a:gd name="T5" fmla="*/ 18 h 132"/>
              <a:gd name="T6" fmla="*/ 34 w 94"/>
              <a:gd name="T7" fmla="*/ 31 h 132"/>
              <a:gd name="T8" fmla="*/ 47 w 94"/>
              <a:gd name="T9" fmla="*/ 37 h 132"/>
              <a:gd name="T10" fmla="*/ 60 w 94"/>
              <a:gd name="T11" fmla="*/ 31 h 132"/>
              <a:gd name="T12" fmla="*/ 65 w 94"/>
              <a:gd name="T13" fmla="*/ 18 h 132"/>
              <a:gd name="T14" fmla="*/ 60 w 94"/>
              <a:gd name="T15" fmla="*/ 6 h 132"/>
              <a:gd name="T16" fmla="*/ 47 w 94"/>
              <a:gd name="T17" fmla="*/ 0 h 132"/>
              <a:gd name="T18" fmla="*/ 94 w 94"/>
              <a:gd name="T19" fmla="*/ 26 h 132"/>
              <a:gd name="T20" fmla="*/ 92 w 94"/>
              <a:gd name="T21" fmla="*/ 21 h 132"/>
              <a:gd name="T22" fmla="*/ 86 w 94"/>
              <a:gd name="T23" fmla="*/ 18 h 132"/>
              <a:gd name="T24" fmla="*/ 80 w 94"/>
              <a:gd name="T25" fmla="*/ 21 h 132"/>
              <a:gd name="T26" fmla="*/ 62 w 94"/>
              <a:gd name="T27" fmla="*/ 39 h 132"/>
              <a:gd name="T28" fmla="*/ 32 w 94"/>
              <a:gd name="T29" fmla="*/ 39 h 132"/>
              <a:gd name="T30" fmla="*/ 13 w 94"/>
              <a:gd name="T31" fmla="*/ 21 h 132"/>
              <a:gd name="T32" fmla="*/ 8 w 94"/>
              <a:gd name="T33" fmla="*/ 18 h 132"/>
              <a:gd name="T34" fmla="*/ 2 w 94"/>
              <a:gd name="T35" fmla="*/ 21 h 132"/>
              <a:gd name="T36" fmla="*/ 0 w 94"/>
              <a:gd name="T37" fmla="*/ 26 h 132"/>
              <a:gd name="T38" fmla="*/ 2 w 94"/>
              <a:gd name="T39" fmla="*/ 32 h 132"/>
              <a:gd name="T40" fmla="*/ 26 w 94"/>
              <a:gd name="T41" fmla="*/ 55 h 132"/>
              <a:gd name="T42" fmla="*/ 26 w 94"/>
              <a:gd name="T43" fmla="*/ 123 h 132"/>
              <a:gd name="T44" fmla="*/ 29 w 94"/>
              <a:gd name="T45" fmla="*/ 129 h 132"/>
              <a:gd name="T46" fmla="*/ 35 w 94"/>
              <a:gd name="T47" fmla="*/ 132 h 132"/>
              <a:gd name="T48" fmla="*/ 42 w 94"/>
              <a:gd name="T49" fmla="*/ 129 h 132"/>
              <a:gd name="T50" fmla="*/ 44 w 94"/>
              <a:gd name="T51" fmla="*/ 123 h 132"/>
              <a:gd name="T52" fmla="*/ 44 w 94"/>
              <a:gd name="T53" fmla="*/ 91 h 132"/>
              <a:gd name="T54" fmla="*/ 50 w 94"/>
              <a:gd name="T55" fmla="*/ 91 h 132"/>
              <a:gd name="T56" fmla="*/ 50 w 94"/>
              <a:gd name="T57" fmla="*/ 123 h 132"/>
              <a:gd name="T58" fmla="*/ 52 w 94"/>
              <a:gd name="T59" fmla="*/ 129 h 132"/>
              <a:gd name="T60" fmla="*/ 59 w 94"/>
              <a:gd name="T61" fmla="*/ 132 h 132"/>
              <a:gd name="T62" fmla="*/ 65 w 94"/>
              <a:gd name="T63" fmla="*/ 129 h 132"/>
              <a:gd name="T64" fmla="*/ 68 w 94"/>
              <a:gd name="T65" fmla="*/ 123 h 132"/>
              <a:gd name="T66" fmla="*/ 68 w 94"/>
              <a:gd name="T67" fmla="*/ 55 h 132"/>
              <a:gd name="T68" fmla="*/ 92 w 94"/>
              <a:gd name="T69" fmla="*/ 32 h 132"/>
              <a:gd name="T70" fmla="*/ 94 w 94"/>
              <a:gd name="T71" fmla="*/ 26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4" h="132">
                <a:moveTo>
                  <a:pt x="47" y="0"/>
                </a:moveTo>
                <a:cubicBezTo>
                  <a:pt x="42" y="0"/>
                  <a:pt x="38" y="2"/>
                  <a:pt x="34" y="6"/>
                </a:cubicBezTo>
                <a:cubicBezTo>
                  <a:pt x="30" y="9"/>
                  <a:pt x="29" y="13"/>
                  <a:pt x="29" y="18"/>
                </a:cubicBezTo>
                <a:cubicBezTo>
                  <a:pt x="29" y="23"/>
                  <a:pt x="30" y="28"/>
                  <a:pt x="34" y="31"/>
                </a:cubicBezTo>
                <a:cubicBezTo>
                  <a:pt x="38" y="35"/>
                  <a:pt x="42" y="37"/>
                  <a:pt x="47" y="37"/>
                </a:cubicBezTo>
                <a:cubicBezTo>
                  <a:pt x="52" y="37"/>
                  <a:pt x="56" y="35"/>
                  <a:pt x="60" y="31"/>
                </a:cubicBezTo>
                <a:cubicBezTo>
                  <a:pt x="63" y="28"/>
                  <a:pt x="65" y="23"/>
                  <a:pt x="65" y="18"/>
                </a:cubicBezTo>
                <a:cubicBezTo>
                  <a:pt x="65" y="13"/>
                  <a:pt x="63" y="9"/>
                  <a:pt x="60" y="6"/>
                </a:cubicBezTo>
                <a:cubicBezTo>
                  <a:pt x="56" y="2"/>
                  <a:pt x="52" y="0"/>
                  <a:pt x="47" y="0"/>
                </a:cubicBezTo>
                <a:close/>
                <a:moveTo>
                  <a:pt x="94" y="26"/>
                </a:moveTo>
                <a:cubicBezTo>
                  <a:pt x="94" y="24"/>
                  <a:pt x="93" y="22"/>
                  <a:pt x="92" y="21"/>
                </a:cubicBezTo>
                <a:cubicBezTo>
                  <a:pt x="90" y="19"/>
                  <a:pt x="88" y="18"/>
                  <a:pt x="86" y="18"/>
                </a:cubicBezTo>
                <a:cubicBezTo>
                  <a:pt x="84" y="18"/>
                  <a:pt x="82" y="19"/>
                  <a:pt x="80" y="21"/>
                </a:cubicBezTo>
                <a:cubicBezTo>
                  <a:pt x="62" y="39"/>
                  <a:pt x="62" y="39"/>
                  <a:pt x="62" y="39"/>
                </a:cubicBezTo>
                <a:cubicBezTo>
                  <a:pt x="32" y="39"/>
                  <a:pt x="32" y="39"/>
                  <a:pt x="32" y="39"/>
                </a:cubicBezTo>
                <a:cubicBezTo>
                  <a:pt x="13" y="21"/>
                  <a:pt x="13" y="21"/>
                  <a:pt x="13" y="21"/>
                </a:cubicBezTo>
                <a:cubicBezTo>
                  <a:pt x="12" y="19"/>
                  <a:pt x="10" y="18"/>
                  <a:pt x="8" y="18"/>
                </a:cubicBezTo>
                <a:cubicBezTo>
                  <a:pt x="6" y="18"/>
                  <a:pt x="4" y="19"/>
                  <a:pt x="2" y="21"/>
                </a:cubicBezTo>
                <a:cubicBezTo>
                  <a:pt x="1" y="22"/>
                  <a:pt x="0" y="24"/>
                  <a:pt x="0" y="26"/>
                </a:cubicBezTo>
                <a:cubicBezTo>
                  <a:pt x="0" y="28"/>
                  <a:pt x="1" y="30"/>
                  <a:pt x="2" y="32"/>
                </a:cubicBezTo>
                <a:cubicBezTo>
                  <a:pt x="26" y="55"/>
                  <a:pt x="26" y="55"/>
                  <a:pt x="26" y="55"/>
                </a:cubicBezTo>
                <a:cubicBezTo>
                  <a:pt x="26" y="123"/>
                  <a:pt x="26" y="123"/>
                  <a:pt x="26" y="123"/>
                </a:cubicBezTo>
                <a:cubicBezTo>
                  <a:pt x="26" y="125"/>
                  <a:pt x="27" y="127"/>
                  <a:pt x="29" y="129"/>
                </a:cubicBezTo>
                <a:cubicBezTo>
                  <a:pt x="31" y="131"/>
                  <a:pt x="33" y="132"/>
                  <a:pt x="35" y="132"/>
                </a:cubicBezTo>
                <a:cubicBezTo>
                  <a:pt x="38" y="132"/>
                  <a:pt x="40" y="131"/>
                  <a:pt x="42" y="129"/>
                </a:cubicBezTo>
                <a:cubicBezTo>
                  <a:pt x="43" y="127"/>
                  <a:pt x="44" y="125"/>
                  <a:pt x="44" y="123"/>
                </a:cubicBezTo>
                <a:cubicBezTo>
                  <a:pt x="44" y="91"/>
                  <a:pt x="44" y="91"/>
                  <a:pt x="44" y="91"/>
                </a:cubicBezTo>
                <a:cubicBezTo>
                  <a:pt x="50" y="91"/>
                  <a:pt x="50" y="91"/>
                  <a:pt x="50" y="91"/>
                </a:cubicBezTo>
                <a:cubicBezTo>
                  <a:pt x="50" y="123"/>
                  <a:pt x="50" y="123"/>
                  <a:pt x="50" y="123"/>
                </a:cubicBezTo>
                <a:cubicBezTo>
                  <a:pt x="50" y="125"/>
                  <a:pt x="50" y="127"/>
                  <a:pt x="52" y="129"/>
                </a:cubicBezTo>
                <a:cubicBezTo>
                  <a:pt x="54" y="131"/>
                  <a:pt x="56" y="132"/>
                  <a:pt x="59" y="132"/>
                </a:cubicBezTo>
                <a:cubicBezTo>
                  <a:pt x="61" y="132"/>
                  <a:pt x="63" y="131"/>
                  <a:pt x="65" y="129"/>
                </a:cubicBezTo>
                <a:cubicBezTo>
                  <a:pt x="67" y="127"/>
                  <a:pt x="68" y="125"/>
                  <a:pt x="68" y="123"/>
                </a:cubicBezTo>
                <a:cubicBezTo>
                  <a:pt x="68" y="55"/>
                  <a:pt x="68" y="55"/>
                  <a:pt x="68" y="55"/>
                </a:cubicBezTo>
                <a:cubicBezTo>
                  <a:pt x="92" y="32"/>
                  <a:pt x="92" y="32"/>
                  <a:pt x="92" y="32"/>
                </a:cubicBezTo>
                <a:cubicBezTo>
                  <a:pt x="93" y="30"/>
                  <a:pt x="94" y="28"/>
                  <a:pt x="94" y="26"/>
                </a:cubicBezTo>
                <a:close/>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a:p>
        </p:txBody>
      </p:sp>
      <p:sp>
        <p:nvSpPr>
          <p:cNvPr id="9" name="Freeform 8"/>
          <p:cNvSpPr>
            <a:spLocks noEditPoints="1"/>
          </p:cNvSpPr>
          <p:nvPr/>
        </p:nvSpPr>
        <p:spPr bwMode="auto">
          <a:xfrm>
            <a:off x="6979177" y="4141456"/>
            <a:ext cx="146050" cy="270851"/>
          </a:xfrm>
          <a:custGeom>
            <a:avLst/>
            <a:gdLst>
              <a:gd name="T0" fmla="*/ 44 w 88"/>
              <a:gd name="T1" fmla="*/ 0 h 121"/>
              <a:gd name="T2" fmla="*/ 33 w 88"/>
              <a:gd name="T3" fmla="*/ 4 h 121"/>
              <a:gd name="T4" fmla="*/ 29 w 88"/>
              <a:gd name="T5" fmla="*/ 15 h 121"/>
              <a:gd name="T6" fmla="*/ 33 w 88"/>
              <a:gd name="T7" fmla="*/ 26 h 121"/>
              <a:gd name="T8" fmla="*/ 44 w 88"/>
              <a:gd name="T9" fmla="*/ 31 h 121"/>
              <a:gd name="T10" fmla="*/ 55 w 88"/>
              <a:gd name="T11" fmla="*/ 26 h 121"/>
              <a:gd name="T12" fmla="*/ 60 w 88"/>
              <a:gd name="T13" fmla="*/ 15 h 121"/>
              <a:gd name="T14" fmla="*/ 55 w 88"/>
              <a:gd name="T15" fmla="*/ 4 h 121"/>
              <a:gd name="T16" fmla="*/ 44 w 88"/>
              <a:gd name="T17" fmla="*/ 0 h 121"/>
              <a:gd name="T18" fmla="*/ 87 w 88"/>
              <a:gd name="T19" fmla="*/ 67 h 121"/>
              <a:gd name="T20" fmla="*/ 69 w 88"/>
              <a:gd name="T21" fmla="*/ 40 h 121"/>
              <a:gd name="T22" fmla="*/ 57 w 88"/>
              <a:gd name="T23" fmla="*/ 33 h 121"/>
              <a:gd name="T24" fmla="*/ 31 w 88"/>
              <a:gd name="T25" fmla="*/ 33 h 121"/>
              <a:gd name="T26" fmla="*/ 19 w 88"/>
              <a:gd name="T27" fmla="*/ 40 h 121"/>
              <a:gd name="T28" fmla="*/ 1 w 88"/>
              <a:gd name="T29" fmla="*/ 67 h 121"/>
              <a:gd name="T30" fmla="*/ 0 w 88"/>
              <a:gd name="T31" fmla="*/ 70 h 121"/>
              <a:gd name="T32" fmla="*/ 2 w 88"/>
              <a:gd name="T33" fmla="*/ 75 h 121"/>
              <a:gd name="T34" fmla="*/ 7 w 88"/>
              <a:gd name="T35" fmla="*/ 77 h 121"/>
              <a:gd name="T36" fmla="*/ 12 w 88"/>
              <a:gd name="T37" fmla="*/ 74 h 121"/>
              <a:gd name="T38" fmla="*/ 28 w 88"/>
              <a:gd name="T39" fmla="*/ 50 h 121"/>
              <a:gd name="T40" fmla="*/ 31 w 88"/>
              <a:gd name="T41" fmla="*/ 50 h 121"/>
              <a:gd name="T42" fmla="*/ 31 w 88"/>
              <a:gd name="T43" fmla="*/ 60 h 121"/>
              <a:gd name="T44" fmla="*/ 14 w 88"/>
              <a:gd name="T45" fmla="*/ 88 h 121"/>
              <a:gd name="T46" fmla="*/ 13 w 88"/>
              <a:gd name="T47" fmla="*/ 90 h 121"/>
              <a:gd name="T48" fmla="*/ 15 w 88"/>
              <a:gd name="T49" fmla="*/ 93 h 121"/>
              <a:gd name="T50" fmla="*/ 18 w 88"/>
              <a:gd name="T51" fmla="*/ 94 h 121"/>
              <a:gd name="T52" fmla="*/ 31 w 88"/>
              <a:gd name="T53" fmla="*/ 94 h 121"/>
              <a:gd name="T54" fmla="*/ 31 w 88"/>
              <a:gd name="T55" fmla="*/ 113 h 121"/>
              <a:gd name="T56" fmla="*/ 33 w 88"/>
              <a:gd name="T57" fmla="*/ 118 h 121"/>
              <a:gd name="T58" fmla="*/ 39 w 88"/>
              <a:gd name="T59" fmla="*/ 121 h 121"/>
              <a:gd name="T60" fmla="*/ 50 w 88"/>
              <a:gd name="T61" fmla="*/ 121 h 121"/>
              <a:gd name="T62" fmla="*/ 55 w 88"/>
              <a:gd name="T63" fmla="*/ 118 h 121"/>
              <a:gd name="T64" fmla="*/ 57 w 88"/>
              <a:gd name="T65" fmla="*/ 113 h 121"/>
              <a:gd name="T66" fmla="*/ 57 w 88"/>
              <a:gd name="T67" fmla="*/ 94 h 121"/>
              <a:gd name="T68" fmla="*/ 70 w 88"/>
              <a:gd name="T69" fmla="*/ 94 h 121"/>
              <a:gd name="T70" fmla="*/ 74 w 88"/>
              <a:gd name="T71" fmla="*/ 93 h 121"/>
              <a:gd name="T72" fmla="*/ 75 w 88"/>
              <a:gd name="T73" fmla="*/ 90 h 121"/>
              <a:gd name="T74" fmla="*/ 74 w 88"/>
              <a:gd name="T75" fmla="*/ 88 h 121"/>
              <a:gd name="T76" fmla="*/ 57 w 88"/>
              <a:gd name="T77" fmla="*/ 60 h 121"/>
              <a:gd name="T78" fmla="*/ 57 w 88"/>
              <a:gd name="T79" fmla="*/ 50 h 121"/>
              <a:gd name="T80" fmla="*/ 60 w 88"/>
              <a:gd name="T81" fmla="*/ 50 h 121"/>
              <a:gd name="T82" fmla="*/ 76 w 88"/>
              <a:gd name="T83" fmla="*/ 74 h 121"/>
              <a:gd name="T84" fmla="*/ 81 w 88"/>
              <a:gd name="T85" fmla="*/ 77 h 121"/>
              <a:gd name="T86" fmla="*/ 86 w 88"/>
              <a:gd name="T87" fmla="*/ 75 h 121"/>
              <a:gd name="T88" fmla="*/ 88 w 88"/>
              <a:gd name="T89" fmla="*/ 70 h 121"/>
              <a:gd name="T90" fmla="*/ 87 w 88"/>
              <a:gd name="T91" fmla="*/ 67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8" h="121">
                <a:moveTo>
                  <a:pt x="44" y="0"/>
                </a:moveTo>
                <a:cubicBezTo>
                  <a:pt x="40" y="0"/>
                  <a:pt x="36" y="1"/>
                  <a:pt x="33" y="4"/>
                </a:cubicBezTo>
                <a:cubicBezTo>
                  <a:pt x="30" y="7"/>
                  <a:pt x="29" y="11"/>
                  <a:pt x="29" y="15"/>
                </a:cubicBezTo>
                <a:cubicBezTo>
                  <a:pt x="29" y="20"/>
                  <a:pt x="30" y="23"/>
                  <a:pt x="33" y="26"/>
                </a:cubicBezTo>
                <a:cubicBezTo>
                  <a:pt x="36" y="29"/>
                  <a:pt x="40" y="31"/>
                  <a:pt x="44" y="31"/>
                </a:cubicBezTo>
                <a:cubicBezTo>
                  <a:pt x="48" y="31"/>
                  <a:pt x="52" y="29"/>
                  <a:pt x="55" y="26"/>
                </a:cubicBezTo>
                <a:cubicBezTo>
                  <a:pt x="58" y="23"/>
                  <a:pt x="60" y="20"/>
                  <a:pt x="60" y="15"/>
                </a:cubicBezTo>
                <a:cubicBezTo>
                  <a:pt x="60" y="11"/>
                  <a:pt x="58" y="7"/>
                  <a:pt x="55" y="4"/>
                </a:cubicBezTo>
                <a:cubicBezTo>
                  <a:pt x="52" y="1"/>
                  <a:pt x="48" y="0"/>
                  <a:pt x="44" y="0"/>
                </a:cubicBezTo>
                <a:close/>
                <a:moveTo>
                  <a:pt x="87" y="67"/>
                </a:moveTo>
                <a:cubicBezTo>
                  <a:pt x="69" y="40"/>
                  <a:pt x="69" y="40"/>
                  <a:pt x="69" y="40"/>
                </a:cubicBezTo>
                <a:cubicBezTo>
                  <a:pt x="66" y="35"/>
                  <a:pt x="62" y="33"/>
                  <a:pt x="57" y="33"/>
                </a:cubicBezTo>
                <a:cubicBezTo>
                  <a:pt x="31" y="33"/>
                  <a:pt x="31" y="33"/>
                  <a:pt x="31" y="33"/>
                </a:cubicBezTo>
                <a:cubicBezTo>
                  <a:pt x="26" y="33"/>
                  <a:pt x="22" y="35"/>
                  <a:pt x="19" y="40"/>
                </a:cubicBezTo>
                <a:cubicBezTo>
                  <a:pt x="1" y="67"/>
                  <a:pt x="1" y="67"/>
                  <a:pt x="1" y="67"/>
                </a:cubicBezTo>
                <a:cubicBezTo>
                  <a:pt x="1" y="68"/>
                  <a:pt x="0" y="69"/>
                  <a:pt x="0" y="70"/>
                </a:cubicBezTo>
                <a:cubicBezTo>
                  <a:pt x="0" y="72"/>
                  <a:pt x="1" y="74"/>
                  <a:pt x="2" y="75"/>
                </a:cubicBezTo>
                <a:cubicBezTo>
                  <a:pt x="3" y="76"/>
                  <a:pt x="5" y="77"/>
                  <a:pt x="7" y="77"/>
                </a:cubicBezTo>
                <a:cubicBezTo>
                  <a:pt x="9" y="77"/>
                  <a:pt x="11" y="76"/>
                  <a:pt x="12" y="74"/>
                </a:cubicBezTo>
                <a:cubicBezTo>
                  <a:pt x="28" y="50"/>
                  <a:pt x="28" y="50"/>
                  <a:pt x="28" y="50"/>
                </a:cubicBezTo>
                <a:cubicBezTo>
                  <a:pt x="31" y="50"/>
                  <a:pt x="31" y="50"/>
                  <a:pt x="31" y="50"/>
                </a:cubicBezTo>
                <a:cubicBezTo>
                  <a:pt x="31" y="60"/>
                  <a:pt x="31" y="60"/>
                  <a:pt x="31" y="60"/>
                </a:cubicBezTo>
                <a:cubicBezTo>
                  <a:pt x="14" y="88"/>
                  <a:pt x="14" y="88"/>
                  <a:pt x="14" y="88"/>
                </a:cubicBezTo>
                <a:cubicBezTo>
                  <a:pt x="13" y="90"/>
                  <a:pt x="13" y="90"/>
                  <a:pt x="13" y="90"/>
                </a:cubicBezTo>
                <a:cubicBezTo>
                  <a:pt x="13" y="91"/>
                  <a:pt x="14" y="92"/>
                  <a:pt x="15" y="93"/>
                </a:cubicBezTo>
                <a:cubicBezTo>
                  <a:pt x="16" y="94"/>
                  <a:pt x="17" y="94"/>
                  <a:pt x="18" y="94"/>
                </a:cubicBezTo>
                <a:cubicBezTo>
                  <a:pt x="31" y="94"/>
                  <a:pt x="31" y="94"/>
                  <a:pt x="31" y="94"/>
                </a:cubicBezTo>
                <a:cubicBezTo>
                  <a:pt x="31" y="113"/>
                  <a:pt x="31" y="113"/>
                  <a:pt x="31" y="113"/>
                </a:cubicBezTo>
                <a:cubicBezTo>
                  <a:pt x="31" y="115"/>
                  <a:pt x="32" y="117"/>
                  <a:pt x="33" y="118"/>
                </a:cubicBezTo>
                <a:cubicBezTo>
                  <a:pt x="35" y="120"/>
                  <a:pt x="37" y="121"/>
                  <a:pt x="39" y="121"/>
                </a:cubicBezTo>
                <a:cubicBezTo>
                  <a:pt x="50" y="121"/>
                  <a:pt x="50" y="121"/>
                  <a:pt x="50" y="121"/>
                </a:cubicBezTo>
                <a:cubicBezTo>
                  <a:pt x="52" y="121"/>
                  <a:pt x="54" y="120"/>
                  <a:pt x="55" y="118"/>
                </a:cubicBezTo>
                <a:cubicBezTo>
                  <a:pt x="57" y="117"/>
                  <a:pt x="57" y="115"/>
                  <a:pt x="57" y="113"/>
                </a:cubicBezTo>
                <a:cubicBezTo>
                  <a:pt x="57" y="94"/>
                  <a:pt x="57" y="94"/>
                  <a:pt x="57" y="94"/>
                </a:cubicBezTo>
                <a:cubicBezTo>
                  <a:pt x="70" y="94"/>
                  <a:pt x="70" y="94"/>
                  <a:pt x="70" y="94"/>
                </a:cubicBezTo>
                <a:cubicBezTo>
                  <a:pt x="72" y="94"/>
                  <a:pt x="73" y="94"/>
                  <a:pt x="74" y="93"/>
                </a:cubicBezTo>
                <a:cubicBezTo>
                  <a:pt x="74" y="92"/>
                  <a:pt x="75" y="91"/>
                  <a:pt x="75" y="90"/>
                </a:cubicBezTo>
                <a:cubicBezTo>
                  <a:pt x="74" y="88"/>
                  <a:pt x="74" y="88"/>
                  <a:pt x="74" y="88"/>
                </a:cubicBezTo>
                <a:cubicBezTo>
                  <a:pt x="57" y="60"/>
                  <a:pt x="57" y="60"/>
                  <a:pt x="57" y="60"/>
                </a:cubicBezTo>
                <a:cubicBezTo>
                  <a:pt x="57" y="50"/>
                  <a:pt x="57" y="50"/>
                  <a:pt x="57" y="50"/>
                </a:cubicBezTo>
                <a:cubicBezTo>
                  <a:pt x="60" y="50"/>
                  <a:pt x="60" y="50"/>
                  <a:pt x="60" y="50"/>
                </a:cubicBezTo>
                <a:cubicBezTo>
                  <a:pt x="76" y="74"/>
                  <a:pt x="76" y="74"/>
                  <a:pt x="76" y="74"/>
                </a:cubicBezTo>
                <a:cubicBezTo>
                  <a:pt x="77" y="76"/>
                  <a:pt x="79" y="77"/>
                  <a:pt x="81" y="77"/>
                </a:cubicBezTo>
                <a:cubicBezTo>
                  <a:pt x="83" y="77"/>
                  <a:pt x="85" y="76"/>
                  <a:pt x="86" y="75"/>
                </a:cubicBezTo>
                <a:cubicBezTo>
                  <a:pt x="87" y="74"/>
                  <a:pt x="88" y="72"/>
                  <a:pt x="88" y="70"/>
                </a:cubicBezTo>
                <a:cubicBezTo>
                  <a:pt x="88" y="69"/>
                  <a:pt x="88" y="68"/>
                  <a:pt x="87" y="67"/>
                </a:cubicBezTo>
                <a:close/>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a:p>
        </p:txBody>
      </p:sp>
      <p:sp>
        <p:nvSpPr>
          <p:cNvPr id="10" name="Freeform 9"/>
          <p:cNvSpPr>
            <a:spLocks noEditPoints="1"/>
          </p:cNvSpPr>
          <p:nvPr/>
        </p:nvSpPr>
        <p:spPr bwMode="auto">
          <a:xfrm>
            <a:off x="6737234" y="4222194"/>
            <a:ext cx="165100" cy="204643"/>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rgbClr val="999999"/>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dirty="0"/>
          </a:p>
        </p:txBody>
      </p:sp>
      <p:sp>
        <p:nvSpPr>
          <p:cNvPr id="11" name="Freeform 10"/>
          <p:cNvSpPr>
            <a:spLocks noEditPoints="1"/>
          </p:cNvSpPr>
          <p:nvPr/>
        </p:nvSpPr>
        <p:spPr bwMode="auto">
          <a:xfrm>
            <a:off x="7366940" y="4167767"/>
            <a:ext cx="120650" cy="247667"/>
          </a:xfrm>
          <a:custGeom>
            <a:avLst/>
            <a:gdLst>
              <a:gd name="T0" fmla="*/ 300 w 623"/>
              <a:gd name="T1" fmla="*/ 909 h 1346"/>
              <a:gd name="T2" fmla="*/ 300 w 623"/>
              <a:gd name="T3" fmla="*/ 1295 h 1346"/>
              <a:gd name="T4" fmla="*/ 286 w 623"/>
              <a:gd name="T5" fmla="*/ 1331 h 1346"/>
              <a:gd name="T6" fmla="*/ 249 w 623"/>
              <a:gd name="T7" fmla="*/ 1346 h 1346"/>
              <a:gd name="T8" fmla="*/ 211 w 623"/>
              <a:gd name="T9" fmla="*/ 1331 h 1346"/>
              <a:gd name="T10" fmla="*/ 196 w 623"/>
              <a:gd name="T11" fmla="*/ 1295 h 1346"/>
              <a:gd name="T12" fmla="*/ 196 w 623"/>
              <a:gd name="T13" fmla="*/ 909 h 1346"/>
              <a:gd name="T14" fmla="*/ 51 w 623"/>
              <a:gd name="T15" fmla="*/ 909 h 1346"/>
              <a:gd name="T16" fmla="*/ 202 w 623"/>
              <a:gd name="T17" fmla="*/ 402 h 1346"/>
              <a:gd name="T18" fmla="*/ 176 w 623"/>
              <a:gd name="T19" fmla="*/ 402 h 1346"/>
              <a:gd name="T20" fmla="*/ 135 w 623"/>
              <a:gd name="T21" fmla="*/ 541 h 1346"/>
              <a:gd name="T22" fmla="*/ 104 w 623"/>
              <a:gd name="T23" fmla="*/ 644 h 1346"/>
              <a:gd name="T24" fmla="*/ 86 w 623"/>
              <a:gd name="T25" fmla="*/ 705 h 1346"/>
              <a:gd name="T26" fmla="*/ 42 w 623"/>
              <a:gd name="T27" fmla="*/ 737 h 1346"/>
              <a:gd name="T28" fmla="*/ 31 w 623"/>
              <a:gd name="T29" fmla="*/ 734 h 1346"/>
              <a:gd name="T30" fmla="*/ 0 w 623"/>
              <a:gd name="T31" fmla="*/ 694 h 1346"/>
              <a:gd name="T32" fmla="*/ 3 w 623"/>
              <a:gd name="T33" fmla="*/ 680 h 1346"/>
              <a:gd name="T34" fmla="*/ 14 w 623"/>
              <a:gd name="T35" fmla="*/ 642 h 1346"/>
              <a:gd name="T36" fmla="*/ 37 w 623"/>
              <a:gd name="T37" fmla="*/ 562 h 1346"/>
              <a:gd name="T38" fmla="*/ 67 w 623"/>
              <a:gd name="T39" fmla="*/ 460 h 1346"/>
              <a:gd name="T40" fmla="*/ 100 w 623"/>
              <a:gd name="T41" fmla="*/ 354 h 1346"/>
              <a:gd name="T42" fmla="*/ 148 w 623"/>
              <a:gd name="T43" fmla="*/ 284 h 1346"/>
              <a:gd name="T44" fmla="*/ 224 w 623"/>
              <a:gd name="T45" fmla="*/ 252 h 1346"/>
              <a:gd name="T46" fmla="*/ 400 w 623"/>
              <a:gd name="T47" fmla="*/ 252 h 1346"/>
              <a:gd name="T48" fmla="*/ 478 w 623"/>
              <a:gd name="T49" fmla="*/ 284 h 1346"/>
              <a:gd name="T50" fmla="*/ 527 w 623"/>
              <a:gd name="T51" fmla="*/ 354 h 1346"/>
              <a:gd name="T52" fmla="*/ 557 w 623"/>
              <a:gd name="T53" fmla="*/ 460 h 1346"/>
              <a:gd name="T54" fmla="*/ 586 w 623"/>
              <a:gd name="T55" fmla="*/ 562 h 1346"/>
              <a:gd name="T56" fmla="*/ 610 w 623"/>
              <a:gd name="T57" fmla="*/ 642 h 1346"/>
              <a:gd name="T58" fmla="*/ 621 w 623"/>
              <a:gd name="T59" fmla="*/ 680 h 1346"/>
              <a:gd name="T60" fmla="*/ 623 w 623"/>
              <a:gd name="T61" fmla="*/ 691 h 1346"/>
              <a:gd name="T62" fmla="*/ 592 w 623"/>
              <a:gd name="T63" fmla="*/ 734 h 1346"/>
              <a:gd name="T64" fmla="*/ 581 w 623"/>
              <a:gd name="T65" fmla="*/ 737 h 1346"/>
              <a:gd name="T66" fmla="*/ 539 w 623"/>
              <a:gd name="T67" fmla="*/ 705 h 1346"/>
              <a:gd name="T68" fmla="*/ 522 w 623"/>
              <a:gd name="T69" fmla="*/ 644 h 1346"/>
              <a:gd name="T70" fmla="*/ 490 w 623"/>
              <a:gd name="T71" fmla="*/ 541 h 1346"/>
              <a:gd name="T72" fmla="*/ 448 w 623"/>
              <a:gd name="T73" fmla="*/ 402 h 1346"/>
              <a:gd name="T74" fmla="*/ 423 w 623"/>
              <a:gd name="T75" fmla="*/ 402 h 1346"/>
              <a:gd name="T76" fmla="*/ 573 w 623"/>
              <a:gd name="T77" fmla="*/ 909 h 1346"/>
              <a:gd name="T78" fmla="*/ 431 w 623"/>
              <a:gd name="T79" fmla="*/ 909 h 1346"/>
              <a:gd name="T80" fmla="*/ 431 w 623"/>
              <a:gd name="T81" fmla="*/ 1295 h 1346"/>
              <a:gd name="T82" fmla="*/ 415 w 623"/>
              <a:gd name="T83" fmla="*/ 1331 h 1346"/>
              <a:gd name="T84" fmla="*/ 377 w 623"/>
              <a:gd name="T85" fmla="*/ 1346 h 1346"/>
              <a:gd name="T86" fmla="*/ 340 w 623"/>
              <a:gd name="T87" fmla="*/ 1331 h 1346"/>
              <a:gd name="T88" fmla="*/ 327 w 623"/>
              <a:gd name="T89" fmla="*/ 1295 h 1346"/>
              <a:gd name="T90" fmla="*/ 327 w 623"/>
              <a:gd name="T91" fmla="*/ 909 h 1346"/>
              <a:gd name="T92" fmla="*/ 300 w 623"/>
              <a:gd name="T93" fmla="*/ 909 h 1346"/>
              <a:gd name="T94" fmla="*/ 315 w 623"/>
              <a:gd name="T95" fmla="*/ 221 h 1346"/>
              <a:gd name="T96" fmla="*/ 391 w 623"/>
              <a:gd name="T97" fmla="*/ 190 h 1346"/>
              <a:gd name="T98" fmla="*/ 423 w 623"/>
              <a:gd name="T99" fmla="*/ 111 h 1346"/>
              <a:gd name="T100" fmla="*/ 391 w 623"/>
              <a:gd name="T101" fmla="*/ 33 h 1346"/>
              <a:gd name="T102" fmla="*/ 315 w 623"/>
              <a:gd name="T103" fmla="*/ 0 h 1346"/>
              <a:gd name="T104" fmla="*/ 234 w 623"/>
              <a:gd name="T105" fmla="*/ 33 h 1346"/>
              <a:gd name="T106" fmla="*/ 202 w 623"/>
              <a:gd name="T107" fmla="*/ 111 h 1346"/>
              <a:gd name="T108" fmla="*/ 234 w 623"/>
              <a:gd name="T109" fmla="*/ 190 h 1346"/>
              <a:gd name="T110" fmla="*/ 315 w 623"/>
              <a:gd name="T111"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23" h="1346">
                <a:moveTo>
                  <a:pt x="300" y="909"/>
                </a:moveTo>
                <a:cubicBezTo>
                  <a:pt x="300" y="1295"/>
                  <a:pt x="300" y="1295"/>
                  <a:pt x="300" y="1295"/>
                </a:cubicBezTo>
                <a:cubicBezTo>
                  <a:pt x="300" y="1310"/>
                  <a:pt x="296" y="1322"/>
                  <a:pt x="286" y="1331"/>
                </a:cubicBezTo>
                <a:cubicBezTo>
                  <a:pt x="277" y="1341"/>
                  <a:pt x="265" y="1346"/>
                  <a:pt x="249" y="1346"/>
                </a:cubicBezTo>
                <a:cubicBezTo>
                  <a:pt x="234" y="1346"/>
                  <a:pt x="222" y="1341"/>
                  <a:pt x="211" y="1331"/>
                </a:cubicBezTo>
                <a:cubicBezTo>
                  <a:pt x="201" y="1322"/>
                  <a:pt x="196" y="1310"/>
                  <a:pt x="196" y="1295"/>
                </a:cubicBezTo>
                <a:cubicBezTo>
                  <a:pt x="196" y="909"/>
                  <a:pt x="196" y="909"/>
                  <a:pt x="196" y="909"/>
                </a:cubicBezTo>
                <a:cubicBezTo>
                  <a:pt x="51" y="909"/>
                  <a:pt x="51" y="909"/>
                  <a:pt x="51" y="909"/>
                </a:cubicBezTo>
                <a:cubicBezTo>
                  <a:pt x="202" y="402"/>
                  <a:pt x="202" y="402"/>
                  <a:pt x="202" y="402"/>
                </a:cubicBezTo>
                <a:cubicBezTo>
                  <a:pt x="176" y="402"/>
                  <a:pt x="176" y="402"/>
                  <a:pt x="176" y="402"/>
                </a:cubicBezTo>
                <a:cubicBezTo>
                  <a:pt x="159" y="459"/>
                  <a:pt x="146" y="505"/>
                  <a:pt x="135" y="541"/>
                </a:cubicBezTo>
                <a:cubicBezTo>
                  <a:pt x="125" y="577"/>
                  <a:pt x="114" y="611"/>
                  <a:pt x="104" y="644"/>
                </a:cubicBezTo>
                <a:cubicBezTo>
                  <a:pt x="94" y="677"/>
                  <a:pt x="87" y="698"/>
                  <a:pt x="86" y="705"/>
                </a:cubicBezTo>
                <a:cubicBezTo>
                  <a:pt x="79" y="726"/>
                  <a:pt x="65" y="737"/>
                  <a:pt x="42" y="737"/>
                </a:cubicBezTo>
                <a:cubicBezTo>
                  <a:pt x="31" y="734"/>
                  <a:pt x="31" y="734"/>
                  <a:pt x="31" y="734"/>
                </a:cubicBezTo>
                <a:cubicBezTo>
                  <a:pt x="11" y="726"/>
                  <a:pt x="0" y="713"/>
                  <a:pt x="0" y="694"/>
                </a:cubicBezTo>
                <a:cubicBezTo>
                  <a:pt x="0" y="688"/>
                  <a:pt x="1" y="684"/>
                  <a:pt x="3" y="680"/>
                </a:cubicBezTo>
                <a:cubicBezTo>
                  <a:pt x="4" y="676"/>
                  <a:pt x="9" y="663"/>
                  <a:pt x="14" y="642"/>
                </a:cubicBezTo>
                <a:cubicBezTo>
                  <a:pt x="20" y="620"/>
                  <a:pt x="28" y="593"/>
                  <a:pt x="37" y="562"/>
                </a:cubicBezTo>
                <a:cubicBezTo>
                  <a:pt x="46" y="531"/>
                  <a:pt x="56" y="497"/>
                  <a:pt x="67" y="460"/>
                </a:cubicBezTo>
                <a:cubicBezTo>
                  <a:pt x="78" y="424"/>
                  <a:pt x="88" y="388"/>
                  <a:pt x="100" y="354"/>
                </a:cubicBezTo>
                <a:cubicBezTo>
                  <a:pt x="107" y="328"/>
                  <a:pt x="123" y="304"/>
                  <a:pt x="148" y="284"/>
                </a:cubicBezTo>
                <a:cubicBezTo>
                  <a:pt x="172" y="262"/>
                  <a:pt x="197" y="252"/>
                  <a:pt x="224" y="252"/>
                </a:cubicBezTo>
                <a:cubicBezTo>
                  <a:pt x="400" y="252"/>
                  <a:pt x="400" y="252"/>
                  <a:pt x="400" y="252"/>
                </a:cubicBezTo>
                <a:cubicBezTo>
                  <a:pt x="427" y="252"/>
                  <a:pt x="454" y="262"/>
                  <a:pt x="478" y="284"/>
                </a:cubicBezTo>
                <a:cubicBezTo>
                  <a:pt x="501" y="304"/>
                  <a:pt x="518" y="328"/>
                  <a:pt x="527" y="354"/>
                </a:cubicBezTo>
                <a:cubicBezTo>
                  <a:pt x="536" y="388"/>
                  <a:pt x="547" y="424"/>
                  <a:pt x="557" y="460"/>
                </a:cubicBezTo>
                <a:cubicBezTo>
                  <a:pt x="567" y="497"/>
                  <a:pt x="578" y="531"/>
                  <a:pt x="586" y="562"/>
                </a:cubicBezTo>
                <a:cubicBezTo>
                  <a:pt x="596" y="593"/>
                  <a:pt x="603" y="620"/>
                  <a:pt x="610" y="642"/>
                </a:cubicBezTo>
                <a:cubicBezTo>
                  <a:pt x="615" y="663"/>
                  <a:pt x="619" y="676"/>
                  <a:pt x="621" y="680"/>
                </a:cubicBezTo>
                <a:cubicBezTo>
                  <a:pt x="623" y="691"/>
                  <a:pt x="623" y="691"/>
                  <a:pt x="623" y="691"/>
                </a:cubicBezTo>
                <a:cubicBezTo>
                  <a:pt x="623" y="714"/>
                  <a:pt x="613" y="728"/>
                  <a:pt x="592" y="734"/>
                </a:cubicBezTo>
                <a:cubicBezTo>
                  <a:pt x="581" y="737"/>
                  <a:pt x="581" y="737"/>
                  <a:pt x="581" y="737"/>
                </a:cubicBezTo>
                <a:cubicBezTo>
                  <a:pt x="559" y="737"/>
                  <a:pt x="544" y="726"/>
                  <a:pt x="539" y="705"/>
                </a:cubicBezTo>
                <a:cubicBezTo>
                  <a:pt x="536" y="698"/>
                  <a:pt x="530" y="677"/>
                  <a:pt x="522" y="644"/>
                </a:cubicBezTo>
                <a:cubicBezTo>
                  <a:pt x="512" y="611"/>
                  <a:pt x="502" y="577"/>
                  <a:pt x="490" y="541"/>
                </a:cubicBezTo>
                <a:cubicBezTo>
                  <a:pt x="478" y="505"/>
                  <a:pt x="465" y="459"/>
                  <a:pt x="448" y="402"/>
                </a:cubicBezTo>
                <a:cubicBezTo>
                  <a:pt x="423" y="402"/>
                  <a:pt x="423" y="402"/>
                  <a:pt x="423" y="402"/>
                </a:cubicBezTo>
                <a:cubicBezTo>
                  <a:pt x="573" y="909"/>
                  <a:pt x="573" y="909"/>
                  <a:pt x="573" y="909"/>
                </a:cubicBezTo>
                <a:cubicBezTo>
                  <a:pt x="431" y="909"/>
                  <a:pt x="431" y="909"/>
                  <a:pt x="431" y="909"/>
                </a:cubicBezTo>
                <a:cubicBezTo>
                  <a:pt x="431" y="1295"/>
                  <a:pt x="431" y="1295"/>
                  <a:pt x="431" y="1295"/>
                </a:cubicBezTo>
                <a:cubicBezTo>
                  <a:pt x="431" y="1310"/>
                  <a:pt x="426" y="1322"/>
                  <a:pt x="415" y="1331"/>
                </a:cubicBezTo>
                <a:cubicBezTo>
                  <a:pt x="405" y="1341"/>
                  <a:pt x="393" y="1346"/>
                  <a:pt x="377" y="1346"/>
                </a:cubicBezTo>
                <a:cubicBezTo>
                  <a:pt x="362" y="1346"/>
                  <a:pt x="350" y="1341"/>
                  <a:pt x="340" y="1331"/>
                </a:cubicBezTo>
                <a:cubicBezTo>
                  <a:pt x="331" y="1322"/>
                  <a:pt x="327" y="1310"/>
                  <a:pt x="327" y="1295"/>
                </a:cubicBezTo>
                <a:cubicBezTo>
                  <a:pt x="327" y="909"/>
                  <a:pt x="327" y="909"/>
                  <a:pt x="327" y="909"/>
                </a:cubicBezTo>
                <a:lnTo>
                  <a:pt x="300" y="909"/>
                </a:lnTo>
                <a:close/>
                <a:moveTo>
                  <a:pt x="315" y="221"/>
                </a:moveTo>
                <a:cubicBezTo>
                  <a:pt x="345" y="221"/>
                  <a:pt x="371" y="211"/>
                  <a:pt x="391" y="190"/>
                </a:cubicBezTo>
                <a:cubicBezTo>
                  <a:pt x="412" y="169"/>
                  <a:pt x="423" y="143"/>
                  <a:pt x="423" y="111"/>
                </a:cubicBezTo>
                <a:cubicBezTo>
                  <a:pt x="423" y="80"/>
                  <a:pt x="412" y="55"/>
                  <a:pt x="391" y="33"/>
                </a:cubicBezTo>
                <a:cubicBezTo>
                  <a:pt x="371" y="11"/>
                  <a:pt x="345" y="0"/>
                  <a:pt x="315" y="0"/>
                </a:cubicBezTo>
                <a:cubicBezTo>
                  <a:pt x="282" y="0"/>
                  <a:pt x="256" y="11"/>
                  <a:pt x="234" y="33"/>
                </a:cubicBezTo>
                <a:cubicBezTo>
                  <a:pt x="212" y="55"/>
                  <a:pt x="202" y="80"/>
                  <a:pt x="202" y="111"/>
                </a:cubicBezTo>
                <a:cubicBezTo>
                  <a:pt x="202" y="143"/>
                  <a:pt x="212" y="169"/>
                  <a:pt x="234" y="190"/>
                </a:cubicBezTo>
                <a:cubicBezTo>
                  <a:pt x="256" y="211"/>
                  <a:pt x="283" y="221"/>
                  <a:pt x="315" y="221"/>
                </a:cubicBezTo>
                <a:close/>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a:p>
        </p:txBody>
      </p:sp>
      <p:sp>
        <p:nvSpPr>
          <p:cNvPr id="12" name="Freeform 11"/>
          <p:cNvSpPr>
            <a:spLocks noEditPoints="1"/>
          </p:cNvSpPr>
          <p:nvPr/>
        </p:nvSpPr>
        <p:spPr bwMode="auto">
          <a:xfrm>
            <a:off x="7176367" y="4063484"/>
            <a:ext cx="123825" cy="246044"/>
          </a:xfrm>
          <a:custGeom>
            <a:avLst/>
            <a:gdLst>
              <a:gd name="T0" fmla="*/ 367 w 501"/>
              <a:gd name="T1" fmla="*/ 235 h 1272"/>
              <a:gd name="T2" fmla="*/ 462 w 501"/>
              <a:gd name="T3" fmla="*/ 275 h 1272"/>
              <a:gd name="T4" fmla="*/ 501 w 501"/>
              <a:gd name="T5" fmla="*/ 370 h 1272"/>
              <a:gd name="T6" fmla="*/ 501 w 501"/>
              <a:gd name="T7" fmla="*/ 696 h 1272"/>
              <a:gd name="T8" fmla="*/ 489 w 501"/>
              <a:gd name="T9" fmla="*/ 729 h 1272"/>
              <a:gd name="T10" fmla="*/ 456 w 501"/>
              <a:gd name="T11" fmla="*/ 741 h 1272"/>
              <a:gd name="T12" fmla="*/ 423 w 501"/>
              <a:gd name="T13" fmla="*/ 729 h 1272"/>
              <a:gd name="T14" fmla="*/ 411 w 501"/>
              <a:gd name="T15" fmla="*/ 696 h 1272"/>
              <a:gd name="T16" fmla="*/ 411 w 501"/>
              <a:gd name="T17" fmla="*/ 404 h 1272"/>
              <a:gd name="T18" fmla="*/ 386 w 501"/>
              <a:gd name="T19" fmla="*/ 404 h 1272"/>
              <a:gd name="T20" fmla="*/ 386 w 501"/>
              <a:gd name="T21" fmla="*/ 1213 h 1272"/>
              <a:gd name="T22" fmla="*/ 369 w 501"/>
              <a:gd name="T23" fmla="*/ 1254 h 1272"/>
              <a:gd name="T24" fmla="*/ 328 w 501"/>
              <a:gd name="T25" fmla="*/ 1272 h 1272"/>
              <a:gd name="T26" fmla="*/ 283 w 501"/>
              <a:gd name="T27" fmla="*/ 1254 h 1272"/>
              <a:gd name="T28" fmla="*/ 265 w 501"/>
              <a:gd name="T29" fmla="*/ 1213 h 1272"/>
              <a:gd name="T30" fmla="*/ 265 w 501"/>
              <a:gd name="T31" fmla="*/ 744 h 1272"/>
              <a:gd name="T32" fmla="*/ 239 w 501"/>
              <a:gd name="T33" fmla="*/ 744 h 1272"/>
              <a:gd name="T34" fmla="*/ 239 w 501"/>
              <a:gd name="T35" fmla="*/ 1213 h 1272"/>
              <a:gd name="T36" fmla="*/ 221 w 501"/>
              <a:gd name="T37" fmla="*/ 1254 h 1272"/>
              <a:gd name="T38" fmla="*/ 178 w 501"/>
              <a:gd name="T39" fmla="*/ 1272 h 1272"/>
              <a:gd name="T40" fmla="*/ 135 w 501"/>
              <a:gd name="T41" fmla="*/ 1254 h 1272"/>
              <a:gd name="T42" fmla="*/ 115 w 501"/>
              <a:gd name="T43" fmla="*/ 1213 h 1272"/>
              <a:gd name="T44" fmla="*/ 115 w 501"/>
              <a:gd name="T45" fmla="*/ 404 h 1272"/>
              <a:gd name="T46" fmla="*/ 91 w 501"/>
              <a:gd name="T47" fmla="*/ 404 h 1272"/>
              <a:gd name="T48" fmla="*/ 91 w 501"/>
              <a:gd name="T49" fmla="*/ 696 h 1272"/>
              <a:gd name="T50" fmla="*/ 80 w 501"/>
              <a:gd name="T51" fmla="*/ 729 h 1272"/>
              <a:gd name="T52" fmla="*/ 46 w 501"/>
              <a:gd name="T53" fmla="*/ 741 h 1272"/>
              <a:gd name="T54" fmla="*/ 14 w 501"/>
              <a:gd name="T55" fmla="*/ 729 h 1272"/>
              <a:gd name="T56" fmla="*/ 0 w 501"/>
              <a:gd name="T57" fmla="*/ 696 h 1272"/>
              <a:gd name="T58" fmla="*/ 0 w 501"/>
              <a:gd name="T59" fmla="*/ 370 h 1272"/>
              <a:gd name="T60" fmla="*/ 40 w 501"/>
              <a:gd name="T61" fmla="*/ 275 h 1272"/>
              <a:gd name="T62" fmla="*/ 135 w 501"/>
              <a:gd name="T63" fmla="*/ 235 h 1272"/>
              <a:gd name="T64" fmla="*/ 367 w 501"/>
              <a:gd name="T65" fmla="*/ 235 h 1272"/>
              <a:gd name="T66" fmla="*/ 251 w 501"/>
              <a:gd name="T67" fmla="*/ 209 h 1272"/>
              <a:gd name="T68" fmla="*/ 325 w 501"/>
              <a:gd name="T69" fmla="*/ 179 h 1272"/>
              <a:gd name="T70" fmla="*/ 356 w 501"/>
              <a:gd name="T71" fmla="*/ 105 h 1272"/>
              <a:gd name="T72" fmla="*/ 325 w 501"/>
              <a:gd name="T73" fmla="*/ 31 h 1272"/>
              <a:gd name="T74" fmla="*/ 251 w 501"/>
              <a:gd name="T75" fmla="*/ 0 h 1272"/>
              <a:gd name="T76" fmla="*/ 178 w 501"/>
              <a:gd name="T77" fmla="*/ 31 h 1272"/>
              <a:gd name="T78" fmla="*/ 148 w 501"/>
              <a:gd name="T79" fmla="*/ 105 h 1272"/>
              <a:gd name="T80" fmla="*/ 178 w 501"/>
              <a:gd name="T81" fmla="*/ 179 h 1272"/>
              <a:gd name="T82" fmla="*/ 251 w 501"/>
              <a:gd name="T83" fmla="*/ 209 h 1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01" h="1272">
                <a:moveTo>
                  <a:pt x="367" y="235"/>
                </a:moveTo>
                <a:cubicBezTo>
                  <a:pt x="405" y="235"/>
                  <a:pt x="436" y="249"/>
                  <a:pt x="462" y="275"/>
                </a:cubicBezTo>
                <a:cubicBezTo>
                  <a:pt x="489" y="302"/>
                  <a:pt x="501" y="334"/>
                  <a:pt x="501" y="370"/>
                </a:cubicBezTo>
                <a:cubicBezTo>
                  <a:pt x="501" y="696"/>
                  <a:pt x="501" y="696"/>
                  <a:pt x="501" y="696"/>
                </a:cubicBezTo>
                <a:cubicBezTo>
                  <a:pt x="501" y="709"/>
                  <a:pt x="497" y="720"/>
                  <a:pt x="489" y="729"/>
                </a:cubicBezTo>
                <a:cubicBezTo>
                  <a:pt x="481" y="737"/>
                  <a:pt x="470" y="741"/>
                  <a:pt x="456" y="741"/>
                </a:cubicBezTo>
                <a:cubicBezTo>
                  <a:pt x="444" y="741"/>
                  <a:pt x="432" y="737"/>
                  <a:pt x="423" y="729"/>
                </a:cubicBezTo>
                <a:cubicBezTo>
                  <a:pt x="414" y="720"/>
                  <a:pt x="411" y="709"/>
                  <a:pt x="411" y="696"/>
                </a:cubicBezTo>
                <a:cubicBezTo>
                  <a:pt x="411" y="404"/>
                  <a:pt x="411" y="404"/>
                  <a:pt x="411" y="404"/>
                </a:cubicBezTo>
                <a:cubicBezTo>
                  <a:pt x="386" y="404"/>
                  <a:pt x="386" y="404"/>
                  <a:pt x="386" y="404"/>
                </a:cubicBezTo>
                <a:cubicBezTo>
                  <a:pt x="386" y="1213"/>
                  <a:pt x="386" y="1213"/>
                  <a:pt x="386" y="1213"/>
                </a:cubicBezTo>
                <a:cubicBezTo>
                  <a:pt x="386" y="1229"/>
                  <a:pt x="380" y="1243"/>
                  <a:pt x="369" y="1254"/>
                </a:cubicBezTo>
                <a:cubicBezTo>
                  <a:pt x="357" y="1267"/>
                  <a:pt x="343" y="1272"/>
                  <a:pt x="328" y="1272"/>
                </a:cubicBezTo>
                <a:cubicBezTo>
                  <a:pt x="309" y="1272"/>
                  <a:pt x="294" y="1267"/>
                  <a:pt x="283" y="1254"/>
                </a:cubicBezTo>
                <a:cubicBezTo>
                  <a:pt x="271" y="1243"/>
                  <a:pt x="265" y="1229"/>
                  <a:pt x="265" y="1213"/>
                </a:cubicBezTo>
                <a:cubicBezTo>
                  <a:pt x="265" y="744"/>
                  <a:pt x="265" y="744"/>
                  <a:pt x="265" y="744"/>
                </a:cubicBezTo>
                <a:cubicBezTo>
                  <a:pt x="239" y="744"/>
                  <a:pt x="239" y="744"/>
                  <a:pt x="239" y="744"/>
                </a:cubicBezTo>
                <a:cubicBezTo>
                  <a:pt x="239" y="1213"/>
                  <a:pt x="239" y="1213"/>
                  <a:pt x="239" y="1213"/>
                </a:cubicBezTo>
                <a:cubicBezTo>
                  <a:pt x="239" y="1229"/>
                  <a:pt x="233" y="1243"/>
                  <a:pt x="221" y="1254"/>
                </a:cubicBezTo>
                <a:cubicBezTo>
                  <a:pt x="210" y="1267"/>
                  <a:pt x="195" y="1272"/>
                  <a:pt x="178" y="1272"/>
                </a:cubicBezTo>
                <a:cubicBezTo>
                  <a:pt x="161" y="1272"/>
                  <a:pt x="147" y="1267"/>
                  <a:pt x="135" y="1254"/>
                </a:cubicBezTo>
                <a:cubicBezTo>
                  <a:pt x="122" y="1243"/>
                  <a:pt x="115" y="1229"/>
                  <a:pt x="115" y="1213"/>
                </a:cubicBezTo>
                <a:cubicBezTo>
                  <a:pt x="115" y="404"/>
                  <a:pt x="115" y="404"/>
                  <a:pt x="115" y="404"/>
                </a:cubicBezTo>
                <a:cubicBezTo>
                  <a:pt x="91" y="404"/>
                  <a:pt x="91" y="404"/>
                  <a:pt x="91" y="404"/>
                </a:cubicBezTo>
                <a:cubicBezTo>
                  <a:pt x="91" y="696"/>
                  <a:pt x="91" y="696"/>
                  <a:pt x="91" y="696"/>
                </a:cubicBezTo>
                <a:cubicBezTo>
                  <a:pt x="91" y="709"/>
                  <a:pt x="88" y="720"/>
                  <a:pt x="80" y="729"/>
                </a:cubicBezTo>
                <a:cubicBezTo>
                  <a:pt x="71" y="737"/>
                  <a:pt x="60" y="741"/>
                  <a:pt x="46" y="741"/>
                </a:cubicBezTo>
                <a:cubicBezTo>
                  <a:pt x="34" y="741"/>
                  <a:pt x="23" y="737"/>
                  <a:pt x="14" y="729"/>
                </a:cubicBezTo>
                <a:cubicBezTo>
                  <a:pt x="4" y="720"/>
                  <a:pt x="0" y="709"/>
                  <a:pt x="0" y="696"/>
                </a:cubicBezTo>
                <a:cubicBezTo>
                  <a:pt x="0" y="370"/>
                  <a:pt x="0" y="370"/>
                  <a:pt x="0" y="370"/>
                </a:cubicBezTo>
                <a:cubicBezTo>
                  <a:pt x="0" y="334"/>
                  <a:pt x="14" y="302"/>
                  <a:pt x="40" y="275"/>
                </a:cubicBezTo>
                <a:cubicBezTo>
                  <a:pt x="67" y="249"/>
                  <a:pt x="98" y="235"/>
                  <a:pt x="135" y="235"/>
                </a:cubicBezTo>
                <a:lnTo>
                  <a:pt x="367" y="235"/>
                </a:lnTo>
                <a:close/>
                <a:moveTo>
                  <a:pt x="251" y="209"/>
                </a:moveTo>
                <a:cubicBezTo>
                  <a:pt x="280" y="209"/>
                  <a:pt x="305" y="199"/>
                  <a:pt x="325" y="179"/>
                </a:cubicBezTo>
                <a:cubicBezTo>
                  <a:pt x="346" y="159"/>
                  <a:pt x="356" y="135"/>
                  <a:pt x="356" y="105"/>
                </a:cubicBezTo>
                <a:cubicBezTo>
                  <a:pt x="356" y="76"/>
                  <a:pt x="346" y="51"/>
                  <a:pt x="325" y="31"/>
                </a:cubicBezTo>
                <a:cubicBezTo>
                  <a:pt x="305" y="10"/>
                  <a:pt x="280" y="0"/>
                  <a:pt x="251" y="0"/>
                </a:cubicBezTo>
                <a:cubicBezTo>
                  <a:pt x="222" y="0"/>
                  <a:pt x="196" y="10"/>
                  <a:pt x="178" y="31"/>
                </a:cubicBezTo>
                <a:cubicBezTo>
                  <a:pt x="157" y="51"/>
                  <a:pt x="148" y="76"/>
                  <a:pt x="148" y="105"/>
                </a:cubicBezTo>
                <a:cubicBezTo>
                  <a:pt x="148" y="135"/>
                  <a:pt x="157" y="159"/>
                  <a:pt x="178" y="179"/>
                </a:cubicBezTo>
                <a:cubicBezTo>
                  <a:pt x="196" y="199"/>
                  <a:pt x="222" y="209"/>
                  <a:pt x="251" y="209"/>
                </a:cubicBezTo>
                <a:close/>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a:p>
        </p:txBody>
      </p:sp>
      <p:sp>
        <p:nvSpPr>
          <p:cNvPr id="13" name="Freeform 12"/>
          <p:cNvSpPr>
            <a:spLocks noEditPoints="1"/>
          </p:cNvSpPr>
          <p:nvPr/>
        </p:nvSpPr>
        <p:spPr bwMode="auto">
          <a:xfrm>
            <a:off x="6353719" y="4221989"/>
            <a:ext cx="184150" cy="236392"/>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rgbClr val="999999"/>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dirty="0"/>
          </a:p>
        </p:txBody>
      </p:sp>
      <p:sp>
        <p:nvSpPr>
          <p:cNvPr id="14" name="Freeform 13"/>
          <p:cNvSpPr>
            <a:spLocks noEditPoints="1"/>
          </p:cNvSpPr>
          <p:nvPr/>
        </p:nvSpPr>
        <p:spPr bwMode="auto">
          <a:xfrm>
            <a:off x="7534385" y="4072137"/>
            <a:ext cx="127000" cy="204744"/>
          </a:xfrm>
          <a:custGeom>
            <a:avLst/>
            <a:gdLst>
              <a:gd name="T0" fmla="*/ 47 w 94"/>
              <a:gd name="T1" fmla="*/ 0 h 132"/>
              <a:gd name="T2" fmla="*/ 34 w 94"/>
              <a:gd name="T3" fmla="*/ 6 h 132"/>
              <a:gd name="T4" fmla="*/ 29 w 94"/>
              <a:gd name="T5" fmla="*/ 18 h 132"/>
              <a:gd name="T6" fmla="*/ 34 w 94"/>
              <a:gd name="T7" fmla="*/ 31 h 132"/>
              <a:gd name="T8" fmla="*/ 47 w 94"/>
              <a:gd name="T9" fmla="*/ 37 h 132"/>
              <a:gd name="T10" fmla="*/ 60 w 94"/>
              <a:gd name="T11" fmla="*/ 31 h 132"/>
              <a:gd name="T12" fmla="*/ 65 w 94"/>
              <a:gd name="T13" fmla="*/ 18 h 132"/>
              <a:gd name="T14" fmla="*/ 60 w 94"/>
              <a:gd name="T15" fmla="*/ 6 h 132"/>
              <a:gd name="T16" fmla="*/ 47 w 94"/>
              <a:gd name="T17" fmla="*/ 0 h 132"/>
              <a:gd name="T18" fmla="*/ 94 w 94"/>
              <a:gd name="T19" fmla="*/ 26 h 132"/>
              <a:gd name="T20" fmla="*/ 92 w 94"/>
              <a:gd name="T21" fmla="*/ 21 h 132"/>
              <a:gd name="T22" fmla="*/ 86 w 94"/>
              <a:gd name="T23" fmla="*/ 18 h 132"/>
              <a:gd name="T24" fmla="*/ 80 w 94"/>
              <a:gd name="T25" fmla="*/ 21 h 132"/>
              <a:gd name="T26" fmla="*/ 62 w 94"/>
              <a:gd name="T27" fmla="*/ 39 h 132"/>
              <a:gd name="T28" fmla="*/ 32 w 94"/>
              <a:gd name="T29" fmla="*/ 39 h 132"/>
              <a:gd name="T30" fmla="*/ 13 w 94"/>
              <a:gd name="T31" fmla="*/ 21 h 132"/>
              <a:gd name="T32" fmla="*/ 8 w 94"/>
              <a:gd name="T33" fmla="*/ 18 h 132"/>
              <a:gd name="T34" fmla="*/ 2 w 94"/>
              <a:gd name="T35" fmla="*/ 21 h 132"/>
              <a:gd name="T36" fmla="*/ 0 w 94"/>
              <a:gd name="T37" fmla="*/ 26 h 132"/>
              <a:gd name="T38" fmla="*/ 2 w 94"/>
              <a:gd name="T39" fmla="*/ 32 h 132"/>
              <a:gd name="T40" fmla="*/ 26 w 94"/>
              <a:gd name="T41" fmla="*/ 55 h 132"/>
              <a:gd name="T42" fmla="*/ 26 w 94"/>
              <a:gd name="T43" fmla="*/ 123 h 132"/>
              <a:gd name="T44" fmla="*/ 29 w 94"/>
              <a:gd name="T45" fmla="*/ 129 h 132"/>
              <a:gd name="T46" fmla="*/ 35 w 94"/>
              <a:gd name="T47" fmla="*/ 132 h 132"/>
              <a:gd name="T48" fmla="*/ 42 w 94"/>
              <a:gd name="T49" fmla="*/ 129 h 132"/>
              <a:gd name="T50" fmla="*/ 44 w 94"/>
              <a:gd name="T51" fmla="*/ 123 h 132"/>
              <a:gd name="T52" fmla="*/ 44 w 94"/>
              <a:gd name="T53" fmla="*/ 91 h 132"/>
              <a:gd name="T54" fmla="*/ 50 w 94"/>
              <a:gd name="T55" fmla="*/ 91 h 132"/>
              <a:gd name="T56" fmla="*/ 50 w 94"/>
              <a:gd name="T57" fmla="*/ 123 h 132"/>
              <a:gd name="T58" fmla="*/ 52 w 94"/>
              <a:gd name="T59" fmla="*/ 129 h 132"/>
              <a:gd name="T60" fmla="*/ 59 w 94"/>
              <a:gd name="T61" fmla="*/ 132 h 132"/>
              <a:gd name="T62" fmla="*/ 65 w 94"/>
              <a:gd name="T63" fmla="*/ 129 h 132"/>
              <a:gd name="T64" fmla="*/ 68 w 94"/>
              <a:gd name="T65" fmla="*/ 123 h 132"/>
              <a:gd name="T66" fmla="*/ 68 w 94"/>
              <a:gd name="T67" fmla="*/ 55 h 132"/>
              <a:gd name="T68" fmla="*/ 92 w 94"/>
              <a:gd name="T69" fmla="*/ 32 h 132"/>
              <a:gd name="T70" fmla="*/ 94 w 94"/>
              <a:gd name="T71" fmla="*/ 26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4" h="132">
                <a:moveTo>
                  <a:pt x="47" y="0"/>
                </a:moveTo>
                <a:cubicBezTo>
                  <a:pt x="42" y="0"/>
                  <a:pt x="38" y="2"/>
                  <a:pt x="34" y="6"/>
                </a:cubicBezTo>
                <a:cubicBezTo>
                  <a:pt x="30" y="9"/>
                  <a:pt x="29" y="13"/>
                  <a:pt x="29" y="18"/>
                </a:cubicBezTo>
                <a:cubicBezTo>
                  <a:pt x="29" y="23"/>
                  <a:pt x="30" y="28"/>
                  <a:pt x="34" y="31"/>
                </a:cubicBezTo>
                <a:cubicBezTo>
                  <a:pt x="38" y="35"/>
                  <a:pt x="42" y="37"/>
                  <a:pt x="47" y="37"/>
                </a:cubicBezTo>
                <a:cubicBezTo>
                  <a:pt x="52" y="37"/>
                  <a:pt x="56" y="35"/>
                  <a:pt x="60" y="31"/>
                </a:cubicBezTo>
                <a:cubicBezTo>
                  <a:pt x="63" y="28"/>
                  <a:pt x="65" y="23"/>
                  <a:pt x="65" y="18"/>
                </a:cubicBezTo>
                <a:cubicBezTo>
                  <a:pt x="65" y="13"/>
                  <a:pt x="63" y="9"/>
                  <a:pt x="60" y="6"/>
                </a:cubicBezTo>
                <a:cubicBezTo>
                  <a:pt x="56" y="2"/>
                  <a:pt x="52" y="0"/>
                  <a:pt x="47" y="0"/>
                </a:cubicBezTo>
                <a:close/>
                <a:moveTo>
                  <a:pt x="94" y="26"/>
                </a:moveTo>
                <a:cubicBezTo>
                  <a:pt x="94" y="24"/>
                  <a:pt x="93" y="22"/>
                  <a:pt x="92" y="21"/>
                </a:cubicBezTo>
                <a:cubicBezTo>
                  <a:pt x="90" y="19"/>
                  <a:pt x="88" y="18"/>
                  <a:pt x="86" y="18"/>
                </a:cubicBezTo>
                <a:cubicBezTo>
                  <a:pt x="84" y="18"/>
                  <a:pt x="82" y="19"/>
                  <a:pt x="80" y="21"/>
                </a:cubicBezTo>
                <a:cubicBezTo>
                  <a:pt x="62" y="39"/>
                  <a:pt x="62" y="39"/>
                  <a:pt x="62" y="39"/>
                </a:cubicBezTo>
                <a:cubicBezTo>
                  <a:pt x="32" y="39"/>
                  <a:pt x="32" y="39"/>
                  <a:pt x="32" y="39"/>
                </a:cubicBezTo>
                <a:cubicBezTo>
                  <a:pt x="13" y="21"/>
                  <a:pt x="13" y="21"/>
                  <a:pt x="13" y="21"/>
                </a:cubicBezTo>
                <a:cubicBezTo>
                  <a:pt x="12" y="19"/>
                  <a:pt x="10" y="18"/>
                  <a:pt x="8" y="18"/>
                </a:cubicBezTo>
                <a:cubicBezTo>
                  <a:pt x="6" y="18"/>
                  <a:pt x="4" y="19"/>
                  <a:pt x="2" y="21"/>
                </a:cubicBezTo>
                <a:cubicBezTo>
                  <a:pt x="1" y="22"/>
                  <a:pt x="0" y="24"/>
                  <a:pt x="0" y="26"/>
                </a:cubicBezTo>
                <a:cubicBezTo>
                  <a:pt x="0" y="28"/>
                  <a:pt x="1" y="30"/>
                  <a:pt x="2" y="32"/>
                </a:cubicBezTo>
                <a:cubicBezTo>
                  <a:pt x="26" y="55"/>
                  <a:pt x="26" y="55"/>
                  <a:pt x="26" y="55"/>
                </a:cubicBezTo>
                <a:cubicBezTo>
                  <a:pt x="26" y="123"/>
                  <a:pt x="26" y="123"/>
                  <a:pt x="26" y="123"/>
                </a:cubicBezTo>
                <a:cubicBezTo>
                  <a:pt x="26" y="125"/>
                  <a:pt x="27" y="127"/>
                  <a:pt x="29" y="129"/>
                </a:cubicBezTo>
                <a:cubicBezTo>
                  <a:pt x="31" y="131"/>
                  <a:pt x="33" y="132"/>
                  <a:pt x="35" y="132"/>
                </a:cubicBezTo>
                <a:cubicBezTo>
                  <a:pt x="38" y="132"/>
                  <a:pt x="40" y="131"/>
                  <a:pt x="42" y="129"/>
                </a:cubicBezTo>
                <a:cubicBezTo>
                  <a:pt x="43" y="127"/>
                  <a:pt x="44" y="125"/>
                  <a:pt x="44" y="123"/>
                </a:cubicBezTo>
                <a:cubicBezTo>
                  <a:pt x="44" y="91"/>
                  <a:pt x="44" y="91"/>
                  <a:pt x="44" y="91"/>
                </a:cubicBezTo>
                <a:cubicBezTo>
                  <a:pt x="50" y="91"/>
                  <a:pt x="50" y="91"/>
                  <a:pt x="50" y="91"/>
                </a:cubicBezTo>
                <a:cubicBezTo>
                  <a:pt x="50" y="123"/>
                  <a:pt x="50" y="123"/>
                  <a:pt x="50" y="123"/>
                </a:cubicBezTo>
                <a:cubicBezTo>
                  <a:pt x="50" y="125"/>
                  <a:pt x="50" y="127"/>
                  <a:pt x="52" y="129"/>
                </a:cubicBezTo>
                <a:cubicBezTo>
                  <a:pt x="54" y="131"/>
                  <a:pt x="56" y="132"/>
                  <a:pt x="59" y="132"/>
                </a:cubicBezTo>
                <a:cubicBezTo>
                  <a:pt x="61" y="132"/>
                  <a:pt x="63" y="131"/>
                  <a:pt x="65" y="129"/>
                </a:cubicBezTo>
                <a:cubicBezTo>
                  <a:pt x="67" y="127"/>
                  <a:pt x="68" y="125"/>
                  <a:pt x="68" y="123"/>
                </a:cubicBezTo>
                <a:cubicBezTo>
                  <a:pt x="68" y="55"/>
                  <a:pt x="68" y="55"/>
                  <a:pt x="68" y="55"/>
                </a:cubicBezTo>
                <a:cubicBezTo>
                  <a:pt x="92" y="32"/>
                  <a:pt x="92" y="32"/>
                  <a:pt x="92" y="32"/>
                </a:cubicBezTo>
                <a:cubicBezTo>
                  <a:pt x="93" y="30"/>
                  <a:pt x="94" y="28"/>
                  <a:pt x="94" y="26"/>
                </a:cubicBezTo>
                <a:close/>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a:p>
        </p:txBody>
      </p:sp>
      <p:sp>
        <p:nvSpPr>
          <p:cNvPr id="15" name="Freeform 14"/>
          <p:cNvSpPr>
            <a:spLocks noEditPoints="1"/>
          </p:cNvSpPr>
          <p:nvPr/>
        </p:nvSpPr>
        <p:spPr bwMode="auto">
          <a:xfrm>
            <a:off x="8027309" y="4119668"/>
            <a:ext cx="146050" cy="270851"/>
          </a:xfrm>
          <a:custGeom>
            <a:avLst/>
            <a:gdLst>
              <a:gd name="T0" fmla="*/ 44 w 88"/>
              <a:gd name="T1" fmla="*/ 0 h 121"/>
              <a:gd name="T2" fmla="*/ 33 w 88"/>
              <a:gd name="T3" fmla="*/ 4 h 121"/>
              <a:gd name="T4" fmla="*/ 29 w 88"/>
              <a:gd name="T5" fmla="*/ 15 h 121"/>
              <a:gd name="T6" fmla="*/ 33 w 88"/>
              <a:gd name="T7" fmla="*/ 26 h 121"/>
              <a:gd name="T8" fmla="*/ 44 w 88"/>
              <a:gd name="T9" fmla="*/ 31 h 121"/>
              <a:gd name="T10" fmla="*/ 55 w 88"/>
              <a:gd name="T11" fmla="*/ 26 h 121"/>
              <a:gd name="T12" fmla="*/ 60 w 88"/>
              <a:gd name="T13" fmla="*/ 15 h 121"/>
              <a:gd name="T14" fmla="*/ 55 w 88"/>
              <a:gd name="T15" fmla="*/ 4 h 121"/>
              <a:gd name="T16" fmla="*/ 44 w 88"/>
              <a:gd name="T17" fmla="*/ 0 h 121"/>
              <a:gd name="T18" fmla="*/ 87 w 88"/>
              <a:gd name="T19" fmla="*/ 67 h 121"/>
              <a:gd name="T20" fmla="*/ 69 w 88"/>
              <a:gd name="T21" fmla="*/ 40 h 121"/>
              <a:gd name="T22" fmla="*/ 57 w 88"/>
              <a:gd name="T23" fmla="*/ 33 h 121"/>
              <a:gd name="T24" fmla="*/ 31 w 88"/>
              <a:gd name="T25" fmla="*/ 33 h 121"/>
              <a:gd name="T26" fmla="*/ 19 w 88"/>
              <a:gd name="T27" fmla="*/ 40 h 121"/>
              <a:gd name="T28" fmla="*/ 1 w 88"/>
              <a:gd name="T29" fmla="*/ 67 h 121"/>
              <a:gd name="T30" fmla="*/ 0 w 88"/>
              <a:gd name="T31" fmla="*/ 70 h 121"/>
              <a:gd name="T32" fmla="*/ 2 w 88"/>
              <a:gd name="T33" fmla="*/ 75 h 121"/>
              <a:gd name="T34" fmla="*/ 7 w 88"/>
              <a:gd name="T35" fmla="*/ 77 h 121"/>
              <a:gd name="T36" fmla="*/ 12 w 88"/>
              <a:gd name="T37" fmla="*/ 74 h 121"/>
              <a:gd name="T38" fmla="*/ 28 w 88"/>
              <a:gd name="T39" fmla="*/ 50 h 121"/>
              <a:gd name="T40" fmla="*/ 31 w 88"/>
              <a:gd name="T41" fmla="*/ 50 h 121"/>
              <a:gd name="T42" fmla="*/ 31 w 88"/>
              <a:gd name="T43" fmla="*/ 60 h 121"/>
              <a:gd name="T44" fmla="*/ 14 w 88"/>
              <a:gd name="T45" fmla="*/ 88 h 121"/>
              <a:gd name="T46" fmla="*/ 13 w 88"/>
              <a:gd name="T47" fmla="*/ 90 h 121"/>
              <a:gd name="T48" fmla="*/ 15 w 88"/>
              <a:gd name="T49" fmla="*/ 93 h 121"/>
              <a:gd name="T50" fmla="*/ 18 w 88"/>
              <a:gd name="T51" fmla="*/ 94 h 121"/>
              <a:gd name="T52" fmla="*/ 31 w 88"/>
              <a:gd name="T53" fmla="*/ 94 h 121"/>
              <a:gd name="T54" fmla="*/ 31 w 88"/>
              <a:gd name="T55" fmla="*/ 113 h 121"/>
              <a:gd name="T56" fmla="*/ 33 w 88"/>
              <a:gd name="T57" fmla="*/ 118 h 121"/>
              <a:gd name="T58" fmla="*/ 39 w 88"/>
              <a:gd name="T59" fmla="*/ 121 h 121"/>
              <a:gd name="T60" fmla="*/ 50 w 88"/>
              <a:gd name="T61" fmla="*/ 121 h 121"/>
              <a:gd name="T62" fmla="*/ 55 w 88"/>
              <a:gd name="T63" fmla="*/ 118 h 121"/>
              <a:gd name="T64" fmla="*/ 57 w 88"/>
              <a:gd name="T65" fmla="*/ 113 h 121"/>
              <a:gd name="T66" fmla="*/ 57 w 88"/>
              <a:gd name="T67" fmla="*/ 94 h 121"/>
              <a:gd name="T68" fmla="*/ 70 w 88"/>
              <a:gd name="T69" fmla="*/ 94 h 121"/>
              <a:gd name="T70" fmla="*/ 74 w 88"/>
              <a:gd name="T71" fmla="*/ 93 h 121"/>
              <a:gd name="T72" fmla="*/ 75 w 88"/>
              <a:gd name="T73" fmla="*/ 90 h 121"/>
              <a:gd name="T74" fmla="*/ 74 w 88"/>
              <a:gd name="T75" fmla="*/ 88 h 121"/>
              <a:gd name="T76" fmla="*/ 57 w 88"/>
              <a:gd name="T77" fmla="*/ 60 h 121"/>
              <a:gd name="T78" fmla="*/ 57 w 88"/>
              <a:gd name="T79" fmla="*/ 50 h 121"/>
              <a:gd name="T80" fmla="*/ 60 w 88"/>
              <a:gd name="T81" fmla="*/ 50 h 121"/>
              <a:gd name="T82" fmla="*/ 76 w 88"/>
              <a:gd name="T83" fmla="*/ 74 h 121"/>
              <a:gd name="T84" fmla="*/ 81 w 88"/>
              <a:gd name="T85" fmla="*/ 77 h 121"/>
              <a:gd name="T86" fmla="*/ 86 w 88"/>
              <a:gd name="T87" fmla="*/ 75 h 121"/>
              <a:gd name="T88" fmla="*/ 88 w 88"/>
              <a:gd name="T89" fmla="*/ 70 h 121"/>
              <a:gd name="T90" fmla="*/ 87 w 88"/>
              <a:gd name="T91" fmla="*/ 67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8" h="121">
                <a:moveTo>
                  <a:pt x="44" y="0"/>
                </a:moveTo>
                <a:cubicBezTo>
                  <a:pt x="40" y="0"/>
                  <a:pt x="36" y="1"/>
                  <a:pt x="33" y="4"/>
                </a:cubicBezTo>
                <a:cubicBezTo>
                  <a:pt x="30" y="7"/>
                  <a:pt x="29" y="11"/>
                  <a:pt x="29" y="15"/>
                </a:cubicBezTo>
                <a:cubicBezTo>
                  <a:pt x="29" y="20"/>
                  <a:pt x="30" y="23"/>
                  <a:pt x="33" y="26"/>
                </a:cubicBezTo>
                <a:cubicBezTo>
                  <a:pt x="36" y="29"/>
                  <a:pt x="40" y="31"/>
                  <a:pt x="44" y="31"/>
                </a:cubicBezTo>
                <a:cubicBezTo>
                  <a:pt x="48" y="31"/>
                  <a:pt x="52" y="29"/>
                  <a:pt x="55" y="26"/>
                </a:cubicBezTo>
                <a:cubicBezTo>
                  <a:pt x="58" y="23"/>
                  <a:pt x="60" y="20"/>
                  <a:pt x="60" y="15"/>
                </a:cubicBezTo>
                <a:cubicBezTo>
                  <a:pt x="60" y="11"/>
                  <a:pt x="58" y="7"/>
                  <a:pt x="55" y="4"/>
                </a:cubicBezTo>
                <a:cubicBezTo>
                  <a:pt x="52" y="1"/>
                  <a:pt x="48" y="0"/>
                  <a:pt x="44" y="0"/>
                </a:cubicBezTo>
                <a:close/>
                <a:moveTo>
                  <a:pt x="87" y="67"/>
                </a:moveTo>
                <a:cubicBezTo>
                  <a:pt x="69" y="40"/>
                  <a:pt x="69" y="40"/>
                  <a:pt x="69" y="40"/>
                </a:cubicBezTo>
                <a:cubicBezTo>
                  <a:pt x="66" y="35"/>
                  <a:pt x="62" y="33"/>
                  <a:pt x="57" y="33"/>
                </a:cubicBezTo>
                <a:cubicBezTo>
                  <a:pt x="31" y="33"/>
                  <a:pt x="31" y="33"/>
                  <a:pt x="31" y="33"/>
                </a:cubicBezTo>
                <a:cubicBezTo>
                  <a:pt x="26" y="33"/>
                  <a:pt x="22" y="35"/>
                  <a:pt x="19" y="40"/>
                </a:cubicBezTo>
                <a:cubicBezTo>
                  <a:pt x="1" y="67"/>
                  <a:pt x="1" y="67"/>
                  <a:pt x="1" y="67"/>
                </a:cubicBezTo>
                <a:cubicBezTo>
                  <a:pt x="1" y="68"/>
                  <a:pt x="0" y="69"/>
                  <a:pt x="0" y="70"/>
                </a:cubicBezTo>
                <a:cubicBezTo>
                  <a:pt x="0" y="72"/>
                  <a:pt x="1" y="74"/>
                  <a:pt x="2" y="75"/>
                </a:cubicBezTo>
                <a:cubicBezTo>
                  <a:pt x="3" y="76"/>
                  <a:pt x="5" y="77"/>
                  <a:pt x="7" y="77"/>
                </a:cubicBezTo>
                <a:cubicBezTo>
                  <a:pt x="9" y="77"/>
                  <a:pt x="11" y="76"/>
                  <a:pt x="12" y="74"/>
                </a:cubicBezTo>
                <a:cubicBezTo>
                  <a:pt x="28" y="50"/>
                  <a:pt x="28" y="50"/>
                  <a:pt x="28" y="50"/>
                </a:cubicBezTo>
                <a:cubicBezTo>
                  <a:pt x="31" y="50"/>
                  <a:pt x="31" y="50"/>
                  <a:pt x="31" y="50"/>
                </a:cubicBezTo>
                <a:cubicBezTo>
                  <a:pt x="31" y="60"/>
                  <a:pt x="31" y="60"/>
                  <a:pt x="31" y="60"/>
                </a:cubicBezTo>
                <a:cubicBezTo>
                  <a:pt x="14" y="88"/>
                  <a:pt x="14" y="88"/>
                  <a:pt x="14" y="88"/>
                </a:cubicBezTo>
                <a:cubicBezTo>
                  <a:pt x="13" y="90"/>
                  <a:pt x="13" y="90"/>
                  <a:pt x="13" y="90"/>
                </a:cubicBezTo>
                <a:cubicBezTo>
                  <a:pt x="13" y="91"/>
                  <a:pt x="14" y="92"/>
                  <a:pt x="15" y="93"/>
                </a:cubicBezTo>
                <a:cubicBezTo>
                  <a:pt x="16" y="94"/>
                  <a:pt x="17" y="94"/>
                  <a:pt x="18" y="94"/>
                </a:cubicBezTo>
                <a:cubicBezTo>
                  <a:pt x="31" y="94"/>
                  <a:pt x="31" y="94"/>
                  <a:pt x="31" y="94"/>
                </a:cubicBezTo>
                <a:cubicBezTo>
                  <a:pt x="31" y="113"/>
                  <a:pt x="31" y="113"/>
                  <a:pt x="31" y="113"/>
                </a:cubicBezTo>
                <a:cubicBezTo>
                  <a:pt x="31" y="115"/>
                  <a:pt x="32" y="117"/>
                  <a:pt x="33" y="118"/>
                </a:cubicBezTo>
                <a:cubicBezTo>
                  <a:pt x="35" y="120"/>
                  <a:pt x="37" y="121"/>
                  <a:pt x="39" y="121"/>
                </a:cubicBezTo>
                <a:cubicBezTo>
                  <a:pt x="50" y="121"/>
                  <a:pt x="50" y="121"/>
                  <a:pt x="50" y="121"/>
                </a:cubicBezTo>
                <a:cubicBezTo>
                  <a:pt x="52" y="121"/>
                  <a:pt x="54" y="120"/>
                  <a:pt x="55" y="118"/>
                </a:cubicBezTo>
                <a:cubicBezTo>
                  <a:pt x="57" y="117"/>
                  <a:pt x="57" y="115"/>
                  <a:pt x="57" y="113"/>
                </a:cubicBezTo>
                <a:cubicBezTo>
                  <a:pt x="57" y="94"/>
                  <a:pt x="57" y="94"/>
                  <a:pt x="57" y="94"/>
                </a:cubicBezTo>
                <a:cubicBezTo>
                  <a:pt x="70" y="94"/>
                  <a:pt x="70" y="94"/>
                  <a:pt x="70" y="94"/>
                </a:cubicBezTo>
                <a:cubicBezTo>
                  <a:pt x="72" y="94"/>
                  <a:pt x="73" y="94"/>
                  <a:pt x="74" y="93"/>
                </a:cubicBezTo>
                <a:cubicBezTo>
                  <a:pt x="74" y="92"/>
                  <a:pt x="75" y="91"/>
                  <a:pt x="75" y="90"/>
                </a:cubicBezTo>
                <a:cubicBezTo>
                  <a:pt x="74" y="88"/>
                  <a:pt x="74" y="88"/>
                  <a:pt x="74" y="88"/>
                </a:cubicBezTo>
                <a:cubicBezTo>
                  <a:pt x="57" y="60"/>
                  <a:pt x="57" y="60"/>
                  <a:pt x="57" y="60"/>
                </a:cubicBezTo>
                <a:cubicBezTo>
                  <a:pt x="57" y="50"/>
                  <a:pt x="57" y="50"/>
                  <a:pt x="57" y="50"/>
                </a:cubicBezTo>
                <a:cubicBezTo>
                  <a:pt x="60" y="50"/>
                  <a:pt x="60" y="50"/>
                  <a:pt x="60" y="50"/>
                </a:cubicBezTo>
                <a:cubicBezTo>
                  <a:pt x="76" y="74"/>
                  <a:pt x="76" y="74"/>
                  <a:pt x="76" y="74"/>
                </a:cubicBezTo>
                <a:cubicBezTo>
                  <a:pt x="77" y="76"/>
                  <a:pt x="79" y="77"/>
                  <a:pt x="81" y="77"/>
                </a:cubicBezTo>
                <a:cubicBezTo>
                  <a:pt x="83" y="77"/>
                  <a:pt x="85" y="76"/>
                  <a:pt x="86" y="75"/>
                </a:cubicBezTo>
                <a:cubicBezTo>
                  <a:pt x="87" y="74"/>
                  <a:pt x="88" y="72"/>
                  <a:pt x="88" y="70"/>
                </a:cubicBezTo>
                <a:cubicBezTo>
                  <a:pt x="88" y="69"/>
                  <a:pt x="88" y="68"/>
                  <a:pt x="87" y="67"/>
                </a:cubicBezTo>
                <a:close/>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a:p>
        </p:txBody>
      </p:sp>
      <p:sp>
        <p:nvSpPr>
          <p:cNvPr id="16" name="Freeform 15"/>
          <p:cNvSpPr>
            <a:spLocks noEditPoints="1"/>
          </p:cNvSpPr>
          <p:nvPr/>
        </p:nvSpPr>
        <p:spPr bwMode="auto">
          <a:xfrm>
            <a:off x="7765669" y="4039134"/>
            <a:ext cx="165100" cy="204643"/>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rgbClr val="999999"/>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dirty="0"/>
          </a:p>
        </p:txBody>
      </p:sp>
      <p:sp>
        <p:nvSpPr>
          <p:cNvPr id="17" name="Freeform 16"/>
          <p:cNvSpPr>
            <a:spLocks noEditPoints="1"/>
          </p:cNvSpPr>
          <p:nvPr/>
        </p:nvSpPr>
        <p:spPr bwMode="auto">
          <a:xfrm>
            <a:off x="8226617" y="4225607"/>
            <a:ext cx="120650" cy="247667"/>
          </a:xfrm>
          <a:custGeom>
            <a:avLst/>
            <a:gdLst>
              <a:gd name="T0" fmla="*/ 300 w 623"/>
              <a:gd name="T1" fmla="*/ 909 h 1346"/>
              <a:gd name="T2" fmla="*/ 300 w 623"/>
              <a:gd name="T3" fmla="*/ 1295 h 1346"/>
              <a:gd name="T4" fmla="*/ 286 w 623"/>
              <a:gd name="T5" fmla="*/ 1331 h 1346"/>
              <a:gd name="T6" fmla="*/ 249 w 623"/>
              <a:gd name="T7" fmla="*/ 1346 h 1346"/>
              <a:gd name="T8" fmla="*/ 211 w 623"/>
              <a:gd name="T9" fmla="*/ 1331 h 1346"/>
              <a:gd name="T10" fmla="*/ 196 w 623"/>
              <a:gd name="T11" fmla="*/ 1295 h 1346"/>
              <a:gd name="T12" fmla="*/ 196 w 623"/>
              <a:gd name="T13" fmla="*/ 909 h 1346"/>
              <a:gd name="T14" fmla="*/ 51 w 623"/>
              <a:gd name="T15" fmla="*/ 909 h 1346"/>
              <a:gd name="T16" fmla="*/ 202 w 623"/>
              <a:gd name="T17" fmla="*/ 402 h 1346"/>
              <a:gd name="T18" fmla="*/ 176 w 623"/>
              <a:gd name="T19" fmla="*/ 402 h 1346"/>
              <a:gd name="T20" fmla="*/ 135 w 623"/>
              <a:gd name="T21" fmla="*/ 541 h 1346"/>
              <a:gd name="T22" fmla="*/ 104 w 623"/>
              <a:gd name="T23" fmla="*/ 644 h 1346"/>
              <a:gd name="T24" fmla="*/ 86 w 623"/>
              <a:gd name="T25" fmla="*/ 705 h 1346"/>
              <a:gd name="T26" fmla="*/ 42 w 623"/>
              <a:gd name="T27" fmla="*/ 737 h 1346"/>
              <a:gd name="T28" fmla="*/ 31 w 623"/>
              <a:gd name="T29" fmla="*/ 734 h 1346"/>
              <a:gd name="T30" fmla="*/ 0 w 623"/>
              <a:gd name="T31" fmla="*/ 694 h 1346"/>
              <a:gd name="T32" fmla="*/ 3 w 623"/>
              <a:gd name="T33" fmla="*/ 680 h 1346"/>
              <a:gd name="T34" fmla="*/ 14 w 623"/>
              <a:gd name="T35" fmla="*/ 642 h 1346"/>
              <a:gd name="T36" fmla="*/ 37 w 623"/>
              <a:gd name="T37" fmla="*/ 562 h 1346"/>
              <a:gd name="T38" fmla="*/ 67 w 623"/>
              <a:gd name="T39" fmla="*/ 460 h 1346"/>
              <a:gd name="T40" fmla="*/ 100 w 623"/>
              <a:gd name="T41" fmla="*/ 354 h 1346"/>
              <a:gd name="T42" fmla="*/ 148 w 623"/>
              <a:gd name="T43" fmla="*/ 284 h 1346"/>
              <a:gd name="T44" fmla="*/ 224 w 623"/>
              <a:gd name="T45" fmla="*/ 252 h 1346"/>
              <a:gd name="T46" fmla="*/ 400 w 623"/>
              <a:gd name="T47" fmla="*/ 252 h 1346"/>
              <a:gd name="T48" fmla="*/ 478 w 623"/>
              <a:gd name="T49" fmla="*/ 284 h 1346"/>
              <a:gd name="T50" fmla="*/ 527 w 623"/>
              <a:gd name="T51" fmla="*/ 354 h 1346"/>
              <a:gd name="T52" fmla="*/ 557 w 623"/>
              <a:gd name="T53" fmla="*/ 460 h 1346"/>
              <a:gd name="T54" fmla="*/ 586 w 623"/>
              <a:gd name="T55" fmla="*/ 562 h 1346"/>
              <a:gd name="T56" fmla="*/ 610 w 623"/>
              <a:gd name="T57" fmla="*/ 642 h 1346"/>
              <a:gd name="T58" fmla="*/ 621 w 623"/>
              <a:gd name="T59" fmla="*/ 680 h 1346"/>
              <a:gd name="T60" fmla="*/ 623 w 623"/>
              <a:gd name="T61" fmla="*/ 691 h 1346"/>
              <a:gd name="T62" fmla="*/ 592 w 623"/>
              <a:gd name="T63" fmla="*/ 734 h 1346"/>
              <a:gd name="T64" fmla="*/ 581 w 623"/>
              <a:gd name="T65" fmla="*/ 737 h 1346"/>
              <a:gd name="T66" fmla="*/ 539 w 623"/>
              <a:gd name="T67" fmla="*/ 705 h 1346"/>
              <a:gd name="T68" fmla="*/ 522 w 623"/>
              <a:gd name="T69" fmla="*/ 644 h 1346"/>
              <a:gd name="T70" fmla="*/ 490 w 623"/>
              <a:gd name="T71" fmla="*/ 541 h 1346"/>
              <a:gd name="T72" fmla="*/ 448 w 623"/>
              <a:gd name="T73" fmla="*/ 402 h 1346"/>
              <a:gd name="T74" fmla="*/ 423 w 623"/>
              <a:gd name="T75" fmla="*/ 402 h 1346"/>
              <a:gd name="T76" fmla="*/ 573 w 623"/>
              <a:gd name="T77" fmla="*/ 909 h 1346"/>
              <a:gd name="T78" fmla="*/ 431 w 623"/>
              <a:gd name="T79" fmla="*/ 909 h 1346"/>
              <a:gd name="T80" fmla="*/ 431 w 623"/>
              <a:gd name="T81" fmla="*/ 1295 h 1346"/>
              <a:gd name="T82" fmla="*/ 415 w 623"/>
              <a:gd name="T83" fmla="*/ 1331 h 1346"/>
              <a:gd name="T84" fmla="*/ 377 w 623"/>
              <a:gd name="T85" fmla="*/ 1346 h 1346"/>
              <a:gd name="T86" fmla="*/ 340 w 623"/>
              <a:gd name="T87" fmla="*/ 1331 h 1346"/>
              <a:gd name="T88" fmla="*/ 327 w 623"/>
              <a:gd name="T89" fmla="*/ 1295 h 1346"/>
              <a:gd name="T90" fmla="*/ 327 w 623"/>
              <a:gd name="T91" fmla="*/ 909 h 1346"/>
              <a:gd name="T92" fmla="*/ 300 w 623"/>
              <a:gd name="T93" fmla="*/ 909 h 1346"/>
              <a:gd name="T94" fmla="*/ 315 w 623"/>
              <a:gd name="T95" fmla="*/ 221 h 1346"/>
              <a:gd name="T96" fmla="*/ 391 w 623"/>
              <a:gd name="T97" fmla="*/ 190 h 1346"/>
              <a:gd name="T98" fmla="*/ 423 w 623"/>
              <a:gd name="T99" fmla="*/ 111 h 1346"/>
              <a:gd name="T100" fmla="*/ 391 w 623"/>
              <a:gd name="T101" fmla="*/ 33 h 1346"/>
              <a:gd name="T102" fmla="*/ 315 w 623"/>
              <a:gd name="T103" fmla="*/ 0 h 1346"/>
              <a:gd name="T104" fmla="*/ 234 w 623"/>
              <a:gd name="T105" fmla="*/ 33 h 1346"/>
              <a:gd name="T106" fmla="*/ 202 w 623"/>
              <a:gd name="T107" fmla="*/ 111 h 1346"/>
              <a:gd name="T108" fmla="*/ 234 w 623"/>
              <a:gd name="T109" fmla="*/ 190 h 1346"/>
              <a:gd name="T110" fmla="*/ 315 w 623"/>
              <a:gd name="T111"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23" h="1346">
                <a:moveTo>
                  <a:pt x="300" y="909"/>
                </a:moveTo>
                <a:cubicBezTo>
                  <a:pt x="300" y="1295"/>
                  <a:pt x="300" y="1295"/>
                  <a:pt x="300" y="1295"/>
                </a:cubicBezTo>
                <a:cubicBezTo>
                  <a:pt x="300" y="1310"/>
                  <a:pt x="296" y="1322"/>
                  <a:pt x="286" y="1331"/>
                </a:cubicBezTo>
                <a:cubicBezTo>
                  <a:pt x="277" y="1341"/>
                  <a:pt x="265" y="1346"/>
                  <a:pt x="249" y="1346"/>
                </a:cubicBezTo>
                <a:cubicBezTo>
                  <a:pt x="234" y="1346"/>
                  <a:pt x="222" y="1341"/>
                  <a:pt x="211" y="1331"/>
                </a:cubicBezTo>
                <a:cubicBezTo>
                  <a:pt x="201" y="1322"/>
                  <a:pt x="196" y="1310"/>
                  <a:pt x="196" y="1295"/>
                </a:cubicBezTo>
                <a:cubicBezTo>
                  <a:pt x="196" y="909"/>
                  <a:pt x="196" y="909"/>
                  <a:pt x="196" y="909"/>
                </a:cubicBezTo>
                <a:cubicBezTo>
                  <a:pt x="51" y="909"/>
                  <a:pt x="51" y="909"/>
                  <a:pt x="51" y="909"/>
                </a:cubicBezTo>
                <a:cubicBezTo>
                  <a:pt x="202" y="402"/>
                  <a:pt x="202" y="402"/>
                  <a:pt x="202" y="402"/>
                </a:cubicBezTo>
                <a:cubicBezTo>
                  <a:pt x="176" y="402"/>
                  <a:pt x="176" y="402"/>
                  <a:pt x="176" y="402"/>
                </a:cubicBezTo>
                <a:cubicBezTo>
                  <a:pt x="159" y="459"/>
                  <a:pt x="146" y="505"/>
                  <a:pt x="135" y="541"/>
                </a:cubicBezTo>
                <a:cubicBezTo>
                  <a:pt x="125" y="577"/>
                  <a:pt x="114" y="611"/>
                  <a:pt x="104" y="644"/>
                </a:cubicBezTo>
                <a:cubicBezTo>
                  <a:pt x="94" y="677"/>
                  <a:pt x="87" y="698"/>
                  <a:pt x="86" y="705"/>
                </a:cubicBezTo>
                <a:cubicBezTo>
                  <a:pt x="79" y="726"/>
                  <a:pt x="65" y="737"/>
                  <a:pt x="42" y="737"/>
                </a:cubicBezTo>
                <a:cubicBezTo>
                  <a:pt x="31" y="734"/>
                  <a:pt x="31" y="734"/>
                  <a:pt x="31" y="734"/>
                </a:cubicBezTo>
                <a:cubicBezTo>
                  <a:pt x="11" y="726"/>
                  <a:pt x="0" y="713"/>
                  <a:pt x="0" y="694"/>
                </a:cubicBezTo>
                <a:cubicBezTo>
                  <a:pt x="0" y="688"/>
                  <a:pt x="1" y="684"/>
                  <a:pt x="3" y="680"/>
                </a:cubicBezTo>
                <a:cubicBezTo>
                  <a:pt x="4" y="676"/>
                  <a:pt x="9" y="663"/>
                  <a:pt x="14" y="642"/>
                </a:cubicBezTo>
                <a:cubicBezTo>
                  <a:pt x="20" y="620"/>
                  <a:pt x="28" y="593"/>
                  <a:pt x="37" y="562"/>
                </a:cubicBezTo>
                <a:cubicBezTo>
                  <a:pt x="46" y="531"/>
                  <a:pt x="56" y="497"/>
                  <a:pt x="67" y="460"/>
                </a:cubicBezTo>
                <a:cubicBezTo>
                  <a:pt x="78" y="424"/>
                  <a:pt x="88" y="388"/>
                  <a:pt x="100" y="354"/>
                </a:cubicBezTo>
                <a:cubicBezTo>
                  <a:pt x="107" y="328"/>
                  <a:pt x="123" y="304"/>
                  <a:pt x="148" y="284"/>
                </a:cubicBezTo>
                <a:cubicBezTo>
                  <a:pt x="172" y="262"/>
                  <a:pt x="197" y="252"/>
                  <a:pt x="224" y="252"/>
                </a:cubicBezTo>
                <a:cubicBezTo>
                  <a:pt x="400" y="252"/>
                  <a:pt x="400" y="252"/>
                  <a:pt x="400" y="252"/>
                </a:cubicBezTo>
                <a:cubicBezTo>
                  <a:pt x="427" y="252"/>
                  <a:pt x="454" y="262"/>
                  <a:pt x="478" y="284"/>
                </a:cubicBezTo>
                <a:cubicBezTo>
                  <a:pt x="501" y="304"/>
                  <a:pt x="518" y="328"/>
                  <a:pt x="527" y="354"/>
                </a:cubicBezTo>
                <a:cubicBezTo>
                  <a:pt x="536" y="388"/>
                  <a:pt x="547" y="424"/>
                  <a:pt x="557" y="460"/>
                </a:cubicBezTo>
                <a:cubicBezTo>
                  <a:pt x="567" y="497"/>
                  <a:pt x="578" y="531"/>
                  <a:pt x="586" y="562"/>
                </a:cubicBezTo>
                <a:cubicBezTo>
                  <a:pt x="596" y="593"/>
                  <a:pt x="603" y="620"/>
                  <a:pt x="610" y="642"/>
                </a:cubicBezTo>
                <a:cubicBezTo>
                  <a:pt x="615" y="663"/>
                  <a:pt x="619" y="676"/>
                  <a:pt x="621" y="680"/>
                </a:cubicBezTo>
                <a:cubicBezTo>
                  <a:pt x="623" y="691"/>
                  <a:pt x="623" y="691"/>
                  <a:pt x="623" y="691"/>
                </a:cubicBezTo>
                <a:cubicBezTo>
                  <a:pt x="623" y="714"/>
                  <a:pt x="613" y="728"/>
                  <a:pt x="592" y="734"/>
                </a:cubicBezTo>
                <a:cubicBezTo>
                  <a:pt x="581" y="737"/>
                  <a:pt x="581" y="737"/>
                  <a:pt x="581" y="737"/>
                </a:cubicBezTo>
                <a:cubicBezTo>
                  <a:pt x="559" y="737"/>
                  <a:pt x="544" y="726"/>
                  <a:pt x="539" y="705"/>
                </a:cubicBezTo>
                <a:cubicBezTo>
                  <a:pt x="536" y="698"/>
                  <a:pt x="530" y="677"/>
                  <a:pt x="522" y="644"/>
                </a:cubicBezTo>
                <a:cubicBezTo>
                  <a:pt x="512" y="611"/>
                  <a:pt x="502" y="577"/>
                  <a:pt x="490" y="541"/>
                </a:cubicBezTo>
                <a:cubicBezTo>
                  <a:pt x="478" y="505"/>
                  <a:pt x="465" y="459"/>
                  <a:pt x="448" y="402"/>
                </a:cubicBezTo>
                <a:cubicBezTo>
                  <a:pt x="423" y="402"/>
                  <a:pt x="423" y="402"/>
                  <a:pt x="423" y="402"/>
                </a:cubicBezTo>
                <a:cubicBezTo>
                  <a:pt x="573" y="909"/>
                  <a:pt x="573" y="909"/>
                  <a:pt x="573" y="909"/>
                </a:cubicBezTo>
                <a:cubicBezTo>
                  <a:pt x="431" y="909"/>
                  <a:pt x="431" y="909"/>
                  <a:pt x="431" y="909"/>
                </a:cubicBezTo>
                <a:cubicBezTo>
                  <a:pt x="431" y="1295"/>
                  <a:pt x="431" y="1295"/>
                  <a:pt x="431" y="1295"/>
                </a:cubicBezTo>
                <a:cubicBezTo>
                  <a:pt x="431" y="1310"/>
                  <a:pt x="426" y="1322"/>
                  <a:pt x="415" y="1331"/>
                </a:cubicBezTo>
                <a:cubicBezTo>
                  <a:pt x="405" y="1341"/>
                  <a:pt x="393" y="1346"/>
                  <a:pt x="377" y="1346"/>
                </a:cubicBezTo>
                <a:cubicBezTo>
                  <a:pt x="362" y="1346"/>
                  <a:pt x="350" y="1341"/>
                  <a:pt x="340" y="1331"/>
                </a:cubicBezTo>
                <a:cubicBezTo>
                  <a:pt x="331" y="1322"/>
                  <a:pt x="327" y="1310"/>
                  <a:pt x="327" y="1295"/>
                </a:cubicBezTo>
                <a:cubicBezTo>
                  <a:pt x="327" y="909"/>
                  <a:pt x="327" y="909"/>
                  <a:pt x="327" y="909"/>
                </a:cubicBezTo>
                <a:lnTo>
                  <a:pt x="300" y="909"/>
                </a:lnTo>
                <a:close/>
                <a:moveTo>
                  <a:pt x="315" y="221"/>
                </a:moveTo>
                <a:cubicBezTo>
                  <a:pt x="345" y="221"/>
                  <a:pt x="371" y="211"/>
                  <a:pt x="391" y="190"/>
                </a:cubicBezTo>
                <a:cubicBezTo>
                  <a:pt x="412" y="169"/>
                  <a:pt x="423" y="143"/>
                  <a:pt x="423" y="111"/>
                </a:cubicBezTo>
                <a:cubicBezTo>
                  <a:pt x="423" y="80"/>
                  <a:pt x="412" y="55"/>
                  <a:pt x="391" y="33"/>
                </a:cubicBezTo>
                <a:cubicBezTo>
                  <a:pt x="371" y="11"/>
                  <a:pt x="345" y="0"/>
                  <a:pt x="315" y="0"/>
                </a:cubicBezTo>
                <a:cubicBezTo>
                  <a:pt x="282" y="0"/>
                  <a:pt x="256" y="11"/>
                  <a:pt x="234" y="33"/>
                </a:cubicBezTo>
                <a:cubicBezTo>
                  <a:pt x="212" y="55"/>
                  <a:pt x="202" y="80"/>
                  <a:pt x="202" y="111"/>
                </a:cubicBezTo>
                <a:cubicBezTo>
                  <a:pt x="202" y="143"/>
                  <a:pt x="212" y="169"/>
                  <a:pt x="234" y="190"/>
                </a:cubicBezTo>
                <a:cubicBezTo>
                  <a:pt x="256" y="211"/>
                  <a:pt x="283" y="221"/>
                  <a:pt x="315" y="221"/>
                </a:cubicBezTo>
                <a:close/>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a:p>
        </p:txBody>
      </p:sp>
      <p:sp>
        <p:nvSpPr>
          <p:cNvPr id="18" name="Freeform 17"/>
          <p:cNvSpPr>
            <a:spLocks noEditPoints="1"/>
          </p:cNvSpPr>
          <p:nvPr/>
        </p:nvSpPr>
        <p:spPr bwMode="auto">
          <a:xfrm>
            <a:off x="8465426" y="4098967"/>
            <a:ext cx="123825" cy="246044"/>
          </a:xfrm>
          <a:custGeom>
            <a:avLst/>
            <a:gdLst>
              <a:gd name="T0" fmla="*/ 367 w 501"/>
              <a:gd name="T1" fmla="*/ 235 h 1272"/>
              <a:gd name="T2" fmla="*/ 462 w 501"/>
              <a:gd name="T3" fmla="*/ 275 h 1272"/>
              <a:gd name="T4" fmla="*/ 501 w 501"/>
              <a:gd name="T5" fmla="*/ 370 h 1272"/>
              <a:gd name="T6" fmla="*/ 501 w 501"/>
              <a:gd name="T7" fmla="*/ 696 h 1272"/>
              <a:gd name="T8" fmla="*/ 489 w 501"/>
              <a:gd name="T9" fmla="*/ 729 h 1272"/>
              <a:gd name="T10" fmla="*/ 456 w 501"/>
              <a:gd name="T11" fmla="*/ 741 h 1272"/>
              <a:gd name="T12" fmla="*/ 423 w 501"/>
              <a:gd name="T13" fmla="*/ 729 h 1272"/>
              <a:gd name="T14" fmla="*/ 411 w 501"/>
              <a:gd name="T15" fmla="*/ 696 h 1272"/>
              <a:gd name="T16" fmla="*/ 411 w 501"/>
              <a:gd name="T17" fmla="*/ 404 h 1272"/>
              <a:gd name="T18" fmla="*/ 386 w 501"/>
              <a:gd name="T19" fmla="*/ 404 h 1272"/>
              <a:gd name="T20" fmla="*/ 386 w 501"/>
              <a:gd name="T21" fmla="*/ 1213 h 1272"/>
              <a:gd name="T22" fmla="*/ 369 w 501"/>
              <a:gd name="T23" fmla="*/ 1254 h 1272"/>
              <a:gd name="T24" fmla="*/ 328 w 501"/>
              <a:gd name="T25" fmla="*/ 1272 h 1272"/>
              <a:gd name="T26" fmla="*/ 283 w 501"/>
              <a:gd name="T27" fmla="*/ 1254 h 1272"/>
              <a:gd name="T28" fmla="*/ 265 w 501"/>
              <a:gd name="T29" fmla="*/ 1213 h 1272"/>
              <a:gd name="T30" fmla="*/ 265 w 501"/>
              <a:gd name="T31" fmla="*/ 744 h 1272"/>
              <a:gd name="T32" fmla="*/ 239 w 501"/>
              <a:gd name="T33" fmla="*/ 744 h 1272"/>
              <a:gd name="T34" fmla="*/ 239 w 501"/>
              <a:gd name="T35" fmla="*/ 1213 h 1272"/>
              <a:gd name="T36" fmla="*/ 221 w 501"/>
              <a:gd name="T37" fmla="*/ 1254 h 1272"/>
              <a:gd name="T38" fmla="*/ 178 w 501"/>
              <a:gd name="T39" fmla="*/ 1272 h 1272"/>
              <a:gd name="T40" fmla="*/ 135 w 501"/>
              <a:gd name="T41" fmla="*/ 1254 h 1272"/>
              <a:gd name="T42" fmla="*/ 115 w 501"/>
              <a:gd name="T43" fmla="*/ 1213 h 1272"/>
              <a:gd name="T44" fmla="*/ 115 w 501"/>
              <a:gd name="T45" fmla="*/ 404 h 1272"/>
              <a:gd name="T46" fmla="*/ 91 w 501"/>
              <a:gd name="T47" fmla="*/ 404 h 1272"/>
              <a:gd name="T48" fmla="*/ 91 w 501"/>
              <a:gd name="T49" fmla="*/ 696 h 1272"/>
              <a:gd name="T50" fmla="*/ 80 w 501"/>
              <a:gd name="T51" fmla="*/ 729 h 1272"/>
              <a:gd name="T52" fmla="*/ 46 w 501"/>
              <a:gd name="T53" fmla="*/ 741 h 1272"/>
              <a:gd name="T54" fmla="*/ 14 w 501"/>
              <a:gd name="T55" fmla="*/ 729 h 1272"/>
              <a:gd name="T56" fmla="*/ 0 w 501"/>
              <a:gd name="T57" fmla="*/ 696 h 1272"/>
              <a:gd name="T58" fmla="*/ 0 w 501"/>
              <a:gd name="T59" fmla="*/ 370 h 1272"/>
              <a:gd name="T60" fmla="*/ 40 w 501"/>
              <a:gd name="T61" fmla="*/ 275 h 1272"/>
              <a:gd name="T62" fmla="*/ 135 w 501"/>
              <a:gd name="T63" fmla="*/ 235 h 1272"/>
              <a:gd name="T64" fmla="*/ 367 w 501"/>
              <a:gd name="T65" fmla="*/ 235 h 1272"/>
              <a:gd name="T66" fmla="*/ 251 w 501"/>
              <a:gd name="T67" fmla="*/ 209 h 1272"/>
              <a:gd name="T68" fmla="*/ 325 w 501"/>
              <a:gd name="T69" fmla="*/ 179 h 1272"/>
              <a:gd name="T70" fmla="*/ 356 w 501"/>
              <a:gd name="T71" fmla="*/ 105 h 1272"/>
              <a:gd name="T72" fmla="*/ 325 w 501"/>
              <a:gd name="T73" fmla="*/ 31 h 1272"/>
              <a:gd name="T74" fmla="*/ 251 w 501"/>
              <a:gd name="T75" fmla="*/ 0 h 1272"/>
              <a:gd name="T76" fmla="*/ 178 w 501"/>
              <a:gd name="T77" fmla="*/ 31 h 1272"/>
              <a:gd name="T78" fmla="*/ 148 w 501"/>
              <a:gd name="T79" fmla="*/ 105 h 1272"/>
              <a:gd name="T80" fmla="*/ 178 w 501"/>
              <a:gd name="T81" fmla="*/ 179 h 1272"/>
              <a:gd name="T82" fmla="*/ 251 w 501"/>
              <a:gd name="T83" fmla="*/ 209 h 1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01" h="1272">
                <a:moveTo>
                  <a:pt x="367" y="235"/>
                </a:moveTo>
                <a:cubicBezTo>
                  <a:pt x="405" y="235"/>
                  <a:pt x="436" y="249"/>
                  <a:pt x="462" y="275"/>
                </a:cubicBezTo>
                <a:cubicBezTo>
                  <a:pt x="489" y="302"/>
                  <a:pt x="501" y="334"/>
                  <a:pt x="501" y="370"/>
                </a:cubicBezTo>
                <a:cubicBezTo>
                  <a:pt x="501" y="696"/>
                  <a:pt x="501" y="696"/>
                  <a:pt x="501" y="696"/>
                </a:cubicBezTo>
                <a:cubicBezTo>
                  <a:pt x="501" y="709"/>
                  <a:pt x="497" y="720"/>
                  <a:pt x="489" y="729"/>
                </a:cubicBezTo>
                <a:cubicBezTo>
                  <a:pt x="481" y="737"/>
                  <a:pt x="470" y="741"/>
                  <a:pt x="456" y="741"/>
                </a:cubicBezTo>
                <a:cubicBezTo>
                  <a:pt x="444" y="741"/>
                  <a:pt x="432" y="737"/>
                  <a:pt x="423" y="729"/>
                </a:cubicBezTo>
                <a:cubicBezTo>
                  <a:pt x="414" y="720"/>
                  <a:pt x="411" y="709"/>
                  <a:pt x="411" y="696"/>
                </a:cubicBezTo>
                <a:cubicBezTo>
                  <a:pt x="411" y="404"/>
                  <a:pt x="411" y="404"/>
                  <a:pt x="411" y="404"/>
                </a:cubicBezTo>
                <a:cubicBezTo>
                  <a:pt x="386" y="404"/>
                  <a:pt x="386" y="404"/>
                  <a:pt x="386" y="404"/>
                </a:cubicBezTo>
                <a:cubicBezTo>
                  <a:pt x="386" y="1213"/>
                  <a:pt x="386" y="1213"/>
                  <a:pt x="386" y="1213"/>
                </a:cubicBezTo>
                <a:cubicBezTo>
                  <a:pt x="386" y="1229"/>
                  <a:pt x="380" y="1243"/>
                  <a:pt x="369" y="1254"/>
                </a:cubicBezTo>
                <a:cubicBezTo>
                  <a:pt x="357" y="1267"/>
                  <a:pt x="343" y="1272"/>
                  <a:pt x="328" y="1272"/>
                </a:cubicBezTo>
                <a:cubicBezTo>
                  <a:pt x="309" y="1272"/>
                  <a:pt x="294" y="1267"/>
                  <a:pt x="283" y="1254"/>
                </a:cubicBezTo>
                <a:cubicBezTo>
                  <a:pt x="271" y="1243"/>
                  <a:pt x="265" y="1229"/>
                  <a:pt x="265" y="1213"/>
                </a:cubicBezTo>
                <a:cubicBezTo>
                  <a:pt x="265" y="744"/>
                  <a:pt x="265" y="744"/>
                  <a:pt x="265" y="744"/>
                </a:cubicBezTo>
                <a:cubicBezTo>
                  <a:pt x="239" y="744"/>
                  <a:pt x="239" y="744"/>
                  <a:pt x="239" y="744"/>
                </a:cubicBezTo>
                <a:cubicBezTo>
                  <a:pt x="239" y="1213"/>
                  <a:pt x="239" y="1213"/>
                  <a:pt x="239" y="1213"/>
                </a:cubicBezTo>
                <a:cubicBezTo>
                  <a:pt x="239" y="1229"/>
                  <a:pt x="233" y="1243"/>
                  <a:pt x="221" y="1254"/>
                </a:cubicBezTo>
                <a:cubicBezTo>
                  <a:pt x="210" y="1267"/>
                  <a:pt x="195" y="1272"/>
                  <a:pt x="178" y="1272"/>
                </a:cubicBezTo>
                <a:cubicBezTo>
                  <a:pt x="161" y="1272"/>
                  <a:pt x="147" y="1267"/>
                  <a:pt x="135" y="1254"/>
                </a:cubicBezTo>
                <a:cubicBezTo>
                  <a:pt x="122" y="1243"/>
                  <a:pt x="115" y="1229"/>
                  <a:pt x="115" y="1213"/>
                </a:cubicBezTo>
                <a:cubicBezTo>
                  <a:pt x="115" y="404"/>
                  <a:pt x="115" y="404"/>
                  <a:pt x="115" y="404"/>
                </a:cubicBezTo>
                <a:cubicBezTo>
                  <a:pt x="91" y="404"/>
                  <a:pt x="91" y="404"/>
                  <a:pt x="91" y="404"/>
                </a:cubicBezTo>
                <a:cubicBezTo>
                  <a:pt x="91" y="696"/>
                  <a:pt x="91" y="696"/>
                  <a:pt x="91" y="696"/>
                </a:cubicBezTo>
                <a:cubicBezTo>
                  <a:pt x="91" y="709"/>
                  <a:pt x="88" y="720"/>
                  <a:pt x="80" y="729"/>
                </a:cubicBezTo>
                <a:cubicBezTo>
                  <a:pt x="71" y="737"/>
                  <a:pt x="60" y="741"/>
                  <a:pt x="46" y="741"/>
                </a:cubicBezTo>
                <a:cubicBezTo>
                  <a:pt x="34" y="741"/>
                  <a:pt x="23" y="737"/>
                  <a:pt x="14" y="729"/>
                </a:cubicBezTo>
                <a:cubicBezTo>
                  <a:pt x="4" y="720"/>
                  <a:pt x="0" y="709"/>
                  <a:pt x="0" y="696"/>
                </a:cubicBezTo>
                <a:cubicBezTo>
                  <a:pt x="0" y="370"/>
                  <a:pt x="0" y="370"/>
                  <a:pt x="0" y="370"/>
                </a:cubicBezTo>
                <a:cubicBezTo>
                  <a:pt x="0" y="334"/>
                  <a:pt x="14" y="302"/>
                  <a:pt x="40" y="275"/>
                </a:cubicBezTo>
                <a:cubicBezTo>
                  <a:pt x="67" y="249"/>
                  <a:pt x="98" y="235"/>
                  <a:pt x="135" y="235"/>
                </a:cubicBezTo>
                <a:lnTo>
                  <a:pt x="367" y="235"/>
                </a:lnTo>
                <a:close/>
                <a:moveTo>
                  <a:pt x="251" y="209"/>
                </a:moveTo>
                <a:cubicBezTo>
                  <a:pt x="280" y="209"/>
                  <a:pt x="305" y="199"/>
                  <a:pt x="325" y="179"/>
                </a:cubicBezTo>
                <a:cubicBezTo>
                  <a:pt x="346" y="159"/>
                  <a:pt x="356" y="135"/>
                  <a:pt x="356" y="105"/>
                </a:cubicBezTo>
                <a:cubicBezTo>
                  <a:pt x="356" y="76"/>
                  <a:pt x="346" y="51"/>
                  <a:pt x="325" y="31"/>
                </a:cubicBezTo>
                <a:cubicBezTo>
                  <a:pt x="305" y="10"/>
                  <a:pt x="280" y="0"/>
                  <a:pt x="251" y="0"/>
                </a:cubicBezTo>
                <a:cubicBezTo>
                  <a:pt x="222" y="0"/>
                  <a:pt x="196" y="10"/>
                  <a:pt x="178" y="31"/>
                </a:cubicBezTo>
                <a:cubicBezTo>
                  <a:pt x="157" y="51"/>
                  <a:pt x="148" y="76"/>
                  <a:pt x="148" y="105"/>
                </a:cubicBezTo>
                <a:cubicBezTo>
                  <a:pt x="148" y="135"/>
                  <a:pt x="157" y="159"/>
                  <a:pt x="178" y="179"/>
                </a:cubicBezTo>
                <a:cubicBezTo>
                  <a:pt x="196" y="199"/>
                  <a:pt x="222" y="209"/>
                  <a:pt x="251" y="209"/>
                </a:cubicBezTo>
                <a:close/>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a:p>
        </p:txBody>
      </p:sp>
      <p:sp>
        <p:nvSpPr>
          <p:cNvPr id="19" name="Freeform 18"/>
          <p:cNvSpPr>
            <a:spLocks noEditPoints="1"/>
          </p:cNvSpPr>
          <p:nvPr/>
        </p:nvSpPr>
        <p:spPr bwMode="auto">
          <a:xfrm>
            <a:off x="7626321" y="4272323"/>
            <a:ext cx="184150" cy="236392"/>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rgbClr val="999999"/>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dirty="0"/>
          </a:p>
        </p:txBody>
      </p:sp>
      <p:sp>
        <p:nvSpPr>
          <p:cNvPr id="20" name="Rounded Rectangle 19"/>
          <p:cNvSpPr/>
          <p:nvPr/>
        </p:nvSpPr>
        <p:spPr>
          <a:xfrm>
            <a:off x="6299310" y="3554312"/>
            <a:ext cx="2455859" cy="439472"/>
          </a:xfrm>
          <a:prstGeom prst="roundRect">
            <a:avLst/>
          </a:prstGeom>
          <a:solidFill>
            <a:srgbClr val="93CDDD"/>
          </a:solidFill>
          <a:ln>
            <a:solidFill>
              <a:srgbClr val="93CD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600" dirty="0" err="1" smtClean="0"/>
              <a:t>Partners</a:t>
            </a:r>
            <a:r>
              <a:rPr lang="fr-CA" sz="1600" dirty="0" smtClean="0"/>
              <a:t> and </a:t>
            </a:r>
            <a:r>
              <a:rPr lang="fr-CA" sz="1600" dirty="0" err="1" smtClean="0"/>
              <a:t>stakeholders</a:t>
            </a:r>
            <a:endParaRPr lang="en-US" sz="1600" dirty="0"/>
          </a:p>
        </p:txBody>
      </p:sp>
      <p:sp>
        <p:nvSpPr>
          <p:cNvPr id="21" name="Rounded Rectangle 20"/>
          <p:cNvSpPr/>
          <p:nvPr/>
        </p:nvSpPr>
        <p:spPr>
          <a:xfrm rot="16200000">
            <a:off x="6521962" y="2262344"/>
            <a:ext cx="1346195" cy="515149"/>
          </a:xfrm>
          <a:prstGeom prst="roundRect">
            <a:avLst/>
          </a:prstGeom>
          <a:solidFill>
            <a:srgbClr val="93CDDD"/>
          </a:solidFill>
          <a:ln>
            <a:solidFill>
              <a:srgbClr val="93CD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400" dirty="0" smtClean="0"/>
              <a:t>Transportation</a:t>
            </a:r>
            <a:endParaRPr lang="en-US" sz="1400" dirty="0"/>
          </a:p>
        </p:txBody>
      </p:sp>
      <p:sp>
        <p:nvSpPr>
          <p:cNvPr id="22" name="Rounded Rectangle 21"/>
          <p:cNvSpPr/>
          <p:nvPr/>
        </p:nvSpPr>
        <p:spPr>
          <a:xfrm rot="16200000">
            <a:off x="7160137" y="2262344"/>
            <a:ext cx="1346195" cy="515149"/>
          </a:xfrm>
          <a:prstGeom prst="roundRect">
            <a:avLst/>
          </a:prstGeom>
          <a:solidFill>
            <a:srgbClr val="93CDDD"/>
          </a:solidFill>
          <a:ln>
            <a:solidFill>
              <a:srgbClr val="93CD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400" dirty="0" smtClean="0"/>
              <a:t>Buildings &amp; </a:t>
            </a:r>
            <a:r>
              <a:rPr lang="fr-CA" sz="1400" dirty="0" err="1" smtClean="0"/>
              <a:t>Industry</a:t>
            </a:r>
            <a:endParaRPr lang="en-US" sz="1400" dirty="0"/>
          </a:p>
        </p:txBody>
      </p:sp>
      <p:sp>
        <p:nvSpPr>
          <p:cNvPr id="23" name="Rounded Rectangle 22"/>
          <p:cNvSpPr/>
          <p:nvPr/>
        </p:nvSpPr>
        <p:spPr>
          <a:xfrm rot="16200000">
            <a:off x="7798312" y="2262344"/>
            <a:ext cx="1346195" cy="515149"/>
          </a:xfrm>
          <a:prstGeom prst="roundRect">
            <a:avLst/>
          </a:prstGeom>
          <a:solidFill>
            <a:srgbClr val="93CDDD"/>
          </a:solidFill>
          <a:ln>
            <a:solidFill>
              <a:srgbClr val="93CD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400" dirty="0" smtClean="0"/>
              <a:t>Equipment</a:t>
            </a:r>
            <a:endParaRPr lang="en-US" sz="1400" dirty="0"/>
          </a:p>
        </p:txBody>
      </p:sp>
      <p:sp>
        <p:nvSpPr>
          <p:cNvPr id="24" name="Rounded Rectangle 23"/>
          <p:cNvSpPr/>
          <p:nvPr/>
        </p:nvSpPr>
        <p:spPr>
          <a:xfrm>
            <a:off x="6299309" y="1237193"/>
            <a:ext cx="2429675" cy="515149"/>
          </a:xfrm>
          <a:prstGeom prst="roundRect">
            <a:avLst/>
          </a:prstGeom>
          <a:solidFill>
            <a:srgbClr val="93CDDD"/>
          </a:solidFill>
          <a:ln>
            <a:solidFill>
              <a:srgbClr val="93CD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400" dirty="0" err="1" smtClean="0"/>
              <a:t>Demand</a:t>
            </a:r>
            <a:r>
              <a:rPr lang="fr-CA" sz="1400" dirty="0" smtClean="0"/>
              <a:t> Policy &amp; </a:t>
            </a:r>
            <a:r>
              <a:rPr lang="fr-CA" sz="1400" dirty="0" err="1" smtClean="0"/>
              <a:t>Analysis</a:t>
            </a:r>
            <a:endParaRPr lang="en-US" sz="1400" dirty="0"/>
          </a:p>
        </p:txBody>
      </p:sp>
      <p:sp>
        <p:nvSpPr>
          <p:cNvPr id="74" name="TextBox 73"/>
          <p:cNvSpPr txBox="1"/>
          <p:nvPr/>
        </p:nvSpPr>
        <p:spPr>
          <a:xfrm>
            <a:off x="4412505" y="1110935"/>
            <a:ext cx="1498115" cy="1477328"/>
          </a:xfrm>
          <a:prstGeom prst="rect">
            <a:avLst/>
          </a:prstGeom>
          <a:noFill/>
          <a:ln>
            <a:solidFill>
              <a:srgbClr val="93CDDD"/>
            </a:solidFill>
          </a:ln>
        </p:spPr>
        <p:txBody>
          <a:bodyPr wrap="square" rtlCol="0">
            <a:spAutoFit/>
          </a:bodyPr>
          <a:lstStyle/>
          <a:p>
            <a:r>
              <a:rPr lang="en-CA" sz="1000" b="1" dirty="0" smtClean="0"/>
              <a:t>Existing policy functions</a:t>
            </a:r>
            <a:r>
              <a:rPr lang="en-CA" sz="1000" dirty="0" smtClean="0"/>
              <a:t>:</a:t>
            </a:r>
          </a:p>
          <a:p>
            <a:pPr marL="128588" indent="-128588">
              <a:buFont typeface="Arial" panose="020B0604020202020204" pitchFamily="34" charset="0"/>
              <a:buChar char="•"/>
            </a:pPr>
            <a:r>
              <a:rPr lang="en-CA" sz="800" dirty="0" smtClean="0"/>
              <a:t>Policy </a:t>
            </a:r>
            <a:r>
              <a:rPr lang="en-CA" sz="800" dirty="0"/>
              <a:t>coordination &amp; stakeholder engagement</a:t>
            </a:r>
          </a:p>
          <a:p>
            <a:pPr marL="128588" indent="-128588">
              <a:buFont typeface="Arial" panose="020B0604020202020204" pitchFamily="34" charset="0"/>
              <a:buChar char="•"/>
            </a:pPr>
            <a:r>
              <a:rPr lang="en-CA" sz="800" dirty="0" smtClean="0"/>
              <a:t>Priority setting &amp; business planning</a:t>
            </a:r>
            <a:endParaRPr lang="en-CA" sz="800" dirty="0"/>
          </a:p>
          <a:p>
            <a:pPr marL="128588" indent="-128588">
              <a:buFont typeface="Arial" panose="020B0604020202020204" pitchFamily="34" charset="0"/>
              <a:buChar char="•"/>
            </a:pPr>
            <a:r>
              <a:rPr lang="en-CA" sz="800" dirty="0" smtClean="0"/>
              <a:t>Economic </a:t>
            </a:r>
            <a:r>
              <a:rPr lang="en-CA" sz="800" dirty="0"/>
              <a:t>and statistical modeling &amp; analysis</a:t>
            </a:r>
          </a:p>
          <a:p>
            <a:pPr marL="128588" indent="-128588">
              <a:buFont typeface="Arial" panose="020B0604020202020204" pitchFamily="34" charset="0"/>
              <a:buChar char="•"/>
            </a:pPr>
            <a:r>
              <a:rPr lang="en-CA" sz="800" dirty="0"/>
              <a:t>Communications </a:t>
            </a:r>
            <a:r>
              <a:rPr lang="en-CA" sz="800" dirty="0" smtClean="0"/>
              <a:t>&amp; </a:t>
            </a:r>
            <a:r>
              <a:rPr lang="en-CA" sz="800" dirty="0"/>
              <a:t>outreach</a:t>
            </a:r>
          </a:p>
          <a:p>
            <a:pPr marL="128588" indent="-128588">
              <a:buFont typeface="Arial" panose="020B0604020202020204" pitchFamily="34" charset="0"/>
              <a:buChar char="•"/>
            </a:pPr>
            <a:r>
              <a:rPr lang="en-CA" sz="800" dirty="0"/>
              <a:t>Performance </a:t>
            </a:r>
            <a:r>
              <a:rPr lang="en-CA" sz="800" dirty="0" smtClean="0"/>
              <a:t>measurement </a:t>
            </a:r>
            <a:r>
              <a:rPr lang="en-CA" sz="800" dirty="0"/>
              <a:t>&amp;</a:t>
            </a:r>
            <a:r>
              <a:rPr lang="en-CA" sz="800" dirty="0" smtClean="0"/>
              <a:t> reporting</a:t>
            </a:r>
            <a:endParaRPr lang="en-CA" sz="800" dirty="0"/>
          </a:p>
        </p:txBody>
      </p:sp>
      <p:cxnSp>
        <p:nvCxnSpPr>
          <p:cNvPr id="75" name="Straight Arrow Connector 74"/>
          <p:cNvCxnSpPr>
            <a:endCxn id="24" idx="1"/>
          </p:cNvCxnSpPr>
          <p:nvPr/>
        </p:nvCxnSpPr>
        <p:spPr>
          <a:xfrm flipV="1">
            <a:off x="5910620" y="1494768"/>
            <a:ext cx="388689" cy="117091"/>
          </a:xfrm>
          <a:prstGeom prst="straightConnector1">
            <a:avLst/>
          </a:prstGeom>
          <a:ln w="12700">
            <a:solidFill>
              <a:srgbClr val="93CDDD"/>
            </a:solidFill>
            <a:tailEnd type="triangle"/>
          </a:ln>
        </p:spPr>
        <p:style>
          <a:lnRef idx="2">
            <a:schemeClr val="accent1"/>
          </a:lnRef>
          <a:fillRef idx="0">
            <a:schemeClr val="accent1"/>
          </a:fillRef>
          <a:effectRef idx="1">
            <a:schemeClr val="accent1"/>
          </a:effectRef>
          <a:fontRef idx="minor">
            <a:schemeClr val="tx1"/>
          </a:fontRef>
        </p:style>
      </p:cxnSp>
      <p:sp>
        <p:nvSpPr>
          <p:cNvPr id="79" name="Rounded Rectangle 78"/>
          <p:cNvSpPr/>
          <p:nvPr/>
        </p:nvSpPr>
        <p:spPr>
          <a:xfrm>
            <a:off x="6299310" y="3266865"/>
            <a:ext cx="515149" cy="203334"/>
          </a:xfrm>
          <a:prstGeom prst="roundRect">
            <a:avLst/>
          </a:prstGeom>
          <a:solidFill>
            <a:srgbClr val="93CDDD"/>
          </a:solidFill>
          <a:ln>
            <a:solidFill>
              <a:srgbClr val="93CD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600" b="1" dirty="0" smtClean="0"/>
              <a:t>Tools &amp; Services </a:t>
            </a:r>
            <a:endParaRPr lang="en-US" sz="600" b="1" dirty="0"/>
          </a:p>
        </p:txBody>
      </p:sp>
      <p:sp>
        <p:nvSpPr>
          <p:cNvPr id="109" name="Rounded Rectangle 108"/>
          <p:cNvSpPr/>
          <p:nvPr/>
        </p:nvSpPr>
        <p:spPr>
          <a:xfrm>
            <a:off x="6937485" y="3266865"/>
            <a:ext cx="515149" cy="203334"/>
          </a:xfrm>
          <a:prstGeom prst="roundRect">
            <a:avLst/>
          </a:prstGeom>
          <a:solidFill>
            <a:srgbClr val="93CDDD"/>
          </a:solidFill>
          <a:ln>
            <a:solidFill>
              <a:srgbClr val="93CD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fr-CA" sz="600" b="1" dirty="0">
                <a:solidFill>
                  <a:prstClr val="white"/>
                </a:solidFill>
              </a:rPr>
              <a:t>Tools &amp; Services </a:t>
            </a:r>
            <a:endParaRPr lang="en-US" sz="600" b="1" dirty="0">
              <a:solidFill>
                <a:prstClr val="white"/>
              </a:solidFill>
            </a:endParaRPr>
          </a:p>
        </p:txBody>
      </p:sp>
      <p:sp>
        <p:nvSpPr>
          <p:cNvPr id="110" name="Rounded Rectangle 109"/>
          <p:cNvSpPr/>
          <p:nvPr/>
        </p:nvSpPr>
        <p:spPr>
          <a:xfrm>
            <a:off x="7585185" y="3266865"/>
            <a:ext cx="515149" cy="203334"/>
          </a:xfrm>
          <a:prstGeom prst="roundRect">
            <a:avLst/>
          </a:prstGeom>
          <a:solidFill>
            <a:srgbClr val="93CDDD"/>
          </a:solidFill>
          <a:ln>
            <a:solidFill>
              <a:srgbClr val="93CD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fr-CA" sz="600" b="1" dirty="0">
                <a:solidFill>
                  <a:prstClr val="white"/>
                </a:solidFill>
              </a:rPr>
              <a:t>Tools &amp; Services </a:t>
            </a:r>
            <a:endParaRPr lang="en-US" sz="600" b="1" dirty="0">
              <a:solidFill>
                <a:prstClr val="white"/>
              </a:solidFill>
            </a:endParaRPr>
          </a:p>
        </p:txBody>
      </p:sp>
      <p:sp>
        <p:nvSpPr>
          <p:cNvPr id="111" name="Rounded Rectangle 110"/>
          <p:cNvSpPr/>
          <p:nvPr/>
        </p:nvSpPr>
        <p:spPr>
          <a:xfrm>
            <a:off x="8223360" y="3266865"/>
            <a:ext cx="515149" cy="203334"/>
          </a:xfrm>
          <a:prstGeom prst="roundRect">
            <a:avLst/>
          </a:prstGeom>
          <a:solidFill>
            <a:srgbClr val="93CDDD"/>
          </a:solidFill>
          <a:ln>
            <a:solidFill>
              <a:srgbClr val="93CD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fr-CA" sz="600" b="1" dirty="0">
                <a:solidFill>
                  <a:prstClr val="white"/>
                </a:solidFill>
              </a:rPr>
              <a:t>Tools &amp; Services </a:t>
            </a:r>
            <a:endParaRPr lang="en-US" sz="600" b="1" dirty="0">
              <a:solidFill>
                <a:prstClr val="white"/>
              </a:solidFill>
            </a:endParaRPr>
          </a:p>
        </p:txBody>
      </p:sp>
      <p:sp>
        <p:nvSpPr>
          <p:cNvPr id="114" name="TextBox 113"/>
          <p:cNvSpPr txBox="1"/>
          <p:nvPr/>
        </p:nvSpPr>
        <p:spPr>
          <a:xfrm>
            <a:off x="4412505" y="2709044"/>
            <a:ext cx="1640509" cy="584775"/>
          </a:xfrm>
          <a:prstGeom prst="rect">
            <a:avLst/>
          </a:prstGeom>
          <a:noFill/>
          <a:ln>
            <a:solidFill>
              <a:srgbClr val="93CDDD"/>
            </a:solidFill>
          </a:ln>
        </p:spPr>
        <p:txBody>
          <a:bodyPr wrap="square" rtlCol="0">
            <a:spAutoFit/>
          </a:bodyPr>
          <a:lstStyle/>
          <a:p>
            <a:r>
              <a:rPr lang="en-CA" sz="800" dirty="0" smtClean="0"/>
              <a:t>Mandated policy &amp; program delivery</a:t>
            </a:r>
          </a:p>
          <a:p>
            <a:pPr marL="171450" indent="-171450">
              <a:buFont typeface="Arial" panose="020B0604020202020204" pitchFamily="34" charset="0"/>
              <a:buChar char="•"/>
            </a:pPr>
            <a:r>
              <a:rPr lang="en-CA" sz="800" dirty="0" smtClean="0"/>
              <a:t>OEE policy &amp; program teams</a:t>
            </a:r>
          </a:p>
          <a:p>
            <a:pPr marL="171450" indent="-171450">
              <a:buFont typeface="Arial" panose="020B0604020202020204" pitchFamily="34" charset="0"/>
              <a:buChar char="•"/>
            </a:pPr>
            <a:r>
              <a:rPr lang="en-CA" sz="800" dirty="0" smtClean="0"/>
              <a:t>Tools &amp; services</a:t>
            </a:r>
            <a:endParaRPr lang="en-CA" sz="800" dirty="0"/>
          </a:p>
        </p:txBody>
      </p:sp>
      <p:cxnSp>
        <p:nvCxnSpPr>
          <p:cNvPr id="115" name="Straight Arrow Connector 114"/>
          <p:cNvCxnSpPr/>
          <p:nvPr/>
        </p:nvCxnSpPr>
        <p:spPr>
          <a:xfrm flipV="1">
            <a:off x="6053014" y="2986137"/>
            <a:ext cx="226202" cy="174616"/>
          </a:xfrm>
          <a:prstGeom prst="straightConnector1">
            <a:avLst/>
          </a:prstGeom>
          <a:ln w="12700">
            <a:solidFill>
              <a:srgbClr val="93CDDD"/>
            </a:solidFill>
            <a:tailEnd type="triangle"/>
          </a:ln>
        </p:spPr>
        <p:style>
          <a:lnRef idx="2">
            <a:schemeClr val="accent1"/>
          </a:lnRef>
          <a:fillRef idx="0">
            <a:schemeClr val="accent1"/>
          </a:fillRef>
          <a:effectRef idx="1">
            <a:schemeClr val="accent1"/>
          </a:effectRef>
          <a:fontRef idx="minor">
            <a:schemeClr val="tx1"/>
          </a:fontRef>
        </p:style>
      </p:cxnSp>
      <p:sp>
        <p:nvSpPr>
          <p:cNvPr id="120" name="TextBox 119"/>
          <p:cNvSpPr txBox="1"/>
          <p:nvPr/>
        </p:nvSpPr>
        <p:spPr>
          <a:xfrm>
            <a:off x="4424964" y="3365603"/>
            <a:ext cx="1498115" cy="892552"/>
          </a:xfrm>
          <a:prstGeom prst="rect">
            <a:avLst/>
          </a:prstGeom>
          <a:noFill/>
          <a:ln>
            <a:solidFill>
              <a:srgbClr val="93CDDD"/>
            </a:solidFill>
          </a:ln>
        </p:spPr>
        <p:txBody>
          <a:bodyPr wrap="square" rtlCol="0">
            <a:spAutoFit/>
          </a:bodyPr>
          <a:lstStyle/>
          <a:p>
            <a:r>
              <a:rPr lang="en-CA" sz="1000" b="1" dirty="0"/>
              <a:t>External Partners &amp; Stakeholders</a:t>
            </a:r>
          </a:p>
          <a:p>
            <a:pPr marL="171450" indent="-171450">
              <a:buFont typeface="Arial" panose="020B0604020202020204" pitchFamily="34" charset="0"/>
              <a:buChar char="•"/>
            </a:pPr>
            <a:r>
              <a:rPr lang="en-CA" sz="800" dirty="0" smtClean="0"/>
              <a:t>Provinces and territories, </a:t>
            </a:r>
            <a:r>
              <a:rPr lang="en-CA" sz="800" dirty="0"/>
              <a:t>s</a:t>
            </a:r>
            <a:r>
              <a:rPr lang="en-CA" sz="800" dirty="0" smtClean="0"/>
              <a:t>ervice </a:t>
            </a:r>
            <a:r>
              <a:rPr lang="en-CA" sz="800" dirty="0"/>
              <a:t>organizations, i</a:t>
            </a:r>
            <a:r>
              <a:rPr lang="en-CA" sz="800" dirty="0" smtClean="0"/>
              <a:t>ndustry, manufacturers, Canadians, </a:t>
            </a:r>
            <a:r>
              <a:rPr lang="en-CA" sz="800" dirty="0" err="1" smtClean="0"/>
              <a:t>etc</a:t>
            </a:r>
            <a:endParaRPr lang="en-CA" sz="800" dirty="0"/>
          </a:p>
        </p:txBody>
      </p:sp>
      <p:cxnSp>
        <p:nvCxnSpPr>
          <p:cNvPr id="122" name="Straight Arrow Connector 121"/>
          <p:cNvCxnSpPr>
            <a:stCxn id="120" idx="3"/>
            <a:endCxn id="20" idx="1"/>
          </p:cNvCxnSpPr>
          <p:nvPr/>
        </p:nvCxnSpPr>
        <p:spPr>
          <a:xfrm flipV="1">
            <a:off x="5923079" y="3774048"/>
            <a:ext cx="376231" cy="37831"/>
          </a:xfrm>
          <a:prstGeom prst="straightConnector1">
            <a:avLst/>
          </a:prstGeom>
          <a:ln w="12700">
            <a:solidFill>
              <a:srgbClr val="93CDDD"/>
            </a:solidFill>
            <a:tailEnd type="triangle"/>
          </a:ln>
        </p:spPr>
        <p:style>
          <a:lnRef idx="2">
            <a:schemeClr val="accent1"/>
          </a:lnRef>
          <a:fillRef idx="0">
            <a:schemeClr val="accent1"/>
          </a:fillRef>
          <a:effectRef idx="1">
            <a:schemeClr val="accent1"/>
          </a:effectRef>
          <a:fontRef idx="minor">
            <a:schemeClr val="tx1"/>
          </a:fontRef>
        </p:style>
      </p:cxnSp>
      <p:pic>
        <p:nvPicPr>
          <p:cNvPr id="25" name="Picture 2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13" y="1501046"/>
            <a:ext cx="3989547" cy="2278001"/>
          </a:xfrm>
          <a:prstGeom prst="rect">
            <a:avLst/>
          </a:prstGeom>
        </p:spPr>
      </p:pic>
      <p:cxnSp>
        <p:nvCxnSpPr>
          <p:cNvPr id="38" name="Straight Arrow Connector 37"/>
          <p:cNvCxnSpPr>
            <a:endCxn id="79" idx="1"/>
          </p:cNvCxnSpPr>
          <p:nvPr/>
        </p:nvCxnSpPr>
        <p:spPr>
          <a:xfrm>
            <a:off x="6053014" y="3160753"/>
            <a:ext cx="246296" cy="207779"/>
          </a:xfrm>
          <a:prstGeom prst="straightConnector1">
            <a:avLst/>
          </a:prstGeom>
          <a:ln w="12700">
            <a:solidFill>
              <a:srgbClr val="93CDDD"/>
            </a:solidFill>
            <a:tailEnd type="triangle"/>
          </a:ln>
        </p:spPr>
        <p:style>
          <a:lnRef idx="2">
            <a:schemeClr val="accent1"/>
          </a:lnRef>
          <a:fillRef idx="0">
            <a:schemeClr val="accent1"/>
          </a:fillRef>
          <a:effectRef idx="1">
            <a:schemeClr val="accent1"/>
          </a:effectRef>
          <a:fontRef idx="minor">
            <a:schemeClr val="tx1"/>
          </a:fontRef>
        </p:style>
      </p:cxnSp>
      <p:sp>
        <p:nvSpPr>
          <p:cNvPr id="32" name="TextBox 31"/>
          <p:cNvSpPr txBox="1"/>
          <p:nvPr/>
        </p:nvSpPr>
        <p:spPr>
          <a:xfrm>
            <a:off x="1032549" y="1127019"/>
            <a:ext cx="2466029" cy="276999"/>
          </a:xfrm>
          <a:prstGeom prst="rect">
            <a:avLst/>
          </a:prstGeom>
          <a:noFill/>
        </p:spPr>
        <p:txBody>
          <a:bodyPr wrap="square" rtlCol="0">
            <a:spAutoFit/>
          </a:bodyPr>
          <a:lstStyle/>
          <a:p>
            <a:pPr algn="ctr"/>
            <a:r>
              <a:rPr lang="en-CA" sz="1200" b="1" dirty="0" smtClean="0">
                <a:solidFill>
                  <a:schemeClr val="tx1">
                    <a:lumMod val="75000"/>
                    <a:lumOff val="25000"/>
                  </a:schemeClr>
                </a:solidFill>
              </a:rPr>
              <a:t>Policies, Services &amp; Tools</a:t>
            </a:r>
            <a:endParaRPr lang="en-CA" sz="1200" b="1" dirty="0">
              <a:solidFill>
                <a:schemeClr val="tx1">
                  <a:lumMod val="75000"/>
                  <a:lumOff val="25000"/>
                </a:schemeClr>
              </a:solidFill>
            </a:endParaRPr>
          </a:p>
        </p:txBody>
      </p:sp>
      <p:sp>
        <p:nvSpPr>
          <p:cNvPr id="44" name="TextBox 43"/>
          <p:cNvSpPr txBox="1"/>
          <p:nvPr/>
        </p:nvSpPr>
        <p:spPr>
          <a:xfrm>
            <a:off x="6254575" y="947855"/>
            <a:ext cx="2466029" cy="276999"/>
          </a:xfrm>
          <a:prstGeom prst="rect">
            <a:avLst/>
          </a:prstGeom>
          <a:noFill/>
        </p:spPr>
        <p:txBody>
          <a:bodyPr wrap="square" rtlCol="0">
            <a:spAutoFit/>
          </a:bodyPr>
          <a:lstStyle/>
          <a:p>
            <a:pPr algn="ctr"/>
            <a:r>
              <a:rPr lang="en-CA" sz="1200" b="1" dirty="0" smtClean="0">
                <a:solidFill>
                  <a:schemeClr val="tx1">
                    <a:lumMod val="75000"/>
                    <a:lumOff val="25000"/>
                  </a:schemeClr>
                </a:solidFill>
              </a:rPr>
              <a:t>Delivery Model</a:t>
            </a:r>
            <a:endParaRPr lang="en-CA" sz="1200" b="1" dirty="0">
              <a:solidFill>
                <a:schemeClr val="tx1">
                  <a:lumMod val="75000"/>
                  <a:lumOff val="25000"/>
                </a:schemeClr>
              </a:solidFill>
            </a:endParaRPr>
          </a:p>
        </p:txBody>
      </p:sp>
    </p:spTree>
    <p:extLst>
      <p:ext uri="{BB962C8B-B14F-4D97-AF65-F5344CB8AC3E}">
        <p14:creationId xmlns:p14="http://schemas.microsoft.com/office/powerpoint/2010/main" val="3249314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818" y="57150"/>
            <a:ext cx="8824499" cy="857250"/>
          </a:xfrm>
        </p:spPr>
        <p:txBody>
          <a:bodyPr>
            <a:normAutofit fontScale="90000"/>
          </a:bodyPr>
          <a:lstStyle/>
          <a:p>
            <a:r>
              <a:rPr lang="en-GB" sz="1000" dirty="0">
                <a:solidFill>
                  <a:schemeClr val="accent1">
                    <a:lumMod val="75000"/>
                  </a:schemeClr>
                </a:solidFill>
                <a:latin typeface="Oswald"/>
                <a:sym typeface="Oswald"/>
              </a:rPr>
              <a:t>CONTEXT</a:t>
            </a:r>
            <a:r>
              <a:rPr lang="en-GB" sz="2100" dirty="0">
                <a:solidFill>
                  <a:srgbClr val="2F5897"/>
                </a:solidFill>
                <a:latin typeface="Oswald"/>
                <a:ea typeface="Oswald"/>
                <a:cs typeface="Oswald"/>
                <a:sym typeface="Oswald"/>
              </a:rPr>
              <a:t/>
            </a:r>
            <a:br>
              <a:rPr lang="en-GB" sz="2100" dirty="0">
                <a:solidFill>
                  <a:srgbClr val="2F5897"/>
                </a:solidFill>
                <a:latin typeface="Oswald"/>
                <a:ea typeface="Oswald"/>
                <a:cs typeface="Oswald"/>
                <a:sym typeface="Oswald"/>
              </a:rPr>
            </a:br>
            <a:r>
              <a:rPr lang="en-GB" sz="2300" dirty="0" smtClean="0">
                <a:solidFill>
                  <a:srgbClr val="2F5897"/>
                </a:solidFill>
                <a:latin typeface="Oswald"/>
                <a:ea typeface="Oswald"/>
                <a:cs typeface="Oswald"/>
                <a:sym typeface="Oswald"/>
              </a:rPr>
              <a:t>Evolving </a:t>
            </a:r>
            <a:r>
              <a:rPr lang="en-GB" sz="2300" dirty="0">
                <a:solidFill>
                  <a:srgbClr val="2F5897"/>
                </a:solidFill>
                <a:latin typeface="Oswald"/>
                <a:ea typeface="Oswald"/>
                <a:cs typeface="Oswald"/>
                <a:sym typeface="Oswald"/>
              </a:rPr>
              <a:t>contexts and needs </a:t>
            </a:r>
            <a:r>
              <a:rPr lang="en-GB" sz="2300" dirty="0" smtClean="0">
                <a:solidFill>
                  <a:srgbClr val="2F5897"/>
                </a:solidFill>
                <a:latin typeface="Oswald"/>
                <a:ea typeface="Oswald"/>
                <a:cs typeface="Oswald"/>
                <a:sym typeface="Oswald"/>
              </a:rPr>
              <a:t>require OEE to</a:t>
            </a:r>
            <a:br>
              <a:rPr lang="en-GB" sz="2300" dirty="0" smtClean="0">
                <a:solidFill>
                  <a:srgbClr val="2F5897"/>
                </a:solidFill>
                <a:latin typeface="Oswald"/>
                <a:ea typeface="Oswald"/>
                <a:cs typeface="Oswald"/>
                <a:sym typeface="Oswald"/>
              </a:rPr>
            </a:br>
            <a:r>
              <a:rPr lang="en-GB" sz="2300" dirty="0" smtClean="0">
                <a:solidFill>
                  <a:srgbClr val="2F5897"/>
                </a:solidFill>
                <a:latin typeface="Oswald"/>
                <a:ea typeface="Oswald"/>
                <a:cs typeface="Oswald"/>
                <a:sym typeface="Oswald"/>
              </a:rPr>
              <a:t>be open, responsive &amp; resilient to change</a:t>
            </a:r>
            <a:endParaRPr lang="en-US" sz="2300" dirty="0"/>
          </a:p>
        </p:txBody>
      </p:sp>
      <p:sp>
        <p:nvSpPr>
          <p:cNvPr id="27" name="Rectangle 26"/>
          <p:cNvSpPr/>
          <p:nvPr>
            <p:custDataLst>
              <p:tags r:id="rId1"/>
            </p:custDataLst>
          </p:nvPr>
        </p:nvSpPr>
        <p:spPr>
          <a:xfrm>
            <a:off x="1371600" y="1758262"/>
            <a:ext cx="3257550" cy="2643188"/>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214313" indent="-214313">
              <a:spcBef>
                <a:spcPts val="900"/>
              </a:spcBef>
              <a:spcAft>
                <a:spcPts val="900"/>
              </a:spcAft>
              <a:buFont typeface="Wingdings" panose="05000000000000000000" pitchFamily="2" charset="2"/>
              <a:buChar char="§"/>
            </a:pPr>
            <a:endParaRPr lang="en-CA" sz="1350" dirty="0">
              <a:solidFill>
                <a:schemeClr val="tx1">
                  <a:lumMod val="65000"/>
                  <a:lumOff val="35000"/>
                </a:schemeClr>
              </a:solidFill>
              <a:cs typeface="Arial" pitchFamily="34" charset="0"/>
            </a:endParaRPr>
          </a:p>
          <a:p>
            <a:pPr marL="214313" indent="-214313">
              <a:spcBef>
                <a:spcPts val="900"/>
              </a:spcBef>
              <a:spcAft>
                <a:spcPts val="900"/>
              </a:spcAft>
              <a:buFont typeface="Wingdings" panose="05000000000000000000" pitchFamily="2" charset="2"/>
              <a:buChar char="§"/>
            </a:pPr>
            <a:r>
              <a:rPr lang="en-CA" sz="1350" dirty="0">
                <a:solidFill>
                  <a:schemeClr val="tx1">
                    <a:lumMod val="65000"/>
                    <a:lumOff val="35000"/>
                  </a:schemeClr>
                </a:solidFill>
                <a:cs typeface="Arial" pitchFamily="34" charset="0"/>
              </a:rPr>
              <a:t>Bold climate change commitments</a:t>
            </a:r>
          </a:p>
          <a:p>
            <a:pPr marL="214313" indent="-214313">
              <a:spcBef>
                <a:spcPts val="900"/>
              </a:spcBef>
              <a:spcAft>
                <a:spcPts val="900"/>
              </a:spcAft>
              <a:buFont typeface="Wingdings" panose="05000000000000000000" pitchFamily="2" charset="2"/>
              <a:buChar char="§"/>
            </a:pPr>
            <a:r>
              <a:rPr lang="en-CA" sz="1350" dirty="0">
                <a:solidFill>
                  <a:schemeClr val="tx1">
                    <a:lumMod val="65000"/>
                    <a:lumOff val="35000"/>
                  </a:schemeClr>
                </a:solidFill>
                <a:cs typeface="Arial" pitchFamily="34" charset="0"/>
              </a:rPr>
              <a:t>Transitioning to a low carbon future</a:t>
            </a:r>
          </a:p>
          <a:p>
            <a:pPr marL="214313" indent="-214313">
              <a:spcBef>
                <a:spcPts val="900"/>
              </a:spcBef>
              <a:spcAft>
                <a:spcPts val="900"/>
              </a:spcAft>
              <a:buFont typeface="Wingdings" panose="05000000000000000000" pitchFamily="2" charset="2"/>
              <a:buChar char="§"/>
            </a:pPr>
            <a:r>
              <a:rPr lang="en-CA" sz="1350" dirty="0">
                <a:solidFill>
                  <a:schemeClr val="tx1">
                    <a:lumMod val="65000"/>
                    <a:lumOff val="35000"/>
                  </a:schemeClr>
                </a:solidFill>
                <a:cs typeface="Arial" pitchFamily="34" charset="0"/>
              </a:rPr>
              <a:t>New &amp; emerging technologies, actors and business models</a:t>
            </a:r>
          </a:p>
          <a:p>
            <a:pPr marL="214313" indent="-214313">
              <a:spcBef>
                <a:spcPts val="900"/>
              </a:spcBef>
              <a:spcAft>
                <a:spcPts val="900"/>
              </a:spcAft>
              <a:buFont typeface="Wingdings" panose="05000000000000000000" pitchFamily="2" charset="2"/>
              <a:buChar char="§"/>
            </a:pPr>
            <a:r>
              <a:rPr lang="en-CA" sz="1350" dirty="0">
                <a:solidFill>
                  <a:schemeClr val="tx1">
                    <a:lumMod val="65000"/>
                    <a:lumOff val="35000"/>
                  </a:schemeClr>
                </a:solidFill>
                <a:cs typeface="Arial" pitchFamily="34" charset="0"/>
              </a:rPr>
              <a:t>Cross-jurisdictional &amp; multi-sectoral policy solutions &amp; delivery</a:t>
            </a:r>
          </a:p>
        </p:txBody>
      </p:sp>
      <p:sp>
        <p:nvSpPr>
          <p:cNvPr id="28" name="Rectangle 27"/>
          <p:cNvSpPr/>
          <p:nvPr>
            <p:custDataLst>
              <p:tags r:id="rId2"/>
            </p:custDataLst>
          </p:nvPr>
        </p:nvSpPr>
        <p:spPr>
          <a:xfrm>
            <a:off x="4809871" y="1757938"/>
            <a:ext cx="3143250" cy="264351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214313" indent="-214313">
              <a:spcBef>
                <a:spcPts val="450"/>
              </a:spcBef>
              <a:spcAft>
                <a:spcPts val="450"/>
              </a:spcAft>
              <a:buFont typeface="Wingdings" panose="05000000000000000000" pitchFamily="2" charset="2"/>
              <a:buChar char="§"/>
            </a:pPr>
            <a:endParaRPr lang="en-CA" sz="1350" dirty="0">
              <a:solidFill>
                <a:schemeClr val="tx1">
                  <a:lumMod val="65000"/>
                  <a:lumOff val="35000"/>
                </a:schemeClr>
              </a:solidFill>
              <a:cs typeface="Arial" pitchFamily="34" charset="0"/>
            </a:endParaRPr>
          </a:p>
          <a:p>
            <a:pPr marL="214313" indent="-214313">
              <a:spcBef>
                <a:spcPts val="450"/>
              </a:spcBef>
              <a:spcAft>
                <a:spcPts val="450"/>
              </a:spcAft>
              <a:buFont typeface="Wingdings" panose="05000000000000000000" pitchFamily="2" charset="2"/>
              <a:buChar char="§"/>
            </a:pPr>
            <a:r>
              <a:rPr lang="en-CA" sz="1350" dirty="0">
                <a:solidFill>
                  <a:schemeClr val="tx1">
                    <a:lumMod val="65000"/>
                    <a:lumOff val="35000"/>
                  </a:schemeClr>
                </a:solidFill>
                <a:cs typeface="Arial" pitchFamily="34" charset="0"/>
              </a:rPr>
              <a:t>User-centred services to meet shifting expectations</a:t>
            </a:r>
          </a:p>
          <a:p>
            <a:pPr marL="214313" indent="-214313">
              <a:spcBef>
                <a:spcPts val="450"/>
              </a:spcBef>
              <a:spcAft>
                <a:spcPts val="450"/>
              </a:spcAft>
              <a:buFont typeface="Wingdings" panose="05000000000000000000" pitchFamily="2" charset="2"/>
              <a:buChar char="§"/>
            </a:pPr>
            <a:r>
              <a:rPr lang="en-CA" sz="1350" dirty="0">
                <a:solidFill>
                  <a:schemeClr val="tx1">
                    <a:lumMod val="65000"/>
                    <a:lumOff val="35000"/>
                  </a:schemeClr>
                </a:solidFill>
                <a:cs typeface="Arial" pitchFamily="34" charset="0"/>
              </a:rPr>
              <a:t>Engaging Canadians and stakeholders in policy shaping and delivery</a:t>
            </a:r>
          </a:p>
          <a:p>
            <a:pPr marL="214313" indent="-214313">
              <a:spcBef>
                <a:spcPts val="450"/>
              </a:spcBef>
              <a:spcAft>
                <a:spcPts val="450"/>
              </a:spcAft>
              <a:buFont typeface="Wingdings" panose="05000000000000000000" pitchFamily="2" charset="2"/>
              <a:buChar char="§"/>
            </a:pPr>
            <a:r>
              <a:rPr lang="en-CA" sz="1350" dirty="0">
                <a:solidFill>
                  <a:schemeClr val="tx1">
                    <a:lumMod val="65000"/>
                    <a:lumOff val="35000"/>
                  </a:schemeClr>
                </a:solidFill>
                <a:cs typeface="Arial" pitchFamily="34" charset="0"/>
              </a:rPr>
              <a:t>Learning what works </a:t>
            </a:r>
            <a:r>
              <a:rPr lang="en-CA" sz="1350" dirty="0" smtClean="0">
                <a:solidFill>
                  <a:schemeClr val="tx1">
                    <a:lumMod val="65000"/>
                    <a:lumOff val="35000"/>
                  </a:schemeClr>
                </a:solidFill>
                <a:cs typeface="Arial" pitchFamily="34" charset="0"/>
              </a:rPr>
              <a:t>and why through </a:t>
            </a:r>
            <a:r>
              <a:rPr lang="en-CA" sz="1350" dirty="0">
                <a:solidFill>
                  <a:schemeClr val="tx1">
                    <a:lumMod val="65000"/>
                    <a:lumOff val="35000"/>
                  </a:schemeClr>
                </a:solidFill>
                <a:cs typeface="Arial" pitchFamily="34" charset="0"/>
              </a:rPr>
              <a:t>experimentation</a:t>
            </a:r>
          </a:p>
          <a:p>
            <a:pPr marL="214313" indent="-214313">
              <a:spcBef>
                <a:spcPts val="450"/>
              </a:spcBef>
              <a:spcAft>
                <a:spcPts val="450"/>
              </a:spcAft>
              <a:buFont typeface="Wingdings" panose="05000000000000000000" pitchFamily="2" charset="2"/>
              <a:buChar char="§"/>
            </a:pPr>
            <a:r>
              <a:rPr lang="en-CA" sz="1350" dirty="0">
                <a:solidFill>
                  <a:schemeClr val="tx1">
                    <a:lumMod val="65000"/>
                    <a:lumOff val="35000"/>
                  </a:schemeClr>
                </a:solidFill>
                <a:cs typeface="Arial" pitchFamily="34" charset="0"/>
              </a:rPr>
              <a:t>S</a:t>
            </a:r>
            <a:r>
              <a:rPr lang="en-CA" sz="1350" dirty="0" smtClean="0">
                <a:solidFill>
                  <a:schemeClr val="tx1">
                    <a:lumMod val="65000"/>
                    <a:lumOff val="35000"/>
                  </a:schemeClr>
                </a:solidFill>
                <a:cs typeface="Arial" pitchFamily="34" charset="0"/>
              </a:rPr>
              <a:t>haring </a:t>
            </a:r>
            <a:r>
              <a:rPr lang="en-CA" sz="1350" dirty="0">
                <a:solidFill>
                  <a:schemeClr val="tx1">
                    <a:lumMod val="65000"/>
                    <a:lumOff val="35000"/>
                  </a:schemeClr>
                </a:solidFill>
                <a:cs typeface="Arial" pitchFamily="34" charset="0"/>
              </a:rPr>
              <a:t>data </a:t>
            </a:r>
            <a:r>
              <a:rPr lang="en-CA" sz="1350" dirty="0" smtClean="0">
                <a:solidFill>
                  <a:schemeClr val="tx1">
                    <a:lumMod val="65000"/>
                    <a:lumOff val="35000"/>
                  </a:schemeClr>
                </a:solidFill>
                <a:cs typeface="Arial" pitchFamily="34" charset="0"/>
              </a:rPr>
              <a:t>and insights for </a:t>
            </a:r>
            <a:r>
              <a:rPr lang="en-CA" sz="1350" dirty="0">
                <a:solidFill>
                  <a:schemeClr val="tx1">
                    <a:lumMod val="65000"/>
                    <a:lumOff val="35000"/>
                  </a:schemeClr>
                </a:solidFill>
                <a:cs typeface="Arial" pitchFamily="34" charset="0"/>
              </a:rPr>
              <a:t>easy access, analysis and problem-solving</a:t>
            </a:r>
          </a:p>
        </p:txBody>
      </p:sp>
      <p:sp>
        <p:nvSpPr>
          <p:cNvPr id="21" name="Rectangle 20"/>
          <p:cNvSpPr/>
          <p:nvPr>
            <p:custDataLst>
              <p:tags r:id="rId3"/>
            </p:custDataLst>
          </p:nvPr>
        </p:nvSpPr>
        <p:spPr>
          <a:xfrm>
            <a:off x="4714875" y="1086750"/>
            <a:ext cx="3333242" cy="914400"/>
          </a:xfrm>
          <a:prstGeom prst="rect">
            <a:avLst/>
          </a:prstGeom>
          <a:solidFill>
            <a:srgbClr val="0058A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750" b="1" dirty="0">
                <a:solidFill>
                  <a:schemeClr val="bg1"/>
                </a:solidFill>
                <a:latin typeface="Humanst521 BT" panose="020B0602020204020204" pitchFamily="34" charset="0"/>
                <a:cs typeface="Shruti" panose="020B0502040204020203" pitchFamily="34" charset="0"/>
              </a:rPr>
              <a:t>TRANSFORMATION</a:t>
            </a:r>
          </a:p>
          <a:p>
            <a:pPr algn="ctr"/>
            <a:r>
              <a:rPr lang="en-CA" sz="1500" b="1" dirty="0">
                <a:solidFill>
                  <a:schemeClr val="bg1"/>
                </a:solidFill>
                <a:latin typeface="Humanst521 BT" panose="020B0602020204020204" pitchFamily="34" charset="0"/>
                <a:cs typeface="Shruti" panose="020B0502040204020203" pitchFamily="34" charset="0"/>
              </a:rPr>
              <a:t>Policy Innovation &amp; </a:t>
            </a:r>
            <a:r>
              <a:rPr lang="en-CA" sz="1500" b="1" dirty="0" smtClean="0">
                <a:solidFill>
                  <a:schemeClr val="bg1"/>
                </a:solidFill>
                <a:latin typeface="Humanst521 BT" panose="020B0602020204020204" pitchFamily="34" charset="0"/>
                <a:cs typeface="Shruti" panose="020B0502040204020203" pitchFamily="34" charset="0"/>
              </a:rPr>
              <a:t>Experimentation</a:t>
            </a:r>
          </a:p>
          <a:p>
            <a:pPr algn="ctr"/>
            <a:r>
              <a:rPr lang="en-CA" sz="1500" b="1" dirty="0" smtClean="0">
                <a:solidFill>
                  <a:schemeClr val="bg1"/>
                </a:solidFill>
                <a:latin typeface="Humanst521 BT" panose="020B0602020204020204" pitchFamily="34" charset="0"/>
                <a:cs typeface="Shruti" panose="020B0502040204020203" pitchFamily="34" charset="0"/>
              </a:rPr>
              <a:t>in the Digital </a:t>
            </a:r>
            <a:r>
              <a:rPr lang="en-CA" sz="1500" b="1" dirty="0">
                <a:solidFill>
                  <a:schemeClr val="bg1"/>
                </a:solidFill>
                <a:latin typeface="Humanst521 BT" panose="020B0602020204020204" pitchFamily="34" charset="0"/>
                <a:cs typeface="Shruti" panose="020B0502040204020203" pitchFamily="34" charset="0"/>
              </a:rPr>
              <a:t>Age</a:t>
            </a:r>
          </a:p>
        </p:txBody>
      </p:sp>
      <p:sp>
        <p:nvSpPr>
          <p:cNvPr id="26" name="Rectangle 25"/>
          <p:cNvSpPr/>
          <p:nvPr>
            <p:custDataLst>
              <p:tags r:id="rId4"/>
            </p:custDataLst>
          </p:nvPr>
        </p:nvSpPr>
        <p:spPr>
          <a:xfrm>
            <a:off x="1295908" y="1086750"/>
            <a:ext cx="3333242" cy="914400"/>
          </a:xfrm>
          <a:prstGeom prst="rect">
            <a:avLst/>
          </a:prstGeom>
          <a:solidFill>
            <a:srgbClr val="0058A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750" b="1" dirty="0">
                <a:solidFill>
                  <a:schemeClr val="bg1"/>
                </a:solidFill>
                <a:latin typeface="Humanst521 BT" panose="020B0602020204020204" pitchFamily="34" charset="0"/>
                <a:cs typeface="Shruti" panose="020B0502040204020203" pitchFamily="34" charset="0"/>
              </a:rPr>
              <a:t>POLICY</a:t>
            </a:r>
          </a:p>
          <a:p>
            <a:pPr algn="ctr"/>
            <a:r>
              <a:rPr lang="en-CA" sz="1500" b="1" dirty="0">
                <a:solidFill>
                  <a:schemeClr val="bg1"/>
                </a:solidFill>
                <a:latin typeface="Humanst521 BT" panose="020B0602020204020204" pitchFamily="34" charset="0"/>
                <a:cs typeface="Shruti" panose="020B0502040204020203" pitchFamily="34" charset="0"/>
              </a:rPr>
              <a:t>Pan-Canadian Framework on</a:t>
            </a:r>
          </a:p>
          <a:p>
            <a:pPr algn="ctr"/>
            <a:r>
              <a:rPr lang="en-CA" sz="1500" b="1" dirty="0">
                <a:solidFill>
                  <a:schemeClr val="bg1"/>
                </a:solidFill>
                <a:latin typeface="Humanst521 BT" panose="020B0602020204020204" pitchFamily="34" charset="0"/>
                <a:cs typeface="Shruti" panose="020B0502040204020203" pitchFamily="34" charset="0"/>
              </a:rPr>
              <a:t>Clean Growth &amp; Climate Change</a:t>
            </a:r>
            <a:endParaRPr lang="en-US" sz="1500" b="1" dirty="0">
              <a:solidFill>
                <a:schemeClr val="bg1"/>
              </a:solidFill>
              <a:latin typeface="Humanst521 BT" panose="020B0602020204020204" pitchFamily="34" charset="0"/>
              <a:cs typeface="Shruti" panose="020B0502040204020203" pitchFamily="34" charset="0"/>
            </a:endParaRPr>
          </a:p>
        </p:txBody>
      </p:sp>
      <p:sp>
        <p:nvSpPr>
          <p:cNvPr id="3" name="Slide Number Placeholder 2"/>
          <p:cNvSpPr>
            <a:spLocks noGrp="1"/>
          </p:cNvSpPr>
          <p:nvPr>
            <p:ph type="sldNum" sz="quarter" idx="12"/>
          </p:nvPr>
        </p:nvSpPr>
        <p:spPr>
          <a:xfrm>
            <a:off x="6286500" y="4767263"/>
            <a:ext cx="1600200" cy="273844"/>
          </a:xfrm>
        </p:spPr>
        <p:txBody>
          <a:bodyPr/>
          <a:lstStyle/>
          <a:p>
            <a:pPr>
              <a:defRPr/>
            </a:pPr>
            <a:fld id="{C3D00D1F-3E16-413B-8B17-64D331199CD4}" type="slidenum">
              <a:rPr lang="en-CA" smtClean="0"/>
              <a:pPr>
                <a:defRPr/>
              </a:pPr>
              <a:t>4</a:t>
            </a:fld>
            <a:endParaRPr lang="en-CA" dirty="0"/>
          </a:p>
        </p:txBody>
      </p:sp>
    </p:spTree>
    <p:extLst>
      <p:ext uri="{BB962C8B-B14F-4D97-AF65-F5344CB8AC3E}">
        <p14:creationId xmlns:p14="http://schemas.microsoft.com/office/powerpoint/2010/main" val="23078385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98777"/>
            <a:ext cx="8229600" cy="857250"/>
          </a:xfrm>
        </p:spPr>
        <p:txBody>
          <a:bodyPr>
            <a:normAutofit fontScale="90000"/>
          </a:bodyPr>
          <a:lstStyle/>
          <a:p>
            <a:r>
              <a:rPr lang="en-GB" sz="1000" dirty="0">
                <a:solidFill>
                  <a:srgbClr val="2F5897"/>
                </a:solidFill>
                <a:latin typeface="Oswald"/>
                <a:ea typeface="Oswald"/>
                <a:cs typeface="Oswald"/>
                <a:sym typeface="Oswald"/>
              </a:rPr>
              <a:t>OUR VALUE </a:t>
            </a:r>
            <a:r>
              <a:rPr lang="en-GB" sz="1000" dirty="0" smtClean="0">
                <a:solidFill>
                  <a:srgbClr val="2F5897"/>
                </a:solidFill>
                <a:latin typeface="Oswald"/>
                <a:ea typeface="Oswald"/>
                <a:cs typeface="Oswald"/>
                <a:sym typeface="Oswald"/>
              </a:rPr>
              <a:t>PROPOSITIONS</a:t>
            </a:r>
            <a:r>
              <a:rPr lang="en-GB" dirty="0" smtClean="0">
                <a:solidFill>
                  <a:srgbClr val="2F5897"/>
                </a:solidFill>
                <a:latin typeface="Oswald"/>
                <a:ea typeface="Oswald"/>
                <a:cs typeface="Oswald"/>
                <a:sym typeface="Oswald"/>
              </a:rPr>
              <a:t/>
            </a:r>
            <a:br>
              <a:rPr lang="en-GB" dirty="0" smtClean="0">
                <a:solidFill>
                  <a:srgbClr val="2F5897"/>
                </a:solidFill>
                <a:latin typeface="Oswald"/>
                <a:ea typeface="Oswald"/>
                <a:cs typeface="Oswald"/>
                <a:sym typeface="Oswald"/>
              </a:rPr>
            </a:br>
            <a:r>
              <a:rPr lang="en-CA" sz="2200" dirty="0">
                <a:solidFill>
                  <a:schemeClr val="accent1">
                    <a:lumMod val="75000"/>
                  </a:schemeClr>
                </a:solidFill>
                <a:latin typeface="Oswald"/>
              </a:rPr>
              <a:t>The Social Innovation </a:t>
            </a:r>
            <a:r>
              <a:rPr lang="en-CA" sz="2200" dirty="0" smtClean="0">
                <a:solidFill>
                  <a:schemeClr val="accent1">
                    <a:lumMod val="75000"/>
                  </a:schemeClr>
                </a:solidFill>
                <a:latin typeface="Oswald"/>
              </a:rPr>
              <a:t>Unit </a:t>
            </a:r>
            <a:r>
              <a:rPr lang="en-GB" sz="2200" dirty="0" smtClean="0">
                <a:solidFill>
                  <a:srgbClr val="2F5897"/>
                </a:solidFill>
                <a:latin typeface="Oswald"/>
                <a:ea typeface="Oswald"/>
                <a:cs typeface="Oswald"/>
                <a:sym typeface="Oswald"/>
              </a:rPr>
              <a:t>is enabling service transformation </a:t>
            </a:r>
            <a:r>
              <a:rPr lang="en-CA" sz="2200" dirty="0" smtClean="0">
                <a:solidFill>
                  <a:srgbClr val="2F5897"/>
                </a:solidFill>
                <a:latin typeface="Oswald"/>
                <a:ea typeface="Oswald"/>
                <a:cs typeface="Oswald"/>
                <a:sym typeface="Oswald"/>
              </a:rPr>
              <a:t>by applying new </a:t>
            </a:r>
            <a:r>
              <a:rPr lang="en-CA" sz="2200" dirty="0">
                <a:solidFill>
                  <a:srgbClr val="2F5897"/>
                </a:solidFill>
                <a:latin typeface="Oswald"/>
                <a:ea typeface="Oswald"/>
                <a:cs typeface="Oswald"/>
                <a:sym typeface="Oswald"/>
              </a:rPr>
              <a:t>policy methods and approaches</a:t>
            </a:r>
            <a:endParaRPr lang="en-US" sz="2200" dirty="0"/>
          </a:p>
        </p:txBody>
      </p:sp>
      <p:grpSp>
        <p:nvGrpSpPr>
          <p:cNvPr id="18" name="Group 17"/>
          <p:cNvGrpSpPr/>
          <p:nvPr/>
        </p:nvGrpSpPr>
        <p:grpSpPr>
          <a:xfrm>
            <a:off x="937602" y="1072615"/>
            <a:ext cx="5578892" cy="3237545"/>
            <a:chOff x="1394824" y="1258407"/>
            <a:chExt cx="6265493" cy="3731016"/>
          </a:xfrm>
        </p:grpSpPr>
        <p:sp>
          <p:nvSpPr>
            <p:cNvPr id="19" name="Oval 18"/>
            <p:cNvSpPr/>
            <p:nvPr>
              <p:custDataLst>
                <p:tags r:id="rId7"/>
              </p:custDataLst>
            </p:nvPr>
          </p:nvSpPr>
          <p:spPr>
            <a:xfrm>
              <a:off x="1944911" y="1480751"/>
              <a:ext cx="1371600" cy="1371600"/>
            </a:xfrm>
            <a:prstGeom prst="ellipse">
              <a:avLst/>
            </a:prstGeom>
            <a:solidFill>
              <a:schemeClr val="tx2"/>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dirty="0"/>
            </a:p>
          </p:txBody>
        </p:sp>
        <p:sp>
          <p:nvSpPr>
            <p:cNvPr id="20" name="Oval 19"/>
            <p:cNvSpPr/>
            <p:nvPr>
              <p:custDataLst>
                <p:tags r:id="rId8"/>
              </p:custDataLst>
            </p:nvPr>
          </p:nvSpPr>
          <p:spPr>
            <a:xfrm>
              <a:off x="1394824" y="2286000"/>
              <a:ext cx="1371600" cy="1371600"/>
            </a:xfrm>
            <a:prstGeom prst="ellipse">
              <a:avLst/>
            </a:prstGeom>
            <a:solidFill>
              <a:schemeClr val="tx2"/>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a:p>
          </p:txBody>
        </p:sp>
        <p:sp>
          <p:nvSpPr>
            <p:cNvPr id="21" name="Oval 20"/>
            <p:cNvSpPr/>
            <p:nvPr>
              <p:custDataLst>
                <p:tags r:id="rId9"/>
              </p:custDataLst>
            </p:nvPr>
          </p:nvSpPr>
          <p:spPr>
            <a:xfrm>
              <a:off x="1828800" y="3352800"/>
              <a:ext cx="1371600" cy="1371600"/>
            </a:xfrm>
            <a:prstGeom prst="ellipse">
              <a:avLst/>
            </a:prstGeom>
            <a:solidFill>
              <a:schemeClr val="tx2"/>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a:p>
          </p:txBody>
        </p:sp>
        <p:sp>
          <p:nvSpPr>
            <p:cNvPr id="22" name="TextBox 7"/>
            <p:cNvSpPr txBox="1"/>
            <p:nvPr/>
          </p:nvSpPr>
          <p:spPr>
            <a:xfrm>
              <a:off x="2398348" y="1624914"/>
              <a:ext cx="470234" cy="744846"/>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1</a:t>
              </a:r>
            </a:p>
          </p:txBody>
        </p:sp>
        <p:sp>
          <p:nvSpPr>
            <p:cNvPr id="23" name="TextBox 25"/>
            <p:cNvSpPr txBox="1"/>
            <p:nvPr/>
          </p:nvSpPr>
          <p:spPr>
            <a:xfrm>
              <a:off x="1840234" y="2513565"/>
              <a:ext cx="470234" cy="744846"/>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2</a:t>
              </a:r>
            </a:p>
          </p:txBody>
        </p:sp>
        <p:sp>
          <p:nvSpPr>
            <p:cNvPr id="24" name="TextBox 26"/>
            <p:cNvSpPr txBox="1"/>
            <p:nvPr/>
          </p:nvSpPr>
          <p:spPr>
            <a:xfrm>
              <a:off x="2273999" y="3613317"/>
              <a:ext cx="470234" cy="744846"/>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3</a:t>
              </a:r>
            </a:p>
          </p:txBody>
        </p:sp>
        <p:sp>
          <p:nvSpPr>
            <p:cNvPr id="25" name="TextBox 10"/>
            <p:cNvSpPr txBox="1"/>
            <p:nvPr/>
          </p:nvSpPr>
          <p:spPr>
            <a:xfrm>
              <a:off x="3350184" y="1258407"/>
              <a:ext cx="4310133" cy="12680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r>
                <a:rPr lang="en-CA" sz="1350" b="1" dirty="0" smtClean="0">
                  <a:solidFill>
                    <a:srgbClr val="0070C0"/>
                  </a:solidFill>
                  <a:latin typeface="Arial Black" panose="020B0A04020102020204" pitchFamily="34" charset="0"/>
                </a:rPr>
                <a:t>Convening &amp; Building</a:t>
              </a:r>
              <a:endParaRPr lang="en-CA" sz="1350" dirty="0" smtClean="0">
                <a:solidFill>
                  <a:srgbClr val="0070C0"/>
                </a:solidFill>
                <a:latin typeface="Arial Black" panose="020B0A04020102020204" pitchFamily="34" charset="0"/>
              </a:endParaRPr>
            </a:p>
            <a:p>
              <a:pPr marL="214313" indent="-214313">
                <a:buFont typeface="Arial" panose="020B0604020202020204" pitchFamily="34" charset="0"/>
                <a:buChar char="•"/>
              </a:pPr>
              <a:r>
                <a:rPr lang="en-CA" sz="1050" dirty="0" smtClean="0">
                  <a:solidFill>
                    <a:schemeClr val="tx1">
                      <a:lumMod val="65000"/>
                      <a:lumOff val="35000"/>
                    </a:schemeClr>
                  </a:solidFill>
                </a:rPr>
                <a:t>Relationships</a:t>
              </a:r>
              <a:endParaRPr lang="en-CA" sz="1050" dirty="0">
                <a:solidFill>
                  <a:schemeClr val="tx1">
                    <a:lumMod val="65000"/>
                    <a:lumOff val="35000"/>
                  </a:schemeClr>
                </a:solidFill>
              </a:endParaRPr>
            </a:p>
            <a:p>
              <a:pPr marL="214313" indent="-214313">
                <a:buFont typeface="Arial" panose="020B0604020202020204" pitchFamily="34" charset="0"/>
                <a:buChar char="•"/>
              </a:pPr>
              <a:r>
                <a:rPr lang="en-CA" sz="1050" dirty="0" smtClean="0">
                  <a:solidFill>
                    <a:schemeClr val="tx1">
                      <a:lumMod val="65000"/>
                      <a:lumOff val="35000"/>
                    </a:schemeClr>
                  </a:solidFill>
                </a:rPr>
                <a:t>Capacities</a:t>
              </a:r>
              <a:endParaRPr lang="en-CA" sz="1050" dirty="0">
                <a:solidFill>
                  <a:schemeClr val="tx1">
                    <a:lumMod val="65000"/>
                    <a:lumOff val="35000"/>
                  </a:schemeClr>
                </a:solidFill>
              </a:endParaRPr>
            </a:p>
            <a:p>
              <a:pPr marL="214313" indent="-214313">
                <a:buFont typeface="Arial" panose="020B0604020202020204" pitchFamily="34" charset="0"/>
                <a:buChar char="•"/>
              </a:pPr>
              <a:r>
                <a:rPr lang="en-CA" sz="1050" dirty="0" smtClean="0">
                  <a:solidFill>
                    <a:schemeClr val="tx1">
                      <a:lumMod val="65000"/>
                      <a:lumOff val="35000"/>
                    </a:schemeClr>
                  </a:solidFill>
                </a:rPr>
                <a:t>Shared understanding of contexts, needs and opportunities</a:t>
              </a:r>
            </a:p>
            <a:p>
              <a:pPr>
                <a:spcBef>
                  <a:spcPts val="600"/>
                </a:spcBef>
              </a:pPr>
              <a:r>
                <a:rPr lang="en-CA" sz="1050" b="1" i="1" dirty="0" smtClean="0">
                  <a:solidFill>
                    <a:srgbClr val="0070C0"/>
                  </a:solidFill>
                </a:rPr>
                <a:t>To see possibilities for collaboration and change</a:t>
              </a:r>
              <a:endParaRPr lang="en-CA" sz="1050" b="1" i="1" dirty="0">
                <a:solidFill>
                  <a:srgbClr val="0070C0"/>
                </a:solidFill>
              </a:endParaRPr>
            </a:p>
          </p:txBody>
        </p:sp>
        <p:sp>
          <p:nvSpPr>
            <p:cNvPr id="26" name="TextBox 27"/>
            <p:cNvSpPr txBox="1"/>
            <p:nvPr/>
          </p:nvSpPr>
          <p:spPr>
            <a:xfrm>
              <a:off x="3316511" y="2547962"/>
              <a:ext cx="4110474" cy="12680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r>
                <a:rPr lang="en-CA" sz="1350" b="1" dirty="0" smtClean="0">
                  <a:solidFill>
                    <a:srgbClr val="0070C0"/>
                  </a:solidFill>
                  <a:latin typeface="Arial Black" panose="020B0A04020102020204" pitchFamily="34" charset="0"/>
                </a:rPr>
                <a:t>Co-creating </a:t>
              </a:r>
              <a:r>
                <a:rPr lang="en-CA" sz="1350" b="1" dirty="0">
                  <a:solidFill>
                    <a:srgbClr val="0070C0"/>
                  </a:solidFill>
                  <a:latin typeface="Arial Black" panose="020B0A04020102020204" pitchFamily="34" charset="0"/>
                </a:rPr>
                <a:t>&amp; </a:t>
              </a:r>
              <a:r>
                <a:rPr lang="en-CA" sz="1350" b="1" dirty="0" smtClean="0">
                  <a:solidFill>
                    <a:srgbClr val="0070C0"/>
                  </a:solidFill>
                  <a:latin typeface="Arial Black" panose="020B0A04020102020204" pitchFamily="34" charset="0"/>
                </a:rPr>
                <a:t>Testing</a:t>
              </a:r>
              <a:endParaRPr lang="en-CA" sz="1350" b="1" dirty="0">
                <a:solidFill>
                  <a:srgbClr val="0070C0"/>
                </a:solidFill>
                <a:latin typeface="Arial Black" panose="020B0A04020102020204" pitchFamily="34" charset="0"/>
              </a:endParaRPr>
            </a:p>
            <a:p>
              <a:pPr marL="214313" indent="-214313">
                <a:buFont typeface="Arial" panose="020B0604020202020204" pitchFamily="34" charset="0"/>
                <a:buChar char="•"/>
              </a:pPr>
              <a:r>
                <a:rPr lang="en-CA" sz="1050" dirty="0" smtClean="0">
                  <a:solidFill>
                    <a:schemeClr val="tx1">
                      <a:lumMod val="65000"/>
                      <a:lumOff val="35000"/>
                    </a:schemeClr>
                  </a:solidFill>
                </a:rPr>
                <a:t>Insights</a:t>
              </a:r>
              <a:endParaRPr lang="en-CA" sz="1050" dirty="0">
                <a:solidFill>
                  <a:schemeClr val="tx1">
                    <a:lumMod val="65000"/>
                    <a:lumOff val="35000"/>
                  </a:schemeClr>
                </a:solidFill>
              </a:endParaRPr>
            </a:p>
            <a:p>
              <a:pPr marL="214313" indent="-214313">
                <a:buFont typeface="Arial" panose="020B0604020202020204" pitchFamily="34" charset="0"/>
                <a:buChar char="•"/>
              </a:pPr>
              <a:r>
                <a:rPr lang="en-CA" sz="1050" dirty="0" smtClean="0">
                  <a:solidFill>
                    <a:schemeClr val="tx1">
                      <a:lumMod val="65000"/>
                      <a:lumOff val="35000"/>
                    </a:schemeClr>
                  </a:solidFill>
                </a:rPr>
                <a:t>Ideas</a:t>
              </a:r>
            </a:p>
            <a:p>
              <a:pPr marL="214313" indent="-214313">
                <a:buFont typeface="Arial" panose="020B0604020202020204" pitchFamily="34" charset="0"/>
                <a:buChar char="•"/>
              </a:pPr>
              <a:r>
                <a:rPr lang="en-CA" sz="1050" dirty="0" smtClean="0">
                  <a:solidFill>
                    <a:schemeClr val="tx1">
                      <a:lumMod val="65000"/>
                      <a:lumOff val="35000"/>
                    </a:schemeClr>
                  </a:solidFill>
                </a:rPr>
                <a:t>Prototypes</a:t>
              </a:r>
              <a:endParaRPr lang="en-CA" sz="1050" b="1" dirty="0">
                <a:solidFill>
                  <a:schemeClr val="tx1">
                    <a:lumMod val="65000"/>
                    <a:lumOff val="35000"/>
                  </a:schemeClr>
                </a:solidFill>
              </a:endParaRPr>
            </a:p>
            <a:p>
              <a:pPr>
                <a:spcBef>
                  <a:spcPts val="600"/>
                </a:spcBef>
              </a:pPr>
              <a:r>
                <a:rPr lang="en-CA" sz="1050" b="1" i="1" dirty="0" smtClean="0">
                  <a:solidFill>
                    <a:srgbClr val="0070C0"/>
                  </a:solidFill>
                </a:rPr>
                <a:t>To generate evidence </a:t>
              </a:r>
              <a:r>
                <a:rPr lang="en-CA" sz="1050" b="1" i="1" dirty="0">
                  <a:solidFill>
                    <a:srgbClr val="0070C0"/>
                  </a:solidFill>
                </a:rPr>
                <a:t>and learning</a:t>
              </a:r>
            </a:p>
          </p:txBody>
        </p:sp>
        <p:sp>
          <p:nvSpPr>
            <p:cNvPr id="27" name="TextBox 28"/>
            <p:cNvSpPr txBox="1"/>
            <p:nvPr/>
          </p:nvSpPr>
          <p:spPr>
            <a:xfrm>
              <a:off x="3316511" y="3907623"/>
              <a:ext cx="3473527" cy="108180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r>
                <a:rPr lang="en-CA" sz="1350" b="1" dirty="0" smtClean="0">
                  <a:solidFill>
                    <a:srgbClr val="0070C0"/>
                  </a:solidFill>
                  <a:latin typeface="Arial Black" panose="020B0A04020102020204" pitchFamily="34" charset="0"/>
                </a:rPr>
                <a:t>Adapting </a:t>
              </a:r>
              <a:r>
                <a:rPr lang="en-CA" sz="1350" b="1" dirty="0">
                  <a:solidFill>
                    <a:srgbClr val="0070C0"/>
                  </a:solidFill>
                  <a:latin typeface="Arial Black" panose="020B0A04020102020204" pitchFamily="34" charset="0"/>
                </a:rPr>
                <a:t>&amp; </a:t>
              </a:r>
              <a:r>
                <a:rPr lang="en-CA" sz="1350" b="1" dirty="0" smtClean="0">
                  <a:solidFill>
                    <a:srgbClr val="0070C0"/>
                  </a:solidFill>
                  <a:latin typeface="Arial Black" panose="020B0A04020102020204" pitchFamily="34" charset="0"/>
                </a:rPr>
                <a:t>Scaling</a:t>
              </a:r>
              <a:endParaRPr lang="en-CA" sz="1350" b="1" dirty="0">
                <a:solidFill>
                  <a:srgbClr val="0070C0"/>
                </a:solidFill>
                <a:latin typeface="Arial Black" panose="020B0A04020102020204" pitchFamily="34" charset="0"/>
              </a:endParaRPr>
            </a:p>
            <a:p>
              <a:pPr marL="214313" indent="-214313">
                <a:buFont typeface="Arial" panose="020B0604020202020204" pitchFamily="34" charset="0"/>
                <a:buChar char="•"/>
              </a:pPr>
              <a:r>
                <a:rPr lang="en-CA" sz="1050" dirty="0">
                  <a:solidFill>
                    <a:schemeClr val="tx1">
                      <a:lumMod val="65000"/>
                      <a:lumOff val="35000"/>
                    </a:schemeClr>
                  </a:solidFill>
                </a:rPr>
                <a:t>Program </a:t>
              </a:r>
              <a:r>
                <a:rPr lang="en-CA" sz="1050" dirty="0" smtClean="0">
                  <a:solidFill>
                    <a:schemeClr val="tx1">
                      <a:lumMod val="65000"/>
                      <a:lumOff val="35000"/>
                    </a:schemeClr>
                  </a:solidFill>
                </a:rPr>
                <a:t>improvements</a:t>
              </a:r>
              <a:endParaRPr lang="en-CA" sz="1050" dirty="0">
                <a:solidFill>
                  <a:schemeClr val="tx1">
                    <a:lumMod val="65000"/>
                    <a:lumOff val="35000"/>
                  </a:schemeClr>
                </a:solidFill>
              </a:endParaRPr>
            </a:p>
            <a:p>
              <a:pPr marL="214313" indent="-214313">
                <a:buFont typeface="Arial" panose="020B0604020202020204" pitchFamily="34" charset="0"/>
                <a:buChar char="•"/>
              </a:pPr>
              <a:r>
                <a:rPr lang="en-CA" sz="1050" dirty="0">
                  <a:solidFill>
                    <a:schemeClr val="tx1">
                      <a:lumMod val="65000"/>
                      <a:lumOff val="35000"/>
                    </a:schemeClr>
                  </a:solidFill>
                </a:rPr>
                <a:t>New policy </a:t>
              </a:r>
              <a:r>
                <a:rPr lang="en-CA" sz="1050" dirty="0" smtClean="0">
                  <a:solidFill>
                    <a:schemeClr val="tx1">
                      <a:lumMod val="65000"/>
                      <a:lumOff val="35000"/>
                    </a:schemeClr>
                  </a:solidFill>
                </a:rPr>
                <a:t>approaches and measures</a:t>
              </a:r>
              <a:endParaRPr lang="en-CA" sz="1050" b="1" dirty="0">
                <a:solidFill>
                  <a:schemeClr val="tx1">
                    <a:lumMod val="65000"/>
                    <a:lumOff val="35000"/>
                  </a:schemeClr>
                </a:solidFill>
              </a:endParaRPr>
            </a:p>
            <a:p>
              <a:pPr>
                <a:spcBef>
                  <a:spcPts val="600"/>
                </a:spcBef>
              </a:pPr>
              <a:r>
                <a:rPr lang="en-CA" sz="1050" b="1" i="1" dirty="0" smtClean="0">
                  <a:solidFill>
                    <a:srgbClr val="0070C0"/>
                  </a:solidFill>
                </a:rPr>
                <a:t>By implementing </a:t>
              </a:r>
              <a:r>
                <a:rPr lang="en-CA" sz="1050" b="1" i="1" dirty="0">
                  <a:solidFill>
                    <a:srgbClr val="0070C0"/>
                  </a:solidFill>
                </a:rPr>
                <a:t>what works</a:t>
              </a:r>
            </a:p>
          </p:txBody>
        </p:sp>
      </p:grpSp>
      <p:sp>
        <p:nvSpPr>
          <p:cNvPr id="2" name="Slide Number Placeholder 1"/>
          <p:cNvSpPr>
            <a:spLocks noGrp="1"/>
          </p:cNvSpPr>
          <p:nvPr>
            <p:ph type="sldNum" sz="quarter" idx="12"/>
          </p:nvPr>
        </p:nvSpPr>
        <p:spPr>
          <a:xfrm>
            <a:off x="6286500" y="4743450"/>
            <a:ext cx="1600200" cy="273844"/>
          </a:xfrm>
        </p:spPr>
        <p:txBody>
          <a:bodyPr/>
          <a:lstStyle/>
          <a:p>
            <a:pPr>
              <a:defRPr/>
            </a:pPr>
            <a:fld id="{C3D00D1F-3E16-413B-8B17-64D331199CD4}" type="slidenum">
              <a:rPr lang="en-CA" smtClean="0"/>
              <a:pPr>
                <a:defRPr/>
              </a:pPr>
              <a:t>5</a:t>
            </a:fld>
            <a:endParaRPr lang="en-CA"/>
          </a:p>
        </p:txBody>
      </p:sp>
      <p:grpSp>
        <p:nvGrpSpPr>
          <p:cNvPr id="48" name="Group 47"/>
          <p:cNvGrpSpPr/>
          <p:nvPr/>
        </p:nvGrpSpPr>
        <p:grpSpPr>
          <a:xfrm>
            <a:off x="6696921" y="999465"/>
            <a:ext cx="1304506" cy="1027188"/>
            <a:chOff x="1607344" y="1657350"/>
            <a:chExt cx="1970899" cy="1828800"/>
          </a:xfrm>
        </p:grpSpPr>
        <p:sp>
          <p:nvSpPr>
            <p:cNvPr id="49" name="Rectangle 48"/>
            <p:cNvSpPr/>
            <p:nvPr>
              <p:custDataLst>
                <p:tags r:id="rId5"/>
              </p:custDataLst>
            </p:nvPr>
          </p:nvSpPr>
          <p:spPr>
            <a:xfrm>
              <a:off x="1607344" y="1657350"/>
              <a:ext cx="1928813" cy="1828800"/>
            </a:xfrm>
            <a:prstGeom prst="rect">
              <a:avLst/>
            </a:prstGeom>
            <a:noFill/>
            <a:ln w="19050">
              <a:solidFill>
                <a:srgbClr val="0058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0" name="Rectangle 49"/>
            <p:cNvSpPr/>
            <p:nvPr>
              <p:custDataLst>
                <p:tags r:id="rId6"/>
              </p:custDataLst>
            </p:nvPr>
          </p:nvSpPr>
          <p:spPr>
            <a:xfrm>
              <a:off x="1725548" y="1796304"/>
              <a:ext cx="548640" cy="587242"/>
            </a:xfrm>
            <a:prstGeom prst="rect">
              <a:avLst/>
            </a:prstGeom>
            <a:solidFill>
              <a:srgbClr val="0058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1" name="Content Placeholder 2"/>
            <p:cNvSpPr txBox="1">
              <a:spLocks/>
            </p:cNvSpPr>
            <p:nvPr/>
          </p:nvSpPr>
          <p:spPr>
            <a:xfrm>
              <a:off x="2295549" y="1776312"/>
              <a:ext cx="1282694" cy="202450"/>
            </a:xfrm>
            <a:prstGeom prst="rect">
              <a:avLst/>
            </a:prstGeom>
          </p:spPr>
          <p:txBody>
            <a:bodyPr vert="horz" lIns="68580" tIns="34290" rIns="68580" bIns="34290" rtlCol="0">
              <a:noAutofit/>
            </a:bodyPr>
            <a:lstStyle>
              <a:lvl1pPr marL="457200" indent="-457200" algn="l" defTabSz="914400" rtl="0" eaLnBrk="1" latinLnBrk="0" hangingPunct="1">
                <a:spcBef>
                  <a:spcPct val="20000"/>
                </a:spcBef>
                <a:buClr>
                  <a:schemeClr val="accent1"/>
                </a:buClr>
                <a:buFont typeface="Wingdings" pitchFamily="2" charset="2"/>
                <a:buChar char="§"/>
                <a:defRPr sz="2800" kern="1200">
                  <a:solidFill>
                    <a:schemeClr val="tx1">
                      <a:lumMod val="65000"/>
                      <a:lumOff val="35000"/>
                    </a:schemeClr>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lumMod val="65000"/>
                      <a:lumOff val="35000"/>
                    </a:schemeClr>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lumMod val="65000"/>
                      <a:lumOff val="35000"/>
                    </a:schemeClr>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800" kern="1200">
                  <a:solidFill>
                    <a:schemeClr val="tx1">
                      <a:lumMod val="65000"/>
                      <a:lumOff val="35000"/>
                    </a:schemeClr>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800" kern="1200">
                  <a:solidFill>
                    <a:schemeClr val="tx1">
                      <a:lumMod val="65000"/>
                      <a:lumOff val="3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600" b="1" dirty="0">
                  <a:solidFill>
                    <a:schemeClr val="accent1">
                      <a:lumMod val="75000"/>
                    </a:schemeClr>
                  </a:solidFill>
                  <a:latin typeface="Oswald"/>
                </a:rPr>
                <a:t>Open</a:t>
              </a:r>
            </a:p>
          </p:txBody>
        </p:sp>
        <p:sp>
          <p:nvSpPr>
            <p:cNvPr id="52" name="Content Placeholder 2"/>
            <p:cNvSpPr txBox="1">
              <a:spLocks/>
            </p:cNvSpPr>
            <p:nvPr/>
          </p:nvSpPr>
          <p:spPr>
            <a:xfrm>
              <a:off x="1714500" y="2450573"/>
              <a:ext cx="1754828" cy="489819"/>
            </a:xfrm>
            <a:prstGeom prst="rect">
              <a:avLst/>
            </a:prstGeom>
          </p:spPr>
          <p:txBody>
            <a:bodyPr vert="horz" lIns="68580" tIns="34290" rIns="68580" bIns="34290" rtlCol="0">
              <a:noAutofit/>
            </a:bodyPr>
            <a:lstStyle>
              <a:lvl1pPr marL="457200" indent="-457200" algn="l" defTabSz="914400" rtl="0" eaLnBrk="1" latinLnBrk="0" hangingPunct="1">
                <a:spcBef>
                  <a:spcPct val="20000"/>
                </a:spcBef>
                <a:buClr>
                  <a:schemeClr val="accent1"/>
                </a:buClr>
                <a:buFont typeface="Wingdings" pitchFamily="2" charset="2"/>
                <a:buChar char="§"/>
                <a:defRPr sz="2800" kern="1200">
                  <a:solidFill>
                    <a:schemeClr val="tx1">
                      <a:lumMod val="65000"/>
                      <a:lumOff val="35000"/>
                    </a:schemeClr>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lumMod val="65000"/>
                      <a:lumOff val="35000"/>
                    </a:schemeClr>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lumMod val="65000"/>
                      <a:lumOff val="35000"/>
                    </a:schemeClr>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800" kern="1200">
                  <a:solidFill>
                    <a:schemeClr val="tx1">
                      <a:lumMod val="65000"/>
                      <a:lumOff val="35000"/>
                    </a:schemeClr>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800" kern="1200">
                  <a:solidFill>
                    <a:schemeClr val="tx1">
                      <a:lumMod val="65000"/>
                      <a:lumOff val="3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CA" sz="800" b="1" dirty="0">
                  <a:latin typeface="Shruti" panose="020B0502040204020203" pitchFamily="34" charset="0"/>
                  <a:cs typeface="Shruti" panose="020B0502040204020203" pitchFamily="34" charset="0"/>
                </a:rPr>
                <a:t>Engaging Canadians and stakeholders in policy shaping and delivery</a:t>
              </a:r>
            </a:p>
          </p:txBody>
        </p:sp>
        <p:sp>
          <p:nvSpPr>
            <p:cNvPr id="53" name="Freeform 52"/>
            <p:cNvSpPr>
              <a:spLocks noEditPoints="1"/>
            </p:cNvSpPr>
            <p:nvPr/>
          </p:nvSpPr>
          <p:spPr bwMode="auto">
            <a:xfrm>
              <a:off x="1783267" y="1892674"/>
              <a:ext cx="428625" cy="337622"/>
            </a:xfrm>
            <a:custGeom>
              <a:avLst/>
              <a:gdLst>
                <a:gd name="T0" fmla="*/ 331 w 331"/>
                <a:gd name="T1" fmla="*/ 142 h 260"/>
                <a:gd name="T2" fmla="*/ 279 w 331"/>
                <a:gd name="T3" fmla="*/ 66 h 260"/>
                <a:gd name="T4" fmla="*/ 271 w 331"/>
                <a:gd name="T5" fmla="*/ 141 h 260"/>
                <a:gd name="T6" fmla="*/ 187 w 331"/>
                <a:gd name="T7" fmla="*/ 204 h 260"/>
                <a:gd name="T8" fmla="*/ 114 w 331"/>
                <a:gd name="T9" fmla="*/ 212 h 260"/>
                <a:gd name="T10" fmla="*/ 233 w 331"/>
                <a:gd name="T11" fmla="*/ 233 h 260"/>
                <a:gd name="T12" fmla="*/ 301 w 331"/>
                <a:gd name="T13" fmla="*/ 260 h 260"/>
                <a:gd name="T14" fmla="*/ 307 w 331"/>
                <a:gd name="T15" fmla="*/ 254 h 260"/>
                <a:gd name="T16" fmla="*/ 307 w 331"/>
                <a:gd name="T17" fmla="*/ 252 h 260"/>
                <a:gd name="T18" fmla="*/ 306 w 331"/>
                <a:gd name="T19" fmla="*/ 250 h 260"/>
                <a:gd name="T20" fmla="*/ 305 w 331"/>
                <a:gd name="T21" fmla="*/ 248 h 260"/>
                <a:gd name="T22" fmla="*/ 303 w 331"/>
                <a:gd name="T23" fmla="*/ 246 h 260"/>
                <a:gd name="T24" fmla="*/ 294 w 331"/>
                <a:gd name="T25" fmla="*/ 236 h 260"/>
                <a:gd name="T26" fmla="*/ 285 w 331"/>
                <a:gd name="T27" fmla="*/ 224 h 260"/>
                <a:gd name="T28" fmla="*/ 318 w 331"/>
                <a:gd name="T29" fmla="*/ 183 h 260"/>
                <a:gd name="T30" fmla="*/ 0 w 331"/>
                <a:gd name="T31" fmla="*/ 94 h 260"/>
                <a:gd name="T32" fmla="*/ 49 w 331"/>
                <a:gd name="T33" fmla="*/ 168 h 260"/>
                <a:gd name="T34" fmla="*/ 41 w 331"/>
                <a:gd name="T35" fmla="*/ 184 h 260"/>
                <a:gd name="T36" fmla="*/ 32 w 331"/>
                <a:gd name="T37" fmla="*/ 194 h 260"/>
                <a:gd name="T38" fmla="*/ 27 w 331"/>
                <a:gd name="T39" fmla="*/ 200 h 260"/>
                <a:gd name="T40" fmla="*/ 25 w 331"/>
                <a:gd name="T41" fmla="*/ 202 h 260"/>
                <a:gd name="T42" fmla="*/ 24 w 331"/>
                <a:gd name="T43" fmla="*/ 204 h 260"/>
                <a:gd name="T44" fmla="*/ 24 w 331"/>
                <a:gd name="T45" fmla="*/ 206 h 260"/>
                <a:gd name="T46" fmla="*/ 26 w 331"/>
                <a:gd name="T47" fmla="*/ 211 h 260"/>
                <a:gd name="T48" fmla="*/ 30 w 331"/>
                <a:gd name="T49" fmla="*/ 213 h 260"/>
                <a:gd name="T50" fmla="*/ 98 w 331"/>
                <a:gd name="T51" fmla="*/ 186 h 260"/>
                <a:gd name="T52" fmla="*/ 195 w 331"/>
                <a:gd name="T53" fmla="*/ 176 h 260"/>
                <a:gd name="T54" fmla="*/ 260 w 331"/>
                <a:gd name="T55" fmla="*/ 94 h 260"/>
                <a:gd name="T56" fmla="*/ 195 w 331"/>
                <a:gd name="T57" fmla="*/ 13 h 260"/>
                <a:gd name="T58" fmla="*/ 65 w 331"/>
                <a:gd name="T59" fmla="*/ 13 h 260"/>
                <a:gd name="T60" fmla="*/ 222 w 331"/>
                <a:gd name="T61" fmla="*/ 59 h 260"/>
                <a:gd name="T62" fmla="*/ 222 w 331"/>
                <a:gd name="T63" fmla="*/ 130 h 260"/>
                <a:gd name="T64" fmla="*/ 130 w 331"/>
                <a:gd name="T65" fmla="*/ 165 h 260"/>
                <a:gd name="T66" fmla="*/ 92 w 331"/>
                <a:gd name="T67" fmla="*/ 161 h 260"/>
                <a:gd name="T68" fmla="*/ 72 w 331"/>
                <a:gd name="T69" fmla="*/ 174 h 260"/>
                <a:gd name="T70" fmla="*/ 61 w 331"/>
                <a:gd name="T71" fmla="*/ 148 h 260"/>
                <a:gd name="T72" fmla="*/ 24 w 331"/>
                <a:gd name="T73" fmla="*/ 94 h 260"/>
                <a:gd name="T74" fmla="*/ 77 w 331"/>
                <a:gd name="T75" fmla="*/ 33 h 260"/>
                <a:gd name="T76" fmla="*/ 183 w 331"/>
                <a:gd name="T77" fmla="*/ 33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31" h="260">
                  <a:moveTo>
                    <a:pt x="318" y="183"/>
                  </a:moveTo>
                  <a:cubicBezTo>
                    <a:pt x="326" y="170"/>
                    <a:pt x="331" y="156"/>
                    <a:pt x="331" y="142"/>
                  </a:cubicBezTo>
                  <a:cubicBezTo>
                    <a:pt x="331" y="127"/>
                    <a:pt x="326" y="112"/>
                    <a:pt x="317" y="99"/>
                  </a:cubicBezTo>
                  <a:cubicBezTo>
                    <a:pt x="308" y="86"/>
                    <a:pt x="295" y="75"/>
                    <a:pt x="279" y="66"/>
                  </a:cubicBezTo>
                  <a:cubicBezTo>
                    <a:pt x="282" y="76"/>
                    <a:pt x="284" y="85"/>
                    <a:pt x="284" y="94"/>
                  </a:cubicBezTo>
                  <a:cubicBezTo>
                    <a:pt x="284" y="111"/>
                    <a:pt x="279" y="127"/>
                    <a:pt x="271" y="141"/>
                  </a:cubicBezTo>
                  <a:cubicBezTo>
                    <a:pt x="263" y="156"/>
                    <a:pt x="251" y="169"/>
                    <a:pt x="236" y="180"/>
                  </a:cubicBezTo>
                  <a:cubicBezTo>
                    <a:pt x="221" y="191"/>
                    <a:pt x="205" y="199"/>
                    <a:pt x="187" y="204"/>
                  </a:cubicBezTo>
                  <a:cubicBezTo>
                    <a:pt x="169" y="210"/>
                    <a:pt x="150" y="213"/>
                    <a:pt x="130" y="213"/>
                  </a:cubicBezTo>
                  <a:cubicBezTo>
                    <a:pt x="126" y="213"/>
                    <a:pt x="121" y="212"/>
                    <a:pt x="114" y="212"/>
                  </a:cubicBezTo>
                  <a:cubicBezTo>
                    <a:pt x="138" y="228"/>
                    <a:pt x="168" y="236"/>
                    <a:pt x="201" y="236"/>
                  </a:cubicBezTo>
                  <a:cubicBezTo>
                    <a:pt x="211" y="236"/>
                    <a:pt x="222" y="235"/>
                    <a:pt x="233" y="233"/>
                  </a:cubicBezTo>
                  <a:cubicBezTo>
                    <a:pt x="249" y="244"/>
                    <a:pt x="266" y="252"/>
                    <a:pt x="285" y="257"/>
                  </a:cubicBezTo>
                  <a:cubicBezTo>
                    <a:pt x="289" y="258"/>
                    <a:pt x="294" y="259"/>
                    <a:pt x="301" y="260"/>
                  </a:cubicBezTo>
                  <a:cubicBezTo>
                    <a:pt x="305" y="259"/>
                    <a:pt x="305" y="259"/>
                    <a:pt x="305" y="259"/>
                  </a:cubicBezTo>
                  <a:cubicBezTo>
                    <a:pt x="307" y="254"/>
                    <a:pt x="307" y="254"/>
                    <a:pt x="307" y="254"/>
                  </a:cubicBezTo>
                  <a:cubicBezTo>
                    <a:pt x="307" y="253"/>
                    <a:pt x="307" y="253"/>
                    <a:pt x="307" y="253"/>
                  </a:cubicBezTo>
                  <a:cubicBezTo>
                    <a:pt x="307" y="252"/>
                    <a:pt x="307" y="252"/>
                    <a:pt x="307" y="252"/>
                  </a:cubicBezTo>
                  <a:cubicBezTo>
                    <a:pt x="307" y="251"/>
                    <a:pt x="307" y="251"/>
                    <a:pt x="307" y="251"/>
                  </a:cubicBezTo>
                  <a:cubicBezTo>
                    <a:pt x="306" y="250"/>
                    <a:pt x="306" y="250"/>
                    <a:pt x="306" y="250"/>
                  </a:cubicBezTo>
                  <a:cubicBezTo>
                    <a:pt x="306" y="249"/>
                    <a:pt x="306" y="249"/>
                    <a:pt x="306" y="249"/>
                  </a:cubicBezTo>
                  <a:cubicBezTo>
                    <a:pt x="305" y="248"/>
                    <a:pt x="305" y="248"/>
                    <a:pt x="305" y="248"/>
                  </a:cubicBezTo>
                  <a:cubicBezTo>
                    <a:pt x="304" y="247"/>
                    <a:pt x="304" y="247"/>
                    <a:pt x="304" y="247"/>
                  </a:cubicBezTo>
                  <a:cubicBezTo>
                    <a:pt x="303" y="246"/>
                    <a:pt x="303" y="246"/>
                    <a:pt x="303" y="246"/>
                  </a:cubicBezTo>
                  <a:cubicBezTo>
                    <a:pt x="299" y="242"/>
                    <a:pt x="299" y="242"/>
                    <a:pt x="299" y="242"/>
                  </a:cubicBezTo>
                  <a:cubicBezTo>
                    <a:pt x="294" y="236"/>
                    <a:pt x="294" y="236"/>
                    <a:pt x="294" y="236"/>
                  </a:cubicBezTo>
                  <a:cubicBezTo>
                    <a:pt x="290" y="231"/>
                    <a:pt x="290" y="231"/>
                    <a:pt x="290" y="231"/>
                  </a:cubicBezTo>
                  <a:cubicBezTo>
                    <a:pt x="285" y="224"/>
                    <a:pt x="285" y="224"/>
                    <a:pt x="285" y="224"/>
                  </a:cubicBezTo>
                  <a:cubicBezTo>
                    <a:pt x="284" y="221"/>
                    <a:pt x="283" y="219"/>
                    <a:pt x="282" y="216"/>
                  </a:cubicBezTo>
                  <a:cubicBezTo>
                    <a:pt x="297" y="207"/>
                    <a:pt x="309" y="196"/>
                    <a:pt x="318" y="183"/>
                  </a:cubicBezTo>
                  <a:close/>
                  <a:moveTo>
                    <a:pt x="17" y="47"/>
                  </a:moveTo>
                  <a:cubicBezTo>
                    <a:pt x="6" y="62"/>
                    <a:pt x="0" y="77"/>
                    <a:pt x="0" y="94"/>
                  </a:cubicBezTo>
                  <a:cubicBezTo>
                    <a:pt x="0" y="109"/>
                    <a:pt x="4" y="123"/>
                    <a:pt x="13" y="136"/>
                  </a:cubicBezTo>
                  <a:cubicBezTo>
                    <a:pt x="22" y="149"/>
                    <a:pt x="34" y="160"/>
                    <a:pt x="49" y="168"/>
                  </a:cubicBezTo>
                  <a:cubicBezTo>
                    <a:pt x="48" y="171"/>
                    <a:pt x="47" y="174"/>
                    <a:pt x="45" y="177"/>
                  </a:cubicBezTo>
                  <a:cubicBezTo>
                    <a:pt x="41" y="184"/>
                    <a:pt x="41" y="184"/>
                    <a:pt x="41" y="184"/>
                  </a:cubicBezTo>
                  <a:cubicBezTo>
                    <a:pt x="37" y="189"/>
                    <a:pt x="37" y="189"/>
                    <a:pt x="37" y="189"/>
                  </a:cubicBezTo>
                  <a:cubicBezTo>
                    <a:pt x="32" y="194"/>
                    <a:pt x="32" y="194"/>
                    <a:pt x="32" y="194"/>
                  </a:cubicBezTo>
                  <a:cubicBezTo>
                    <a:pt x="28" y="199"/>
                    <a:pt x="28" y="199"/>
                    <a:pt x="28" y="199"/>
                  </a:cubicBezTo>
                  <a:cubicBezTo>
                    <a:pt x="27" y="200"/>
                    <a:pt x="27" y="200"/>
                    <a:pt x="27" y="200"/>
                  </a:cubicBezTo>
                  <a:cubicBezTo>
                    <a:pt x="26" y="201"/>
                    <a:pt x="26" y="201"/>
                    <a:pt x="26" y="201"/>
                  </a:cubicBezTo>
                  <a:cubicBezTo>
                    <a:pt x="25" y="202"/>
                    <a:pt x="25" y="202"/>
                    <a:pt x="25" y="202"/>
                  </a:cubicBezTo>
                  <a:cubicBezTo>
                    <a:pt x="25" y="203"/>
                    <a:pt x="25" y="203"/>
                    <a:pt x="25" y="203"/>
                  </a:cubicBezTo>
                  <a:cubicBezTo>
                    <a:pt x="24" y="204"/>
                    <a:pt x="24" y="204"/>
                    <a:pt x="24" y="204"/>
                  </a:cubicBezTo>
                  <a:cubicBezTo>
                    <a:pt x="24" y="205"/>
                    <a:pt x="24" y="205"/>
                    <a:pt x="24" y="205"/>
                  </a:cubicBezTo>
                  <a:cubicBezTo>
                    <a:pt x="24" y="206"/>
                    <a:pt x="24" y="206"/>
                    <a:pt x="24" y="206"/>
                  </a:cubicBezTo>
                  <a:cubicBezTo>
                    <a:pt x="24" y="207"/>
                    <a:pt x="24" y="207"/>
                    <a:pt x="24" y="207"/>
                  </a:cubicBezTo>
                  <a:cubicBezTo>
                    <a:pt x="26" y="211"/>
                    <a:pt x="26" y="211"/>
                    <a:pt x="26" y="211"/>
                  </a:cubicBezTo>
                  <a:cubicBezTo>
                    <a:pt x="30" y="213"/>
                    <a:pt x="30" y="213"/>
                    <a:pt x="30" y="213"/>
                  </a:cubicBezTo>
                  <a:cubicBezTo>
                    <a:pt x="30" y="213"/>
                    <a:pt x="30" y="213"/>
                    <a:pt x="30" y="213"/>
                  </a:cubicBezTo>
                  <a:cubicBezTo>
                    <a:pt x="36" y="212"/>
                    <a:pt x="42" y="211"/>
                    <a:pt x="46" y="210"/>
                  </a:cubicBezTo>
                  <a:cubicBezTo>
                    <a:pt x="65" y="205"/>
                    <a:pt x="82" y="197"/>
                    <a:pt x="98" y="186"/>
                  </a:cubicBezTo>
                  <a:cubicBezTo>
                    <a:pt x="109" y="188"/>
                    <a:pt x="119" y="189"/>
                    <a:pt x="130" y="189"/>
                  </a:cubicBezTo>
                  <a:cubicBezTo>
                    <a:pt x="153" y="189"/>
                    <a:pt x="175" y="185"/>
                    <a:pt x="195" y="176"/>
                  </a:cubicBezTo>
                  <a:cubicBezTo>
                    <a:pt x="215" y="168"/>
                    <a:pt x="231" y="156"/>
                    <a:pt x="243" y="142"/>
                  </a:cubicBezTo>
                  <a:cubicBezTo>
                    <a:pt x="254" y="127"/>
                    <a:pt x="260" y="112"/>
                    <a:pt x="260" y="94"/>
                  </a:cubicBezTo>
                  <a:cubicBezTo>
                    <a:pt x="260" y="77"/>
                    <a:pt x="254" y="62"/>
                    <a:pt x="243" y="47"/>
                  </a:cubicBezTo>
                  <a:cubicBezTo>
                    <a:pt x="231" y="32"/>
                    <a:pt x="215" y="21"/>
                    <a:pt x="195" y="13"/>
                  </a:cubicBezTo>
                  <a:cubicBezTo>
                    <a:pt x="175" y="4"/>
                    <a:pt x="153" y="0"/>
                    <a:pt x="130" y="0"/>
                  </a:cubicBezTo>
                  <a:cubicBezTo>
                    <a:pt x="106" y="0"/>
                    <a:pt x="85" y="4"/>
                    <a:pt x="65" y="13"/>
                  </a:cubicBezTo>
                  <a:cubicBezTo>
                    <a:pt x="45" y="21"/>
                    <a:pt x="29" y="32"/>
                    <a:pt x="17" y="47"/>
                  </a:cubicBezTo>
                  <a:close/>
                  <a:moveTo>
                    <a:pt x="222" y="59"/>
                  </a:moveTo>
                  <a:cubicBezTo>
                    <a:pt x="231" y="70"/>
                    <a:pt x="236" y="82"/>
                    <a:pt x="236" y="94"/>
                  </a:cubicBezTo>
                  <a:cubicBezTo>
                    <a:pt x="236" y="107"/>
                    <a:pt x="231" y="119"/>
                    <a:pt x="222" y="130"/>
                  </a:cubicBezTo>
                  <a:cubicBezTo>
                    <a:pt x="212" y="141"/>
                    <a:pt x="199" y="149"/>
                    <a:pt x="183" y="156"/>
                  </a:cubicBezTo>
                  <a:cubicBezTo>
                    <a:pt x="166" y="162"/>
                    <a:pt x="149" y="165"/>
                    <a:pt x="130" y="165"/>
                  </a:cubicBezTo>
                  <a:cubicBezTo>
                    <a:pt x="121" y="165"/>
                    <a:pt x="111" y="164"/>
                    <a:pt x="102" y="163"/>
                  </a:cubicBezTo>
                  <a:cubicBezTo>
                    <a:pt x="92" y="161"/>
                    <a:pt x="92" y="161"/>
                    <a:pt x="92" y="161"/>
                  </a:cubicBezTo>
                  <a:cubicBezTo>
                    <a:pt x="84" y="167"/>
                    <a:pt x="84" y="167"/>
                    <a:pt x="84" y="167"/>
                  </a:cubicBezTo>
                  <a:cubicBezTo>
                    <a:pt x="80" y="169"/>
                    <a:pt x="77" y="171"/>
                    <a:pt x="72" y="174"/>
                  </a:cubicBezTo>
                  <a:cubicBezTo>
                    <a:pt x="79" y="158"/>
                    <a:pt x="79" y="158"/>
                    <a:pt x="79" y="158"/>
                  </a:cubicBezTo>
                  <a:cubicBezTo>
                    <a:pt x="61" y="148"/>
                    <a:pt x="61" y="148"/>
                    <a:pt x="61" y="148"/>
                  </a:cubicBezTo>
                  <a:cubicBezTo>
                    <a:pt x="49" y="141"/>
                    <a:pt x="40" y="133"/>
                    <a:pt x="33" y="124"/>
                  </a:cubicBezTo>
                  <a:cubicBezTo>
                    <a:pt x="27" y="114"/>
                    <a:pt x="24" y="105"/>
                    <a:pt x="24" y="94"/>
                  </a:cubicBezTo>
                  <a:cubicBezTo>
                    <a:pt x="24" y="82"/>
                    <a:pt x="29" y="70"/>
                    <a:pt x="38" y="59"/>
                  </a:cubicBezTo>
                  <a:cubicBezTo>
                    <a:pt x="48" y="48"/>
                    <a:pt x="61" y="40"/>
                    <a:pt x="77" y="33"/>
                  </a:cubicBezTo>
                  <a:cubicBezTo>
                    <a:pt x="94" y="27"/>
                    <a:pt x="111" y="24"/>
                    <a:pt x="130" y="24"/>
                  </a:cubicBezTo>
                  <a:cubicBezTo>
                    <a:pt x="149" y="24"/>
                    <a:pt x="166" y="27"/>
                    <a:pt x="183" y="33"/>
                  </a:cubicBezTo>
                  <a:cubicBezTo>
                    <a:pt x="199" y="40"/>
                    <a:pt x="212" y="48"/>
                    <a:pt x="222" y="59"/>
                  </a:cubicBezTo>
                  <a:close/>
                </a:path>
              </a:pathLst>
            </a:custGeom>
            <a:solidFill>
              <a:schemeClr val="bg1"/>
            </a:solidFill>
            <a:ln>
              <a:noFill/>
            </a:ln>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a:solidFill>
                  <a:schemeClr val="bg1"/>
                </a:solidFill>
              </a:endParaRPr>
            </a:p>
          </p:txBody>
        </p:sp>
      </p:grpSp>
      <p:grpSp>
        <p:nvGrpSpPr>
          <p:cNvPr id="66" name="Group 65"/>
          <p:cNvGrpSpPr/>
          <p:nvPr/>
        </p:nvGrpSpPr>
        <p:grpSpPr>
          <a:xfrm>
            <a:off x="6696339" y="3215486"/>
            <a:ext cx="1304506" cy="1027188"/>
            <a:chOff x="1607344" y="1657350"/>
            <a:chExt cx="1970899" cy="1828800"/>
          </a:xfrm>
        </p:grpSpPr>
        <p:sp>
          <p:nvSpPr>
            <p:cNvPr id="67" name="Rectangle 66"/>
            <p:cNvSpPr/>
            <p:nvPr>
              <p:custDataLst>
                <p:tags r:id="rId4"/>
              </p:custDataLst>
            </p:nvPr>
          </p:nvSpPr>
          <p:spPr>
            <a:xfrm>
              <a:off x="1607344" y="1657350"/>
              <a:ext cx="1928813" cy="1828800"/>
            </a:xfrm>
            <a:prstGeom prst="rect">
              <a:avLst/>
            </a:prstGeom>
            <a:noFill/>
            <a:ln w="19050">
              <a:solidFill>
                <a:srgbClr val="0058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9" name="Content Placeholder 2"/>
            <p:cNvSpPr txBox="1">
              <a:spLocks/>
            </p:cNvSpPr>
            <p:nvPr/>
          </p:nvSpPr>
          <p:spPr>
            <a:xfrm>
              <a:off x="2295549" y="1776312"/>
              <a:ext cx="1282694" cy="202450"/>
            </a:xfrm>
            <a:prstGeom prst="rect">
              <a:avLst/>
            </a:prstGeom>
          </p:spPr>
          <p:txBody>
            <a:bodyPr vert="horz" lIns="68580" tIns="34290" rIns="68580" bIns="34290" rtlCol="0">
              <a:noAutofit/>
            </a:bodyPr>
            <a:lstStyle>
              <a:lvl1pPr marL="457200" indent="-457200" algn="l" defTabSz="914400" rtl="0" eaLnBrk="1" latinLnBrk="0" hangingPunct="1">
                <a:spcBef>
                  <a:spcPct val="20000"/>
                </a:spcBef>
                <a:buClr>
                  <a:schemeClr val="accent1"/>
                </a:buClr>
                <a:buFont typeface="Wingdings" pitchFamily="2" charset="2"/>
                <a:buChar char="§"/>
                <a:defRPr sz="2800" kern="1200">
                  <a:solidFill>
                    <a:schemeClr val="tx1">
                      <a:lumMod val="65000"/>
                      <a:lumOff val="35000"/>
                    </a:schemeClr>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lumMod val="65000"/>
                      <a:lumOff val="35000"/>
                    </a:schemeClr>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lumMod val="65000"/>
                      <a:lumOff val="35000"/>
                    </a:schemeClr>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800" kern="1200">
                  <a:solidFill>
                    <a:schemeClr val="tx1">
                      <a:lumMod val="65000"/>
                      <a:lumOff val="35000"/>
                    </a:schemeClr>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800" kern="1200">
                  <a:solidFill>
                    <a:schemeClr val="tx1">
                      <a:lumMod val="65000"/>
                      <a:lumOff val="3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600" b="1" dirty="0" smtClean="0">
                  <a:solidFill>
                    <a:schemeClr val="accent1">
                      <a:lumMod val="75000"/>
                    </a:schemeClr>
                  </a:solidFill>
                  <a:latin typeface="Oswald"/>
                </a:rPr>
                <a:t>Social</a:t>
              </a:r>
              <a:endParaRPr lang="en-US" sz="1600" b="1" dirty="0">
                <a:solidFill>
                  <a:schemeClr val="accent1">
                    <a:lumMod val="75000"/>
                  </a:schemeClr>
                </a:solidFill>
                <a:latin typeface="Oswald"/>
              </a:endParaRPr>
            </a:p>
          </p:txBody>
        </p:sp>
        <p:sp>
          <p:nvSpPr>
            <p:cNvPr id="70" name="Content Placeholder 2"/>
            <p:cNvSpPr txBox="1">
              <a:spLocks/>
            </p:cNvSpPr>
            <p:nvPr/>
          </p:nvSpPr>
          <p:spPr>
            <a:xfrm>
              <a:off x="1714500" y="2450573"/>
              <a:ext cx="1754828" cy="489819"/>
            </a:xfrm>
            <a:prstGeom prst="rect">
              <a:avLst/>
            </a:prstGeom>
          </p:spPr>
          <p:txBody>
            <a:bodyPr vert="horz" lIns="68580" tIns="34290" rIns="68580" bIns="34290" rtlCol="0">
              <a:noAutofit/>
            </a:bodyPr>
            <a:lstStyle>
              <a:lvl1pPr marL="457200" indent="-457200" algn="l" defTabSz="914400" rtl="0" eaLnBrk="1" latinLnBrk="0" hangingPunct="1">
                <a:spcBef>
                  <a:spcPct val="20000"/>
                </a:spcBef>
                <a:buClr>
                  <a:schemeClr val="accent1"/>
                </a:buClr>
                <a:buFont typeface="Wingdings" pitchFamily="2" charset="2"/>
                <a:buChar char="§"/>
                <a:defRPr sz="2800" kern="1200">
                  <a:solidFill>
                    <a:schemeClr val="tx1">
                      <a:lumMod val="65000"/>
                      <a:lumOff val="35000"/>
                    </a:schemeClr>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lumMod val="65000"/>
                      <a:lumOff val="35000"/>
                    </a:schemeClr>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lumMod val="65000"/>
                      <a:lumOff val="35000"/>
                    </a:schemeClr>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800" kern="1200">
                  <a:solidFill>
                    <a:schemeClr val="tx1">
                      <a:lumMod val="65000"/>
                      <a:lumOff val="35000"/>
                    </a:schemeClr>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800" kern="1200">
                  <a:solidFill>
                    <a:schemeClr val="tx1">
                      <a:lumMod val="65000"/>
                      <a:lumOff val="3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CA" sz="800" b="1" dirty="0">
                  <a:latin typeface="Shruti" panose="020B0502040204020203" pitchFamily="34" charset="0"/>
                  <a:cs typeface="Shruti" panose="020B0502040204020203" pitchFamily="34" charset="0"/>
                </a:rPr>
                <a:t>Co-designing and testing interventions &amp; scaling what works</a:t>
              </a:r>
            </a:p>
          </p:txBody>
        </p:sp>
      </p:grpSp>
      <p:grpSp>
        <p:nvGrpSpPr>
          <p:cNvPr id="72" name="Group 71"/>
          <p:cNvGrpSpPr/>
          <p:nvPr/>
        </p:nvGrpSpPr>
        <p:grpSpPr>
          <a:xfrm>
            <a:off x="6696921" y="2111803"/>
            <a:ext cx="1304506" cy="1027188"/>
            <a:chOff x="1607344" y="1657350"/>
            <a:chExt cx="1970899" cy="1828800"/>
          </a:xfrm>
        </p:grpSpPr>
        <p:sp>
          <p:nvSpPr>
            <p:cNvPr id="73" name="Rectangle 72"/>
            <p:cNvSpPr/>
            <p:nvPr>
              <p:custDataLst>
                <p:tags r:id="rId3"/>
              </p:custDataLst>
            </p:nvPr>
          </p:nvSpPr>
          <p:spPr>
            <a:xfrm>
              <a:off x="1607344" y="1657350"/>
              <a:ext cx="1928813" cy="1828800"/>
            </a:xfrm>
            <a:prstGeom prst="rect">
              <a:avLst/>
            </a:prstGeom>
            <a:noFill/>
            <a:ln w="19050">
              <a:solidFill>
                <a:srgbClr val="0058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5" name="Content Placeholder 2"/>
            <p:cNvSpPr txBox="1">
              <a:spLocks/>
            </p:cNvSpPr>
            <p:nvPr/>
          </p:nvSpPr>
          <p:spPr>
            <a:xfrm>
              <a:off x="2295549" y="1776312"/>
              <a:ext cx="1282694" cy="202450"/>
            </a:xfrm>
            <a:prstGeom prst="rect">
              <a:avLst/>
            </a:prstGeom>
          </p:spPr>
          <p:txBody>
            <a:bodyPr vert="horz" lIns="68580" tIns="34290" rIns="68580" bIns="34290" rtlCol="0">
              <a:noAutofit/>
            </a:bodyPr>
            <a:lstStyle>
              <a:lvl1pPr marL="457200" indent="-457200" algn="l" defTabSz="914400" rtl="0" eaLnBrk="1" latinLnBrk="0" hangingPunct="1">
                <a:spcBef>
                  <a:spcPct val="20000"/>
                </a:spcBef>
                <a:buClr>
                  <a:schemeClr val="accent1"/>
                </a:buClr>
                <a:buFont typeface="Wingdings" pitchFamily="2" charset="2"/>
                <a:buChar char="§"/>
                <a:defRPr sz="2800" kern="1200">
                  <a:solidFill>
                    <a:schemeClr val="tx1">
                      <a:lumMod val="65000"/>
                      <a:lumOff val="35000"/>
                    </a:schemeClr>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lumMod val="65000"/>
                      <a:lumOff val="35000"/>
                    </a:schemeClr>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lumMod val="65000"/>
                      <a:lumOff val="35000"/>
                    </a:schemeClr>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800" kern="1200">
                  <a:solidFill>
                    <a:schemeClr val="tx1">
                      <a:lumMod val="65000"/>
                      <a:lumOff val="35000"/>
                    </a:schemeClr>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800" kern="1200">
                  <a:solidFill>
                    <a:schemeClr val="tx1">
                      <a:lumMod val="65000"/>
                      <a:lumOff val="3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600" b="1" dirty="0" smtClean="0">
                  <a:solidFill>
                    <a:schemeClr val="accent1">
                      <a:lumMod val="75000"/>
                    </a:schemeClr>
                  </a:solidFill>
                  <a:latin typeface="Oswald"/>
                </a:rPr>
                <a:t>Digital</a:t>
              </a:r>
              <a:endParaRPr lang="en-US" sz="1600" b="1" dirty="0">
                <a:solidFill>
                  <a:schemeClr val="accent1">
                    <a:lumMod val="75000"/>
                  </a:schemeClr>
                </a:solidFill>
                <a:latin typeface="Oswald"/>
              </a:endParaRPr>
            </a:p>
          </p:txBody>
        </p:sp>
        <p:sp>
          <p:nvSpPr>
            <p:cNvPr id="76" name="Content Placeholder 2"/>
            <p:cNvSpPr txBox="1">
              <a:spLocks/>
            </p:cNvSpPr>
            <p:nvPr/>
          </p:nvSpPr>
          <p:spPr>
            <a:xfrm>
              <a:off x="1714500" y="2450573"/>
              <a:ext cx="1754828" cy="489819"/>
            </a:xfrm>
            <a:prstGeom prst="rect">
              <a:avLst/>
            </a:prstGeom>
          </p:spPr>
          <p:txBody>
            <a:bodyPr vert="horz" lIns="68580" tIns="34290" rIns="68580" bIns="34290" rtlCol="0">
              <a:noAutofit/>
            </a:bodyPr>
            <a:lstStyle>
              <a:lvl1pPr marL="457200" indent="-457200" algn="l" defTabSz="914400" rtl="0" eaLnBrk="1" latinLnBrk="0" hangingPunct="1">
                <a:spcBef>
                  <a:spcPct val="20000"/>
                </a:spcBef>
                <a:buClr>
                  <a:schemeClr val="accent1"/>
                </a:buClr>
                <a:buFont typeface="Wingdings" pitchFamily="2" charset="2"/>
                <a:buChar char="§"/>
                <a:defRPr sz="2800" kern="1200">
                  <a:solidFill>
                    <a:schemeClr val="tx1">
                      <a:lumMod val="65000"/>
                      <a:lumOff val="35000"/>
                    </a:schemeClr>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lumMod val="65000"/>
                      <a:lumOff val="35000"/>
                    </a:schemeClr>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lumMod val="65000"/>
                      <a:lumOff val="35000"/>
                    </a:schemeClr>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800" kern="1200">
                  <a:solidFill>
                    <a:schemeClr val="tx1">
                      <a:lumMod val="65000"/>
                      <a:lumOff val="35000"/>
                    </a:schemeClr>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800" kern="1200">
                  <a:solidFill>
                    <a:schemeClr val="tx1">
                      <a:lumMod val="65000"/>
                      <a:lumOff val="3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CA" sz="800" b="1" dirty="0">
                  <a:latin typeface="Shruti" panose="020B0502040204020203" pitchFamily="34" charset="0"/>
                  <a:cs typeface="Shruti" panose="020B0502040204020203" pitchFamily="34" charset="0"/>
                </a:rPr>
                <a:t>Using digital tools, technologies, and approaches</a:t>
              </a:r>
            </a:p>
          </p:txBody>
        </p:sp>
      </p:grpSp>
      <p:grpSp>
        <p:nvGrpSpPr>
          <p:cNvPr id="79" name="Group 78"/>
          <p:cNvGrpSpPr/>
          <p:nvPr/>
        </p:nvGrpSpPr>
        <p:grpSpPr>
          <a:xfrm>
            <a:off x="6791581" y="2161763"/>
            <a:ext cx="363600" cy="331200"/>
            <a:chOff x="3714750" y="1788756"/>
            <a:chExt cx="569188" cy="500586"/>
          </a:xfrm>
        </p:grpSpPr>
        <p:sp>
          <p:nvSpPr>
            <p:cNvPr id="80" name="Rectangle 79"/>
            <p:cNvSpPr/>
            <p:nvPr>
              <p:custDataLst>
                <p:tags r:id="rId2"/>
              </p:custDataLst>
            </p:nvPr>
          </p:nvSpPr>
          <p:spPr>
            <a:xfrm>
              <a:off x="3714750" y="1788756"/>
              <a:ext cx="569188" cy="500586"/>
            </a:xfrm>
            <a:prstGeom prst="rect">
              <a:avLst/>
            </a:prstGeom>
            <a:solidFill>
              <a:srgbClr val="0058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nvGrpSpPr>
            <p:cNvPr id="81" name="Group 80"/>
            <p:cNvGrpSpPr/>
            <p:nvPr/>
          </p:nvGrpSpPr>
          <p:grpSpPr>
            <a:xfrm>
              <a:off x="3744703" y="1895092"/>
              <a:ext cx="503790" cy="338982"/>
              <a:chOff x="5410200" y="3541713"/>
              <a:chExt cx="3094038" cy="1778001"/>
            </a:xfrm>
            <a:solidFill>
              <a:schemeClr val="bg1"/>
            </a:solidFill>
          </p:grpSpPr>
          <p:sp>
            <p:nvSpPr>
              <p:cNvPr id="82" name="Freeform 81"/>
              <p:cNvSpPr>
                <a:spLocks/>
              </p:cNvSpPr>
              <p:nvPr/>
            </p:nvSpPr>
            <p:spPr bwMode="auto">
              <a:xfrm>
                <a:off x="5410200" y="3541713"/>
                <a:ext cx="3094038" cy="915988"/>
              </a:xfrm>
              <a:custGeom>
                <a:avLst/>
                <a:gdLst>
                  <a:gd name="T0" fmla="*/ 743 w 822"/>
                  <a:gd name="T1" fmla="*/ 240 h 243"/>
                  <a:gd name="T2" fmla="*/ 411 w 822"/>
                  <a:gd name="T3" fmla="*/ 107 h 243"/>
                  <a:gd name="T4" fmla="*/ 80 w 822"/>
                  <a:gd name="T5" fmla="*/ 240 h 243"/>
                  <a:gd name="T6" fmla="*/ 71 w 822"/>
                  <a:gd name="T7" fmla="*/ 243 h 243"/>
                  <a:gd name="T8" fmla="*/ 0 w 822"/>
                  <a:gd name="T9" fmla="*/ 173 h 243"/>
                  <a:gd name="T10" fmla="*/ 5 w 822"/>
                  <a:gd name="T11" fmla="*/ 164 h 243"/>
                  <a:gd name="T12" fmla="*/ 411 w 822"/>
                  <a:gd name="T13" fmla="*/ 0 h 243"/>
                  <a:gd name="T14" fmla="*/ 818 w 822"/>
                  <a:gd name="T15" fmla="*/ 164 h 243"/>
                  <a:gd name="T16" fmla="*/ 822 w 822"/>
                  <a:gd name="T17" fmla="*/ 173 h 243"/>
                  <a:gd name="T18" fmla="*/ 752 w 822"/>
                  <a:gd name="T19" fmla="*/ 243 h 243"/>
                  <a:gd name="T20" fmla="*/ 743 w 822"/>
                  <a:gd name="T21" fmla="*/ 240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22" h="243">
                    <a:moveTo>
                      <a:pt x="743" y="240"/>
                    </a:moveTo>
                    <a:cubicBezTo>
                      <a:pt x="646" y="155"/>
                      <a:pt x="542" y="107"/>
                      <a:pt x="411" y="107"/>
                    </a:cubicBezTo>
                    <a:cubicBezTo>
                      <a:pt x="281" y="107"/>
                      <a:pt x="177" y="155"/>
                      <a:pt x="80" y="240"/>
                    </a:cubicBezTo>
                    <a:cubicBezTo>
                      <a:pt x="77" y="242"/>
                      <a:pt x="74" y="243"/>
                      <a:pt x="71" y="243"/>
                    </a:cubicBezTo>
                    <a:cubicBezTo>
                      <a:pt x="61" y="243"/>
                      <a:pt x="0" y="183"/>
                      <a:pt x="0" y="173"/>
                    </a:cubicBezTo>
                    <a:cubicBezTo>
                      <a:pt x="0" y="169"/>
                      <a:pt x="2" y="166"/>
                      <a:pt x="5" y="164"/>
                    </a:cubicBezTo>
                    <a:cubicBezTo>
                      <a:pt x="111" y="58"/>
                      <a:pt x="263" y="0"/>
                      <a:pt x="411" y="0"/>
                    </a:cubicBezTo>
                    <a:cubicBezTo>
                      <a:pt x="560" y="0"/>
                      <a:pt x="712" y="58"/>
                      <a:pt x="818" y="164"/>
                    </a:cubicBezTo>
                    <a:cubicBezTo>
                      <a:pt x="821" y="166"/>
                      <a:pt x="822" y="169"/>
                      <a:pt x="822" y="173"/>
                    </a:cubicBezTo>
                    <a:cubicBezTo>
                      <a:pt x="822" y="183"/>
                      <a:pt x="762" y="243"/>
                      <a:pt x="752" y="243"/>
                    </a:cubicBezTo>
                    <a:cubicBezTo>
                      <a:pt x="749" y="243"/>
                      <a:pt x="745" y="242"/>
                      <a:pt x="743" y="2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a:p>
            </p:txBody>
          </p:sp>
          <p:sp>
            <p:nvSpPr>
              <p:cNvPr id="83" name="Freeform 82"/>
              <p:cNvSpPr>
                <a:spLocks/>
              </p:cNvSpPr>
              <p:nvPr/>
            </p:nvSpPr>
            <p:spPr bwMode="auto">
              <a:xfrm>
                <a:off x="5838825" y="4148138"/>
                <a:ext cx="2239963" cy="739775"/>
              </a:xfrm>
              <a:custGeom>
                <a:avLst/>
                <a:gdLst>
                  <a:gd name="T0" fmla="*/ 515 w 595"/>
                  <a:gd name="T1" fmla="*/ 193 h 196"/>
                  <a:gd name="T2" fmla="*/ 297 w 595"/>
                  <a:gd name="T3" fmla="*/ 107 h 196"/>
                  <a:gd name="T4" fmla="*/ 70 w 595"/>
                  <a:gd name="T5" fmla="*/ 196 h 196"/>
                  <a:gd name="T6" fmla="*/ 0 w 595"/>
                  <a:gd name="T7" fmla="*/ 126 h 196"/>
                  <a:gd name="T8" fmla="*/ 4 w 595"/>
                  <a:gd name="T9" fmla="*/ 116 h 196"/>
                  <a:gd name="T10" fmla="*/ 297 w 595"/>
                  <a:gd name="T11" fmla="*/ 0 h 196"/>
                  <a:gd name="T12" fmla="*/ 590 w 595"/>
                  <a:gd name="T13" fmla="*/ 116 h 196"/>
                  <a:gd name="T14" fmla="*/ 595 w 595"/>
                  <a:gd name="T15" fmla="*/ 126 h 196"/>
                  <a:gd name="T16" fmla="*/ 525 w 595"/>
                  <a:gd name="T17" fmla="*/ 196 h 196"/>
                  <a:gd name="T18" fmla="*/ 515 w 595"/>
                  <a:gd name="T19" fmla="*/ 193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95" h="196">
                    <a:moveTo>
                      <a:pt x="515" y="193"/>
                    </a:moveTo>
                    <a:cubicBezTo>
                      <a:pt x="446" y="139"/>
                      <a:pt x="388" y="107"/>
                      <a:pt x="297" y="107"/>
                    </a:cubicBezTo>
                    <a:cubicBezTo>
                      <a:pt x="171" y="107"/>
                      <a:pt x="75" y="196"/>
                      <a:pt x="70" y="196"/>
                    </a:cubicBezTo>
                    <a:cubicBezTo>
                      <a:pt x="61" y="196"/>
                      <a:pt x="0" y="136"/>
                      <a:pt x="0" y="126"/>
                    </a:cubicBezTo>
                    <a:cubicBezTo>
                      <a:pt x="0" y="122"/>
                      <a:pt x="2" y="119"/>
                      <a:pt x="4" y="116"/>
                    </a:cubicBezTo>
                    <a:cubicBezTo>
                      <a:pt x="79" y="41"/>
                      <a:pt x="192" y="0"/>
                      <a:pt x="297" y="0"/>
                    </a:cubicBezTo>
                    <a:cubicBezTo>
                      <a:pt x="402" y="0"/>
                      <a:pt x="515" y="41"/>
                      <a:pt x="590" y="116"/>
                    </a:cubicBezTo>
                    <a:cubicBezTo>
                      <a:pt x="593" y="119"/>
                      <a:pt x="595" y="122"/>
                      <a:pt x="595" y="126"/>
                    </a:cubicBezTo>
                    <a:cubicBezTo>
                      <a:pt x="595" y="136"/>
                      <a:pt x="534" y="196"/>
                      <a:pt x="525" y="196"/>
                    </a:cubicBezTo>
                    <a:cubicBezTo>
                      <a:pt x="521" y="196"/>
                      <a:pt x="518" y="194"/>
                      <a:pt x="515" y="19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a:p>
            </p:txBody>
          </p:sp>
          <p:sp>
            <p:nvSpPr>
              <p:cNvPr id="84" name="Freeform 83"/>
              <p:cNvSpPr>
                <a:spLocks/>
              </p:cNvSpPr>
              <p:nvPr/>
            </p:nvSpPr>
            <p:spPr bwMode="auto">
              <a:xfrm>
                <a:off x="6267450" y="4756151"/>
                <a:ext cx="1381125" cy="563563"/>
              </a:xfrm>
              <a:custGeom>
                <a:avLst/>
                <a:gdLst>
                  <a:gd name="T0" fmla="*/ 183 w 367"/>
                  <a:gd name="T1" fmla="*/ 107 h 149"/>
                  <a:gd name="T2" fmla="*/ 70 w 367"/>
                  <a:gd name="T3" fmla="*/ 149 h 149"/>
                  <a:gd name="T4" fmla="*/ 0 w 367"/>
                  <a:gd name="T5" fmla="*/ 78 h 149"/>
                  <a:gd name="T6" fmla="*/ 4 w 367"/>
                  <a:gd name="T7" fmla="*/ 69 h 149"/>
                  <a:gd name="T8" fmla="*/ 183 w 367"/>
                  <a:gd name="T9" fmla="*/ 0 h 149"/>
                  <a:gd name="T10" fmla="*/ 363 w 367"/>
                  <a:gd name="T11" fmla="*/ 69 h 149"/>
                  <a:gd name="T12" fmla="*/ 367 w 367"/>
                  <a:gd name="T13" fmla="*/ 78 h 149"/>
                  <a:gd name="T14" fmla="*/ 296 w 367"/>
                  <a:gd name="T15" fmla="*/ 149 h 149"/>
                  <a:gd name="T16" fmla="*/ 183 w 367"/>
                  <a:gd name="T17" fmla="*/ 107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7" h="149">
                    <a:moveTo>
                      <a:pt x="183" y="107"/>
                    </a:moveTo>
                    <a:cubicBezTo>
                      <a:pt x="121" y="107"/>
                      <a:pt x="77" y="149"/>
                      <a:pt x="70" y="149"/>
                    </a:cubicBezTo>
                    <a:cubicBezTo>
                      <a:pt x="60" y="149"/>
                      <a:pt x="0" y="88"/>
                      <a:pt x="0" y="78"/>
                    </a:cubicBezTo>
                    <a:cubicBezTo>
                      <a:pt x="0" y="75"/>
                      <a:pt x="1" y="71"/>
                      <a:pt x="4" y="69"/>
                    </a:cubicBezTo>
                    <a:cubicBezTo>
                      <a:pt x="49" y="24"/>
                      <a:pt x="121" y="0"/>
                      <a:pt x="183" y="0"/>
                    </a:cubicBezTo>
                    <a:cubicBezTo>
                      <a:pt x="245" y="0"/>
                      <a:pt x="318" y="24"/>
                      <a:pt x="363" y="69"/>
                    </a:cubicBezTo>
                    <a:cubicBezTo>
                      <a:pt x="365" y="71"/>
                      <a:pt x="367" y="75"/>
                      <a:pt x="367" y="78"/>
                    </a:cubicBezTo>
                    <a:cubicBezTo>
                      <a:pt x="367" y="88"/>
                      <a:pt x="306" y="149"/>
                      <a:pt x="296" y="149"/>
                    </a:cubicBezTo>
                    <a:cubicBezTo>
                      <a:pt x="291" y="149"/>
                      <a:pt x="245" y="107"/>
                      <a:pt x="183" y="10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a:p>
            </p:txBody>
          </p:sp>
        </p:grpSp>
      </p:grpSp>
      <p:grpSp>
        <p:nvGrpSpPr>
          <p:cNvPr id="85" name="Group 84"/>
          <p:cNvGrpSpPr/>
          <p:nvPr/>
        </p:nvGrpSpPr>
        <p:grpSpPr>
          <a:xfrm>
            <a:off x="6815805" y="3267342"/>
            <a:ext cx="363600" cy="331200"/>
            <a:chOff x="5715000" y="1796304"/>
            <a:chExt cx="548640" cy="548640"/>
          </a:xfrm>
        </p:grpSpPr>
        <p:sp>
          <p:nvSpPr>
            <p:cNvPr id="86" name="Rectangle 85"/>
            <p:cNvSpPr/>
            <p:nvPr>
              <p:custDataLst>
                <p:tags r:id="rId1"/>
              </p:custDataLst>
            </p:nvPr>
          </p:nvSpPr>
          <p:spPr>
            <a:xfrm>
              <a:off x="5715000" y="1796304"/>
              <a:ext cx="548640" cy="548640"/>
            </a:xfrm>
            <a:prstGeom prst="rect">
              <a:avLst/>
            </a:prstGeom>
            <a:solidFill>
              <a:srgbClr val="0058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7" name="Freeform 86"/>
            <p:cNvSpPr>
              <a:spLocks noEditPoints="1"/>
            </p:cNvSpPr>
            <p:nvPr/>
          </p:nvSpPr>
          <p:spPr bwMode="auto">
            <a:xfrm>
              <a:off x="5772981" y="1861162"/>
              <a:ext cx="428625" cy="399606"/>
            </a:xfrm>
            <a:custGeom>
              <a:avLst/>
              <a:gdLst>
                <a:gd name="T0" fmla="*/ 318 w 450"/>
                <a:gd name="T1" fmla="*/ 17 h 420"/>
                <a:gd name="T2" fmla="*/ 318 w 450"/>
                <a:gd name="T3" fmla="*/ 102 h 420"/>
                <a:gd name="T4" fmla="*/ 403 w 450"/>
                <a:gd name="T5" fmla="*/ 102 h 420"/>
                <a:gd name="T6" fmla="*/ 403 w 450"/>
                <a:gd name="T7" fmla="*/ 17 h 420"/>
                <a:gd name="T8" fmla="*/ 421 w 450"/>
                <a:gd name="T9" fmla="*/ 120 h 420"/>
                <a:gd name="T10" fmla="*/ 388 w 450"/>
                <a:gd name="T11" fmla="*/ 135 h 420"/>
                <a:gd name="T12" fmla="*/ 329 w 450"/>
                <a:gd name="T13" fmla="*/ 135 h 420"/>
                <a:gd name="T14" fmla="*/ 311 w 450"/>
                <a:gd name="T15" fmla="*/ 210 h 420"/>
                <a:gd name="T16" fmla="*/ 405 w 450"/>
                <a:gd name="T17" fmla="*/ 240 h 420"/>
                <a:gd name="T18" fmla="*/ 450 w 450"/>
                <a:gd name="T19" fmla="*/ 203 h 420"/>
                <a:gd name="T20" fmla="*/ 225 w 450"/>
                <a:gd name="T21" fmla="*/ 60 h 420"/>
                <a:gd name="T22" fmla="*/ 135 w 450"/>
                <a:gd name="T23" fmla="*/ 150 h 420"/>
                <a:gd name="T24" fmla="*/ 225 w 450"/>
                <a:gd name="T25" fmla="*/ 240 h 420"/>
                <a:gd name="T26" fmla="*/ 315 w 450"/>
                <a:gd name="T27" fmla="*/ 150 h 420"/>
                <a:gd name="T28" fmla="*/ 225 w 450"/>
                <a:gd name="T29" fmla="*/ 60 h 420"/>
                <a:gd name="T30" fmla="*/ 47 w 450"/>
                <a:gd name="T31" fmla="*/ 17 h 420"/>
                <a:gd name="T32" fmla="*/ 47 w 450"/>
                <a:gd name="T33" fmla="*/ 102 h 420"/>
                <a:gd name="T34" fmla="*/ 132 w 450"/>
                <a:gd name="T35" fmla="*/ 102 h 420"/>
                <a:gd name="T36" fmla="*/ 132 w 450"/>
                <a:gd name="T37" fmla="*/ 17 h 420"/>
                <a:gd name="T38" fmla="*/ 389 w 450"/>
                <a:gd name="T39" fmla="*/ 335 h 420"/>
                <a:gd name="T40" fmla="*/ 380 w 450"/>
                <a:gd name="T41" fmla="*/ 284 h 420"/>
                <a:gd name="T42" fmla="*/ 355 w 450"/>
                <a:gd name="T43" fmla="*/ 242 h 420"/>
                <a:gd name="T44" fmla="*/ 309 w 450"/>
                <a:gd name="T45" fmla="*/ 225 h 420"/>
                <a:gd name="T46" fmla="*/ 282 w 450"/>
                <a:gd name="T47" fmla="*/ 241 h 420"/>
                <a:gd name="T48" fmla="*/ 225 w 450"/>
                <a:gd name="T49" fmla="*/ 258 h 420"/>
                <a:gd name="T50" fmla="*/ 168 w 450"/>
                <a:gd name="T51" fmla="*/ 241 h 420"/>
                <a:gd name="T52" fmla="*/ 141 w 450"/>
                <a:gd name="T53" fmla="*/ 225 h 420"/>
                <a:gd name="T54" fmla="*/ 95 w 450"/>
                <a:gd name="T55" fmla="*/ 242 h 420"/>
                <a:gd name="T56" fmla="*/ 70 w 450"/>
                <a:gd name="T57" fmla="*/ 284 h 420"/>
                <a:gd name="T58" fmla="*/ 61 w 450"/>
                <a:gd name="T59" fmla="*/ 335 h 420"/>
                <a:gd name="T60" fmla="*/ 77 w 450"/>
                <a:gd name="T61" fmla="*/ 404 h 420"/>
                <a:gd name="T62" fmla="*/ 327 w 450"/>
                <a:gd name="T63" fmla="*/ 420 h 420"/>
                <a:gd name="T64" fmla="*/ 390 w 450"/>
                <a:gd name="T65" fmla="*/ 360 h 420"/>
                <a:gd name="T66" fmla="*/ 120 w 450"/>
                <a:gd name="T67" fmla="*/ 150 h 420"/>
                <a:gd name="T68" fmla="*/ 90 w 450"/>
                <a:gd name="T69" fmla="*/ 140 h 420"/>
                <a:gd name="T70" fmla="*/ 39 w 450"/>
                <a:gd name="T71" fmla="*/ 125 h 420"/>
                <a:gd name="T72" fmla="*/ 0 w 450"/>
                <a:gd name="T73" fmla="*/ 203 h 420"/>
                <a:gd name="T74" fmla="*/ 45 w 450"/>
                <a:gd name="T75" fmla="*/ 240 h 420"/>
                <a:gd name="T76" fmla="*/ 139 w 450"/>
                <a:gd name="T77" fmla="*/ 210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50" h="420">
                  <a:moveTo>
                    <a:pt x="360" y="0"/>
                  </a:moveTo>
                  <a:cubicBezTo>
                    <a:pt x="343" y="0"/>
                    <a:pt x="329" y="6"/>
                    <a:pt x="318" y="17"/>
                  </a:cubicBezTo>
                  <a:cubicBezTo>
                    <a:pt x="306" y="29"/>
                    <a:pt x="300" y="43"/>
                    <a:pt x="300" y="60"/>
                  </a:cubicBezTo>
                  <a:cubicBezTo>
                    <a:pt x="300" y="77"/>
                    <a:pt x="306" y="91"/>
                    <a:pt x="318" y="102"/>
                  </a:cubicBezTo>
                  <a:cubicBezTo>
                    <a:pt x="329" y="114"/>
                    <a:pt x="343" y="120"/>
                    <a:pt x="360" y="120"/>
                  </a:cubicBezTo>
                  <a:cubicBezTo>
                    <a:pt x="377" y="120"/>
                    <a:pt x="391" y="114"/>
                    <a:pt x="403" y="102"/>
                  </a:cubicBezTo>
                  <a:cubicBezTo>
                    <a:pt x="414" y="91"/>
                    <a:pt x="420" y="77"/>
                    <a:pt x="420" y="60"/>
                  </a:cubicBezTo>
                  <a:cubicBezTo>
                    <a:pt x="420" y="43"/>
                    <a:pt x="414" y="29"/>
                    <a:pt x="403" y="17"/>
                  </a:cubicBezTo>
                  <a:cubicBezTo>
                    <a:pt x="391" y="6"/>
                    <a:pt x="377" y="0"/>
                    <a:pt x="360" y="0"/>
                  </a:cubicBezTo>
                  <a:close/>
                  <a:moveTo>
                    <a:pt x="421" y="120"/>
                  </a:moveTo>
                  <a:cubicBezTo>
                    <a:pt x="420" y="120"/>
                    <a:pt x="417" y="122"/>
                    <a:pt x="411" y="125"/>
                  </a:cubicBezTo>
                  <a:cubicBezTo>
                    <a:pt x="405" y="128"/>
                    <a:pt x="397" y="132"/>
                    <a:pt x="388" y="135"/>
                  </a:cubicBezTo>
                  <a:cubicBezTo>
                    <a:pt x="379" y="138"/>
                    <a:pt x="369" y="140"/>
                    <a:pt x="360" y="140"/>
                  </a:cubicBezTo>
                  <a:cubicBezTo>
                    <a:pt x="350" y="140"/>
                    <a:pt x="339" y="138"/>
                    <a:pt x="329" y="135"/>
                  </a:cubicBezTo>
                  <a:cubicBezTo>
                    <a:pt x="330" y="140"/>
                    <a:pt x="330" y="146"/>
                    <a:pt x="330" y="150"/>
                  </a:cubicBezTo>
                  <a:cubicBezTo>
                    <a:pt x="330" y="172"/>
                    <a:pt x="324" y="192"/>
                    <a:pt x="311" y="210"/>
                  </a:cubicBezTo>
                  <a:cubicBezTo>
                    <a:pt x="336" y="211"/>
                    <a:pt x="357" y="221"/>
                    <a:pt x="373" y="240"/>
                  </a:cubicBezTo>
                  <a:cubicBezTo>
                    <a:pt x="405" y="240"/>
                    <a:pt x="405" y="240"/>
                    <a:pt x="405" y="240"/>
                  </a:cubicBezTo>
                  <a:cubicBezTo>
                    <a:pt x="417" y="240"/>
                    <a:pt x="428" y="237"/>
                    <a:pt x="437" y="231"/>
                  </a:cubicBezTo>
                  <a:cubicBezTo>
                    <a:pt x="446" y="224"/>
                    <a:pt x="450" y="215"/>
                    <a:pt x="450" y="203"/>
                  </a:cubicBezTo>
                  <a:cubicBezTo>
                    <a:pt x="450" y="148"/>
                    <a:pt x="440" y="120"/>
                    <a:pt x="421" y="120"/>
                  </a:cubicBezTo>
                  <a:close/>
                  <a:moveTo>
                    <a:pt x="225" y="60"/>
                  </a:moveTo>
                  <a:cubicBezTo>
                    <a:pt x="200" y="60"/>
                    <a:pt x="179" y="69"/>
                    <a:pt x="161" y="86"/>
                  </a:cubicBezTo>
                  <a:cubicBezTo>
                    <a:pt x="144" y="104"/>
                    <a:pt x="135" y="125"/>
                    <a:pt x="135" y="150"/>
                  </a:cubicBezTo>
                  <a:cubicBezTo>
                    <a:pt x="135" y="175"/>
                    <a:pt x="144" y="196"/>
                    <a:pt x="161" y="214"/>
                  </a:cubicBezTo>
                  <a:cubicBezTo>
                    <a:pt x="179" y="231"/>
                    <a:pt x="200" y="240"/>
                    <a:pt x="225" y="240"/>
                  </a:cubicBezTo>
                  <a:cubicBezTo>
                    <a:pt x="250" y="240"/>
                    <a:pt x="271" y="231"/>
                    <a:pt x="289" y="214"/>
                  </a:cubicBezTo>
                  <a:cubicBezTo>
                    <a:pt x="306" y="196"/>
                    <a:pt x="315" y="175"/>
                    <a:pt x="315" y="150"/>
                  </a:cubicBezTo>
                  <a:cubicBezTo>
                    <a:pt x="315" y="125"/>
                    <a:pt x="306" y="104"/>
                    <a:pt x="289" y="86"/>
                  </a:cubicBezTo>
                  <a:cubicBezTo>
                    <a:pt x="271" y="69"/>
                    <a:pt x="250" y="60"/>
                    <a:pt x="225" y="60"/>
                  </a:cubicBezTo>
                  <a:close/>
                  <a:moveTo>
                    <a:pt x="90" y="0"/>
                  </a:moveTo>
                  <a:cubicBezTo>
                    <a:pt x="73" y="0"/>
                    <a:pt x="59" y="6"/>
                    <a:pt x="47" y="17"/>
                  </a:cubicBezTo>
                  <a:cubicBezTo>
                    <a:pt x="36" y="29"/>
                    <a:pt x="30" y="43"/>
                    <a:pt x="30" y="60"/>
                  </a:cubicBezTo>
                  <a:cubicBezTo>
                    <a:pt x="30" y="77"/>
                    <a:pt x="36" y="91"/>
                    <a:pt x="47" y="102"/>
                  </a:cubicBezTo>
                  <a:cubicBezTo>
                    <a:pt x="59" y="114"/>
                    <a:pt x="73" y="120"/>
                    <a:pt x="90" y="120"/>
                  </a:cubicBezTo>
                  <a:cubicBezTo>
                    <a:pt x="106" y="120"/>
                    <a:pt x="120" y="114"/>
                    <a:pt x="132" y="102"/>
                  </a:cubicBezTo>
                  <a:cubicBezTo>
                    <a:pt x="144" y="91"/>
                    <a:pt x="150" y="77"/>
                    <a:pt x="150" y="60"/>
                  </a:cubicBezTo>
                  <a:cubicBezTo>
                    <a:pt x="150" y="43"/>
                    <a:pt x="144" y="29"/>
                    <a:pt x="132" y="17"/>
                  </a:cubicBezTo>
                  <a:cubicBezTo>
                    <a:pt x="120" y="6"/>
                    <a:pt x="106" y="0"/>
                    <a:pt x="90" y="0"/>
                  </a:cubicBezTo>
                  <a:close/>
                  <a:moveTo>
                    <a:pt x="389" y="335"/>
                  </a:moveTo>
                  <a:cubicBezTo>
                    <a:pt x="389" y="327"/>
                    <a:pt x="388" y="319"/>
                    <a:pt x="386" y="310"/>
                  </a:cubicBezTo>
                  <a:cubicBezTo>
                    <a:pt x="384" y="301"/>
                    <a:pt x="382" y="292"/>
                    <a:pt x="380" y="284"/>
                  </a:cubicBezTo>
                  <a:cubicBezTo>
                    <a:pt x="377" y="276"/>
                    <a:pt x="374" y="269"/>
                    <a:pt x="370" y="261"/>
                  </a:cubicBezTo>
                  <a:cubicBezTo>
                    <a:pt x="365" y="254"/>
                    <a:pt x="361" y="248"/>
                    <a:pt x="355" y="242"/>
                  </a:cubicBezTo>
                  <a:cubicBezTo>
                    <a:pt x="350" y="237"/>
                    <a:pt x="343" y="233"/>
                    <a:pt x="335" y="230"/>
                  </a:cubicBezTo>
                  <a:cubicBezTo>
                    <a:pt x="327" y="227"/>
                    <a:pt x="318" y="225"/>
                    <a:pt x="309" y="225"/>
                  </a:cubicBezTo>
                  <a:cubicBezTo>
                    <a:pt x="307" y="225"/>
                    <a:pt x="304" y="227"/>
                    <a:pt x="299" y="230"/>
                  </a:cubicBezTo>
                  <a:cubicBezTo>
                    <a:pt x="294" y="234"/>
                    <a:pt x="288" y="237"/>
                    <a:pt x="282" y="241"/>
                  </a:cubicBezTo>
                  <a:cubicBezTo>
                    <a:pt x="275" y="246"/>
                    <a:pt x="267" y="249"/>
                    <a:pt x="257" y="253"/>
                  </a:cubicBezTo>
                  <a:cubicBezTo>
                    <a:pt x="246" y="256"/>
                    <a:pt x="236" y="258"/>
                    <a:pt x="225" y="258"/>
                  </a:cubicBezTo>
                  <a:cubicBezTo>
                    <a:pt x="214" y="258"/>
                    <a:pt x="204" y="256"/>
                    <a:pt x="193" y="253"/>
                  </a:cubicBezTo>
                  <a:cubicBezTo>
                    <a:pt x="183" y="249"/>
                    <a:pt x="174" y="246"/>
                    <a:pt x="168" y="241"/>
                  </a:cubicBezTo>
                  <a:cubicBezTo>
                    <a:pt x="162" y="237"/>
                    <a:pt x="156" y="234"/>
                    <a:pt x="151" y="230"/>
                  </a:cubicBezTo>
                  <a:cubicBezTo>
                    <a:pt x="146" y="227"/>
                    <a:pt x="142" y="225"/>
                    <a:pt x="141" y="225"/>
                  </a:cubicBezTo>
                  <a:cubicBezTo>
                    <a:pt x="131" y="225"/>
                    <a:pt x="123" y="227"/>
                    <a:pt x="115" y="230"/>
                  </a:cubicBezTo>
                  <a:cubicBezTo>
                    <a:pt x="107" y="233"/>
                    <a:pt x="100" y="237"/>
                    <a:pt x="95" y="242"/>
                  </a:cubicBezTo>
                  <a:cubicBezTo>
                    <a:pt x="89" y="248"/>
                    <a:pt x="84" y="254"/>
                    <a:pt x="80" y="261"/>
                  </a:cubicBezTo>
                  <a:cubicBezTo>
                    <a:pt x="76" y="269"/>
                    <a:pt x="73" y="276"/>
                    <a:pt x="70" y="284"/>
                  </a:cubicBezTo>
                  <a:cubicBezTo>
                    <a:pt x="68" y="292"/>
                    <a:pt x="65" y="301"/>
                    <a:pt x="64" y="310"/>
                  </a:cubicBezTo>
                  <a:cubicBezTo>
                    <a:pt x="62" y="319"/>
                    <a:pt x="61" y="327"/>
                    <a:pt x="61" y="335"/>
                  </a:cubicBezTo>
                  <a:cubicBezTo>
                    <a:pt x="60" y="343"/>
                    <a:pt x="60" y="351"/>
                    <a:pt x="60" y="360"/>
                  </a:cubicBezTo>
                  <a:cubicBezTo>
                    <a:pt x="60" y="378"/>
                    <a:pt x="65" y="393"/>
                    <a:pt x="77" y="404"/>
                  </a:cubicBezTo>
                  <a:cubicBezTo>
                    <a:pt x="88" y="415"/>
                    <a:pt x="103" y="420"/>
                    <a:pt x="122" y="420"/>
                  </a:cubicBezTo>
                  <a:cubicBezTo>
                    <a:pt x="327" y="420"/>
                    <a:pt x="327" y="420"/>
                    <a:pt x="327" y="420"/>
                  </a:cubicBezTo>
                  <a:cubicBezTo>
                    <a:pt x="346" y="420"/>
                    <a:pt x="362" y="415"/>
                    <a:pt x="373" y="404"/>
                  </a:cubicBezTo>
                  <a:cubicBezTo>
                    <a:pt x="384" y="393"/>
                    <a:pt x="390" y="378"/>
                    <a:pt x="390" y="360"/>
                  </a:cubicBezTo>
                  <a:cubicBezTo>
                    <a:pt x="390" y="351"/>
                    <a:pt x="390" y="343"/>
                    <a:pt x="389" y="335"/>
                  </a:cubicBezTo>
                  <a:close/>
                  <a:moveTo>
                    <a:pt x="120" y="150"/>
                  </a:moveTo>
                  <a:cubicBezTo>
                    <a:pt x="120" y="146"/>
                    <a:pt x="120" y="140"/>
                    <a:pt x="121" y="135"/>
                  </a:cubicBezTo>
                  <a:cubicBezTo>
                    <a:pt x="111" y="138"/>
                    <a:pt x="100" y="140"/>
                    <a:pt x="90" y="140"/>
                  </a:cubicBezTo>
                  <a:cubicBezTo>
                    <a:pt x="80" y="140"/>
                    <a:pt x="71" y="138"/>
                    <a:pt x="62" y="135"/>
                  </a:cubicBezTo>
                  <a:cubicBezTo>
                    <a:pt x="52" y="132"/>
                    <a:pt x="45" y="128"/>
                    <a:pt x="39" y="125"/>
                  </a:cubicBezTo>
                  <a:cubicBezTo>
                    <a:pt x="33" y="122"/>
                    <a:pt x="30" y="120"/>
                    <a:pt x="29" y="120"/>
                  </a:cubicBezTo>
                  <a:cubicBezTo>
                    <a:pt x="9" y="120"/>
                    <a:pt x="0" y="148"/>
                    <a:pt x="0" y="203"/>
                  </a:cubicBezTo>
                  <a:cubicBezTo>
                    <a:pt x="0" y="215"/>
                    <a:pt x="4" y="224"/>
                    <a:pt x="13" y="231"/>
                  </a:cubicBezTo>
                  <a:cubicBezTo>
                    <a:pt x="22" y="237"/>
                    <a:pt x="32" y="240"/>
                    <a:pt x="45" y="240"/>
                  </a:cubicBezTo>
                  <a:cubicBezTo>
                    <a:pt x="77" y="240"/>
                    <a:pt x="77" y="240"/>
                    <a:pt x="77" y="240"/>
                  </a:cubicBezTo>
                  <a:cubicBezTo>
                    <a:pt x="93" y="221"/>
                    <a:pt x="113" y="211"/>
                    <a:pt x="139" y="210"/>
                  </a:cubicBezTo>
                  <a:cubicBezTo>
                    <a:pt x="126" y="192"/>
                    <a:pt x="120" y="172"/>
                    <a:pt x="120" y="150"/>
                  </a:cubicBezTo>
                  <a:close/>
                </a:path>
              </a:pathLst>
            </a:custGeom>
            <a:solidFill>
              <a:schemeClr val="bg1"/>
            </a:solidFill>
            <a:ln>
              <a:noFill/>
            </a:ln>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a:p>
          </p:txBody>
        </p:sp>
      </p:grpSp>
    </p:spTree>
    <p:extLst>
      <p:ext uri="{BB962C8B-B14F-4D97-AF65-F5344CB8AC3E}">
        <p14:creationId xmlns:p14="http://schemas.microsoft.com/office/powerpoint/2010/main" val="21887512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p:cNvCxnSpPr>
            <a:stCxn id="7" idx="7"/>
          </p:cNvCxnSpPr>
          <p:nvPr/>
        </p:nvCxnSpPr>
        <p:spPr>
          <a:xfrm flipV="1">
            <a:off x="1838684" y="733043"/>
            <a:ext cx="1019993" cy="715321"/>
          </a:xfrm>
          <a:prstGeom prst="line">
            <a:avLst/>
          </a:prstGeom>
          <a:ln w="50800"/>
        </p:spPr>
        <p:style>
          <a:lnRef idx="2">
            <a:schemeClr val="accent1"/>
          </a:lnRef>
          <a:fillRef idx="0">
            <a:schemeClr val="accent1"/>
          </a:fillRef>
          <a:effectRef idx="1">
            <a:schemeClr val="accent1"/>
          </a:effectRef>
          <a:fontRef idx="minor">
            <a:schemeClr val="tx1"/>
          </a:fontRef>
        </p:style>
      </p:cxnSp>
      <p:cxnSp>
        <p:nvCxnSpPr>
          <p:cNvPr id="16" name="Straight Connector 15"/>
          <p:cNvCxnSpPr>
            <a:stCxn id="7" idx="6"/>
          </p:cNvCxnSpPr>
          <p:nvPr/>
        </p:nvCxnSpPr>
        <p:spPr>
          <a:xfrm>
            <a:off x="2157411" y="2221183"/>
            <a:ext cx="701266" cy="1"/>
          </a:xfrm>
          <a:prstGeom prst="line">
            <a:avLst/>
          </a:prstGeom>
          <a:ln w="50800"/>
        </p:spPr>
        <p:style>
          <a:lnRef idx="2">
            <a:schemeClr val="accent1"/>
          </a:lnRef>
          <a:fillRef idx="0">
            <a:schemeClr val="accent1"/>
          </a:fillRef>
          <a:effectRef idx="1">
            <a:schemeClr val="accent1"/>
          </a:effectRef>
          <a:fontRef idx="minor">
            <a:schemeClr val="tx1"/>
          </a:fontRef>
        </p:style>
      </p:cxnSp>
      <p:cxnSp>
        <p:nvCxnSpPr>
          <p:cNvPr id="18" name="Straight Connector 17"/>
          <p:cNvCxnSpPr>
            <a:stCxn id="7" idx="5"/>
          </p:cNvCxnSpPr>
          <p:nvPr/>
        </p:nvCxnSpPr>
        <p:spPr>
          <a:xfrm>
            <a:off x="1838684" y="2994001"/>
            <a:ext cx="1019992" cy="715324"/>
          </a:xfrm>
          <a:prstGeom prst="line">
            <a:avLst/>
          </a:prstGeom>
          <a:ln w="50800"/>
        </p:spPr>
        <p:style>
          <a:lnRef idx="2">
            <a:schemeClr val="accent1"/>
          </a:lnRef>
          <a:fillRef idx="0">
            <a:schemeClr val="accent1"/>
          </a:fillRef>
          <a:effectRef idx="1">
            <a:schemeClr val="accent1"/>
          </a:effectRef>
          <a:fontRef idx="minor">
            <a:schemeClr val="tx1"/>
          </a:fontRef>
        </p:style>
      </p:cxnSp>
      <p:pic>
        <p:nvPicPr>
          <p:cNvPr id="22" name="Picture 2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87760" y="153775"/>
            <a:ext cx="2504576" cy="815541"/>
          </a:xfrm>
          <a:prstGeom prst="rect">
            <a:avLst/>
          </a:prstGeom>
        </p:spPr>
      </p:pic>
      <p:pic>
        <p:nvPicPr>
          <p:cNvPr id="27" name="Shape 281" descr="C:\Users\jokenney\Desktop\pics\ENERGUIDE.png"/>
          <p:cNvPicPr preferRelativeResize="0"/>
          <p:nvPr/>
        </p:nvPicPr>
        <p:blipFill rotWithShape="1">
          <a:blip r:embed="rId5">
            <a:alphaModFix/>
          </a:blip>
          <a:srcRect/>
          <a:stretch/>
        </p:blipFill>
        <p:spPr>
          <a:xfrm>
            <a:off x="6719516" y="846086"/>
            <a:ext cx="758242" cy="314825"/>
          </a:xfrm>
          <a:prstGeom prst="rect">
            <a:avLst/>
          </a:prstGeom>
          <a:noFill/>
          <a:ln>
            <a:noFill/>
          </a:ln>
        </p:spPr>
      </p:pic>
      <p:pic>
        <p:nvPicPr>
          <p:cNvPr id="28" name="Shape 282"/>
          <p:cNvPicPr preferRelativeResize="0"/>
          <p:nvPr/>
        </p:nvPicPr>
        <p:blipFill rotWithShape="1">
          <a:blip r:embed="rId6">
            <a:alphaModFix/>
          </a:blip>
          <a:srcRect/>
          <a:stretch/>
        </p:blipFill>
        <p:spPr>
          <a:xfrm>
            <a:off x="6113470" y="751349"/>
            <a:ext cx="480336" cy="504300"/>
          </a:xfrm>
          <a:prstGeom prst="rect">
            <a:avLst/>
          </a:prstGeom>
          <a:noFill/>
          <a:ln>
            <a:noFill/>
          </a:ln>
        </p:spPr>
      </p:pic>
      <p:pic>
        <p:nvPicPr>
          <p:cNvPr id="30" name="Shape 294"/>
          <p:cNvPicPr preferRelativeResize="0"/>
          <p:nvPr/>
        </p:nvPicPr>
        <p:blipFill>
          <a:blip r:embed="rId7">
            <a:alphaModFix/>
          </a:blip>
          <a:stretch>
            <a:fillRect/>
          </a:stretch>
        </p:blipFill>
        <p:spPr>
          <a:xfrm>
            <a:off x="5893724" y="3676658"/>
            <a:ext cx="1810237" cy="477196"/>
          </a:xfrm>
          <a:prstGeom prst="rect">
            <a:avLst/>
          </a:prstGeom>
          <a:noFill/>
          <a:ln>
            <a:noFill/>
          </a:ln>
        </p:spPr>
      </p:pic>
      <p:pic>
        <p:nvPicPr>
          <p:cNvPr id="31" name="Picture 3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404399" y="2871379"/>
            <a:ext cx="1459985" cy="584027"/>
          </a:xfrm>
          <a:prstGeom prst="rect">
            <a:avLst/>
          </a:prstGeom>
        </p:spPr>
      </p:pic>
      <p:pic>
        <p:nvPicPr>
          <p:cNvPr id="33" name="Picture 3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215926" y="2854940"/>
            <a:ext cx="1418812" cy="777303"/>
          </a:xfrm>
          <a:prstGeom prst="rect">
            <a:avLst/>
          </a:prstGeom>
        </p:spPr>
      </p:pic>
      <p:pic>
        <p:nvPicPr>
          <p:cNvPr id="45" name="Picture 4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773406" y="3626277"/>
            <a:ext cx="881190" cy="440596"/>
          </a:xfrm>
          <a:prstGeom prst="rect">
            <a:avLst/>
          </a:prstGeom>
        </p:spPr>
      </p:pic>
      <p:pic>
        <p:nvPicPr>
          <p:cNvPr id="57" name="Shape 295"/>
          <p:cNvPicPr preferRelativeResize="0"/>
          <p:nvPr/>
        </p:nvPicPr>
        <p:blipFill>
          <a:blip r:embed="rId11">
            <a:alphaModFix/>
          </a:blip>
          <a:stretch>
            <a:fillRect/>
          </a:stretch>
        </p:blipFill>
        <p:spPr>
          <a:xfrm>
            <a:off x="6397154" y="3332403"/>
            <a:ext cx="1754012" cy="384120"/>
          </a:xfrm>
          <a:prstGeom prst="rect">
            <a:avLst/>
          </a:prstGeom>
          <a:noFill/>
          <a:ln>
            <a:noFill/>
          </a:ln>
        </p:spPr>
      </p:pic>
      <p:pic>
        <p:nvPicPr>
          <p:cNvPr id="58" name="Shape 260"/>
          <p:cNvPicPr preferRelativeResize="0"/>
          <p:nvPr/>
        </p:nvPicPr>
        <p:blipFill rotWithShape="1">
          <a:blip r:embed="rId12">
            <a:alphaModFix/>
          </a:blip>
          <a:srcRect l="6239" t="5091" r="7588" b="33235"/>
          <a:stretch/>
        </p:blipFill>
        <p:spPr>
          <a:xfrm>
            <a:off x="7537066" y="1434820"/>
            <a:ext cx="776839" cy="1097133"/>
          </a:xfrm>
          <a:prstGeom prst="rect">
            <a:avLst/>
          </a:prstGeom>
          <a:noFill/>
          <a:ln>
            <a:solidFill>
              <a:schemeClr val="tx1"/>
            </a:solidFill>
          </a:ln>
        </p:spPr>
      </p:pic>
      <p:pic>
        <p:nvPicPr>
          <p:cNvPr id="2" name="Picture 1"/>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256022" y="1454305"/>
            <a:ext cx="1181190" cy="885302"/>
          </a:xfrm>
          <a:prstGeom prst="rect">
            <a:avLst/>
          </a:prstGeom>
        </p:spPr>
      </p:pic>
      <p:pic>
        <p:nvPicPr>
          <p:cNvPr id="3" name="Picture 2"/>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670215" y="1973966"/>
            <a:ext cx="716107" cy="536722"/>
          </a:xfrm>
          <a:prstGeom prst="rect">
            <a:avLst/>
          </a:prstGeom>
        </p:spPr>
      </p:pic>
      <p:pic>
        <p:nvPicPr>
          <p:cNvPr id="29" name="Picture 28"/>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7543245" y="715358"/>
            <a:ext cx="889531" cy="507915"/>
          </a:xfrm>
          <a:prstGeom prst="rect">
            <a:avLst/>
          </a:prstGeom>
          <a:solidFill>
            <a:schemeClr val="bg1"/>
          </a:solidFill>
        </p:spPr>
      </p:pic>
      <p:pic>
        <p:nvPicPr>
          <p:cNvPr id="32" name="Shape 281" descr="C:\Users\jokenney\Desktop\pics\ENERGUIDE.png"/>
          <p:cNvPicPr preferRelativeResize="0"/>
          <p:nvPr/>
        </p:nvPicPr>
        <p:blipFill rotWithShape="1">
          <a:blip r:embed="rId5">
            <a:alphaModFix/>
          </a:blip>
          <a:srcRect/>
          <a:stretch/>
        </p:blipFill>
        <p:spPr>
          <a:xfrm>
            <a:off x="7155974" y="1708899"/>
            <a:ext cx="541968" cy="236984"/>
          </a:xfrm>
          <a:prstGeom prst="rect">
            <a:avLst/>
          </a:prstGeom>
          <a:noFill/>
          <a:ln>
            <a:noFill/>
          </a:ln>
        </p:spPr>
      </p:pic>
      <p:pic>
        <p:nvPicPr>
          <p:cNvPr id="4" name="Picture 3"/>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7131995" y="2209733"/>
            <a:ext cx="559545" cy="223818"/>
          </a:xfrm>
          <a:prstGeom prst="rect">
            <a:avLst/>
          </a:prstGeom>
        </p:spPr>
      </p:pic>
      <p:sp>
        <p:nvSpPr>
          <p:cNvPr id="48" name="TextBox 47"/>
          <p:cNvSpPr txBox="1"/>
          <p:nvPr/>
        </p:nvSpPr>
        <p:spPr>
          <a:xfrm>
            <a:off x="3311906" y="176749"/>
            <a:ext cx="2752165" cy="1077218"/>
          </a:xfrm>
          <a:prstGeom prst="rect">
            <a:avLst/>
          </a:prstGeom>
          <a:noFill/>
        </p:spPr>
        <p:txBody>
          <a:bodyPr wrap="square" rtlCol="0">
            <a:spAutoFit/>
          </a:bodyPr>
          <a:lstStyle/>
          <a:p>
            <a:pPr>
              <a:spcBef>
                <a:spcPts val="300"/>
              </a:spcBef>
              <a:spcAft>
                <a:spcPts val="300"/>
              </a:spcAft>
            </a:pPr>
            <a:r>
              <a:rPr lang="en-CA" sz="900" dirty="0" smtClean="0"/>
              <a:t>OEE policy &amp; program teams engaged on projects to understand contexts, needs &amp; opportunities</a:t>
            </a:r>
          </a:p>
          <a:p>
            <a:pPr>
              <a:spcBef>
                <a:spcPts val="300"/>
              </a:spcBef>
              <a:spcAft>
                <a:spcPts val="300"/>
              </a:spcAft>
            </a:pPr>
            <a:r>
              <a:rPr lang="en-CA" sz="900" dirty="0"/>
              <a:t>F</a:t>
            </a:r>
            <a:r>
              <a:rPr lang="en-CA" sz="900" dirty="0" smtClean="0"/>
              <a:t>oresight &amp; Scanning club co-created to build capacity for policy innovation</a:t>
            </a:r>
          </a:p>
          <a:p>
            <a:pPr>
              <a:spcBef>
                <a:spcPts val="300"/>
              </a:spcBef>
              <a:spcAft>
                <a:spcPts val="300"/>
              </a:spcAft>
            </a:pPr>
            <a:r>
              <a:rPr lang="en-CA" sz="900" dirty="0"/>
              <a:t>o</a:t>
            </a:r>
            <a:r>
              <a:rPr lang="en-CA" sz="900" dirty="0" smtClean="0"/>
              <a:t>f social </a:t>
            </a:r>
            <a:r>
              <a:rPr lang="en-CA" sz="900" dirty="0"/>
              <a:t>innovation projects directly engaged citizens and stakeholders in the policy design process</a:t>
            </a:r>
          </a:p>
        </p:txBody>
      </p:sp>
      <p:sp>
        <p:nvSpPr>
          <p:cNvPr id="49" name="TextBox 48"/>
          <p:cNvSpPr txBox="1"/>
          <p:nvPr/>
        </p:nvSpPr>
        <p:spPr>
          <a:xfrm>
            <a:off x="3338601" y="1448155"/>
            <a:ext cx="2649159" cy="1077218"/>
          </a:xfrm>
          <a:prstGeom prst="rect">
            <a:avLst/>
          </a:prstGeom>
          <a:noFill/>
        </p:spPr>
        <p:txBody>
          <a:bodyPr wrap="square" rtlCol="0">
            <a:spAutoFit/>
          </a:bodyPr>
          <a:lstStyle/>
          <a:p>
            <a:pPr>
              <a:spcBef>
                <a:spcPts val="300"/>
              </a:spcBef>
              <a:spcAft>
                <a:spcPts val="300"/>
              </a:spcAft>
            </a:pPr>
            <a:r>
              <a:rPr lang="en-CA" sz="900" dirty="0" smtClean="0"/>
              <a:t>Canadians </a:t>
            </a:r>
            <a:r>
              <a:rPr lang="en-CA" sz="900" dirty="0"/>
              <a:t>engaged </a:t>
            </a:r>
            <a:r>
              <a:rPr lang="en-CA" sz="900" dirty="0" smtClean="0"/>
              <a:t>on </a:t>
            </a:r>
            <a:r>
              <a:rPr lang="en-CA" sz="900" dirty="0"/>
              <a:t>energy efficiency </a:t>
            </a:r>
            <a:r>
              <a:rPr lang="en-CA" sz="900" dirty="0" smtClean="0"/>
              <a:t>via Carrot Rewards</a:t>
            </a:r>
          </a:p>
          <a:p>
            <a:pPr>
              <a:spcBef>
                <a:spcPts val="300"/>
              </a:spcBef>
              <a:spcAft>
                <a:spcPts val="300"/>
              </a:spcAft>
            </a:pPr>
            <a:r>
              <a:rPr lang="en-CA" sz="900" dirty="0" smtClean="0"/>
              <a:t>levels of government &amp; a citizen-centred approach </a:t>
            </a:r>
            <a:r>
              <a:rPr lang="en-CA" sz="900" dirty="0"/>
              <a:t>to improve home labelling &amp; </a:t>
            </a:r>
            <a:r>
              <a:rPr lang="en-CA" sz="900" dirty="0" smtClean="0"/>
              <a:t>reporting</a:t>
            </a:r>
          </a:p>
          <a:p>
            <a:pPr>
              <a:spcBef>
                <a:spcPts val="300"/>
              </a:spcBef>
              <a:spcAft>
                <a:spcPts val="300"/>
              </a:spcAft>
            </a:pPr>
            <a:r>
              <a:rPr lang="en-CA" sz="900" dirty="0" smtClean="0"/>
              <a:t>car buyers engaged to improve </a:t>
            </a:r>
            <a:r>
              <a:rPr lang="en-CA" sz="900" dirty="0"/>
              <a:t>awareness &amp; uptake of fuel efficient </a:t>
            </a:r>
            <a:r>
              <a:rPr lang="en-CA" sz="900" dirty="0" smtClean="0"/>
              <a:t>vehicles</a:t>
            </a:r>
          </a:p>
        </p:txBody>
      </p:sp>
      <p:sp>
        <p:nvSpPr>
          <p:cNvPr id="50" name="TextBox 49"/>
          <p:cNvSpPr txBox="1"/>
          <p:nvPr/>
        </p:nvSpPr>
        <p:spPr>
          <a:xfrm>
            <a:off x="3407834" y="2773162"/>
            <a:ext cx="2485890" cy="1569660"/>
          </a:xfrm>
          <a:prstGeom prst="rect">
            <a:avLst/>
          </a:prstGeom>
          <a:noFill/>
        </p:spPr>
        <p:txBody>
          <a:bodyPr wrap="square" rtlCol="0">
            <a:spAutoFit/>
          </a:bodyPr>
          <a:lstStyle>
            <a:defPPr>
              <a:defRPr lang="en-US"/>
            </a:defPPr>
            <a:lvl1pPr marL="285750" indent="-285750">
              <a:buFont typeface="Arial" panose="020B0604020202020204" pitchFamily="34" charset="0"/>
              <a:buChar char="•"/>
              <a:defRPr sz="900"/>
            </a:lvl1pPr>
          </a:lstStyle>
          <a:p>
            <a:pPr marL="0" indent="0">
              <a:spcBef>
                <a:spcPts val="300"/>
              </a:spcBef>
              <a:spcAft>
                <a:spcPts val="300"/>
              </a:spcAft>
              <a:buNone/>
            </a:pPr>
            <a:r>
              <a:rPr lang="en-CA" dirty="0" smtClean="0"/>
              <a:t>of Generation Energy participants (~300K)  connected through Carrot Rewards</a:t>
            </a:r>
          </a:p>
          <a:p>
            <a:pPr marL="0" indent="0">
              <a:spcBef>
                <a:spcPts val="300"/>
              </a:spcBef>
              <a:spcAft>
                <a:spcPts val="300"/>
              </a:spcAft>
              <a:buNone/>
            </a:pPr>
            <a:r>
              <a:rPr lang="en-CA" dirty="0" smtClean="0"/>
              <a:t>Generation Energy engagements on Canada’s low carbon future</a:t>
            </a:r>
            <a:endParaRPr lang="en-CA" dirty="0"/>
          </a:p>
          <a:p>
            <a:pPr marL="0" indent="0">
              <a:spcBef>
                <a:spcPts val="300"/>
              </a:spcBef>
              <a:spcAft>
                <a:spcPts val="300"/>
              </a:spcAft>
              <a:buNone/>
            </a:pPr>
            <a:r>
              <a:rPr lang="en-CA" dirty="0" smtClean="0"/>
              <a:t>workshops supported to understand how to build urban low carbon innovation capacity</a:t>
            </a:r>
            <a:endParaRPr lang="en-CA" dirty="0"/>
          </a:p>
          <a:p>
            <a:pPr marL="0" indent="0">
              <a:spcBef>
                <a:spcPts val="300"/>
              </a:spcBef>
              <a:spcAft>
                <a:spcPts val="300"/>
              </a:spcAft>
              <a:buNone/>
            </a:pPr>
            <a:r>
              <a:rPr lang="en-CA" dirty="0" smtClean="0"/>
              <a:t>Leaders &amp; practitioners participated at OEE- supported Renewable </a:t>
            </a:r>
            <a:r>
              <a:rPr lang="en-CA" dirty="0"/>
              <a:t>Cities</a:t>
            </a:r>
            <a:r>
              <a:rPr lang="en-CA" dirty="0" smtClean="0"/>
              <a:t> Global Learning Forum to advance low carbon energy transition</a:t>
            </a:r>
            <a:endParaRPr lang="en-CA" dirty="0"/>
          </a:p>
        </p:txBody>
      </p:sp>
      <p:sp>
        <p:nvSpPr>
          <p:cNvPr id="51" name="Rectangle 50"/>
          <p:cNvSpPr/>
          <p:nvPr/>
        </p:nvSpPr>
        <p:spPr>
          <a:xfrm>
            <a:off x="2835014" y="1428240"/>
            <a:ext cx="659285" cy="338554"/>
          </a:xfrm>
          <a:prstGeom prst="rect">
            <a:avLst/>
          </a:prstGeom>
          <a:noFill/>
        </p:spPr>
        <p:txBody>
          <a:bodyPr wrap="square" lIns="91440" tIns="45720" rIns="91440" bIns="45720">
            <a:spAutoFit/>
          </a:bodyPr>
          <a:lstStyle/>
          <a:p>
            <a:pPr algn="ctr"/>
            <a:r>
              <a:rPr lang="en-US" sz="1600" b="1" dirty="0" smtClean="0">
                <a:ln w="9525">
                  <a:solidFill>
                    <a:schemeClr val="bg1"/>
                  </a:solidFill>
                  <a:prstDash val="solid"/>
                </a:ln>
                <a:solidFill>
                  <a:srgbClr val="0070C0"/>
                </a:solidFill>
                <a:effectLst>
                  <a:outerShdw blurRad="12700" dist="38100" dir="2700000" algn="tl" rotWithShape="0">
                    <a:schemeClr val="bg1">
                      <a:lumMod val="50000"/>
                    </a:schemeClr>
                  </a:outerShdw>
                </a:effectLst>
              </a:rPr>
              <a:t>400K</a:t>
            </a:r>
            <a:endParaRPr lang="en-US" sz="1600" b="1" dirty="0">
              <a:ln w="9525">
                <a:solidFill>
                  <a:schemeClr val="bg1"/>
                </a:solidFill>
                <a:prstDash val="solid"/>
              </a:ln>
              <a:solidFill>
                <a:srgbClr val="0070C0"/>
              </a:solidFill>
              <a:effectLst>
                <a:outerShdw blurRad="12700" dist="38100" dir="2700000" algn="tl" rotWithShape="0">
                  <a:schemeClr val="bg1">
                    <a:lumMod val="50000"/>
                  </a:schemeClr>
                </a:outerShdw>
              </a:effectLst>
            </a:endParaRPr>
          </a:p>
        </p:txBody>
      </p:sp>
      <p:sp>
        <p:nvSpPr>
          <p:cNvPr id="52" name="Rectangle 51"/>
          <p:cNvSpPr/>
          <p:nvPr/>
        </p:nvSpPr>
        <p:spPr>
          <a:xfrm>
            <a:off x="2921664" y="1754291"/>
            <a:ext cx="518319" cy="338554"/>
          </a:xfrm>
          <a:prstGeom prst="rect">
            <a:avLst/>
          </a:prstGeom>
          <a:noFill/>
        </p:spPr>
        <p:txBody>
          <a:bodyPr wrap="square" lIns="91440" tIns="45720" rIns="91440" bIns="45720">
            <a:spAutoFit/>
          </a:bodyPr>
          <a:lstStyle/>
          <a:p>
            <a:pPr algn="ctr"/>
            <a:r>
              <a:rPr lang="en-US" sz="1600" b="1" dirty="0">
                <a:ln w="9525">
                  <a:solidFill>
                    <a:schemeClr val="bg1"/>
                  </a:solidFill>
                  <a:prstDash val="solid"/>
                </a:ln>
                <a:solidFill>
                  <a:srgbClr val="0070C0"/>
                </a:solidFill>
                <a:effectLst>
                  <a:outerShdw blurRad="12700" dist="38100" dir="2700000" algn="tl" rotWithShape="0">
                    <a:schemeClr val="bg1">
                      <a:lumMod val="50000"/>
                    </a:schemeClr>
                  </a:outerShdw>
                </a:effectLst>
              </a:rPr>
              <a:t>3</a:t>
            </a:r>
          </a:p>
        </p:txBody>
      </p:sp>
      <p:sp>
        <p:nvSpPr>
          <p:cNvPr id="53" name="Rectangle 52"/>
          <p:cNvSpPr/>
          <p:nvPr/>
        </p:nvSpPr>
        <p:spPr>
          <a:xfrm>
            <a:off x="2905496" y="2136517"/>
            <a:ext cx="518319" cy="338554"/>
          </a:xfrm>
          <a:prstGeom prst="rect">
            <a:avLst/>
          </a:prstGeom>
          <a:noFill/>
        </p:spPr>
        <p:txBody>
          <a:bodyPr wrap="square" lIns="91440" tIns="45720" rIns="91440" bIns="45720">
            <a:spAutoFit/>
          </a:bodyPr>
          <a:lstStyle/>
          <a:p>
            <a:pPr algn="ctr"/>
            <a:r>
              <a:rPr lang="en-US" sz="1600" b="1" dirty="0" smtClean="0">
                <a:ln w="9525">
                  <a:solidFill>
                    <a:schemeClr val="bg1"/>
                  </a:solidFill>
                  <a:prstDash val="solid"/>
                </a:ln>
                <a:solidFill>
                  <a:srgbClr val="0070C0"/>
                </a:solidFill>
                <a:effectLst>
                  <a:outerShdw blurRad="12700" dist="38100" dir="2700000" algn="tl" rotWithShape="0">
                    <a:schemeClr val="bg1">
                      <a:lumMod val="50000"/>
                    </a:schemeClr>
                  </a:outerShdw>
                </a:effectLst>
              </a:rPr>
              <a:t>40</a:t>
            </a:r>
            <a:endParaRPr lang="en-US" sz="1600" b="1" dirty="0">
              <a:ln w="9525">
                <a:solidFill>
                  <a:schemeClr val="bg1"/>
                </a:solidFill>
                <a:prstDash val="solid"/>
              </a:ln>
              <a:solidFill>
                <a:srgbClr val="0070C0"/>
              </a:solidFill>
              <a:effectLst>
                <a:outerShdw blurRad="12700" dist="38100" dir="2700000" algn="tl" rotWithShape="0">
                  <a:schemeClr val="bg1">
                    <a:lumMod val="50000"/>
                  </a:schemeClr>
                </a:outerShdw>
              </a:effectLst>
            </a:endParaRPr>
          </a:p>
        </p:txBody>
      </p:sp>
      <p:sp>
        <p:nvSpPr>
          <p:cNvPr id="54" name="Rectangle 53"/>
          <p:cNvSpPr/>
          <p:nvPr/>
        </p:nvSpPr>
        <p:spPr>
          <a:xfrm>
            <a:off x="2890543" y="3942943"/>
            <a:ext cx="619913" cy="338554"/>
          </a:xfrm>
          <a:prstGeom prst="rect">
            <a:avLst/>
          </a:prstGeom>
          <a:noFill/>
        </p:spPr>
        <p:txBody>
          <a:bodyPr wrap="square" lIns="91440" tIns="45720" rIns="91440" bIns="45720">
            <a:spAutoFit/>
          </a:bodyPr>
          <a:lstStyle/>
          <a:p>
            <a:pPr algn="ctr"/>
            <a:r>
              <a:rPr lang="en-US" sz="1600" b="1" dirty="0" smtClean="0">
                <a:ln w="9525">
                  <a:solidFill>
                    <a:schemeClr val="bg1"/>
                  </a:solidFill>
                  <a:prstDash val="solid"/>
                </a:ln>
                <a:solidFill>
                  <a:srgbClr val="0070C0"/>
                </a:solidFill>
                <a:effectLst>
                  <a:outerShdw blurRad="12700" dist="38100" dir="2700000" algn="tl" rotWithShape="0">
                    <a:schemeClr val="bg1">
                      <a:lumMod val="50000"/>
                    </a:schemeClr>
                  </a:outerShdw>
                </a:effectLst>
              </a:rPr>
              <a:t>&gt;300</a:t>
            </a:r>
            <a:endParaRPr lang="en-US" sz="1600" b="1" dirty="0">
              <a:ln w="9525">
                <a:solidFill>
                  <a:schemeClr val="bg1"/>
                </a:solidFill>
                <a:prstDash val="solid"/>
              </a:ln>
              <a:solidFill>
                <a:srgbClr val="0070C0"/>
              </a:solidFill>
              <a:effectLst>
                <a:outerShdw blurRad="12700" dist="38100" dir="2700000" algn="tl" rotWithShape="0">
                  <a:schemeClr val="bg1">
                    <a:lumMod val="50000"/>
                  </a:schemeClr>
                </a:outerShdw>
              </a:effectLst>
            </a:endParaRPr>
          </a:p>
        </p:txBody>
      </p:sp>
      <p:sp>
        <p:nvSpPr>
          <p:cNvPr id="55" name="Rectangle 54"/>
          <p:cNvSpPr/>
          <p:nvPr/>
        </p:nvSpPr>
        <p:spPr>
          <a:xfrm>
            <a:off x="3000525" y="3535155"/>
            <a:ext cx="518319" cy="338554"/>
          </a:xfrm>
          <a:prstGeom prst="rect">
            <a:avLst/>
          </a:prstGeom>
          <a:noFill/>
        </p:spPr>
        <p:txBody>
          <a:bodyPr wrap="square" lIns="91440" tIns="45720" rIns="91440" bIns="45720">
            <a:spAutoFit/>
          </a:bodyPr>
          <a:lstStyle/>
          <a:p>
            <a:pPr algn="ctr"/>
            <a:r>
              <a:rPr lang="en-US" sz="1600" b="1" dirty="0">
                <a:ln w="9525">
                  <a:solidFill>
                    <a:schemeClr val="bg1"/>
                  </a:solidFill>
                  <a:prstDash val="solid"/>
                </a:ln>
                <a:solidFill>
                  <a:srgbClr val="0070C0"/>
                </a:solidFill>
                <a:effectLst>
                  <a:outerShdw blurRad="12700" dist="38100" dir="2700000" algn="tl" rotWithShape="0">
                    <a:schemeClr val="bg1">
                      <a:lumMod val="50000"/>
                    </a:schemeClr>
                  </a:outerShdw>
                </a:effectLst>
              </a:rPr>
              <a:t>2</a:t>
            </a:r>
          </a:p>
        </p:txBody>
      </p:sp>
      <p:sp>
        <p:nvSpPr>
          <p:cNvPr id="56" name="Rectangle 55"/>
          <p:cNvSpPr/>
          <p:nvPr/>
        </p:nvSpPr>
        <p:spPr>
          <a:xfrm>
            <a:off x="2992137" y="3127367"/>
            <a:ext cx="518319" cy="338554"/>
          </a:xfrm>
          <a:prstGeom prst="rect">
            <a:avLst/>
          </a:prstGeom>
          <a:noFill/>
        </p:spPr>
        <p:txBody>
          <a:bodyPr wrap="square" lIns="91440" tIns="45720" rIns="91440" bIns="45720">
            <a:spAutoFit/>
          </a:bodyPr>
          <a:lstStyle/>
          <a:p>
            <a:pPr algn="ctr"/>
            <a:r>
              <a:rPr lang="en-US" sz="1600" b="1" dirty="0" smtClean="0">
                <a:ln w="9525">
                  <a:solidFill>
                    <a:schemeClr val="bg1"/>
                  </a:solidFill>
                  <a:prstDash val="solid"/>
                </a:ln>
                <a:solidFill>
                  <a:srgbClr val="0070C0"/>
                </a:solidFill>
                <a:effectLst>
                  <a:outerShdw blurRad="12700" dist="38100" dir="2700000" algn="tl" rotWithShape="0">
                    <a:schemeClr val="bg1">
                      <a:lumMod val="50000"/>
                    </a:schemeClr>
                  </a:outerShdw>
                </a:effectLst>
              </a:rPr>
              <a:t>16</a:t>
            </a:r>
            <a:endParaRPr lang="en-US" sz="1600" b="1" dirty="0">
              <a:ln w="9525">
                <a:solidFill>
                  <a:schemeClr val="bg1"/>
                </a:solidFill>
                <a:prstDash val="solid"/>
              </a:ln>
              <a:solidFill>
                <a:srgbClr val="0070C0"/>
              </a:solidFill>
              <a:effectLst>
                <a:outerShdw blurRad="12700" dist="38100" dir="2700000" algn="tl" rotWithShape="0">
                  <a:schemeClr val="bg1">
                    <a:lumMod val="50000"/>
                  </a:schemeClr>
                </a:outerShdw>
              </a:effectLst>
            </a:endParaRPr>
          </a:p>
        </p:txBody>
      </p:sp>
      <p:sp>
        <p:nvSpPr>
          <p:cNvPr id="59" name="Rectangle 58"/>
          <p:cNvSpPr/>
          <p:nvPr/>
        </p:nvSpPr>
        <p:spPr>
          <a:xfrm>
            <a:off x="2855744" y="2800919"/>
            <a:ext cx="650267" cy="338554"/>
          </a:xfrm>
          <a:prstGeom prst="rect">
            <a:avLst/>
          </a:prstGeom>
          <a:noFill/>
        </p:spPr>
        <p:txBody>
          <a:bodyPr wrap="square" lIns="91440" tIns="45720" rIns="91440" bIns="45720">
            <a:spAutoFit/>
          </a:bodyPr>
          <a:lstStyle/>
          <a:p>
            <a:pPr algn="ctr"/>
            <a:r>
              <a:rPr lang="en-US" sz="1600" b="1" dirty="0" smtClean="0">
                <a:ln w="9525">
                  <a:solidFill>
                    <a:schemeClr val="bg1"/>
                  </a:solidFill>
                  <a:prstDash val="solid"/>
                </a:ln>
                <a:solidFill>
                  <a:srgbClr val="0070C0"/>
                </a:solidFill>
                <a:effectLst>
                  <a:outerShdw blurRad="12700" dist="38100" dir="2700000" algn="tl" rotWithShape="0">
                    <a:schemeClr val="bg1">
                      <a:lumMod val="50000"/>
                    </a:schemeClr>
                  </a:outerShdw>
                </a:effectLst>
              </a:rPr>
              <a:t>~80%</a:t>
            </a:r>
            <a:endParaRPr lang="en-US" sz="1600" b="1" dirty="0">
              <a:ln w="9525">
                <a:solidFill>
                  <a:schemeClr val="bg1"/>
                </a:solidFill>
                <a:prstDash val="solid"/>
              </a:ln>
              <a:solidFill>
                <a:srgbClr val="0070C0"/>
              </a:solidFill>
              <a:effectLst>
                <a:outerShdw blurRad="12700" dist="38100" dir="2700000" algn="tl" rotWithShape="0">
                  <a:schemeClr val="bg1">
                    <a:lumMod val="50000"/>
                  </a:schemeClr>
                </a:outerShdw>
              </a:effectLst>
            </a:endParaRPr>
          </a:p>
        </p:txBody>
      </p:sp>
      <p:sp>
        <p:nvSpPr>
          <p:cNvPr id="60" name="Rectangle 59"/>
          <p:cNvSpPr/>
          <p:nvPr/>
        </p:nvSpPr>
        <p:spPr>
          <a:xfrm>
            <a:off x="2920688" y="508940"/>
            <a:ext cx="518319" cy="338554"/>
          </a:xfrm>
          <a:prstGeom prst="rect">
            <a:avLst/>
          </a:prstGeom>
          <a:noFill/>
        </p:spPr>
        <p:txBody>
          <a:bodyPr wrap="square" lIns="91440" tIns="45720" rIns="91440" bIns="45720">
            <a:spAutoFit/>
          </a:bodyPr>
          <a:lstStyle/>
          <a:p>
            <a:pPr algn="ctr"/>
            <a:r>
              <a:rPr lang="en-US" sz="1600" b="1" dirty="0" smtClean="0">
                <a:ln w="9525">
                  <a:solidFill>
                    <a:schemeClr val="bg1"/>
                  </a:solidFill>
                  <a:prstDash val="solid"/>
                </a:ln>
                <a:solidFill>
                  <a:srgbClr val="0070C0"/>
                </a:solidFill>
                <a:effectLst>
                  <a:outerShdw blurRad="12700" dist="38100" dir="2700000" algn="tl" rotWithShape="0">
                    <a:schemeClr val="bg1">
                      <a:lumMod val="50000"/>
                    </a:schemeClr>
                  </a:outerShdw>
                </a:effectLst>
              </a:rPr>
              <a:t>1</a:t>
            </a:r>
            <a:endParaRPr lang="en-US" sz="1600" b="1" dirty="0">
              <a:ln w="9525">
                <a:solidFill>
                  <a:schemeClr val="bg1"/>
                </a:solidFill>
                <a:prstDash val="solid"/>
              </a:ln>
              <a:solidFill>
                <a:srgbClr val="0070C0"/>
              </a:solidFill>
              <a:effectLst>
                <a:outerShdw blurRad="12700" dist="38100" dir="2700000" algn="tl" rotWithShape="0">
                  <a:schemeClr val="bg1">
                    <a:lumMod val="50000"/>
                  </a:schemeClr>
                </a:outerShdw>
              </a:effectLst>
            </a:endParaRPr>
          </a:p>
        </p:txBody>
      </p:sp>
      <p:sp>
        <p:nvSpPr>
          <p:cNvPr id="61" name="Rectangle 60"/>
          <p:cNvSpPr/>
          <p:nvPr/>
        </p:nvSpPr>
        <p:spPr>
          <a:xfrm>
            <a:off x="2890543" y="845454"/>
            <a:ext cx="570678" cy="338554"/>
          </a:xfrm>
          <a:prstGeom prst="rect">
            <a:avLst/>
          </a:prstGeom>
          <a:noFill/>
        </p:spPr>
        <p:txBody>
          <a:bodyPr wrap="square" lIns="91440" tIns="45720" rIns="91440" bIns="45720">
            <a:spAutoFit/>
          </a:bodyPr>
          <a:lstStyle/>
          <a:p>
            <a:pPr algn="ctr"/>
            <a:r>
              <a:rPr lang="en-US" sz="1600" b="1" dirty="0" smtClean="0">
                <a:ln w="9525">
                  <a:solidFill>
                    <a:schemeClr val="bg1"/>
                  </a:solidFill>
                  <a:prstDash val="solid"/>
                </a:ln>
                <a:solidFill>
                  <a:srgbClr val="0070C0"/>
                </a:solidFill>
                <a:effectLst>
                  <a:outerShdw blurRad="12700" dist="38100" dir="2700000" algn="tl" rotWithShape="0">
                    <a:schemeClr val="bg1">
                      <a:lumMod val="50000"/>
                    </a:schemeClr>
                  </a:outerShdw>
                </a:effectLst>
              </a:rPr>
              <a:t>71%</a:t>
            </a:r>
            <a:endParaRPr lang="en-US" sz="1600" b="1" dirty="0">
              <a:ln w="9525">
                <a:solidFill>
                  <a:schemeClr val="bg1"/>
                </a:solidFill>
                <a:prstDash val="solid"/>
              </a:ln>
              <a:solidFill>
                <a:srgbClr val="0070C0"/>
              </a:solidFill>
              <a:effectLst>
                <a:outerShdw blurRad="12700" dist="38100" dir="2700000" algn="tl" rotWithShape="0">
                  <a:schemeClr val="bg1">
                    <a:lumMod val="50000"/>
                  </a:schemeClr>
                </a:outerShdw>
              </a:effectLst>
            </a:endParaRPr>
          </a:p>
        </p:txBody>
      </p:sp>
      <p:sp>
        <p:nvSpPr>
          <p:cNvPr id="62" name="Rectangle 61"/>
          <p:cNvSpPr/>
          <p:nvPr/>
        </p:nvSpPr>
        <p:spPr>
          <a:xfrm>
            <a:off x="2920380" y="148962"/>
            <a:ext cx="518319" cy="338554"/>
          </a:xfrm>
          <a:prstGeom prst="rect">
            <a:avLst/>
          </a:prstGeom>
          <a:noFill/>
        </p:spPr>
        <p:txBody>
          <a:bodyPr wrap="square" lIns="91440" tIns="45720" rIns="91440" bIns="45720">
            <a:spAutoFit/>
          </a:bodyPr>
          <a:lstStyle/>
          <a:p>
            <a:pPr algn="ctr"/>
            <a:r>
              <a:rPr lang="en-US" sz="1600" b="1" dirty="0" smtClean="0">
                <a:ln w="9525">
                  <a:solidFill>
                    <a:schemeClr val="bg1"/>
                  </a:solidFill>
                  <a:prstDash val="solid"/>
                </a:ln>
                <a:solidFill>
                  <a:srgbClr val="0070C0"/>
                </a:solidFill>
                <a:effectLst>
                  <a:outerShdw blurRad="12700" dist="38100" dir="2700000" algn="tl" rotWithShape="0">
                    <a:schemeClr val="bg1">
                      <a:lumMod val="50000"/>
                    </a:schemeClr>
                  </a:outerShdw>
                </a:effectLst>
              </a:rPr>
              <a:t>12</a:t>
            </a:r>
            <a:endParaRPr lang="en-US" sz="1600" b="1" dirty="0">
              <a:ln w="9525">
                <a:solidFill>
                  <a:schemeClr val="bg1"/>
                </a:solidFill>
                <a:prstDash val="solid"/>
              </a:ln>
              <a:solidFill>
                <a:srgbClr val="0070C0"/>
              </a:solidFill>
              <a:effectLst>
                <a:outerShdw blurRad="12700" dist="38100" dir="2700000" algn="tl" rotWithShape="0">
                  <a:schemeClr val="bg1">
                    <a:lumMod val="50000"/>
                  </a:schemeClr>
                </a:outerShdw>
              </a:effectLst>
            </a:endParaRPr>
          </a:p>
        </p:txBody>
      </p:sp>
      <p:sp>
        <p:nvSpPr>
          <p:cNvPr id="6" name="Rounded Rectangle 5"/>
          <p:cNvSpPr/>
          <p:nvPr/>
        </p:nvSpPr>
        <p:spPr>
          <a:xfrm>
            <a:off x="2921664" y="132607"/>
            <a:ext cx="5831301" cy="1162480"/>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p>
        </p:txBody>
      </p:sp>
      <p:sp>
        <p:nvSpPr>
          <p:cNvPr id="63" name="Rounded Rectangle 62"/>
          <p:cNvSpPr/>
          <p:nvPr/>
        </p:nvSpPr>
        <p:spPr>
          <a:xfrm>
            <a:off x="2905496" y="1404766"/>
            <a:ext cx="5847469" cy="1162480"/>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p>
        </p:txBody>
      </p:sp>
      <p:sp>
        <p:nvSpPr>
          <p:cNvPr id="64" name="Rounded Rectangle 63"/>
          <p:cNvSpPr/>
          <p:nvPr/>
        </p:nvSpPr>
        <p:spPr>
          <a:xfrm>
            <a:off x="2880717" y="2742534"/>
            <a:ext cx="5872247" cy="1613317"/>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p>
        </p:txBody>
      </p:sp>
      <p:sp>
        <p:nvSpPr>
          <p:cNvPr id="7" name="Oval 6"/>
          <p:cNvSpPr/>
          <p:nvPr>
            <p:custDataLst>
              <p:tags r:id="rId1"/>
            </p:custDataLst>
          </p:nvPr>
        </p:nvSpPr>
        <p:spPr>
          <a:xfrm>
            <a:off x="176184" y="1128252"/>
            <a:ext cx="2176404" cy="2185861"/>
          </a:xfrm>
          <a:prstGeom prst="ellipse">
            <a:avLst/>
          </a:prstGeom>
          <a:solidFill>
            <a:schemeClr val="tx2"/>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CA" sz="1400" b="1" dirty="0">
                <a:latin typeface="Arial" panose="020B0604020202020204" pitchFamily="34" charset="0"/>
                <a:cs typeface="Arial" panose="020B0604020202020204" pitchFamily="34" charset="0"/>
              </a:rPr>
              <a:t>Building relationships &amp; capacity to see possibilities for improvement &amp; innovation</a:t>
            </a:r>
            <a:endParaRPr lang="en-US" sz="1400" b="1" dirty="0">
              <a:latin typeface="Arial" panose="020B0604020202020204" pitchFamily="34" charset="0"/>
              <a:cs typeface="Arial" panose="020B0604020202020204" pitchFamily="34" charset="0"/>
            </a:endParaRPr>
          </a:p>
        </p:txBody>
      </p:sp>
      <p:sp>
        <p:nvSpPr>
          <p:cNvPr id="37" name="TextBox 36"/>
          <p:cNvSpPr txBox="1"/>
          <p:nvPr/>
        </p:nvSpPr>
        <p:spPr>
          <a:xfrm>
            <a:off x="0" y="220140"/>
            <a:ext cx="825946" cy="1200329"/>
          </a:xfrm>
          <a:prstGeom prst="rect">
            <a:avLst/>
          </a:prstGeom>
          <a:noFill/>
        </p:spPr>
        <p:txBody>
          <a:bodyPr wrap="square" rtlCol="0">
            <a:spAutoFit/>
          </a:bodyPr>
          <a:lstStyle/>
          <a:p>
            <a:pPr algn="ctr"/>
            <a:r>
              <a:rPr lang="en-CA" sz="7200" b="1" dirty="0" smtClean="0">
                <a:ln w="13462">
                  <a:solidFill>
                    <a:schemeClr val="bg1"/>
                  </a:solidFill>
                  <a:prstDash val="solid"/>
                </a:ln>
                <a:solidFill>
                  <a:schemeClr val="accent1">
                    <a:lumMod val="75000"/>
                  </a:schemeClr>
                </a:solidFill>
                <a:effectLst>
                  <a:outerShdw dist="38100" dir="2700000" algn="bl" rotWithShape="0">
                    <a:schemeClr val="accent5"/>
                  </a:outerShdw>
                </a:effectLst>
              </a:rPr>
              <a:t>1</a:t>
            </a:r>
            <a:endParaRPr lang="en-CA" sz="7200" b="1" dirty="0">
              <a:ln w="13462">
                <a:solidFill>
                  <a:schemeClr val="bg1"/>
                </a:solidFill>
                <a:prstDash val="solid"/>
              </a:ln>
              <a:solidFill>
                <a:schemeClr val="accent1">
                  <a:lumMod val="75000"/>
                </a:schemeClr>
              </a:solidFill>
              <a:effectLst>
                <a:outerShdw dist="38100" dir="2700000" algn="bl" rotWithShape="0">
                  <a:schemeClr val="accent5"/>
                </a:outerShdw>
              </a:effectLst>
            </a:endParaRPr>
          </a:p>
        </p:txBody>
      </p:sp>
      <p:sp>
        <p:nvSpPr>
          <p:cNvPr id="5" name="TextBox 4"/>
          <p:cNvSpPr txBox="1"/>
          <p:nvPr/>
        </p:nvSpPr>
        <p:spPr>
          <a:xfrm>
            <a:off x="6449287" y="4318176"/>
            <a:ext cx="2415097" cy="215444"/>
          </a:xfrm>
          <a:prstGeom prst="rect">
            <a:avLst/>
          </a:prstGeom>
          <a:noFill/>
        </p:spPr>
        <p:txBody>
          <a:bodyPr wrap="square" rtlCol="0">
            <a:spAutoFit/>
          </a:bodyPr>
          <a:lstStyle/>
          <a:p>
            <a:r>
              <a:rPr lang="en-CA" sz="800" dirty="0" smtClean="0">
                <a:solidFill>
                  <a:schemeClr val="accent1"/>
                </a:solidFill>
              </a:rPr>
              <a:t>Please refer the annex for info on select projects</a:t>
            </a:r>
            <a:endParaRPr lang="en-CA" sz="800" dirty="0">
              <a:solidFill>
                <a:schemeClr val="accent1"/>
              </a:solidFill>
            </a:endParaRPr>
          </a:p>
        </p:txBody>
      </p:sp>
    </p:spTree>
    <p:extLst>
      <p:ext uri="{BB962C8B-B14F-4D97-AF65-F5344CB8AC3E}">
        <p14:creationId xmlns:p14="http://schemas.microsoft.com/office/powerpoint/2010/main" val="17869488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p:cNvCxnSpPr>
            <a:stCxn id="7" idx="7"/>
          </p:cNvCxnSpPr>
          <p:nvPr/>
        </p:nvCxnSpPr>
        <p:spPr>
          <a:xfrm flipV="1">
            <a:off x="1838684" y="733043"/>
            <a:ext cx="1019993" cy="715321"/>
          </a:xfrm>
          <a:prstGeom prst="line">
            <a:avLst/>
          </a:prstGeom>
          <a:ln w="50800"/>
        </p:spPr>
        <p:style>
          <a:lnRef idx="2">
            <a:schemeClr val="accent1"/>
          </a:lnRef>
          <a:fillRef idx="0">
            <a:schemeClr val="accent1"/>
          </a:fillRef>
          <a:effectRef idx="1">
            <a:schemeClr val="accent1"/>
          </a:effectRef>
          <a:fontRef idx="minor">
            <a:schemeClr val="tx1"/>
          </a:fontRef>
        </p:style>
      </p:cxnSp>
      <p:cxnSp>
        <p:nvCxnSpPr>
          <p:cNvPr id="16" name="Straight Connector 15"/>
          <p:cNvCxnSpPr>
            <a:stCxn id="7" idx="6"/>
          </p:cNvCxnSpPr>
          <p:nvPr/>
        </p:nvCxnSpPr>
        <p:spPr>
          <a:xfrm>
            <a:off x="2157411" y="2221183"/>
            <a:ext cx="701266" cy="1"/>
          </a:xfrm>
          <a:prstGeom prst="line">
            <a:avLst/>
          </a:prstGeom>
          <a:ln w="50800"/>
        </p:spPr>
        <p:style>
          <a:lnRef idx="2">
            <a:schemeClr val="accent1"/>
          </a:lnRef>
          <a:fillRef idx="0">
            <a:schemeClr val="accent1"/>
          </a:fillRef>
          <a:effectRef idx="1">
            <a:schemeClr val="accent1"/>
          </a:effectRef>
          <a:fontRef idx="minor">
            <a:schemeClr val="tx1"/>
          </a:fontRef>
        </p:style>
      </p:cxnSp>
      <p:cxnSp>
        <p:nvCxnSpPr>
          <p:cNvPr id="18" name="Straight Connector 17"/>
          <p:cNvCxnSpPr>
            <a:stCxn id="7" idx="5"/>
          </p:cNvCxnSpPr>
          <p:nvPr/>
        </p:nvCxnSpPr>
        <p:spPr>
          <a:xfrm>
            <a:off x="1838684" y="2994001"/>
            <a:ext cx="1019992" cy="715324"/>
          </a:xfrm>
          <a:prstGeom prst="line">
            <a:avLst/>
          </a:prstGeom>
          <a:ln w="50800"/>
        </p:spPr>
        <p:style>
          <a:lnRef idx="2">
            <a:schemeClr val="accent1"/>
          </a:lnRef>
          <a:fillRef idx="0">
            <a:schemeClr val="accent1"/>
          </a:fillRef>
          <a:effectRef idx="1">
            <a:schemeClr val="accent1"/>
          </a:effectRef>
          <a:fontRef idx="minor">
            <a:schemeClr val="tx1"/>
          </a:fontRef>
        </p:style>
      </p:cxnSp>
      <p:sp>
        <p:nvSpPr>
          <p:cNvPr id="48" name="TextBox 47"/>
          <p:cNvSpPr txBox="1"/>
          <p:nvPr/>
        </p:nvSpPr>
        <p:spPr>
          <a:xfrm>
            <a:off x="3500077" y="208370"/>
            <a:ext cx="2943554" cy="1154162"/>
          </a:xfrm>
          <a:prstGeom prst="rect">
            <a:avLst/>
          </a:prstGeom>
          <a:noFill/>
        </p:spPr>
        <p:txBody>
          <a:bodyPr wrap="square" rtlCol="0">
            <a:spAutoFit/>
          </a:bodyPr>
          <a:lstStyle/>
          <a:p>
            <a:pPr>
              <a:spcBef>
                <a:spcPts val="300"/>
              </a:spcBef>
              <a:spcAft>
                <a:spcPts val="300"/>
              </a:spcAft>
            </a:pPr>
            <a:r>
              <a:rPr lang="en-CA" sz="900" dirty="0" smtClean="0"/>
              <a:t>quizzes </a:t>
            </a:r>
            <a:r>
              <a:rPr lang="en-CA" sz="900" dirty="0"/>
              <a:t>delivered </a:t>
            </a:r>
            <a:r>
              <a:rPr lang="en-CA" sz="900" dirty="0" smtClean="0"/>
              <a:t>via Carrot Rewards and </a:t>
            </a:r>
            <a:r>
              <a:rPr lang="en-CA" sz="900" dirty="0"/>
              <a:t>over 860K completed </a:t>
            </a:r>
            <a:endParaRPr lang="en-CA" sz="900" dirty="0" smtClean="0"/>
          </a:p>
          <a:p>
            <a:pPr>
              <a:spcBef>
                <a:spcPts val="300"/>
              </a:spcBef>
              <a:spcAft>
                <a:spcPts val="300"/>
              </a:spcAft>
            </a:pPr>
            <a:r>
              <a:rPr lang="en-CA" sz="900" dirty="0" smtClean="0"/>
              <a:t>awareness </a:t>
            </a:r>
            <a:r>
              <a:rPr lang="en-CA" sz="900" dirty="0"/>
              <a:t>of ENERGY STAR among app </a:t>
            </a:r>
            <a:r>
              <a:rPr lang="en-CA" sz="900" dirty="0" smtClean="0"/>
              <a:t>users (</a:t>
            </a:r>
            <a:r>
              <a:rPr lang="en-CA" sz="900" dirty="0" err="1" smtClean="0"/>
              <a:t>avg</a:t>
            </a:r>
            <a:r>
              <a:rPr lang="en-CA" sz="900" dirty="0" smtClean="0"/>
              <a:t>)</a:t>
            </a:r>
          </a:p>
          <a:p>
            <a:pPr>
              <a:spcBef>
                <a:spcPts val="300"/>
              </a:spcBef>
              <a:spcAft>
                <a:spcPts val="300"/>
              </a:spcAft>
            </a:pPr>
            <a:r>
              <a:rPr lang="en-CA" sz="900" dirty="0" smtClean="0"/>
              <a:t>(+3,261) in new ENERGY STAR Twitter followers (ON pilot phase)</a:t>
            </a:r>
          </a:p>
          <a:p>
            <a:pPr>
              <a:spcBef>
                <a:spcPts val="300"/>
              </a:spcBef>
              <a:spcAft>
                <a:spcPts val="300"/>
              </a:spcAft>
            </a:pPr>
            <a:r>
              <a:rPr lang="en-CA" sz="900" dirty="0" smtClean="0"/>
              <a:t>(+5,723) ENERGY STAR Facebook followers </a:t>
            </a:r>
            <a:r>
              <a:rPr lang="en-CA" sz="900" dirty="0"/>
              <a:t>(ON pilot phase</a:t>
            </a:r>
            <a:r>
              <a:rPr lang="en-CA" sz="900" dirty="0" smtClean="0"/>
              <a:t>)</a:t>
            </a:r>
            <a:endParaRPr lang="en-CA" sz="900" dirty="0"/>
          </a:p>
        </p:txBody>
      </p:sp>
      <p:sp>
        <p:nvSpPr>
          <p:cNvPr id="49" name="TextBox 48"/>
          <p:cNvSpPr txBox="1"/>
          <p:nvPr/>
        </p:nvSpPr>
        <p:spPr>
          <a:xfrm>
            <a:off x="3338601" y="1534555"/>
            <a:ext cx="2728646" cy="1077218"/>
          </a:xfrm>
          <a:prstGeom prst="rect">
            <a:avLst/>
          </a:prstGeom>
          <a:noFill/>
        </p:spPr>
        <p:txBody>
          <a:bodyPr wrap="square" rtlCol="0">
            <a:spAutoFit/>
          </a:bodyPr>
          <a:lstStyle/>
          <a:p>
            <a:pPr>
              <a:spcBef>
                <a:spcPts val="300"/>
              </a:spcBef>
              <a:spcAft>
                <a:spcPts val="300"/>
              </a:spcAft>
            </a:pPr>
            <a:r>
              <a:rPr lang="en-CA" sz="900" dirty="0"/>
              <a:t>prototypes </a:t>
            </a:r>
            <a:r>
              <a:rPr lang="en-CA" sz="900" dirty="0" smtClean="0"/>
              <a:t>tested to </a:t>
            </a:r>
            <a:r>
              <a:rPr lang="en-CA" sz="900" dirty="0"/>
              <a:t>inform </a:t>
            </a:r>
            <a:r>
              <a:rPr lang="en-CA" sz="900" dirty="0" err="1"/>
              <a:t>EnerGuide</a:t>
            </a:r>
            <a:r>
              <a:rPr lang="en-CA" sz="900" dirty="0"/>
              <a:t> </a:t>
            </a:r>
            <a:r>
              <a:rPr lang="en-CA" sz="900" dirty="0" smtClean="0"/>
              <a:t>home labeling experience &amp; uptake in Edmonton</a:t>
            </a:r>
          </a:p>
          <a:p>
            <a:pPr>
              <a:spcBef>
                <a:spcPts val="300"/>
              </a:spcBef>
              <a:spcAft>
                <a:spcPts val="300"/>
              </a:spcAft>
            </a:pPr>
            <a:r>
              <a:rPr lang="en-CA" sz="900" dirty="0" err="1"/>
              <a:t>EnerGuide</a:t>
            </a:r>
            <a:r>
              <a:rPr lang="en-CA" sz="900" dirty="0"/>
              <a:t> </a:t>
            </a:r>
            <a:r>
              <a:rPr lang="en-CA" sz="900" dirty="0" smtClean="0"/>
              <a:t>vehicle labels prototyped to inform digital transition &amp; future testing</a:t>
            </a:r>
          </a:p>
          <a:p>
            <a:pPr>
              <a:spcBef>
                <a:spcPts val="300"/>
              </a:spcBef>
              <a:spcAft>
                <a:spcPts val="300"/>
              </a:spcAft>
            </a:pPr>
            <a:r>
              <a:rPr lang="en-CA" sz="900" dirty="0" err="1" smtClean="0"/>
              <a:t>EnerGuide</a:t>
            </a:r>
            <a:r>
              <a:rPr lang="en-CA" sz="900" dirty="0" smtClean="0"/>
              <a:t> portal being prototyped with Canadian Digital Service to test digital service improvements </a:t>
            </a:r>
          </a:p>
        </p:txBody>
      </p:sp>
      <p:sp>
        <p:nvSpPr>
          <p:cNvPr id="50" name="TextBox 49"/>
          <p:cNvSpPr txBox="1"/>
          <p:nvPr/>
        </p:nvSpPr>
        <p:spPr>
          <a:xfrm>
            <a:off x="3338602" y="2860842"/>
            <a:ext cx="2972318" cy="1354217"/>
          </a:xfrm>
          <a:prstGeom prst="rect">
            <a:avLst/>
          </a:prstGeom>
          <a:noFill/>
        </p:spPr>
        <p:txBody>
          <a:bodyPr wrap="square" rtlCol="0">
            <a:spAutoFit/>
          </a:bodyPr>
          <a:lstStyle>
            <a:defPPr>
              <a:defRPr lang="en-US"/>
            </a:defPPr>
            <a:lvl1pPr marL="285750" indent="-285750">
              <a:buFont typeface="Arial" panose="020B0604020202020204" pitchFamily="34" charset="0"/>
              <a:buChar char="•"/>
              <a:defRPr sz="900"/>
            </a:lvl1pPr>
          </a:lstStyle>
          <a:p>
            <a:pPr marL="0" indent="0">
              <a:spcBef>
                <a:spcPts val="300"/>
              </a:spcBef>
              <a:spcAft>
                <a:spcPts val="300"/>
              </a:spcAft>
              <a:buNone/>
            </a:pPr>
            <a:r>
              <a:rPr lang="en-CA" dirty="0" smtClean="0"/>
              <a:t>Smart Energy Community Scorecard </a:t>
            </a:r>
            <a:r>
              <a:rPr lang="en-CA" dirty="0"/>
              <a:t>(</a:t>
            </a:r>
            <a:r>
              <a:rPr lang="en-CA" dirty="0" smtClean="0"/>
              <a:t>QUEST) proof of concept &amp; stakeholder engagement supported</a:t>
            </a:r>
          </a:p>
          <a:p>
            <a:pPr marL="0" indent="0">
              <a:spcBef>
                <a:spcPts val="300"/>
              </a:spcBef>
              <a:spcAft>
                <a:spcPts val="300"/>
              </a:spcAft>
              <a:buNone/>
            </a:pPr>
            <a:r>
              <a:rPr lang="en-CA" dirty="0" smtClean="0"/>
              <a:t>digital change drivers analyzed </a:t>
            </a:r>
            <a:r>
              <a:rPr lang="en-CA" dirty="0"/>
              <a:t>&amp; </a:t>
            </a:r>
            <a:r>
              <a:rPr lang="en-CA" dirty="0" smtClean="0"/>
              <a:t>3 future scenarios created to compare against policy assumptions and inform improvements &amp; new directions</a:t>
            </a:r>
          </a:p>
          <a:p>
            <a:pPr marL="0" indent="0">
              <a:spcBef>
                <a:spcPts val="300"/>
              </a:spcBef>
              <a:spcAft>
                <a:spcPts val="300"/>
              </a:spcAft>
              <a:buNone/>
            </a:pPr>
            <a:r>
              <a:rPr lang="en-CA" dirty="0"/>
              <a:t>low carbon city visions with </a:t>
            </a:r>
            <a:r>
              <a:rPr lang="en-CA" dirty="0" smtClean="0"/>
              <a:t>energy mix pathways presented </a:t>
            </a:r>
            <a:r>
              <a:rPr lang="en-CA" dirty="0"/>
              <a:t>by cross-sector teams at </a:t>
            </a:r>
            <a:r>
              <a:rPr lang="en-CA" dirty="0" smtClean="0"/>
              <a:t>“The </a:t>
            </a:r>
            <a:r>
              <a:rPr lang="en-CA" dirty="0"/>
              <a:t>Future </a:t>
            </a:r>
            <a:r>
              <a:rPr lang="en-CA" dirty="0" smtClean="0"/>
              <a:t>Disrupted” </a:t>
            </a:r>
            <a:r>
              <a:rPr lang="en-CA" dirty="0" err="1" smtClean="0"/>
              <a:t>GenEn</a:t>
            </a:r>
            <a:r>
              <a:rPr lang="en-CA" dirty="0" smtClean="0"/>
              <a:t> </a:t>
            </a:r>
            <a:r>
              <a:rPr lang="en-CA" dirty="0"/>
              <a:t>Hackathon (with Deloitte</a:t>
            </a:r>
            <a:r>
              <a:rPr lang="en-CA" dirty="0" smtClean="0"/>
              <a:t>)</a:t>
            </a:r>
            <a:endParaRPr lang="en-CA" dirty="0"/>
          </a:p>
        </p:txBody>
      </p:sp>
      <p:sp>
        <p:nvSpPr>
          <p:cNvPr id="51" name="Rectangle 50"/>
          <p:cNvSpPr/>
          <p:nvPr/>
        </p:nvSpPr>
        <p:spPr>
          <a:xfrm>
            <a:off x="2858676" y="1514640"/>
            <a:ext cx="659285" cy="338554"/>
          </a:xfrm>
          <a:prstGeom prst="rect">
            <a:avLst/>
          </a:prstGeom>
          <a:noFill/>
        </p:spPr>
        <p:txBody>
          <a:bodyPr wrap="square" lIns="91440" tIns="45720" rIns="91440" bIns="45720">
            <a:spAutoFit/>
          </a:bodyPr>
          <a:lstStyle/>
          <a:p>
            <a:pPr algn="ctr"/>
            <a:r>
              <a:rPr lang="en-US" sz="1600" b="1" dirty="0">
                <a:ln w="9525">
                  <a:solidFill>
                    <a:schemeClr val="bg1"/>
                  </a:solidFill>
                  <a:prstDash val="solid"/>
                </a:ln>
                <a:solidFill>
                  <a:srgbClr val="0070C0"/>
                </a:solidFill>
                <a:effectLst>
                  <a:outerShdw blurRad="12700" dist="38100" dir="2700000" algn="tl" rotWithShape="0">
                    <a:schemeClr val="bg1">
                      <a:lumMod val="50000"/>
                    </a:schemeClr>
                  </a:outerShdw>
                </a:effectLst>
              </a:rPr>
              <a:t>3</a:t>
            </a:r>
          </a:p>
        </p:txBody>
      </p:sp>
      <p:sp>
        <p:nvSpPr>
          <p:cNvPr id="52" name="Rectangle 51"/>
          <p:cNvSpPr/>
          <p:nvPr/>
        </p:nvSpPr>
        <p:spPr>
          <a:xfrm>
            <a:off x="2921664" y="1840691"/>
            <a:ext cx="518319" cy="338554"/>
          </a:xfrm>
          <a:prstGeom prst="rect">
            <a:avLst/>
          </a:prstGeom>
          <a:noFill/>
        </p:spPr>
        <p:txBody>
          <a:bodyPr wrap="square" lIns="91440" tIns="45720" rIns="91440" bIns="45720">
            <a:spAutoFit/>
          </a:bodyPr>
          <a:lstStyle/>
          <a:p>
            <a:pPr algn="ctr"/>
            <a:r>
              <a:rPr lang="en-US" sz="1600" b="1" dirty="0">
                <a:ln w="9525">
                  <a:solidFill>
                    <a:schemeClr val="bg1"/>
                  </a:solidFill>
                  <a:prstDash val="solid"/>
                </a:ln>
                <a:solidFill>
                  <a:srgbClr val="0070C0"/>
                </a:solidFill>
                <a:effectLst>
                  <a:outerShdw blurRad="12700" dist="38100" dir="2700000" algn="tl" rotWithShape="0">
                    <a:schemeClr val="bg1">
                      <a:lumMod val="50000"/>
                    </a:schemeClr>
                  </a:outerShdw>
                </a:effectLst>
              </a:rPr>
              <a:t>3</a:t>
            </a:r>
          </a:p>
        </p:txBody>
      </p:sp>
      <p:sp>
        <p:nvSpPr>
          <p:cNvPr id="53" name="Rectangle 52"/>
          <p:cNvSpPr/>
          <p:nvPr/>
        </p:nvSpPr>
        <p:spPr>
          <a:xfrm>
            <a:off x="2905496" y="2222917"/>
            <a:ext cx="518319" cy="338554"/>
          </a:xfrm>
          <a:prstGeom prst="rect">
            <a:avLst/>
          </a:prstGeom>
          <a:noFill/>
        </p:spPr>
        <p:txBody>
          <a:bodyPr wrap="square" lIns="91440" tIns="45720" rIns="91440" bIns="45720">
            <a:spAutoFit/>
          </a:bodyPr>
          <a:lstStyle/>
          <a:p>
            <a:pPr algn="ctr"/>
            <a:r>
              <a:rPr lang="en-US" sz="1600" b="1" dirty="0" smtClean="0">
                <a:ln w="9525">
                  <a:solidFill>
                    <a:schemeClr val="bg1"/>
                  </a:solidFill>
                  <a:prstDash val="solid"/>
                </a:ln>
                <a:solidFill>
                  <a:srgbClr val="0070C0"/>
                </a:solidFill>
                <a:effectLst>
                  <a:outerShdw blurRad="12700" dist="38100" dir="2700000" algn="tl" rotWithShape="0">
                    <a:schemeClr val="bg1">
                      <a:lumMod val="50000"/>
                    </a:schemeClr>
                  </a:outerShdw>
                </a:effectLst>
              </a:rPr>
              <a:t>1</a:t>
            </a:r>
            <a:endParaRPr lang="en-US" sz="1600" b="1" dirty="0">
              <a:ln w="9525">
                <a:solidFill>
                  <a:schemeClr val="bg1"/>
                </a:solidFill>
                <a:prstDash val="solid"/>
              </a:ln>
              <a:solidFill>
                <a:srgbClr val="0070C0"/>
              </a:solidFill>
              <a:effectLst>
                <a:outerShdw blurRad="12700" dist="38100" dir="2700000" algn="tl" rotWithShape="0">
                  <a:schemeClr val="bg1">
                    <a:lumMod val="50000"/>
                  </a:schemeClr>
                </a:outerShdw>
              </a:effectLst>
            </a:endParaRPr>
          </a:p>
        </p:txBody>
      </p:sp>
      <p:sp>
        <p:nvSpPr>
          <p:cNvPr id="55" name="Rectangle 54"/>
          <p:cNvSpPr/>
          <p:nvPr/>
        </p:nvSpPr>
        <p:spPr>
          <a:xfrm>
            <a:off x="2955955" y="3221301"/>
            <a:ext cx="518319" cy="338554"/>
          </a:xfrm>
          <a:prstGeom prst="rect">
            <a:avLst/>
          </a:prstGeom>
          <a:noFill/>
        </p:spPr>
        <p:txBody>
          <a:bodyPr wrap="square" lIns="91440" tIns="45720" rIns="91440" bIns="45720">
            <a:spAutoFit/>
          </a:bodyPr>
          <a:lstStyle/>
          <a:p>
            <a:pPr algn="ctr"/>
            <a:r>
              <a:rPr lang="en-US" sz="1600" b="1" dirty="0">
                <a:ln w="9525">
                  <a:solidFill>
                    <a:schemeClr val="bg1"/>
                  </a:solidFill>
                  <a:prstDash val="solid"/>
                </a:ln>
                <a:solidFill>
                  <a:srgbClr val="0070C0"/>
                </a:solidFill>
                <a:effectLst>
                  <a:outerShdw blurRad="12700" dist="38100" dir="2700000" algn="tl" rotWithShape="0">
                    <a:schemeClr val="bg1">
                      <a:lumMod val="50000"/>
                    </a:schemeClr>
                  </a:outerShdw>
                </a:effectLst>
              </a:rPr>
              <a:t>8</a:t>
            </a:r>
          </a:p>
        </p:txBody>
      </p:sp>
      <p:sp>
        <p:nvSpPr>
          <p:cNvPr id="56" name="Rectangle 55"/>
          <p:cNvSpPr/>
          <p:nvPr/>
        </p:nvSpPr>
        <p:spPr>
          <a:xfrm>
            <a:off x="2948756" y="3721676"/>
            <a:ext cx="518319" cy="338554"/>
          </a:xfrm>
          <a:prstGeom prst="rect">
            <a:avLst/>
          </a:prstGeom>
          <a:noFill/>
        </p:spPr>
        <p:txBody>
          <a:bodyPr wrap="square" lIns="91440" tIns="45720" rIns="91440" bIns="45720">
            <a:spAutoFit/>
          </a:bodyPr>
          <a:lstStyle/>
          <a:p>
            <a:pPr algn="ctr"/>
            <a:r>
              <a:rPr lang="en-US" sz="1600" b="1" dirty="0" smtClean="0">
                <a:ln w="9525">
                  <a:solidFill>
                    <a:schemeClr val="bg1"/>
                  </a:solidFill>
                  <a:prstDash val="solid"/>
                </a:ln>
                <a:solidFill>
                  <a:srgbClr val="0070C0"/>
                </a:solidFill>
                <a:effectLst>
                  <a:outerShdw blurRad="12700" dist="38100" dir="2700000" algn="tl" rotWithShape="0">
                    <a:schemeClr val="bg1">
                      <a:lumMod val="50000"/>
                    </a:schemeClr>
                  </a:outerShdw>
                </a:effectLst>
              </a:rPr>
              <a:t>6</a:t>
            </a:r>
            <a:endParaRPr lang="en-US" sz="1600" b="1" dirty="0">
              <a:ln w="9525">
                <a:solidFill>
                  <a:schemeClr val="bg1"/>
                </a:solidFill>
                <a:prstDash val="solid"/>
              </a:ln>
              <a:solidFill>
                <a:srgbClr val="0070C0"/>
              </a:solidFill>
              <a:effectLst>
                <a:outerShdw blurRad="12700" dist="38100" dir="2700000" algn="tl" rotWithShape="0">
                  <a:schemeClr val="bg1">
                    <a:lumMod val="50000"/>
                  </a:schemeClr>
                </a:outerShdw>
              </a:effectLst>
            </a:endParaRPr>
          </a:p>
        </p:txBody>
      </p:sp>
      <p:sp>
        <p:nvSpPr>
          <p:cNvPr id="59" name="Rectangle 58"/>
          <p:cNvSpPr/>
          <p:nvPr/>
        </p:nvSpPr>
        <p:spPr>
          <a:xfrm>
            <a:off x="2890543" y="2854951"/>
            <a:ext cx="650267" cy="338554"/>
          </a:xfrm>
          <a:prstGeom prst="rect">
            <a:avLst/>
          </a:prstGeom>
          <a:noFill/>
        </p:spPr>
        <p:txBody>
          <a:bodyPr wrap="square" lIns="91440" tIns="45720" rIns="91440" bIns="45720">
            <a:spAutoFit/>
          </a:bodyPr>
          <a:lstStyle/>
          <a:p>
            <a:pPr algn="ctr"/>
            <a:r>
              <a:rPr lang="en-US" sz="1600" b="1" dirty="0">
                <a:ln w="9525">
                  <a:solidFill>
                    <a:schemeClr val="bg1"/>
                  </a:solidFill>
                  <a:prstDash val="solid"/>
                </a:ln>
                <a:solidFill>
                  <a:srgbClr val="0070C0"/>
                </a:solidFill>
                <a:effectLst>
                  <a:outerShdw blurRad="12700" dist="38100" dir="2700000" algn="tl" rotWithShape="0">
                    <a:schemeClr val="bg1">
                      <a:lumMod val="50000"/>
                    </a:schemeClr>
                  </a:outerShdw>
                </a:effectLst>
              </a:rPr>
              <a:t>1</a:t>
            </a:r>
          </a:p>
        </p:txBody>
      </p:sp>
      <p:sp>
        <p:nvSpPr>
          <p:cNvPr id="60" name="Rectangle 59"/>
          <p:cNvSpPr/>
          <p:nvPr/>
        </p:nvSpPr>
        <p:spPr>
          <a:xfrm>
            <a:off x="2945327" y="487516"/>
            <a:ext cx="659285" cy="338554"/>
          </a:xfrm>
          <a:prstGeom prst="rect">
            <a:avLst/>
          </a:prstGeom>
          <a:noFill/>
        </p:spPr>
        <p:txBody>
          <a:bodyPr wrap="square" lIns="91440" tIns="45720" rIns="91440" bIns="45720">
            <a:spAutoFit/>
          </a:bodyPr>
          <a:lstStyle/>
          <a:p>
            <a:pPr algn="ctr"/>
            <a:r>
              <a:rPr lang="en-US" sz="1600" b="1" dirty="0" smtClean="0">
                <a:ln w="9525">
                  <a:solidFill>
                    <a:schemeClr val="bg1"/>
                  </a:solidFill>
                  <a:prstDash val="solid"/>
                </a:ln>
                <a:solidFill>
                  <a:srgbClr val="0070C0"/>
                </a:solidFill>
                <a:effectLst>
                  <a:outerShdw blurRad="12700" dist="38100" dir="2700000" algn="tl" rotWithShape="0">
                    <a:schemeClr val="bg1">
                      <a:lumMod val="50000"/>
                    </a:schemeClr>
                  </a:outerShdw>
                </a:effectLst>
              </a:rPr>
              <a:t>+26%</a:t>
            </a:r>
            <a:endParaRPr lang="en-US" sz="1600" b="1" dirty="0">
              <a:ln w="9525">
                <a:solidFill>
                  <a:schemeClr val="bg1"/>
                </a:solidFill>
                <a:prstDash val="solid"/>
              </a:ln>
              <a:solidFill>
                <a:srgbClr val="0070C0"/>
              </a:solidFill>
              <a:effectLst>
                <a:outerShdw blurRad="12700" dist="38100" dir="2700000" algn="tl" rotWithShape="0">
                  <a:schemeClr val="bg1">
                    <a:lumMod val="50000"/>
                  </a:schemeClr>
                </a:outerShdw>
              </a:effectLst>
            </a:endParaRPr>
          </a:p>
        </p:txBody>
      </p:sp>
      <p:sp>
        <p:nvSpPr>
          <p:cNvPr id="61" name="Rectangle 60"/>
          <p:cNvSpPr/>
          <p:nvPr/>
        </p:nvSpPr>
        <p:spPr>
          <a:xfrm>
            <a:off x="2827771" y="787599"/>
            <a:ext cx="888118" cy="338554"/>
          </a:xfrm>
          <a:prstGeom prst="rect">
            <a:avLst/>
          </a:prstGeom>
          <a:noFill/>
        </p:spPr>
        <p:txBody>
          <a:bodyPr wrap="square" lIns="91440" tIns="45720" rIns="91440" bIns="45720">
            <a:spAutoFit/>
          </a:bodyPr>
          <a:lstStyle/>
          <a:p>
            <a:pPr algn="ctr"/>
            <a:r>
              <a:rPr lang="en-US" sz="1600" b="1" dirty="0" smtClean="0">
                <a:ln w="9525">
                  <a:solidFill>
                    <a:schemeClr val="bg1"/>
                  </a:solidFill>
                  <a:prstDash val="solid"/>
                </a:ln>
                <a:solidFill>
                  <a:srgbClr val="0070C0"/>
                </a:solidFill>
                <a:effectLst>
                  <a:outerShdw blurRad="12700" dist="38100" dir="2700000" algn="tl" rotWithShape="0">
                    <a:schemeClr val="bg1">
                      <a:lumMod val="50000"/>
                    </a:schemeClr>
                  </a:outerShdw>
                </a:effectLst>
              </a:rPr>
              <a:t>+</a:t>
            </a:r>
            <a:r>
              <a:rPr lang="en-US" sz="1600" b="1" dirty="0">
                <a:ln w="9525">
                  <a:solidFill>
                    <a:schemeClr val="bg1"/>
                  </a:solidFill>
                  <a:prstDash val="solid"/>
                </a:ln>
                <a:solidFill>
                  <a:srgbClr val="0070C0"/>
                </a:solidFill>
                <a:effectLst>
                  <a:outerShdw blurRad="12700" dist="38100" dir="2700000" algn="tl" rotWithShape="0">
                    <a:schemeClr val="bg1">
                      <a:lumMod val="50000"/>
                    </a:schemeClr>
                  </a:outerShdw>
                </a:effectLst>
              </a:rPr>
              <a:t>111</a:t>
            </a:r>
            <a:r>
              <a:rPr lang="en-US" sz="1600" b="1" dirty="0" smtClean="0">
                <a:ln w="9525">
                  <a:solidFill>
                    <a:schemeClr val="bg1"/>
                  </a:solidFill>
                  <a:prstDash val="solid"/>
                </a:ln>
                <a:solidFill>
                  <a:srgbClr val="0070C0"/>
                </a:solidFill>
                <a:effectLst>
                  <a:outerShdw blurRad="12700" dist="38100" dir="2700000" algn="tl" rotWithShape="0">
                    <a:schemeClr val="bg1">
                      <a:lumMod val="50000"/>
                    </a:schemeClr>
                  </a:outerShdw>
                </a:effectLst>
              </a:rPr>
              <a:t>%</a:t>
            </a:r>
            <a:endParaRPr lang="en-US" sz="1600" b="1" dirty="0">
              <a:ln w="9525">
                <a:solidFill>
                  <a:schemeClr val="bg1"/>
                </a:solidFill>
                <a:prstDash val="solid"/>
              </a:ln>
              <a:solidFill>
                <a:srgbClr val="0070C0"/>
              </a:solidFill>
              <a:effectLst>
                <a:outerShdw blurRad="12700" dist="38100" dir="2700000" algn="tl" rotWithShape="0">
                  <a:schemeClr val="bg1">
                    <a:lumMod val="50000"/>
                  </a:schemeClr>
                </a:outerShdw>
              </a:effectLst>
            </a:endParaRPr>
          </a:p>
        </p:txBody>
      </p:sp>
      <p:sp>
        <p:nvSpPr>
          <p:cNvPr id="62" name="Rectangle 61"/>
          <p:cNvSpPr/>
          <p:nvPr/>
        </p:nvSpPr>
        <p:spPr>
          <a:xfrm>
            <a:off x="2905664" y="148962"/>
            <a:ext cx="743387" cy="338554"/>
          </a:xfrm>
          <a:prstGeom prst="rect">
            <a:avLst/>
          </a:prstGeom>
          <a:noFill/>
        </p:spPr>
        <p:txBody>
          <a:bodyPr wrap="square" lIns="91440" tIns="45720" rIns="91440" bIns="45720">
            <a:spAutoFit/>
          </a:bodyPr>
          <a:lstStyle/>
          <a:p>
            <a:pPr algn="ctr"/>
            <a:r>
              <a:rPr lang="en-US" sz="1600" b="1" dirty="0" smtClean="0">
                <a:ln w="9525">
                  <a:solidFill>
                    <a:schemeClr val="bg1"/>
                  </a:solidFill>
                  <a:prstDash val="solid"/>
                </a:ln>
                <a:solidFill>
                  <a:srgbClr val="0070C0"/>
                </a:solidFill>
                <a:effectLst>
                  <a:outerShdw blurRad="12700" dist="38100" dir="2700000" algn="tl" rotWithShape="0">
                    <a:schemeClr val="bg1">
                      <a:lumMod val="50000"/>
                    </a:schemeClr>
                  </a:outerShdw>
                </a:effectLst>
              </a:rPr>
              <a:t>&gt;2.3M</a:t>
            </a:r>
            <a:endParaRPr lang="en-US" sz="1600" b="1" dirty="0">
              <a:ln w="9525">
                <a:solidFill>
                  <a:schemeClr val="bg1"/>
                </a:solidFill>
                <a:prstDash val="solid"/>
              </a:ln>
              <a:solidFill>
                <a:srgbClr val="0070C0"/>
              </a:solidFill>
              <a:effectLst>
                <a:outerShdw blurRad="12700" dist="38100" dir="2700000" algn="tl" rotWithShape="0">
                  <a:schemeClr val="bg1">
                    <a:lumMod val="50000"/>
                  </a:schemeClr>
                </a:outerShdw>
              </a:effectLst>
            </a:endParaRPr>
          </a:p>
        </p:txBody>
      </p:sp>
      <p:sp>
        <p:nvSpPr>
          <p:cNvPr id="6" name="Rounded Rectangle 5"/>
          <p:cNvSpPr/>
          <p:nvPr/>
        </p:nvSpPr>
        <p:spPr>
          <a:xfrm>
            <a:off x="2921664" y="132606"/>
            <a:ext cx="5831301" cy="1289325"/>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p>
        </p:txBody>
      </p:sp>
      <p:sp>
        <p:nvSpPr>
          <p:cNvPr id="63" name="Rounded Rectangle 62"/>
          <p:cNvSpPr/>
          <p:nvPr/>
        </p:nvSpPr>
        <p:spPr>
          <a:xfrm>
            <a:off x="2905496" y="1491166"/>
            <a:ext cx="5847469" cy="1162480"/>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p>
        </p:txBody>
      </p:sp>
      <p:sp>
        <p:nvSpPr>
          <p:cNvPr id="64" name="Rounded Rectangle 63"/>
          <p:cNvSpPr/>
          <p:nvPr/>
        </p:nvSpPr>
        <p:spPr>
          <a:xfrm>
            <a:off x="2880717" y="2759194"/>
            <a:ext cx="5872247" cy="1578868"/>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p>
        </p:txBody>
      </p:sp>
      <p:sp>
        <p:nvSpPr>
          <p:cNvPr id="7" name="Oval 6"/>
          <p:cNvSpPr/>
          <p:nvPr>
            <p:custDataLst>
              <p:tags r:id="rId1"/>
            </p:custDataLst>
          </p:nvPr>
        </p:nvSpPr>
        <p:spPr>
          <a:xfrm>
            <a:off x="176184" y="1128252"/>
            <a:ext cx="2176404" cy="2185861"/>
          </a:xfrm>
          <a:prstGeom prst="ellipse">
            <a:avLst/>
          </a:prstGeom>
          <a:solidFill>
            <a:schemeClr val="tx2"/>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CA" sz="1400" b="1" dirty="0" smtClean="0">
                <a:latin typeface="Arial" panose="020B0604020202020204" pitchFamily="34" charset="0"/>
                <a:cs typeface="Arial" panose="020B0604020202020204" pitchFamily="34" charset="0"/>
              </a:rPr>
              <a:t>Co-creating </a:t>
            </a:r>
            <a:r>
              <a:rPr lang="en-CA" sz="1400" b="1" dirty="0">
                <a:latin typeface="Arial" panose="020B0604020202020204" pitchFamily="34" charset="0"/>
                <a:cs typeface="Arial" panose="020B0604020202020204" pitchFamily="34" charset="0"/>
              </a:rPr>
              <a:t>evidence &amp; </a:t>
            </a:r>
            <a:r>
              <a:rPr lang="en-CA" sz="1400" b="1" dirty="0" smtClean="0">
                <a:latin typeface="Arial" panose="020B0604020202020204" pitchFamily="34" charset="0"/>
                <a:cs typeface="Arial" panose="020B0604020202020204" pitchFamily="34" charset="0"/>
              </a:rPr>
              <a:t>learning by testing </a:t>
            </a:r>
            <a:r>
              <a:rPr lang="en-CA" sz="1400" b="1" dirty="0">
                <a:latin typeface="Arial" panose="020B0604020202020204" pitchFamily="34" charset="0"/>
                <a:cs typeface="Arial" panose="020B0604020202020204" pitchFamily="34" charset="0"/>
              </a:rPr>
              <a:t>insights, prototypes &amp; </a:t>
            </a:r>
            <a:r>
              <a:rPr lang="en-CA" sz="1400" b="1" dirty="0" smtClean="0">
                <a:latin typeface="Arial" panose="020B0604020202020204" pitchFamily="34" charset="0"/>
                <a:cs typeface="Arial" panose="020B0604020202020204" pitchFamily="34" charset="0"/>
              </a:rPr>
              <a:t>pilots</a:t>
            </a:r>
            <a:endParaRPr lang="en-US" sz="1400" b="1" dirty="0">
              <a:latin typeface="Arial" panose="020B0604020202020204" pitchFamily="34" charset="0"/>
              <a:cs typeface="Arial" panose="020B0604020202020204" pitchFamily="34" charset="0"/>
            </a:endParaRPr>
          </a:p>
        </p:txBody>
      </p:sp>
      <p:pic>
        <p:nvPicPr>
          <p:cNvPr id="39" name="Shape 281" descr="C:\Users\jokenney\Desktop\pics\ENERGUIDE.png"/>
          <p:cNvPicPr preferRelativeResize="0"/>
          <p:nvPr/>
        </p:nvPicPr>
        <p:blipFill rotWithShape="1">
          <a:blip r:embed="rId4">
            <a:alphaModFix/>
          </a:blip>
          <a:srcRect/>
          <a:stretch/>
        </p:blipFill>
        <p:spPr>
          <a:xfrm>
            <a:off x="7972880" y="917280"/>
            <a:ext cx="632797" cy="268353"/>
          </a:xfrm>
          <a:prstGeom prst="rect">
            <a:avLst/>
          </a:prstGeom>
          <a:noFill/>
          <a:ln>
            <a:noFill/>
          </a:ln>
        </p:spPr>
      </p:pic>
      <p:pic>
        <p:nvPicPr>
          <p:cNvPr id="40" name="Shape 282"/>
          <p:cNvPicPr preferRelativeResize="0"/>
          <p:nvPr/>
        </p:nvPicPr>
        <p:blipFill rotWithShape="1">
          <a:blip r:embed="rId5">
            <a:alphaModFix/>
          </a:blip>
          <a:srcRect/>
          <a:stretch/>
        </p:blipFill>
        <p:spPr>
          <a:xfrm>
            <a:off x="7972880" y="228152"/>
            <a:ext cx="573313" cy="580533"/>
          </a:xfrm>
          <a:prstGeom prst="rect">
            <a:avLst/>
          </a:prstGeom>
          <a:noFill/>
          <a:ln>
            <a:noFill/>
          </a:ln>
        </p:spPr>
      </p:pic>
      <p:grpSp>
        <p:nvGrpSpPr>
          <p:cNvPr id="41" name="Group 40"/>
          <p:cNvGrpSpPr/>
          <p:nvPr/>
        </p:nvGrpSpPr>
        <p:grpSpPr>
          <a:xfrm>
            <a:off x="6444976" y="164272"/>
            <a:ext cx="557954" cy="1137542"/>
            <a:chOff x="739798" y="1327087"/>
            <a:chExt cx="1766837" cy="3158925"/>
          </a:xfrm>
        </p:grpSpPr>
        <p:pic>
          <p:nvPicPr>
            <p:cNvPr id="42" name="Picture 41"/>
            <p:cNvPicPr>
              <a:picLocks noChangeAspect="1"/>
            </p:cNvPicPr>
            <p:nvPr/>
          </p:nvPicPr>
          <p:blipFill>
            <a:blip r:embed="rId6"/>
            <a:stretch>
              <a:fillRect/>
            </a:stretch>
          </p:blipFill>
          <p:spPr>
            <a:xfrm>
              <a:off x="849989" y="1732271"/>
              <a:ext cx="1494805" cy="2589016"/>
            </a:xfrm>
            <a:prstGeom prst="rect">
              <a:avLst/>
            </a:prstGeom>
          </p:spPr>
        </p:pic>
        <p:pic>
          <p:nvPicPr>
            <p:cNvPr id="43" name="Picture 42"/>
            <p:cNvPicPr>
              <a:picLocks noChangeAspect="1"/>
            </p:cNvPicPr>
            <p:nvPr/>
          </p:nvPicPr>
          <p:blipFill>
            <a:blip r:embed="rId7"/>
            <a:stretch>
              <a:fillRect/>
            </a:stretch>
          </p:blipFill>
          <p:spPr>
            <a:xfrm>
              <a:off x="739798" y="1327087"/>
              <a:ext cx="1766837" cy="3158925"/>
            </a:xfrm>
            <a:prstGeom prst="rect">
              <a:avLst/>
            </a:prstGeom>
          </p:spPr>
        </p:pic>
      </p:grpSp>
      <p:pic>
        <p:nvPicPr>
          <p:cNvPr id="44" name="Picture 4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72323" y="341667"/>
            <a:ext cx="813907" cy="779852"/>
          </a:xfrm>
          <a:prstGeom prst="rect">
            <a:avLst/>
          </a:prstGeom>
        </p:spPr>
      </p:pic>
      <p:grpSp>
        <p:nvGrpSpPr>
          <p:cNvPr id="46" name="Group 45"/>
          <p:cNvGrpSpPr/>
          <p:nvPr/>
        </p:nvGrpSpPr>
        <p:grpSpPr>
          <a:xfrm>
            <a:off x="6114066" y="1558801"/>
            <a:ext cx="1251346" cy="1027209"/>
            <a:chOff x="3356031" y="1436135"/>
            <a:chExt cx="1921041" cy="1556218"/>
          </a:xfrm>
        </p:grpSpPr>
        <p:grpSp>
          <p:nvGrpSpPr>
            <p:cNvPr id="47" name="Group 46"/>
            <p:cNvGrpSpPr/>
            <p:nvPr/>
          </p:nvGrpSpPr>
          <p:grpSpPr>
            <a:xfrm>
              <a:off x="3356031" y="1436135"/>
              <a:ext cx="1921041" cy="1556218"/>
              <a:chOff x="457200" y="2463395"/>
              <a:chExt cx="3487615" cy="2397748"/>
            </a:xfrm>
          </p:grpSpPr>
          <p:pic>
            <p:nvPicPr>
              <p:cNvPr id="66" name="Shape 244" descr="P2030925.JPG"/>
              <p:cNvPicPr preferRelativeResize="0"/>
              <p:nvPr/>
            </p:nvPicPr>
            <p:blipFill rotWithShape="1">
              <a:blip r:embed="rId9">
                <a:alphaModFix/>
              </a:blip>
              <a:srcRect l="12484" r="12491"/>
              <a:stretch/>
            </p:blipFill>
            <p:spPr>
              <a:xfrm>
                <a:off x="457200" y="2463395"/>
                <a:ext cx="1752600" cy="1194205"/>
              </a:xfrm>
              <a:prstGeom prst="rect">
                <a:avLst/>
              </a:prstGeom>
              <a:noFill/>
              <a:ln>
                <a:noFill/>
              </a:ln>
            </p:spPr>
          </p:pic>
          <p:pic>
            <p:nvPicPr>
              <p:cNvPr id="67" name="Shape 248" descr="PC140198.jpg"/>
              <p:cNvPicPr preferRelativeResize="0"/>
              <p:nvPr/>
            </p:nvPicPr>
            <p:blipFill rotWithShape="1">
              <a:blip r:embed="rId10">
                <a:alphaModFix/>
              </a:blip>
              <a:srcRect t="19" b="9"/>
              <a:stretch/>
            </p:blipFill>
            <p:spPr>
              <a:xfrm>
                <a:off x="2192215" y="3657600"/>
                <a:ext cx="1752600" cy="1203543"/>
              </a:xfrm>
              <a:prstGeom prst="rect">
                <a:avLst/>
              </a:prstGeom>
              <a:noFill/>
              <a:ln>
                <a:noFill/>
              </a:ln>
            </p:spPr>
          </p:pic>
          <p:pic>
            <p:nvPicPr>
              <p:cNvPr id="68" name="Shape 246" descr="P3210592.jpg"/>
              <p:cNvPicPr preferRelativeResize="0"/>
              <p:nvPr/>
            </p:nvPicPr>
            <p:blipFill rotWithShape="1">
              <a:blip r:embed="rId11">
                <a:alphaModFix/>
              </a:blip>
              <a:srcRect t="19" b="9"/>
              <a:stretch/>
            </p:blipFill>
            <p:spPr>
              <a:xfrm>
                <a:off x="457200" y="3657600"/>
                <a:ext cx="1752600" cy="1203543"/>
              </a:xfrm>
              <a:prstGeom prst="rect">
                <a:avLst/>
              </a:prstGeom>
              <a:noFill/>
              <a:ln>
                <a:noFill/>
              </a:ln>
            </p:spPr>
          </p:pic>
          <p:pic>
            <p:nvPicPr>
              <p:cNvPr id="69" name="Shape 245" descr="P3210584.jpg"/>
              <p:cNvPicPr preferRelativeResize="0"/>
              <p:nvPr/>
            </p:nvPicPr>
            <p:blipFill rotWithShape="1">
              <a:blip r:embed="rId12">
                <a:alphaModFix/>
              </a:blip>
              <a:srcRect t="19" b="9"/>
              <a:stretch/>
            </p:blipFill>
            <p:spPr>
              <a:xfrm>
                <a:off x="2202180" y="2463395"/>
                <a:ext cx="1742635" cy="1194205"/>
              </a:xfrm>
              <a:prstGeom prst="rect">
                <a:avLst/>
              </a:prstGeom>
              <a:noFill/>
              <a:ln>
                <a:noFill/>
              </a:ln>
            </p:spPr>
          </p:pic>
        </p:grpSp>
        <p:pic>
          <p:nvPicPr>
            <p:cNvPr id="65" name="Shape 281" descr="C:\Users\jokenney\Desktop\pics\ENERGUIDE.png"/>
            <p:cNvPicPr preferRelativeResize="0"/>
            <p:nvPr/>
          </p:nvPicPr>
          <p:blipFill rotWithShape="1">
            <a:blip r:embed="rId4">
              <a:alphaModFix/>
            </a:blip>
            <a:srcRect/>
            <a:stretch/>
          </p:blipFill>
          <p:spPr>
            <a:xfrm>
              <a:off x="3938076" y="2031586"/>
              <a:ext cx="758242" cy="314825"/>
            </a:xfrm>
            <a:prstGeom prst="rect">
              <a:avLst/>
            </a:prstGeom>
            <a:noFill/>
            <a:ln>
              <a:noFill/>
            </a:ln>
          </p:spPr>
        </p:pic>
      </p:grpSp>
      <p:pic>
        <p:nvPicPr>
          <p:cNvPr id="70" name="Picture 69"/>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458581" y="1579525"/>
            <a:ext cx="595403" cy="460957"/>
          </a:xfrm>
          <a:prstGeom prst="rect">
            <a:avLst/>
          </a:prstGeom>
        </p:spPr>
      </p:pic>
      <p:pic>
        <p:nvPicPr>
          <p:cNvPr id="71" name="Picture 70"/>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463692" y="2092573"/>
            <a:ext cx="630116" cy="432478"/>
          </a:xfrm>
          <a:prstGeom prst="rect">
            <a:avLst/>
          </a:prstGeom>
        </p:spPr>
      </p:pic>
      <p:pic>
        <p:nvPicPr>
          <p:cNvPr id="72" name="Picture 71"/>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113242" y="1812984"/>
            <a:ext cx="546554" cy="432871"/>
          </a:xfrm>
          <a:prstGeom prst="rect">
            <a:avLst/>
          </a:prstGeom>
        </p:spPr>
      </p:pic>
      <p:pic>
        <p:nvPicPr>
          <p:cNvPr id="73" name="Picture 72"/>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6332961" y="2796493"/>
            <a:ext cx="1248251" cy="686087"/>
          </a:xfrm>
          <a:prstGeom prst="rect">
            <a:avLst/>
          </a:prstGeom>
        </p:spPr>
      </p:pic>
      <p:pic>
        <p:nvPicPr>
          <p:cNvPr id="74" name="Picture 73"/>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6524669" y="3431050"/>
            <a:ext cx="2157167" cy="790767"/>
          </a:xfrm>
          <a:prstGeom prst="rect">
            <a:avLst/>
          </a:prstGeom>
        </p:spPr>
      </p:pic>
      <p:sp>
        <p:nvSpPr>
          <p:cNvPr id="75" name="Rectangle 74"/>
          <p:cNvSpPr/>
          <p:nvPr/>
        </p:nvSpPr>
        <p:spPr>
          <a:xfrm>
            <a:off x="2948756" y="1086421"/>
            <a:ext cx="657201" cy="338554"/>
          </a:xfrm>
          <a:prstGeom prst="rect">
            <a:avLst/>
          </a:prstGeom>
          <a:noFill/>
        </p:spPr>
        <p:txBody>
          <a:bodyPr wrap="square" lIns="91440" tIns="45720" rIns="91440" bIns="45720">
            <a:spAutoFit/>
          </a:bodyPr>
          <a:lstStyle/>
          <a:p>
            <a:pPr algn="ctr"/>
            <a:r>
              <a:rPr lang="en-US" sz="1600" b="1" dirty="0" smtClean="0">
                <a:ln w="9525">
                  <a:solidFill>
                    <a:schemeClr val="bg1"/>
                  </a:solidFill>
                  <a:prstDash val="solid"/>
                </a:ln>
                <a:solidFill>
                  <a:srgbClr val="0070C0"/>
                </a:solidFill>
                <a:effectLst>
                  <a:outerShdw blurRad="12700" dist="38100" dir="2700000" algn="tl" rotWithShape="0">
                    <a:schemeClr val="bg1">
                      <a:lumMod val="50000"/>
                    </a:schemeClr>
                  </a:outerShdw>
                </a:effectLst>
              </a:rPr>
              <a:t>+87% </a:t>
            </a:r>
            <a:endParaRPr lang="en-US" sz="1600" b="1" dirty="0">
              <a:ln w="9525">
                <a:solidFill>
                  <a:schemeClr val="bg1"/>
                </a:solidFill>
                <a:prstDash val="solid"/>
              </a:ln>
              <a:solidFill>
                <a:srgbClr val="0070C0"/>
              </a:solidFill>
              <a:effectLst>
                <a:outerShdw blurRad="12700" dist="38100" dir="2700000" algn="tl" rotWithShape="0">
                  <a:schemeClr val="bg1">
                    <a:lumMod val="50000"/>
                  </a:schemeClr>
                </a:outerShdw>
              </a:effectLst>
            </a:endParaRPr>
          </a:p>
        </p:txBody>
      </p:sp>
      <p:sp>
        <p:nvSpPr>
          <p:cNvPr id="45" name="TextBox 44"/>
          <p:cNvSpPr txBox="1"/>
          <p:nvPr/>
        </p:nvSpPr>
        <p:spPr>
          <a:xfrm>
            <a:off x="0" y="220140"/>
            <a:ext cx="825946" cy="1200329"/>
          </a:xfrm>
          <a:prstGeom prst="rect">
            <a:avLst/>
          </a:prstGeom>
          <a:noFill/>
        </p:spPr>
        <p:txBody>
          <a:bodyPr wrap="square" rtlCol="0">
            <a:spAutoFit/>
          </a:bodyPr>
          <a:lstStyle/>
          <a:p>
            <a:pPr algn="ctr"/>
            <a:r>
              <a:rPr lang="en-CA" sz="7200" b="1" dirty="0">
                <a:ln w="13462">
                  <a:solidFill>
                    <a:schemeClr val="bg1"/>
                  </a:solidFill>
                  <a:prstDash val="solid"/>
                </a:ln>
                <a:solidFill>
                  <a:schemeClr val="accent1">
                    <a:lumMod val="75000"/>
                  </a:schemeClr>
                </a:solidFill>
                <a:effectLst>
                  <a:outerShdw dist="38100" dir="2700000" algn="bl" rotWithShape="0">
                    <a:schemeClr val="accent5"/>
                  </a:outerShdw>
                </a:effectLst>
              </a:rPr>
              <a:t>2</a:t>
            </a:r>
          </a:p>
        </p:txBody>
      </p:sp>
      <p:sp>
        <p:nvSpPr>
          <p:cNvPr id="54" name="TextBox 53"/>
          <p:cNvSpPr txBox="1"/>
          <p:nvPr/>
        </p:nvSpPr>
        <p:spPr>
          <a:xfrm>
            <a:off x="6449287" y="4358204"/>
            <a:ext cx="2415097" cy="215444"/>
          </a:xfrm>
          <a:prstGeom prst="rect">
            <a:avLst/>
          </a:prstGeom>
          <a:noFill/>
        </p:spPr>
        <p:txBody>
          <a:bodyPr wrap="square" rtlCol="0">
            <a:spAutoFit/>
          </a:bodyPr>
          <a:lstStyle/>
          <a:p>
            <a:r>
              <a:rPr lang="en-CA" sz="800" dirty="0" smtClean="0">
                <a:solidFill>
                  <a:schemeClr val="accent1"/>
                </a:solidFill>
              </a:rPr>
              <a:t>Please refer the annex for info on select projects</a:t>
            </a:r>
            <a:endParaRPr lang="en-CA" sz="800" dirty="0">
              <a:solidFill>
                <a:schemeClr val="accent1"/>
              </a:solidFill>
            </a:endParaRPr>
          </a:p>
        </p:txBody>
      </p:sp>
    </p:spTree>
    <p:extLst>
      <p:ext uri="{BB962C8B-B14F-4D97-AF65-F5344CB8AC3E}">
        <p14:creationId xmlns:p14="http://schemas.microsoft.com/office/powerpoint/2010/main" val="24557210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p:cNvCxnSpPr>
            <a:stCxn id="7" idx="7"/>
          </p:cNvCxnSpPr>
          <p:nvPr/>
        </p:nvCxnSpPr>
        <p:spPr>
          <a:xfrm flipV="1">
            <a:off x="1838684" y="733043"/>
            <a:ext cx="1019993" cy="715321"/>
          </a:xfrm>
          <a:prstGeom prst="line">
            <a:avLst/>
          </a:prstGeom>
          <a:ln w="50800"/>
        </p:spPr>
        <p:style>
          <a:lnRef idx="2">
            <a:schemeClr val="accent1"/>
          </a:lnRef>
          <a:fillRef idx="0">
            <a:schemeClr val="accent1"/>
          </a:fillRef>
          <a:effectRef idx="1">
            <a:schemeClr val="accent1"/>
          </a:effectRef>
          <a:fontRef idx="minor">
            <a:schemeClr val="tx1"/>
          </a:fontRef>
        </p:style>
      </p:cxnSp>
      <p:cxnSp>
        <p:nvCxnSpPr>
          <p:cNvPr id="16" name="Straight Connector 15"/>
          <p:cNvCxnSpPr>
            <a:stCxn id="7" idx="6"/>
          </p:cNvCxnSpPr>
          <p:nvPr/>
        </p:nvCxnSpPr>
        <p:spPr>
          <a:xfrm>
            <a:off x="2157411" y="2221183"/>
            <a:ext cx="701266" cy="1"/>
          </a:xfrm>
          <a:prstGeom prst="line">
            <a:avLst/>
          </a:prstGeom>
          <a:ln w="50800"/>
        </p:spPr>
        <p:style>
          <a:lnRef idx="2">
            <a:schemeClr val="accent1"/>
          </a:lnRef>
          <a:fillRef idx="0">
            <a:schemeClr val="accent1"/>
          </a:fillRef>
          <a:effectRef idx="1">
            <a:schemeClr val="accent1"/>
          </a:effectRef>
          <a:fontRef idx="minor">
            <a:schemeClr val="tx1"/>
          </a:fontRef>
        </p:style>
      </p:cxnSp>
      <p:cxnSp>
        <p:nvCxnSpPr>
          <p:cNvPr id="18" name="Straight Connector 17"/>
          <p:cNvCxnSpPr>
            <a:stCxn id="7" idx="5"/>
          </p:cNvCxnSpPr>
          <p:nvPr/>
        </p:nvCxnSpPr>
        <p:spPr>
          <a:xfrm>
            <a:off x="1838684" y="2994001"/>
            <a:ext cx="1019992" cy="715324"/>
          </a:xfrm>
          <a:prstGeom prst="line">
            <a:avLst/>
          </a:prstGeom>
          <a:ln w="50800"/>
        </p:spPr>
        <p:style>
          <a:lnRef idx="2">
            <a:schemeClr val="accent1"/>
          </a:lnRef>
          <a:fillRef idx="0">
            <a:schemeClr val="accent1"/>
          </a:fillRef>
          <a:effectRef idx="1">
            <a:schemeClr val="accent1"/>
          </a:effectRef>
          <a:fontRef idx="minor">
            <a:schemeClr val="tx1"/>
          </a:fontRef>
        </p:style>
      </p:cxnSp>
      <p:sp>
        <p:nvSpPr>
          <p:cNvPr id="48" name="TextBox 47"/>
          <p:cNvSpPr txBox="1"/>
          <p:nvPr/>
        </p:nvSpPr>
        <p:spPr>
          <a:xfrm>
            <a:off x="3411072" y="153775"/>
            <a:ext cx="3608686" cy="1025922"/>
          </a:xfrm>
          <a:prstGeom prst="rect">
            <a:avLst/>
          </a:prstGeom>
          <a:noFill/>
        </p:spPr>
        <p:txBody>
          <a:bodyPr wrap="square" rtlCol="0">
            <a:spAutoFit/>
          </a:bodyPr>
          <a:lstStyle/>
          <a:p>
            <a:pPr>
              <a:spcBef>
                <a:spcPts val="200"/>
              </a:spcBef>
              <a:spcAft>
                <a:spcPts val="200"/>
              </a:spcAft>
            </a:pPr>
            <a:r>
              <a:rPr lang="en-CA" sz="900" dirty="0" smtClean="0"/>
              <a:t>new Carrot pilot phases to be launched this fiscal with new content on home, appliance and vehicle energy use</a:t>
            </a:r>
          </a:p>
          <a:p>
            <a:pPr>
              <a:spcBef>
                <a:spcPts val="200"/>
              </a:spcBef>
              <a:spcAft>
                <a:spcPts val="200"/>
              </a:spcAft>
            </a:pPr>
            <a:r>
              <a:rPr lang="en-CA" sz="900" dirty="0"/>
              <a:t>u</a:t>
            </a:r>
            <a:r>
              <a:rPr lang="en-CA" sz="900" dirty="0" smtClean="0"/>
              <a:t>tility and retail partners to test rewards in new contexts and influence behaviour change, like energy use reduction and ENERGY STAR purchases</a:t>
            </a:r>
          </a:p>
          <a:p>
            <a:pPr>
              <a:spcBef>
                <a:spcPts val="200"/>
              </a:spcBef>
              <a:spcAft>
                <a:spcPts val="200"/>
              </a:spcAft>
            </a:pPr>
            <a:r>
              <a:rPr lang="en-CA" sz="900" dirty="0" smtClean="0"/>
              <a:t>Carrot users completed 2 Generation Energy polls</a:t>
            </a:r>
            <a:r>
              <a:rPr lang="en-CA" sz="900" dirty="0"/>
              <a:t> </a:t>
            </a:r>
            <a:r>
              <a:rPr lang="en-CA" sz="900" dirty="0" smtClean="0"/>
              <a:t>which represented new content &amp; significantly increased engagement on the </a:t>
            </a:r>
            <a:r>
              <a:rPr lang="en-CA" sz="900" dirty="0" err="1" smtClean="0"/>
              <a:t>GenEn</a:t>
            </a:r>
            <a:r>
              <a:rPr lang="en-CA" sz="900" dirty="0" smtClean="0"/>
              <a:t> website</a:t>
            </a:r>
            <a:endParaRPr lang="en-CA" sz="900" dirty="0"/>
          </a:p>
        </p:txBody>
      </p:sp>
      <p:sp>
        <p:nvSpPr>
          <p:cNvPr id="49" name="TextBox 48"/>
          <p:cNvSpPr txBox="1"/>
          <p:nvPr/>
        </p:nvSpPr>
        <p:spPr>
          <a:xfrm>
            <a:off x="3333264" y="1426122"/>
            <a:ext cx="3677387" cy="1177245"/>
          </a:xfrm>
          <a:prstGeom prst="rect">
            <a:avLst/>
          </a:prstGeom>
          <a:noFill/>
        </p:spPr>
        <p:txBody>
          <a:bodyPr wrap="square" rtlCol="0">
            <a:spAutoFit/>
          </a:bodyPr>
          <a:lstStyle/>
          <a:p>
            <a:pPr>
              <a:spcBef>
                <a:spcPts val="300"/>
              </a:spcBef>
              <a:spcAft>
                <a:spcPts val="300"/>
              </a:spcAft>
            </a:pPr>
            <a:r>
              <a:rPr lang="en-CA" sz="900" dirty="0"/>
              <a:t>m</a:t>
            </a:r>
            <a:r>
              <a:rPr lang="en-CA" sz="900" dirty="0" smtClean="0"/>
              <a:t>ulti-sectoral partnerships co-funded (with OEE HD) that support innovative policy instruments &amp; approaches to drive residential energy efficiency</a:t>
            </a:r>
          </a:p>
          <a:p>
            <a:pPr>
              <a:spcBef>
                <a:spcPts val="300"/>
              </a:spcBef>
              <a:spcAft>
                <a:spcPts val="300"/>
              </a:spcAft>
            </a:pPr>
            <a:r>
              <a:rPr lang="en-CA" sz="900" dirty="0" smtClean="0"/>
              <a:t>is a City of Edmonton ‘Spot the Difference’ home labeling program that was informed by our initial cross-jurisdictional service R&amp;D project</a:t>
            </a:r>
          </a:p>
          <a:p>
            <a:r>
              <a:rPr lang="en-CA" sz="900" dirty="0" smtClean="0"/>
              <a:t>Improved </a:t>
            </a:r>
            <a:r>
              <a:rPr lang="en-CA" sz="900" dirty="0" err="1" smtClean="0"/>
              <a:t>EnerGuide</a:t>
            </a:r>
            <a:r>
              <a:rPr lang="en-CA" sz="900" dirty="0" smtClean="0"/>
              <a:t> </a:t>
            </a:r>
            <a:r>
              <a:rPr lang="en-CA" sz="900" dirty="0"/>
              <a:t>home evaluation </a:t>
            </a:r>
            <a:r>
              <a:rPr lang="en-CA" sz="900" dirty="0" smtClean="0"/>
              <a:t>report being implemented to inform home retrofit actions</a:t>
            </a:r>
            <a:endParaRPr lang="en-CA" sz="900" dirty="0"/>
          </a:p>
        </p:txBody>
      </p:sp>
      <p:sp>
        <p:nvSpPr>
          <p:cNvPr id="50" name="TextBox 49"/>
          <p:cNvSpPr txBox="1"/>
          <p:nvPr/>
        </p:nvSpPr>
        <p:spPr>
          <a:xfrm>
            <a:off x="3407834" y="2811907"/>
            <a:ext cx="2485890" cy="1215717"/>
          </a:xfrm>
          <a:prstGeom prst="rect">
            <a:avLst/>
          </a:prstGeom>
          <a:noFill/>
        </p:spPr>
        <p:txBody>
          <a:bodyPr wrap="square" rtlCol="0">
            <a:spAutoFit/>
          </a:bodyPr>
          <a:lstStyle>
            <a:defPPr>
              <a:defRPr lang="en-US"/>
            </a:defPPr>
            <a:lvl1pPr marL="285750" indent="-285750">
              <a:buFont typeface="Arial" panose="020B0604020202020204" pitchFamily="34" charset="0"/>
              <a:buChar char="•"/>
              <a:defRPr sz="900"/>
            </a:lvl1pPr>
          </a:lstStyle>
          <a:p>
            <a:pPr marL="0" indent="0">
              <a:spcBef>
                <a:spcPts val="300"/>
              </a:spcBef>
              <a:spcAft>
                <a:spcPts val="300"/>
              </a:spcAft>
              <a:buNone/>
            </a:pPr>
            <a:r>
              <a:rPr lang="en-CA" dirty="0" smtClean="0"/>
              <a:t>OEE Social </a:t>
            </a:r>
            <a:r>
              <a:rPr lang="en-CA" dirty="0"/>
              <a:t>Innovation Unit established with ongoing </a:t>
            </a:r>
            <a:r>
              <a:rPr lang="en-CA" dirty="0" smtClean="0"/>
              <a:t>mandate</a:t>
            </a:r>
          </a:p>
          <a:p>
            <a:pPr marL="0" indent="0">
              <a:spcBef>
                <a:spcPts val="300"/>
              </a:spcBef>
              <a:spcAft>
                <a:spcPts val="300"/>
              </a:spcAft>
              <a:buNone/>
            </a:pPr>
            <a:r>
              <a:rPr lang="en-CA" dirty="0" smtClean="0"/>
              <a:t>Foresight &amp; Scanning Club established as an ongoing OEE policy function</a:t>
            </a:r>
            <a:endParaRPr lang="en-CA" dirty="0"/>
          </a:p>
          <a:p>
            <a:pPr marL="0" indent="0">
              <a:spcBef>
                <a:spcPts val="300"/>
              </a:spcBef>
              <a:spcAft>
                <a:spcPts val="300"/>
              </a:spcAft>
              <a:buNone/>
            </a:pPr>
            <a:r>
              <a:rPr lang="en-CA" dirty="0" smtClean="0"/>
              <a:t>OEE collaboration </a:t>
            </a:r>
            <a:r>
              <a:rPr lang="en-CA" dirty="0"/>
              <a:t>model </a:t>
            </a:r>
            <a:r>
              <a:rPr lang="en-CA" dirty="0" smtClean="0"/>
              <a:t>designed to scale continuous </a:t>
            </a:r>
            <a:r>
              <a:rPr lang="en-CA" dirty="0"/>
              <a:t>improvement &amp; </a:t>
            </a:r>
            <a:r>
              <a:rPr lang="en-CA" dirty="0" smtClean="0"/>
              <a:t>innovation via an embedded policy &amp; service R&amp;D practice </a:t>
            </a:r>
            <a:endParaRPr lang="en-CA" dirty="0"/>
          </a:p>
        </p:txBody>
      </p:sp>
      <p:sp>
        <p:nvSpPr>
          <p:cNvPr id="51" name="Rectangle 50"/>
          <p:cNvSpPr/>
          <p:nvPr/>
        </p:nvSpPr>
        <p:spPr>
          <a:xfrm>
            <a:off x="2835014" y="1428240"/>
            <a:ext cx="659285" cy="338554"/>
          </a:xfrm>
          <a:prstGeom prst="rect">
            <a:avLst/>
          </a:prstGeom>
          <a:noFill/>
        </p:spPr>
        <p:txBody>
          <a:bodyPr wrap="square" lIns="91440" tIns="45720" rIns="91440" bIns="45720">
            <a:spAutoFit/>
          </a:bodyPr>
          <a:lstStyle/>
          <a:p>
            <a:pPr algn="ctr"/>
            <a:r>
              <a:rPr lang="en-US" sz="1600" b="1" dirty="0" smtClean="0">
                <a:ln w="9525">
                  <a:solidFill>
                    <a:schemeClr val="bg1"/>
                  </a:solidFill>
                  <a:prstDash val="solid"/>
                </a:ln>
                <a:solidFill>
                  <a:srgbClr val="0070C0"/>
                </a:solidFill>
                <a:effectLst>
                  <a:outerShdw blurRad="12700" dist="38100" dir="2700000" algn="tl" rotWithShape="0">
                    <a:schemeClr val="bg1">
                      <a:lumMod val="50000"/>
                    </a:schemeClr>
                  </a:outerShdw>
                </a:effectLst>
              </a:rPr>
              <a:t>8</a:t>
            </a:r>
            <a:endParaRPr lang="en-US" sz="1600" b="1" dirty="0">
              <a:ln w="9525">
                <a:solidFill>
                  <a:schemeClr val="bg1"/>
                </a:solidFill>
                <a:prstDash val="solid"/>
              </a:ln>
              <a:solidFill>
                <a:srgbClr val="0070C0"/>
              </a:solidFill>
              <a:effectLst>
                <a:outerShdw blurRad="12700" dist="38100" dir="2700000" algn="tl" rotWithShape="0">
                  <a:schemeClr val="bg1">
                    <a:lumMod val="50000"/>
                  </a:schemeClr>
                </a:outerShdw>
              </a:effectLst>
            </a:endParaRPr>
          </a:p>
        </p:txBody>
      </p:sp>
      <p:sp>
        <p:nvSpPr>
          <p:cNvPr id="52" name="Rectangle 51"/>
          <p:cNvSpPr/>
          <p:nvPr/>
        </p:nvSpPr>
        <p:spPr>
          <a:xfrm>
            <a:off x="2921664" y="1826643"/>
            <a:ext cx="518319" cy="338554"/>
          </a:xfrm>
          <a:prstGeom prst="rect">
            <a:avLst/>
          </a:prstGeom>
          <a:noFill/>
        </p:spPr>
        <p:txBody>
          <a:bodyPr wrap="square" lIns="91440" tIns="45720" rIns="91440" bIns="45720">
            <a:spAutoFit/>
          </a:bodyPr>
          <a:lstStyle/>
          <a:p>
            <a:pPr algn="ctr"/>
            <a:r>
              <a:rPr lang="en-US" sz="1600" b="1" dirty="0" smtClean="0">
                <a:ln w="9525">
                  <a:solidFill>
                    <a:schemeClr val="bg1"/>
                  </a:solidFill>
                  <a:prstDash val="solid"/>
                </a:ln>
                <a:solidFill>
                  <a:srgbClr val="0070C0"/>
                </a:solidFill>
                <a:effectLst>
                  <a:outerShdw blurRad="12700" dist="38100" dir="2700000" algn="tl" rotWithShape="0">
                    <a:schemeClr val="bg1">
                      <a:lumMod val="50000"/>
                    </a:schemeClr>
                  </a:outerShdw>
                </a:effectLst>
              </a:rPr>
              <a:t>1</a:t>
            </a:r>
            <a:endParaRPr lang="en-US" sz="1600" b="1" dirty="0">
              <a:ln w="9525">
                <a:solidFill>
                  <a:schemeClr val="bg1"/>
                </a:solidFill>
                <a:prstDash val="solid"/>
              </a:ln>
              <a:solidFill>
                <a:srgbClr val="0070C0"/>
              </a:solidFill>
              <a:effectLst>
                <a:outerShdw blurRad="12700" dist="38100" dir="2700000" algn="tl" rotWithShape="0">
                  <a:schemeClr val="bg1">
                    <a:lumMod val="50000"/>
                  </a:schemeClr>
                </a:outerShdw>
              </a:effectLst>
            </a:endParaRPr>
          </a:p>
        </p:txBody>
      </p:sp>
      <p:sp>
        <p:nvSpPr>
          <p:cNvPr id="53" name="Rectangle 52"/>
          <p:cNvSpPr/>
          <p:nvPr/>
        </p:nvSpPr>
        <p:spPr>
          <a:xfrm>
            <a:off x="2912039" y="2198484"/>
            <a:ext cx="518319" cy="338554"/>
          </a:xfrm>
          <a:prstGeom prst="rect">
            <a:avLst/>
          </a:prstGeom>
          <a:noFill/>
        </p:spPr>
        <p:txBody>
          <a:bodyPr wrap="square" lIns="91440" tIns="45720" rIns="91440" bIns="45720">
            <a:spAutoFit/>
          </a:bodyPr>
          <a:lstStyle/>
          <a:p>
            <a:pPr algn="ctr"/>
            <a:r>
              <a:rPr lang="en-US" sz="1600" b="1" dirty="0">
                <a:ln w="9525">
                  <a:solidFill>
                    <a:schemeClr val="bg1"/>
                  </a:solidFill>
                  <a:prstDash val="solid"/>
                </a:ln>
                <a:solidFill>
                  <a:srgbClr val="0070C0"/>
                </a:solidFill>
                <a:effectLst>
                  <a:outerShdw blurRad="12700" dist="38100" dir="2700000" algn="tl" rotWithShape="0">
                    <a:schemeClr val="bg1">
                      <a:lumMod val="50000"/>
                    </a:schemeClr>
                  </a:outerShdw>
                </a:effectLst>
              </a:rPr>
              <a:t>1</a:t>
            </a:r>
          </a:p>
        </p:txBody>
      </p:sp>
      <p:sp>
        <p:nvSpPr>
          <p:cNvPr id="55" name="Rectangle 54"/>
          <p:cNvSpPr/>
          <p:nvPr/>
        </p:nvSpPr>
        <p:spPr>
          <a:xfrm>
            <a:off x="2935953" y="3581649"/>
            <a:ext cx="518319" cy="338554"/>
          </a:xfrm>
          <a:prstGeom prst="rect">
            <a:avLst/>
          </a:prstGeom>
          <a:noFill/>
        </p:spPr>
        <p:txBody>
          <a:bodyPr wrap="square" lIns="91440" tIns="45720" rIns="91440" bIns="45720">
            <a:spAutoFit/>
          </a:bodyPr>
          <a:lstStyle/>
          <a:p>
            <a:pPr algn="ctr"/>
            <a:r>
              <a:rPr lang="en-US" sz="1600" b="1" dirty="0" smtClean="0">
                <a:ln w="9525">
                  <a:solidFill>
                    <a:schemeClr val="bg1"/>
                  </a:solidFill>
                  <a:prstDash val="solid"/>
                </a:ln>
                <a:solidFill>
                  <a:srgbClr val="0070C0"/>
                </a:solidFill>
                <a:effectLst>
                  <a:outerShdw blurRad="12700" dist="38100" dir="2700000" algn="tl" rotWithShape="0">
                    <a:schemeClr val="bg1">
                      <a:lumMod val="50000"/>
                    </a:schemeClr>
                  </a:outerShdw>
                </a:effectLst>
              </a:rPr>
              <a:t>1</a:t>
            </a:r>
            <a:endParaRPr lang="en-US" sz="1600" b="1" dirty="0">
              <a:ln w="9525">
                <a:solidFill>
                  <a:schemeClr val="bg1"/>
                </a:solidFill>
                <a:prstDash val="solid"/>
              </a:ln>
              <a:solidFill>
                <a:srgbClr val="0070C0"/>
              </a:solidFill>
              <a:effectLst>
                <a:outerShdw blurRad="12700" dist="38100" dir="2700000" algn="tl" rotWithShape="0">
                  <a:schemeClr val="bg1">
                    <a:lumMod val="50000"/>
                  </a:schemeClr>
                </a:outerShdw>
              </a:effectLst>
            </a:endParaRPr>
          </a:p>
        </p:txBody>
      </p:sp>
      <p:sp>
        <p:nvSpPr>
          <p:cNvPr id="56" name="Rectangle 55"/>
          <p:cNvSpPr/>
          <p:nvPr/>
        </p:nvSpPr>
        <p:spPr>
          <a:xfrm>
            <a:off x="2912039" y="3173861"/>
            <a:ext cx="518319" cy="338554"/>
          </a:xfrm>
          <a:prstGeom prst="rect">
            <a:avLst/>
          </a:prstGeom>
          <a:noFill/>
        </p:spPr>
        <p:txBody>
          <a:bodyPr wrap="square" lIns="91440" tIns="45720" rIns="91440" bIns="45720">
            <a:spAutoFit/>
          </a:bodyPr>
          <a:lstStyle/>
          <a:p>
            <a:pPr algn="ctr"/>
            <a:r>
              <a:rPr lang="en-US" sz="1600" b="1" dirty="0" smtClean="0">
                <a:ln w="9525">
                  <a:solidFill>
                    <a:schemeClr val="bg1"/>
                  </a:solidFill>
                  <a:prstDash val="solid"/>
                </a:ln>
                <a:solidFill>
                  <a:srgbClr val="0070C0"/>
                </a:solidFill>
                <a:effectLst>
                  <a:outerShdw blurRad="12700" dist="38100" dir="2700000" algn="tl" rotWithShape="0">
                    <a:schemeClr val="bg1">
                      <a:lumMod val="50000"/>
                    </a:schemeClr>
                  </a:outerShdw>
                </a:effectLst>
              </a:rPr>
              <a:t>1</a:t>
            </a:r>
            <a:endParaRPr lang="en-US" sz="1600" b="1" dirty="0">
              <a:ln w="9525">
                <a:solidFill>
                  <a:schemeClr val="bg1"/>
                </a:solidFill>
                <a:prstDash val="solid"/>
              </a:ln>
              <a:solidFill>
                <a:srgbClr val="0070C0"/>
              </a:solidFill>
              <a:effectLst>
                <a:outerShdw blurRad="12700" dist="38100" dir="2700000" algn="tl" rotWithShape="0">
                  <a:schemeClr val="bg1">
                    <a:lumMod val="50000"/>
                  </a:schemeClr>
                </a:outerShdw>
              </a:effectLst>
            </a:endParaRPr>
          </a:p>
        </p:txBody>
      </p:sp>
      <p:sp>
        <p:nvSpPr>
          <p:cNvPr id="59" name="Rectangle 58"/>
          <p:cNvSpPr/>
          <p:nvPr/>
        </p:nvSpPr>
        <p:spPr>
          <a:xfrm>
            <a:off x="2855744" y="2847413"/>
            <a:ext cx="650267" cy="338554"/>
          </a:xfrm>
          <a:prstGeom prst="rect">
            <a:avLst/>
          </a:prstGeom>
          <a:noFill/>
        </p:spPr>
        <p:txBody>
          <a:bodyPr wrap="square" lIns="91440" tIns="45720" rIns="91440" bIns="45720">
            <a:spAutoFit/>
          </a:bodyPr>
          <a:lstStyle/>
          <a:p>
            <a:pPr algn="ctr"/>
            <a:r>
              <a:rPr lang="en-US" sz="1600" b="1" dirty="0">
                <a:ln w="9525">
                  <a:solidFill>
                    <a:schemeClr val="bg1"/>
                  </a:solidFill>
                  <a:prstDash val="solid"/>
                </a:ln>
                <a:solidFill>
                  <a:srgbClr val="0070C0"/>
                </a:solidFill>
                <a:effectLst>
                  <a:outerShdw blurRad="12700" dist="38100" dir="2700000" algn="tl" rotWithShape="0">
                    <a:schemeClr val="bg1">
                      <a:lumMod val="50000"/>
                    </a:schemeClr>
                  </a:outerShdw>
                </a:effectLst>
              </a:rPr>
              <a:t>1</a:t>
            </a:r>
          </a:p>
        </p:txBody>
      </p:sp>
      <p:sp>
        <p:nvSpPr>
          <p:cNvPr id="60" name="Rectangle 59"/>
          <p:cNvSpPr/>
          <p:nvPr/>
        </p:nvSpPr>
        <p:spPr>
          <a:xfrm>
            <a:off x="3046693" y="514543"/>
            <a:ext cx="518319" cy="338554"/>
          </a:xfrm>
          <a:prstGeom prst="rect">
            <a:avLst/>
          </a:prstGeom>
          <a:noFill/>
        </p:spPr>
        <p:txBody>
          <a:bodyPr wrap="square" lIns="91440" tIns="45720" rIns="91440" bIns="45720">
            <a:spAutoFit/>
          </a:bodyPr>
          <a:lstStyle/>
          <a:p>
            <a:pPr algn="ctr"/>
            <a:r>
              <a:rPr lang="en-US" sz="1600" b="1" dirty="0" smtClean="0">
                <a:ln w="9525">
                  <a:solidFill>
                    <a:schemeClr val="bg1"/>
                  </a:solidFill>
                  <a:prstDash val="solid"/>
                </a:ln>
                <a:solidFill>
                  <a:srgbClr val="0070C0"/>
                </a:solidFill>
                <a:effectLst>
                  <a:outerShdw blurRad="12700" dist="38100" dir="2700000" algn="tl" rotWithShape="0">
                    <a:schemeClr val="bg1">
                      <a:lumMod val="50000"/>
                    </a:schemeClr>
                  </a:outerShdw>
                </a:effectLst>
              </a:rPr>
              <a:t>5</a:t>
            </a:r>
            <a:endParaRPr lang="en-US" sz="1600" b="1" dirty="0">
              <a:ln w="9525">
                <a:solidFill>
                  <a:schemeClr val="bg1"/>
                </a:solidFill>
                <a:prstDash val="solid"/>
              </a:ln>
              <a:solidFill>
                <a:srgbClr val="0070C0"/>
              </a:solidFill>
              <a:effectLst>
                <a:outerShdw blurRad="12700" dist="38100" dir="2700000" algn="tl" rotWithShape="0">
                  <a:schemeClr val="bg1">
                    <a:lumMod val="50000"/>
                  </a:schemeClr>
                </a:outerShdw>
              </a:effectLst>
            </a:endParaRPr>
          </a:p>
        </p:txBody>
      </p:sp>
      <p:sp>
        <p:nvSpPr>
          <p:cNvPr id="61" name="Rectangle 60"/>
          <p:cNvSpPr/>
          <p:nvPr/>
        </p:nvSpPr>
        <p:spPr>
          <a:xfrm>
            <a:off x="2824337" y="860560"/>
            <a:ext cx="727812" cy="338554"/>
          </a:xfrm>
          <a:prstGeom prst="rect">
            <a:avLst/>
          </a:prstGeom>
          <a:noFill/>
        </p:spPr>
        <p:txBody>
          <a:bodyPr wrap="square" lIns="91440" tIns="45720" rIns="91440" bIns="45720">
            <a:spAutoFit/>
          </a:bodyPr>
          <a:lstStyle/>
          <a:p>
            <a:pPr algn="ctr"/>
            <a:r>
              <a:rPr lang="en-US" sz="1600" b="1" dirty="0" smtClean="0">
                <a:ln w="9525">
                  <a:solidFill>
                    <a:schemeClr val="bg1"/>
                  </a:solidFill>
                  <a:prstDash val="solid"/>
                </a:ln>
                <a:solidFill>
                  <a:srgbClr val="0070C0"/>
                </a:solidFill>
                <a:effectLst>
                  <a:outerShdw blurRad="12700" dist="38100" dir="2700000" algn="tl" rotWithShape="0">
                    <a:schemeClr val="bg1">
                      <a:lumMod val="50000"/>
                    </a:schemeClr>
                  </a:outerShdw>
                </a:effectLst>
              </a:rPr>
              <a:t>&gt;245K</a:t>
            </a:r>
            <a:endParaRPr lang="en-US" sz="1600" b="1" dirty="0">
              <a:ln w="9525">
                <a:solidFill>
                  <a:schemeClr val="bg1"/>
                </a:solidFill>
                <a:prstDash val="solid"/>
              </a:ln>
              <a:solidFill>
                <a:srgbClr val="0070C0"/>
              </a:solidFill>
              <a:effectLst>
                <a:outerShdw blurRad="12700" dist="38100" dir="2700000" algn="tl" rotWithShape="0">
                  <a:schemeClr val="bg1">
                    <a:lumMod val="50000"/>
                  </a:schemeClr>
                </a:outerShdw>
              </a:effectLst>
            </a:endParaRPr>
          </a:p>
        </p:txBody>
      </p:sp>
      <p:sp>
        <p:nvSpPr>
          <p:cNvPr id="62" name="Rectangle 61"/>
          <p:cNvSpPr/>
          <p:nvPr/>
        </p:nvSpPr>
        <p:spPr>
          <a:xfrm>
            <a:off x="3062630" y="148962"/>
            <a:ext cx="518319" cy="338554"/>
          </a:xfrm>
          <a:prstGeom prst="rect">
            <a:avLst/>
          </a:prstGeom>
          <a:noFill/>
        </p:spPr>
        <p:txBody>
          <a:bodyPr wrap="square" lIns="91440" tIns="45720" rIns="91440" bIns="45720">
            <a:spAutoFit/>
          </a:bodyPr>
          <a:lstStyle/>
          <a:p>
            <a:pPr algn="ctr"/>
            <a:r>
              <a:rPr lang="en-US" sz="1600" b="1" dirty="0" smtClean="0">
                <a:ln w="9525">
                  <a:solidFill>
                    <a:schemeClr val="bg1"/>
                  </a:solidFill>
                  <a:prstDash val="solid"/>
                </a:ln>
                <a:solidFill>
                  <a:srgbClr val="0070C0"/>
                </a:solidFill>
                <a:effectLst>
                  <a:outerShdw blurRad="12700" dist="38100" dir="2700000" algn="tl" rotWithShape="0">
                    <a:schemeClr val="bg1">
                      <a:lumMod val="50000"/>
                    </a:schemeClr>
                  </a:outerShdw>
                </a:effectLst>
              </a:rPr>
              <a:t>3</a:t>
            </a:r>
            <a:endParaRPr lang="en-US" sz="1600" b="1" dirty="0">
              <a:ln w="9525">
                <a:solidFill>
                  <a:schemeClr val="bg1"/>
                </a:solidFill>
                <a:prstDash val="solid"/>
              </a:ln>
              <a:solidFill>
                <a:srgbClr val="0070C0"/>
              </a:solidFill>
              <a:effectLst>
                <a:outerShdw blurRad="12700" dist="38100" dir="2700000" algn="tl" rotWithShape="0">
                  <a:schemeClr val="bg1">
                    <a:lumMod val="50000"/>
                  </a:schemeClr>
                </a:outerShdw>
              </a:effectLst>
            </a:endParaRPr>
          </a:p>
        </p:txBody>
      </p:sp>
      <p:sp>
        <p:nvSpPr>
          <p:cNvPr id="6" name="Rounded Rectangle 5"/>
          <p:cNvSpPr/>
          <p:nvPr/>
        </p:nvSpPr>
        <p:spPr>
          <a:xfrm>
            <a:off x="2890544" y="132607"/>
            <a:ext cx="5862422" cy="1162480"/>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p>
        </p:txBody>
      </p:sp>
      <p:sp>
        <p:nvSpPr>
          <p:cNvPr id="63" name="Rounded Rectangle 62"/>
          <p:cNvSpPr/>
          <p:nvPr/>
        </p:nvSpPr>
        <p:spPr>
          <a:xfrm>
            <a:off x="2905496" y="1404766"/>
            <a:ext cx="5847469" cy="1232083"/>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p>
        </p:txBody>
      </p:sp>
      <p:sp>
        <p:nvSpPr>
          <p:cNvPr id="64" name="Rounded Rectangle 63"/>
          <p:cNvSpPr/>
          <p:nvPr/>
        </p:nvSpPr>
        <p:spPr>
          <a:xfrm>
            <a:off x="2880717" y="2742535"/>
            <a:ext cx="5872247" cy="1442008"/>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p>
        </p:txBody>
      </p:sp>
      <p:sp>
        <p:nvSpPr>
          <p:cNvPr id="7" name="Oval 6"/>
          <p:cNvSpPr/>
          <p:nvPr>
            <p:custDataLst>
              <p:tags r:id="rId1"/>
            </p:custDataLst>
          </p:nvPr>
        </p:nvSpPr>
        <p:spPr>
          <a:xfrm>
            <a:off x="176184" y="1128252"/>
            <a:ext cx="2176404" cy="2185861"/>
          </a:xfrm>
          <a:prstGeom prst="ellipse">
            <a:avLst/>
          </a:prstGeom>
          <a:solidFill>
            <a:schemeClr val="tx2"/>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CA" sz="1400" b="1" dirty="0">
                <a:latin typeface="Arial" panose="020B0604020202020204" pitchFamily="34" charset="0"/>
                <a:cs typeface="Arial" panose="020B0604020202020204" pitchFamily="34" charset="0"/>
              </a:rPr>
              <a:t>Adapting &amp; scaling </a:t>
            </a:r>
            <a:r>
              <a:rPr lang="en-CA" sz="1400" b="1" dirty="0" smtClean="0">
                <a:latin typeface="Arial" panose="020B0604020202020204" pitchFamily="34" charset="0"/>
                <a:cs typeface="Arial" panose="020B0604020202020204" pitchFamily="34" charset="0"/>
              </a:rPr>
              <a:t>learning &amp; what </a:t>
            </a:r>
            <a:r>
              <a:rPr lang="en-CA" sz="1400" b="1" dirty="0">
                <a:latin typeface="Arial" panose="020B0604020202020204" pitchFamily="34" charset="0"/>
                <a:cs typeface="Arial" panose="020B0604020202020204" pitchFamily="34" charset="0"/>
              </a:rPr>
              <a:t>works through service improvements &amp; new policy directions </a:t>
            </a:r>
            <a:endParaRPr lang="en-US" sz="1400" b="1" dirty="0">
              <a:latin typeface="Arial" panose="020B0604020202020204" pitchFamily="34" charset="0"/>
              <a:cs typeface="Arial" panose="020B0604020202020204" pitchFamily="34" charset="0"/>
            </a:endParaRPr>
          </a:p>
        </p:txBody>
      </p:sp>
      <p:pic>
        <p:nvPicPr>
          <p:cNvPr id="39" name="Picture 3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02398" y="1482987"/>
            <a:ext cx="1074142" cy="675609"/>
          </a:xfrm>
          <a:prstGeom prst="rect">
            <a:avLst/>
          </a:prstGeom>
        </p:spPr>
      </p:pic>
      <p:grpSp>
        <p:nvGrpSpPr>
          <p:cNvPr id="40" name="Group 39"/>
          <p:cNvGrpSpPr/>
          <p:nvPr/>
        </p:nvGrpSpPr>
        <p:grpSpPr>
          <a:xfrm>
            <a:off x="6936166" y="1961353"/>
            <a:ext cx="1097715" cy="603886"/>
            <a:chOff x="5840263" y="1427113"/>
            <a:chExt cx="2711818" cy="1922765"/>
          </a:xfrm>
        </p:grpSpPr>
        <p:sp>
          <p:nvSpPr>
            <p:cNvPr id="41" name="Rounded Rectangle 40"/>
            <p:cNvSpPr/>
            <p:nvPr/>
          </p:nvSpPr>
          <p:spPr>
            <a:xfrm>
              <a:off x="5840263" y="1427113"/>
              <a:ext cx="2711818" cy="1922765"/>
            </a:xfrm>
            <a:prstGeom prst="round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p>
          </p:txBody>
        </p:sp>
        <p:pic>
          <p:nvPicPr>
            <p:cNvPr id="42" name="Shape 278"/>
            <p:cNvPicPr preferRelativeResize="0"/>
            <p:nvPr/>
          </p:nvPicPr>
          <p:blipFill rotWithShape="1">
            <a:blip r:embed="rId5">
              <a:alphaModFix/>
            </a:blip>
            <a:srcRect b="44687"/>
            <a:stretch/>
          </p:blipFill>
          <p:spPr>
            <a:xfrm>
              <a:off x="6857131" y="2505534"/>
              <a:ext cx="752024" cy="662865"/>
            </a:xfrm>
            <a:prstGeom prst="rect">
              <a:avLst/>
            </a:prstGeom>
            <a:noFill/>
            <a:ln>
              <a:noFill/>
            </a:ln>
          </p:spPr>
        </p:pic>
        <p:pic>
          <p:nvPicPr>
            <p:cNvPr id="43" name="Shape 279"/>
            <p:cNvPicPr preferRelativeResize="0"/>
            <p:nvPr/>
          </p:nvPicPr>
          <p:blipFill>
            <a:blip r:embed="rId6">
              <a:alphaModFix/>
            </a:blip>
            <a:stretch>
              <a:fillRect/>
            </a:stretch>
          </p:blipFill>
          <p:spPr>
            <a:xfrm>
              <a:off x="6003509" y="1960437"/>
              <a:ext cx="2385327" cy="486745"/>
            </a:xfrm>
            <a:prstGeom prst="rect">
              <a:avLst/>
            </a:prstGeom>
            <a:noFill/>
            <a:ln>
              <a:noFill/>
            </a:ln>
          </p:spPr>
        </p:pic>
        <p:pic>
          <p:nvPicPr>
            <p:cNvPr id="44" name="Shape 280"/>
            <p:cNvPicPr preferRelativeResize="0"/>
            <p:nvPr/>
          </p:nvPicPr>
          <p:blipFill>
            <a:blip r:embed="rId7">
              <a:alphaModFix/>
            </a:blip>
            <a:stretch>
              <a:fillRect/>
            </a:stretch>
          </p:blipFill>
          <p:spPr>
            <a:xfrm>
              <a:off x="6003360" y="1538842"/>
              <a:ext cx="2390200" cy="427045"/>
            </a:xfrm>
            <a:prstGeom prst="rect">
              <a:avLst/>
            </a:prstGeom>
            <a:noFill/>
            <a:ln>
              <a:noFill/>
            </a:ln>
          </p:spPr>
        </p:pic>
        <p:pic>
          <p:nvPicPr>
            <p:cNvPr id="46" name="Shape 281" descr="C:\Users\jokenney\Desktop\pics\ENERGUIDE.png"/>
            <p:cNvPicPr preferRelativeResize="0"/>
            <p:nvPr/>
          </p:nvPicPr>
          <p:blipFill rotWithShape="1">
            <a:blip r:embed="rId8">
              <a:alphaModFix/>
            </a:blip>
            <a:srcRect/>
            <a:stretch/>
          </p:blipFill>
          <p:spPr>
            <a:xfrm>
              <a:off x="6003509" y="2668081"/>
              <a:ext cx="783185" cy="368316"/>
            </a:xfrm>
            <a:prstGeom prst="rect">
              <a:avLst/>
            </a:prstGeom>
            <a:noFill/>
            <a:ln>
              <a:noFill/>
            </a:ln>
          </p:spPr>
        </p:pic>
        <p:pic>
          <p:nvPicPr>
            <p:cNvPr id="47" name="Shape 282"/>
            <p:cNvPicPr preferRelativeResize="0"/>
            <p:nvPr/>
          </p:nvPicPr>
          <p:blipFill rotWithShape="1">
            <a:blip r:embed="rId9">
              <a:alphaModFix/>
            </a:blip>
            <a:srcRect/>
            <a:stretch/>
          </p:blipFill>
          <p:spPr>
            <a:xfrm>
              <a:off x="7682605" y="2505533"/>
              <a:ext cx="625828" cy="598857"/>
            </a:xfrm>
            <a:prstGeom prst="rect">
              <a:avLst/>
            </a:prstGeom>
            <a:noFill/>
            <a:ln>
              <a:noFill/>
            </a:ln>
          </p:spPr>
        </p:pic>
      </p:grpSp>
      <p:pic>
        <p:nvPicPr>
          <p:cNvPr id="65" name="Picture 64"/>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310888" y="1459805"/>
            <a:ext cx="351423" cy="451353"/>
          </a:xfrm>
          <a:prstGeom prst="rect">
            <a:avLst/>
          </a:prstGeom>
        </p:spPr>
      </p:pic>
      <p:pic>
        <p:nvPicPr>
          <p:cNvPr id="66" name="Picture 65"/>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997479" y="288745"/>
            <a:ext cx="865648" cy="829428"/>
          </a:xfrm>
          <a:prstGeom prst="rect">
            <a:avLst/>
          </a:prstGeom>
        </p:spPr>
      </p:pic>
      <p:sp>
        <p:nvSpPr>
          <p:cNvPr id="67" name="Freeform 66"/>
          <p:cNvSpPr>
            <a:spLocks/>
          </p:cNvSpPr>
          <p:nvPr/>
        </p:nvSpPr>
        <p:spPr bwMode="auto">
          <a:xfrm rot="20961908">
            <a:off x="7869923" y="386636"/>
            <a:ext cx="406924" cy="429810"/>
          </a:xfrm>
          <a:custGeom>
            <a:avLst/>
            <a:gdLst>
              <a:gd name="T0" fmla="*/ 461 w 524"/>
              <a:gd name="T1" fmla="*/ 132 h 524"/>
              <a:gd name="T2" fmla="*/ 343 w 524"/>
              <a:gd name="T3" fmla="*/ 249 h 524"/>
              <a:gd name="T4" fmla="*/ 275 w 524"/>
              <a:gd name="T5" fmla="*/ 181 h 524"/>
              <a:gd name="T6" fmla="*/ 392 w 524"/>
              <a:gd name="T7" fmla="*/ 64 h 524"/>
              <a:gd name="T8" fmla="*/ 403 w 524"/>
              <a:gd name="T9" fmla="*/ 37 h 524"/>
              <a:gd name="T10" fmla="*/ 392 w 524"/>
              <a:gd name="T11" fmla="*/ 11 h 524"/>
              <a:gd name="T12" fmla="*/ 366 w 524"/>
              <a:gd name="T13" fmla="*/ 0 h 524"/>
              <a:gd name="T14" fmla="*/ 339 w 524"/>
              <a:gd name="T15" fmla="*/ 11 h 524"/>
              <a:gd name="T16" fmla="*/ 222 w 524"/>
              <a:gd name="T17" fmla="*/ 128 h 524"/>
              <a:gd name="T18" fmla="*/ 178 w 524"/>
              <a:gd name="T19" fmla="*/ 84 h 524"/>
              <a:gd name="T20" fmla="*/ 131 w 524"/>
              <a:gd name="T21" fmla="*/ 131 h 524"/>
              <a:gd name="T22" fmla="*/ 77 w 524"/>
              <a:gd name="T23" fmla="*/ 245 h 524"/>
              <a:gd name="T24" fmla="*/ 106 w 524"/>
              <a:gd name="T25" fmla="*/ 365 h 524"/>
              <a:gd name="T26" fmla="*/ 0 w 524"/>
              <a:gd name="T27" fmla="*/ 471 h 524"/>
              <a:gd name="T28" fmla="*/ 0 w 524"/>
              <a:gd name="T29" fmla="*/ 524 h 524"/>
              <a:gd name="T30" fmla="*/ 53 w 524"/>
              <a:gd name="T31" fmla="*/ 524 h 524"/>
              <a:gd name="T32" fmla="*/ 159 w 524"/>
              <a:gd name="T33" fmla="*/ 418 h 524"/>
              <a:gd name="T34" fmla="*/ 279 w 524"/>
              <a:gd name="T35" fmla="*/ 448 h 524"/>
              <a:gd name="T36" fmla="*/ 393 w 524"/>
              <a:gd name="T37" fmla="*/ 393 h 524"/>
              <a:gd name="T38" fmla="*/ 440 w 524"/>
              <a:gd name="T39" fmla="*/ 346 h 524"/>
              <a:gd name="T40" fmla="*/ 396 w 524"/>
              <a:gd name="T41" fmla="*/ 302 h 524"/>
              <a:gd name="T42" fmla="*/ 514 w 524"/>
              <a:gd name="T43" fmla="*/ 185 h 524"/>
              <a:gd name="T44" fmla="*/ 524 w 524"/>
              <a:gd name="T45" fmla="*/ 159 h 524"/>
              <a:gd name="T46" fmla="*/ 514 w 524"/>
              <a:gd name="T47" fmla="*/ 132 h 524"/>
              <a:gd name="T48" fmla="*/ 487 w 524"/>
              <a:gd name="T49" fmla="*/ 121 h 524"/>
              <a:gd name="T50" fmla="*/ 461 w 524"/>
              <a:gd name="T51" fmla="*/ 132 h 5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24" h="524">
                <a:moveTo>
                  <a:pt x="461" y="132"/>
                </a:moveTo>
                <a:cubicBezTo>
                  <a:pt x="343" y="249"/>
                  <a:pt x="343" y="249"/>
                  <a:pt x="343" y="249"/>
                </a:cubicBezTo>
                <a:cubicBezTo>
                  <a:pt x="275" y="181"/>
                  <a:pt x="275" y="181"/>
                  <a:pt x="275" y="181"/>
                </a:cubicBezTo>
                <a:cubicBezTo>
                  <a:pt x="392" y="64"/>
                  <a:pt x="392" y="64"/>
                  <a:pt x="392" y="64"/>
                </a:cubicBezTo>
                <a:cubicBezTo>
                  <a:pt x="399" y="56"/>
                  <a:pt x="403" y="48"/>
                  <a:pt x="403" y="37"/>
                </a:cubicBezTo>
                <a:cubicBezTo>
                  <a:pt x="403" y="27"/>
                  <a:pt x="399" y="18"/>
                  <a:pt x="392" y="11"/>
                </a:cubicBezTo>
                <a:cubicBezTo>
                  <a:pt x="385" y="3"/>
                  <a:pt x="376" y="0"/>
                  <a:pt x="366" y="0"/>
                </a:cubicBezTo>
                <a:cubicBezTo>
                  <a:pt x="355" y="0"/>
                  <a:pt x="346" y="3"/>
                  <a:pt x="339" y="11"/>
                </a:cubicBezTo>
                <a:cubicBezTo>
                  <a:pt x="222" y="128"/>
                  <a:pt x="222" y="128"/>
                  <a:pt x="222" y="128"/>
                </a:cubicBezTo>
                <a:cubicBezTo>
                  <a:pt x="178" y="84"/>
                  <a:pt x="178" y="84"/>
                  <a:pt x="178" y="84"/>
                </a:cubicBezTo>
                <a:cubicBezTo>
                  <a:pt x="131" y="131"/>
                  <a:pt x="131" y="131"/>
                  <a:pt x="131" y="131"/>
                </a:cubicBezTo>
                <a:cubicBezTo>
                  <a:pt x="99" y="163"/>
                  <a:pt x="81" y="201"/>
                  <a:pt x="77" y="245"/>
                </a:cubicBezTo>
                <a:cubicBezTo>
                  <a:pt x="72" y="289"/>
                  <a:pt x="82" y="329"/>
                  <a:pt x="106" y="365"/>
                </a:cubicBezTo>
                <a:cubicBezTo>
                  <a:pt x="0" y="471"/>
                  <a:pt x="0" y="471"/>
                  <a:pt x="0" y="471"/>
                </a:cubicBezTo>
                <a:cubicBezTo>
                  <a:pt x="0" y="524"/>
                  <a:pt x="0" y="524"/>
                  <a:pt x="0" y="524"/>
                </a:cubicBezTo>
                <a:cubicBezTo>
                  <a:pt x="53" y="524"/>
                  <a:pt x="53" y="524"/>
                  <a:pt x="53" y="524"/>
                </a:cubicBezTo>
                <a:cubicBezTo>
                  <a:pt x="159" y="418"/>
                  <a:pt x="159" y="418"/>
                  <a:pt x="159" y="418"/>
                </a:cubicBezTo>
                <a:cubicBezTo>
                  <a:pt x="195" y="442"/>
                  <a:pt x="235" y="452"/>
                  <a:pt x="279" y="448"/>
                </a:cubicBezTo>
                <a:cubicBezTo>
                  <a:pt x="324" y="443"/>
                  <a:pt x="362" y="425"/>
                  <a:pt x="393" y="393"/>
                </a:cubicBezTo>
                <a:cubicBezTo>
                  <a:pt x="440" y="346"/>
                  <a:pt x="440" y="346"/>
                  <a:pt x="440" y="346"/>
                </a:cubicBezTo>
                <a:cubicBezTo>
                  <a:pt x="396" y="302"/>
                  <a:pt x="396" y="302"/>
                  <a:pt x="396" y="302"/>
                </a:cubicBezTo>
                <a:cubicBezTo>
                  <a:pt x="514" y="185"/>
                  <a:pt x="514" y="185"/>
                  <a:pt x="514" y="185"/>
                </a:cubicBezTo>
                <a:cubicBezTo>
                  <a:pt x="521" y="178"/>
                  <a:pt x="524" y="169"/>
                  <a:pt x="524" y="159"/>
                </a:cubicBezTo>
                <a:cubicBezTo>
                  <a:pt x="524" y="148"/>
                  <a:pt x="521" y="140"/>
                  <a:pt x="514" y="132"/>
                </a:cubicBezTo>
                <a:cubicBezTo>
                  <a:pt x="506" y="125"/>
                  <a:pt x="498" y="121"/>
                  <a:pt x="487" y="121"/>
                </a:cubicBezTo>
                <a:cubicBezTo>
                  <a:pt x="477" y="121"/>
                  <a:pt x="468" y="125"/>
                  <a:pt x="461" y="132"/>
                </a:cubicBezTo>
                <a:close/>
              </a:path>
            </a:pathLst>
          </a:custGeom>
          <a:solidFill>
            <a:schemeClr val="tx2">
              <a:lumMod val="60000"/>
              <a:lumOff val="40000"/>
            </a:schemeClr>
          </a:solidFill>
          <a:ln>
            <a:noFill/>
          </a:ln>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a:p>
        </p:txBody>
      </p:sp>
      <p:sp>
        <p:nvSpPr>
          <p:cNvPr id="68" name="Freeform 67"/>
          <p:cNvSpPr>
            <a:spLocks noEditPoints="1"/>
          </p:cNvSpPr>
          <p:nvPr/>
        </p:nvSpPr>
        <p:spPr bwMode="auto">
          <a:xfrm>
            <a:off x="8297325" y="332983"/>
            <a:ext cx="437309" cy="384402"/>
          </a:xfrm>
          <a:custGeom>
            <a:avLst/>
            <a:gdLst>
              <a:gd name="T0" fmla="*/ 362 w 374"/>
              <a:gd name="T1" fmla="*/ 129 h 293"/>
              <a:gd name="T2" fmla="*/ 333 w 374"/>
              <a:gd name="T3" fmla="*/ 117 h 293"/>
              <a:gd name="T4" fmla="*/ 328 w 374"/>
              <a:gd name="T5" fmla="*/ 117 h 293"/>
              <a:gd name="T6" fmla="*/ 309 w 374"/>
              <a:gd name="T7" fmla="*/ 41 h 293"/>
              <a:gd name="T8" fmla="*/ 290 w 374"/>
              <a:gd name="T9" fmla="*/ 12 h 293"/>
              <a:gd name="T10" fmla="*/ 257 w 374"/>
              <a:gd name="T11" fmla="*/ 0 h 293"/>
              <a:gd name="T12" fmla="*/ 117 w 374"/>
              <a:gd name="T13" fmla="*/ 0 h 293"/>
              <a:gd name="T14" fmla="*/ 84 w 374"/>
              <a:gd name="T15" fmla="*/ 12 h 293"/>
              <a:gd name="T16" fmla="*/ 65 w 374"/>
              <a:gd name="T17" fmla="*/ 41 h 293"/>
              <a:gd name="T18" fmla="*/ 46 w 374"/>
              <a:gd name="T19" fmla="*/ 117 h 293"/>
              <a:gd name="T20" fmla="*/ 41 w 374"/>
              <a:gd name="T21" fmla="*/ 117 h 293"/>
              <a:gd name="T22" fmla="*/ 11 w 374"/>
              <a:gd name="T23" fmla="*/ 129 h 293"/>
              <a:gd name="T24" fmla="*/ 0 w 374"/>
              <a:gd name="T25" fmla="*/ 158 h 293"/>
              <a:gd name="T26" fmla="*/ 0 w 374"/>
              <a:gd name="T27" fmla="*/ 229 h 293"/>
              <a:gd name="T28" fmla="*/ 1 w 374"/>
              <a:gd name="T29" fmla="*/ 233 h 293"/>
              <a:gd name="T30" fmla="*/ 5 w 374"/>
              <a:gd name="T31" fmla="*/ 234 h 293"/>
              <a:gd name="T32" fmla="*/ 23 w 374"/>
              <a:gd name="T33" fmla="*/ 234 h 293"/>
              <a:gd name="T34" fmla="*/ 23 w 374"/>
              <a:gd name="T35" fmla="*/ 258 h 293"/>
              <a:gd name="T36" fmla="*/ 33 w 374"/>
              <a:gd name="T37" fmla="*/ 283 h 293"/>
              <a:gd name="T38" fmla="*/ 58 w 374"/>
              <a:gd name="T39" fmla="*/ 293 h 293"/>
              <a:gd name="T40" fmla="*/ 83 w 374"/>
              <a:gd name="T41" fmla="*/ 283 h 293"/>
              <a:gd name="T42" fmla="*/ 93 w 374"/>
              <a:gd name="T43" fmla="*/ 258 h 293"/>
              <a:gd name="T44" fmla="*/ 93 w 374"/>
              <a:gd name="T45" fmla="*/ 234 h 293"/>
              <a:gd name="T46" fmla="*/ 281 w 374"/>
              <a:gd name="T47" fmla="*/ 234 h 293"/>
              <a:gd name="T48" fmla="*/ 281 w 374"/>
              <a:gd name="T49" fmla="*/ 258 h 293"/>
              <a:gd name="T50" fmla="*/ 291 w 374"/>
              <a:gd name="T51" fmla="*/ 283 h 293"/>
              <a:gd name="T52" fmla="*/ 316 w 374"/>
              <a:gd name="T53" fmla="*/ 293 h 293"/>
              <a:gd name="T54" fmla="*/ 341 w 374"/>
              <a:gd name="T55" fmla="*/ 283 h 293"/>
              <a:gd name="T56" fmla="*/ 351 w 374"/>
              <a:gd name="T57" fmla="*/ 258 h 293"/>
              <a:gd name="T58" fmla="*/ 351 w 374"/>
              <a:gd name="T59" fmla="*/ 234 h 293"/>
              <a:gd name="T60" fmla="*/ 369 w 374"/>
              <a:gd name="T61" fmla="*/ 234 h 293"/>
              <a:gd name="T62" fmla="*/ 373 w 374"/>
              <a:gd name="T63" fmla="*/ 233 h 293"/>
              <a:gd name="T64" fmla="*/ 374 w 374"/>
              <a:gd name="T65" fmla="*/ 229 h 293"/>
              <a:gd name="T66" fmla="*/ 374 w 374"/>
              <a:gd name="T67" fmla="*/ 158 h 293"/>
              <a:gd name="T68" fmla="*/ 362 w 374"/>
              <a:gd name="T69" fmla="*/ 129 h 293"/>
              <a:gd name="T70" fmla="*/ 316 w 374"/>
              <a:gd name="T71" fmla="*/ 205 h 293"/>
              <a:gd name="T72" fmla="*/ 295 w 374"/>
              <a:gd name="T73" fmla="*/ 197 h 293"/>
              <a:gd name="T74" fmla="*/ 287 w 374"/>
              <a:gd name="T75" fmla="*/ 176 h 293"/>
              <a:gd name="T76" fmla="*/ 295 w 374"/>
              <a:gd name="T77" fmla="*/ 155 h 293"/>
              <a:gd name="T78" fmla="*/ 316 w 374"/>
              <a:gd name="T79" fmla="*/ 147 h 293"/>
              <a:gd name="T80" fmla="*/ 337 w 374"/>
              <a:gd name="T81" fmla="*/ 155 h 293"/>
              <a:gd name="T82" fmla="*/ 345 w 374"/>
              <a:gd name="T83" fmla="*/ 176 h 293"/>
              <a:gd name="T84" fmla="*/ 337 w 374"/>
              <a:gd name="T85" fmla="*/ 197 h 293"/>
              <a:gd name="T86" fmla="*/ 316 w 374"/>
              <a:gd name="T87" fmla="*/ 205 h 293"/>
              <a:gd name="T88" fmla="*/ 110 w 374"/>
              <a:gd name="T89" fmla="*/ 52 h 293"/>
              <a:gd name="T90" fmla="*/ 113 w 374"/>
              <a:gd name="T91" fmla="*/ 49 h 293"/>
              <a:gd name="T92" fmla="*/ 117 w 374"/>
              <a:gd name="T93" fmla="*/ 47 h 293"/>
              <a:gd name="T94" fmla="*/ 257 w 374"/>
              <a:gd name="T95" fmla="*/ 47 h 293"/>
              <a:gd name="T96" fmla="*/ 261 w 374"/>
              <a:gd name="T97" fmla="*/ 49 h 293"/>
              <a:gd name="T98" fmla="*/ 264 w 374"/>
              <a:gd name="T99" fmla="*/ 52 h 293"/>
              <a:gd name="T100" fmla="*/ 280 w 374"/>
              <a:gd name="T101" fmla="*/ 117 h 293"/>
              <a:gd name="T102" fmla="*/ 94 w 374"/>
              <a:gd name="T103" fmla="*/ 117 h 293"/>
              <a:gd name="T104" fmla="*/ 110 w 374"/>
              <a:gd name="T105" fmla="*/ 52 h 293"/>
              <a:gd name="T106" fmla="*/ 58 w 374"/>
              <a:gd name="T107" fmla="*/ 205 h 293"/>
              <a:gd name="T108" fmla="*/ 37 w 374"/>
              <a:gd name="T109" fmla="*/ 197 h 293"/>
              <a:gd name="T110" fmla="*/ 29 w 374"/>
              <a:gd name="T111" fmla="*/ 176 h 293"/>
              <a:gd name="T112" fmla="*/ 37 w 374"/>
              <a:gd name="T113" fmla="*/ 155 h 293"/>
              <a:gd name="T114" fmla="*/ 58 w 374"/>
              <a:gd name="T115" fmla="*/ 147 h 293"/>
              <a:gd name="T116" fmla="*/ 79 w 374"/>
              <a:gd name="T117" fmla="*/ 155 h 293"/>
              <a:gd name="T118" fmla="*/ 87 w 374"/>
              <a:gd name="T119" fmla="*/ 176 h 293"/>
              <a:gd name="T120" fmla="*/ 79 w 374"/>
              <a:gd name="T121" fmla="*/ 197 h 293"/>
              <a:gd name="T122" fmla="*/ 58 w 374"/>
              <a:gd name="T123" fmla="*/ 205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74" h="293">
                <a:moveTo>
                  <a:pt x="362" y="129"/>
                </a:moveTo>
                <a:cubicBezTo>
                  <a:pt x="354" y="121"/>
                  <a:pt x="345" y="117"/>
                  <a:pt x="333" y="117"/>
                </a:cubicBezTo>
                <a:cubicBezTo>
                  <a:pt x="328" y="117"/>
                  <a:pt x="328" y="117"/>
                  <a:pt x="328" y="117"/>
                </a:cubicBezTo>
                <a:cubicBezTo>
                  <a:pt x="309" y="41"/>
                  <a:pt x="309" y="41"/>
                  <a:pt x="309" y="41"/>
                </a:cubicBezTo>
                <a:cubicBezTo>
                  <a:pt x="306" y="29"/>
                  <a:pt x="300" y="19"/>
                  <a:pt x="290" y="12"/>
                </a:cubicBezTo>
                <a:cubicBezTo>
                  <a:pt x="280" y="4"/>
                  <a:pt x="269" y="0"/>
                  <a:pt x="257" y="0"/>
                </a:cubicBezTo>
                <a:cubicBezTo>
                  <a:pt x="117" y="0"/>
                  <a:pt x="117" y="0"/>
                  <a:pt x="117" y="0"/>
                </a:cubicBezTo>
                <a:cubicBezTo>
                  <a:pt x="105" y="0"/>
                  <a:pt x="94" y="4"/>
                  <a:pt x="84" y="12"/>
                </a:cubicBezTo>
                <a:cubicBezTo>
                  <a:pt x="74" y="19"/>
                  <a:pt x="68" y="29"/>
                  <a:pt x="65" y="41"/>
                </a:cubicBezTo>
                <a:cubicBezTo>
                  <a:pt x="46" y="117"/>
                  <a:pt x="46" y="117"/>
                  <a:pt x="46" y="117"/>
                </a:cubicBezTo>
                <a:cubicBezTo>
                  <a:pt x="41" y="117"/>
                  <a:pt x="41" y="117"/>
                  <a:pt x="41" y="117"/>
                </a:cubicBezTo>
                <a:cubicBezTo>
                  <a:pt x="29" y="117"/>
                  <a:pt x="19" y="121"/>
                  <a:pt x="11" y="129"/>
                </a:cubicBezTo>
                <a:cubicBezTo>
                  <a:pt x="4" y="137"/>
                  <a:pt x="0" y="147"/>
                  <a:pt x="0" y="158"/>
                </a:cubicBezTo>
                <a:cubicBezTo>
                  <a:pt x="0" y="229"/>
                  <a:pt x="0" y="229"/>
                  <a:pt x="0" y="229"/>
                </a:cubicBezTo>
                <a:cubicBezTo>
                  <a:pt x="1" y="233"/>
                  <a:pt x="1" y="233"/>
                  <a:pt x="1" y="233"/>
                </a:cubicBezTo>
                <a:cubicBezTo>
                  <a:pt x="5" y="234"/>
                  <a:pt x="5" y="234"/>
                  <a:pt x="5" y="234"/>
                </a:cubicBezTo>
                <a:cubicBezTo>
                  <a:pt x="23" y="234"/>
                  <a:pt x="23" y="234"/>
                  <a:pt x="23" y="234"/>
                </a:cubicBezTo>
                <a:cubicBezTo>
                  <a:pt x="23" y="258"/>
                  <a:pt x="23" y="258"/>
                  <a:pt x="23" y="258"/>
                </a:cubicBezTo>
                <a:cubicBezTo>
                  <a:pt x="23" y="268"/>
                  <a:pt x="26" y="276"/>
                  <a:pt x="33" y="283"/>
                </a:cubicBezTo>
                <a:cubicBezTo>
                  <a:pt x="40" y="290"/>
                  <a:pt x="48" y="293"/>
                  <a:pt x="58" y="293"/>
                </a:cubicBezTo>
                <a:cubicBezTo>
                  <a:pt x="68" y="293"/>
                  <a:pt x="76" y="290"/>
                  <a:pt x="83" y="283"/>
                </a:cubicBezTo>
                <a:cubicBezTo>
                  <a:pt x="90" y="276"/>
                  <a:pt x="93" y="268"/>
                  <a:pt x="93" y="258"/>
                </a:cubicBezTo>
                <a:cubicBezTo>
                  <a:pt x="93" y="234"/>
                  <a:pt x="93" y="234"/>
                  <a:pt x="93" y="234"/>
                </a:cubicBezTo>
                <a:cubicBezTo>
                  <a:pt x="281" y="234"/>
                  <a:pt x="281" y="234"/>
                  <a:pt x="281" y="234"/>
                </a:cubicBezTo>
                <a:cubicBezTo>
                  <a:pt x="281" y="258"/>
                  <a:pt x="281" y="258"/>
                  <a:pt x="281" y="258"/>
                </a:cubicBezTo>
                <a:cubicBezTo>
                  <a:pt x="281" y="268"/>
                  <a:pt x="284" y="276"/>
                  <a:pt x="291" y="283"/>
                </a:cubicBezTo>
                <a:cubicBezTo>
                  <a:pt x="298" y="290"/>
                  <a:pt x="306" y="293"/>
                  <a:pt x="316" y="293"/>
                </a:cubicBezTo>
                <a:cubicBezTo>
                  <a:pt x="326" y="293"/>
                  <a:pt x="334" y="290"/>
                  <a:pt x="341" y="283"/>
                </a:cubicBezTo>
                <a:cubicBezTo>
                  <a:pt x="348" y="276"/>
                  <a:pt x="351" y="268"/>
                  <a:pt x="351" y="258"/>
                </a:cubicBezTo>
                <a:cubicBezTo>
                  <a:pt x="351" y="234"/>
                  <a:pt x="351" y="234"/>
                  <a:pt x="351" y="234"/>
                </a:cubicBezTo>
                <a:cubicBezTo>
                  <a:pt x="369" y="234"/>
                  <a:pt x="369" y="234"/>
                  <a:pt x="369" y="234"/>
                </a:cubicBezTo>
                <a:cubicBezTo>
                  <a:pt x="373" y="233"/>
                  <a:pt x="373" y="233"/>
                  <a:pt x="373" y="233"/>
                </a:cubicBezTo>
                <a:cubicBezTo>
                  <a:pt x="374" y="229"/>
                  <a:pt x="374" y="229"/>
                  <a:pt x="374" y="229"/>
                </a:cubicBezTo>
                <a:cubicBezTo>
                  <a:pt x="374" y="158"/>
                  <a:pt x="374" y="158"/>
                  <a:pt x="374" y="158"/>
                </a:cubicBezTo>
                <a:cubicBezTo>
                  <a:pt x="374" y="147"/>
                  <a:pt x="370" y="137"/>
                  <a:pt x="362" y="129"/>
                </a:cubicBezTo>
                <a:close/>
                <a:moveTo>
                  <a:pt x="316" y="205"/>
                </a:moveTo>
                <a:cubicBezTo>
                  <a:pt x="308" y="205"/>
                  <a:pt x="301" y="202"/>
                  <a:pt x="295" y="197"/>
                </a:cubicBezTo>
                <a:cubicBezTo>
                  <a:pt x="289" y="191"/>
                  <a:pt x="287" y="184"/>
                  <a:pt x="287" y="176"/>
                </a:cubicBezTo>
                <a:cubicBezTo>
                  <a:pt x="287" y="168"/>
                  <a:pt x="289" y="161"/>
                  <a:pt x="295" y="155"/>
                </a:cubicBezTo>
                <a:cubicBezTo>
                  <a:pt x="301" y="149"/>
                  <a:pt x="308" y="147"/>
                  <a:pt x="316" y="147"/>
                </a:cubicBezTo>
                <a:cubicBezTo>
                  <a:pt x="324" y="147"/>
                  <a:pt x="331" y="149"/>
                  <a:pt x="337" y="155"/>
                </a:cubicBezTo>
                <a:cubicBezTo>
                  <a:pt x="342" y="161"/>
                  <a:pt x="345" y="168"/>
                  <a:pt x="345" y="176"/>
                </a:cubicBezTo>
                <a:cubicBezTo>
                  <a:pt x="345" y="184"/>
                  <a:pt x="342" y="191"/>
                  <a:pt x="337" y="197"/>
                </a:cubicBezTo>
                <a:cubicBezTo>
                  <a:pt x="331" y="202"/>
                  <a:pt x="324" y="205"/>
                  <a:pt x="316" y="205"/>
                </a:cubicBezTo>
                <a:close/>
                <a:moveTo>
                  <a:pt x="110" y="52"/>
                </a:moveTo>
                <a:cubicBezTo>
                  <a:pt x="113" y="49"/>
                  <a:pt x="113" y="49"/>
                  <a:pt x="113" y="49"/>
                </a:cubicBezTo>
                <a:cubicBezTo>
                  <a:pt x="117" y="47"/>
                  <a:pt x="117" y="47"/>
                  <a:pt x="117" y="47"/>
                </a:cubicBezTo>
                <a:cubicBezTo>
                  <a:pt x="257" y="47"/>
                  <a:pt x="257" y="47"/>
                  <a:pt x="257" y="47"/>
                </a:cubicBezTo>
                <a:cubicBezTo>
                  <a:pt x="261" y="49"/>
                  <a:pt x="261" y="49"/>
                  <a:pt x="261" y="49"/>
                </a:cubicBezTo>
                <a:cubicBezTo>
                  <a:pt x="264" y="52"/>
                  <a:pt x="264" y="52"/>
                  <a:pt x="264" y="52"/>
                </a:cubicBezTo>
                <a:cubicBezTo>
                  <a:pt x="280" y="117"/>
                  <a:pt x="280" y="117"/>
                  <a:pt x="280" y="117"/>
                </a:cubicBezTo>
                <a:cubicBezTo>
                  <a:pt x="94" y="117"/>
                  <a:pt x="94" y="117"/>
                  <a:pt x="94" y="117"/>
                </a:cubicBezTo>
                <a:lnTo>
                  <a:pt x="110" y="52"/>
                </a:lnTo>
                <a:close/>
                <a:moveTo>
                  <a:pt x="58" y="205"/>
                </a:moveTo>
                <a:cubicBezTo>
                  <a:pt x="50" y="205"/>
                  <a:pt x="43" y="202"/>
                  <a:pt x="37" y="197"/>
                </a:cubicBezTo>
                <a:cubicBezTo>
                  <a:pt x="32" y="191"/>
                  <a:pt x="29" y="184"/>
                  <a:pt x="29" y="176"/>
                </a:cubicBezTo>
                <a:cubicBezTo>
                  <a:pt x="29" y="168"/>
                  <a:pt x="32" y="161"/>
                  <a:pt x="37" y="155"/>
                </a:cubicBezTo>
                <a:cubicBezTo>
                  <a:pt x="43" y="149"/>
                  <a:pt x="50" y="147"/>
                  <a:pt x="58" y="147"/>
                </a:cubicBezTo>
                <a:cubicBezTo>
                  <a:pt x="66" y="147"/>
                  <a:pt x="73" y="149"/>
                  <a:pt x="79" y="155"/>
                </a:cubicBezTo>
                <a:cubicBezTo>
                  <a:pt x="85" y="161"/>
                  <a:pt x="87" y="168"/>
                  <a:pt x="87" y="176"/>
                </a:cubicBezTo>
                <a:cubicBezTo>
                  <a:pt x="87" y="184"/>
                  <a:pt x="85" y="191"/>
                  <a:pt x="79" y="197"/>
                </a:cubicBezTo>
                <a:cubicBezTo>
                  <a:pt x="73" y="202"/>
                  <a:pt x="66" y="205"/>
                  <a:pt x="58" y="205"/>
                </a:cubicBezTo>
                <a:close/>
              </a:path>
            </a:pathLst>
          </a:custGeom>
          <a:solidFill>
            <a:schemeClr val="accent1">
              <a:lumMod val="75000"/>
            </a:schemeClr>
          </a:solidFill>
          <a:ln>
            <a:noFill/>
          </a:ln>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a:p>
        </p:txBody>
      </p:sp>
      <p:sp>
        <p:nvSpPr>
          <p:cNvPr id="69" name="Freeform 68"/>
          <p:cNvSpPr>
            <a:spLocks noEditPoints="1"/>
          </p:cNvSpPr>
          <p:nvPr/>
        </p:nvSpPr>
        <p:spPr bwMode="auto">
          <a:xfrm>
            <a:off x="8030394" y="786930"/>
            <a:ext cx="481254" cy="402104"/>
          </a:xfrm>
          <a:custGeom>
            <a:avLst/>
            <a:gdLst>
              <a:gd name="T0" fmla="*/ 84 w 84"/>
              <a:gd name="T1" fmla="*/ 34 h 67"/>
              <a:gd name="T2" fmla="*/ 83 w 84"/>
              <a:gd name="T3" fmla="*/ 33 h 67"/>
              <a:gd name="T4" fmla="*/ 72 w 84"/>
              <a:gd name="T5" fmla="*/ 23 h 67"/>
              <a:gd name="T6" fmla="*/ 72 w 84"/>
              <a:gd name="T7" fmla="*/ 2 h 67"/>
              <a:gd name="T8" fmla="*/ 71 w 84"/>
              <a:gd name="T9" fmla="*/ 1 h 67"/>
              <a:gd name="T10" fmla="*/ 70 w 84"/>
              <a:gd name="T11" fmla="*/ 0 h 67"/>
              <a:gd name="T12" fmla="*/ 60 w 84"/>
              <a:gd name="T13" fmla="*/ 0 h 67"/>
              <a:gd name="T14" fmla="*/ 59 w 84"/>
              <a:gd name="T15" fmla="*/ 1 h 67"/>
              <a:gd name="T16" fmla="*/ 58 w 84"/>
              <a:gd name="T17" fmla="*/ 2 h 67"/>
              <a:gd name="T18" fmla="*/ 58 w 84"/>
              <a:gd name="T19" fmla="*/ 12 h 67"/>
              <a:gd name="T20" fmla="*/ 46 w 84"/>
              <a:gd name="T21" fmla="*/ 2 h 67"/>
              <a:gd name="T22" fmla="*/ 42 w 84"/>
              <a:gd name="T23" fmla="*/ 0 h 67"/>
              <a:gd name="T24" fmla="*/ 38 w 84"/>
              <a:gd name="T25" fmla="*/ 2 h 67"/>
              <a:gd name="T26" fmla="*/ 1 w 84"/>
              <a:gd name="T27" fmla="*/ 33 h 67"/>
              <a:gd name="T28" fmla="*/ 0 w 84"/>
              <a:gd name="T29" fmla="*/ 34 h 67"/>
              <a:gd name="T30" fmla="*/ 0 w 84"/>
              <a:gd name="T31" fmla="*/ 35 h 67"/>
              <a:gd name="T32" fmla="*/ 4 w 84"/>
              <a:gd name="T33" fmla="*/ 39 h 67"/>
              <a:gd name="T34" fmla="*/ 5 w 84"/>
              <a:gd name="T35" fmla="*/ 39 h 67"/>
              <a:gd name="T36" fmla="*/ 6 w 84"/>
              <a:gd name="T37" fmla="*/ 39 h 67"/>
              <a:gd name="T38" fmla="*/ 42 w 84"/>
              <a:gd name="T39" fmla="*/ 9 h 67"/>
              <a:gd name="T40" fmla="*/ 78 w 84"/>
              <a:gd name="T41" fmla="*/ 39 h 67"/>
              <a:gd name="T42" fmla="*/ 79 w 84"/>
              <a:gd name="T43" fmla="*/ 39 h 67"/>
              <a:gd name="T44" fmla="*/ 79 w 84"/>
              <a:gd name="T45" fmla="*/ 39 h 67"/>
              <a:gd name="T46" fmla="*/ 80 w 84"/>
              <a:gd name="T47" fmla="*/ 39 h 67"/>
              <a:gd name="T48" fmla="*/ 83 w 84"/>
              <a:gd name="T49" fmla="*/ 35 h 67"/>
              <a:gd name="T50" fmla="*/ 84 w 84"/>
              <a:gd name="T51" fmla="*/ 34 h 67"/>
              <a:gd name="T52" fmla="*/ 72 w 84"/>
              <a:gd name="T53" fmla="*/ 38 h 67"/>
              <a:gd name="T54" fmla="*/ 42 w 84"/>
              <a:gd name="T55" fmla="*/ 14 h 67"/>
              <a:gd name="T56" fmla="*/ 12 w 84"/>
              <a:gd name="T57" fmla="*/ 38 h 67"/>
              <a:gd name="T58" fmla="*/ 12 w 84"/>
              <a:gd name="T59" fmla="*/ 38 h 67"/>
              <a:gd name="T60" fmla="*/ 12 w 84"/>
              <a:gd name="T61" fmla="*/ 39 h 67"/>
              <a:gd name="T62" fmla="*/ 12 w 84"/>
              <a:gd name="T63" fmla="*/ 63 h 67"/>
              <a:gd name="T64" fmla="*/ 13 w 84"/>
              <a:gd name="T65" fmla="*/ 66 h 67"/>
              <a:gd name="T66" fmla="*/ 15 w 84"/>
              <a:gd name="T67" fmla="*/ 67 h 67"/>
              <a:gd name="T68" fmla="*/ 35 w 84"/>
              <a:gd name="T69" fmla="*/ 67 h 67"/>
              <a:gd name="T70" fmla="*/ 35 w 84"/>
              <a:gd name="T71" fmla="*/ 47 h 67"/>
              <a:gd name="T72" fmla="*/ 48 w 84"/>
              <a:gd name="T73" fmla="*/ 47 h 67"/>
              <a:gd name="T74" fmla="*/ 48 w 84"/>
              <a:gd name="T75" fmla="*/ 67 h 67"/>
              <a:gd name="T76" fmla="*/ 68 w 84"/>
              <a:gd name="T77" fmla="*/ 67 h 67"/>
              <a:gd name="T78" fmla="*/ 71 w 84"/>
              <a:gd name="T79" fmla="*/ 66 h 67"/>
              <a:gd name="T80" fmla="*/ 72 w 84"/>
              <a:gd name="T81" fmla="*/ 63 h 67"/>
              <a:gd name="T82" fmla="*/ 72 w 84"/>
              <a:gd name="T83" fmla="*/ 39 h 67"/>
              <a:gd name="T84" fmla="*/ 72 w 84"/>
              <a:gd name="T85" fmla="*/ 38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84" h="67">
                <a:moveTo>
                  <a:pt x="84" y="34"/>
                </a:moveTo>
                <a:cubicBezTo>
                  <a:pt x="83" y="33"/>
                  <a:pt x="83" y="33"/>
                  <a:pt x="83" y="33"/>
                </a:cubicBezTo>
                <a:cubicBezTo>
                  <a:pt x="72" y="23"/>
                  <a:pt x="72" y="23"/>
                  <a:pt x="72" y="23"/>
                </a:cubicBezTo>
                <a:cubicBezTo>
                  <a:pt x="72" y="2"/>
                  <a:pt x="72" y="2"/>
                  <a:pt x="72" y="2"/>
                </a:cubicBezTo>
                <a:cubicBezTo>
                  <a:pt x="71" y="1"/>
                  <a:pt x="71" y="1"/>
                  <a:pt x="71" y="1"/>
                </a:cubicBezTo>
                <a:cubicBezTo>
                  <a:pt x="70" y="0"/>
                  <a:pt x="70" y="0"/>
                  <a:pt x="70" y="0"/>
                </a:cubicBezTo>
                <a:cubicBezTo>
                  <a:pt x="60" y="0"/>
                  <a:pt x="60" y="0"/>
                  <a:pt x="60" y="0"/>
                </a:cubicBezTo>
                <a:cubicBezTo>
                  <a:pt x="59" y="1"/>
                  <a:pt x="59" y="1"/>
                  <a:pt x="59" y="1"/>
                </a:cubicBezTo>
                <a:cubicBezTo>
                  <a:pt x="58" y="2"/>
                  <a:pt x="58" y="2"/>
                  <a:pt x="58" y="2"/>
                </a:cubicBezTo>
                <a:cubicBezTo>
                  <a:pt x="58" y="12"/>
                  <a:pt x="58" y="12"/>
                  <a:pt x="58" y="12"/>
                </a:cubicBezTo>
                <a:cubicBezTo>
                  <a:pt x="46" y="2"/>
                  <a:pt x="46" y="2"/>
                  <a:pt x="46" y="2"/>
                </a:cubicBezTo>
                <a:cubicBezTo>
                  <a:pt x="45" y="1"/>
                  <a:pt x="43" y="0"/>
                  <a:pt x="42" y="0"/>
                </a:cubicBezTo>
                <a:cubicBezTo>
                  <a:pt x="40" y="0"/>
                  <a:pt x="39" y="1"/>
                  <a:pt x="38" y="2"/>
                </a:cubicBezTo>
                <a:cubicBezTo>
                  <a:pt x="1" y="33"/>
                  <a:pt x="1" y="33"/>
                  <a:pt x="1" y="33"/>
                </a:cubicBezTo>
                <a:cubicBezTo>
                  <a:pt x="0" y="34"/>
                  <a:pt x="0" y="34"/>
                  <a:pt x="0" y="34"/>
                </a:cubicBezTo>
                <a:cubicBezTo>
                  <a:pt x="0" y="35"/>
                  <a:pt x="0" y="35"/>
                  <a:pt x="0" y="35"/>
                </a:cubicBezTo>
                <a:cubicBezTo>
                  <a:pt x="4" y="39"/>
                  <a:pt x="4" y="39"/>
                  <a:pt x="4" y="39"/>
                </a:cubicBezTo>
                <a:cubicBezTo>
                  <a:pt x="5" y="39"/>
                  <a:pt x="5" y="39"/>
                  <a:pt x="5" y="39"/>
                </a:cubicBezTo>
                <a:cubicBezTo>
                  <a:pt x="6" y="39"/>
                  <a:pt x="6" y="39"/>
                  <a:pt x="6" y="39"/>
                </a:cubicBezTo>
                <a:cubicBezTo>
                  <a:pt x="42" y="9"/>
                  <a:pt x="42" y="9"/>
                  <a:pt x="42" y="9"/>
                </a:cubicBezTo>
                <a:cubicBezTo>
                  <a:pt x="78" y="39"/>
                  <a:pt x="78" y="39"/>
                  <a:pt x="78" y="39"/>
                </a:cubicBezTo>
                <a:cubicBezTo>
                  <a:pt x="79" y="39"/>
                  <a:pt x="79" y="39"/>
                  <a:pt x="79" y="39"/>
                </a:cubicBezTo>
                <a:cubicBezTo>
                  <a:pt x="79" y="39"/>
                  <a:pt x="79" y="39"/>
                  <a:pt x="79" y="39"/>
                </a:cubicBezTo>
                <a:cubicBezTo>
                  <a:pt x="80" y="39"/>
                  <a:pt x="80" y="39"/>
                  <a:pt x="80" y="39"/>
                </a:cubicBezTo>
                <a:cubicBezTo>
                  <a:pt x="83" y="35"/>
                  <a:pt x="83" y="35"/>
                  <a:pt x="83" y="35"/>
                </a:cubicBezTo>
                <a:lnTo>
                  <a:pt x="84" y="34"/>
                </a:lnTo>
                <a:close/>
                <a:moveTo>
                  <a:pt x="72" y="38"/>
                </a:moveTo>
                <a:cubicBezTo>
                  <a:pt x="42" y="14"/>
                  <a:pt x="42" y="14"/>
                  <a:pt x="42" y="14"/>
                </a:cubicBezTo>
                <a:cubicBezTo>
                  <a:pt x="12" y="38"/>
                  <a:pt x="12" y="38"/>
                  <a:pt x="12" y="38"/>
                </a:cubicBezTo>
                <a:cubicBezTo>
                  <a:pt x="12" y="38"/>
                  <a:pt x="12" y="38"/>
                  <a:pt x="12" y="38"/>
                </a:cubicBezTo>
                <a:cubicBezTo>
                  <a:pt x="12" y="39"/>
                  <a:pt x="12" y="39"/>
                  <a:pt x="12" y="39"/>
                </a:cubicBezTo>
                <a:cubicBezTo>
                  <a:pt x="12" y="63"/>
                  <a:pt x="12" y="63"/>
                  <a:pt x="12" y="63"/>
                </a:cubicBezTo>
                <a:cubicBezTo>
                  <a:pt x="12" y="64"/>
                  <a:pt x="12" y="65"/>
                  <a:pt x="13" y="66"/>
                </a:cubicBezTo>
                <a:cubicBezTo>
                  <a:pt x="14" y="66"/>
                  <a:pt x="14" y="67"/>
                  <a:pt x="15" y="67"/>
                </a:cubicBezTo>
                <a:cubicBezTo>
                  <a:pt x="35" y="67"/>
                  <a:pt x="35" y="67"/>
                  <a:pt x="35" y="67"/>
                </a:cubicBezTo>
                <a:cubicBezTo>
                  <a:pt x="35" y="47"/>
                  <a:pt x="35" y="47"/>
                  <a:pt x="35" y="47"/>
                </a:cubicBezTo>
                <a:cubicBezTo>
                  <a:pt x="48" y="47"/>
                  <a:pt x="48" y="47"/>
                  <a:pt x="48" y="47"/>
                </a:cubicBezTo>
                <a:cubicBezTo>
                  <a:pt x="48" y="67"/>
                  <a:pt x="48" y="67"/>
                  <a:pt x="48" y="67"/>
                </a:cubicBezTo>
                <a:cubicBezTo>
                  <a:pt x="68" y="67"/>
                  <a:pt x="68" y="67"/>
                  <a:pt x="68" y="67"/>
                </a:cubicBezTo>
                <a:cubicBezTo>
                  <a:pt x="69" y="67"/>
                  <a:pt x="70" y="66"/>
                  <a:pt x="71" y="66"/>
                </a:cubicBezTo>
                <a:cubicBezTo>
                  <a:pt x="71" y="65"/>
                  <a:pt x="72" y="64"/>
                  <a:pt x="72" y="63"/>
                </a:cubicBezTo>
                <a:cubicBezTo>
                  <a:pt x="72" y="39"/>
                  <a:pt x="72" y="39"/>
                  <a:pt x="72" y="39"/>
                </a:cubicBezTo>
                <a:lnTo>
                  <a:pt x="72" y="38"/>
                </a:lnTo>
                <a:close/>
              </a:path>
            </a:pathLst>
          </a:custGeom>
          <a:solidFill>
            <a:schemeClr val="tx2">
              <a:lumMod val="40000"/>
              <a:lumOff val="60000"/>
            </a:schemeClr>
          </a:solidFill>
          <a:ln>
            <a:noFill/>
          </a:ln>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a:p>
        </p:txBody>
      </p:sp>
      <p:grpSp>
        <p:nvGrpSpPr>
          <p:cNvPr id="70" name="Group 69"/>
          <p:cNvGrpSpPr/>
          <p:nvPr/>
        </p:nvGrpSpPr>
        <p:grpSpPr>
          <a:xfrm>
            <a:off x="7282142" y="2770007"/>
            <a:ext cx="1390132" cy="1363488"/>
            <a:chOff x="2720538" y="885707"/>
            <a:chExt cx="3538236" cy="3456000"/>
          </a:xfrm>
        </p:grpSpPr>
        <p:sp>
          <p:nvSpPr>
            <p:cNvPr id="71" name="Oval 70"/>
            <p:cNvSpPr/>
            <p:nvPr/>
          </p:nvSpPr>
          <p:spPr>
            <a:xfrm>
              <a:off x="2914410" y="1097091"/>
              <a:ext cx="3124522" cy="3012225"/>
            </a:xfrm>
            <a:prstGeom prst="ellipse">
              <a:avLst/>
            </a:prstGeom>
            <a:noFill/>
            <a:ln w="15875">
              <a:solidFill>
                <a:schemeClr val="tx2">
                  <a:lumMod val="60000"/>
                  <a:lumOff val="40000"/>
                </a:schemeClr>
              </a:solidFill>
              <a:prstDash val="lgDashDotDo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72" name="Freeform 71"/>
            <p:cNvSpPr>
              <a:spLocks noEditPoints="1"/>
            </p:cNvSpPr>
            <p:nvPr/>
          </p:nvSpPr>
          <p:spPr bwMode="auto">
            <a:xfrm rot="1959860">
              <a:off x="5130935" y="1038322"/>
              <a:ext cx="206283" cy="21138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4">
                <a:lumMod val="75000"/>
              </a:schemeClr>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73" name="Oval 72"/>
            <p:cNvSpPr/>
            <p:nvPr/>
          </p:nvSpPr>
          <p:spPr>
            <a:xfrm>
              <a:off x="3046526" y="1235812"/>
              <a:ext cx="2853686" cy="2747995"/>
            </a:xfrm>
            <a:prstGeom prst="ellipse">
              <a:avLst/>
            </a:prstGeom>
            <a:noFill/>
            <a:ln w="15875">
              <a:solidFill>
                <a:schemeClr val="tx2">
                  <a:lumMod val="60000"/>
                  <a:lumOff val="40000"/>
                </a:schemeClr>
              </a:solidFill>
              <a:prstDash val="lg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74" name="Freeform 73"/>
            <p:cNvSpPr>
              <a:spLocks noEditPoints="1"/>
            </p:cNvSpPr>
            <p:nvPr/>
          </p:nvSpPr>
          <p:spPr bwMode="auto">
            <a:xfrm rot="13370427">
              <a:off x="3023911" y="3500614"/>
              <a:ext cx="206283" cy="21138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4">
                <a:lumMod val="75000"/>
              </a:schemeClr>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75" name="Freeform 74"/>
            <p:cNvSpPr>
              <a:spLocks noEditPoints="1"/>
            </p:cNvSpPr>
            <p:nvPr/>
          </p:nvSpPr>
          <p:spPr bwMode="auto">
            <a:xfrm rot="14646818">
              <a:off x="2723088" y="2786437"/>
              <a:ext cx="206283" cy="21138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4">
                <a:lumMod val="75000"/>
              </a:schemeClr>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76" name="Freeform 75"/>
            <p:cNvSpPr>
              <a:spLocks noEditPoints="1"/>
            </p:cNvSpPr>
            <p:nvPr/>
          </p:nvSpPr>
          <p:spPr bwMode="auto">
            <a:xfrm rot="17500386">
              <a:off x="2806239" y="1837749"/>
              <a:ext cx="206283" cy="21138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4">
                <a:lumMod val="75000"/>
              </a:schemeClr>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77" name="Freeform 76"/>
            <p:cNvSpPr>
              <a:spLocks noEditPoints="1"/>
            </p:cNvSpPr>
            <p:nvPr/>
          </p:nvSpPr>
          <p:spPr bwMode="auto">
            <a:xfrm rot="19243396">
              <a:off x="3368703" y="1194393"/>
              <a:ext cx="206283" cy="21138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4">
                <a:lumMod val="75000"/>
              </a:schemeClr>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78" name="Freeform 77"/>
            <p:cNvSpPr>
              <a:spLocks noEditPoints="1"/>
            </p:cNvSpPr>
            <p:nvPr/>
          </p:nvSpPr>
          <p:spPr bwMode="auto">
            <a:xfrm>
              <a:off x="4267086" y="885707"/>
              <a:ext cx="206283" cy="21138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4">
                <a:lumMod val="75000"/>
              </a:schemeClr>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79" name="Freeform 78"/>
            <p:cNvSpPr>
              <a:spLocks noEditPoints="1"/>
            </p:cNvSpPr>
            <p:nvPr/>
          </p:nvSpPr>
          <p:spPr bwMode="auto">
            <a:xfrm rot="2858559">
              <a:off x="5588612" y="1387117"/>
              <a:ext cx="206283" cy="187615"/>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4">
                <a:lumMod val="75000"/>
              </a:schemeClr>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80" name="Freeform 79"/>
            <p:cNvSpPr>
              <a:spLocks noEditPoints="1"/>
            </p:cNvSpPr>
            <p:nvPr/>
          </p:nvSpPr>
          <p:spPr bwMode="auto">
            <a:xfrm rot="3973453">
              <a:off x="5936209" y="1870027"/>
              <a:ext cx="206283" cy="21138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4">
                <a:lumMod val="75000"/>
              </a:schemeClr>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81" name="Freeform 80"/>
            <p:cNvSpPr>
              <a:spLocks noEditPoints="1"/>
            </p:cNvSpPr>
            <p:nvPr/>
          </p:nvSpPr>
          <p:spPr bwMode="auto">
            <a:xfrm rot="5695221">
              <a:off x="6049940" y="2540448"/>
              <a:ext cx="206283" cy="21138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4">
                <a:lumMod val="75000"/>
              </a:schemeClr>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82" name="Freeform 81"/>
            <p:cNvSpPr>
              <a:spLocks noEditPoints="1"/>
            </p:cNvSpPr>
            <p:nvPr/>
          </p:nvSpPr>
          <p:spPr bwMode="auto">
            <a:xfrm rot="7341011">
              <a:off x="5853220" y="3229112"/>
              <a:ext cx="206283" cy="21138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4">
                <a:lumMod val="75000"/>
              </a:schemeClr>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83" name="Freeform 82"/>
            <p:cNvSpPr>
              <a:spLocks noEditPoints="1"/>
            </p:cNvSpPr>
            <p:nvPr/>
          </p:nvSpPr>
          <p:spPr bwMode="auto">
            <a:xfrm rot="8392409">
              <a:off x="5362745" y="3826612"/>
              <a:ext cx="206283" cy="21138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4">
                <a:lumMod val="75000"/>
              </a:schemeClr>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84" name="Freeform 83"/>
            <p:cNvSpPr>
              <a:spLocks noEditPoints="1"/>
            </p:cNvSpPr>
            <p:nvPr/>
          </p:nvSpPr>
          <p:spPr bwMode="auto">
            <a:xfrm rot="12686596">
              <a:off x="3529012" y="3926006"/>
              <a:ext cx="206283" cy="21138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4">
                <a:lumMod val="75000"/>
              </a:schemeClr>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85" name="Freeform 84"/>
            <p:cNvSpPr>
              <a:spLocks noEditPoints="1"/>
            </p:cNvSpPr>
            <p:nvPr/>
          </p:nvSpPr>
          <p:spPr bwMode="auto">
            <a:xfrm rot="11070998">
              <a:off x="4307075" y="4130323"/>
              <a:ext cx="206283" cy="21138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4">
                <a:lumMod val="75000"/>
              </a:schemeClr>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86" name="Freeform 85"/>
            <p:cNvSpPr>
              <a:spLocks noEditPoints="1"/>
            </p:cNvSpPr>
            <p:nvPr/>
          </p:nvSpPr>
          <p:spPr bwMode="auto">
            <a:xfrm rot="3652759">
              <a:off x="5564336" y="1757297"/>
              <a:ext cx="206283" cy="21138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87" name="Freeform 86"/>
            <p:cNvSpPr>
              <a:spLocks noEditPoints="1"/>
            </p:cNvSpPr>
            <p:nvPr/>
          </p:nvSpPr>
          <p:spPr bwMode="auto">
            <a:xfrm rot="14192209">
              <a:off x="3090996" y="3055909"/>
              <a:ext cx="206283" cy="21138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88" name="Freeform 87"/>
            <p:cNvSpPr>
              <a:spLocks noEditPoints="1"/>
            </p:cNvSpPr>
            <p:nvPr/>
          </p:nvSpPr>
          <p:spPr bwMode="auto">
            <a:xfrm rot="16460003">
              <a:off x="2976390" y="2317789"/>
              <a:ext cx="206283" cy="21138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89" name="Freeform 88"/>
            <p:cNvSpPr>
              <a:spLocks noEditPoints="1"/>
            </p:cNvSpPr>
            <p:nvPr/>
          </p:nvSpPr>
          <p:spPr bwMode="auto">
            <a:xfrm rot="18084233">
              <a:off x="3275045" y="1643149"/>
              <a:ext cx="206283" cy="21138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90" name="Freeform 89"/>
            <p:cNvSpPr>
              <a:spLocks noEditPoints="1"/>
            </p:cNvSpPr>
            <p:nvPr/>
          </p:nvSpPr>
          <p:spPr bwMode="auto">
            <a:xfrm rot="20030603">
              <a:off x="3876679" y="1201169"/>
              <a:ext cx="206283" cy="21138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91" name="Freeform 90"/>
            <p:cNvSpPr>
              <a:spLocks noEditPoints="1"/>
            </p:cNvSpPr>
            <p:nvPr/>
          </p:nvSpPr>
          <p:spPr bwMode="auto">
            <a:xfrm rot="934384">
              <a:off x="4637850" y="1165334"/>
              <a:ext cx="206283" cy="21138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92" name="Freeform 91"/>
            <p:cNvSpPr>
              <a:spLocks noEditPoints="1"/>
            </p:cNvSpPr>
            <p:nvPr/>
          </p:nvSpPr>
          <p:spPr bwMode="auto">
            <a:xfrm rot="6275199">
              <a:off x="5742848" y="2825649"/>
              <a:ext cx="206283" cy="187615"/>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93" name="Freeform 92"/>
            <p:cNvSpPr>
              <a:spLocks noEditPoints="1"/>
            </p:cNvSpPr>
            <p:nvPr/>
          </p:nvSpPr>
          <p:spPr bwMode="auto">
            <a:xfrm rot="2453510">
              <a:off x="5207617" y="1383230"/>
              <a:ext cx="206283" cy="21138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94" name="Freeform 93"/>
            <p:cNvSpPr>
              <a:spLocks noEditPoints="1"/>
            </p:cNvSpPr>
            <p:nvPr/>
          </p:nvSpPr>
          <p:spPr bwMode="auto">
            <a:xfrm rot="12228513">
              <a:off x="4010178" y="3794640"/>
              <a:ext cx="206283" cy="21138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95" name="Freeform 94"/>
            <p:cNvSpPr>
              <a:spLocks noEditPoints="1"/>
            </p:cNvSpPr>
            <p:nvPr/>
          </p:nvSpPr>
          <p:spPr bwMode="auto">
            <a:xfrm rot="13202927">
              <a:off x="3466361" y="3526561"/>
              <a:ext cx="206283" cy="21138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96" name="Freeform 95"/>
            <p:cNvSpPr>
              <a:spLocks noEditPoints="1"/>
            </p:cNvSpPr>
            <p:nvPr/>
          </p:nvSpPr>
          <p:spPr bwMode="auto">
            <a:xfrm rot="8459017">
              <a:off x="5390024" y="3401582"/>
              <a:ext cx="206283" cy="21138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97" name="Freeform 96"/>
            <p:cNvSpPr>
              <a:spLocks noEditPoints="1"/>
            </p:cNvSpPr>
            <p:nvPr/>
          </p:nvSpPr>
          <p:spPr bwMode="auto">
            <a:xfrm rot="9991142">
              <a:off x="4752791" y="3806149"/>
              <a:ext cx="206283" cy="21138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98" name="Freeform 97"/>
            <p:cNvSpPr>
              <a:spLocks noEditPoints="1"/>
            </p:cNvSpPr>
            <p:nvPr/>
          </p:nvSpPr>
          <p:spPr bwMode="auto">
            <a:xfrm rot="4339447">
              <a:off x="5724609" y="2195489"/>
              <a:ext cx="206283" cy="211384"/>
            </a:xfrm>
            <a:custGeom>
              <a:avLst/>
              <a:gdLst>
                <a:gd name="T0" fmla="*/ 1016 w 1339"/>
                <a:gd name="T1" fmla="*/ 1295 h 1346"/>
                <a:gd name="T2" fmla="*/ 965 w 1339"/>
                <a:gd name="T3" fmla="*/ 1346 h 1346"/>
                <a:gd name="T4" fmla="*/ 912 w 1339"/>
                <a:gd name="T5" fmla="*/ 1295 h 1346"/>
                <a:gd name="T6" fmla="*/ 767 w 1339"/>
                <a:gd name="T7" fmla="*/ 909 h 1346"/>
                <a:gd name="T8" fmla="*/ 892 w 1339"/>
                <a:gd name="T9" fmla="*/ 402 h 1346"/>
                <a:gd name="T10" fmla="*/ 820 w 1339"/>
                <a:gd name="T11" fmla="*/ 644 h 1346"/>
                <a:gd name="T12" fmla="*/ 758 w 1339"/>
                <a:gd name="T13" fmla="*/ 737 h 1346"/>
                <a:gd name="T14" fmla="*/ 716 w 1339"/>
                <a:gd name="T15" fmla="*/ 694 h 1346"/>
                <a:gd name="T16" fmla="*/ 730 w 1339"/>
                <a:gd name="T17" fmla="*/ 642 h 1346"/>
                <a:gd name="T18" fmla="*/ 783 w 1339"/>
                <a:gd name="T19" fmla="*/ 460 h 1346"/>
                <a:gd name="T20" fmla="*/ 864 w 1339"/>
                <a:gd name="T21" fmla="*/ 284 h 1346"/>
                <a:gd name="T22" fmla="*/ 1116 w 1339"/>
                <a:gd name="T23" fmla="*/ 252 h 1346"/>
                <a:gd name="T24" fmla="*/ 1243 w 1339"/>
                <a:gd name="T25" fmla="*/ 354 h 1346"/>
                <a:gd name="T26" fmla="*/ 1302 w 1339"/>
                <a:gd name="T27" fmla="*/ 562 h 1346"/>
                <a:gd name="T28" fmla="*/ 1337 w 1339"/>
                <a:gd name="T29" fmla="*/ 680 h 1346"/>
                <a:gd name="T30" fmla="*/ 1308 w 1339"/>
                <a:gd name="T31" fmla="*/ 734 h 1346"/>
                <a:gd name="T32" fmla="*/ 1255 w 1339"/>
                <a:gd name="T33" fmla="*/ 705 h 1346"/>
                <a:gd name="T34" fmla="*/ 1206 w 1339"/>
                <a:gd name="T35" fmla="*/ 541 h 1346"/>
                <a:gd name="T36" fmla="*/ 1139 w 1339"/>
                <a:gd name="T37" fmla="*/ 402 h 1346"/>
                <a:gd name="T38" fmla="*/ 1147 w 1339"/>
                <a:gd name="T39" fmla="*/ 909 h 1346"/>
                <a:gd name="T40" fmla="*/ 1131 w 1339"/>
                <a:gd name="T41" fmla="*/ 1331 h 1346"/>
                <a:gd name="T42" fmla="*/ 1056 w 1339"/>
                <a:gd name="T43" fmla="*/ 1331 h 1346"/>
                <a:gd name="T44" fmla="*/ 1043 w 1339"/>
                <a:gd name="T45" fmla="*/ 909 h 1346"/>
                <a:gd name="T46" fmla="*/ 1031 w 1339"/>
                <a:gd name="T47" fmla="*/ 221 h 1346"/>
                <a:gd name="T48" fmla="*/ 1139 w 1339"/>
                <a:gd name="T49" fmla="*/ 111 h 1346"/>
                <a:gd name="T50" fmla="*/ 1031 w 1339"/>
                <a:gd name="T51" fmla="*/ 0 h 1346"/>
                <a:gd name="T52" fmla="*/ 918 w 1339"/>
                <a:gd name="T53" fmla="*/ 111 h 1346"/>
                <a:gd name="T54" fmla="*/ 1031 w 1339"/>
                <a:gd name="T55" fmla="*/ 221 h 1346"/>
                <a:gd name="T56" fmla="*/ 42 w 1339"/>
                <a:gd name="T57" fmla="*/ 291 h 1346"/>
                <a:gd name="T58" fmla="*/ 0 w 1339"/>
                <a:gd name="T59" fmla="*/ 737 h 1346"/>
                <a:gd name="T60" fmla="*/ 48 w 1339"/>
                <a:gd name="T61" fmla="*/ 784 h 1346"/>
                <a:gd name="T62" fmla="*/ 96 w 1339"/>
                <a:gd name="T63" fmla="*/ 737 h 1346"/>
                <a:gd name="T64" fmla="*/ 121 w 1339"/>
                <a:gd name="T65" fmla="*/ 428 h 1346"/>
                <a:gd name="T66" fmla="*/ 142 w 1339"/>
                <a:gd name="T67" fmla="*/ 1327 h 1346"/>
                <a:gd name="T68" fmla="*/ 233 w 1339"/>
                <a:gd name="T69" fmla="*/ 1327 h 1346"/>
                <a:gd name="T70" fmla="*/ 252 w 1339"/>
                <a:gd name="T71" fmla="*/ 787 h 1346"/>
                <a:gd name="T72" fmla="*/ 280 w 1339"/>
                <a:gd name="T73" fmla="*/ 1283 h 1346"/>
                <a:gd name="T74" fmla="*/ 346 w 1339"/>
                <a:gd name="T75" fmla="*/ 1346 h 1346"/>
                <a:gd name="T76" fmla="*/ 408 w 1339"/>
                <a:gd name="T77" fmla="*/ 1283 h 1346"/>
                <a:gd name="T78" fmla="*/ 434 w 1339"/>
                <a:gd name="T79" fmla="*/ 428 h 1346"/>
                <a:gd name="T80" fmla="*/ 447 w 1339"/>
                <a:gd name="T81" fmla="*/ 771 h 1346"/>
                <a:gd name="T82" fmla="*/ 517 w 1339"/>
                <a:gd name="T83" fmla="*/ 771 h 1346"/>
                <a:gd name="T84" fmla="*/ 530 w 1339"/>
                <a:gd name="T85" fmla="*/ 391 h 1346"/>
                <a:gd name="T86" fmla="*/ 388 w 1339"/>
                <a:gd name="T87" fmla="*/ 249 h 1346"/>
                <a:gd name="T88" fmla="*/ 266 w 1339"/>
                <a:gd name="T89" fmla="*/ 221 h 1346"/>
                <a:gd name="T90" fmla="*/ 376 w 1339"/>
                <a:gd name="T91" fmla="*/ 111 h 1346"/>
                <a:gd name="T92" fmla="*/ 266 w 1339"/>
                <a:gd name="T93" fmla="*/ 0 h 1346"/>
                <a:gd name="T94" fmla="*/ 156 w 1339"/>
                <a:gd name="T95" fmla="*/ 111 h 1346"/>
                <a:gd name="T96" fmla="*/ 266 w 1339"/>
                <a:gd name="T97" fmla="*/ 22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9" h="1346">
                  <a:moveTo>
                    <a:pt x="1016" y="909"/>
                  </a:moveTo>
                  <a:cubicBezTo>
                    <a:pt x="1016" y="1295"/>
                    <a:pt x="1016" y="1295"/>
                    <a:pt x="1016" y="1295"/>
                  </a:cubicBezTo>
                  <a:cubicBezTo>
                    <a:pt x="1016" y="1310"/>
                    <a:pt x="1012" y="1322"/>
                    <a:pt x="1002" y="1331"/>
                  </a:cubicBezTo>
                  <a:cubicBezTo>
                    <a:pt x="993" y="1341"/>
                    <a:pt x="981" y="1346"/>
                    <a:pt x="965" y="1346"/>
                  </a:cubicBezTo>
                  <a:cubicBezTo>
                    <a:pt x="950" y="1346"/>
                    <a:pt x="938" y="1341"/>
                    <a:pt x="927" y="1331"/>
                  </a:cubicBezTo>
                  <a:cubicBezTo>
                    <a:pt x="917" y="1322"/>
                    <a:pt x="912" y="1310"/>
                    <a:pt x="912" y="1295"/>
                  </a:cubicBezTo>
                  <a:cubicBezTo>
                    <a:pt x="912" y="909"/>
                    <a:pt x="912" y="909"/>
                    <a:pt x="912" y="909"/>
                  </a:cubicBezTo>
                  <a:cubicBezTo>
                    <a:pt x="767" y="909"/>
                    <a:pt x="767" y="909"/>
                    <a:pt x="767" y="909"/>
                  </a:cubicBezTo>
                  <a:cubicBezTo>
                    <a:pt x="918" y="402"/>
                    <a:pt x="918" y="402"/>
                    <a:pt x="918" y="402"/>
                  </a:cubicBezTo>
                  <a:cubicBezTo>
                    <a:pt x="892" y="402"/>
                    <a:pt x="892" y="402"/>
                    <a:pt x="892" y="402"/>
                  </a:cubicBezTo>
                  <a:cubicBezTo>
                    <a:pt x="875" y="459"/>
                    <a:pt x="862" y="505"/>
                    <a:pt x="851" y="541"/>
                  </a:cubicBezTo>
                  <a:cubicBezTo>
                    <a:pt x="841" y="577"/>
                    <a:pt x="830" y="611"/>
                    <a:pt x="820" y="644"/>
                  </a:cubicBezTo>
                  <a:cubicBezTo>
                    <a:pt x="810" y="677"/>
                    <a:pt x="803" y="698"/>
                    <a:pt x="802" y="705"/>
                  </a:cubicBezTo>
                  <a:cubicBezTo>
                    <a:pt x="795" y="726"/>
                    <a:pt x="781" y="737"/>
                    <a:pt x="758" y="737"/>
                  </a:cubicBezTo>
                  <a:cubicBezTo>
                    <a:pt x="747" y="734"/>
                    <a:pt x="747" y="734"/>
                    <a:pt x="747" y="734"/>
                  </a:cubicBezTo>
                  <a:cubicBezTo>
                    <a:pt x="727" y="726"/>
                    <a:pt x="716" y="713"/>
                    <a:pt x="716" y="694"/>
                  </a:cubicBezTo>
                  <a:cubicBezTo>
                    <a:pt x="716" y="688"/>
                    <a:pt x="717" y="684"/>
                    <a:pt x="719" y="680"/>
                  </a:cubicBezTo>
                  <a:cubicBezTo>
                    <a:pt x="720" y="676"/>
                    <a:pt x="725" y="663"/>
                    <a:pt x="730" y="642"/>
                  </a:cubicBezTo>
                  <a:cubicBezTo>
                    <a:pt x="736" y="620"/>
                    <a:pt x="744" y="593"/>
                    <a:pt x="753" y="562"/>
                  </a:cubicBezTo>
                  <a:cubicBezTo>
                    <a:pt x="762" y="531"/>
                    <a:pt x="772" y="497"/>
                    <a:pt x="783" y="460"/>
                  </a:cubicBezTo>
                  <a:cubicBezTo>
                    <a:pt x="794" y="424"/>
                    <a:pt x="804" y="388"/>
                    <a:pt x="816" y="354"/>
                  </a:cubicBezTo>
                  <a:cubicBezTo>
                    <a:pt x="823" y="328"/>
                    <a:pt x="839" y="304"/>
                    <a:pt x="864" y="284"/>
                  </a:cubicBezTo>
                  <a:cubicBezTo>
                    <a:pt x="888" y="262"/>
                    <a:pt x="913" y="252"/>
                    <a:pt x="940" y="252"/>
                  </a:cubicBezTo>
                  <a:cubicBezTo>
                    <a:pt x="1116" y="252"/>
                    <a:pt x="1116" y="252"/>
                    <a:pt x="1116" y="252"/>
                  </a:cubicBezTo>
                  <a:cubicBezTo>
                    <a:pt x="1143" y="252"/>
                    <a:pt x="1170" y="262"/>
                    <a:pt x="1194" y="284"/>
                  </a:cubicBezTo>
                  <a:cubicBezTo>
                    <a:pt x="1217" y="304"/>
                    <a:pt x="1234" y="328"/>
                    <a:pt x="1243" y="354"/>
                  </a:cubicBezTo>
                  <a:cubicBezTo>
                    <a:pt x="1252" y="388"/>
                    <a:pt x="1263" y="424"/>
                    <a:pt x="1273" y="460"/>
                  </a:cubicBezTo>
                  <a:cubicBezTo>
                    <a:pt x="1283" y="497"/>
                    <a:pt x="1294" y="531"/>
                    <a:pt x="1302" y="562"/>
                  </a:cubicBezTo>
                  <a:cubicBezTo>
                    <a:pt x="1312" y="593"/>
                    <a:pt x="1319" y="620"/>
                    <a:pt x="1326" y="642"/>
                  </a:cubicBezTo>
                  <a:cubicBezTo>
                    <a:pt x="1331" y="663"/>
                    <a:pt x="1335" y="676"/>
                    <a:pt x="1337" y="680"/>
                  </a:cubicBezTo>
                  <a:cubicBezTo>
                    <a:pt x="1339" y="691"/>
                    <a:pt x="1339" y="691"/>
                    <a:pt x="1339" y="691"/>
                  </a:cubicBezTo>
                  <a:cubicBezTo>
                    <a:pt x="1339" y="714"/>
                    <a:pt x="1329" y="728"/>
                    <a:pt x="1308" y="734"/>
                  </a:cubicBezTo>
                  <a:cubicBezTo>
                    <a:pt x="1297" y="737"/>
                    <a:pt x="1297" y="737"/>
                    <a:pt x="1297" y="737"/>
                  </a:cubicBezTo>
                  <a:cubicBezTo>
                    <a:pt x="1275" y="737"/>
                    <a:pt x="1260" y="726"/>
                    <a:pt x="1255" y="705"/>
                  </a:cubicBezTo>
                  <a:cubicBezTo>
                    <a:pt x="1252" y="698"/>
                    <a:pt x="1246" y="677"/>
                    <a:pt x="1238" y="644"/>
                  </a:cubicBezTo>
                  <a:cubicBezTo>
                    <a:pt x="1228" y="611"/>
                    <a:pt x="1218" y="577"/>
                    <a:pt x="1206" y="541"/>
                  </a:cubicBezTo>
                  <a:cubicBezTo>
                    <a:pt x="1194" y="505"/>
                    <a:pt x="1181" y="459"/>
                    <a:pt x="1164" y="402"/>
                  </a:cubicBezTo>
                  <a:cubicBezTo>
                    <a:pt x="1139" y="402"/>
                    <a:pt x="1139" y="402"/>
                    <a:pt x="1139" y="402"/>
                  </a:cubicBezTo>
                  <a:cubicBezTo>
                    <a:pt x="1289" y="909"/>
                    <a:pt x="1289" y="909"/>
                    <a:pt x="1289" y="909"/>
                  </a:cubicBezTo>
                  <a:cubicBezTo>
                    <a:pt x="1147" y="909"/>
                    <a:pt x="1147" y="909"/>
                    <a:pt x="1147" y="909"/>
                  </a:cubicBezTo>
                  <a:cubicBezTo>
                    <a:pt x="1147" y="1295"/>
                    <a:pt x="1147" y="1295"/>
                    <a:pt x="1147" y="1295"/>
                  </a:cubicBezTo>
                  <a:cubicBezTo>
                    <a:pt x="1147" y="1310"/>
                    <a:pt x="1142" y="1322"/>
                    <a:pt x="1131" y="1331"/>
                  </a:cubicBezTo>
                  <a:cubicBezTo>
                    <a:pt x="1121" y="1341"/>
                    <a:pt x="1109" y="1346"/>
                    <a:pt x="1093" y="1346"/>
                  </a:cubicBezTo>
                  <a:cubicBezTo>
                    <a:pt x="1078" y="1346"/>
                    <a:pt x="1066" y="1341"/>
                    <a:pt x="1056" y="1331"/>
                  </a:cubicBezTo>
                  <a:cubicBezTo>
                    <a:pt x="1047" y="1322"/>
                    <a:pt x="1043" y="1310"/>
                    <a:pt x="1043" y="1295"/>
                  </a:cubicBezTo>
                  <a:cubicBezTo>
                    <a:pt x="1043" y="909"/>
                    <a:pt x="1043" y="909"/>
                    <a:pt x="1043" y="909"/>
                  </a:cubicBezTo>
                  <a:lnTo>
                    <a:pt x="1016" y="909"/>
                  </a:lnTo>
                  <a:close/>
                  <a:moveTo>
                    <a:pt x="1031" y="221"/>
                  </a:moveTo>
                  <a:cubicBezTo>
                    <a:pt x="1061" y="221"/>
                    <a:pt x="1087" y="211"/>
                    <a:pt x="1107" y="190"/>
                  </a:cubicBezTo>
                  <a:cubicBezTo>
                    <a:pt x="1128" y="169"/>
                    <a:pt x="1139" y="143"/>
                    <a:pt x="1139" y="111"/>
                  </a:cubicBezTo>
                  <a:cubicBezTo>
                    <a:pt x="1139" y="80"/>
                    <a:pt x="1128" y="55"/>
                    <a:pt x="1107" y="33"/>
                  </a:cubicBezTo>
                  <a:cubicBezTo>
                    <a:pt x="1087" y="11"/>
                    <a:pt x="1061" y="0"/>
                    <a:pt x="1031" y="0"/>
                  </a:cubicBezTo>
                  <a:cubicBezTo>
                    <a:pt x="998" y="0"/>
                    <a:pt x="972" y="11"/>
                    <a:pt x="950" y="33"/>
                  </a:cubicBezTo>
                  <a:cubicBezTo>
                    <a:pt x="928" y="55"/>
                    <a:pt x="918" y="80"/>
                    <a:pt x="918" y="111"/>
                  </a:cubicBezTo>
                  <a:cubicBezTo>
                    <a:pt x="918" y="143"/>
                    <a:pt x="928" y="169"/>
                    <a:pt x="950" y="190"/>
                  </a:cubicBezTo>
                  <a:cubicBezTo>
                    <a:pt x="972" y="211"/>
                    <a:pt x="999" y="221"/>
                    <a:pt x="1031" y="221"/>
                  </a:cubicBezTo>
                  <a:close/>
                  <a:moveTo>
                    <a:pt x="142" y="249"/>
                  </a:moveTo>
                  <a:cubicBezTo>
                    <a:pt x="103" y="249"/>
                    <a:pt x="71" y="263"/>
                    <a:pt x="42" y="291"/>
                  </a:cubicBezTo>
                  <a:cubicBezTo>
                    <a:pt x="14" y="320"/>
                    <a:pt x="0" y="353"/>
                    <a:pt x="0" y="391"/>
                  </a:cubicBezTo>
                  <a:cubicBezTo>
                    <a:pt x="0" y="737"/>
                    <a:pt x="0" y="737"/>
                    <a:pt x="0" y="737"/>
                  </a:cubicBezTo>
                  <a:cubicBezTo>
                    <a:pt x="0" y="750"/>
                    <a:pt x="4" y="762"/>
                    <a:pt x="14" y="771"/>
                  </a:cubicBezTo>
                  <a:cubicBezTo>
                    <a:pt x="24" y="780"/>
                    <a:pt x="35" y="784"/>
                    <a:pt x="48" y="784"/>
                  </a:cubicBezTo>
                  <a:cubicBezTo>
                    <a:pt x="63" y="784"/>
                    <a:pt x="75" y="780"/>
                    <a:pt x="84" y="771"/>
                  </a:cubicBezTo>
                  <a:cubicBezTo>
                    <a:pt x="92" y="762"/>
                    <a:pt x="96" y="750"/>
                    <a:pt x="96" y="737"/>
                  </a:cubicBezTo>
                  <a:cubicBezTo>
                    <a:pt x="96" y="428"/>
                    <a:pt x="96" y="428"/>
                    <a:pt x="96" y="428"/>
                  </a:cubicBezTo>
                  <a:cubicBezTo>
                    <a:pt x="121" y="428"/>
                    <a:pt x="121" y="428"/>
                    <a:pt x="121" y="428"/>
                  </a:cubicBezTo>
                  <a:cubicBezTo>
                    <a:pt x="121" y="1283"/>
                    <a:pt x="121" y="1283"/>
                    <a:pt x="121" y="1283"/>
                  </a:cubicBezTo>
                  <a:cubicBezTo>
                    <a:pt x="121" y="1300"/>
                    <a:pt x="129" y="1315"/>
                    <a:pt x="142" y="1327"/>
                  </a:cubicBezTo>
                  <a:cubicBezTo>
                    <a:pt x="155" y="1340"/>
                    <a:pt x="170" y="1346"/>
                    <a:pt x="187" y="1346"/>
                  </a:cubicBezTo>
                  <a:cubicBezTo>
                    <a:pt x="206" y="1346"/>
                    <a:pt x="221" y="1340"/>
                    <a:pt x="233" y="1327"/>
                  </a:cubicBezTo>
                  <a:cubicBezTo>
                    <a:pt x="247" y="1315"/>
                    <a:pt x="252" y="1300"/>
                    <a:pt x="252" y="1283"/>
                  </a:cubicBezTo>
                  <a:cubicBezTo>
                    <a:pt x="252" y="787"/>
                    <a:pt x="252" y="787"/>
                    <a:pt x="252" y="787"/>
                  </a:cubicBezTo>
                  <a:cubicBezTo>
                    <a:pt x="280" y="787"/>
                    <a:pt x="280" y="787"/>
                    <a:pt x="280" y="787"/>
                  </a:cubicBezTo>
                  <a:cubicBezTo>
                    <a:pt x="280" y="1283"/>
                    <a:pt x="280" y="1283"/>
                    <a:pt x="280" y="1283"/>
                  </a:cubicBezTo>
                  <a:cubicBezTo>
                    <a:pt x="280" y="1300"/>
                    <a:pt x="287" y="1315"/>
                    <a:pt x="299" y="1327"/>
                  </a:cubicBezTo>
                  <a:cubicBezTo>
                    <a:pt x="311" y="1340"/>
                    <a:pt x="327" y="1346"/>
                    <a:pt x="346" y="1346"/>
                  </a:cubicBezTo>
                  <a:cubicBezTo>
                    <a:pt x="363" y="1346"/>
                    <a:pt x="377" y="1340"/>
                    <a:pt x="390" y="1327"/>
                  </a:cubicBezTo>
                  <a:cubicBezTo>
                    <a:pt x="402" y="1315"/>
                    <a:pt x="408" y="1300"/>
                    <a:pt x="408" y="1283"/>
                  </a:cubicBezTo>
                  <a:cubicBezTo>
                    <a:pt x="408" y="428"/>
                    <a:pt x="408" y="428"/>
                    <a:pt x="408" y="428"/>
                  </a:cubicBezTo>
                  <a:cubicBezTo>
                    <a:pt x="434" y="428"/>
                    <a:pt x="434" y="428"/>
                    <a:pt x="434" y="428"/>
                  </a:cubicBezTo>
                  <a:cubicBezTo>
                    <a:pt x="434" y="737"/>
                    <a:pt x="434" y="737"/>
                    <a:pt x="434" y="737"/>
                  </a:cubicBezTo>
                  <a:cubicBezTo>
                    <a:pt x="434" y="750"/>
                    <a:pt x="438" y="762"/>
                    <a:pt x="447" y="771"/>
                  </a:cubicBezTo>
                  <a:cubicBezTo>
                    <a:pt x="457" y="780"/>
                    <a:pt x="469" y="784"/>
                    <a:pt x="482" y="784"/>
                  </a:cubicBezTo>
                  <a:cubicBezTo>
                    <a:pt x="497" y="784"/>
                    <a:pt x="508" y="780"/>
                    <a:pt x="517" y="771"/>
                  </a:cubicBezTo>
                  <a:cubicBezTo>
                    <a:pt x="525" y="762"/>
                    <a:pt x="530" y="750"/>
                    <a:pt x="530" y="737"/>
                  </a:cubicBezTo>
                  <a:cubicBezTo>
                    <a:pt x="530" y="391"/>
                    <a:pt x="530" y="391"/>
                    <a:pt x="530" y="391"/>
                  </a:cubicBezTo>
                  <a:cubicBezTo>
                    <a:pt x="530" y="353"/>
                    <a:pt x="517" y="320"/>
                    <a:pt x="488" y="291"/>
                  </a:cubicBezTo>
                  <a:cubicBezTo>
                    <a:pt x="461" y="263"/>
                    <a:pt x="428" y="249"/>
                    <a:pt x="388" y="249"/>
                  </a:cubicBezTo>
                  <a:lnTo>
                    <a:pt x="142" y="249"/>
                  </a:lnTo>
                  <a:close/>
                  <a:moveTo>
                    <a:pt x="266" y="221"/>
                  </a:moveTo>
                  <a:cubicBezTo>
                    <a:pt x="296" y="221"/>
                    <a:pt x="323" y="211"/>
                    <a:pt x="344" y="190"/>
                  </a:cubicBezTo>
                  <a:cubicBezTo>
                    <a:pt x="365" y="169"/>
                    <a:pt x="376" y="143"/>
                    <a:pt x="376" y="111"/>
                  </a:cubicBezTo>
                  <a:cubicBezTo>
                    <a:pt x="376" y="80"/>
                    <a:pt x="365" y="55"/>
                    <a:pt x="344" y="33"/>
                  </a:cubicBezTo>
                  <a:cubicBezTo>
                    <a:pt x="322" y="11"/>
                    <a:pt x="296" y="0"/>
                    <a:pt x="266" y="0"/>
                  </a:cubicBezTo>
                  <a:cubicBezTo>
                    <a:pt x="234" y="0"/>
                    <a:pt x="207" y="11"/>
                    <a:pt x="187" y="33"/>
                  </a:cubicBezTo>
                  <a:cubicBezTo>
                    <a:pt x="166" y="55"/>
                    <a:pt x="156" y="80"/>
                    <a:pt x="156" y="111"/>
                  </a:cubicBezTo>
                  <a:cubicBezTo>
                    <a:pt x="156" y="143"/>
                    <a:pt x="166" y="169"/>
                    <a:pt x="187" y="190"/>
                  </a:cubicBezTo>
                  <a:cubicBezTo>
                    <a:pt x="207" y="211"/>
                    <a:pt x="234" y="221"/>
                    <a:pt x="266" y="221"/>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sz="1350" dirty="0"/>
            </a:p>
          </p:txBody>
        </p:sp>
        <p:sp>
          <p:nvSpPr>
            <p:cNvPr id="99" name="Oval 98"/>
            <p:cNvSpPr/>
            <p:nvPr/>
          </p:nvSpPr>
          <p:spPr>
            <a:xfrm>
              <a:off x="3287738" y="1413740"/>
              <a:ext cx="2381935" cy="2365785"/>
            </a:xfrm>
            <a:prstGeom prst="ellipse">
              <a:avLst/>
            </a:prstGeom>
            <a:solidFill>
              <a:schemeClr val="accent5">
                <a:lumMod val="60000"/>
                <a:lumOff val="40000"/>
              </a:schemeClr>
            </a:solidFill>
            <a:ln>
              <a:solidFill>
                <a:srgbClr val="93CDD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100" name="Rectangle 99"/>
            <p:cNvSpPr/>
            <p:nvPr/>
          </p:nvSpPr>
          <p:spPr>
            <a:xfrm>
              <a:off x="4299072" y="1413740"/>
              <a:ext cx="314188" cy="2365785"/>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101" name="Rectangle 100"/>
            <p:cNvSpPr/>
            <p:nvPr/>
          </p:nvSpPr>
          <p:spPr>
            <a:xfrm>
              <a:off x="3287738" y="2451272"/>
              <a:ext cx="2381935" cy="26423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102" name="Oval 101"/>
            <p:cNvSpPr/>
            <p:nvPr/>
          </p:nvSpPr>
          <p:spPr>
            <a:xfrm>
              <a:off x="3783191" y="1898552"/>
              <a:ext cx="1351486" cy="1322338"/>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103" name="Rounded Rectangle 102"/>
            <p:cNvSpPr/>
            <p:nvPr/>
          </p:nvSpPr>
          <p:spPr>
            <a:xfrm>
              <a:off x="4947414" y="1752344"/>
              <a:ext cx="138966" cy="151694"/>
            </a:xfrm>
            <a:prstGeom prst="roundRect">
              <a:avLst/>
            </a:prstGeom>
            <a:solidFill>
              <a:schemeClr val="accent6"/>
            </a:solidFill>
            <a:ln>
              <a:solidFill>
                <a:srgbClr val="93CDD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104" name="Rounded Rectangle 103"/>
            <p:cNvSpPr/>
            <p:nvPr/>
          </p:nvSpPr>
          <p:spPr>
            <a:xfrm>
              <a:off x="5000293" y="1804950"/>
              <a:ext cx="138966" cy="151694"/>
            </a:xfrm>
            <a:prstGeom prst="roundRect">
              <a:avLst/>
            </a:prstGeom>
            <a:solidFill>
              <a:schemeClr val="accent6"/>
            </a:solidFill>
            <a:ln>
              <a:solidFill>
                <a:srgbClr val="93CDD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105" name="Rounded Rectangle 104"/>
            <p:cNvSpPr/>
            <p:nvPr/>
          </p:nvSpPr>
          <p:spPr>
            <a:xfrm>
              <a:off x="5056974" y="1857557"/>
              <a:ext cx="138966" cy="151694"/>
            </a:xfrm>
            <a:prstGeom prst="roundRect">
              <a:avLst/>
            </a:prstGeom>
            <a:solidFill>
              <a:schemeClr val="accent6"/>
            </a:solidFill>
            <a:ln>
              <a:solidFill>
                <a:srgbClr val="93CDD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106" name="Rounded Rectangle 105"/>
            <p:cNvSpPr/>
            <p:nvPr/>
          </p:nvSpPr>
          <p:spPr>
            <a:xfrm>
              <a:off x="5107096" y="1910164"/>
              <a:ext cx="138966" cy="151694"/>
            </a:xfrm>
            <a:prstGeom prst="roundRect">
              <a:avLst/>
            </a:prstGeom>
            <a:solidFill>
              <a:schemeClr val="accent6"/>
            </a:solidFill>
            <a:ln>
              <a:solidFill>
                <a:srgbClr val="93CDD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107" name="Rounded Rectangle 106"/>
            <p:cNvSpPr/>
            <p:nvPr/>
          </p:nvSpPr>
          <p:spPr>
            <a:xfrm>
              <a:off x="5059505" y="2945891"/>
              <a:ext cx="138966" cy="151694"/>
            </a:xfrm>
            <a:prstGeom prst="roundRect">
              <a:avLst/>
            </a:prstGeom>
            <a:solidFill>
              <a:schemeClr val="accent6"/>
            </a:solidFill>
            <a:ln>
              <a:solidFill>
                <a:srgbClr val="93CDD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108" name="Rounded Rectangle 107"/>
            <p:cNvSpPr/>
            <p:nvPr/>
          </p:nvSpPr>
          <p:spPr>
            <a:xfrm>
              <a:off x="5112384" y="2998498"/>
              <a:ext cx="138966" cy="151694"/>
            </a:xfrm>
            <a:prstGeom prst="roundRect">
              <a:avLst/>
            </a:prstGeom>
            <a:solidFill>
              <a:schemeClr val="accent6"/>
            </a:solidFill>
            <a:ln>
              <a:solidFill>
                <a:srgbClr val="93CDD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109" name="Rounded Rectangle 108"/>
            <p:cNvSpPr/>
            <p:nvPr/>
          </p:nvSpPr>
          <p:spPr>
            <a:xfrm>
              <a:off x="5169065" y="3051105"/>
              <a:ext cx="138966" cy="151694"/>
            </a:xfrm>
            <a:prstGeom prst="roundRect">
              <a:avLst/>
            </a:prstGeom>
            <a:solidFill>
              <a:schemeClr val="accent6"/>
            </a:solidFill>
            <a:ln>
              <a:solidFill>
                <a:srgbClr val="93CDD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110" name="Rounded Rectangle 109"/>
            <p:cNvSpPr/>
            <p:nvPr/>
          </p:nvSpPr>
          <p:spPr>
            <a:xfrm>
              <a:off x="5219187" y="3103711"/>
              <a:ext cx="138966" cy="151694"/>
            </a:xfrm>
            <a:prstGeom prst="roundRect">
              <a:avLst/>
            </a:prstGeom>
            <a:solidFill>
              <a:schemeClr val="accent6"/>
            </a:solidFill>
            <a:ln>
              <a:solidFill>
                <a:srgbClr val="93CDD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111" name="Rounded Rectangle 110"/>
            <p:cNvSpPr/>
            <p:nvPr/>
          </p:nvSpPr>
          <p:spPr>
            <a:xfrm>
              <a:off x="3639614" y="2998498"/>
              <a:ext cx="138966" cy="151694"/>
            </a:xfrm>
            <a:prstGeom prst="roundRect">
              <a:avLst/>
            </a:prstGeom>
            <a:solidFill>
              <a:schemeClr val="accent6"/>
            </a:solidFill>
            <a:ln>
              <a:solidFill>
                <a:srgbClr val="93CDD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112" name="Rounded Rectangle 111"/>
            <p:cNvSpPr/>
            <p:nvPr/>
          </p:nvSpPr>
          <p:spPr>
            <a:xfrm>
              <a:off x="3692493" y="3051105"/>
              <a:ext cx="138966" cy="151694"/>
            </a:xfrm>
            <a:prstGeom prst="roundRect">
              <a:avLst/>
            </a:prstGeom>
            <a:solidFill>
              <a:schemeClr val="accent6"/>
            </a:solidFill>
            <a:ln>
              <a:solidFill>
                <a:srgbClr val="93CDD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113" name="Rounded Rectangle 112"/>
            <p:cNvSpPr/>
            <p:nvPr/>
          </p:nvSpPr>
          <p:spPr>
            <a:xfrm>
              <a:off x="3749174" y="3103711"/>
              <a:ext cx="138966" cy="151694"/>
            </a:xfrm>
            <a:prstGeom prst="roundRect">
              <a:avLst/>
            </a:prstGeom>
            <a:solidFill>
              <a:schemeClr val="accent6"/>
            </a:solidFill>
            <a:ln>
              <a:solidFill>
                <a:srgbClr val="93CDD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114" name="Rounded Rectangle 113"/>
            <p:cNvSpPr/>
            <p:nvPr/>
          </p:nvSpPr>
          <p:spPr>
            <a:xfrm>
              <a:off x="3799296" y="3156319"/>
              <a:ext cx="138966" cy="151694"/>
            </a:xfrm>
            <a:prstGeom prst="roundRect">
              <a:avLst/>
            </a:prstGeom>
            <a:solidFill>
              <a:schemeClr val="accent6"/>
            </a:solidFill>
            <a:ln>
              <a:solidFill>
                <a:srgbClr val="93CDD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115" name="Rounded Rectangle 114"/>
            <p:cNvSpPr/>
            <p:nvPr/>
          </p:nvSpPr>
          <p:spPr>
            <a:xfrm>
              <a:off x="3660273" y="1758824"/>
              <a:ext cx="138966" cy="151694"/>
            </a:xfrm>
            <a:prstGeom prst="roundRect">
              <a:avLst/>
            </a:prstGeom>
            <a:solidFill>
              <a:schemeClr val="accent6"/>
            </a:solidFill>
            <a:ln>
              <a:solidFill>
                <a:srgbClr val="93CDD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116" name="Rounded Rectangle 115"/>
            <p:cNvSpPr/>
            <p:nvPr/>
          </p:nvSpPr>
          <p:spPr>
            <a:xfrm>
              <a:off x="3713152" y="1811430"/>
              <a:ext cx="138966" cy="151694"/>
            </a:xfrm>
            <a:prstGeom prst="roundRect">
              <a:avLst/>
            </a:prstGeom>
            <a:solidFill>
              <a:schemeClr val="accent6"/>
            </a:solidFill>
            <a:ln>
              <a:solidFill>
                <a:srgbClr val="93CDD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117" name="Rounded Rectangle 116"/>
            <p:cNvSpPr/>
            <p:nvPr/>
          </p:nvSpPr>
          <p:spPr>
            <a:xfrm>
              <a:off x="3769833" y="1864037"/>
              <a:ext cx="138966" cy="151694"/>
            </a:xfrm>
            <a:prstGeom prst="roundRect">
              <a:avLst/>
            </a:prstGeom>
            <a:solidFill>
              <a:schemeClr val="accent6"/>
            </a:solidFill>
            <a:ln>
              <a:solidFill>
                <a:srgbClr val="93CDD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sp>
          <p:nvSpPr>
            <p:cNvPr id="118" name="Rounded Rectangle 117"/>
            <p:cNvSpPr/>
            <p:nvPr/>
          </p:nvSpPr>
          <p:spPr>
            <a:xfrm>
              <a:off x="3819955" y="1916644"/>
              <a:ext cx="138966" cy="151694"/>
            </a:xfrm>
            <a:prstGeom prst="roundRect">
              <a:avLst/>
            </a:prstGeom>
            <a:solidFill>
              <a:schemeClr val="accent6"/>
            </a:solidFill>
            <a:ln>
              <a:solidFill>
                <a:srgbClr val="93CDD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1350"/>
            </a:p>
          </p:txBody>
        </p:sp>
      </p:grpSp>
      <p:sp>
        <p:nvSpPr>
          <p:cNvPr id="119" name="TextBox 118"/>
          <p:cNvSpPr txBox="1"/>
          <p:nvPr/>
        </p:nvSpPr>
        <p:spPr>
          <a:xfrm>
            <a:off x="0" y="220140"/>
            <a:ext cx="825946" cy="1200329"/>
          </a:xfrm>
          <a:prstGeom prst="rect">
            <a:avLst/>
          </a:prstGeom>
          <a:noFill/>
        </p:spPr>
        <p:txBody>
          <a:bodyPr wrap="square" rtlCol="0">
            <a:spAutoFit/>
          </a:bodyPr>
          <a:lstStyle/>
          <a:p>
            <a:pPr algn="ctr"/>
            <a:r>
              <a:rPr lang="en-CA" sz="7200" b="1" dirty="0">
                <a:ln w="13462">
                  <a:solidFill>
                    <a:schemeClr val="bg1"/>
                  </a:solidFill>
                  <a:prstDash val="solid"/>
                </a:ln>
                <a:solidFill>
                  <a:schemeClr val="accent1">
                    <a:lumMod val="75000"/>
                  </a:schemeClr>
                </a:solidFill>
                <a:effectLst>
                  <a:outerShdw dist="38100" dir="2700000" algn="bl" rotWithShape="0">
                    <a:schemeClr val="accent5"/>
                  </a:outerShdw>
                </a:effectLst>
              </a:rPr>
              <a:t>3</a:t>
            </a:r>
          </a:p>
        </p:txBody>
      </p:sp>
      <p:sp>
        <p:nvSpPr>
          <p:cNvPr id="120" name="TextBox 119"/>
          <p:cNvSpPr txBox="1"/>
          <p:nvPr/>
        </p:nvSpPr>
        <p:spPr>
          <a:xfrm>
            <a:off x="6481691" y="4295980"/>
            <a:ext cx="2415097" cy="215444"/>
          </a:xfrm>
          <a:prstGeom prst="rect">
            <a:avLst/>
          </a:prstGeom>
          <a:noFill/>
        </p:spPr>
        <p:txBody>
          <a:bodyPr wrap="square" rtlCol="0">
            <a:spAutoFit/>
          </a:bodyPr>
          <a:lstStyle/>
          <a:p>
            <a:r>
              <a:rPr lang="en-CA" sz="800" dirty="0" smtClean="0">
                <a:solidFill>
                  <a:schemeClr val="accent1"/>
                </a:solidFill>
              </a:rPr>
              <a:t>Please refer the annex for info on select projects</a:t>
            </a:r>
            <a:endParaRPr lang="en-CA" sz="800" dirty="0">
              <a:solidFill>
                <a:schemeClr val="accent1"/>
              </a:solidFill>
            </a:endParaRPr>
          </a:p>
        </p:txBody>
      </p:sp>
      <p:pic>
        <p:nvPicPr>
          <p:cNvPr id="2" name="Picture 1"/>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253938" y="2825402"/>
            <a:ext cx="933307" cy="1244409"/>
          </a:xfrm>
          <a:prstGeom prst="rect">
            <a:avLst/>
          </a:prstGeom>
        </p:spPr>
      </p:pic>
    </p:spTree>
    <p:extLst>
      <p:ext uri="{BB962C8B-B14F-4D97-AF65-F5344CB8AC3E}">
        <p14:creationId xmlns:p14="http://schemas.microsoft.com/office/powerpoint/2010/main" val="2503671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3600" y="71867"/>
            <a:ext cx="7855200" cy="857250"/>
          </a:xfrm>
        </p:spPr>
        <p:txBody>
          <a:bodyPr>
            <a:noAutofit/>
          </a:bodyPr>
          <a:lstStyle/>
          <a:p>
            <a:r>
              <a:rPr lang="en-CA" sz="1000" dirty="0" smtClean="0">
                <a:solidFill>
                  <a:srgbClr val="2F5897"/>
                </a:solidFill>
                <a:latin typeface="Oswald"/>
                <a:ea typeface="Oswald"/>
                <a:cs typeface="Oswald"/>
              </a:rPr>
              <a:t>THE SCALING CHALLENGE</a:t>
            </a:r>
            <a:r>
              <a:rPr lang="en-CA" sz="2100" dirty="0" smtClean="0">
                <a:solidFill>
                  <a:srgbClr val="2F5897"/>
                </a:solidFill>
                <a:latin typeface="Oswald"/>
                <a:ea typeface="Oswald"/>
                <a:cs typeface="Oswald"/>
              </a:rPr>
              <a:t/>
            </a:r>
            <a:br>
              <a:rPr lang="en-CA" sz="2100" dirty="0" smtClean="0">
                <a:solidFill>
                  <a:srgbClr val="2F5897"/>
                </a:solidFill>
                <a:latin typeface="Oswald"/>
                <a:ea typeface="Oswald"/>
                <a:cs typeface="Oswald"/>
              </a:rPr>
            </a:br>
            <a:r>
              <a:rPr lang="en-CA" sz="2100" dirty="0">
                <a:solidFill>
                  <a:srgbClr val="2F5897"/>
                </a:solidFill>
                <a:latin typeface="Oswald"/>
                <a:ea typeface="Oswald"/>
                <a:cs typeface="Oswald"/>
              </a:rPr>
              <a:t>W</a:t>
            </a:r>
            <a:r>
              <a:rPr lang="en-CA" sz="2100" dirty="0" smtClean="0">
                <a:solidFill>
                  <a:srgbClr val="2F5897"/>
                </a:solidFill>
                <a:latin typeface="Oswald"/>
                <a:ea typeface="Oswald"/>
                <a:cs typeface="Oswald"/>
              </a:rPr>
              <a:t>e’ve run into challenges as we try to scale</a:t>
            </a:r>
            <a:br>
              <a:rPr lang="en-CA" sz="2100" dirty="0" smtClean="0">
                <a:solidFill>
                  <a:srgbClr val="2F5897"/>
                </a:solidFill>
                <a:latin typeface="Oswald"/>
                <a:ea typeface="Oswald"/>
                <a:cs typeface="Oswald"/>
              </a:rPr>
            </a:br>
            <a:r>
              <a:rPr lang="en-CA" sz="2100" dirty="0" smtClean="0">
                <a:solidFill>
                  <a:srgbClr val="2F5897"/>
                </a:solidFill>
                <a:latin typeface="Oswald"/>
                <a:ea typeface="Oswald"/>
                <a:cs typeface="Oswald"/>
              </a:rPr>
              <a:t>open</a:t>
            </a:r>
            <a:r>
              <a:rPr lang="en-CA" sz="2100" dirty="0">
                <a:solidFill>
                  <a:srgbClr val="2F5897"/>
                </a:solidFill>
                <a:latin typeface="Oswald"/>
                <a:ea typeface="Oswald"/>
                <a:cs typeface="Oswald"/>
              </a:rPr>
              <a:t>, social and digital </a:t>
            </a:r>
            <a:r>
              <a:rPr lang="en-CA" sz="2100" dirty="0" smtClean="0">
                <a:solidFill>
                  <a:srgbClr val="2F5897"/>
                </a:solidFill>
                <a:latin typeface="Oswald"/>
                <a:ea typeface="Oswald"/>
                <a:cs typeface="Oswald"/>
              </a:rPr>
              <a:t>approaches</a:t>
            </a:r>
            <a:endParaRPr lang="en-CA" sz="2100" dirty="0">
              <a:solidFill>
                <a:srgbClr val="2F5897"/>
              </a:solidFill>
              <a:latin typeface="Oswald"/>
              <a:ea typeface="Oswald"/>
              <a:cs typeface="Oswald"/>
            </a:endParaRPr>
          </a:p>
        </p:txBody>
      </p:sp>
      <p:sp>
        <p:nvSpPr>
          <p:cNvPr id="3" name="TextBox 2"/>
          <p:cNvSpPr txBox="1"/>
          <p:nvPr/>
        </p:nvSpPr>
        <p:spPr>
          <a:xfrm>
            <a:off x="2109600" y="1043394"/>
            <a:ext cx="4903200" cy="3262432"/>
          </a:xfrm>
          <a:prstGeom prst="rect">
            <a:avLst/>
          </a:prstGeom>
          <a:noFill/>
        </p:spPr>
        <p:txBody>
          <a:bodyPr wrap="square" rtlCol="0">
            <a:spAutoFit/>
          </a:bodyPr>
          <a:lstStyle/>
          <a:p>
            <a:pPr algn="ctr">
              <a:spcBef>
                <a:spcPts val="800"/>
              </a:spcBef>
              <a:spcAft>
                <a:spcPts val="800"/>
              </a:spcAft>
            </a:pPr>
            <a:r>
              <a:rPr lang="en-CA" dirty="0" smtClean="0">
                <a:solidFill>
                  <a:schemeClr val="tx1">
                    <a:lumMod val="65000"/>
                    <a:lumOff val="35000"/>
                  </a:schemeClr>
                </a:solidFill>
                <a:latin typeface="Gisha" panose="020B0502040204020203" pitchFamily="34" charset="-79"/>
                <a:ea typeface="Dotum" panose="020B0600000101010101" pitchFamily="34" charset="-127"/>
                <a:cs typeface="Gisha" panose="020B0502040204020203" pitchFamily="34" charset="-79"/>
              </a:rPr>
              <a:t>Isolated pilot projects</a:t>
            </a:r>
          </a:p>
          <a:p>
            <a:pPr algn="ctr">
              <a:spcBef>
                <a:spcPts val="800"/>
              </a:spcBef>
              <a:spcAft>
                <a:spcPts val="800"/>
              </a:spcAft>
            </a:pPr>
            <a:r>
              <a:rPr lang="en-CA" dirty="0">
                <a:solidFill>
                  <a:schemeClr val="tx1">
                    <a:lumMod val="65000"/>
                    <a:lumOff val="35000"/>
                  </a:schemeClr>
                </a:solidFill>
                <a:latin typeface="Gisha" panose="020B0502040204020203" pitchFamily="34" charset="-79"/>
                <a:ea typeface="Dotum" panose="020B0600000101010101" pitchFamily="34" charset="-127"/>
                <a:cs typeface="Gisha" panose="020B0502040204020203" pitchFamily="34" charset="-79"/>
              </a:rPr>
              <a:t>Ad hoc </a:t>
            </a:r>
            <a:r>
              <a:rPr lang="en-CA" dirty="0" smtClean="0">
                <a:solidFill>
                  <a:schemeClr val="tx1">
                    <a:lumMod val="65000"/>
                    <a:lumOff val="35000"/>
                  </a:schemeClr>
                </a:solidFill>
                <a:latin typeface="Gisha" panose="020B0502040204020203" pitchFamily="34" charset="-79"/>
                <a:ea typeface="Dotum" panose="020B0600000101010101" pitchFamily="34" charset="-127"/>
                <a:cs typeface="Gisha" panose="020B0502040204020203" pitchFamily="34" charset="-79"/>
              </a:rPr>
              <a:t>project </a:t>
            </a:r>
            <a:r>
              <a:rPr lang="en-CA" dirty="0">
                <a:solidFill>
                  <a:schemeClr val="tx1">
                    <a:lumMod val="65000"/>
                    <a:lumOff val="35000"/>
                  </a:schemeClr>
                </a:solidFill>
                <a:latin typeface="Gisha" panose="020B0502040204020203" pitchFamily="34" charset="-79"/>
                <a:ea typeface="Dotum" panose="020B0600000101010101" pitchFamily="34" charset="-127"/>
                <a:cs typeface="Gisha" panose="020B0502040204020203" pitchFamily="34" charset="-79"/>
              </a:rPr>
              <a:t>s</a:t>
            </a:r>
            <a:r>
              <a:rPr lang="en-CA" dirty="0" smtClean="0">
                <a:solidFill>
                  <a:schemeClr val="tx1">
                    <a:lumMod val="65000"/>
                    <a:lumOff val="35000"/>
                  </a:schemeClr>
                </a:solidFill>
                <a:latin typeface="Gisha" panose="020B0502040204020203" pitchFamily="34" charset="-79"/>
                <a:ea typeface="Dotum" panose="020B0600000101010101" pitchFamily="34" charset="-127"/>
                <a:cs typeface="Gisha" panose="020B0502040204020203" pitchFamily="34" charset="-79"/>
              </a:rPr>
              <a:t>election</a:t>
            </a:r>
          </a:p>
          <a:p>
            <a:pPr algn="ctr">
              <a:spcBef>
                <a:spcPts val="800"/>
              </a:spcBef>
              <a:spcAft>
                <a:spcPts val="800"/>
              </a:spcAft>
            </a:pPr>
            <a:r>
              <a:rPr lang="en-CA" dirty="0">
                <a:solidFill>
                  <a:schemeClr val="tx1">
                    <a:lumMod val="65000"/>
                    <a:lumOff val="35000"/>
                  </a:schemeClr>
                </a:solidFill>
                <a:latin typeface="Gisha" panose="020B0502040204020203" pitchFamily="34" charset="-79"/>
                <a:ea typeface="Dotum" panose="020B0600000101010101" pitchFamily="34" charset="-127"/>
                <a:cs typeface="Gisha" panose="020B0502040204020203" pitchFamily="34" charset="-79"/>
              </a:rPr>
              <a:t>“What </a:t>
            </a:r>
            <a:r>
              <a:rPr lang="en-CA" dirty="0" smtClean="0">
                <a:solidFill>
                  <a:schemeClr val="tx1">
                    <a:lumMod val="65000"/>
                    <a:lumOff val="35000"/>
                  </a:schemeClr>
                </a:solidFill>
                <a:latin typeface="Gisha" panose="020B0502040204020203" pitchFamily="34" charset="-79"/>
                <a:ea typeface="Dotum" panose="020B0600000101010101" pitchFamily="34" charset="-127"/>
                <a:cs typeface="Gisha" panose="020B0502040204020203" pitchFamily="34" charset="-79"/>
              </a:rPr>
              <a:t>we do is what we do”</a:t>
            </a:r>
          </a:p>
          <a:p>
            <a:pPr algn="ctr">
              <a:spcBef>
                <a:spcPts val="800"/>
              </a:spcBef>
              <a:spcAft>
                <a:spcPts val="800"/>
              </a:spcAft>
            </a:pPr>
            <a:r>
              <a:rPr lang="en-CA" dirty="0">
                <a:solidFill>
                  <a:schemeClr val="tx1">
                    <a:lumMod val="65000"/>
                    <a:lumOff val="35000"/>
                  </a:schemeClr>
                </a:solidFill>
                <a:latin typeface="Gisha" panose="020B0502040204020203" pitchFamily="34" charset="-79"/>
                <a:ea typeface="Dotum" panose="020B0600000101010101" pitchFamily="34" charset="-127"/>
                <a:cs typeface="Gisha" panose="020B0502040204020203" pitchFamily="34" charset="-79"/>
              </a:rPr>
              <a:t>Untapped t</a:t>
            </a:r>
            <a:r>
              <a:rPr lang="en-CA" dirty="0" smtClean="0">
                <a:solidFill>
                  <a:schemeClr val="tx1">
                    <a:lumMod val="65000"/>
                    <a:lumOff val="35000"/>
                  </a:schemeClr>
                </a:solidFill>
                <a:latin typeface="Gisha" panose="020B0502040204020203" pitchFamily="34" charset="-79"/>
                <a:ea typeface="Dotum" panose="020B0600000101010101" pitchFamily="34" charset="-127"/>
                <a:cs typeface="Gisha" panose="020B0502040204020203" pitchFamily="34" charset="-79"/>
              </a:rPr>
              <a:t>alent </a:t>
            </a:r>
            <a:r>
              <a:rPr lang="en-CA" dirty="0">
                <a:solidFill>
                  <a:schemeClr val="tx1">
                    <a:lumMod val="65000"/>
                    <a:lumOff val="35000"/>
                  </a:schemeClr>
                </a:solidFill>
                <a:latin typeface="Gisha" panose="020B0502040204020203" pitchFamily="34" charset="-79"/>
                <a:ea typeface="Dotum" panose="020B0600000101010101" pitchFamily="34" charset="-127"/>
                <a:cs typeface="Gisha" panose="020B0502040204020203" pitchFamily="34" charset="-79"/>
              </a:rPr>
              <a:t>m</a:t>
            </a:r>
            <a:r>
              <a:rPr lang="en-CA" dirty="0" smtClean="0">
                <a:solidFill>
                  <a:schemeClr val="tx1">
                    <a:lumMod val="65000"/>
                    <a:lumOff val="35000"/>
                  </a:schemeClr>
                </a:solidFill>
                <a:latin typeface="Gisha" panose="020B0502040204020203" pitchFamily="34" charset="-79"/>
                <a:ea typeface="Dotum" panose="020B0600000101010101" pitchFamily="34" charset="-127"/>
                <a:cs typeface="Gisha" panose="020B0502040204020203" pitchFamily="34" charset="-79"/>
              </a:rPr>
              <a:t>obility </a:t>
            </a:r>
            <a:r>
              <a:rPr lang="en-CA" dirty="0">
                <a:solidFill>
                  <a:schemeClr val="tx1">
                    <a:lumMod val="65000"/>
                    <a:lumOff val="35000"/>
                  </a:schemeClr>
                </a:solidFill>
                <a:latin typeface="Gisha" panose="020B0502040204020203" pitchFamily="34" charset="-79"/>
                <a:ea typeface="Dotum" panose="020B0600000101010101" pitchFamily="34" charset="-127"/>
                <a:cs typeface="Gisha" panose="020B0502040204020203" pitchFamily="34" charset="-79"/>
              </a:rPr>
              <a:t>&amp; s</a:t>
            </a:r>
            <a:r>
              <a:rPr lang="en-CA" dirty="0" smtClean="0">
                <a:solidFill>
                  <a:schemeClr val="tx1">
                    <a:lumMod val="65000"/>
                    <a:lumOff val="35000"/>
                  </a:schemeClr>
                </a:solidFill>
                <a:latin typeface="Gisha" panose="020B0502040204020203" pitchFamily="34" charset="-79"/>
                <a:ea typeface="Dotum" panose="020B0600000101010101" pitchFamily="34" charset="-127"/>
                <a:cs typeface="Gisha" panose="020B0502040204020203" pitchFamily="34" charset="-79"/>
              </a:rPr>
              <a:t>kills</a:t>
            </a:r>
          </a:p>
          <a:p>
            <a:pPr algn="ctr">
              <a:spcBef>
                <a:spcPts val="800"/>
              </a:spcBef>
              <a:spcAft>
                <a:spcPts val="800"/>
              </a:spcAft>
            </a:pPr>
            <a:r>
              <a:rPr lang="en-CA" dirty="0">
                <a:solidFill>
                  <a:schemeClr val="tx1">
                    <a:lumMod val="65000"/>
                    <a:lumOff val="35000"/>
                  </a:schemeClr>
                </a:solidFill>
                <a:latin typeface="Gisha" panose="020B0502040204020203" pitchFamily="34" charset="-79"/>
                <a:ea typeface="Dotum" panose="020B0600000101010101" pitchFamily="34" charset="-127"/>
                <a:cs typeface="Gisha" panose="020B0502040204020203" pitchFamily="34" charset="-79"/>
              </a:rPr>
              <a:t>The </a:t>
            </a:r>
            <a:r>
              <a:rPr lang="en-CA" dirty="0" smtClean="0">
                <a:solidFill>
                  <a:schemeClr val="tx1">
                    <a:lumMod val="65000"/>
                    <a:lumOff val="35000"/>
                  </a:schemeClr>
                </a:solidFill>
                <a:latin typeface="Gisha" panose="020B0502040204020203" pitchFamily="34" charset="-79"/>
                <a:ea typeface="Dotum" panose="020B0600000101010101" pitchFamily="34" charset="-127"/>
                <a:cs typeface="Gisha" panose="020B0502040204020203" pitchFamily="34" charset="-79"/>
              </a:rPr>
              <a:t>learning </a:t>
            </a:r>
            <a:r>
              <a:rPr lang="en-CA" dirty="0">
                <a:solidFill>
                  <a:schemeClr val="tx1">
                    <a:lumMod val="65000"/>
                    <a:lumOff val="35000"/>
                  </a:schemeClr>
                </a:solidFill>
                <a:latin typeface="Gisha" panose="020B0502040204020203" pitchFamily="34" charset="-79"/>
                <a:ea typeface="Dotum" panose="020B0600000101010101" pitchFamily="34" charset="-127"/>
                <a:cs typeface="Gisha" panose="020B0502040204020203" pitchFamily="34" charset="-79"/>
              </a:rPr>
              <a:t>g</a:t>
            </a:r>
            <a:r>
              <a:rPr lang="en-CA" dirty="0" smtClean="0">
                <a:solidFill>
                  <a:schemeClr val="tx1">
                    <a:lumMod val="65000"/>
                    <a:lumOff val="35000"/>
                  </a:schemeClr>
                </a:solidFill>
                <a:latin typeface="Gisha" panose="020B0502040204020203" pitchFamily="34" charset="-79"/>
                <a:ea typeface="Dotum" panose="020B0600000101010101" pitchFamily="34" charset="-127"/>
                <a:cs typeface="Gisha" panose="020B0502040204020203" pitchFamily="34" charset="-79"/>
              </a:rPr>
              <a:t>ap</a:t>
            </a:r>
          </a:p>
          <a:p>
            <a:pPr algn="ctr">
              <a:spcBef>
                <a:spcPts val="800"/>
              </a:spcBef>
              <a:spcAft>
                <a:spcPts val="800"/>
              </a:spcAft>
            </a:pPr>
            <a:r>
              <a:rPr lang="en-CA" dirty="0">
                <a:solidFill>
                  <a:schemeClr val="tx1">
                    <a:lumMod val="65000"/>
                    <a:lumOff val="35000"/>
                  </a:schemeClr>
                </a:solidFill>
                <a:latin typeface="Gisha" panose="020B0502040204020203" pitchFamily="34" charset="-79"/>
                <a:ea typeface="Dotum" panose="020B0600000101010101" pitchFamily="34" charset="-127"/>
                <a:cs typeface="Gisha" panose="020B0502040204020203" pitchFamily="34" charset="-79"/>
              </a:rPr>
              <a:t>T</a:t>
            </a:r>
            <a:r>
              <a:rPr lang="en-CA" dirty="0" smtClean="0">
                <a:solidFill>
                  <a:schemeClr val="tx1">
                    <a:lumMod val="65000"/>
                    <a:lumOff val="35000"/>
                  </a:schemeClr>
                </a:solidFill>
                <a:latin typeface="Gisha" panose="020B0502040204020203" pitchFamily="34" charset="-79"/>
                <a:ea typeface="Dotum" panose="020B0600000101010101" pitchFamily="34" charset="-127"/>
                <a:cs typeface="Gisha" panose="020B0502040204020203" pitchFamily="34" charset="-79"/>
              </a:rPr>
              <a:t>unnel </a:t>
            </a:r>
            <a:r>
              <a:rPr lang="en-CA" dirty="0">
                <a:solidFill>
                  <a:schemeClr val="tx1">
                    <a:lumMod val="65000"/>
                    <a:lumOff val="35000"/>
                  </a:schemeClr>
                </a:solidFill>
                <a:latin typeface="Gisha" panose="020B0502040204020203" pitchFamily="34" charset="-79"/>
                <a:ea typeface="Dotum" panose="020B0600000101010101" pitchFamily="34" charset="-127"/>
                <a:cs typeface="Gisha" panose="020B0502040204020203" pitchFamily="34" charset="-79"/>
              </a:rPr>
              <a:t>v</a:t>
            </a:r>
            <a:r>
              <a:rPr lang="en-CA" dirty="0" smtClean="0">
                <a:solidFill>
                  <a:schemeClr val="tx1">
                    <a:lumMod val="65000"/>
                    <a:lumOff val="35000"/>
                  </a:schemeClr>
                </a:solidFill>
                <a:latin typeface="Gisha" panose="020B0502040204020203" pitchFamily="34" charset="-79"/>
                <a:ea typeface="Dotum" panose="020B0600000101010101" pitchFamily="34" charset="-127"/>
                <a:cs typeface="Gisha" panose="020B0502040204020203" pitchFamily="34" charset="-79"/>
              </a:rPr>
              <a:t>ision</a:t>
            </a:r>
          </a:p>
          <a:p>
            <a:pPr algn="ctr">
              <a:spcBef>
                <a:spcPts val="800"/>
              </a:spcBef>
              <a:spcAft>
                <a:spcPts val="800"/>
              </a:spcAft>
            </a:pPr>
            <a:r>
              <a:rPr lang="en-CA" dirty="0">
                <a:solidFill>
                  <a:schemeClr val="tx1">
                    <a:lumMod val="65000"/>
                    <a:lumOff val="35000"/>
                  </a:schemeClr>
                </a:solidFill>
                <a:latin typeface="Gisha" panose="020B0502040204020203" pitchFamily="34" charset="-79"/>
                <a:ea typeface="Dotum" panose="020B0600000101010101" pitchFamily="34" charset="-127"/>
                <a:cs typeface="Gisha" panose="020B0502040204020203" pitchFamily="34" charset="-79"/>
              </a:rPr>
              <a:t>Cracks in the </a:t>
            </a:r>
            <a:r>
              <a:rPr lang="en-CA" dirty="0" smtClean="0">
                <a:solidFill>
                  <a:schemeClr val="tx1">
                    <a:lumMod val="65000"/>
                    <a:lumOff val="35000"/>
                  </a:schemeClr>
                </a:solidFill>
                <a:latin typeface="Gisha" panose="020B0502040204020203" pitchFamily="34" charset="-79"/>
                <a:ea typeface="Dotum" panose="020B0600000101010101" pitchFamily="34" charset="-127"/>
                <a:cs typeface="Gisha" panose="020B0502040204020203" pitchFamily="34" charset="-79"/>
              </a:rPr>
              <a:t>foundation?</a:t>
            </a:r>
          </a:p>
        </p:txBody>
      </p:sp>
    </p:spTree>
    <p:extLst>
      <p:ext uri="{BB962C8B-B14F-4D97-AF65-F5344CB8AC3E}">
        <p14:creationId xmlns:p14="http://schemas.microsoft.com/office/powerpoint/2010/main" val="299403598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ENGAGE" val="{&quot;SavedSwatch&quot;:&quot;-16754526|-10450138|-2550507|-1342445|-9868951|NRCan&quot;,&quot;Id&quot;:&quot;5a3d4eb94338341ea4ae878f&quot;,&quot;SmartGridHorizontal&quot;:0,&quot;LinkedExcelSources&quot;:{},&quot;LinkedProjectSources&quot;:{},&quot;FlowConfig&quot;:{&quot;Canvas&quot;:{&quot;Slide&quot;:-1,&quot;Width&quot;:0,&quot;Height&quot;:0},&quot;Timeline&quot;:{&quot;Actions&quot;:[]}},&quot;LinkedSlideMergeSources&quot;:{},&quot;LinkedSharePointSlideMergeSources&quot;:{}}"/>
</p:tagLst>
</file>

<file path=ppt/tags/tag10.xml><?xml version="1.0" encoding="utf-8"?>
<p:tagLst xmlns:a="http://schemas.openxmlformats.org/drawingml/2006/main" xmlns:r="http://schemas.openxmlformats.org/officeDocument/2006/relationships" xmlns:p="http://schemas.openxmlformats.org/presentationml/2006/main">
  <p:tag name="ENGAGECOLOR" val="{&quot;OutlineColor&quot;:{&quot;ColorIndex&quot;:1,&quot;ColorModifier&quot;:0,&quot;BrightnessModifier&quot;:0}}"/>
</p:tagLst>
</file>

<file path=ppt/tags/tag11.xml><?xml version="1.0" encoding="utf-8"?>
<p:tagLst xmlns:a="http://schemas.openxmlformats.org/drawingml/2006/main" xmlns:r="http://schemas.openxmlformats.org/officeDocument/2006/relationships" xmlns:p="http://schemas.openxmlformats.org/presentationml/2006/main">
  <p:tag name="ENGAGECOLOR" val="{&quot;FillColor&quot;:{&quot;ColorIndex&quot;:1,&quot;ColorModifier&quot;:0,&quot;BrightnessModifier&quot;:0}}"/>
</p:tagLst>
</file>

<file path=ppt/tags/tag12.xml><?xml version="1.0" encoding="utf-8"?>
<p:tagLst xmlns:a="http://schemas.openxmlformats.org/drawingml/2006/main" xmlns:r="http://schemas.openxmlformats.org/officeDocument/2006/relationships" xmlns:p="http://schemas.openxmlformats.org/presentationml/2006/main">
  <p:tag name="ENGAGECOLOR" val="{&quot;FillColor&quot;:{&quot;ColorIndex&quot;:1,&quot;ColorModifier&quot;:0,&quot;BrightnessModifier&quot;:0}}"/>
</p:tagLst>
</file>

<file path=ppt/tags/tag13.xml><?xml version="1.0" encoding="utf-8"?>
<p:tagLst xmlns:a="http://schemas.openxmlformats.org/drawingml/2006/main" xmlns:r="http://schemas.openxmlformats.org/officeDocument/2006/relationships" xmlns:p="http://schemas.openxmlformats.org/presentationml/2006/main">
  <p:tag name="ENGAGECOLOR" val="{&quot;FillColor&quot;:{&quot;ColorIndex&quot;:1,&quot;ColorModifier&quot;:0,&quot;BrightnessModifier&quot;:0}}"/>
</p:tagLst>
</file>

<file path=ppt/tags/tag14.xml><?xml version="1.0" encoding="utf-8"?>
<p:tagLst xmlns:a="http://schemas.openxmlformats.org/drawingml/2006/main" xmlns:r="http://schemas.openxmlformats.org/officeDocument/2006/relationships" xmlns:p="http://schemas.openxmlformats.org/presentationml/2006/main">
  <p:tag name="ENGAGECOLOR" val="{&quot;FillColor&quot;:{&quot;ColorIndex&quot;:1,&quot;ColorModifier&quot;:0,&quot;BrightnessModifier&quot;:0}}"/>
</p:tagLst>
</file>

<file path=ppt/tags/tag15.xml><?xml version="1.0" encoding="utf-8"?>
<p:tagLst xmlns:a="http://schemas.openxmlformats.org/drawingml/2006/main" xmlns:r="http://schemas.openxmlformats.org/officeDocument/2006/relationships" xmlns:p="http://schemas.openxmlformats.org/presentationml/2006/main">
  <p:tag name="ENGAGECOLOR" val="{&quot;FillColor&quot;:{&quot;ColorIndex&quot;:1,&quot;ColorModifier&quot;:0,&quot;BrightnessModifier&quot;:0}}"/>
</p:tagLst>
</file>

<file path=ppt/tags/tag16.xml><?xml version="1.0" encoding="utf-8"?>
<p:tagLst xmlns:a="http://schemas.openxmlformats.org/drawingml/2006/main" xmlns:r="http://schemas.openxmlformats.org/officeDocument/2006/relationships" xmlns:p="http://schemas.openxmlformats.org/presentationml/2006/main">
  <p:tag name="ENGAGECOLOR" val="{&quot;FillColor&quot;:{&quot;ColorIndex&quot;:1,&quot;ColorModifier&quot;:0,&quot;BrightnessModifier&quot;:0}}"/>
</p:tagLst>
</file>

<file path=ppt/tags/tag17.xml><?xml version="1.0" encoding="utf-8"?>
<p:tagLst xmlns:a="http://schemas.openxmlformats.org/drawingml/2006/main" xmlns:r="http://schemas.openxmlformats.org/officeDocument/2006/relationships" xmlns:p="http://schemas.openxmlformats.org/presentationml/2006/main">
  <p:tag name="ENGAGECOLOR" val="{&quot;FillColor&quot;:{&quot;ColorIndex&quot;:1,&quot;ColorModifier&quot;:0,&quot;BrightnessModifier&quot;:0}}"/>
</p:tagLst>
</file>

<file path=ppt/tags/tag18.xml><?xml version="1.0" encoding="utf-8"?>
<p:tagLst xmlns:a="http://schemas.openxmlformats.org/drawingml/2006/main" xmlns:r="http://schemas.openxmlformats.org/officeDocument/2006/relationships" xmlns:p="http://schemas.openxmlformats.org/presentationml/2006/main">
  <p:tag name="ENGAGECOLOR" val="{&quot;FillColor&quot;:{&quot;ColorIndex&quot;:1,&quot;ColorModifier&quot;:0,&quot;BrightnessModifier&quot;:0}}"/>
</p:tagLst>
</file>

<file path=ppt/tags/tag19.xml><?xml version="1.0" encoding="utf-8"?>
<p:tagLst xmlns:a="http://schemas.openxmlformats.org/drawingml/2006/main" xmlns:r="http://schemas.openxmlformats.org/officeDocument/2006/relationships" xmlns:p="http://schemas.openxmlformats.org/presentationml/2006/main">
  <p:tag name="ENGAGECOLOR" val="{&quot;FillColor&quot;:{&quot;ColorIndex&quot;:1,&quot;ColorModifier&quot;:0,&quot;BrightnessModifier&quot;:0}}"/>
</p:tagLst>
</file>

<file path=ppt/tags/tag2.xml><?xml version="1.0" encoding="utf-8"?>
<p:tagLst xmlns:a="http://schemas.openxmlformats.org/drawingml/2006/main" xmlns:r="http://schemas.openxmlformats.org/officeDocument/2006/relationships" xmlns:p="http://schemas.openxmlformats.org/presentationml/2006/main">
  <p:tag name="ENGAGECOLOR" val="{&quot;OutlineColor&quot;:{&quot;ColorIndex&quot;:1,&quot;ColorModifier&quot;:0,&quot;BrightnessModifier&quot;:0}}"/>
</p:tagLst>
</file>

<file path=ppt/tags/tag20.xml><?xml version="1.0" encoding="utf-8"?>
<p:tagLst xmlns:a="http://schemas.openxmlformats.org/drawingml/2006/main" xmlns:r="http://schemas.openxmlformats.org/officeDocument/2006/relationships" xmlns:p="http://schemas.openxmlformats.org/presentationml/2006/main">
  <p:tag name="ENGAGECOLOR" val="{&quot;FillColor&quot;:{&quot;ColorIndex&quot;:1,&quot;ColorModifier&quot;:0,&quot;BrightnessModifier&quot;:0}}"/>
</p:tagLst>
</file>

<file path=ppt/tags/tag21.xml><?xml version="1.0" encoding="utf-8"?>
<p:tagLst xmlns:a="http://schemas.openxmlformats.org/drawingml/2006/main" xmlns:r="http://schemas.openxmlformats.org/officeDocument/2006/relationships" xmlns:p="http://schemas.openxmlformats.org/presentationml/2006/main">
  <p:tag name="ENGAGECOLOR" val="{&quot;FillColor&quot;:{&quot;ColorIndex&quot;:1,&quot;ColorModifier&quot;:0,&quot;BrightnessModifier&quot;:0}}"/>
</p:tagLst>
</file>

<file path=ppt/tags/tag22.xml><?xml version="1.0" encoding="utf-8"?>
<p:tagLst xmlns:a="http://schemas.openxmlformats.org/drawingml/2006/main" xmlns:r="http://schemas.openxmlformats.org/officeDocument/2006/relationships" xmlns:p="http://schemas.openxmlformats.org/presentationml/2006/main">
  <p:tag name="ENGAGECOLOR" val="{&quot;FillColor&quot;:{&quot;ColorIndex&quot;:1,&quot;ColorModifier&quot;:0,&quot;BrightnessModifier&quot;:0}}"/>
</p:tagLst>
</file>

<file path=ppt/tags/tag23.xml><?xml version="1.0" encoding="utf-8"?>
<p:tagLst xmlns:a="http://schemas.openxmlformats.org/drawingml/2006/main" xmlns:r="http://schemas.openxmlformats.org/officeDocument/2006/relationships" xmlns:p="http://schemas.openxmlformats.org/presentationml/2006/main">
  <p:tag name="ENGAGECOLOR" val="{&quot;FillColor&quot;:{&quot;ColorIndex&quot;:1,&quot;ColorModifier&quot;:0,&quot;BrightnessModifier&quot;:0}}"/>
</p:tagLst>
</file>

<file path=ppt/tags/tag24.xml><?xml version="1.0" encoding="utf-8"?>
<p:tagLst xmlns:a="http://schemas.openxmlformats.org/drawingml/2006/main" xmlns:r="http://schemas.openxmlformats.org/officeDocument/2006/relationships" xmlns:p="http://schemas.openxmlformats.org/presentationml/2006/main">
  <p:tag name="ENGAGECOLOR" val="{&quot;FillColor&quot;:{&quot;ColorIndex&quot;:1,&quot;ColorModifier&quot;:0,&quot;BrightnessModifier&quot;:0}}"/>
</p:tagLst>
</file>

<file path=ppt/tags/tag25.xml><?xml version="1.0" encoding="utf-8"?>
<p:tagLst xmlns:a="http://schemas.openxmlformats.org/drawingml/2006/main" xmlns:r="http://schemas.openxmlformats.org/officeDocument/2006/relationships" xmlns:p="http://schemas.openxmlformats.org/presentationml/2006/main">
  <p:tag name="ENGAGECOLOR" val="{&quot;FillColor&quot;:{&quot;ColorIndex&quot;:1,&quot;ColorModifier&quot;:0,&quot;BrightnessModifier&quot;:0}}"/>
</p:tagLst>
</file>

<file path=ppt/tags/tag26.xml><?xml version="1.0" encoding="utf-8"?>
<p:tagLst xmlns:a="http://schemas.openxmlformats.org/drawingml/2006/main" xmlns:r="http://schemas.openxmlformats.org/officeDocument/2006/relationships" xmlns:p="http://schemas.openxmlformats.org/presentationml/2006/main">
  <p:tag name="ENGAGECOLOR" val="{&quot;FillColor&quot;:{&quot;ColorIndex&quot;:1,&quot;ColorModifier&quot;:0,&quot;BrightnessModifier&quot;:0}}"/>
</p:tagLst>
</file>

<file path=ppt/tags/tag27.xml><?xml version="1.0" encoding="utf-8"?>
<p:tagLst xmlns:a="http://schemas.openxmlformats.org/drawingml/2006/main" xmlns:r="http://schemas.openxmlformats.org/officeDocument/2006/relationships" xmlns:p="http://schemas.openxmlformats.org/presentationml/2006/main">
  <p:tag name="ENGAGECOLOR" val="{&quot;FillColor&quot;:{&quot;ColorIndex&quot;:1,&quot;ColorModifier&quot;:0,&quot;BrightnessModifier&quot;:0}}"/>
</p:tagLst>
</file>

<file path=ppt/tags/tag28.xml><?xml version="1.0" encoding="utf-8"?>
<p:tagLst xmlns:a="http://schemas.openxmlformats.org/drawingml/2006/main" xmlns:r="http://schemas.openxmlformats.org/officeDocument/2006/relationships" xmlns:p="http://schemas.openxmlformats.org/presentationml/2006/main">
  <p:tag name="ENGAGECOLOR" val="{&quot;FillColor&quot;:{&quot;ColorIndex&quot;:1,&quot;ColorModifier&quot;:0,&quot;BrightnessModifier&quot;:0}}"/>
</p:tagLst>
</file>

<file path=ppt/tags/tag29.xml><?xml version="1.0" encoding="utf-8"?>
<p:tagLst xmlns:a="http://schemas.openxmlformats.org/drawingml/2006/main" xmlns:r="http://schemas.openxmlformats.org/officeDocument/2006/relationships" xmlns:p="http://schemas.openxmlformats.org/presentationml/2006/main">
  <p:tag name="ENGAGECOLOR" val="{&quot;FillColor&quot;:{&quot;ColorIndex&quot;:1,&quot;ColorModifier&quot;:0,&quot;BrightnessModifier&quot;:0}}"/>
</p:tagLst>
</file>

<file path=ppt/tags/tag3.xml><?xml version="1.0" encoding="utf-8"?>
<p:tagLst xmlns:a="http://schemas.openxmlformats.org/drawingml/2006/main" xmlns:r="http://schemas.openxmlformats.org/officeDocument/2006/relationships" xmlns:p="http://schemas.openxmlformats.org/presentationml/2006/main">
  <p:tag name="ENGAGECOLOR" val="{&quot;OutlineColor&quot;:{&quot;ColorIndex&quot;:1,&quot;ColorModifier&quot;:0,&quot;BrightnessModifier&quot;:0}}"/>
</p:tagLst>
</file>

<file path=ppt/tags/tag30.xml><?xml version="1.0" encoding="utf-8"?>
<p:tagLst xmlns:a="http://schemas.openxmlformats.org/drawingml/2006/main" xmlns:r="http://schemas.openxmlformats.org/officeDocument/2006/relationships" xmlns:p="http://schemas.openxmlformats.org/presentationml/2006/main">
  <p:tag name="ENGAGECOLOR" val="{&quot;FillColor&quot;:{&quot;ColorIndex&quot;:1,&quot;ColorModifier&quot;:0,&quot;BrightnessModifier&quot;:0}}"/>
</p:tagLst>
</file>

<file path=ppt/tags/tag31.xml><?xml version="1.0" encoding="utf-8"?>
<p:tagLst xmlns:a="http://schemas.openxmlformats.org/drawingml/2006/main" xmlns:r="http://schemas.openxmlformats.org/officeDocument/2006/relationships" xmlns:p="http://schemas.openxmlformats.org/presentationml/2006/main">
  <p:tag name="ENGAGECOLOR" val="{&quot;FillColor&quot;:{&quot;ColorIndex&quot;:1,&quot;ColorModifier&quot;:0,&quot;BrightnessModifier&quot;:0}}"/>
</p:tagLst>
</file>

<file path=ppt/tags/tag32.xml><?xml version="1.0" encoding="utf-8"?>
<p:tagLst xmlns:a="http://schemas.openxmlformats.org/drawingml/2006/main" xmlns:r="http://schemas.openxmlformats.org/officeDocument/2006/relationships" xmlns:p="http://schemas.openxmlformats.org/presentationml/2006/main">
  <p:tag name="ENGAGECOLOR" val="{&quot;FillColor&quot;:{&quot;ColorIndex&quot;:1,&quot;ColorModifier&quot;:0,&quot;BrightnessModifier&quot;:0}}"/>
</p:tagLst>
</file>

<file path=ppt/tags/tag33.xml><?xml version="1.0" encoding="utf-8"?>
<p:tagLst xmlns:a="http://schemas.openxmlformats.org/drawingml/2006/main" xmlns:r="http://schemas.openxmlformats.org/officeDocument/2006/relationships" xmlns:p="http://schemas.openxmlformats.org/presentationml/2006/main">
  <p:tag name="ENGAGECOLOR" val="{&quot;FillColor&quot;:{&quot;ColorIndex&quot;:1,&quot;ColorModifier&quot;:0,&quot;BrightnessModifier&quot;:0}}"/>
</p:tagLst>
</file>

<file path=ppt/tags/tag34.xml><?xml version="1.0" encoding="utf-8"?>
<p:tagLst xmlns:a="http://schemas.openxmlformats.org/drawingml/2006/main" xmlns:r="http://schemas.openxmlformats.org/officeDocument/2006/relationships" xmlns:p="http://schemas.openxmlformats.org/presentationml/2006/main">
  <p:tag name="ENGAGECOLOR" val="{&quot;FillColor&quot;:{&quot;ColorIndex&quot;:1,&quot;ColorModifier&quot;:0,&quot;BrightnessModifier&quot;:0}}"/>
</p:tagLst>
</file>

<file path=ppt/tags/tag35.xml><?xml version="1.0" encoding="utf-8"?>
<p:tagLst xmlns:a="http://schemas.openxmlformats.org/drawingml/2006/main" xmlns:r="http://schemas.openxmlformats.org/officeDocument/2006/relationships" xmlns:p="http://schemas.openxmlformats.org/presentationml/2006/main">
  <p:tag name="ENGAGECOLOR" val="{&quot;FillColor&quot;:{&quot;ColorIndex&quot;:1,&quot;ColorModifier&quot;:0,&quot;BrightnessModifier&quot;:0}}"/>
</p:tagLst>
</file>

<file path=ppt/tags/tag4.xml><?xml version="1.0" encoding="utf-8"?>
<p:tagLst xmlns:a="http://schemas.openxmlformats.org/drawingml/2006/main" xmlns:r="http://schemas.openxmlformats.org/officeDocument/2006/relationships" xmlns:p="http://schemas.openxmlformats.org/presentationml/2006/main">
  <p:tag name="ENGAGECOLOR" val="{&quot;FillColor&quot;:{&quot;ColorIndex&quot;:1,&quot;ColorModifier&quot;:0,&quot;BrightnessModifier&quot;:0},&quot;OutlineColor&quot;:{&quot;ColorIndex&quot;:1,&quot;ColorModifier&quot;:0,&quot;BrightnessModifier&quot;:0}}"/>
</p:tagLst>
</file>

<file path=ppt/tags/tag5.xml><?xml version="1.0" encoding="utf-8"?>
<p:tagLst xmlns:a="http://schemas.openxmlformats.org/drawingml/2006/main" xmlns:r="http://schemas.openxmlformats.org/officeDocument/2006/relationships" xmlns:p="http://schemas.openxmlformats.org/presentationml/2006/main">
  <p:tag name="ENGAGECOLOR" val="{&quot;FillColor&quot;:{&quot;ColorIndex&quot;:1,&quot;ColorModifier&quot;:0,&quot;BrightnessModifier&quot;:0},&quot;OutlineColor&quot;:{&quot;ColorIndex&quot;:1,&quot;ColorModifier&quot;:0,&quot;BrightnessModifier&quot;:0}}"/>
</p:tagLst>
</file>

<file path=ppt/tags/tag6.xml><?xml version="1.0" encoding="utf-8"?>
<p:tagLst xmlns:a="http://schemas.openxmlformats.org/drawingml/2006/main" xmlns:r="http://schemas.openxmlformats.org/officeDocument/2006/relationships" xmlns:p="http://schemas.openxmlformats.org/presentationml/2006/main">
  <p:tag name="ENGAGECOLOR" val="{&quot;FillColor&quot;:{&quot;ColorIndex&quot;:1,&quot;ColorModifier&quot;:0,&quot;BrightnessModifier&quot;:0}}"/>
</p:tagLst>
</file>

<file path=ppt/tags/tag7.xml><?xml version="1.0" encoding="utf-8"?>
<p:tagLst xmlns:a="http://schemas.openxmlformats.org/drawingml/2006/main" xmlns:r="http://schemas.openxmlformats.org/officeDocument/2006/relationships" xmlns:p="http://schemas.openxmlformats.org/presentationml/2006/main">
  <p:tag name="ENGAGECOLOR" val="{&quot;FillColor&quot;:{&quot;ColorIndex&quot;:1,&quot;ColorModifier&quot;:0,&quot;BrightnessModifier&quot;:0}}"/>
</p:tagLst>
</file>

<file path=ppt/tags/tag8.xml><?xml version="1.0" encoding="utf-8"?>
<p:tagLst xmlns:a="http://schemas.openxmlformats.org/drawingml/2006/main" xmlns:r="http://schemas.openxmlformats.org/officeDocument/2006/relationships" xmlns:p="http://schemas.openxmlformats.org/presentationml/2006/main">
  <p:tag name="ENGAGECOLOR" val="{&quot;OutlineColor&quot;:{&quot;ColorIndex&quot;:1,&quot;ColorModifier&quot;:0,&quot;BrightnessModifier&quot;:0}}"/>
</p:tagLst>
</file>

<file path=ppt/tags/tag9.xml><?xml version="1.0" encoding="utf-8"?>
<p:tagLst xmlns:a="http://schemas.openxmlformats.org/drawingml/2006/main" xmlns:r="http://schemas.openxmlformats.org/officeDocument/2006/relationships" xmlns:p="http://schemas.openxmlformats.org/presentationml/2006/main">
  <p:tag name="ENGAGECOLOR" val="{&quot;OutlineColor&quot;:{&quot;ColorIndex&quot;:1,&quot;ColorModifier&quot;:0,&quot;BrightnessModifier&quot;: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nergy_template_A_e.pptx" id="{5BEF9975-BFD2-4F58-B58F-79F1FC3DB397}" vid="{69A02FC0-D320-4538-BD6D-A05DA862FDE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Energy_template_A_e</Template>
  <TotalTime>7576</TotalTime>
  <Words>4526</Words>
  <Application>Microsoft Office PowerPoint</Application>
  <PresentationFormat>On-screen Show (16:9)</PresentationFormat>
  <Paragraphs>468</Paragraphs>
  <Slides>20</Slides>
  <Notes>20</Notes>
  <HiddenSlides>0</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20</vt:i4>
      </vt:variant>
    </vt:vector>
  </HeadingPairs>
  <TitlesOfParts>
    <vt:vector size="36" baseType="lpstr">
      <vt:lpstr>Angsana New</vt:lpstr>
      <vt:lpstr>Arial</vt:lpstr>
      <vt:lpstr>Arial Black</vt:lpstr>
      <vt:lpstr>Calibri</vt:lpstr>
      <vt:lpstr>Cambria</vt:lpstr>
      <vt:lpstr>DokChampa</vt:lpstr>
      <vt:lpstr>Dotum</vt:lpstr>
      <vt:lpstr>Frutiger Next Pro Light</vt:lpstr>
      <vt:lpstr>Gisha</vt:lpstr>
      <vt:lpstr>Humanst521 BT</vt:lpstr>
      <vt:lpstr>Open Sans</vt:lpstr>
      <vt:lpstr>Oswald</vt:lpstr>
      <vt:lpstr>Shruti</vt:lpstr>
      <vt:lpstr>Times New Roman</vt:lpstr>
      <vt:lpstr>Wingdings</vt:lpstr>
      <vt:lpstr>Office Theme</vt:lpstr>
      <vt:lpstr>Policy Innovation &amp; Experimentation for Energy Efficiency Impacts</vt:lpstr>
      <vt:lpstr>OBJECTIVE Demonstrate and scale up a collaboration model to transform the Office of Energy Efficiency's service delivery</vt:lpstr>
      <vt:lpstr>PowerPoint Presentation</vt:lpstr>
      <vt:lpstr>CONTEXT Evolving contexts and needs require OEE to be open, responsive &amp; resilient to change</vt:lpstr>
      <vt:lpstr>OUR VALUE PROPOSITIONS The Social Innovation Unit is enabling service transformation by applying new policy methods and approaches</vt:lpstr>
      <vt:lpstr>PowerPoint Presentation</vt:lpstr>
      <vt:lpstr>PowerPoint Presentation</vt:lpstr>
      <vt:lpstr>PowerPoint Presentation</vt:lpstr>
      <vt:lpstr>THE SCALING CHALLENGE We’ve run into challenges as we try to scale open, social and digital approaches</vt:lpstr>
      <vt:lpstr>A NEW COLLABORATION MODEL We are pivoting towards a more strategic &amp; systematic approach…</vt:lpstr>
      <vt:lpstr>PowerPoint Presentation</vt:lpstr>
      <vt:lpstr>AN EXAMPLE Continuous Improvement of the EnerGuide for Homes Delivery Model</vt:lpstr>
      <vt:lpstr>NEW PRINCIPLES &amp; PRACTICES Scaling energy efficiency requires scaling new ways of learning and advancing what works</vt:lpstr>
      <vt:lpstr>Annex other info</vt:lpstr>
      <vt:lpstr>Scanning emerging change drivers for policy insights &amp; action</vt:lpstr>
      <vt:lpstr>Engaging Canadians on their smartphones for energy efficiency awareness &amp; action</vt:lpstr>
      <vt:lpstr>Cross-jurisdictional approach to improve home labelling &amp; reporting</vt:lpstr>
      <vt:lpstr>PowerPoint Presentation</vt:lpstr>
      <vt:lpstr>TESTING NEW POLICY METHODS &amp; APPROACHES Improving awareness &amp; uptake of fuel efficient vehicles</vt:lpstr>
      <vt:lpstr>TESTING NEW POLICY METHODS &amp; APPROACHES Supporting Smart Energy Communities &amp; Low Carbon Urban Futures</vt:lpstr>
    </vt:vector>
  </TitlesOfParts>
  <Company>NRCan  /  RNCan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Open Energy Efficiency</dc:title>
  <dc:creator>Kenney, John</dc:creator>
  <cp:lastModifiedBy>Kenney, John</cp:lastModifiedBy>
  <cp:revision>359</cp:revision>
  <cp:lastPrinted>2017-12-06T21:35:13Z</cp:lastPrinted>
  <dcterms:created xsi:type="dcterms:W3CDTF">2017-09-06T14:00:18Z</dcterms:created>
  <dcterms:modified xsi:type="dcterms:W3CDTF">2018-09-10T12:59:14Z</dcterms:modified>
</cp:coreProperties>
</file>