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3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4384000" cy="13716000"/>
  <p:notesSz cx="6858000" cy="9144000"/>
  <p:embeddedFontLst>
    <p:embeddedFont>
      <p:font typeface="Helvetica Neue" panose="02000503000000020004" pitchFamily="2" charset="0"/>
      <p:regular r:id="rId14"/>
      <p:bold r:id="rId15"/>
      <p:italic r:id="rId16"/>
      <p:boldItalic r:id="rId17"/>
    </p:embeddedFont>
    <p:embeddedFont>
      <p:font typeface="Helvetica Neue Light" panose="02000403000000020004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asz Piechula" initials="TP" lastIdx="1" clrIdx="0">
    <p:extLst>
      <p:ext uri="{19B8F6BF-5375-455C-9EA6-DF929625EA0E}">
        <p15:presenceInfo xmlns:p15="http://schemas.microsoft.com/office/powerpoint/2012/main" userId="Tomasz Piechula" providerId="None"/>
      </p:ext>
    </p:extLst>
  </p:cmAuthor>
  <p:cmAuthor id="2" name="Antoni Rytel" initials="AR" lastIdx="1" clrIdx="1">
    <p:extLst>
      <p:ext uri="{19B8F6BF-5375-455C-9EA6-DF929625EA0E}">
        <p15:presenceInfo xmlns:p15="http://schemas.microsoft.com/office/powerpoint/2012/main" userId="adee70f731ef89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>
      <p:cViewPr varScale="1">
        <p:scale>
          <a:sx n="60" d="100"/>
          <a:sy n="6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0T19:27:25.110" idx="1">
    <p:pos x="6520" y="5368"/>
    <p:text>prospołeczny? Jak to powiedzieć po angielsku?</p:text>
    <p:extLst>
      <p:ext uri="{C676402C-5697-4E1C-873F-D02D1690AC5C}">
        <p15:threadingInfo xmlns:p15="http://schemas.microsoft.com/office/powerpoint/2012/main" timeZoneBias="-120"/>
      </p:ext>
    </p:extLst>
  </p:cm>
  <p:cm authorId="2" dt="2018-08-22T09:36:39.163" idx="1">
    <p:pos x="6520" y="5504"/>
    <p:text>Generalnie coś naokoło citizen-facing byłoby moją rekomendacją</p:text>
    <p:extLst>
      <p:ext uri="{C676402C-5697-4E1C-873F-D02D1690AC5C}">
        <p15:threadingInfo xmlns:p15="http://schemas.microsoft.com/office/powerpoint/2012/main" timeZoneBias="-120">
          <p15:parentCm authorId="1" idx="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52372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0870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f85add49_0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3df85add4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0921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292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2429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3df55b55c6_1_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g3df55b55c6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8749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f55b55c6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f55b55c6_1_2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5027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9522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f55b55c6_1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df55b55c6_1_2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9975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4752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f55b55c6_1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f55b55c6_1_2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1472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448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ANSZA TYTUŁOWA" type="tx">
  <p:cSld name="TITLE_AND_BODY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ZARNA PLANSZA tytuł i punktory">
  <p:cSld name="CZARNA PLANSZA tytuł i punktory">
    <p:bg>
      <p:bgPr>
        <a:solidFill>
          <a:srgbClr val="000000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"/>
          <p:cNvSpPr txBox="1">
            <a:spLocks noGrp="1"/>
          </p:cNvSpPr>
          <p:nvPr>
            <p:ph type="body" idx="1"/>
          </p:nvPr>
        </p:nvSpPr>
        <p:spPr>
          <a:xfrm>
            <a:off x="3841650" y="3752750"/>
            <a:ext cx="18853250" cy="593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72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840"/>
              <a:buFont typeface="Helvetica Neue"/>
              <a:buChar char="•"/>
              <a:defRPr sz="4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3586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264"/>
              <a:buFont typeface="Helvetica Neue"/>
              <a:buChar char="•"/>
              <a:defRPr sz="4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7467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8160"/>
              <a:buFont typeface="Helvetica Neue"/>
              <a:buChar char="•"/>
              <a:defRPr sz="4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7467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8160"/>
              <a:buFont typeface="Helvetica Neue"/>
              <a:buChar char="•"/>
              <a:defRPr sz="4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7467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8160"/>
              <a:buFont typeface="Helvetica Neue"/>
              <a:buChar char="•"/>
              <a:defRPr sz="4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9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9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9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9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10" name="Google Shape;10;p3" descr="Obraze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22956836" y="12714605"/>
            <a:ext cx="1533526" cy="22479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/>
          <p:nvPr/>
        </p:nvSpPr>
        <p:spPr>
          <a:xfrm>
            <a:off x="22131995" y="12554585"/>
            <a:ext cx="6543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fld id="{00000000-1234-1234-1234-123412341234}" type="slidenum">
              <a:rPr lang="pl-PL" sz="3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3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714249" y="1485900"/>
            <a:ext cx="18197315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B329"/>
              </a:buClr>
              <a:buSzPts val="10000"/>
              <a:buFont typeface="Helvetica Neue"/>
              <a:buNone/>
              <a:defRPr sz="10000" b="0" i="0" u="none" strike="noStrike" cap="none">
                <a:solidFill>
                  <a:srgbClr val="E3B32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13" name="Google Shape;1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688" y="174400"/>
            <a:ext cx="2963550" cy="11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ytuł i punktory">
  <p:cSld name="Tytuł i punktor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659385" y="1485900"/>
            <a:ext cx="1819731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  <a:defRPr sz="10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3659384" y="5384106"/>
            <a:ext cx="17576700" cy="6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7244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4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358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6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74676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6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74676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6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74676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6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9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9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9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9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17" name="Google Shape;17;p4" descr="Obraze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22956836" y="12714605"/>
            <a:ext cx="1533526" cy="2247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/>
          <p:nvPr/>
        </p:nvSpPr>
        <p:spPr>
          <a:xfrm>
            <a:off x="22131995" y="12554585"/>
            <a:ext cx="6543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</a:pPr>
            <a:fld id="{00000000-1234-1234-1234-123412341234}" type="slidenum">
              <a:rPr lang="pl-PL" sz="3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30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" name="Google Shape;1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688" y="174400"/>
            <a:ext cx="2963526" cy="11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usta CZARNA PLANSZA">
  <p:cSld name="Pusta CZARNA PLANSZA">
    <p:bg>
      <p:bgPr>
        <a:solidFill>
          <a:srgbClr val="000000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 descr="Obraze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240" y="368918"/>
            <a:ext cx="2449220" cy="603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LANSZA ZAMYKAJĄCA">
  <p:cSld name="PLANSZA ZAMYKAJĄCA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6" descr="Plansza_zamykajac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849" y="-197148"/>
            <a:ext cx="24409698" cy="14544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Fotolia_96684537_Subscription_Monthly_XXL.jpg"/>
          <p:cNvPicPr preferRelativeResize="0"/>
          <p:nvPr/>
        </p:nvPicPr>
        <p:blipFill rotWithShape="1">
          <a:blip r:embed="rId7">
            <a:alphaModFix/>
          </a:blip>
          <a:srcRect t="7699" b="7571"/>
          <a:stretch/>
        </p:blipFill>
        <p:spPr>
          <a:xfrm>
            <a:off x="-51049" y="-57481"/>
            <a:ext cx="24485966" cy="1383096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5950" y="5468900"/>
            <a:ext cx="7799775" cy="3050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8" name="Google Shape;148;p16"/>
          <p:cNvCxnSpPr/>
          <p:nvPr/>
        </p:nvCxnSpPr>
        <p:spPr>
          <a:xfrm>
            <a:off x="3790950" y="10094625"/>
            <a:ext cx="17945100" cy="0"/>
          </a:xfrm>
          <a:prstGeom prst="straightConnector1">
            <a:avLst/>
          </a:prstGeom>
          <a:noFill/>
          <a:ln w="38100" cap="flat" cmpd="sng">
            <a:solidFill>
              <a:srgbClr val="F40C43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3659385" y="1485900"/>
            <a:ext cx="18197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</a:pPr>
            <a:r>
              <a:rPr lang="pl-PL" dirty="0" err="1"/>
              <a:t>GovTech</a:t>
            </a:r>
            <a:r>
              <a:rPr lang="pl-PL" dirty="0"/>
              <a:t> Pilot — </a:t>
            </a:r>
            <a:r>
              <a:rPr lang="pl-PL" dirty="0" err="1"/>
              <a:t>schedule</a:t>
            </a:r>
            <a:endParaRPr sz="100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50" name="Google Shape;150;p16"/>
          <p:cNvCxnSpPr/>
          <p:nvPr/>
        </p:nvCxnSpPr>
        <p:spPr>
          <a:xfrm>
            <a:off x="3939775" y="9100426"/>
            <a:ext cx="0" cy="204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51" name="Google Shape;151;p16"/>
          <p:cNvSpPr txBox="1">
            <a:spLocks noGrp="1"/>
          </p:cNvSpPr>
          <p:nvPr>
            <p:ph type="body" idx="1"/>
          </p:nvPr>
        </p:nvSpPr>
        <p:spPr>
          <a:xfrm>
            <a:off x="12363300" y="9021463"/>
            <a:ext cx="1862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Stage</a:t>
            </a:r>
            <a:r>
              <a:rPr lang="pl-PL" sz="3600" b="1" dirty="0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II</a:t>
            </a:r>
            <a:endParaRPr sz="3600" b="1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2" name="Google Shape;152;p16"/>
          <p:cNvSpPr txBox="1">
            <a:spLocks noGrp="1"/>
          </p:cNvSpPr>
          <p:nvPr>
            <p:ph type="body" idx="1"/>
          </p:nvPr>
        </p:nvSpPr>
        <p:spPr>
          <a:xfrm>
            <a:off x="17202150" y="9081825"/>
            <a:ext cx="3162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Stage</a:t>
            </a:r>
            <a:r>
              <a:rPr lang="pl-PL" sz="3600" b="1" dirty="0">
                <a:solidFill>
                  <a:srgbClr val="F40C43"/>
                </a:solidFill>
              </a:rPr>
              <a:t> III</a:t>
            </a:r>
            <a:endParaRPr sz="36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body" idx="1"/>
          </p:nvPr>
        </p:nvSpPr>
        <p:spPr>
          <a:xfrm>
            <a:off x="5671274" y="4565435"/>
            <a:ext cx="5015775" cy="3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Hackathon</a:t>
            </a:r>
            <a:r>
              <a:rPr lang="pl-PL" sz="6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– start of </a:t>
            </a:r>
            <a:r>
              <a:rPr lang="pl-PL" sz="6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Stage</a:t>
            </a:r>
            <a:r>
              <a:rPr lang="pl-PL" sz="6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I</a:t>
            </a:r>
            <a:endParaRPr sz="36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b="1" dirty="0" err="1">
                <a:solidFill>
                  <a:srgbClr val="F40C43"/>
                </a:solidFill>
              </a:rPr>
              <a:t>November</a:t>
            </a:r>
            <a:r>
              <a:rPr lang="pl-PL" sz="3000" b="1" dirty="0">
                <a:solidFill>
                  <a:srgbClr val="F40C43"/>
                </a:solidFill>
              </a:rPr>
              <a:t> 24 - 25</a:t>
            </a:r>
            <a:endParaRPr sz="3000" b="1" dirty="0">
              <a:solidFill>
                <a:srgbClr val="F40C43"/>
              </a:solidFill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3838063" y="88970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body" idx="1"/>
          </p:nvPr>
        </p:nvSpPr>
        <p:spPr>
          <a:xfrm>
            <a:off x="2058025" y="7564124"/>
            <a:ext cx="3611100" cy="13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Preparing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challenges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6" name="Google Shape;156;p16"/>
          <p:cNvSpPr txBox="1">
            <a:spLocks noGrp="1"/>
          </p:cNvSpPr>
          <p:nvPr>
            <p:ph type="body" idx="1"/>
          </p:nvPr>
        </p:nvSpPr>
        <p:spPr>
          <a:xfrm flipH="1">
            <a:off x="17106900" y="10262475"/>
            <a:ext cx="3238500" cy="1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>
                <a:latin typeface="Helvetica Neue Light"/>
                <a:ea typeface="Helvetica Neue Light"/>
                <a:cs typeface="Helvetica Neue Light"/>
                <a:sym typeface="Helvetica Neue Light"/>
              </a:rPr>
              <a:t>2019</a:t>
            </a:r>
            <a:endParaRPr sz="6000" b="1"/>
          </a:p>
        </p:txBody>
      </p:sp>
      <p:cxnSp>
        <p:nvCxnSpPr>
          <p:cNvPr id="157" name="Google Shape;157;p16"/>
          <p:cNvCxnSpPr/>
          <p:nvPr/>
        </p:nvCxnSpPr>
        <p:spPr>
          <a:xfrm rot="10800000">
            <a:off x="7971525" y="7271700"/>
            <a:ext cx="15000" cy="2800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58" name="Google Shape;158;p16"/>
          <p:cNvSpPr/>
          <p:nvPr/>
        </p:nvSpPr>
        <p:spPr>
          <a:xfrm rot="10800000">
            <a:off x="7899088" y="6992026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body" idx="1"/>
          </p:nvPr>
        </p:nvSpPr>
        <p:spPr>
          <a:xfrm>
            <a:off x="12496800" y="10274800"/>
            <a:ext cx="16764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1-4</a:t>
            </a:r>
            <a:b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weeks</a:t>
            </a:r>
            <a:endParaRPr sz="3000" b="1" dirty="0"/>
          </a:p>
        </p:txBody>
      </p:sp>
      <p:sp>
        <p:nvSpPr>
          <p:cNvPr id="160" name="Google Shape;160;p16"/>
          <p:cNvSpPr txBox="1">
            <a:spLocks noGrp="1"/>
          </p:cNvSpPr>
          <p:nvPr>
            <p:ph type="body" idx="1"/>
          </p:nvPr>
        </p:nvSpPr>
        <p:spPr>
          <a:xfrm>
            <a:off x="9419925" y="7474788"/>
            <a:ext cx="3315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Results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Stage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I</a:t>
            </a:r>
            <a:endParaRPr sz="3600" b="1" dirty="0"/>
          </a:p>
        </p:txBody>
      </p:sp>
      <p:sp>
        <p:nvSpPr>
          <p:cNvPr id="161" name="Google Shape;161;p16"/>
          <p:cNvSpPr txBox="1">
            <a:spLocks noGrp="1"/>
          </p:cNvSpPr>
          <p:nvPr>
            <p:ph type="body" idx="1"/>
          </p:nvPr>
        </p:nvSpPr>
        <p:spPr>
          <a:xfrm>
            <a:off x="8559700" y="8951025"/>
            <a:ext cx="1862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Stage</a:t>
            </a:r>
            <a:r>
              <a:rPr lang="pl-PL" sz="3600" b="1" dirty="0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</a:t>
            </a:r>
            <a:endParaRPr sz="36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2" name="Google Shape;162;p16"/>
          <p:cNvSpPr txBox="1">
            <a:spLocks noGrp="1"/>
          </p:cNvSpPr>
          <p:nvPr>
            <p:ph type="body" idx="1"/>
          </p:nvPr>
        </p:nvSpPr>
        <p:spPr>
          <a:xfrm>
            <a:off x="16116300" y="7726000"/>
            <a:ext cx="54864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Implementation</a:t>
            </a:r>
            <a:endParaRPr sz="6000" b="1" dirty="0"/>
          </a:p>
        </p:txBody>
      </p:sp>
      <p:pic>
        <p:nvPicPr>
          <p:cNvPr id="163" name="Google Shape;16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45350" y="6457973"/>
            <a:ext cx="1332900" cy="1332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p16"/>
          <p:cNvCxnSpPr/>
          <p:nvPr/>
        </p:nvCxnSpPr>
        <p:spPr>
          <a:xfrm flipH="1">
            <a:off x="15568013" y="8033625"/>
            <a:ext cx="3300" cy="311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65" name="Google Shape;165;p16"/>
          <p:cNvSpPr/>
          <p:nvPr/>
        </p:nvSpPr>
        <p:spPr>
          <a:xfrm>
            <a:off x="15469613" y="78302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5300" y="6635573"/>
            <a:ext cx="1025575" cy="102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0600" y="3209150"/>
            <a:ext cx="1332900" cy="14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946300" y="5319950"/>
            <a:ext cx="1197000" cy="119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9" name="Google Shape;169;p16"/>
          <p:cNvCxnSpPr/>
          <p:nvPr/>
        </p:nvCxnSpPr>
        <p:spPr>
          <a:xfrm>
            <a:off x="4953825" y="9443326"/>
            <a:ext cx="0" cy="204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70" name="Google Shape;170;p16"/>
          <p:cNvSpPr/>
          <p:nvPr/>
        </p:nvSpPr>
        <p:spPr>
          <a:xfrm>
            <a:off x="4828663" y="114116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"/>
          <p:cNvSpPr txBox="1">
            <a:spLocks noGrp="1"/>
          </p:cNvSpPr>
          <p:nvPr>
            <p:ph type="body" idx="1"/>
          </p:nvPr>
        </p:nvSpPr>
        <p:spPr>
          <a:xfrm>
            <a:off x="2812575" y="11578025"/>
            <a:ext cx="42825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Challenges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announced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72" name="Google Shape;172;p16"/>
          <p:cNvCxnSpPr/>
          <p:nvPr/>
        </p:nvCxnSpPr>
        <p:spPr>
          <a:xfrm>
            <a:off x="10999313" y="8948025"/>
            <a:ext cx="0" cy="212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73" name="Google Shape;173;p16"/>
          <p:cNvSpPr txBox="1">
            <a:spLocks noGrp="1"/>
          </p:cNvSpPr>
          <p:nvPr>
            <p:ph type="body" idx="1"/>
          </p:nvPr>
        </p:nvSpPr>
        <p:spPr>
          <a:xfrm>
            <a:off x="8610600" y="10274800"/>
            <a:ext cx="16764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1-2</a:t>
            </a:r>
            <a:b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weeks</a:t>
            </a:r>
            <a:endParaRPr sz="3000" b="1" dirty="0"/>
          </a:p>
        </p:txBody>
      </p:sp>
      <p:sp>
        <p:nvSpPr>
          <p:cNvPr id="174" name="Google Shape;174;p16"/>
          <p:cNvSpPr/>
          <p:nvPr/>
        </p:nvSpPr>
        <p:spPr>
          <a:xfrm>
            <a:off x="10897613" y="87446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6"/>
          <p:cNvSpPr txBox="1">
            <a:spLocks noGrp="1"/>
          </p:cNvSpPr>
          <p:nvPr>
            <p:ph type="body" idx="1"/>
          </p:nvPr>
        </p:nvSpPr>
        <p:spPr>
          <a:xfrm>
            <a:off x="13915725" y="6455613"/>
            <a:ext cx="33150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Contract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 the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winner</a:t>
            </a:r>
            <a:endParaRPr sz="3600" b="1" dirty="0"/>
          </a:p>
        </p:txBody>
      </p:sp>
      <p:sp>
        <p:nvSpPr>
          <p:cNvPr id="176" name="Google Shape;176;p16"/>
          <p:cNvSpPr/>
          <p:nvPr/>
        </p:nvSpPr>
        <p:spPr>
          <a:xfrm>
            <a:off x="8102500" y="9569125"/>
            <a:ext cx="2795100" cy="2034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"/>
          <p:cNvSpPr/>
          <p:nvPr/>
        </p:nvSpPr>
        <p:spPr>
          <a:xfrm>
            <a:off x="11150500" y="9569125"/>
            <a:ext cx="4282500" cy="2034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5054500" y="9569125"/>
            <a:ext cx="2795100" cy="2034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"/>
          <p:cNvSpPr txBox="1">
            <a:spLocks noGrp="1"/>
          </p:cNvSpPr>
          <p:nvPr>
            <p:ph type="body" idx="1"/>
          </p:nvPr>
        </p:nvSpPr>
        <p:spPr>
          <a:xfrm>
            <a:off x="5638800" y="10274800"/>
            <a:ext cx="1676400" cy="11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2</a:t>
            </a:r>
            <a:b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weeks</a:t>
            </a:r>
            <a:endParaRPr sz="3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7" descr="Obraze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18306" y="10739031"/>
            <a:ext cx="6150319" cy="102161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4972050" y="5753100"/>
            <a:ext cx="15011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</a:t>
            </a:r>
            <a:r>
              <a:rPr lang="pl-PL" sz="100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l-PL" sz="1000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</a:t>
            </a:r>
            <a:r>
              <a:rPr lang="pl-PL" sz="100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!</a:t>
            </a:r>
            <a:endParaRPr sz="100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6" name="Google Shape;186;p17" descr="Obraze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2956837" y="12714605"/>
            <a:ext cx="1533526" cy="22479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7"/>
          <p:cNvSpPr/>
          <p:nvPr/>
        </p:nvSpPr>
        <p:spPr>
          <a:xfrm>
            <a:off x="22131995" y="12554585"/>
            <a:ext cx="654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fld id="{00000000-1234-1234-1234-123412341234}" type="slidenum">
              <a:rPr lang="pl-PL" sz="3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</a:t>
            </a:fld>
            <a:endParaRPr sz="3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8" name="Google Shape;1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688" y="174400"/>
            <a:ext cx="2963550" cy="11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4200" y="0"/>
            <a:ext cx="16859800" cy="47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581891" y="1485900"/>
            <a:ext cx="2127481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</a:pPr>
            <a:r>
              <a:rPr lang="pl-PL" dirty="0" err="1"/>
              <a:t>Goals</a:t>
            </a:r>
            <a:r>
              <a:rPr lang="pl-PL" dirty="0"/>
              <a:t> and </a:t>
            </a:r>
            <a:r>
              <a:rPr lang="pl-PL" dirty="0" err="1"/>
              <a:t>vision</a:t>
            </a:r>
            <a:endParaRPr sz="100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860575" y="6413225"/>
            <a:ext cx="17767800" cy="73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Increasing the quality 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of </a:t>
            </a:r>
            <a:r>
              <a:rPr lang="pl-PL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citizens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’ life </a:t>
            </a:r>
            <a:r>
              <a:rPr lang="en-US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by providing better, faster and more </a:t>
            </a:r>
            <a:r>
              <a:rPr lang="en-GB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innovative</a:t>
            </a:r>
            <a:r>
              <a:rPr lang="en-US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public services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Engaging Polish SMEs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pl-PL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which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will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provide services to an agile public Employer</a:t>
            </a:r>
            <a:r>
              <a:rPr lang="pl-PL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,</a:t>
            </a:r>
            <a:r>
              <a:rPr lang="en-US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without fear of procedural barriers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36" name="Google Shape;3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9750" y="6489425"/>
            <a:ext cx="672350" cy="672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9750" y="8656070"/>
            <a:ext cx="672350" cy="672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3659374" y="1485900"/>
            <a:ext cx="3948433" cy="16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</a:pPr>
            <a:r>
              <a:rPr lang="pl-PL" dirty="0" err="1"/>
              <a:t>Goals</a:t>
            </a:r>
            <a:endParaRPr sz="100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" name="Google Shape;4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9375" y="4439263"/>
            <a:ext cx="1976475" cy="19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 txBox="1"/>
          <p:nvPr/>
        </p:nvSpPr>
        <p:spPr>
          <a:xfrm>
            <a:off x="6023300" y="5763650"/>
            <a:ext cx="4543200" cy="114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lvl="0"/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Engaging</a:t>
            </a: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them</a:t>
            </a: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in</a:t>
            </a:r>
            <a:r>
              <a:rPr lang="en-US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public tasks</a:t>
            </a:r>
            <a:endParaRPr sz="300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5" name="Google Shape;45;p9"/>
          <p:cNvSpPr txBox="1"/>
          <p:nvPr/>
        </p:nvSpPr>
        <p:spPr>
          <a:xfrm>
            <a:off x="5947100" y="9032951"/>
            <a:ext cx="5297400" cy="125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lvl="0"/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Working</a:t>
            </a: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on challenges benefiting us all</a:t>
            </a:r>
            <a:endParaRPr sz="300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6" name="Google Shape;46;p9"/>
          <p:cNvSpPr txBox="1"/>
          <p:nvPr/>
        </p:nvSpPr>
        <p:spPr>
          <a:xfrm>
            <a:off x="15229150" y="5763650"/>
            <a:ext cx="6650700" cy="185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marL="457200" lvl="0" indent="-419100">
              <a:buSzPts val="3000"/>
              <a:buFont typeface="Helvetica Neue Light"/>
              <a:buChar char="➔"/>
            </a:pPr>
            <a:r>
              <a:rPr lang="en-US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access to more innovative solutions</a:t>
            </a:r>
            <a:endParaRPr lang="pl-PL" sz="30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419100">
              <a:buSzPts val="3000"/>
              <a:buFont typeface="Helvetica Neue Light"/>
              <a:buChar char="➔"/>
            </a:pPr>
            <a:r>
              <a:rPr lang="pl-PL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i</a:t>
            </a:r>
            <a:r>
              <a:rPr lang="pl-PL" sz="300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dea-</a:t>
            </a:r>
            <a:r>
              <a:rPr lang="pl-PL" sz="3000" i="0" u="none" strike="noStrike" cap="none" dirty="0" err="1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centered</a:t>
            </a:r>
            <a:r>
              <a:rPr lang="pl-PL" sz="300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000" i="0" u="none" strike="noStrike" cap="none" dirty="0" err="1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competiti</a:t>
            </a:r>
            <a:r>
              <a:rPr lang="pl-PL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on</a:t>
            </a:r>
            <a:endParaRPr sz="300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7" name="Google Shape;47;p9"/>
          <p:cNvSpPr txBox="1"/>
          <p:nvPr/>
        </p:nvSpPr>
        <p:spPr>
          <a:xfrm>
            <a:off x="15062500" y="9109125"/>
            <a:ext cx="6984000" cy="16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lvl="0"/>
            <a:r>
              <a:rPr lang="en-US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Innovators within the administration can become natural ambassadors </a:t>
            </a:r>
            <a:r>
              <a:rPr lang="en-US" sz="30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GovTech</a:t>
            </a:r>
            <a:r>
              <a:rPr lang="en-US" sz="3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ambassadors</a:t>
            </a:r>
            <a:endParaRPr sz="30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" name="Google Shape;48;p9"/>
          <p:cNvSpPr txBox="1"/>
          <p:nvPr/>
        </p:nvSpPr>
        <p:spPr>
          <a:xfrm>
            <a:off x="6023300" y="5091350"/>
            <a:ext cx="4543200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Supporting</a:t>
            </a:r>
            <a:r>
              <a:rPr lang="pl-PL" sz="3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SME’s</a:t>
            </a:r>
            <a:endParaRPr sz="30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9"/>
          <p:cNvSpPr txBox="1"/>
          <p:nvPr/>
        </p:nvSpPr>
        <p:spPr>
          <a:xfrm>
            <a:off x="15076750" y="4653875"/>
            <a:ext cx="66507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l-PL" sz="3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Developing </a:t>
            </a:r>
            <a:r>
              <a:rPr lang="en-US" sz="3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models of cooperation with SMEs</a:t>
            </a:r>
            <a:endParaRPr sz="30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" name="Google Shape;50;p9"/>
          <p:cNvSpPr txBox="1"/>
          <p:nvPr/>
        </p:nvSpPr>
        <p:spPr>
          <a:xfrm>
            <a:off x="5947100" y="8436825"/>
            <a:ext cx="5297400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Citizen-facing</a:t>
            </a:r>
            <a:r>
              <a:rPr lang="pl-PL" sz="3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challenges</a:t>
            </a:r>
            <a:endParaRPr sz="30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" name="Google Shape;51;p9"/>
          <p:cNvSpPr txBox="1"/>
          <p:nvPr/>
        </p:nvSpPr>
        <p:spPr>
          <a:xfrm>
            <a:off x="15076750" y="8085850"/>
            <a:ext cx="50853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Grinding</a:t>
            </a:r>
            <a:r>
              <a:rPr lang="pl-PL" sz="3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out </a:t>
            </a:r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administative</a:t>
            </a:r>
            <a:r>
              <a:rPr lang="pl-PL" sz="3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l-PL" sz="30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diamonds</a:t>
            </a:r>
            <a:endParaRPr sz="30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9375" y="7835288"/>
            <a:ext cx="1976475" cy="19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31525" y="4439263"/>
            <a:ext cx="1976475" cy="19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31525" y="7835288"/>
            <a:ext cx="1976475" cy="19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01224" y="0"/>
            <a:ext cx="12682781" cy="358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01" y="-68325"/>
            <a:ext cx="24502502" cy="137843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8725100" y="5600700"/>
            <a:ext cx="6915000" cy="228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err="1"/>
              <a:t>GovTech</a:t>
            </a:r>
            <a:br>
              <a:rPr lang="pl-PL" dirty="0"/>
            </a:br>
            <a:r>
              <a:rPr lang="pl-PL" dirty="0" err="1"/>
              <a:t>Ecosystem</a:t>
            </a:r>
            <a:endParaRPr dirty="0"/>
          </a:p>
        </p:txBody>
      </p:sp>
      <p:pic>
        <p:nvPicPr>
          <p:cNvPr id="62" name="Google Shape;62;p10" descr="Obraze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2956837" y="12714605"/>
            <a:ext cx="1533526" cy="22479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/>
          <p:nvPr/>
        </p:nvSpPr>
        <p:spPr>
          <a:xfrm>
            <a:off x="22131995" y="12554585"/>
            <a:ext cx="654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fld id="{00000000-1234-1234-1234-123412341234}" type="slidenum">
              <a:rPr lang="pl-PL" sz="3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fld>
            <a:endParaRPr sz="3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4" name="Google Shape;64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688" y="174400"/>
            <a:ext cx="2963550" cy="11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1"/>
          <p:cNvPicPr preferRelativeResize="0"/>
          <p:nvPr/>
        </p:nvPicPr>
        <p:blipFill rotWithShape="1">
          <a:blip r:embed="rId3">
            <a:alphaModFix/>
          </a:blip>
          <a:srcRect t="25103" b="15070"/>
          <a:stretch/>
        </p:blipFill>
        <p:spPr>
          <a:xfrm>
            <a:off x="30098" y="3917250"/>
            <a:ext cx="24277728" cy="816989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3659385" y="1485900"/>
            <a:ext cx="1819731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</a:pPr>
            <a:r>
              <a:rPr lang="pl-PL" dirty="0" err="1"/>
              <a:t>GovTech</a:t>
            </a:r>
            <a:r>
              <a:rPr lang="pl-PL" dirty="0"/>
              <a:t> </a:t>
            </a:r>
            <a:r>
              <a:rPr lang="pl-PL" dirty="0" err="1"/>
              <a:t>Ecosystem</a:t>
            </a:r>
            <a:endParaRPr sz="100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821075" y="4679250"/>
            <a:ext cx="3179700" cy="7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Ministries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Subordinate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units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Local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administration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5659625" y="7231950"/>
            <a:ext cx="3275100" cy="19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/>
              <a:t>challenges</a:t>
            </a: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/>
              <a:t>+</a:t>
            </a: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/>
              <a:t>financing</a:t>
            </a:r>
            <a:endParaRPr sz="3600" b="1"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8782250" y="3705225"/>
            <a:ext cx="6648300" cy="55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/>
              <a:t>GovTech</a:t>
            </a:r>
            <a:r>
              <a:rPr lang="pl-PL" sz="3600" b="1" dirty="0"/>
              <a:t> </a:t>
            </a:r>
            <a:r>
              <a:rPr lang="pl-PL" sz="3600" b="1" dirty="0" err="1"/>
              <a:t>Core</a:t>
            </a:r>
            <a:r>
              <a:rPr lang="pl-PL" sz="3600" b="1" dirty="0"/>
              <a:t> Team</a:t>
            </a: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coordination</a:t>
            </a:r>
            <a:endParaRPr sz="3600" b="1" dirty="0">
              <a:solidFill>
                <a:srgbClr val="F40C43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innovation</a:t>
            </a:r>
            <a:br>
              <a:rPr lang="pl-PL" sz="3600" b="1" dirty="0">
                <a:solidFill>
                  <a:srgbClr val="F40C43"/>
                </a:solidFill>
              </a:rPr>
            </a:br>
            <a:r>
              <a:rPr lang="pl-PL" sz="3600" b="1" dirty="0">
                <a:solidFill>
                  <a:srgbClr val="F40C43"/>
                </a:solidFill>
              </a:rPr>
              <a:t>in</a:t>
            </a:r>
            <a:endParaRPr sz="3600" b="1" dirty="0">
              <a:solidFill>
                <a:srgbClr val="F40C43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administration</a:t>
            </a:r>
            <a:endParaRPr sz="3600" b="1" dirty="0">
              <a:solidFill>
                <a:srgbClr val="F40C43"/>
              </a:solidFill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14651225" y="7231950"/>
            <a:ext cx="3275100" cy="19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/>
              <a:t>ideas</a:t>
            </a: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/>
              <a:t>+</a:t>
            </a:r>
            <a:endParaRPr sz="36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/>
              <a:t>solutions</a:t>
            </a:r>
            <a:endParaRPr sz="3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dirty="0"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19870925" y="4679250"/>
            <a:ext cx="3275100" cy="74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Comapnies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Foundations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Accelerators,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Incubators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Scientific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institutions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Software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Houses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t="7090" b="850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6553400" y="5981700"/>
            <a:ext cx="12039600" cy="228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err="1"/>
              <a:t>Philosophy</a:t>
            </a:r>
            <a:r>
              <a:rPr lang="pl-PL" dirty="0"/>
              <a:t> of </a:t>
            </a:r>
            <a:r>
              <a:rPr lang="pl-PL" dirty="0" err="1"/>
              <a:t>action</a:t>
            </a:r>
            <a:endParaRPr dirty="0"/>
          </a:p>
        </p:txBody>
      </p:sp>
      <p:pic>
        <p:nvPicPr>
          <p:cNvPr id="82" name="Google Shape;82;p12" descr="Obraze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2956837" y="12714605"/>
            <a:ext cx="1533526" cy="22479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2"/>
          <p:cNvSpPr/>
          <p:nvPr/>
        </p:nvSpPr>
        <p:spPr>
          <a:xfrm>
            <a:off x="22131995" y="12554585"/>
            <a:ext cx="654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fld id="{00000000-1234-1234-1234-123412341234}" type="slidenum">
              <a:rPr lang="pl-PL" sz="3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fld>
            <a:endParaRPr sz="3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4" name="Google Shape;84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688" y="174400"/>
            <a:ext cx="2963550" cy="11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3659375" y="1485900"/>
            <a:ext cx="18197400" cy="3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</a:pPr>
            <a:r>
              <a:rPr lang="pl-PL" dirty="0"/>
              <a:t>A </a:t>
            </a:r>
            <a:r>
              <a:rPr lang="pl-PL" dirty="0" err="1"/>
              <a:t>new</a:t>
            </a:r>
            <a:r>
              <a:rPr lang="pl-PL" dirty="0"/>
              <a:t> model of </a:t>
            </a:r>
            <a:r>
              <a:rPr lang="pl-PL" dirty="0" err="1"/>
              <a:t>cooperation</a:t>
            </a:r>
            <a:r>
              <a:rPr lang="pl-PL" dirty="0"/>
              <a:t> </a:t>
            </a:r>
            <a:r>
              <a:rPr lang="pl-PL" dirty="0" err="1"/>
              <a:t>between</a:t>
            </a:r>
            <a:r>
              <a:rPr lang="pl-PL" dirty="0"/>
              <a:t> </a:t>
            </a:r>
            <a:r>
              <a:rPr lang="pl-PL" dirty="0" err="1"/>
              <a:t>innovators</a:t>
            </a:r>
            <a:r>
              <a:rPr lang="pl-PL" dirty="0"/>
              <a:t> and </a:t>
            </a:r>
            <a:r>
              <a:rPr lang="pl-PL" dirty="0" err="1"/>
              <a:t>administration</a:t>
            </a:r>
            <a:endParaRPr sz="100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3713624" y="6828275"/>
            <a:ext cx="13974301" cy="16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pl-PL" sz="6000" dirty="0" err="1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All</a:t>
            </a:r>
            <a:r>
              <a:rPr lang="pl-PL" sz="6000" dirty="0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the </a:t>
            </a:r>
            <a:r>
              <a:rPr lang="pl-PL" sz="6000" dirty="0" err="1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way</a:t>
            </a:r>
            <a:r>
              <a:rPr lang="pl-PL" sz="6000" dirty="0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from a </a:t>
            </a:r>
            <a:r>
              <a:rPr lang="pl-PL" sz="6000" dirty="0" err="1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need</a:t>
            </a:r>
            <a:r>
              <a:rPr lang="pl-PL" sz="6000" dirty="0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:r>
              <a:rPr lang="pl-PL" sz="6000" dirty="0" err="1">
                <a:solidFill>
                  <a:srgbClr val="F40C4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implementation</a:t>
            </a:r>
            <a:endParaRPr sz="60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1"/>
          </p:nvPr>
        </p:nvSpPr>
        <p:spPr>
          <a:xfrm>
            <a:off x="3713625" y="8772525"/>
            <a:ext cx="112218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3000"/>
              </a:spcBef>
              <a:buNone/>
            </a:pPr>
            <a:r>
              <a:rPr lang="en-US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the contracting party identifies their challenges and then looks for solutions using competition models, e.g. hackathons, online contests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1"/>
          </p:nvPr>
        </p:nvSpPr>
        <p:spPr>
          <a:xfrm>
            <a:off x="16591425" y="8772525"/>
            <a:ext cx="40017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pl-PL" sz="3600" dirty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Technology </a:t>
            </a:r>
            <a:r>
              <a:rPr lang="pl-PL" sz="3600" dirty="0" err="1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purchased</a:t>
            </a:r>
            <a:r>
              <a:rPr lang="pl-PL" sz="3600" dirty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lang="pl-PL" sz="3600" dirty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pl-PL" sz="3600" b="1" dirty="0" err="1">
                <a:solidFill>
                  <a:schemeClr val="dk1"/>
                </a:solidFill>
              </a:rPr>
              <a:t>faster</a:t>
            </a:r>
            <a:r>
              <a:rPr lang="pl-PL" sz="3600" b="1" dirty="0">
                <a:solidFill>
                  <a:schemeClr val="dk1"/>
                </a:solidFill>
              </a:rPr>
              <a:t> and </a:t>
            </a:r>
            <a:r>
              <a:rPr lang="pl-PL" sz="3600" b="1" dirty="0" err="1">
                <a:solidFill>
                  <a:schemeClr val="dk1"/>
                </a:solidFill>
              </a:rPr>
              <a:t>cheaper</a:t>
            </a:r>
            <a:endParaRPr sz="3600" b="1" dirty="0"/>
          </a:p>
        </p:txBody>
      </p:sp>
      <p:sp>
        <p:nvSpPr>
          <p:cNvPr id="93" name="Google Shape;93;p13"/>
          <p:cNvSpPr/>
          <p:nvPr/>
        </p:nvSpPr>
        <p:spPr>
          <a:xfrm>
            <a:off x="4019750" y="5380400"/>
            <a:ext cx="17354786" cy="1533455"/>
          </a:xfrm>
          <a:custGeom>
            <a:avLst/>
            <a:gdLst/>
            <a:ahLst/>
            <a:cxnLst/>
            <a:rect l="l" t="t" r="r" b="b"/>
            <a:pathLst>
              <a:path w="918972" h="64819" extrusionOk="0">
                <a:moveTo>
                  <a:pt x="0" y="64819"/>
                </a:moveTo>
                <a:cubicBezTo>
                  <a:pt x="119507" y="54024"/>
                  <a:pt x="563880" y="1827"/>
                  <a:pt x="717042" y="49"/>
                </a:cubicBezTo>
                <a:cubicBezTo>
                  <a:pt x="870204" y="-1729"/>
                  <a:pt x="885317" y="45134"/>
                  <a:pt x="918972" y="54151"/>
                </a:cubicBezTo>
              </a:path>
            </a:pathLst>
          </a:custGeom>
          <a:noFill/>
          <a:ln w="38100" cap="flat" cmpd="sng">
            <a:solidFill>
              <a:srgbClr val="E3B329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4" name="Google Shape;94;p13"/>
          <p:cNvSpPr/>
          <p:nvPr/>
        </p:nvSpPr>
        <p:spPr>
          <a:xfrm rot="-5400000">
            <a:off x="15006825" y="9363975"/>
            <a:ext cx="1360800" cy="1141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5" name="Google Shape;9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6300" y="5976947"/>
            <a:ext cx="1533450" cy="15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64625" y="5699325"/>
            <a:ext cx="1620600" cy="162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 t="5630" b="9321"/>
          <a:stretch/>
        </p:blipFill>
        <p:spPr>
          <a:xfrm>
            <a:off x="0" y="0"/>
            <a:ext cx="24499775" cy="1388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44922" y="4297996"/>
            <a:ext cx="8650357" cy="34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7200900" y="5181600"/>
            <a:ext cx="4125191" cy="228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rgbClr val="FFFFFF"/>
                </a:solidFill>
              </a:rPr>
              <a:t> Pilot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104" name="Google Shape;104;p14" descr="Obraze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2956837" y="12714605"/>
            <a:ext cx="1533526" cy="22479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/>
          <p:nvPr/>
        </p:nvSpPr>
        <p:spPr>
          <a:xfrm>
            <a:off x="22131995" y="12554585"/>
            <a:ext cx="654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fld id="{00000000-1234-1234-1234-123412341234}" type="slidenum">
              <a:rPr lang="pl-PL" sz="3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</a:t>
            </a:fld>
            <a:endParaRPr sz="3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>
            <a:spLocks noGrp="1"/>
          </p:cNvSpPr>
          <p:nvPr>
            <p:ph type="title"/>
          </p:nvPr>
        </p:nvSpPr>
        <p:spPr>
          <a:xfrm>
            <a:off x="3659385" y="1485900"/>
            <a:ext cx="1819731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Helvetica Neue"/>
              <a:buNone/>
            </a:pPr>
            <a:r>
              <a:rPr lang="pl-PL" dirty="0"/>
              <a:t>Challenge-</a:t>
            </a:r>
            <a:r>
              <a:rPr lang="pl-PL" dirty="0" err="1"/>
              <a:t>driven</a:t>
            </a:r>
            <a:r>
              <a:rPr lang="pl-PL" dirty="0"/>
              <a:t> </a:t>
            </a:r>
            <a:r>
              <a:rPr lang="pl-PL" dirty="0" err="1"/>
              <a:t>approach</a:t>
            </a:r>
            <a:endParaRPr sz="100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1"/>
          </p:nvPr>
        </p:nvSpPr>
        <p:spPr>
          <a:xfrm>
            <a:off x="3818150" y="3498405"/>
            <a:ext cx="17576700" cy="9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/>
              <a:t>First model</a:t>
            </a:r>
            <a:r>
              <a:rPr lang="pl-PL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r>
              <a:rPr lang="pl-PL" dirty="0"/>
              <a:t> </a:t>
            </a:r>
            <a:r>
              <a:rPr lang="pl-PL" b="1" dirty="0"/>
              <a:t>3 </a:t>
            </a:r>
            <a:r>
              <a:rPr lang="pl-PL" b="1" dirty="0" err="1"/>
              <a:t>stages</a:t>
            </a:r>
            <a:r>
              <a:rPr lang="pl-PL" b="1" dirty="0"/>
              <a:t> of </a:t>
            </a:r>
            <a:r>
              <a:rPr lang="pl-PL" dirty="0" err="1"/>
              <a:t>GovTech</a:t>
            </a:r>
            <a:r>
              <a:rPr lang="pl-PL" dirty="0"/>
              <a:t> Polska </a:t>
            </a:r>
            <a:r>
              <a:rPr lang="pl-PL" dirty="0" err="1"/>
              <a:t>process</a:t>
            </a:r>
            <a:endParaRPr dirty="0"/>
          </a:p>
        </p:txBody>
      </p:sp>
      <p:sp>
        <p:nvSpPr>
          <p:cNvPr id="112" name="Google Shape;112;p15"/>
          <p:cNvSpPr/>
          <p:nvPr/>
        </p:nvSpPr>
        <p:spPr>
          <a:xfrm>
            <a:off x="7096425" y="9639250"/>
            <a:ext cx="4356900" cy="2286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13268875" y="9639250"/>
            <a:ext cx="5626800" cy="2286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1"/>
          </p:nvPr>
        </p:nvSpPr>
        <p:spPr>
          <a:xfrm>
            <a:off x="7096425" y="10201600"/>
            <a:ext cx="43569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Choosing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5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solutions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/challenge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1"/>
          </p:nvPr>
        </p:nvSpPr>
        <p:spPr>
          <a:xfrm>
            <a:off x="13677625" y="9977200"/>
            <a:ext cx="5294100" cy="19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Workshops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/design sprint</a:t>
            </a:r>
            <a:b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selecting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challenge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winner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116" name="Google Shape;116;p15"/>
          <p:cNvGrpSpPr/>
          <p:nvPr/>
        </p:nvGrpSpPr>
        <p:grpSpPr>
          <a:xfrm>
            <a:off x="14381027" y="8445637"/>
            <a:ext cx="2177384" cy="1193438"/>
            <a:chOff x="14446650" y="8445726"/>
            <a:chExt cx="2111300" cy="1193438"/>
          </a:xfrm>
        </p:grpSpPr>
        <p:cxnSp>
          <p:nvCxnSpPr>
            <p:cNvPr id="117" name="Google Shape;117;p15"/>
            <p:cNvCxnSpPr/>
            <p:nvPr/>
          </p:nvCxnSpPr>
          <p:spPr>
            <a:xfrm>
              <a:off x="14446650" y="8445726"/>
              <a:ext cx="1054200" cy="119343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lgDash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15"/>
            <p:cNvCxnSpPr/>
            <p:nvPr/>
          </p:nvCxnSpPr>
          <p:spPr>
            <a:xfrm flipH="1">
              <a:off x="15492050" y="8445726"/>
              <a:ext cx="1065900" cy="119343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lgDash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9" name="Google Shape;119;p15"/>
          <p:cNvGrpSpPr/>
          <p:nvPr/>
        </p:nvGrpSpPr>
        <p:grpSpPr>
          <a:xfrm>
            <a:off x="8178150" y="8445726"/>
            <a:ext cx="2223250" cy="1193438"/>
            <a:chOff x="8178150" y="8445726"/>
            <a:chExt cx="2223250" cy="1193438"/>
          </a:xfrm>
        </p:grpSpPr>
        <p:cxnSp>
          <p:nvCxnSpPr>
            <p:cNvPr id="120" name="Google Shape;120;p15"/>
            <p:cNvCxnSpPr/>
            <p:nvPr/>
          </p:nvCxnSpPr>
          <p:spPr>
            <a:xfrm>
              <a:off x="8178150" y="8445726"/>
              <a:ext cx="1105200" cy="119343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lgDash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15"/>
            <p:cNvCxnSpPr/>
            <p:nvPr/>
          </p:nvCxnSpPr>
          <p:spPr>
            <a:xfrm flipH="1">
              <a:off x="9283600" y="8445726"/>
              <a:ext cx="1117800" cy="119343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lgDash"/>
              <a:round/>
              <a:headEnd type="none" w="med" len="med"/>
              <a:tailEnd type="none" w="med" len="med"/>
            </a:ln>
          </p:spPr>
        </p:cxnSp>
      </p:grpSp>
      <p:sp>
        <p:nvSpPr>
          <p:cNvPr id="122" name="Google Shape;122;p15"/>
          <p:cNvSpPr/>
          <p:nvPr/>
        </p:nvSpPr>
        <p:spPr>
          <a:xfrm>
            <a:off x="4019750" y="5732825"/>
            <a:ext cx="4356900" cy="2937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body" idx="1"/>
          </p:nvPr>
        </p:nvSpPr>
        <p:spPr>
          <a:xfrm>
            <a:off x="4392650" y="4959225"/>
            <a:ext cx="36111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Stage</a:t>
            </a:r>
            <a:r>
              <a:rPr lang="pl-PL" sz="3600" b="1" dirty="0">
                <a:solidFill>
                  <a:srgbClr val="F40C43"/>
                </a:solidFill>
              </a:rPr>
              <a:t> I</a:t>
            </a:r>
            <a:endParaRPr sz="36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10242213" y="5732700"/>
            <a:ext cx="4356900" cy="2937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body" idx="1"/>
          </p:nvPr>
        </p:nvSpPr>
        <p:spPr>
          <a:xfrm>
            <a:off x="10615050" y="4932275"/>
            <a:ext cx="36111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Stage</a:t>
            </a:r>
            <a:r>
              <a:rPr lang="pl-PL" sz="3600" b="1" dirty="0">
                <a:solidFill>
                  <a:srgbClr val="F40C43"/>
                </a:solidFill>
              </a:rPr>
              <a:t> II</a:t>
            </a:r>
            <a:endParaRPr sz="36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16380250" y="5732825"/>
            <a:ext cx="4356900" cy="2937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1"/>
          </p:nvPr>
        </p:nvSpPr>
        <p:spPr>
          <a:xfrm>
            <a:off x="16753150" y="4932275"/>
            <a:ext cx="36111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 err="1">
                <a:solidFill>
                  <a:srgbClr val="F40C43"/>
                </a:solidFill>
              </a:rPr>
              <a:t>Stage</a:t>
            </a:r>
            <a:r>
              <a:rPr lang="pl-PL" sz="3600" b="1" dirty="0">
                <a:solidFill>
                  <a:srgbClr val="F40C43"/>
                </a:solidFill>
              </a:rPr>
              <a:t> III</a:t>
            </a:r>
            <a:endParaRPr sz="3600" dirty="0">
              <a:solidFill>
                <a:srgbClr val="F40C4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8" name="Google Shape;128;p15"/>
          <p:cNvSpPr txBox="1">
            <a:spLocks noGrp="1"/>
          </p:cNvSpPr>
          <p:nvPr>
            <p:ph type="body" idx="1"/>
          </p:nvPr>
        </p:nvSpPr>
        <p:spPr>
          <a:xfrm>
            <a:off x="4392650" y="6592296"/>
            <a:ext cx="3611100" cy="17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Nationwide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brainstorming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9" name="Google Shape;129;p15"/>
          <p:cNvSpPr txBox="1">
            <a:spLocks noGrp="1"/>
          </p:cNvSpPr>
          <p:nvPr>
            <p:ph type="body" idx="1"/>
          </p:nvPr>
        </p:nvSpPr>
        <p:spPr>
          <a:xfrm>
            <a:off x="10435650" y="6598101"/>
            <a:ext cx="3969900" cy="17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Choosing</a:t>
            </a: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solutions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+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Idea development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0" name="Google Shape;130;p15"/>
          <p:cNvSpPr txBox="1">
            <a:spLocks noGrp="1"/>
          </p:cNvSpPr>
          <p:nvPr>
            <p:ph type="body" idx="1"/>
          </p:nvPr>
        </p:nvSpPr>
        <p:spPr>
          <a:xfrm>
            <a:off x="16753150" y="7600300"/>
            <a:ext cx="36111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dirty="0" err="1">
                <a:latin typeface="Helvetica Neue Light"/>
                <a:ea typeface="Helvetica Neue Light"/>
                <a:cs typeface="Helvetica Neue Light"/>
                <a:sym typeface="Helvetica Neue Light"/>
              </a:rPr>
              <a:t>Implementation</a:t>
            </a:r>
            <a:endParaRPr sz="3600"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1" name="Google Shape;13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49775" y="5971500"/>
            <a:ext cx="1620600" cy="16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 txBox="1"/>
          <p:nvPr/>
        </p:nvSpPr>
        <p:spPr>
          <a:xfrm>
            <a:off x="8995125" y="6539725"/>
            <a:ext cx="864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>
                <a:solidFill>
                  <a:srgbClr val="F40C43"/>
                </a:solidFill>
              </a:rPr>
              <a:t>⇉</a:t>
            </a:r>
            <a:endParaRPr sz="6000">
              <a:solidFill>
                <a:srgbClr val="F40C43"/>
              </a:solidFill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15171800" y="6539725"/>
            <a:ext cx="864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>
                <a:solidFill>
                  <a:srgbClr val="F40C43"/>
                </a:solidFill>
              </a:rPr>
              <a:t>⇉</a:t>
            </a:r>
            <a:endParaRPr sz="6000">
              <a:solidFill>
                <a:srgbClr val="F40C43"/>
              </a:solidFill>
            </a:endParaRPr>
          </a:p>
        </p:txBody>
      </p:sp>
      <p:sp>
        <p:nvSpPr>
          <p:cNvPr id="134" name="Google Shape;134;p15"/>
          <p:cNvSpPr/>
          <p:nvPr/>
        </p:nvSpPr>
        <p:spPr>
          <a:xfrm>
            <a:off x="8257675" y="85649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5"/>
          <p:cNvSpPr/>
          <p:nvPr/>
        </p:nvSpPr>
        <p:spPr>
          <a:xfrm>
            <a:off x="10115050" y="85649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14477500" y="85649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/>
          <p:nvPr/>
        </p:nvSpPr>
        <p:spPr>
          <a:xfrm>
            <a:off x="16258675" y="8564925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9173163" y="9526950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5"/>
          <p:cNvSpPr/>
          <p:nvPr/>
        </p:nvSpPr>
        <p:spPr>
          <a:xfrm>
            <a:off x="15368000" y="9526950"/>
            <a:ext cx="203400" cy="203400"/>
          </a:xfrm>
          <a:prstGeom prst="rect">
            <a:avLst/>
          </a:prstGeom>
          <a:solidFill>
            <a:srgbClr val="E3B32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96625" y="9664300"/>
            <a:ext cx="773700" cy="77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6050" y="5895301"/>
            <a:ext cx="864300" cy="77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4459" y="9730350"/>
            <a:ext cx="773700" cy="77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022950" y="5895300"/>
            <a:ext cx="864300" cy="86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239</Words>
  <Application>Microsoft Macintosh PowerPoint</Application>
  <PresentationFormat>Niestandardowy</PresentationFormat>
  <Paragraphs>90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Helvetica Neue</vt:lpstr>
      <vt:lpstr>Helvetica Neue Light</vt:lpstr>
      <vt:lpstr>White</vt:lpstr>
      <vt:lpstr>Prezentacja programu PowerPoint</vt:lpstr>
      <vt:lpstr>Goals and vision</vt:lpstr>
      <vt:lpstr>Goals</vt:lpstr>
      <vt:lpstr>GovTech Ecosystem</vt:lpstr>
      <vt:lpstr>GovTech Ecosystem</vt:lpstr>
      <vt:lpstr>Philosophy of action</vt:lpstr>
      <vt:lpstr>A new model of cooperation between innovators and administration</vt:lpstr>
      <vt:lpstr> Pilot</vt:lpstr>
      <vt:lpstr>Challenge-driven approach</vt:lpstr>
      <vt:lpstr>GovTech Pilot — schedule</vt:lpstr>
      <vt:lpstr>Thank you!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Lider 3</dc:creator>
  <cp:lastModifiedBy>Antoni Rytel</cp:lastModifiedBy>
  <cp:revision>20</cp:revision>
  <dcterms:modified xsi:type="dcterms:W3CDTF">2018-09-13T20:38:30Z</dcterms:modified>
</cp:coreProperties>
</file>