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391" r:id="rId2"/>
    <p:sldId id="392" r:id="rId3"/>
    <p:sldId id="393" r:id="rId4"/>
    <p:sldId id="394" r:id="rId5"/>
    <p:sldId id="395" r:id="rId6"/>
    <p:sldId id="345" r:id="rId7"/>
    <p:sldId id="366" r:id="rId8"/>
    <p:sldId id="329" r:id="rId9"/>
    <p:sldId id="383" r:id="rId10"/>
    <p:sldId id="384" r:id="rId11"/>
    <p:sldId id="374" r:id="rId12"/>
    <p:sldId id="385" r:id="rId13"/>
    <p:sldId id="386" r:id="rId14"/>
    <p:sldId id="387" r:id="rId15"/>
    <p:sldId id="38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5B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85893" autoAdjust="0"/>
  </p:normalViewPr>
  <p:slideViewPr>
    <p:cSldViewPr snapToGrid="0" snapToObjects="1" showGuides="1">
      <p:cViewPr varScale="1">
        <p:scale>
          <a:sx n="75" d="100"/>
          <a:sy n="75" d="100"/>
        </p:scale>
        <p:origin x="85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448BD9-EFA5-3942-A9FD-60068F87AFBE}" type="datetimeFigureOut">
              <a:rPr lang="en-US" smtClean="0"/>
              <a:t>2/17/2019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09959E-32A0-4C4A-8AC0-9FE48F7E3FE3}" type="slidenum">
              <a:rPr lang="en-US" smtClean="0"/>
              <a:t>‹#›</a:t>
            </a:fld>
            <a:endParaRPr lang="en-US"/>
          </a:p>
        </p:txBody>
      </p:sp>
    </p:spTree>
    <p:extLst>
      <p:ext uri="{BB962C8B-B14F-4D97-AF65-F5344CB8AC3E}">
        <p14:creationId xmlns:p14="http://schemas.microsoft.com/office/powerpoint/2010/main" val="995188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109959E-32A0-4C4A-8AC0-9FE48F7E3FE3}" type="slidenum">
              <a:rPr lang="en-US" smtClean="0"/>
              <a:t>2</a:t>
            </a:fld>
            <a:endParaRPr lang="en-US"/>
          </a:p>
        </p:txBody>
      </p:sp>
    </p:spTree>
    <p:extLst>
      <p:ext uri="{BB962C8B-B14F-4D97-AF65-F5344CB8AC3E}">
        <p14:creationId xmlns:p14="http://schemas.microsoft.com/office/powerpoint/2010/main" val="367641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109959E-32A0-4C4A-8AC0-9FE48F7E3FE3}" type="slidenum">
              <a:rPr lang="en-US" smtClean="0"/>
              <a:t>6</a:t>
            </a:fld>
            <a:endParaRPr lang="en-US"/>
          </a:p>
        </p:txBody>
      </p:sp>
    </p:spTree>
    <p:extLst>
      <p:ext uri="{BB962C8B-B14F-4D97-AF65-F5344CB8AC3E}">
        <p14:creationId xmlns:p14="http://schemas.microsoft.com/office/powerpoint/2010/main" val="3520618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109959E-32A0-4C4A-8AC0-9FE48F7E3FE3}" type="slidenum">
              <a:rPr lang="en-US" smtClean="0"/>
              <a:t>7</a:t>
            </a:fld>
            <a:endParaRPr lang="en-US"/>
          </a:p>
        </p:txBody>
      </p:sp>
    </p:spTree>
    <p:extLst>
      <p:ext uri="{BB962C8B-B14F-4D97-AF65-F5344CB8AC3E}">
        <p14:creationId xmlns:p14="http://schemas.microsoft.com/office/powerpoint/2010/main" val="3620390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109959E-32A0-4C4A-8AC0-9FE48F7E3FE3}" type="slidenum">
              <a:rPr lang="en-US" smtClean="0"/>
              <a:t>9</a:t>
            </a:fld>
            <a:endParaRPr lang="en-US"/>
          </a:p>
        </p:txBody>
      </p:sp>
    </p:spTree>
    <p:extLst>
      <p:ext uri="{BB962C8B-B14F-4D97-AF65-F5344CB8AC3E}">
        <p14:creationId xmlns:p14="http://schemas.microsoft.com/office/powerpoint/2010/main" val="3830251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109959E-32A0-4C4A-8AC0-9FE48F7E3FE3}" type="slidenum">
              <a:rPr lang="en-US" smtClean="0"/>
              <a:t>11</a:t>
            </a:fld>
            <a:endParaRPr lang="en-US"/>
          </a:p>
        </p:txBody>
      </p:sp>
    </p:spTree>
    <p:extLst>
      <p:ext uri="{BB962C8B-B14F-4D97-AF65-F5344CB8AC3E}">
        <p14:creationId xmlns:p14="http://schemas.microsoft.com/office/powerpoint/2010/main" val="3416689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109959E-32A0-4C4A-8AC0-9FE48F7E3FE3}" type="slidenum">
              <a:rPr lang="en-US" smtClean="0"/>
              <a:t>12</a:t>
            </a:fld>
            <a:endParaRPr lang="en-US"/>
          </a:p>
        </p:txBody>
      </p:sp>
    </p:spTree>
    <p:extLst>
      <p:ext uri="{BB962C8B-B14F-4D97-AF65-F5344CB8AC3E}">
        <p14:creationId xmlns:p14="http://schemas.microsoft.com/office/powerpoint/2010/main" val="3821133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109959E-32A0-4C4A-8AC0-9FE48F7E3FE3}" type="slidenum">
              <a:rPr lang="en-US" smtClean="0"/>
              <a:t>13</a:t>
            </a:fld>
            <a:endParaRPr lang="en-US"/>
          </a:p>
        </p:txBody>
      </p:sp>
    </p:spTree>
    <p:extLst>
      <p:ext uri="{BB962C8B-B14F-4D97-AF65-F5344CB8AC3E}">
        <p14:creationId xmlns:p14="http://schemas.microsoft.com/office/powerpoint/2010/main" val="728592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109959E-32A0-4C4A-8AC0-9FE48F7E3FE3}" type="slidenum">
              <a:rPr lang="en-US" smtClean="0"/>
              <a:t>14</a:t>
            </a:fld>
            <a:endParaRPr lang="en-US"/>
          </a:p>
        </p:txBody>
      </p:sp>
    </p:spTree>
    <p:extLst>
      <p:ext uri="{BB962C8B-B14F-4D97-AF65-F5344CB8AC3E}">
        <p14:creationId xmlns:p14="http://schemas.microsoft.com/office/powerpoint/2010/main" val="10763028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524000" y="650725"/>
            <a:ext cx="9144000" cy="2387600"/>
          </a:xfrm>
        </p:spPr>
        <p:txBody>
          <a:bodyPr anchor="b">
            <a:normAutofit/>
          </a:bodyPr>
          <a:lstStyle>
            <a:lvl1pPr algn="ctr">
              <a:defRPr sz="5400">
                <a:solidFill>
                  <a:schemeClr val="bg1"/>
                </a:solidFill>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524000" y="3130400"/>
            <a:ext cx="9144000" cy="1655762"/>
          </a:xfrm>
        </p:spPr>
        <p:txBody>
          <a:bodyPr/>
          <a:lstStyle>
            <a:lvl1pPr marL="0" indent="0" algn="ctr">
              <a:buNone/>
              <a:defRPr sz="240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1524000" y="3490528"/>
            <a:ext cx="9144000" cy="532832"/>
          </a:xfrm>
        </p:spPr>
        <p:txBody>
          <a:bodyPr/>
          <a:lstStyle>
            <a:lvl1pPr algn="ctr">
              <a:defRPr>
                <a:solidFill>
                  <a:schemeClr val="bg1"/>
                </a:solidFill>
              </a:defRPr>
            </a:lvl1pPr>
          </a:lstStyle>
          <a:p>
            <a:endParaRPr lang="en-US" dirty="0"/>
          </a:p>
        </p:txBody>
      </p:sp>
      <p:pic>
        <p:nvPicPr>
          <p:cNvPr id="9" name="Picture 8"/>
          <p:cNvPicPr>
            <a:picLocks noChangeAspect="1"/>
          </p:cNvPicPr>
          <p:nvPr userDrawn="1"/>
        </p:nvPicPr>
        <p:blipFill>
          <a:blip r:embed="rId3"/>
          <a:stretch>
            <a:fillRect/>
          </a:stretch>
        </p:blipFill>
        <p:spPr>
          <a:xfrm>
            <a:off x="7651181" y="6115280"/>
            <a:ext cx="1596130" cy="525838"/>
          </a:xfrm>
          <a:prstGeom prst="rect">
            <a:avLst/>
          </a:prstGeom>
        </p:spPr>
      </p:pic>
      <p:grpSp>
        <p:nvGrpSpPr>
          <p:cNvPr id="17" name="Group 16"/>
          <p:cNvGrpSpPr>
            <a:grpSpLocks noChangeAspect="1"/>
          </p:cNvGrpSpPr>
          <p:nvPr userDrawn="1"/>
        </p:nvGrpSpPr>
        <p:grpSpPr>
          <a:xfrm>
            <a:off x="2097451" y="6115279"/>
            <a:ext cx="5242048" cy="505624"/>
            <a:chOff x="6430394" y="9350282"/>
            <a:chExt cx="13032364" cy="1257143"/>
          </a:xfrm>
        </p:grpSpPr>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0394" y="9426277"/>
              <a:ext cx="4369796" cy="1105152"/>
            </a:xfrm>
            <a:prstGeom prst="rect">
              <a:avLst/>
            </a:prstGeom>
            <a:noFill/>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35774" y="9350282"/>
              <a:ext cx="8126984" cy="1257143"/>
            </a:xfrm>
            <a:prstGeom prst="rect">
              <a:avLst/>
            </a:prstGeom>
          </p:spPr>
        </p:pic>
      </p:grpSp>
    </p:spTree>
    <p:extLst>
      <p:ext uri="{BB962C8B-B14F-4D97-AF65-F5344CB8AC3E}">
        <p14:creationId xmlns:p14="http://schemas.microsoft.com/office/powerpoint/2010/main" val="78193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22BC5C-605E-3A42-B4ED-9ED6AB845519}" type="slidenum">
              <a:rPr lang="en-US" smtClean="0"/>
              <a:t>‹#›</a:t>
            </a:fld>
            <a:endParaRPr lang="en-US"/>
          </a:p>
        </p:txBody>
      </p:sp>
    </p:spTree>
    <p:extLst>
      <p:ext uri="{BB962C8B-B14F-4D97-AF65-F5344CB8AC3E}">
        <p14:creationId xmlns:p14="http://schemas.microsoft.com/office/powerpoint/2010/main" val="1174458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2BC5C-605E-3A42-B4ED-9ED6AB845519}" type="slidenum">
              <a:rPr lang="en-US" smtClean="0"/>
              <a:t>‹#›</a:t>
            </a:fld>
            <a:endParaRPr lang="en-US"/>
          </a:p>
        </p:txBody>
      </p:sp>
    </p:spTree>
    <p:extLst>
      <p:ext uri="{BB962C8B-B14F-4D97-AF65-F5344CB8AC3E}">
        <p14:creationId xmlns:p14="http://schemas.microsoft.com/office/powerpoint/2010/main" val="1603272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2BC5C-605E-3A42-B4ED-9ED6AB845519}" type="slidenum">
              <a:rPr lang="en-US" smtClean="0"/>
              <a:t>‹#›</a:t>
            </a:fld>
            <a:endParaRPr lang="en-US"/>
          </a:p>
        </p:txBody>
      </p:sp>
    </p:spTree>
    <p:extLst>
      <p:ext uri="{BB962C8B-B14F-4D97-AF65-F5344CB8AC3E}">
        <p14:creationId xmlns:p14="http://schemas.microsoft.com/office/powerpoint/2010/main" val="171740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5" name="Rectangle 4"/>
          <p:cNvSpPr/>
          <p:nvPr userDrawn="1"/>
        </p:nvSpPr>
        <p:spPr>
          <a:xfrm>
            <a:off x="1" y="0"/>
            <a:ext cx="12192000" cy="6858000"/>
          </a:xfrm>
          <a:prstGeom prst="rect">
            <a:avLst/>
          </a:prstGeom>
          <a:solidFill>
            <a:srgbClr val="2C5B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US"/>
          </a:p>
        </p:txBody>
      </p:sp>
      <p:sp>
        <p:nvSpPr>
          <p:cNvPr id="2" name="Title 1"/>
          <p:cNvSpPr>
            <a:spLocks noGrp="1"/>
          </p:cNvSpPr>
          <p:nvPr>
            <p:ph type="ctrTitle"/>
          </p:nvPr>
        </p:nvSpPr>
        <p:spPr>
          <a:xfrm>
            <a:off x="2048829" y="1192871"/>
            <a:ext cx="8088429" cy="2387600"/>
          </a:xfrm>
        </p:spPr>
        <p:txBody>
          <a:bodyPr anchor="b">
            <a:normAutofit/>
          </a:bodyPr>
          <a:lstStyle>
            <a:lvl1pPr algn="r" rtl="1">
              <a:defRPr sz="4400">
                <a:solidFill>
                  <a:schemeClr val="bg1"/>
                </a:solidFill>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2048828" y="3573987"/>
            <a:ext cx="8088430" cy="1655762"/>
          </a:xfrm>
        </p:spPr>
        <p:txBody>
          <a:bodyPr/>
          <a:lstStyle>
            <a:lvl1pPr marL="0" indent="0" algn="r">
              <a:buNone/>
              <a:defRPr sz="240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6" name="Picture 5"/>
          <p:cNvPicPr>
            <a:picLocks noChangeAspect="1"/>
          </p:cNvPicPr>
          <p:nvPr userDrawn="1"/>
        </p:nvPicPr>
        <p:blipFill>
          <a:blip r:embed="rId2"/>
          <a:stretch>
            <a:fillRect/>
          </a:stretch>
        </p:blipFill>
        <p:spPr>
          <a:xfrm rot="15331457">
            <a:off x="9733491" y="1376576"/>
            <a:ext cx="1495124" cy="149512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F1419177-A7E1-1E45-BE10-0681606636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42" y="-13819"/>
            <a:ext cx="1803399" cy="6881881"/>
          </a:xfrm>
          <a:prstGeom prst="rect">
            <a:avLst/>
          </a:prstGeom>
        </p:spPr>
      </p:pic>
      <p:sp>
        <p:nvSpPr>
          <p:cNvPr id="2" name="Title 1"/>
          <p:cNvSpPr>
            <a:spLocks noGrp="1"/>
          </p:cNvSpPr>
          <p:nvPr>
            <p:ph type="title"/>
          </p:nvPr>
        </p:nvSpPr>
        <p:spPr>
          <a:xfrm>
            <a:off x="3200399" y="170928"/>
            <a:ext cx="7297088" cy="765507"/>
          </a:xfrm>
        </p:spPr>
        <p:txBody>
          <a:bodyPr>
            <a:normAutofit/>
          </a:bodyPr>
          <a:lstStyle>
            <a:lvl1pPr algn="r">
              <a:defRPr sz="4000" b="1">
                <a:solidFill>
                  <a:schemeClr val="accent1">
                    <a:lumMod val="50000"/>
                  </a:schemeClr>
                </a:solidFill>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1949986" y="1223057"/>
            <a:ext cx="9472227" cy="5472878"/>
          </a:xfrm>
        </p:spPr>
        <p:txBody>
          <a:bodyPr/>
          <a:lstStyle>
            <a:lvl1pPr algn="l" rtl="0">
              <a:buClr>
                <a:srgbClr val="92C555"/>
              </a:buClr>
              <a:defRPr sz="2600">
                <a:latin typeface="Arial" charset="0"/>
                <a:ea typeface="Arial" charset="0"/>
                <a:cs typeface="Arial" charset="0"/>
              </a:defRPr>
            </a:lvl1pPr>
            <a:lvl2pPr algn="l" rtl="0">
              <a:buClr>
                <a:srgbClr val="92C555"/>
              </a:buClr>
              <a:defRPr>
                <a:latin typeface="Arial" charset="0"/>
                <a:ea typeface="Arial" charset="0"/>
                <a:cs typeface="Arial" charset="0"/>
              </a:defRPr>
            </a:lvl2pPr>
            <a:lvl3pPr algn="l" rtl="0">
              <a:buClr>
                <a:srgbClr val="92C555"/>
              </a:buClr>
              <a:defRPr>
                <a:latin typeface="Arial" charset="0"/>
                <a:ea typeface="Arial" charset="0"/>
                <a:cs typeface="Arial" charset="0"/>
              </a:defRPr>
            </a:lvl3pPr>
            <a:lvl4pPr algn="l" rtl="0">
              <a:buClr>
                <a:srgbClr val="92C555"/>
              </a:buClr>
              <a:defRPr>
                <a:latin typeface="Arial" charset="0"/>
                <a:ea typeface="Arial" charset="0"/>
                <a:cs typeface="Arial" charset="0"/>
              </a:defRPr>
            </a:lvl4pPr>
            <a:lvl5pPr algn="l" rtl="0">
              <a:buClr>
                <a:srgbClr val="92C555"/>
              </a:buClr>
              <a:defRPr>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459666" y="0"/>
            <a:ext cx="462579" cy="365125"/>
          </a:xfrm>
        </p:spPr>
        <p:txBody>
          <a:bodyPr/>
          <a:lstStyle>
            <a:lvl1pPr>
              <a:defRPr sz="1600" b="1">
                <a:solidFill>
                  <a:schemeClr val="bg1"/>
                </a:solidFill>
                <a:cs typeface="+mn-cs"/>
              </a:defRPr>
            </a:lvl1pPr>
          </a:lstStyle>
          <a:p>
            <a:pPr rtl="1"/>
            <a:fld id="{2A00577D-1DA5-40C4-A32E-69F654494E74}" type="slidenum">
              <a:rPr lang="en-US" smtClean="0"/>
              <a:pPr rtl="1"/>
              <a:t>‹#›</a:t>
            </a:fld>
            <a:endParaRPr lang="en-US" dirty="0"/>
          </a:p>
        </p:txBody>
      </p:sp>
      <p:pic>
        <p:nvPicPr>
          <p:cNvPr id="9" name="Picture 8">
            <a:extLst>
              <a:ext uri="{FF2B5EF4-FFF2-40B4-BE49-F238E27FC236}">
                <a16:creationId xmlns="" xmlns:a16="http://schemas.microsoft.com/office/drawing/2014/main" id="{1705CD25-3FCB-494F-AB8A-7D9F8CE323AD}"/>
              </a:ext>
            </a:extLst>
          </p:cNvPr>
          <p:cNvPicPr>
            <a:picLocks noChangeAspect="1"/>
          </p:cNvPicPr>
          <p:nvPr userDrawn="1"/>
        </p:nvPicPr>
        <p:blipFill>
          <a:blip r:embed="rId3"/>
          <a:stretch>
            <a:fillRect/>
          </a:stretch>
        </p:blipFill>
        <p:spPr>
          <a:xfrm>
            <a:off x="63424" y="5618812"/>
            <a:ext cx="1563577" cy="515114"/>
          </a:xfrm>
          <a:prstGeom prst="rect">
            <a:avLst/>
          </a:prstGeom>
        </p:spPr>
      </p:pic>
      <p:sp>
        <p:nvSpPr>
          <p:cNvPr id="13" name="TextBox 12">
            <a:extLst>
              <a:ext uri="{FF2B5EF4-FFF2-40B4-BE49-F238E27FC236}">
                <a16:creationId xmlns="" xmlns:a16="http://schemas.microsoft.com/office/drawing/2014/main" id="{6E6EA551-9360-A746-A360-7F075A0CD2F3}"/>
              </a:ext>
            </a:extLst>
          </p:cNvPr>
          <p:cNvSpPr txBox="1"/>
          <p:nvPr userDrawn="1"/>
        </p:nvSpPr>
        <p:spPr>
          <a:xfrm>
            <a:off x="115977" y="6211045"/>
            <a:ext cx="1498294" cy="592470"/>
          </a:xfrm>
          <a:prstGeom prst="rect">
            <a:avLst/>
          </a:prstGeom>
          <a:noFill/>
        </p:spPr>
        <p:txBody>
          <a:bodyPr wrap="square" rtlCol="1">
            <a:spAutoFit/>
          </a:bodyPr>
          <a:lstStyle/>
          <a:p>
            <a:pPr algn="ctr" rtl="1">
              <a:lnSpc>
                <a:spcPts val="1280"/>
              </a:lnSpc>
            </a:pPr>
            <a:r>
              <a:rPr lang="he-IL" sz="1000" b="0" dirty="0">
                <a:solidFill>
                  <a:schemeClr val="bg1"/>
                </a:solidFill>
                <a:latin typeface="+mn-lt"/>
                <a:cs typeface="+mn-cs"/>
              </a:rPr>
              <a:t>בסיוע משרד המשפטים, </a:t>
            </a:r>
            <a:r>
              <a:rPr lang="he-IL" sz="1000" b="0" dirty="0" smtClean="0">
                <a:solidFill>
                  <a:schemeClr val="bg1"/>
                </a:solidFill>
                <a:latin typeface="+mn-lt"/>
                <a:cs typeface="+mn-cs"/>
              </a:rPr>
              <a:t>המשרד </a:t>
            </a:r>
            <a:r>
              <a:rPr lang="he-IL" sz="1000" b="0" dirty="0">
                <a:solidFill>
                  <a:schemeClr val="bg1"/>
                </a:solidFill>
                <a:latin typeface="+mn-lt"/>
                <a:cs typeface="+mn-cs"/>
              </a:rPr>
              <a:t>לשוויון חברתי וג'וינט ישראל</a:t>
            </a:r>
            <a:endParaRPr lang="id-ID" sz="1000" b="0" dirty="0">
              <a:solidFill>
                <a:schemeClr val="bg1"/>
              </a:solidFill>
              <a:latin typeface="+mn-lt"/>
              <a:cs typeface="+mn-cs"/>
            </a:endParaRPr>
          </a:p>
        </p:txBody>
      </p:sp>
      <p:grpSp>
        <p:nvGrpSpPr>
          <p:cNvPr id="4" name="Group 3"/>
          <p:cNvGrpSpPr/>
          <p:nvPr userDrawn="1"/>
        </p:nvGrpSpPr>
        <p:grpSpPr>
          <a:xfrm>
            <a:off x="1641514" y="351307"/>
            <a:ext cx="1558885" cy="385723"/>
            <a:chOff x="1641515" y="404852"/>
            <a:chExt cx="1422400" cy="297656"/>
          </a:xfrm>
        </p:grpSpPr>
        <p:sp>
          <p:nvSpPr>
            <p:cNvPr id="12" name="Rectangle 11">
              <a:extLst>
                <a:ext uri="{FF2B5EF4-FFF2-40B4-BE49-F238E27FC236}">
                  <a16:creationId xmlns="" xmlns:a16="http://schemas.microsoft.com/office/drawing/2014/main" id="{A58AF2FA-EB6F-457F-9134-238D21DDDDDF}"/>
                </a:ext>
              </a:extLst>
            </p:cNvPr>
            <p:cNvSpPr/>
            <p:nvPr/>
          </p:nvSpPr>
          <p:spPr>
            <a:xfrm>
              <a:off x="1641515" y="404853"/>
              <a:ext cx="1422400" cy="297655"/>
            </a:xfrm>
            <a:prstGeom prst="rect">
              <a:avLst/>
            </a:prstGeom>
            <a:solidFill>
              <a:srgbClr val="375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Rectangle 13">
              <a:extLst>
                <a:ext uri="{FF2B5EF4-FFF2-40B4-BE49-F238E27FC236}">
                  <a16:creationId xmlns="" xmlns:a16="http://schemas.microsoft.com/office/drawing/2014/main" id="{A7928FC0-ED0E-44B4-A949-4F04BEAEE22F}"/>
                </a:ext>
              </a:extLst>
            </p:cNvPr>
            <p:cNvSpPr/>
            <p:nvPr/>
          </p:nvSpPr>
          <p:spPr>
            <a:xfrm>
              <a:off x="1641515" y="404852"/>
              <a:ext cx="1023457" cy="297656"/>
            </a:xfrm>
            <a:prstGeom prst="rect">
              <a:avLst/>
            </a:prstGeom>
            <a:solidFill>
              <a:srgbClr val="92C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Tree>
    <p:extLst>
      <p:ext uri="{BB962C8B-B14F-4D97-AF65-F5344CB8AC3E}">
        <p14:creationId xmlns:p14="http://schemas.microsoft.com/office/powerpoint/2010/main" val="2082856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2BC5C-605E-3A42-B4ED-9ED6AB845519}" type="slidenum">
              <a:rPr lang="en-US" smtClean="0"/>
              <a:t>‹#›</a:t>
            </a:fld>
            <a:endParaRPr lang="en-US"/>
          </a:p>
        </p:txBody>
      </p:sp>
    </p:spTree>
    <p:extLst>
      <p:ext uri="{BB962C8B-B14F-4D97-AF65-F5344CB8AC3E}">
        <p14:creationId xmlns:p14="http://schemas.microsoft.com/office/powerpoint/2010/main" val="433576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22BC5C-605E-3A42-B4ED-9ED6AB845519}" type="slidenum">
              <a:rPr lang="en-US" smtClean="0"/>
              <a:t>‹#›</a:t>
            </a:fld>
            <a:endParaRPr lang="en-US"/>
          </a:p>
        </p:txBody>
      </p:sp>
    </p:spTree>
    <p:extLst>
      <p:ext uri="{BB962C8B-B14F-4D97-AF65-F5344CB8AC3E}">
        <p14:creationId xmlns:p14="http://schemas.microsoft.com/office/powerpoint/2010/main" val="709901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22BC5C-605E-3A42-B4ED-9ED6AB845519}" type="slidenum">
              <a:rPr lang="en-US" smtClean="0"/>
              <a:t>‹#›</a:t>
            </a:fld>
            <a:endParaRPr lang="en-US"/>
          </a:p>
        </p:txBody>
      </p:sp>
    </p:spTree>
    <p:extLst>
      <p:ext uri="{BB962C8B-B14F-4D97-AF65-F5344CB8AC3E}">
        <p14:creationId xmlns:p14="http://schemas.microsoft.com/office/powerpoint/2010/main" val="2050061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22BC5C-605E-3A42-B4ED-9ED6AB845519}" type="slidenum">
              <a:rPr lang="en-US" smtClean="0"/>
              <a:t>‹#›</a:t>
            </a:fld>
            <a:endParaRPr lang="en-US"/>
          </a:p>
        </p:txBody>
      </p:sp>
    </p:spTree>
    <p:extLst>
      <p:ext uri="{BB962C8B-B14F-4D97-AF65-F5344CB8AC3E}">
        <p14:creationId xmlns:p14="http://schemas.microsoft.com/office/powerpoint/2010/main" val="1157981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22BC5C-605E-3A42-B4ED-9ED6AB845519}" type="slidenum">
              <a:rPr lang="en-US" smtClean="0"/>
              <a:t>‹#›</a:t>
            </a:fld>
            <a:endParaRPr lang="en-US"/>
          </a:p>
        </p:txBody>
      </p:sp>
    </p:spTree>
    <p:extLst>
      <p:ext uri="{BB962C8B-B14F-4D97-AF65-F5344CB8AC3E}">
        <p14:creationId xmlns:p14="http://schemas.microsoft.com/office/powerpoint/2010/main" val="169419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22BC5C-605E-3A42-B4ED-9ED6AB845519}" type="slidenum">
              <a:rPr lang="en-US" smtClean="0"/>
              <a:t>‹#›</a:t>
            </a:fld>
            <a:endParaRPr lang="en-US"/>
          </a:p>
        </p:txBody>
      </p:sp>
    </p:spTree>
    <p:extLst>
      <p:ext uri="{BB962C8B-B14F-4D97-AF65-F5344CB8AC3E}">
        <p14:creationId xmlns:p14="http://schemas.microsoft.com/office/powerpoint/2010/main" val="834428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2BC5C-605E-3A42-B4ED-9ED6AB845519}" type="slidenum">
              <a:rPr lang="en-US" smtClean="0"/>
              <a:t>‹#›</a:t>
            </a:fld>
            <a:endParaRPr lang="en-US"/>
          </a:p>
        </p:txBody>
      </p:sp>
    </p:spTree>
    <p:extLst>
      <p:ext uri="{BB962C8B-B14F-4D97-AF65-F5344CB8AC3E}">
        <p14:creationId xmlns:p14="http://schemas.microsoft.com/office/powerpoint/2010/main" val="201843739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235200"/>
            <a:ext cx="10363200" cy="1267853"/>
          </a:xfrm>
        </p:spPr>
        <p:txBody>
          <a:bodyPr>
            <a:noAutofit/>
          </a:bodyPr>
          <a:lstStyle/>
          <a:p>
            <a:pPr algn="ctr" defTabSz="914400" eaLnBrk="1" latinLnBrk="0" hangingPunct="1">
              <a:lnSpc>
                <a:spcPct val="90000"/>
              </a:lnSpc>
              <a:spcBef>
                <a:spcPct val="0"/>
              </a:spcBef>
              <a:buNone/>
            </a:pPr>
            <a:r>
              <a:rPr lang="en-US" sz="7200" b="1" dirty="0" err="1" smtClean="0"/>
              <a:t>Kol</a:t>
            </a:r>
            <a:r>
              <a:rPr lang="en-US" sz="7200" b="1" dirty="0" smtClean="0"/>
              <a:t> </a:t>
            </a:r>
            <a:r>
              <a:rPr lang="en-US" sz="7200" b="1" dirty="0" err="1" smtClean="0"/>
              <a:t>Zchut</a:t>
            </a:r>
            <a:r>
              <a:rPr lang="en-US" sz="7200" b="1" dirty="0" smtClean="0"/>
              <a:t> (All Rights)  </a:t>
            </a:r>
            <a:endParaRPr lang="en-US" sz="7200" b="1" dirty="0"/>
          </a:p>
        </p:txBody>
      </p:sp>
      <p:sp>
        <p:nvSpPr>
          <p:cNvPr id="3" name="Subtitle 2"/>
          <p:cNvSpPr>
            <a:spLocks noGrp="1"/>
          </p:cNvSpPr>
          <p:nvPr>
            <p:ph type="subTitle" idx="1"/>
          </p:nvPr>
        </p:nvSpPr>
        <p:spPr>
          <a:xfrm>
            <a:off x="933450" y="3886200"/>
            <a:ext cx="10325100" cy="1128562"/>
          </a:xfrm>
        </p:spPr>
        <p:txBody>
          <a:bodyPr>
            <a:normAutofit/>
          </a:bodyPr>
          <a:lstStyle/>
          <a:p>
            <a:r>
              <a:rPr lang="en-US" sz="6600" dirty="0" smtClean="0"/>
              <a:t>Vision, and </a:t>
            </a:r>
            <a:r>
              <a:rPr lang="en-US" sz="6600" dirty="0" smtClean="0"/>
              <a:t>2018 </a:t>
            </a:r>
            <a:r>
              <a:rPr lang="en-US" sz="6600" dirty="0" smtClean="0"/>
              <a:t>status</a:t>
            </a:r>
            <a:endParaRPr lang="en-US" sz="6600" dirty="0"/>
          </a:p>
        </p:txBody>
      </p:sp>
    </p:spTree>
    <p:extLst>
      <p:ext uri="{BB962C8B-B14F-4D97-AF65-F5344CB8AC3E}">
        <p14:creationId xmlns:p14="http://schemas.microsoft.com/office/powerpoint/2010/main" val="14047169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2C5B86"/>
                </a:solidFill>
              </a:rPr>
              <a:t>Feedback</a:t>
            </a:r>
            <a:endParaRPr lang="he-IL" dirty="0">
              <a:solidFill>
                <a:srgbClr val="2C5B86"/>
              </a:solidFill>
            </a:endParaRPr>
          </a:p>
        </p:txBody>
      </p:sp>
      <p:sp>
        <p:nvSpPr>
          <p:cNvPr id="3" name="Content Placeholder 2"/>
          <p:cNvSpPr>
            <a:spLocks noGrp="1"/>
          </p:cNvSpPr>
          <p:nvPr>
            <p:ph idx="1"/>
          </p:nvPr>
        </p:nvSpPr>
        <p:spPr>
          <a:xfrm>
            <a:off x="1949986" y="1223057"/>
            <a:ext cx="10132286" cy="5472878"/>
          </a:xfrm>
        </p:spPr>
        <p:txBody>
          <a:bodyPr/>
          <a:lstStyle/>
          <a:p>
            <a:r>
              <a:rPr lang="en-US" dirty="0" smtClean="0"/>
              <a:t>In the end of November 2018, we added an option of ranking our content pages. By the end of 2018 the results were that </a:t>
            </a:r>
            <a:r>
              <a:rPr lang="en-US" b="1" dirty="0" smtClean="0"/>
              <a:t>nearly 80%</a:t>
            </a:r>
            <a:r>
              <a:rPr lang="en-US" dirty="0" smtClean="0"/>
              <a:t> (6,496 out of 8,177) ranked the contents as helpful</a:t>
            </a:r>
          </a:p>
          <a:p>
            <a:r>
              <a:rPr lang="en-US" dirty="0" smtClean="0"/>
              <a:t>Our random surveys yielded these great results (similar to 2107):</a:t>
            </a:r>
          </a:p>
        </p:txBody>
      </p:sp>
      <p:sp>
        <p:nvSpPr>
          <p:cNvPr id="4" name="Slide Number Placeholder 3"/>
          <p:cNvSpPr>
            <a:spLocks noGrp="1"/>
          </p:cNvSpPr>
          <p:nvPr>
            <p:ph type="sldNum" sz="quarter" idx="12"/>
          </p:nvPr>
        </p:nvSpPr>
        <p:spPr/>
        <p:txBody>
          <a:bodyPr/>
          <a:lstStyle/>
          <a:p>
            <a:fld id="{2522BC5C-605E-3A42-B4ED-9ED6AB845519}" type="slidenum">
              <a:rPr lang="en-US" smtClean="0"/>
              <a:pPr/>
              <a:t>10</a:t>
            </a:fld>
            <a:endParaRPr lang="en-US" dirty="0"/>
          </a:p>
        </p:txBody>
      </p:sp>
      <p:cxnSp>
        <p:nvCxnSpPr>
          <p:cNvPr id="6" name="Straight Connector 5">
            <a:extLst>
              <a:ext uri="{FF2B5EF4-FFF2-40B4-BE49-F238E27FC236}">
                <a16:creationId xmlns="" xmlns:a16="http://schemas.microsoft.com/office/drawing/2014/main" id="{836DEFCC-9343-C14B-B690-47B79234C9EC}"/>
              </a:ext>
            </a:extLst>
          </p:cNvPr>
          <p:cNvCxnSpPr/>
          <p:nvPr/>
        </p:nvCxnSpPr>
        <p:spPr>
          <a:xfrm>
            <a:off x="6939629" y="3354626"/>
            <a:ext cx="0" cy="2644483"/>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 xmlns:a16="http://schemas.microsoft.com/office/drawing/2014/main" id="{8B24D7B3-8AF9-F849-9CE3-15E385AB27A2}"/>
              </a:ext>
            </a:extLst>
          </p:cNvPr>
          <p:cNvSpPr/>
          <p:nvPr/>
        </p:nvSpPr>
        <p:spPr>
          <a:xfrm>
            <a:off x="1579339" y="3354626"/>
            <a:ext cx="5152571" cy="830997"/>
          </a:xfrm>
          <a:prstGeom prst="rect">
            <a:avLst/>
          </a:prstGeom>
        </p:spPr>
        <p:txBody>
          <a:bodyPr wrap="square">
            <a:spAutoFit/>
          </a:bodyPr>
          <a:lstStyle/>
          <a:p>
            <a:pPr algn="ctr"/>
            <a:r>
              <a:rPr lang="en-US" sz="2400" b="1" dirty="0" smtClean="0"/>
              <a:t>Professional users (e.g. social workers) reporting high level of satisfaction</a:t>
            </a:r>
            <a:endParaRPr lang="he-IL" b="1" dirty="0"/>
          </a:p>
        </p:txBody>
      </p:sp>
      <p:sp>
        <p:nvSpPr>
          <p:cNvPr id="11" name="Rectangle 10">
            <a:extLst>
              <a:ext uri="{FF2B5EF4-FFF2-40B4-BE49-F238E27FC236}">
                <a16:creationId xmlns="" xmlns:a16="http://schemas.microsoft.com/office/drawing/2014/main" id="{E4F792B5-C67C-1B4C-B02E-7D1FDCA4215E}"/>
              </a:ext>
            </a:extLst>
          </p:cNvPr>
          <p:cNvSpPr/>
          <p:nvPr/>
        </p:nvSpPr>
        <p:spPr>
          <a:xfrm>
            <a:off x="6960616" y="3395422"/>
            <a:ext cx="4496098" cy="830997"/>
          </a:xfrm>
          <a:prstGeom prst="rect">
            <a:avLst/>
          </a:prstGeom>
        </p:spPr>
        <p:txBody>
          <a:bodyPr wrap="square">
            <a:spAutoFit/>
          </a:bodyPr>
          <a:lstStyle/>
          <a:p>
            <a:pPr algn="ctr"/>
            <a:r>
              <a:rPr lang="en-US" sz="2400" b="1" dirty="0" smtClean="0"/>
              <a:t>General public users reporting high level of satisfaction</a:t>
            </a:r>
            <a:endParaRPr lang="he-IL" sz="2400" b="1" dirty="0"/>
          </a:p>
        </p:txBody>
      </p:sp>
      <p:sp>
        <p:nvSpPr>
          <p:cNvPr id="12" name="Title 1">
            <a:extLst>
              <a:ext uri="{FF2B5EF4-FFF2-40B4-BE49-F238E27FC236}">
                <a16:creationId xmlns="" xmlns:a16="http://schemas.microsoft.com/office/drawing/2014/main" id="{9AF346DA-CE62-614A-B2E1-35D92FFF5CD8}"/>
              </a:ext>
            </a:extLst>
          </p:cNvPr>
          <p:cNvSpPr txBox="1">
            <a:spLocks/>
          </p:cNvSpPr>
          <p:nvPr/>
        </p:nvSpPr>
        <p:spPr>
          <a:xfrm>
            <a:off x="3309257" y="4708518"/>
            <a:ext cx="1648458" cy="497537"/>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rtl="1"/>
            <a:r>
              <a:rPr lang="he-IL" sz="5400" dirty="0" smtClean="0">
                <a:solidFill>
                  <a:srgbClr val="94C662"/>
                </a:solidFill>
              </a:rPr>
              <a:t>92%</a:t>
            </a:r>
            <a:endParaRPr lang="en-US" sz="5400" dirty="0">
              <a:solidFill>
                <a:srgbClr val="94C662"/>
              </a:solidFill>
            </a:endParaRPr>
          </a:p>
        </p:txBody>
      </p:sp>
      <p:grpSp>
        <p:nvGrpSpPr>
          <p:cNvPr id="5" name="Group 4"/>
          <p:cNvGrpSpPr/>
          <p:nvPr/>
        </p:nvGrpSpPr>
        <p:grpSpPr>
          <a:xfrm>
            <a:off x="7493531" y="4443490"/>
            <a:ext cx="4199698" cy="1082223"/>
            <a:chOff x="6892542" y="4089287"/>
            <a:chExt cx="4199698" cy="1082223"/>
          </a:xfrm>
        </p:grpSpPr>
        <p:sp>
          <p:nvSpPr>
            <p:cNvPr id="7" name="Title 1">
              <a:extLst>
                <a:ext uri="{FF2B5EF4-FFF2-40B4-BE49-F238E27FC236}">
                  <a16:creationId xmlns="" xmlns:a16="http://schemas.microsoft.com/office/drawing/2014/main" id="{9AF346DA-CE62-614A-B2E1-35D92FFF5CD8}"/>
                </a:ext>
              </a:extLst>
            </p:cNvPr>
            <p:cNvSpPr txBox="1">
              <a:spLocks/>
            </p:cNvSpPr>
            <p:nvPr/>
          </p:nvSpPr>
          <p:spPr>
            <a:xfrm>
              <a:off x="6892542" y="4089287"/>
              <a:ext cx="1396044" cy="466757"/>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rtl="1"/>
              <a:r>
                <a:rPr lang="he-IL" sz="3600" dirty="0" smtClean="0">
                  <a:solidFill>
                    <a:srgbClr val="94C662"/>
                  </a:solidFill>
                </a:rPr>
                <a:t>86</a:t>
              </a:r>
              <a:r>
                <a:rPr lang="he-IL" sz="3200" dirty="0" smtClean="0">
                  <a:solidFill>
                    <a:srgbClr val="94C662"/>
                  </a:solidFill>
                </a:rPr>
                <a:t>%</a:t>
              </a:r>
              <a:endParaRPr lang="en-US" sz="3200" dirty="0">
                <a:solidFill>
                  <a:srgbClr val="94C662"/>
                </a:solidFill>
              </a:endParaRPr>
            </a:p>
          </p:txBody>
        </p:sp>
        <p:sp>
          <p:nvSpPr>
            <p:cNvPr id="9" name="Title 1">
              <a:extLst>
                <a:ext uri="{FF2B5EF4-FFF2-40B4-BE49-F238E27FC236}">
                  <a16:creationId xmlns="" xmlns:a16="http://schemas.microsoft.com/office/drawing/2014/main" id="{0F19C5CC-602C-E248-A4E8-6D1DD5D4B991}"/>
                </a:ext>
              </a:extLst>
            </p:cNvPr>
            <p:cNvSpPr txBox="1">
              <a:spLocks/>
            </p:cNvSpPr>
            <p:nvPr/>
          </p:nvSpPr>
          <p:spPr>
            <a:xfrm>
              <a:off x="8157052" y="4135948"/>
              <a:ext cx="2698673"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en-US" sz="2400" b="0" dirty="0" smtClean="0"/>
                <a:t>Using desktop</a:t>
              </a:r>
              <a:endParaRPr lang="en-US" sz="2400" b="0" dirty="0"/>
            </a:p>
          </p:txBody>
        </p:sp>
        <p:sp>
          <p:nvSpPr>
            <p:cNvPr id="13" name="Title 1">
              <a:extLst>
                <a:ext uri="{FF2B5EF4-FFF2-40B4-BE49-F238E27FC236}">
                  <a16:creationId xmlns="" xmlns:a16="http://schemas.microsoft.com/office/drawing/2014/main" id="{9AF346DA-CE62-614A-B2E1-35D92FFF5CD8}"/>
                </a:ext>
              </a:extLst>
            </p:cNvPr>
            <p:cNvSpPr txBox="1">
              <a:spLocks/>
            </p:cNvSpPr>
            <p:nvPr/>
          </p:nvSpPr>
          <p:spPr>
            <a:xfrm>
              <a:off x="6892542" y="4626940"/>
              <a:ext cx="1396044" cy="466757"/>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rtl="1"/>
              <a:r>
                <a:rPr lang="he-IL" sz="3600" dirty="0" smtClean="0">
                  <a:solidFill>
                    <a:srgbClr val="94C662"/>
                  </a:solidFill>
                </a:rPr>
                <a:t>64</a:t>
              </a:r>
              <a:r>
                <a:rPr lang="he-IL" sz="3200" dirty="0" smtClean="0">
                  <a:solidFill>
                    <a:srgbClr val="94C662"/>
                  </a:solidFill>
                </a:rPr>
                <a:t>%</a:t>
              </a:r>
              <a:endParaRPr lang="en-US" sz="3200" dirty="0">
                <a:solidFill>
                  <a:srgbClr val="94C662"/>
                </a:solidFill>
              </a:endParaRPr>
            </a:p>
          </p:txBody>
        </p:sp>
        <p:sp>
          <p:nvSpPr>
            <p:cNvPr id="14" name="Title 1">
              <a:extLst>
                <a:ext uri="{FF2B5EF4-FFF2-40B4-BE49-F238E27FC236}">
                  <a16:creationId xmlns="" xmlns:a16="http://schemas.microsoft.com/office/drawing/2014/main" id="{0F19C5CC-602C-E248-A4E8-6D1DD5D4B991}"/>
                </a:ext>
              </a:extLst>
            </p:cNvPr>
            <p:cNvSpPr txBox="1">
              <a:spLocks/>
            </p:cNvSpPr>
            <p:nvPr/>
          </p:nvSpPr>
          <p:spPr>
            <a:xfrm>
              <a:off x="8157052" y="4661670"/>
              <a:ext cx="2935188"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en-US" sz="2400" b="0" dirty="0" smtClean="0"/>
                <a:t>Using mobile</a:t>
              </a:r>
              <a:endParaRPr lang="en-US" sz="2400" b="0" dirty="0"/>
            </a:p>
          </p:txBody>
        </p:sp>
      </p:grpSp>
    </p:spTree>
    <p:extLst>
      <p:ext uri="{BB962C8B-B14F-4D97-AF65-F5344CB8AC3E}">
        <p14:creationId xmlns:p14="http://schemas.microsoft.com/office/powerpoint/2010/main" val="3112456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398" y="170928"/>
            <a:ext cx="8296657" cy="765507"/>
          </a:xfrm>
        </p:spPr>
        <p:txBody>
          <a:bodyPr>
            <a:normAutofit/>
          </a:bodyPr>
          <a:lstStyle/>
          <a:p>
            <a:pPr algn="l"/>
            <a:r>
              <a:rPr lang="en-US" dirty="0" smtClean="0">
                <a:solidFill>
                  <a:srgbClr val="2C5B86"/>
                </a:solidFill>
              </a:rPr>
              <a:t>Warm feedback from users </a:t>
            </a:r>
            <a:r>
              <a:rPr lang="en-US" sz="2200" b="0" dirty="0" smtClean="0">
                <a:solidFill>
                  <a:srgbClr val="2C5B86"/>
                </a:solidFill>
              </a:rPr>
              <a:t>(translated)</a:t>
            </a:r>
            <a:endParaRPr lang="he-IL" b="0" dirty="0">
              <a:solidFill>
                <a:srgbClr val="2C5B86"/>
              </a:solidFill>
            </a:endParaRPr>
          </a:p>
        </p:txBody>
      </p:sp>
      <p:sp>
        <p:nvSpPr>
          <p:cNvPr id="4" name="Slide Number Placeholder 3"/>
          <p:cNvSpPr>
            <a:spLocks noGrp="1"/>
          </p:cNvSpPr>
          <p:nvPr>
            <p:ph type="sldNum" sz="quarter" idx="12"/>
          </p:nvPr>
        </p:nvSpPr>
        <p:spPr/>
        <p:txBody>
          <a:bodyPr/>
          <a:lstStyle/>
          <a:p>
            <a:fld id="{2522BC5C-605E-3A42-B4ED-9ED6AB845519}" type="slidenum">
              <a:rPr lang="en-US" smtClean="0"/>
              <a:pPr/>
              <a:t>11</a:t>
            </a:fld>
            <a:endParaRPr lang="en-US" dirty="0"/>
          </a:p>
        </p:txBody>
      </p:sp>
      <p:sp>
        <p:nvSpPr>
          <p:cNvPr id="5" name="Rectangle 4"/>
          <p:cNvSpPr/>
          <p:nvPr/>
        </p:nvSpPr>
        <p:spPr>
          <a:xfrm>
            <a:off x="5514953" y="1070049"/>
            <a:ext cx="3628571" cy="731455"/>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1" anchor="t"/>
          <a:lstStyle/>
          <a:p>
            <a:pPr algn="l">
              <a:lnSpc>
                <a:spcPct val="80000"/>
              </a:lnSpc>
              <a:spcBef>
                <a:spcPts val="300"/>
              </a:spcBef>
            </a:pPr>
            <a:r>
              <a:rPr lang="en-US" sz="1600" dirty="0" smtClean="0">
                <a:solidFill>
                  <a:schemeClr val="accent1">
                    <a:lumMod val="75000"/>
                  </a:schemeClr>
                </a:solidFill>
                <a:latin typeface="Arial" panose="020B0604020202020204" pitchFamily="34" charset="0"/>
              </a:rPr>
              <a:t>Go on with your work! You saved me thousands of </a:t>
            </a:r>
            <a:r>
              <a:rPr lang="en-US" sz="1600" dirty="0" err="1" smtClean="0">
                <a:solidFill>
                  <a:schemeClr val="accent1">
                    <a:lumMod val="75000"/>
                  </a:schemeClr>
                </a:solidFill>
                <a:latin typeface="Arial" panose="020B0604020202020204" pitchFamily="34" charset="0"/>
              </a:rPr>
              <a:t>Sheqels</a:t>
            </a:r>
            <a:r>
              <a:rPr lang="en-US" sz="1600" dirty="0" smtClean="0">
                <a:solidFill>
                  <a:schemeClr val="accent1">
                    <a:lumMod val="75000"/>
                  </a:schemeClr>
                </a:solidFill>
                <a:latin typeface="Arial" panose="020B0604020202020204" pitchFamily="34" charset="0"/>
              </a:rPr>
              <a:t> throughout the years!</a:t>
            </a:r>
            <a:endParaRPr lang="he-IL" sz="1600" dirty="0">
              <a:solidFill>
                <a:schemeClr val="accent1">
                  <a:lumMod val="75000"/>
                </a:schemeClr>
              </a:solidFill>
              <a:latin typeface="Arial" panose="020B0604020202020204" pitchFamily="34" charset="0"/>
            </a:endParaRPr>
          </a:p>
        </p:txBody>
      </p:sp>
      <p:sp>
        <p:nvSpPr>
          <p:cNvPr id="6" name="Rectangle 5"/>
          <p:cNvSpPr/>
          <p:nvPr/>
        </p:nvSpPr>
        <p:spPr>
          <a:xfrm>
            <a:off x="5514952" y="1866175"/>
            <a:ext cx="3628571" cy="1507598"/>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1" anchor="t"/>
          <a:lstStyle/>
          <a:p>
            <a:pPr algn="l">
              <a:lnSpc>
                <a:spcPct val="80000"/>
              </a:lnSpc>
              <a:spcBef>
                <a:spcPts val="300"/>
              </a:spcBef>
            </a:pPr>
            <a:r>
              <a:rPr lang="en-US" sz="1600" dirty="0" smtClean="0">
                <a:solidFill>
                  <a:schemeClr val="accent1">
                    <a:lumMod val="75000"/>
                  </a:schemeClr>
                </a:solidFill>
                <a:latin typeface="Arial" panose="020B0604020202020204" pitchFamily="34" charset="0"/>
              </a:rPr>
              <a:t>Your web site is an asset to all Israeli citizens. Your contribution to the welfare of the citizens and taking care of their rights. The web site is non for profit and that is highly commendable. Go on with your doing and you will be rewarded.</a:t>
            </a:r>
            <a:endParaRPr lang="he-IL" sz="1600" dirty="0">
              <a:solidFill>
                <a:schemeClr val="accent1">
                  <a:lumMod val="75000"/>
                </a:schemeClr>
              </a:solidFill>
              <a:latin typeface="Arial" panose="020B0604020202020204" pitchFamily="34" charset="0"/>
            </a:endParaRPr>
          </a:p>
        </p:txBody>
      </p:sp>
      <p:sp>
        <p:nvSpPr>
          <p:cNvPr id="8" name="Rectangle 7"/>
          <p:cNvSpPr/>
          <p:nvPr/>
        </p:nvSpPr>
        <p:spPr>
          <a:xfrm>
            <a:off x="1886856" y="2199956"/>
            <a:ext cx="3541487" cy="771093"/>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1" anchor="t"/>
          <a:lstStyle/>
          <a:p>
            <a:pPr algn="l">
              <a:lnSpc>
                <a:spcPct val="80000"/>
              </a:lnSpc>
              <a:spcBef>
                <a:spcPts val="300"/>
              </a:spcBef>
            </a:pPr>
            <a:r>
              <a:rPr lang="en-US" sz="1600" dirty="0" smtClean="0">
                <a:solidFill>
                  <a:schemeClr val="accent1">
                    <a:lumMod val="75000"/>
                  </a:schemeClr>
                </a:solidFill>
                <a:latin typeface="Arial" panose="020B0604020202020204" pitchFamily="34" charset="0"/>
              </a:rPr>
              <a:t>Thank you! Keep on with your immense doing! Your reward is endless! </a:t>
            </a:r>
            <a:endParaRPr lang="he-IL" sz="1600" dirty="0">
              <a:solidFill>
                <a:schemeClr val="accent1">
                  <a:lumMod val="75000"/>
                </a:schemeClr>
              </a:solidFill>
              <a:latin typeface="Arial" panose="020B0604020202020204" pitchFamily="34" charset="0"/>
            </a:endParaRPr>
          </a:p>
        </p:txBody>
      </p:sp>
      <p:sp>
        <p:nvSpPr>
          <p:cNvPr id="9" name="Rectangle 8"/>
          <p:cNvSpPr/>
          <p:nvPr/>
        </p:nvSpPr>
        <p:spPr>
          <a:xfrm>
            <a:off x="1886856" y="1086737"/>
            <a:ext cx="3541487" cy="999174"/>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1" anchor="t"/>
          <a:lstStyle/>
          <a:p>
            <a:pPr algn="l">
              <a:lnSpc>
                <a:spcPct val="80000"/>
              </a:lnSpc>
              <a:spcBef>
                <a:spcPts val="300"/>
              </a:spcBef>
            </a:pPr>
            <a:r>
              <a:rPr lang="en-US" sz="1600" dirty="0" smtClean="0">
                <a:solidFill>
                  <a:schemeClr val="accent1">
                    <a:lumMod val="75000"/>
                  </a:schemeClr>
                </a:solidFill>
                <a:latin typeface="Arial" panose="020B0604020202020204" pitchFamily="34" charset="0"/>
              </a:rPr>
              <a:t>Keep up the good work you’re doing! It is blessed, it is helpful, it is accessible, it is professional, I really applaud you! Yay </a:t>
            </a:r>
            <a:r>
              <a:rPr lang="en-US" sz="1600" dirty="0" err="1" smtClean="0">
                <a:solidFill>
                  <a:schemeClr val="accent1">
                    <a:lumMod val="75000"/>
                  </a:schemeClr>
                </a:solidFill>
                <a:latin typeface="Arial" panose="020B0604020202020204" pitchFamily="34" charset="0"/>
              </a:rPr>
              <a:t>Kol</a:t>
            </a:r>
            <a:r>
              <a:rPr lang="en-US" sz="1600" dirty="0" smtClean="0">
                <a:solidFill>
                  <a:schemeClr val="accent1">
                    <a:lumMod val="75000"/>
                  </a:schemeClr>
                </a:solidFill>
                <a:latin typeface="Arial" panose="020B0604020202020204" pitchFamily="34" charset="0"/>
              </a:rPr>
              <a:t> </a:t>
            </a:r>
            <a:r>
              <a:rPr lang="en-US" sz="1600" dirty="0" err="1" smtClean="0">
                <a:solidFill>
                  <a:schemeClr val="accent1">
                    <a:lumMod val="75000"/>
                  </a:schemeClr>
                </a:solidFill>
                <a:latin typeface="Arial" panose="020B0604020202020204" pitchFamily="34" charset="0"/>
              </a:rPr>
              <a:t>Zchut</a:t>
            </a:r>
            <a:r>
              <a:rPr lang="en-US" sz="1600" dirty="0" smtClean="0">
                <a:solidFill>
                  <a:schemeClr val="accent1">
                    <a:lumMod val="75000"/>
                  </a:schemeClr>
                </a:solidFill>
                <a:latin typeface="Arial" panose="020B0604020202020204" pitchFamily="34" charset="0"/>
              </a:rPr>
              <a:t> </a:t>
            </a:r>
            <a:r>
              <a:rPr lang="en-US" sz="1600" dirty="0" smtClean="0">
                <a:solidFill>
                  <a:schemeClr val="accent1">
                    <a:lumMod val="75000"/>
                  </a:schemeClr>
                </a:solidFill>
                <a:latin typeface="Arial" panose="020B0604020202020204" pitchFamily="34" charset="0"/>
                <a:sym typeface="Wingdings" panose="05000000000000000000" pitchFamily="2" charset="2"/>
              </a:rPr>
              <a:t></a:t>
            </a:r>
            <a:endParaRPr lang="he-IL" sz="1600" dirty="0">
              <a:solidFill>
                <a:schemeClr val="accent1">
                  <a:lumMod val="75000"/>
                </a:schemeClr>
              </a:solidFill>
              <a:latin typeface="Arial" panose="020B0604020202020204" pitchFamily="34" charset="0"/>
            </a:endParaRPr>
          </a:p>
        </p:txBody>
      </p:sp>
      <p:sp>
        <p:nvSpPr>
          <p:cNvPr id="11" name="Rectangle 10"/>
          <p:cNvSpPr/>
          <p:nvPr/>
        </p:nvSpPr>
        <p:spPr>
          <a:xfrm>
            <a:off x="9230608" y="1073522"/>
            <a:ext cx="2758191" cy="2300251"/>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1" anchor="t"/>
          <a:lstStyle/>
          <a:p>
            <a:pPr algn="l">
              <a:lnSpc>
                <a:spcPct val="80000"/>
              </a:lnSpc>
              <a:spcBef>
                <a:spcPts val="300"/>
              </a:spcBef>
            </a:pPr>
            <a:r>
              <a:rPr lang="en-US" sz="1600" dirty="0" smtClean="0">
                <a:solidFill>
                  <a:schemeClr val="accent1">
                    <a:lumMod val="75000"/>
                  </a:schemeClr>
                </a:solidFill>
                <a:latin typeface="Arial" panose="020B0604020202020204" pitchFamily="34" charset="0"/>
              </a:rPr>
              <a:t>I volunteer in </a:t>
            </a:r>
            <a:r>
              <a:rPr lang="en-US" sz="1600" dirty="0" err="1" smtClean="0">
                <a:solidFill>
                  <a:schemeClr val="accent1">
                    <a:lumMod val="75000"/>
                  </a:schemeClr>
                </a:solidFill>
                <a:latin typeface="Arial" panose="020B0604020202020204" pitchFamily="34" charset="0"/>
              </a:rPr>
              <a:t>Pa’amoni</a:t>
            </a:r>
            <a:r>
              <a:rPr lang="en-US" sz="1600" dirty="0" smtClean="0">
                <a:solidFill>
                  <a:schemeClr val="accent1">
                    <a:lumMod val="75000"/>
                  </a:schemeClr>
                </a:solidFill>
                <a:latin typeface="Arial" panose="020B0604020202020204" pitchFamily="34" charset="0"/>
              </a:rPr>
              <a:t>, an NGO for financial assistance, and Kol Zchut is one of the most reliable sources for our work. The interface is friendly, the information is well arranged, and the site contains a lot of information that helps us assist families in financial distress. Just go on like this</a:t>
            </a:r>
            <a:endParaRPr lang="he-IL" sz="1600" dirty="0">
              <a:solidFill>
                <a:schemeClr val="accent1">
                  <a:lumMod val="75000"/>
                </a:schemeClr>
              </a:solidFill>
              <a:latin typeface="Arial" panose="020B0604020202020204" pitchFamily="34" charset="0"/>
            </a:endParaRPr>
          </a:p>
        </p:txBody>
      </p:sp>
      <p:sp>
        <p:nvSpPr>
          <p:cNvPr id="10" name="Rectangle 9"/>
          <p:cNvSpPr/>
          <p:nvPr/>
        </p:nvSpPr>
        <p:spPr>
          <a:xfrm>
            <a:off x="1930399" y="3510861"/>
            <a:ext cx="10058400" cy="3180222"/>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1" anchor="t"/>
          <a:lstStyle/>
          <a:p>
            <a:pPr algn="l">
              <a:lnSpc>
                <a:spcPct val="80000"/>
              </a:lnSpc>
              <a:spcBef>
                <a:spcPts val="300"/>
              </a:spcBef>
            </a:pPr>
            <a:r>
              <a:rPr lang="en-US" sz="1600" dirty="0" smtClean="0">
                <a:solidFill>
                  <a:schemeClr val="accent1">
                    <a:lumMod val="75000"/>
                  </a:schemeClr>
                </a:solidFill>
                <a:latin typeface="Arial" panose="020B0604020202020204" pitchFamily="34" charset="0"/>
              </a:rPr>
              <a:t>As a social worker, working for many years with families in poverty and social alienation, I tried for a long time to access relevant information by myself. Although being part of the public sector myself, the level of bureaucracy I encountered was overwhelming, difficult, full of forms and terms known only by experts in every specific field. Often I felt that in spite of my academic and practical knowledge – I could not help my clients.</a:t>
            </a:r>
          </a:p>
          <a:p>
            <a:pPr algn="l">
              <a:lnSpc>
                <a:spcPct val="80000"/>
              </a:lnSpc>
              <a:spcBef>
                <a:spcPts val="300"/>
              </a:spcBef>
            </a:pPr>
            <a:r>
              <a:rPr lang="en-US" sz="1600" dirty="0" smtClean="0">
                <a:solidFill>
                  <a:schemeClr val="accent1">
                    <a:lumMod val="75000"/>
                  </a:schemeClr>
                </a:solidFill>
                <a:latin typeface="Arial" panose="020B0604020202020204" pitchFamily="34" charset="0"/>
              </a:rPr>
              <a:t>They would arrive, ask for assistance I was not able to provide, mostly from lack of information. I would refer them to others, try to find my way in the dark looking for answers I could not find, and disappoint them…</a:t>
            </a:r>
          </a:p>
          <a:p>
            <a:pPr algn="l">
              <a:lnSpc>
                <a:spcPct val="80000"/>
              </a:lnSpc>
              <a:spcBef>
                <a:spcPts val="300"/>
              </a:spcBef>
            </a:pPr>
            <a:r>
              <a:rPr lang="en-US" sz="1600" dirty="0" smtClean="0">
                <a:solidFill>
                  <a:schemeClr val="accent1">
                    <a:lumMod val="75000"/>
                  </a:schemeClr>
                </a:solidFill>
                <a:latin typeface="Arial" panose="020B0604020202020204" pitchFamily="34" charset="0"/>
              </a:rPr>
              <a:t>When I got to know of </a:t>
            </a:r>
            <a:r>
              <a:rPr lang="en-US" sz="1600" dirty="0" err="1" smtClean="0">
                <a:solidFill>
                  <a:schemeClr val="accent1">
                    <a:lumMod val="75000"/>
                  </a:schemeClr>
                </a:solidFill>
                <a:latin typeface="Arial" panose="020B0604020202020204" pitchFamily="34" charset="0"/>
              </a:rPr>
              <a:t>Kol</a:t>
            </a:r>
            <a:r>
              <a:rPr lang="en-US" sz="1600" dirty="0" smtClean="0">
                <a:solidFill>
                  <a:schemeClr val="accent1">
                    <a:lumMod val="75000"/>
                  </a:schemeClr>
                </a:solidFill>
                <a:latin typeface="Arial" panose="020B0604020202020204" pitchFamily="34" charset="0"/>
              </a:rPr>
              <a:t> </a:t>
            </a:r>
            <a:r>
              <a:rPr lang="en-US" sz="1600" dirty="0" err="1" smtClean="0">
                <a:solidFill>
                  <a:schemeClr val="accent1">
                    <a:lumMod val="75000"/>
                  </a:schemeClr>
                </a:solidFill>
                <a:latin typeface="Arial" panose="020B0604020202020204" pitchFamily="34" charset="0"/>
              </a:rPr>
              <a:t>Zchut</a:t>
            </a:r>
            <a:r>
              <a:rPr lang="en-US" sz="1600" dirty="0" smtClean="0">
                <a:solidFill>
                  <a:schemeClr val="accent1">
                    <a:lumMod val="75000"/>
                  </a:schemeClr>
                </a:solidFill>
                <a:latin typeface="Arial" panose="020B0604020202020204" pitchFamily="34" charset="0"/>
              </a:rPr>
              <a:t> and its potential for social workers, I found a wonderful world of professionality, accessibility, and incomprehensive amounts of information. All of that, in a user friendly and clear approach. With one click, all the information would open up to me in a structured categorized manner, which I could present easily to my clients.</a:t>
            </a:r>
          </a:p>
          <a:p>
            <a:pPr algn="l">
              <a:lnSpc>
                <a:spcPct val="80000"/>
              </a:lnSpc>
              <a:spcBef>
                <a:spcPts val="300"/>
              </a:spcBef>
            </a:pPr>
            <a:r>
              <a:rPr lang="en-US" sz="1600" dirty="0" smtClean="0">
                <a:solidFill>
                  <a:schemeClr val="accent1">
                    <a:lumMod val="75000"/>
                  </a:schemeClr>
                </a:solidFill>
                <a:latin typeface="Arial" panose="020B0604020202020204" pitchFamily="34" charset="0"/>
              </a:rPr>
              <a:t>The fact that the web site includes not only theoretical information, but also details of bureaucratic processes – including the relevant forms, office hours of public institutions, phone numbers an more – helped me in giving a comprehensive service to my clients, and also acquire professional knowledge for similar cases in the future.</a:t>
            </a:r>
            <a:endParaRPr lang="he-IL" sz="1600" dirty="0">
              <a:solidFill>
                <a:schemeClr val="accent1">
                  <a:lumMod val="75000"/>
                </a:schemeClr>
              </a:solidFill>
              <a:latin typeface="Arial" panose="020B0604020202020204" pitchFamily="34" charset="0"/>
            </a:endParaRPr>
          </a:p>
        </p:txBody>
      </p:sp>
    </p:spTree>
    <p:extLst>
      <p:ext uri="{BB962C8B-B14F-4D97-AF65-F5344CB8AC3E}">
        <p14:creationId xmlns:p14="http://schemas.microsoft.com/office/powerpoint/2010/main" val="3640245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398" y="170928"/>
            <a:ext cx="8701315" cy="765507"/>
          </a:xfrm>
        </p:spPr>
        <p:txBody>
          <a:bodyPr>
            <a:normAutofit fontScale="90000"/>
          </a:bodyPr>
          <a:lstStyle/>
          <a:p>
            <a:pPr algn="l"/>
            <a:r>
              <a:rPr lang="en-US" dirty="0" smtClean="0">
                <a:solidFill>
                  <a:srgbClr val="2C5B86"/>
                </a:solidFill>
              </a:rPr>
              <a:t>Integration with public service centers</a:t>
            </a:r>
            <a:endParaRPr lang="he-IL" dirty="0">
              <a:solidFill>
                <a:srgbClr val="2C5B86"/>
              </a:solidFill>
            </a:endParaRPr>
          </a:p>
        </p:txBody>
      </p:sp>
      <p:sp>
        <p:nvSpPr>
          <p:cNvPr id="3" name="Content Placeholder 2"/>
          <p:cNvSpPr>
            <a:spLocks noGrp="1"/>
          </p:cNvSpPr>
          <p:nvPr>
            <p:ph idx="1"/>
          </p:nvPr>
        </p:nvSpPr>
        <p:spPr>
          <a:xfrm>
            <a:off x="2162629" y="1275042"/>
            <a:ext cx="4673069" cy="4702255"/>
          </a:xfrm>
        </p:spPr>
        <p:txBody>
          <a:bodyPr>
            <a:normAutofit fontScale="92500" lnSpcReduction="10000"/>
          </a:bodyPr>
          <a:lstStyle/>
          <a:p>
            <a:pPr>
              <a:spcBef>
                <a:spcPts val="600"/>
              </a:spcBef>
            </a:pPr>
            <a:r>
              <a:rPr lang="en-US" dirty="0" smtClean="0"/>
              <a:t>Kol Zchut became a standard tool serving knowledge management systems in public service centers such as:</a:t>
            </a:r>
          </a:p>
          <a:p>
            <a:pPr lvl="1">
              <a:spcBef>
                <a:spcPts val="600"/>
              </a:spcBef>
            </a:pPr>
            <a:r>
              <a:rPr lang="en-US" dirty="0" smtClean="0"/>
              <a:t>Benefits take-up centers in the public health system</a:t>
            </a:r>
          </a:p>
          <a:p>
            <a:pPr lvl="1">
              <a:spcBef>
                <a:spcPts val="600"/>
              </a:spcBef>
            </a:pPr>
            <a:r>
              <a:rPr lang="en-US" dirty="0" smtClean="0"/>
              <a:t>The central government call center</a:t>
            </a:r>
          </a:p>
          <a:p>
            <a:pPr lvl="1">
              <a:spcBef>
                <a:spcPts val="600"/>
              </a:spcBef>
            </a:pPr>
            <a:r>
              <a:rPr lang="en-US" dirty="0" smtClean="0"/>
              <a:t>International Fellowship of Christian and Jews call center</a:t>
            </a:r>
          </a:p>
          <a:p>
            <a:pPr>
              <a:spcBef>
                <a:spcPts val="600"/>
              </a:spcBef>
            </a:pPr>
            <a:r>
              <a:rPr lang="en-US" dirty="0" smtClean="0"/>
              <a:t>In many cases, clients receive emails/ text messages including a reference to specific pages in </a:t>
            </a:r>
            <a:r>
              <a:rPr lang="en-US" dirty="0" err="1" smtClean="0"/>
              <a:t>Kol</a:t>
            </a:r>
            <a:r>
              <a:rPr lang="en-US" dirty="0" smtClean="0"/>
              <a:t> </a:t>
            </a:r>
            <a:r>
              <a:rPr lang="en-US" dirty="0" err="1" smtClean="0"/>
              <a:t>Zchut</a:t>
            </a:r>
            <a:endParaRPr lang="en-US" dirty="0"/>
          </a:p>
        </p:txBody>
      </p:sp>
      <p:sp>
        <p:nvSpPr>
          <p:cNvPr id="4" name="Slide Number Placeholder 3"/>
          <p:cNvSpPr>
            <a:spLocks noGrp="1"/>
          </p:cNvSpPr>
          <p:nvPr>
            <p:ph type="sldNum" sz="quarter" idx="12"/>
          </p:nvPr>
        </p:nvSpPr>
        <p:spPr/>
        <p:txBody>
          <a:bodyPr/>
          <a:lstStyle/>
          <a:p>
            <a:fld id="{2522BC5C-605E-3A42-B4ED-9ED6AB845519}" type="slidenum">
              <a:rPr lang="en-US" smtClean="0"/>
              <a:pPr/>
              <a:t>12</a:t>
            </a:fld>
            <a:endParaRPr lang="en-US" dirty="0"/>
          </a:p>
        </p:txBody>
      </p:sp>
      <p:sp>
        <p:nvSpPr>
          <p:cNvPr id="5" name="AutoShape 2" descr="blob:https://web.whatsapp.com/f32dc342-8c1d-4347-81c5-cf9b25986a26"/>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6" name="Picture 5"/>
          <p:cNvPicPr>
            <a:picLocks noChangeAspect="1"/>
          </p:cNvPicPr>
          <p:nvPr/>
        </p:nvPicPr>
        <p:blipFill>
          <a:blip r:embed="rId3"/>
          <a:stretch>
            <a:fillRect/>
          </a:stretch>
        </p:blipFill>
        <p:spPr>
          <a:xfrm>
            <a:off x="7607546" y="3709416"/>
            <a:ext cx="2809875" cy="3048000"/>
          </a:xfrm>
          <a:prstGeom prst="rect">
            <a:avLst/>
          </a:prstGeom>
          <a:effectLst>
            <a:outerShdw blurRad="50800" dist="38100" dir="2700000" algn="tl" rotWithShape="0">
              <a:prstClr val="black">
                <a:alpha val="40000"/>
              </a:prstClr>
            </a:outerShdw>
          </a:effec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5222" y="936435"/>
            <a:ext cx="3916991" cy="2689735"/>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52737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398" y="170928"/>
            <a:ext cx="8701315" cy="765507"/>
          </a:xfrm>
        </p:spPr>
        <p:txBody>
          <a:bodyPr>
            <a:normAutofit/>
          </a:bodyPr>
          <a:lstStyle/>
          <a:p>
            <a:pPr algn="l"/>
            <a:r>
              <a:rPr lang="en-US" dirty="0" smtClean="0">
                <a:solidFill>
                  <a:srgbClr val="2C5B86"/>
                </a:solidFill>
              </a:rPr>
              <a:t>Training of professionals</a:t>
            </a:r>
            <a:endParaRPr lang="he-IL" dirty="0">
              <a:solidFill>
                <a:srgbClr val="2C5B86"/>
              </a:solidFill>
            </a:endParaRPr>
          </a:p>
        </p:txBody>
      </p:sp>
      <p:sp>
        <p:nvSpPr>
          <p:cNvPr id="3" name="Content Placeholder 2"/>
          <p:cNvSpPr>
            <a:spLocks noGrp="1"/>
          </p:cNvSpPr>
          <p:nvPr>
            <p:ph idx="1"/>
          </p:nvPr>
        </p:nvSpPr>
        <p:spPr>
          <a:xfrm>
            <a:off x="2162629" y="1275042"/>
            <a:ext cx="9739084" cy="2208387"/>
          </a:xfrm>
        </p:spPr>
        <p:txBody>
          <a:bodyPr>
            <a:normAutofit lnSpcReduction="10000"/>
          </a:bodyPr>
          <a:lstStyle/>
          <a:p>
            <a:pPr>
              <a:spcBef>
                <a:spcPts val="600"/>
              </a:spcBef>
            </a:pPr>
            <a:r>
              <a:rPr lang="en-US" dirty="0" smtClean="0"/>
              <a:t>Kol Zchut finds it crucial to train all professionals and volunteers in effective and efficient usage of Kol Zchut, so they can better help the public</a:t>
            </a:r>
          </a:p>
          <a:p>
            <a:pPr>
              <a:spcBef>
                <a:spcPts val="600"/>
              </a:spcBef>
            </a:pPr>
            <a:r>
              <a:rPr lang="en-US" dirty="0" smtClean="0"/>
              <a:t>Training sessions are held in public offices around the country and in academic departments for social work, in Hebrew and Arabic</a:t>
            </a:r>
            <a:endParaRPr lang="en-US" dirty="0"/>
          </a:p>
        </p:txBody>
      </p:sp>
      <p:sp>
        <p:nvSpPr>
          <p:cNvPr id="4" name="Slide Number Placeholder 3"/>
          <p:cNvSpPr>
            <a:spLocks noGrp="1"/>
          </p:cNvSpPr>
          <p:nvPr>
            <p:ph type="sldNum" sz="quarter" idx="12"/>
          </p:nvPr>
        </p:nvSpPr>
        <p:spPr/>
        <p:txBody>
          <a:bodyPr/>
          <a:lstStyle/>
          <a:p>
            <a:fld id="{2522BC5C-605E-3A42-B4ED-9ED6AB845519}" type="slidenum">
              <a:rPr lang="en-US" smtClean="0"/>
              <a:pPr/>
              <a:t>13</a:t>
            </a:fld>
            <a:endParaRPr lang="en-US" dirty="0"/>
          </a:p>
        </p:txBody>
      </p:sp>
      <p:sp>
        <p:nvSpPr>
          <p:cNvPr id="5" name="AutoShape 2" descr="blob:https://web.whatsapp.com/f32dc342-8c1d-4347-81c5-cf9b25986a26"/>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graphicFrame>
        <p:nvGraphicFramePr>
          <p:cNvPr id="9" name="Table 8"/>
          <p:cNvGraphicFramePr>
            <a:graphicFrameLocks noGrp="1"/>
          </p:cNvGraphicFramePr>
          <p:nvPr>
            <p:extLst>
              <p:ext uri="{D42A27DB-BD31-4B8C-83A1-F6EECF244321}">
                <p14:modId xmlns:p14="http://schemas.microsoft.com/office/powerpoint/2010/main" val="2250635869"/>
              </p:ext>
            </p:extLst>
          </p:nvPr>
        </p:nvGraphicFramePr>
        <p:xfrm>
          <a:off x="2510972" y="3483429"/>
          <a:ext cx="8781142" cy="3168000"/>
        </p:xfrm>
        <a:graphic>
          <a:graphicData uri="http://schemas.openxmlformats.org/drawingml/2006/table">
            <a:tbl>
              <a:tblPr rtl="1">
                <a:tableStyleId>{5C22544A-7EE6-4342-B048-85BDC9FD1C3A}</a:tableStyleId>
              </a:tblPr>
              <a:tblGrid>
                <a:gridCol w="1814285">
                  <a:extLst>
                    <a:ext uri="{9D8B030D-6E8A-4147-A177-3AD203B41FA5}">
                      <a16:colId xmlns="" xmlns:a16="http://schemas.microsoft.com/office/drawing/2014/main" val="20000"/>
                    </a:ext>
                  </a:extLst>
                </a:gridCol>
                <a:gridCol w="1654629">
                  <a:extLst>
                    <a:ext uri="{9D8B030D-6E8A-4147-A177-3AD203B41FA5}">
                      <a16:colId xmlns="" xmlns:a16="http://schemas.microsoft.com/office/drawing/2014/main" val="20001"/>
                    </a:ext>
                  </a:extLst>
                </a:gridCol>
                <a:gridCol w="5312228">
                  <a:extLst>
                    <a:ext uri="{9D8B030D-6E8A-4147-A177-3AD203B41FA5}">
                      <a16:colId xmlns="" xmlns:a16="http://schemas.microsoft.com/office/drawing/2014/main" val="20002"/>
                    </a:ext>
                  </a:extLst>
                </a:gridCol>
              </a:tblGrid>
              <a:tr h="576000">
                <a:tc>
                  <a:txBody>
                    <a:bodyPr/>
                    <a:lstStyle/>
                    <a:p>
                      <a:pPr algn="ctr" rtl="0" fontAlgn="t"/>
                      <a:r>
                        <a:rPr lang="en-US" sz="1800" b="1" u="none" strike="noStrike" dirty="0" smtClean="0">
                          <a:effectLst/>
                          <a:latin typeface="Arial" panose="020B0604020202020204" pitchFamily="34" charset="0"/>
                          <a:cs typeface="Arial" panose="020B0604020202020204" pitchFamily="34" charset="0"/>
                        </a:rPr>
                        <a:t>No. of trainees</a:t>
                      </a:r>
                      <a:endParaRPr lang="he-IL" sz="1800" b="1"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t"/>
                      <a:r>
                        <a:rPr lang="en-US" sz="1800" b="1" i="0" u="none" strike="noStrike" dirty="0" smtClean="0">
                          <a:effectLst/>
                          <a:latin typeface="Arial" panose="020B0604020202020204" pitchFamily="34" charset="0"/>
                          <a:cs typeface="Arial" panose="020B0604020202020204" pitchFamily="34" charset="0"/>
                        </a:rPr>
                        <a:t>No. of training sessions</a:t>
                      </a:r>
                      <a:endParaRPr lang="he-IL" sz="1800" b="1"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800" b="1" u="none" strike="noStrike" dirty="0" smtClean="0">
                          <a:effectLst/>
                          <a:latin typeface="Arial" panose="020B0604020202020204" pitchFamily="34" charset="0"/>
                          <a:cs typeface="Arial" panose="020B0604020202020204" pitchFamily="34" charset="0"/>
                        </a:rPr>
                        <a:t>Target</a:t>
                      </a:r>
                      <a:r>
                        <a:rPr lang="en-US" sz="1800" b="1" u="none" strike="noStrike" baseline="0" dirty="0" smtClean="0">
                          <a:effectLst/>
                          <a:latin typeface="Arial" panose="020B0604020202020204" pitchFamily="34" charset="0"/>
                          <a:cs typeface="Arial" panose="020B0604020202020204" pitchFamily="34" charset="0"/>
                        </a:rPr>
                        <a:t> audience</a:t>
                      </a:r>
                      <a:endParaRPr lang="he-IL" sz="1800" b="1" i="0" u="none" strike="noStrike" dirty="0" smtClean="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324000">
                <a:tc>
                  <a:txBody>
                    <a:bodyPr/>
                    <a:lstStyle/>
                    <a:p>
                      <a:pPr algn="ctr" rtl="0" fontAlgn="t"/>
                      <a:r>
                        <a:rPr lang="he-IL" sz="1800" u="none" strike="noStrike" dirty="0">
                          <a:effectLst/>
                          <a:latin typeface="Arial" panose="020B0604020202020204" pitchFamily="34" charset="0"/>
                          <a:cs typeface="Arial" panose="020B0604020202020204" pitchFamily="34" charset="0"/>
                        </a:rPr>
                        <a:t>737</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t"/>
                      <a:r>
                        <a:rPr lang="he-IL" sz="1800" u="none" strike="noStrike" dirty="0">
                          <a:effectLst/>
                          <a:latin typeface="Arial" panose="020B0604020202020204" pitchFamily="34" charset="0"/>
                          <a:cs typeface="Arial" panose="020B0604020202020204" pitchFamily="34" charset="0"/>
                        </a:rPr>
                        <a:t>17</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800" u="none" strike="noStrike" dirty="0" smtClean="0">
                          <a:effectLst/>
                          <a:latin typeface="Arial" panose="020B0604020202020204" pitchFamily="34" charset="0"/>
                          <a:cs typeface="Arial" panose="020B0604020202020204" pitchFamily="34" charset="0"/>
                        </a:rPr>
                        <a:t>Universities and colleges</a:t>
                      </a:r>
                      <a:endParaRPr lang="he-IL" sz="1800" b="0" i="0" u="none" strike="noStrike" dirty="0" smtClean="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324000">
                <a:tc>
                  <a:txBody>
                    <a:bodyPr/>
                    <a:lstStyle/>
                    <a:p>
                      <a:pPr algn="ctr" rtl="0" fontAlgn="t"/>
                      <a:r>
                        <a:rPr lang="he-IL" sz="1800" u="none" strike="noStrike" dirty="0">
                          <a:effectLst/>
                          <a:latin typeface="Arial" panose="020B0604020202020204" pitchFamily="34" charset="0"/>
                          <a:cs typeface="Arial" panose="020B0604020202020204" pitchFamily="34" charset="0"/>
                        </a:rPr>
                        <a:t>442</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t"/>
                      <a:r>
                        <a:rPr lang="he-IL" sz="1800" u="none" strike="noStrike" dirty="0">
                          <a:effectLst/>
                          <a:latin typeface="Arial" panose="020B0604020202020204" pitchFamily="34" charset="0"/>
                          <a:cs typeface="Arial" panose="020B0604020202020204" pitchFamily="34" charset="0"/>
                        </a:rPr>
                        <a:t>32</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t"/>
                      <a:r>
                        <a:rPr lang="en-US" sz="1800" b="0" i="0" u="none" strike="noStrike" dirty="0" smtClean="0">
                          <a:effectLst/>
                          <a:latin typeface="Arial" panose="020B0604020202020204" pitchFamily="34" charset="0"/>
                          <a:cs typeface="Arial" panose="020B0604020202020204" pitchFamily="34" charset="0"/>
                        </a:rPr>
                        <a:t>NGOs</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324000">
                <a:tc>
                  <a:txBody>
                    <a:bodyPr/>
                    <a:lstStyle/>
                    <a:p>
                      <a:pPr algn="ctr" rtl="0" fontAlgn="t"/>
                      <a:r>
                        <a:rPr lang="he-IL" sz="1800" u="none" strike="noStrike" dirty="0">
                          <a:effectLst/>
                          <a:latin typeface="Arial" panose="020B0604020202020204" pitchFamily="34" charset="0"/>
                          <a:cs typeface="Arial" panose="020B0604020202020204" pitchFamily="34" charset="0"/>
                        </a:rPr>
                        <a:t>1757</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t"/>
                      <a:r>
                        <a:rPr lang="he-IL" sz="1800" u="none" strike="noStrike" dirty="0">
                          <a:effectLst/>
                          <a:latin typeface="Arial" panose="020B0604020202020204" pitchFamily="34" charset="0"/>
                          <a:cs typeface="Arial" panose="020B0604020202020204" pitchFamily="34" charset="0"/>
                        </a:rPr>
                        <a:t>105</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t"/>
                      <a:r>
                        <a:rPr lang="en-US" sz="1800" b="0" i="0" u="none" strike="noStrike" dirty="0" smtClean="0">
                          <a:effectLst/>
                          <a:latin typeface="Arial" panose="020B0604020202020204" pitchFamily="34" charset="0"/>
                          <a:cs typeface="Arial" panose="020B0604020202020204" pitchFamily="34" charset="0"/>
                        </a:rPr>
                        <a:t>Public welfare and social support system</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324000">
                <a:tc>
                  <a:txBody>
                    <a:bodyPr/>
                    <a:lstStyle/>
                    <a:p>
                      <a:pPr algn="ctr" rtl="0" fontAlgn="t"/>
                      <a:r>
                        <a:rPr lang="he-IL" sz="1800" u="none" strike="noStrike" dirty="0">
                          <a:effectLst/>
                          <a:latin typeface="Arial" panose="020B0604020202020204" pitchFamily="34" charset="0"/>
                          <a:cs typeface="Arial" panose="020B0604020202020204" pitchFamily="34" charset="0"/>
                        </a:rPr>
                        <a:t>304</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t"/>
                      <a:r>
                        <a:rPr lang="he-IL" sz="1800" u="none" strike="noStrike" dirty="0">
                          <a:effectLst/>
                          <a:latin typeface="Arial" panose="020B0604020202020204" pitchFamily="34" charset="0"/>
                          <a:cs typeface="Arial" panose="020B0604020202020204" pitchFamily="34" charset="0"/>
                        </a:rPr>
                        <a:t>18</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t"/>
                      <a:r>
                        <a:rPr lang="en-US" sz="1800" b="0" i="0" u="none" strike="noStrike" dirty="0" smtClean="0">
                          <a:effectLst/>
                          <a:latin typeface="Arial" panose="020B0604020202020204" pitchFamily="34" charset="0"/>
                          <a:cs typeface="Arial" panose="020B0604020202020204" pitchFamily="34" charset="0"/>
                        </a:rPr>
                        <a:t>Other government offices</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324000">
                <a:tc>
                  <a:txBody>
                    <a:bodyPr/>
                    <a:lstStyle/>
                    <a:p>
                      <a:pPr algn="ctr" rtl="0" fontAlgn="t"/>
                      <a:r>
                        <a:rPr lang="he-IL" sz="1800" u="none" strike="noStrike" dirty="0">
                          <a:effectLst/>
                          <a:latin typeface="Arial" panose="020B0604020202020204" pitchFamily="34" charset="0"/>
                          <a:cs typeface="Arial" panose="020B0604020202020204" pitchFamily="34" charset="0"/>
                        </a:rPr>
                        <a:t>356</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t"/>
                      <a:r>
                        <a:rPr lang="he-IL" sz="1800" u="none" strike="noStrike" dirty="0">
                          <a:effectLst/>
                          <a:latin typeface="Arial" panose="020B0604020202020204" pitchFamily="34" charset="0"/>
                          <a:cs typeface="Arial" panose="020B0604020202020204" pitchFamily="34" charset="0"/>
                        </a:rPr>
                        <a:t>22</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t"/>
                      <a:r>
                        <a:rPr lang="en-US" sz="1800" b="0" i="0" u="none" strike="noStrike" dirty="0" smtClean="0">
                          <a:effectLst/>
                          <a:latin typeface="Arial" panose="020B0604020202020204" pitchFamily="34" charset="0"/>
                          <a:cs typeface="Arial" panose="020B0604020202020204" pitchFamily="34" charset="0"/>
                        </a:rPr>
                        <a:t>Health system</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5"/>
                  </a:ext>
                </a:extLst>
              </a:tr>
              <a:tr h="324000">
                <a:tc>
                  <a:txBody>
                    <a:bodyPr/>
                    <a:lstStyle/>
                    <a:p>
                      <a:pPr algn="ctr" rtl="0" fontAlgn="t"/>
                      <a:r>
                        <a:rPr lang="he-IL" sz="1800" b="1" u="none" strike="noStrike" dirty="0">
                          <a:effectLst/>
                          <a:latin typeface="Arial" panose="020B0604020202020204" pitchFamily="34" charset="0"/>
                          <a:cs typeface="Arial" panose="020B0604020202020204" pitchFamily="34" charset="0"/>
                        </a:rPr>
                        <a:t>3596</a:t>
                      </a:r>
                      <a:endParaRPr lang="he-IL" sz="1800" b="1"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t"/>
                      <a:r>
                        <a:rPr lang="he-IL" sz="1800" b="1" u="none" strike="noStrike" dirty="0">
                          <a:effectLst/>
                          <a:latin typeface="Arial" panose="020B0604020202020204" pitchFamily="34" charset="0"/>
                          <a:cs typeface="Arial" panose="020B0604020202020204" pitchFamily="34" charset="0"/>
                        </a:rPr>
                        <a:t>194</a:t>
                      </a:r>
                      <a:endParaRPr lang="he-IL" sz="1800" b="1"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t"/>
                      <a:r>
                        <a:rPr lang="en-US" sz="1800" b="1" i="0" u="none" strike="noStrike" dirty="0" smtClean="0">
                          <a:effectLst/>
                          <a:latin typeface="Arial" panose="020B0604020202020204" pitchFamily="34" charset="0"/>
                          <a:cs typeface="Arial" panose="020B0604020202020204" pitchFamily="34" charset="0"/>
                        </a:rPr>
                        <a:t>Total</a:t>
                      </a:r>
                      <a:endParaRPr lang="he-IL" sz="1800" b="1"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6"/>
                  </a:ext>
                </a:extLst>
              </a:tr>
              <a:tr h="324000">
                <a:tc>
                  <a:txBody>
                    <a:bodyPr/>
                    <a:lstStyle/>
                    <a:p>
                      <a:pPr algn="ctr" rtl="0" fontAlgn="t"/>
                      <a:r>
                        <a:rPr lang="en-US" sz="1800" b="0" i="0" u="none" strike="noStrike" dirty="0" smtClean="0">
                          <a:effectLst/>
                          <a:latin typeface="Arial" panose="020B0604020202020204" pitchFamily="34" charset="0"/>
                          <a:cs typeface="Arial" panose="020B0604020202020204" pitchFamily="34" charset="0"/>
                        </a:rPr>
                        <a:t>378</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t"/>
                      <a:r>
                        <a:rPr lang="en-US" sz="1800" b="0" i="0" u="none" strike="noStrike" dirty="0" smtClean="0">
                          <a:effectLst/>
                          <a:latin typeface="Arial" panose="020B0604020202020204" pitchFamily="34" charset="0"/>
                          <a:cs typeface="Arial" panose="020B0604020202020204" pitchFamily="34" charset="0"/>
                        </a:rPr>
                        <a:t>28</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t"/>
                      <a:r>
                        <a:rPr lang="en-US" sz="1800" b="0" i="0" u="none" strike="noStrike" dirty="0" smtClean="0">
                          <a:effectLst/>
                          <a:latin typeface="Arial" panose="020B0604020202020204" pitchFamily="34" charset="0"/>
                          <a:cs typeface="Arial" panose="020B0604020202020204" pitchFamily="34" charset="0"/>
                        </a:rPr>
                        <a:t>Sessions</a:t>
                      </a:r>
                      <a:r>
                        <a:rPr lang="en-US" sz="1800" b="0" i="0" u="none" strike="noStrike" baseline="0" dirty="0" smtClean="0">
                          <a:effectLst/>
                          <a:latin typeface="Arial" panose="020B0604020202020204" pitchFamily="34" charset="0"/>
                          <a:cs typeface="Arial" panose="020B0604020202020204" pitchFamily="34" charset="0"/>
                        </a:rPr>
                        <a:t> for professionals s</a:t>
                      </a:r>
                      <a:r>
                        <a:rPr lang="en-US" sz="1800" b="0" i="0" u="none" strike="noStrike" dirty="0" smtClean="0">
                          <a:effectLst/>
                          <a:latin typeface="Arial" panose="020B0604020202020204" pitchFamily="34" charset="0"/>
                          <a:cs typeface="Arial" panose="020B0604020202020204" pitchFamily="34" charset="0"/>
                        </a:rPr>
                        <a:t>erving Arabs</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7"/>
                  </a:ext>
                </a:extLst>
              </a:tr>
              <a:tr h="324000">
                <a:tc>
                  <a:txBody>
                    <a:bodyPr/>
                    <a:lstStyle/>
                    <a:p>
                      <a:pPr algn="ctr" rtl="0" fontAlgn="t"/>
                      <a:r>
                        <a:rPr lang="en-US" sz="1800" b="0" i="0" u="none" strike="noStrike" dirty="0" smtClean="0">
                          <a:effectLst/>
                          <a:latin typeface="Arial" panose="020B0604020202020204" pitchFamily="34" charset="0"/>
                          <a:cs typeface="Arial" panose="020B0604020202020204" pitchFamily="34" charset="0"/>
                        </a:rPr>
                        <a:t>182</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t"/>
                      <a:r>
                        <a:rPr lang="en-US" sz="1800" b="0" i="0" u="none" strike="noStrike" dirty="0" smtClean="0">
                          <a:effectLst/>
                          <a:latin typeface="Arial" panose="020B0604020202020204" pitchFamily="34" charset="0"/>
                          <a:cs typeface="Arial" panose="020B0604020202020204" pitchFamily="34" charset="0"/>
                        </a:rPr>
                        <a:t>13</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t"/>
                      <a:r>
                        <a:rPr lang="en-US" sz="1800" b="0" i="0" u="none" strike="noStrike" dirty="0" smtClean="0">
                          <a:effectLst/>
                          <a:latin typeface="Arial" panose="020B0604020202020204" pitchFamily="34" charset="0"/>
                          <a:cs typeface="Arial" panose="020B0604020202020204" pitchFamily="34" charset="0"/>
                        </a:rPr>
                        <a:t>Sessions</a:t>
                      </a:r>
                      <a:r>
                        <a:rPr lang="en-US" sz="1800" b="0" i="0" u="none" strike="noStrike" baseline="0" dirty="0" smtClean="0">
                          <a:effectLst/>
                          <a:latin typeface="Arial" panose="020B0604020202020204" pitchFamily="34" charset="0"/>
                          <a:cs typeface="Arial" panose="020B0604020202020204" pitchFamily="34" charset="0"/>
                        </a:rPr>
                        <a:t> for professionals s</a:t>
                      </a:r>
                      <a:r>
                        <a:rPr lang="en-US" sz="1800" b="0" i="0" u="none" strike="noStrike" dirty="0" smtClean="0">
                          <a:effectLst/>
                          <a:latin typeface="Arial" panose="020B0604020202020204" pitchFamily="34" charset="0"/>
                          <a:cs typeface="Arial" panose="020B0604020202020204" pitchFamily="34" charset="0"/>
                        </a:rPr>
                        <a:t>erving Jewish</a:t>
                      </a:r>
                      <a:r>
                        <a:rPr lang="en-US" sz="1800" b="0" i="0" u="none" strike="noStrike" baseline="0" dirty="0" smtClean="0">
                          <a:effectLst/>
                          <a:latin typeface="Arial" panose="020B0604020202020204" pitchFamily="34" charset="0"/>
                          <a:cs typeface="Arial" panose="020B0604020202020204" pitchFamily="34" charset="0"/>
                        </a:rPr>
                        <a:t> orthodox</a:t>
                      </a:r>
                      <a:endParaRPr lang="he-IL" sz="1800" b="0" i="0" u="none" strike="noStrike" dirty="0">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27054794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399" y="170928"/>
            <a:ext cx="5967985" cy="765507"/>
          </a:xfrm>
        </p:spPr>
        <p:txBody>
          <a:bodyPr>
            <a:normAutofit/>
          </a:bodyPr>
          <a:lstStyle/>
          <a:p>
            <a:pPr algn="l"/>
            <a:r>
              <a:rPr lang="en-US" sz="3200" dirty="0" smtClean="0">
                <a:solidFill>
                  <a:srgbClr val="2C5B86"/>
                </a:solidFill>
              </a:rPr>
              <a:t>Our 2019 planned highlights</a:t>
            </a:r>
            <a:endParaRPr lang="he-IL" sz="3200" dirty="0">
              <a:solidFill>
                <a:srgbClr val="2C5B86"/>
              </a:solidFill>
            </a:endParaRPr>
          </a:p>
        </p:txBody>
      </p:sp>
      <p:sp>
        <p:nvSpPr>
          <p:cNvPr id="3" name="Content Placeholder 2"/>
          <p:cNvSpPr>
            <a:spLocks noGrp="1"/>
          </p:cNvSpPr>
          <p:nvPr>
            <p:ph idx="1"/>
          </p:nvPr>
        </p:nvSpPr>
        <p:spPr>
          <a:xfrm>
            <a:off x="1683656" y="1109219"/>
            <a:ext cx="7257143" cy="5472878"/>
          </a:xfrm>
        </p:spPr>
        <p:txBody>
          <a:bodyPr>
            <a:normAutofit lnSpcReduction="10000"/>
          </a:bodyPr>
          <a:lstStyle/>
          <a:p>
            <a:r>
              <a:rPr lang="en-US" sz="2200" dirty="0" smtClean="0"/>
              <a:t>Continuing to grow in activities and results, including:</a:t>
            </a:r>
            <a:endParaRPr lang="he-IL" sz="2200" dirty="0" smtClean="0"/>
          </a:p>
          <a:p>
            <a:pPr lvl="1"/>
            <a:r>
              <a:rPr lang="en-US" sz="2200" dirty="0" smtClean="0"/>
              <a:t>Adding new and substantial information on health</a:t>
            </a:r>
            <a:r>
              <a:rPr lang="en-US" sz="2200" dirty="0"/>
              <a:t> </a:t>
            </a:r>
            <a:r>
              <a:rPr lang="en-US" sz="2200" dirty="0" smtClean="0"/>
              <a:t>and nursing insurance </a:t>
            </a:r>
          </a:p>
          <a:p>
            <a:pPr lvl="1"/>
            <a:r>
              <a:rPr lang="en-US" sz="2200" dirty="0" smtClean="0"/>
              <a:t>Continuing and accelerating the translation to Arabic</a:t>
            </a:r>
          </a:p>
          <a:p>
            <a:pPr lvl="1"/>
            <a:r>
              <a:rPr lang="en-US" sz="2200" dirty="0" smtClean="0"/>
              <a:t>Achieve even higher usage of the Hebrew web site, with emphasis on frequent (returning) users </a:t>
            </a:r>
          </a:p>
          <a:p>
            <a:pPr lvl="1"/>
            <a:r>
              <a:rPr lang="en-US" sz="2200" dirty="0" smtClean="0"/>
              <a:t>Breaking the barrier of usage in Arabic</a:t>
            </a:r>
          </a:p>
          <a:p>
            <a:r>
              <a:rPr lang="en-US" sz="2200" dirty="0" smtClean="0"/>
              <a:t>Expanding and improving collaborations with the public sector, and further integration in service processes</a:t>
            </a:r>
          </a:p>
          <a:p>
            <a:r>
              <a:rPr lang="en-US" sz="2200" dirty="0" smtClean="0"/>
              <a:t>Technologic developments such as a “who will help me” functionality that will match a user with local social services / NGO’s</a:t>
            </a:r>
          </a:p>
          <a:p>
            <a:r>
              <a:rPr lang="en-US" sz="2200" dirty="0" smtClean="0"/>
              <a:t>Developing a web site targeting high-school kids, in collaboration with the ministry of education (in Hebrew and Arabic). See here a preliminary design &gt;&gt;</a:t>
            </a:r>
            <a:endParaRPr lang="he-IL" sz="2200" dirty="0" smtClean="0"/>
          </a:p>
          <a:p>
            <a:pPr lvl="1"/>
            <a:endParaRPr lang="he-IL" dirty="0"/>
          </a:p>
        </p:txBody>
      </p:sp>
      <p:sp>
        <p:nvSpPr>
          <p:cNvPr id="4" name="Slide Number Placeholder 3"/>
          <p:cNvSpPr>
            <a:spLocks noGrp="1"/>
          </p:cNvSpPr>
          <p:nvPr>
            <p:ph type="sldNum" sz="quarter" idx="12"/>
          </p:nvPr>
        </p:nvSpPr>
        <p:spPr/>
        <p:txBody>
          <a:bodyPr/>
          <a:lstStyle/>
          <a:p>
            <a:fld id="{2522BC5C-605E-3A42-B4ED-9ED6AB845519}" type="slidenum">
              <a:rPr lang="en-US" smtClean="0"/>
              <a:pPr/>
              <a:t>14</a:t>
            </a:fld>
            <a:endParaRPr lang="en-US" dirty="0"/>
          </a:p>
        </p:txBody>
      </p:sp>
      <p:pic>
        <p:nvPicPr>
          <p:cNvPr id="6" name="Picture 5"/>
          <p:cNvPicPr>
            <a:picLocks noChangeAspect="1"/>
          </p:cNvPicPr>
          <p:nvPr/>
        </p:nvPicPr>
        <p:blipFill>
          <a:blip r:embed="rId3"/>
          <a:stretch>
            <a:fillRect/>
          </a:stretch>
        </p:blipFill>
        <p:spPr>
          <a:xfrm>
            <a:off x="9359391" y="304695"/>
            <a:ext cx="2493070" cy="627354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73917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9986" y="1553029"/>
            <a:ext cx="9472227" cy="4038301"/>
          </a:xfrm>
        </p:spPr>
        <p:txBody>
          <a:bodyPr>
            <a:normAutofit/>
          </a:bodyPr>
          <a:lstStyle/>
          <a:p>
            <a:pPr marL="0" indent="0" algn="ctr">
              <a:buNone/>
            </a:pPr>
            <a:r>
              <a:rPr lang="en-US" sz="4000" b="1" dirty="0" smtClean="0">
                <a:solidFill>
                  <a:srgbClr val="2C5B86"/>
                </a:solidFill>
              </a:rPr>
              <a:t>As of June 2017, 75% of </a:t>
            </a:r>
            <a:r>
              <a:rPr lang="en-US" sz="4000" b="1" dirty="0" err="1" smtClean="0">
                <a:solidFill>
                  <a:srgbClr val="2C5B86"/>
                </a:solidFill>
              </a:rPr>
              <a:t>Kol</a:t>
            </a:r>
            <a:r>
              <a:rPr lang="en-US" sz="4000" b="1" dirty="0" smtClean="0">
                <a:solidFill>
                  <a:srgbClr val="2C5B86"/>
                </a:solidFill>
              </a:rPr>
              <a:t> </a:t>
            </a:r>
            <a:r>
              <a:rPr lang="en-US" sz="4000" b="1" dirty="0" err="1" smtClean="0">
                <a:solidFill>
                  <a:srgbClr val="2C5B86"/>
                </a:solidFill>
              </a:rPr>
              <a:t>Zchut</a:t>
            </a:r>
            <a:r>
              <a:rPr lang="en-US" sz="4000" b="1" dirty="0" smtClean="0">
                <a:solidFill>
                  <a:srgbClr val="2C5B86"/>
                </a:solidFill>
              </a:rPr>
              <a:t> resources are based on the support of the Ministry of Justice, the Ministry for Social Equality, and JDC-Israel, and we are very thankful for that.</a:t>
            </a:r>
          </a:p>
        </p:txBody>
      </p:sp>
      <p:sp>
        <p:nvSpPr>
          <p:cNvPr id="4" name="Slide Number Placeholder 3"/>
          <p:cNvSpPr>
            <a:spLocks noGrp="1"/>
          </p:cNvSpPr>
          <p:nvPr>
            <p:ph type="sldNum" sz="quarter" idx="12"/>
          </p:nvPr>
        </p:nvSpPr>
        <p:spPr/>
        <p:txBody>
          <a:bodyPr/>
          <a:lstStyle/>
          <a:p>
            <a:fld id="{2522BC5C-605E-3A42-B4ED-9ED6AB845519}" type="slidenum">
              <a:rPr lang="en-US" smtClean="0"/>
              <a:pPr/>
              <a:t>15</a:t>
            </a:fld>
            <a:endParaRPr lang="en-US" dirty="0"/>
          </a:p>
        </p:txBody>
      </p:sp>
    </p:spTree>
    <p:extLst>
      <p:ext uri="{BB962C8B-B14F-4D97-AF65-F5344CB8AC3E}">
        <p14:creationId xmlns:p14="http://schemas.microsoft.com/office/powerpoint/2010/main" val="18437169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2C5B86"/>
                </a:solidFill>
                <a:latin typeface="Lato Black" panose="020F0A02020204030203" pitchFamily="34" charset="0"/>
                <a:cs typeface="+mn-cs"/>
              </a:rPr>
              <a:t>Who wants to know their rights?</a:t>
            </a:r>
          </a:p>
        </p:txBody>
      </p:sp>
      <p:sp>
        <p:nvSpPr>
          <p:cNvPr id="4" name="Slide Number Placeholder 3"/>
          <p:cNvSpPr>
            <a:spLocks noGrp="1"/>
          </p:cNvSpPr>
          <p:nvPr>
            <p:ph type="sldNum" sz="quarter" idx="12"/>
          </p:nvPr>
        </p:nvSpPr>
        <p:spPr/>
        <p:txBody>
          <a:bodyPr/>
          <a:lstStyle/>
          <a:p>
            <a:fld id="{2522BC5C-605E-3A42-B4ED-9ED6AB845519}" type="slidenum">
              <a:rPr lang="en-US" smtClean="0"/>
              <a:pPr/>
              <a:t>2</a:t>
            </a:fld>
            <a:endParaRPr lang="en-US" dirty="0"/>
          </a:p>
        </p:txBody>
      </p:sp>
      <p:grpSp>
        <p:nvGrpSpPr>
          <p:cNvPr id="6" name="קבוצה 17"/>
          <p:cNvGrpSpPr/>
          <p:nvPr/>
        </p:nvGrpSpPr>
        <p:grpSpPr>
          <a:xfrm>
            <a:off x="3104648" y="1155700"/>
            <a:ext cx="7668806" cy="1628893"/>
            <a:chOff x="822708" y="1066800"/>
            <a:chExt cx="7668806" cy="1628893"/>
          </a:xfrm>
        </p:grpSpPr>
        <p:sp>
          <p:nvSpPr>
            <p:cNvPr id="8" name="TextBox 7"/>
            <p:cNvSpPr txBox="1"/>
            <p:nvPr/>
          </p:nvSpPr>
          <p:spPr>
            <a:xfrm>
              <a:off x="822708" y="2387916"/>
              <a:ext cx="1828800" cy="307777"/>
            </a:xfrm>
            <a:prstGeom prst="rect">
              <a:avLst/>
            </a:prstGeom>
            <a:noFill/>
          </p:spPr>
          <p:txBody>
            <a:bodyPr wrap="square" rtlCol="0">
              <a:spAutoFit/>
            </a:bodyPr>
            <a:lstStyle/>
            <a:p>
              <a:pPr algn="ctr" rtl="0">
                <a:spcBef>
                  <a:spcPts val="600"/>
                </a:spcBef>
                <a:spcAft>
                  <a:spcPts val="300"/>
                </a:spcAft>
              </a:pPr>
              <a:r>
                <a:rPr lang="en-US" sz="1400" dirty="0" smtClean="0">
                  <a:latin typeface="Lato" panose="020F0502020204030203" pitchFamily="34" charset="0"/>
                </a:rPr>
                <a:t>The Underpaid</a:t>
              </a:r>
            </a:p>
          </p:txBody>
        </p:sp>
        <p:sp>
          <p:nvSpPr>
            <p:cNvPr id="9" name="TextBox 8"/>
            <p:cNvSpPr txBox="1"/>
            <p:nvPr/>
          </p:nvSpPr>
          <p:spPr>
            <a:xfrm>
              <a:off x="3366278" y="2387916"/>
              <a:ext cx="2424600" cy="307777"/>
            </a:xfrm>
            <a:prstGeom prst="rect">
              <a:avLst/>
            </a:prstGeom>
            <a:noFill/>
          </p:spPr>
          <p:txBody>
            <a:bodyPr wrap="square" rtlCol="0">
              <a:spAutoFit/>
            </a:bodyPr>
            <a:lstStyle/>
            <a:p>
              <a:pPr algn="ctr" rtl="0">
                <a:spcBef>
                  <a:spcPts val="600"/>
                </a:spcBef>
                <a:spcAft>
                  <a:spcPts val="300"/>
                </a:spcAft>
              </a:pPr>
              <a:r>
                <a:rPr lang="en-US" sz="1400" dirty="0" smtClean="0">
                  <a:latin typeface="Lato" panose="020F0502020204030203" pitchFamily="34" charset="0"/>
                </a:rPr>
                <a:t>People with </a:t>
              </a:r>
              <a:r>
                <a:rPr lang="en-US" sz="1400" dirty="0">
                  <a:latin typeface="Lato" panose="020F0502020204030203" pitchFamily="34" charset="0"/>
                </a:rPr>
                <a:t>D</a:t>
              </a:r>
              <a:r>
                <a:rPr lang="en-US" sz="1400" dirty="0" smtClean="0">
                  <a:latin typeface="Lato" panose="020F0502020204030203" pitchFamily="34" charset="0"/>
                </a:rPr>
                <a:t>isabilities</a:t>
              </a:r>
            </a:p>
          </p:txBody>
        </p:sp>
        <p:sp>
          <p:nvSpPr>
            <p:cNvPr id="10" name="TextBox 9"/>
            <p:cNvSpPr txBox="1"/>
            <p:nvPr/>
          </p:nvSpPr>
          <p:spPr>
            <a:xfrm>
              <a:off x="6400800" y="2387916"/>
              <a:ext cx="2090714" cy="307777"/>
            </a:xfrm>
            <a:prstGeom prst="rect">
              <a:avLst/>
            </a:prstGeom>
            <a:noFill/>
          </p:spPr>
          <p:txBody>
            <a:bodyPr wrap="square" rtlCol="0">
              <a:spAutoFit/>
            </a:bodyPr>
            <a:lstStyle/>
            <a:p>
              <a:pPr algn="ctr" rtl="0">
                <a:spcBef>
                  <a:spcPts val="600"/>
                </a:spcBef>
                <a:spcAft>
                  <a:spcPts val="300"/>
                </a:spcAft>
              </a:pPr>
              <a:r>
                <a:rPr lang="en-US" sz="1400" dirty="0" smtClean="0">
                  <a:latin typeface="Lato" panose="020F0502020204030203" pitchFamily="34" charset="0"/>
                </a:rPr>
                <a:t>The Unemployed</a:t>
              </a:r>
            </a:p>
          </p:txBody>
        </p:sp>
        <p:pic>
          <p:nvPicPr>
            <p:cNvPr id="11" name="תמונה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6957" y="1066800"/>
              <a:ext cx="623242" cy="1165970"/>
            </a:xfrm>
            <a:prstGeom prst="rect">
              <a:avLst/>
            </a:prstGeom>
          </p:spPr>
        </p:pic>
        <p:pic>
          <p:nvPicPr>
            <p:cNvPr id="12" name="תמונה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3940" y="1085804"/>
              <a:ext cx="1145095" cy="1207717"/>
            </a:xfrm>
            <a:prstGeom prst="rect">
              <a:avLst/>
            </a:prstGeom>
          </p:spPr>
        </p:pic>
        <p:pic>
          <p:nvPicPr>
            <p:cNvPr id="13" name="תמונה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56108" y="1071340"/>
              <a:ext cx="762000" cy="1198951"/>
            </a:xfrm>
            <a:prstGeom prst="rect">
              <a:avLst/>
            </a:prstGeom>
          </p:spPr>
        </p:pic>
      </p:grpSp>
      <p:grpSp>
        <p:nvGrpSpPr>
          <p:cNvPr id="14" name="קבוצה 9"/>
          <p:cNvGrpSpPr/>
          <p:nvPr/>
        </p:nvGrpSpPr>
        <p:grpSpPr>
          <a:xfrm>
            <a:off x="2455192" y="3250300"/>
            <a:ext cx="8433891" cy="1900213"/>
            <a:chOff x="173252" y="3542400"/>
            <a:chExt cx="8433891" cy="1900213"/>
          </a:xfrm>
        </p:grpSpPr>
        <p:sp>
          <p:nvSpPr>
            <p:cNvPr id="15" name="TextBox 14"/>
            <p:cNvSpPr txBox="1"/>
            <p:nvPr/>
          </p:nvSpPr>
          <p:spPr>
            <a:xfrm>
              <a:off x="173252" y="4750116"/>
              <a:ext cx="3193026" cy="523220"/>
            </a:xfrm>
            <a:prstGeom prst="rect">
              <a:avLst/>
            </a:prstGeom>
            <a:noFill/>
          </p:spPr>
          <p:txBody>
            <a:bodyPr wrap="square" rtlCol="0">
              <a:spAutoFit/>
            </a:bodyPr>
            <a:lstStyle/>
            <a:p>
              <a:pPr algn="ctr" rtl="0">
                <a:spcBef>
                  <a:spcPts val="600"/>
                </a:spcBef>
                <a:spcAft>
                  <a:spcPts val="300"/>
                </a:spcAft>
              </a:pPr>
              <a:r>
                <a:rPr lang="en-US" sz="1400" dirty="0">
                  <a:latin typeface="Lato" panose="020F0502020204030203" pitchFamily="34" charset="0"/>
                </a:rPr>
                <a:t>S</a:t>
              </a:r>
              <a:r>
                <a:rPr lang="en-US" sz="1400" dirty="0" smtClean="0">
                  <a:latin typeface="Lato" panose="020F0502020204030203" pitchFamily="34" charset="0"/>
                </a:rPr>
                <a:t>ingle </a:t>
              </a:r>
              <a:r>
                <a:rPr lang="en-US" sz="1400" dirty="0">
                  <a:latin typeface="Lato" panose="020F0502020204030203" pitchFamily="34" charset="0"/>
                </a:rPr>
                <a:t>P</a:t>
              </a:r>
              <a:r>
                <a:rPr lang="en-US" sz="1400" dirty="0" smtClean="0">
                  <a:latin typeface="Lato" panose="020F0502020204030203" pitchFamily="34" charset="0"/>
                </a:rPr>
                <a:t>arent F</a:t>
              </a:r>
              <a:r>
                <a:rPr lang="en-US" sz="1400" dirty="0">
                  <a:latin typeface="Lato" panose="020F0502020204030203" pitchFamily="34" charset="0"/>
                </a:rPr>
                <a:t>amilies, </a:t>
              </a:r>
              <a:r>
                <a:rPr lang="en-US" sz="1400" dirty="0" smtClean="0">
                  <a:latin typeface="Lato" panose="020F0502020204030203" pitchFamily="34" charset="0"/>
                </a:rPr>
                <a:t>Veterans</a:t>
              </a:r>
              <a:r>
                <a:rPr lang="en-US" sz="1400" dirty="0">
                  <a:latin typeface="Lato" panose="020F0502020204030203" pitchFamily="34" charset="0"/>
                </a:rPr>
                <a:t>, A</a:t>
              </a:r>
              <a:r>
                <a:rPr lang="en-US" sz="1400" dirty="0" smtClean="0">
                  <a:latin typeface="Lato" panose="020F0502020204030203" pitchFamily="34" charset="0"/>
                </a:rPr>
                <a:t>nyone with </a:t>
              </a:r>
              <a:r>
                <a:rPr lang="en-US" sz="1400" dirty="0">
                  <a:latin typeface="Lato" panose="020F0502020204030203" pitchFamily="34" charset="0"/>
                </a:rPr>
                <a:t>Chronic </a:t>
              </a:r>
              <a:r>
                <a:rPr lang="en-US" sz="1400" dirty="0" smtClean="0">
                  <a:latin typeface="Lato" panose="020F0502020204030203" pitchFamily="34" charset="0"/>
                </a:rPr>
                <a:t>Disease</a:t>
              </a:r>
            </a:p>
          </p:txBody>
        </p:sp>
        <p:sp>
          <p:nvSpPr>
            <p:cNvPr id="16" name="TextBox 15"/>
            <p:cNvSpPr txBox="1"/>
            <p:nvPr/>
          </p:nvSpPr>
          <p:spPr>
            <a:xfrm>
              <a:off x="3175635" y="4750116"/>
              <a:ext cx="2805887" cy="692497"/>
            </a:xfrm>
            <a:prstGeom prst="rect">
              <a:avLst/>
            </a:prstGeom>
            <a:noFill/>
          </p:spPr>
          <p:txBody>
            <a:bodyPr wrap="square" rtlCol="0">
              <a:spAutoFit/>
            </a:bodyPr>
            <a:lstStyle/>
            <a:p>
              <a:pPr algn="ctr" rtl="0">
                <a:spcBef>
                  <a:spcPts val="600"/>
                </a:spcBef>
                <a:spcAft>
                  <a:spcPts val="300"/>
                </a:spcAft>
              </a:pPr>
              <a:r>
                <a:rPr lang="en-US" sz="1400" dirty="0" smtClean="0">
                  <a:latin typeface="Lato" panose="020F0502020204030203" pitchFamily="34" charset="0"/>
                </a:rPr>
                <a:t>Parents of Children </a:t>
              </a:r>
              <a:br>
                <a:rPr lang="en-US" sz="1400" dirty="0" smtClean="0">
                  <a:latin typeface="Lato" panose="020F0502020204030203" pitchFamily="34" charset="0"/>
                </a:rPr>
              </a:br>
              <a:r>
                <a:rPr lang="en-US" sz="1400" dirty="0" smtClean="0">
                  <a:latin typeface="Lato" panose="020F0502020204030203" pitchFamily="34" charset="0"/>
                </a:rPr>
                <a:t>with Special </a:t>
              </a:r>
              <a:r>
                <a:rPr lang="en-US" sz="1400" dirty="0">
                  <a:latin typeface="Lato" panose="020F0502020204030203" pitchFamily="34" charset="0"/>
                </a:rPr>
                <a:t>N</a:t>
              </a:r>
              <a:r>
                <a:rPr lang="en-US" sz="1400" dirty="0" smtClean="0">
                  <a:latin typeface="Lato" panose="020F0502020204030203" pitchFamily="34" charset="0"/>
                </a:rPr>
                <a:t>eeds </a:t>
              </a:r>
              <a:br>
                <a:rPr lang="en-US" sz="1400" dirty="0" smtClean="0">
                  <a:latin typeface="Lato" panose="020F0502020204030203" pitchFamily="34" charset="0"/>
                </a:rPr>
              </a:br>
              <a:r>
                <a:rPr lang="en-US" sz="1100" dirty="0" smtClean="0">
                  <a:solidFill>
                    <a:schemeClr val="tx1">
                      <a:lumMod val="50000"/>
                      <a:lumOff val="50000"/>
                    </a:schemeClr>
                  </a:solidFill>
                  <a:latin typeface="Lato" panose="020F0502020204030203" pitchFamily="34" charset="0"/>
                </a:rPr>
                <a:t>(Learning disabilities, Autism…)</a:t>
              </a:r>
            </a:p>
          </p:txBody>
        </p:sp>
        <p:sp>
          <p:nvSpPr>
            <p:cNvPr id="17" name="TextBox 16"/>
            <p:cNvSpPr txBox="1"/>
            <p:nvPr/>
          </p:nvSpPr>
          <p:spPr>
            <a:xfrm>
              <a:off x="6244943" y="4750116"/>
              <a:ext cx="2362200" cy="523220"/>
            </a:xfrm>
            <a:prstGeom prst="rect">
              <a:avLst/>
            </a:prstGeom>
            <a:noFill/>
          </p:spPr>
          <p:txBody>
            <a:bodyPr wrap="square" rtlCol="0">
              <a:spAutoFit/>
            </a:bodyPr>
            <a:lstStyle/>
            <a:p>
              <a:pPr algn="ctr" rtl="0">
                <a:spcBef>
                  <a:spcPts val="600"/>
                </a:spcBef>
                <a:spcAft>
                  <a:spcPts val="300"/>
                </a:spcAft>
              </a:pPr>
              <a:r>
                <a:rPr lang="en-US" sz="1400" dirty="0" smtClean="0">
                  <a:latin typeface="Lato" panose="020F0502020204030203" pitchFamily="34" charset="0"/>
                </a:rPr>
                <a:t>Anyone who Wants to Know about Tax Breaks</a:t>
              </a:r>
            </a:p>
          </p:txBody>
        </p:sp>
        <p:pic>
          <p:nvPicPr>
            <p:cNvPr id="18" name="תמונה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1716" y="3798320"/>
              <a:ext cx="900569" cy="903551"/>
            </a:xfrm>
            <a:prstGeom prst="rect">
              <a:avLst/>
            </a:prstGeom>
          </p:spPr>
        </p:pic>
        <p:pic>
          <p:nvPicPr>
            <p:cNvPr id="19" name="תמונה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48960" y="3542400"/>
              <a:ext cx="576296" cy="1170845"/>
            </a:xfrm>
            <a:prstGeom prst="rect">
              <a:avLst/>
            </a:prstGeom>
          </p:spPr>
        </p:pic>
        <p:pic>
          <p:nvPicPr>
            <p:cNvPr id="20" name="תמונה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517" y="3623302"/>
              <a:ext cx="949279" cy="1009040"/>
            </a:xfrm>
            <a:prstGeom prst="rect">
              <a:avLst/>
            </a:prstGeom>
          </p:spPr>
        </p:pic>
      </p:grpSp>
      <p:sp>
        <p:nvSpPr>
          <p:cNvPr id="22" name="Title 1"/>
          <p:cNvSpPr txBox="1">
            <a:spLocks/>
          </p:cNvSpPr>
          <p:nvPr/>
        </p:nvSpPr>
        <p:spPr>
          <a:xfrm>
            <a:off x="1885448" y="5681345"/>
            <a:ext cx="9658852" cy="765507"/>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b="1" kern="1200">
                <a:solidFill>
                  <a:schemeClr val="accent1">
                    <a:lumMod val="50000"/>
                  </a:schemeClr>
                </a:solidFill>
                <a:latin typeface="Arial" charset="0"/>
                <a:ea typeface="Arial" charset="0"/>
                <a:cs typeface="Arial" charset="0"/>
              </a:defRPr>
            </a:lvl1pPr>
          </a:lstStyle>
          <a:p>
            <a:pPr algn="ctr"/>
            <a:r>
              <a:rPr lang="en-US" dirty="0">
                <a:solidFill>
                  <a:srgbClr val="2C5B86"/>
                </a:solidFill>
                <a:latin typeface="Lato Black" panose="020F0A02020204030203" pitchFamily="34" charset="0"/>
                <a:cs typeface="+mn-cs"/>
              </a:rPr>
              <a:t>Is there anyone who does </a:t>
            </a:r>
            <a:r>
              <a:rPr lang="en-US" i="1" dirty="0" smtClean="0">
                <a:solidFill>
                  <a:srgbClr val="2C5B86"/>
                </a:solidFill>
                <a:latin typeface="Lato Black" panose="020F0A02020204030203" pitchFamily="34" charset="0"/>
                <a:cs typeface="+mn-cs"/>
              </a:rPr>
              <a:t>NOT</a:t>
            </a:r>
            <a:r>
              <a:rPr lang="en-US" dirty="0" smtClean="0">
                <a:solidFill>
                  <a:srgbClr val="2C5B86"/>
                </a:solidFill>
                <a:latin typeface="Lato Black" panose="020F0A02020204030203" pitchFamily="34" charset="0"/>
                <a:cs typeface="+mn-cs"/>
              </a:rPr>
              <a:t> </a:t>
            </a:r>
            <a:r>
              <a:rPr lang="en-US" dirty="0">
                <a:solidFill>
                  <a:srgbClr val="2C5B86"/>
                </a:solidFill>
                <a:latin typeface="Lato Black" panose="020F0A02020204030203" pitchFamily="34" charset="0"/>
                <a:cs typeface="+mn-cs"/>
              </a:rPr>
              <a:t>need </a:t>
            </a:r>
            <a:br>
              <a:rPr lang="en-US" dirty="0">
                <a:solidFill>
                  <a:srgbClr val="2C5B86"/>
                </a:solidFill>
                <a:latin typeface="Lato Black" panose="020F0A02020204030203" pitchFamily="34" charset="0"/>
                <a:cs typeface="+mn-cs"/>
              </a:rPr>
            </a:br>
            <a:r>
              <a:rPr lang="en-US" dirty="0">
                <a:solidFill>
                  <a:srgbClr val="2C5B86"/>
                </a:solidFill>
                <a:latin typeface="Lato Black" panose="020F0A02020204030203" pitchFamily="34" charset="0"/>
                <a:cs typeface="+mn-cs"/>
              </a:rPr>
              <a:t>to know about their rights?</a:t>
            </a:r>
          </a:p>
        </p:txBody>
      </p:sp>
    </p:spTree>
    <p:extLst>
      <p:ext uri="{BB962C8B-B14F-4D97-AF65-F5344CB8AC3E}">
        <p14:creationId xmlns:p14="http://schemas.microsoft.com/office/powerpoint/2010/main" val="29727447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398" y="170928"/>
            <a:ext cx="8826501" cy="765507"/>
          </a:xfrm>
        </p:spPr>
        <p:txBody>
          <a:bodyPr>
            <a:normAutofit fontScale="90000"/>
          </a:bodyPr>
          <a:lstStyle/>
          <a:p>
            <a:pPr algn="l"/>
            <a:r>
              <a:rPr lang="en-US" dirty="0" smtClean="0">
                <a:solidFill>
                  <a:srgbClr val="2C5B86"/>
                </a:solidFill>
                <a:latin typeface="Lato Black" panose="020F0A02020204030203" pitchFamily="34" charset="0"/>
                <a:cs typeface="+mn-cs"/>
              </a:rPr>
              <a:t>So </a:t>
            </a:r>
            <a:r>
              <a:rPr lang="en-US" dirty="0">
                <a:solidFill>
                  <a:srgbClr val="2C5B86"/>
                </a:solidFill>
                <a:latin typeface="Lato Black" panose="020F0A02020204030203" pitchFamily="34" charset="0"/>
                <a:cs typeface="+mn-cs"/>
              </a:rPr>
              <a:t>how would you </a:t>
            </a:r>
            <a:r>
              <a:rPr lang="en-US" dirty="0" smtClean="0">
                <a:solidFill>
                  <a:srgbClr val="2C5B86"/>
                </a:solidFill>
                <a:latin typeface="Lato Black" panose="020F0A02020204030203" pitchFamily="34" charset="0"/>
                <a:cs typeface="+mn-cs"/>
              </a:rPr>
              <a:t>learn about </a:t>
            </a:r>
            <a:r>
              <a:rPr lang="en-US" dirty="0">
                <a:solidFill>
                  <a:srgbClr val="2C5B86"/>
                </a:solidFill>
                <a:latin typeface="Lato Black" panose="020F0A02020204030203" pitchFamily="34" charset="0"/>
                <a:cs typeface="+mn-cs"/>
              </a:rPr>
              <a:t>your rights?</a:t>
            </a:r>
          </a:p>
        </p:txBody>
      </p:sp>
      <p:sp>
        <p:nvSpPr>
          <p:cNvPr id="4" name="Slide Number Placeholder 3"/>
          <p:cNvSpPr>
            <a:spLocks noGrp="1"/>
          </p:cNvSpPr>
          <p:nvPr>
            <p:ph type="sldNum" sz="quarter" idx="12"/>
          </p:nvPr>
        </p:nvSpPr>
        <p:spPr/>
        <p:txBody>
          <a:bodyPr/>
          <a:lstStyle/>
          <a:p>
            <a:fld id="{2522BC5C-605E-3A42-B4ED-9ED6AB845519}" type="slidenum">
              <a:rPr lang="en-US" smtClean="0"/>
              <a:pPr/>
              <a:t>3</a:t>
            </a:fld>
            <a:endParaRPr lang="en-US" dirty="0"/>
          </a:p>
        </p:txBody>
      </p:sp>
      <p:sp>
        <p:nvSpPr>
          <p:cNvPr id="27" name="TextBox 26"/>
          <p:cNvSpPr txBox="1"/>
          <p:nvPr/>
        </p:nvSpPr>
        <p:spPr>
          <a:xfrm>
            <a:off x="8829112" y="887062"/>
            <a:ext cx="1387479" cy="1938992"/>
          </a:xfrm>
          <a:prstGeom prst="rect">
            <a:avLst/>
          </a:prstGeom>
          <a:noFill/>
        </p:spPr>
        <p:txBody>
          <a:bodyPr wrap="square" rtlCol="0">
            <a:spAutoFit/>
          </a:bodyPr>
          <a:lstStyle/>
          <a:p>
            <a:pPr algn="ctr"/>
            <a:r>
              <a:rPr lang="en-US" sz="12000" dirty="0" smtClean="0">
                <a:solidFill>
                  <a:schemeClr val="accent1"/>
                </a:solidFill>
                <a:latin typeface="Lato" panose="020F0502020204030203" pitchFamily="34" charset="0"/>
              </a:rPr>
              <a:t>!</a:t>
            </a:r>
            <a:endParaRPr lang="en-US" sz="12000" dirty="0">
              <a:solidFill>
                <a:schemeClr val="accent1"/>
              </a:solidFill>
              <a:latin typeface="Lato" panose="020F0502020204030203" pitchFamily="34" charset="0"/>
            </a:endParaRPr>
          </a:p>
        </p:txBody>
      </p:sp>
      <p:pic>
        <p:nvPicPr>
          <p:cNvPr id="28" name="Picture 2" descr="http://upload.wikimedia.org/wikipedia/commons/4/4a/Logo_2013_Goog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312" y="1134698"/>
            <a:ext cx="5238428" cy="1848857"/>
          </a:xfrm>
          <a:prstGeom prst="rect">
            <a:avLst/>
          </a:prstGeom>
          <a:noFill/>
          <a:extLst>
            <a:ext uri="{909E8E84-426E-40DD-AFC4-6F175D3DCCD1}">
              <a14:hiddenFill xmlns:a14="http://schemas.microsoft.com/office/drawing/2010/main">
                <a:solidFill>
                  <a:srgbClr val="FFFFFF"/>
                </a:solidFill>
              </a14:hiddenFill>
            </a:ext>
          </a:extLst>
        </p:spPr>
      </p:pic>
      <p:sp>
        <p:nvSpPr>
          <p:cNvPr id="30" name="Title 1"/>
          <p:cNvSpPr txBox="1">
            <a:spLocks/>
          </p:cNvSpPr>
          <p:nvPr/>
        </p:nvSpPr>
        <p:spPr bwMode="auto">
          <a:xfrm>
            <a:off x="2336800" y="2733344"/>
            <a:ext cx="8686800" cy="904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0" fontAlgn="base" hangingPunct="0">
              <a:spcBef>
                <a:spcPct val="0"/>
              </a:spcBef>
              <a:spcAft>
                <a:spcPct val="0"/>
              </a:spcAft>
              <a:defRPr sz="3600" kern="1200">
                <a:solidFill>
                  <a:schemeClr val="tx1"/>
                </a:solidFill>
                <a:latin typeface="+mj-lt"/>
                <a:ea typeface="+mj-ea"/>
                <a:cs typeface="Arial" charset="0"/>
              </a:defRPr>
            </a:lvl1pPr>
            <a:lvl2pPr algn="r" rtl="1" eaLnBrk="0" fontAlgn="base" hangingPunct="0">
              <a:spcBef>
                <a:spcPct val="0"/>
              </a:spcBef>
              <a:spcAft>
                <a:spcPct val="0"/>
              </a:spcAft>
              <a:defRPr sz="3600">
                <a:solidFill>
                  <a:schemeClr val="tx1"/>
                </a:solidFill>
                <a:latin typeface="Calibri" pitchFamily="34" charset="0"/>
                <a:cs typeface="Arial" charset="0"/>
              </a:defRPr>
            </a:lvl2pPr>
            <a:lvl3pPr algn="r" rtl="1" eaLnBrk="0" fontAlgn="base" hangingPunct="0">
              <a:spcBef>
                <a:spcPct val="0"/>
              </a:spcBef>
              <a:spcAft>
                <a:spcPct val="0"/>
              </a:spcAft>
              <a:defRPr sz="3600">
                <a:solidFill>
                  <a:schemeClr val="tx1"/>
                </a:solidFill>
                <a:latin typeface="Calibri" pitchFamily="34" charset="0"/>
                <a:cs typeface="Arial" charset="0"/>
              </a:defRPr>
            </a:lvl3pPr>
            <a:lvl4pPr algn="r" rtl="1" eaLnBrk="0" fontAlgn="base" hangingPunct="0">
              <a:spcBef>
                <a:spcPct val="0"/>
              </a:spcBef>
              <a:spcAft>
                <a:spcPct val="0"/>
              </a:spcAft>
              <a:defRPr sz="3600">
                <a:solidFill>
                  <a:schemeClr val="tx1"/>
                </a:solidFill>
                <a:latin typeface="Calibri" pitchFamily="34" charset="0"/>
                <a:cs typeface="Arial" charset="0"/>
              </a:defRPr>
            </a:lvl4pPr>
            <a:lvl5pPr algn="r" rtl="1" eaLnBrk="0" fontAlgn="base" hangingPunct="0">
              <a:spcBef>
                <a:spcPct val="0"/>
              </a:spcBef>
              <a:spcAft>
                <a:spcPct val="0"/>
              </a:spcAft>
              <a:defRPr sz="3600">
                <a:solidFill>
                  <a:schemeClr val="tx1"/>
                </a:solidFill>
                <a:latin typeface="Calibri" pitchFamily="34" charset="0"/>
                <a:cs typeface="Arial"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a:lstStyle>
          <a:p>
            <a:pPr algn="l" rtl="0"/>
            <a:r>
              <a:rPr lang="en-US" sz="6600" b="1" dirty="0" smtClean="0">
                <a:solidFill>
                  <a:srgbClr val="2C5B86"/>
                </a:solidFill>
                <a:latin typeface="Lato Black" panose="020F0A02020204030203" pitchFamily="34" charset="0"/>
                <a:cs typeface="+mn-cs"/>
              </a:rPr>
              <a:t>But…</a:t>
            </a:r>
            <a:endParaRPr lang="en-US" sz="6600" b="1" dirty="0">
              <a:solidFill>
                <a:srgbClr val="2C5B86"/>
              </a:solidFill>
              <a:latin typeface="Lato Black" panose="020F0A02020204030203" pitchFamily="34" charset="0"/>
              <a:cs typeface="+mn-cs"/>
            </a:endParaRPr>
          </a:p>
        </p:txBody>
      </p:sp>
      <p:sp>
        <p:nvSpPr>
          <p:cNvPr id="34" name="TextBox 33"/>
          <p:cNvSpPr txBox="1"/>
          <p:nvPr/>
        </p:nvSpPr>
        <p:spPr>
          <a:xfrm>
            <a:off x="3073400" y="5563973"/>
            <a:ext cx="2286000" cy="707886"/>
          </a:xfrm>
          <a:prstGeom prst="rect">
            <a:avLst/>
          </a:prstGeom>
          <a:noFill/>
        </p:spPr>
        <p:txBody>
          <a:bodyPr wrap="square" rtlCol="0">
            <a:spAutoFit/>
          </a:bodyPr>
          <a:lstStyle/>
          <a:p>
            <a:pPr marL="0" lvl="1" algn="ctr" rtl="0">
              <a:spcBef>
                <a:spcPts val="600"/>
              </a:spcBef>
              <a:spcAft>
                <a:spcPts val="300"/>
              </a:spcAft>
            </a:pPr>
            <a:r>
              <a:rPr lang="en-US" sz="2000" dirty="0">
                <a:solidFill>
                  <a:srgbClr val="2C5B86"/>
                </a:solidFill>
                <a:latin typeface="Lato Black" panose="020F0A02020204030203" pitchFamily="34" charset="0"/>
              </a:rPr>
              <a:t>You get </a:t>
            </a:r>
            <a:r>
              <a:rPr lang="en-US" sz="2000" dirty="0" smtClean="0">
                <a:solidFill>
                  <a:srgbClr val="2C5B86"/>
                </a:solidFill>
                <a:latin typeface="Lato Black" panose="020F0A02020204030203" pitchFamily="34" charset="0"/>
              </a:rPr>
              <a:t>TOO MUCH  </a:t>
            </a:r>
            <a:r>
              <a:rPr lang="en-US" sz="2000" dirty="0">
                <a:solidFill>
                  <a:srgbClr val="2C5B86"/>
                </a:solidFill>
                <a:latin typeface="Lato Black" panose="020F0A02020204030203" pitchFamily="34" charset="0"/>
              </a:rPr>
              <a:t>information</a:t>
            </a:r>
          </a:p>
        </p:txBody>
      </p:sp>
      <p:sp>
        <p:nvSpPr>
          <p:cNvPr id="35" name="TextBox 34"/>
          <p:cNvSpPr txBox="1"/>
          <p:nvPr/>
        </p:nvSpPr>
        <p:spPr>
          <a:xfrm>
            <a:off x="5969000" y="5551273"/>
            <a:ext cx="2286000" cy="707886"/>
          </a:xfrm>
          <a:prstGeom prst="rect">
            <a:avLst/>
          </a:prstGeom>
          <a:noFill/>
        </p:spPr>
        <p:txBody>
          <a:bodyPr wrap="square" rtlCol="0">
            <a:spAutoFit/>
          </a:bodyPr>
          <a:lstStyle/>
          <a:p>
            <a:pPr marL="0" lvl="1" algn="ctr" rtl="0">
              <a:spcBef>
                <a:spcPts val="600"/>
              </a:spcBef>
              <a:spcAft>
                <a:spcPts val="300"/>
              </a:spcAft>
            </a:pPr>
            <a:r>
              <a:rPr lang="en-US" sz="2000" dirty="0" smtClean="0">
                <a:solidFill>
                  <a:srgbClr val="2C5B86"/>
                </a:solidFill>
                <a:latin typeface="Lato Black" panose="020F0A02020204030203" pitchFamily="34" charset="0"/>
              </a:rPr>
              <a:t>It </a:t>
            </a:r>
            <a:r>
              <a:rPr lang="en-US" sz="2000" dirty="0">
                <a:solidFill>
                  <a:srgbClr val="2C5B86"/>
                </a:solidFill>
                <a:latin typeface="Lato Black" panose="020F0A02020204030203" pitchFamily="34" charset="0"/>
              </a:rPr>
              <a:t>is </a:t>
            </a:r>
            <a:r>
              <a:rPr lang="en-US" sz="2000" dirty="0" smtClean="0">
                <a:solidFill>
                  <a:srgbClr val="2C5B86"/>
                </a:solidFill>
                <a:latin typeface="Lato Black" panose="020F0A02020204030203" pitchFamily="34" charset="0"/>
              </a:rPr>
              <a:t>written in legal language</a:t>
            </a:r>
            <a:endParaRPr lang="en-US" sz="2000" dirty="0">
              <a:solidFill>
                <a:srgbClr val="2C5B86"/>
              </a:solidFill>
              <a:latin typeface="Lato Black" panose="020F0A02020204030203" pitchFamily="34" charset="0"/>
            </a:endParaRPr>
          </a:p>
        </p:txBody>
      </p:sp>
      <p:sp>
        <p:nvSpPr>
          <p:cNvPr id="36" name="TextBox 35"/>
          <p:cNvSpPr txBox="1"/>
          <p:nvPr/>
        </p:nvSpPr>
        <p:spPr>
          <a:xfrm>
            <a:off x="8674100" y="5551273"/>
            <a:ext cx="2590800" cy="1015663"/>
          </a:xfrm>
          <a:prstGeom prst="rect">
            <a:avLst/>
          </a:prstGeom>
          <a:noFill/>
        </p:spPr>
        <p:txBody>
          <a:bodyPr wrap="square" rtlCol="0">
            <a:spAutoFit/>
          </a:bodyPr>
          <a:lstStyle/>
          <a:p>
            <a:pPr marL="0" lvl="1" algn="ctr" rtl="0">
              <a:spcBef>
                <a:spcPts val="600"/>
              </a:spcBef>
              <a:spcAft>
                <a:spcPts val="300"/>
              </a:spcAft>
            </a:pPr>
            <a:r>
              <a:rPr lang="en-US" sz="2000" dirty="0" smtClean="0">
                <a:solidFill>
                  <a:srgbClr val="2C5B86"/>
                </a:solidFill>
                <a:latin typeface="Lato Black" panose="020F0A02020204030203" pitchFamily="34" charset="0"/>
              </a:rPr>
              <a:t>It </a:t>
            </a:r>
            <a:r>
              <a:rPr lang="en-US" sz="2000" dirty="0">
                <a:solidFill>
                  <a:srgbClr val="2C5B86"/>
                </a:solidFill>
                <a:latin typeface="Lato Black" panose="020F0A02020204030203" pitchFamily="34" charset="0"/>
              </a:rPr>
              <a:t>tries to draw you to </a:t>
            </a:r>
            <a:r>
              <a:rPr lang="en-US" sz="2000" dirty="0" smtClean="0">
                <a:solidFill>
                  <a:srgbClr val="2C5B86"/>
                </a:solidFill>
                <a:latin typeface="Lato Black" panose="020F0A02020204030203" pitchFamily="34" charset="0"/>
              </a:rPr>
              <a:t>commercial stake-holders</a:t>
            </a:r>
            <a:endParaRPr lang="en-US" sz="2000" dirty="0">
              <a:solidFill>
                <a:srgbClr val="2C5B86"/>
              </a:solidFill>
              <a:latin typeface="Lato Black" panose="020F0A02020204030203" pitchFamily="34" charset="0"/>
            </a:endParaRPr>
          </a:p>
        </p:txBody>
      </p:sp>
      <p:pic>
        <p:nvPicPr>
          <p:cNvPr id="37" name="תמונה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7198" y="4238612"/>
            <a:ext cx="774603" cy="1022222"/>
          </a:xfrm>
          <a:prstGeom prst="rect">
            <a:avLst/>
          </a:prstGeom>
        </p:spPr>
      </p:pic>
      <p:pic>
        <p:nvPicPr>
          <p:cNvPr id="38" name="תמונה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1000" y="4215740"/>
            <a:ext cx="1092073" cy="1037470"/>
          </a:xfrm>
          <a:prstGeom prst="rect">
            <a:avLst/>
          </a:prstGeom>
        </p:spPr>
      </p:pic>
      <p:pic>
        <p:nvPicPr>
          <p:cNvPr id="39" name="תמונה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6008" y="4178919"/>
            <a:ext cx="526984" cy="1111111"/>
          </a:xfrm>
          <a:prstGeom prst="rect">
            <a:avLst/>
          </a:prstGeom>
        </p:spPr>
      </p:pic>
    </p:spTree>
    <p:extLst>
      <p:ext uri="{BB962C8B-B14F-4D97-AF65-F5344CB8AC3E}">
        <p14:creationId xmlns:p14="http://schemas.microsoft.com/office/powerpoint/2010/main" val="7161521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522BC5C-605E-3A42-B4ED-9ED6AB845519}" type="slidenum">
              <a:rPr lang="en-US" smtClean="0"/>
              <a:pPr/>
              <a:t>4</a:t>
            </a:fld>
            <a:endParaRPr lang="en-US" dirty="0"/>
          </a:p>
        </p:txBody>
      </p:sp>
      <p:sp>
        <p:nvSpPr>
          <p:cNvPr id="17" name="Title 1"/>
          <p:cNvSpPr txBox="1">
            <a:spLocks/>
          </p:cNvSpPr>
          <p:nvPr/>
        </p:nvSpPr>
        <p:spPr bwMode="auto">
          <a:xfrm>
            <a:off x="2133600" y="2273301"/>
            <a:ext cx="9817100" cy="3352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0" fontAlgn="base" hangingPunct="0">
              <a:spcBef>
                <a:spcPct val="0"/>
              </a:spcBef>
              <a:spcAft>
                <a:spcPct val="0"/>
              </a:spcAft>
              <a:defRPr sz="3600" kern="1200">
                <a:solidFill>
                  <a:schemeClr val="tx1"/>
                </a:solidFill>
                <a:latin typeface="+mj-lt"/>
                <a:ea typeface="+mj-ea"/>
                <a:cs typeface="Arial" charset="0"/>
              </a:defRPr>
            </a:lvl1pPr>
            <a:lvl2pPr algn="r" rtl="1" eaLnBrk="0" fontAlgn="base" hangingPunct="0">
              <a:spcBef>
                <a:spcPct val="0"/>
              </a:spcBef>
              <a:spcAft>
                <a:spcPct val="0"/>
              </a:spcAft>
              <a:defRPr sz="3600">
                <a:solidFill>
                  <a:schemeClr val="tx1"/>
                </a:solidFill>
                <a:latin typeface="Calibri" pitchFamily="34" charset="0"/>
                <a:cs typeface="Arial" charset="0"/>
              </a:defRPr>
            </a:lvl2pPr>
            <a:lvl3pPr algn="r" rtl="1" eaLnBrk="0" fontAlgn="base" hangingPunct="0">
              <a:spcBef>
                <a:spcPct val="0"/>
              </a:spcBef>
              <a:spcAft>
                <a:spcPct val="0"/>
              </a:spcAft>
              <a:defRPr sz="3600">
                <a:solidFill>
                  <a:schemeClr val="tx1"/>
                </a:solidFill>
                <a:latin typeface="Calibri" pitchFamily="34" charset="0"/>
                <a:cs typeface="Arial" charset="0"/>
              </a:defRPr>
            </a:lvl3pPr>
            <a:lvl4pPr algn="r" rtl="1" eaLnBrk="0" fontAlgn="base" hangingPunct="0">
              <a:spcBef>
                <a:spcPct val="0"/>
              </a:spcBef>
              <a:spcAft>
                <a:spcPct val="0"/>
              </a:spcAft>
              <a:defRPr sz="3600">
                <a:solidFill>
                  <a:schemeClr val="tx1"/>
                </a:solidFill>
                <a:latin typeface="Calibri" pitchFamily="34" charset="0"/>
                <a:cs typeface="Arial" charset="0"/>
              </a:defRPr>
            </a:lvl4pPr>
            <a:lvl5pPr algn="r" rtl="1" eaLnBrk="0" fontAlgn="base" hangingPunct="0">
              <a:spcBef>
                <a:spcPct val="0"/>
              </a:spcBef>
              <a:spcAft>
                <a:spcPct val="0"/>
              </a:spcAft>
              <a:defRPr sz="3600">
                <a:solidFill>
                  <a:schemeClr val="tx1"/>
                </a:solidFill>
                <a:latin typeface="Calibri" pitchFamily="34" charset="0"/>
                <a:cs typeface="Arial"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a:lstStyle>
          <a:p>
            <a:pPr algn="ctr" rtl="0"/>
            <a:endParaRPr lang="en-US" sz="1600" b="1" dirty="0" smtClean="0">
              <a:solidFill>
                <a:srgbClr val="2C5B86"/>
              </a:solidFill>
              <a:latin typeface="Lato Black" panose="020F0A02020204030203" pitchFamily="34" charset="0"/>
              <a:cs typeface="+mn-cs"/>
            </a:endParaRPr>
          </a:p>
          <a:p>
            <a:pPr algn="ctr" rtl="0"/>
            <a:r>
              <a:rPr lang="en-US" sz="4000" b="1" dirty="0" smtClean="0">
                <a:solidFill>
                  <a:srgbClr val="2C5B86"/>
                </a:solidFill>
                <a:latin typeface="Lato Black" panose="020F0A02020204030203" pitchFamily="34" charset="0"/>
                <a:cs typeface="+mn-cs"/>
              </a:rPr>
              <a:t>Wouldn’t it be great if everyone could find </a:t>
            </a:r>
          </a:p>
          <a:p>
            <a:pPr algn="ctr" rtl="0"/>
            <a:r>
              <a:rPr lang="en-US" sz="4000" b="1" dirty="0" smtClean="0">
                <a:solidFill>
                  <a:srgbClr val="2C5B86"/>
                </a:solidFill>
                <a:latin typeface="Lato Black" panose="020F0A02020204030203" pitchFamily="34" charset="0"/>
                <a:cs typeface="+mn-cs"/>
              </a:rPr>
              <a:t>all </a:t>
            </a:r>
            <a:r>
              <a:rPr lang="en-US" sz="4000" b="1" dirty="0">
                <a:solidFill>
                  <a:srgbClr val="2C5B86"/>
                </a:solidFill>
                <a:latin typeface="Lato Black" panose="020F0A02020204030203" pitchFamily="34" charset="0"/>
                <a:cs typeface="+mn-cs"/>
              </a:rPr>
              <a:t>the information </a:t>
            </a:r>
            <a:r>
              <a:rPr lang="en-US" sz="4000" b="1" dirty="0" smtClean="0">
                <a:solidFill>
                  <a:srgbClr val="2C5B86"/>
                </a:solidFill>
                <a:latin typeface="Lato Black" panose="020F0A02020204030203" pitchFamily="34" charset="0"/>
                <a:cs typeface="+mn-cs"/>
              </a:rPr>
              <a:t>about their rights…</a:t>
            </a:r>
          </a:p>
          <a:p>
            <a:pPr algn="ctr" rtl="0">
              <a:spcBef>
                <a:spcPts val="1200"/>
              </a:spcBef>
            </a:pPr>
            <a:r>
              <a:rPr lang="en-US" sz="4000" b="1" dirty="0" smtClean="0">
                <a:solidFill>
                  <a:srgbClr val="2C5B86"/>
                </a:solidFill>
                <a:latin typeface="Lato Black" panose="020F0A02020204030203" pitchFamily="34" charset="0"/>
                <a:cs typeface="+mn-cs"/>
              </a:rPr>
              <a:t> in </a:t>
            </a:r>
            <a:r>
              <a:rPr lang="en-US" sz="4000" b="1" dirty="0">
                <a:solidFill>
                  <a:srgbClr val="2C5B86"/>
                </a:solidFill>
                <a:latin typeface="Lato Black" panose="020F0A02020204030203" pitchFamily="34" charset="0"/>
                <a:cs typeface="+mn-cs"/>
              </a:rPr>
              <a:t>one </a:t>
            </a:r>
            <a:r>
              <a:rPr lang="en-US" sz="4000" b="1" dirty="0" smtClean="0">
                <a:solidFill>
                  <a:srgbClr val="2C5B86"/>
                </a:solidFill>
                <a:latin typeface="Lato Black" panose="020F0A02020204030203" pitchFamily="34" charset="0"/>
                <a:cs typeface="+mn-cs"/>
              </a:rPr>
              <a:t>place,</a:t>
            </a:r>
            <a:endParaRPr lang="en-US" sz="2000" b="1" dirty="0">
              <a:solidFill>
                <a:srgbClr val="2C5B86"/>
              </a:solidFill>
              <a:latin typeface="Lato Black" panose="020F0A02020204030203" pitchFamily="34" charset="0"/>
              <a:cs typeface="+mn-cs"/>
            </a:endParaRPr>
          </a:p>
          <a:p>
            <a:pPr algn="ctr" rtl="0">
              <a:spcBef>
                <a:spcPts val="1200"/>
              </a:spcBef>
            </a:pPr>
            <a:r>
              <a:rPr lang="en-US" sz="4000" b="1" dirty="0" smtClean="0">
                <a:solidFill>
                  <a:srgbClr val="2C5B86"/>
                </a:solidFill>
                <a:latin typeface="Lato Black" panose="020F0A02020204030203" pitchFamily="34" charset="0"/>
                <a:cs typeface="+mn-cs"/>
              </a:rPr>
              <a:t>in </a:t>
            </a:r>
            <a:r>
              <a:rPr lang="en-US" sz="4000" b="1" dirty="0">
                <a:solidFill>
                  <a:srgbClr val="2C5B86"/>
                </a:solidFill>
                <a:latin typeface="Lato Black" panose="020F0A02020204030203" pitchFamily="34" charset="0"/>
                <a:cs typeface="+mn-cs"/>
              </a:rPr>
              <a:t>plain </a:t>
            </a:r>
            <a:r>
              <a:rPr lang="en-US" sz="4000" b="1" dirty="0" smtClean="0">
                <a:solidFill>
                  <a:srgbClr val="2C5B86"/>
                </a:solidFill>
                <a:latin typeface="Lato Black" panose="020F0A02020204030203" pitchFamily="34" charset="0"/>
                <a:cs typeface="+mn-cs"/>
              </a:rPr>
              <a:t>language,</a:t>
            </a:r>
            <a:endParaRPr lang="en-US" sz="2000" b="1" dirty="0">
              <a:solidFill>
                <a:srgbClr val="2C5B86"/>
              </a:solidFill>
              <a:latin typeface="Lato Black" panose="020F0A02020204030203" pitchFamily="34" charset="0"/>
              <a:cs typeface="+mn-cs"/>
            </a:endParaRPr>
          </a:p>
          <a:p>
            <a:pPr algn="ctr" rtl="0">
              <a:spcBef>
                <a:spcPts val="1200"/>
              </a:spcBef>
            </a:pPr>
            <a:r>
              <a:rPr lang="en-US" sz="4000" b="1" dirty="0" smtClean="0">
                <a:solidFill>
                  <a:srgbClr val="2C5B86"/>
                </a:solidFill>
                <a:latin typeface="Lato Black" panose="020F0A02020204030203" pitchFamily="34" charset="0"/>
                <a:cs typeface="+mn-cs"/>
              </a:rPr>
              <a:t>and for free?</a:t>
            </a:r>
            <a:endParaRPr lang="en-US" sz="4000" b="1" dirty="0">
              <a:solidFill>
                <a:srgbClr val="2C5B86"/>
              </a:solidFill>
              <a:latin typeface="Lato Black" panose="020F0A02020204030203" pitchFamily="34" charset="0"/>
              <a:cs typeface="+mn-cs"/>
            </a:endParaRPr>
          </a:p>
        </p:txBody>
      </p:sp>
      <p:pic>
        <p:nvPicPr>
          <p:cNvPr id="18" name="תמונה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8750" y="1127139"/>
            <a:ext cx="1066800" cy="713042"/>
          </a:xfrm>
          <a:prstGeom prst="rect">
            <a:avLst/>
          </a:prstGeom>
        </p:spPr>
      </p:pic>
      <p:sp>
        <p:nvSpPr>
          <p:cNvPr id="19" name="Title 1"/>
          <p:cNvSpPr>
            <a:spLocks noGrp="1"/>
          </p:cNvSpPr>
          <p:nvPr>
            <p:ph type="title"/>
          </p:nvPr>
        </p:nvSpPr>
        <p:spPr>
          <a:xfrm>
            <a:off x="3200398" y="170928"/>
            <a:ext cx="8826501" cy="765507"/>
          </a:xfrm>
        </p:spPr>
        <p:txBody>
          <a:bodyPr>
            <a:normAutofit/>
          </a:bodyPr>
          <a:lstStyle/>
          <a:p>
            <a:pPr algn="l"/>
            <a:r>
              <a:rPr lang="en-US" dirty="0" smtClean="0">
                <a:solidFill>
                  <a:srgbClr val="2C5B86"/>
                </a:solidFill>
                <a:latin typeface="Lato Black" panose="020F0A02020204030203" pitchFamily="34" charset="0"/>
                <a:cs typeface="+mn-cs"/>
              </a:rPr>
              <a:t>Let’s dream…</a:t>
            </a:r>
            <a:endParaRPr lang="en-US" dirty="0">
              <a:solidFill>
                <a:srgbClr val="2C5B86"/>
              </a:solidFill>
              <a:latin typeface="Lato Black" panose="020F0A02020204030203" pitchFamily="34" charset="0"/>
              <a:cs typeface="+mn-cs"/>
            </a:endParaRPr>
          </a:p>
        </p:txBody>
      </p:sp>
    </p:spTree>
    <p:extLst>
      <p:ext uri="{BB962C8B-B14F-4D97-AF65-F5344CB8AC3E}">
        <p14:creationId xmlns:p14="http://schemas.microsoft.com/office/powerpoint/2010/main" val="27779479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522BC5C-605E-3A42-B4ED-9ED6AB845519}" type="slidenum">
              <a:rPr lang="en-US" smtClean="0"/>
              <a:pPr/>
              <a:t>5</a:t>
            </a:fld>
            <a:endParaRPr lang="en-US" dirty="0"/>
          </a:p>
        </p:txBody>
      </p:sp>
      <p:sp>
        <p:nvSpPr>
          <p:cNvPr id="12" name="Title 1"/>
          <p:cNvSpPr txBox="1">
            <a:spLocks/>
          </p:cNvSpPr>
          <p:nvPr/>
        </p:nvSpPr>
        <p:spPr>
          <a:xfrm>
            <a:off x="3200398" y="170928"/>
            <a:ext cx="8826501" cy="765507"/>
          </a:xfrm>
          <a:prstGeom prst="rect">
            <a:avLst/>
          </a:prstGeom>
        </p:spPr>
        <p:txBody>
          <a:bodyPr vert="horz" lIns="91440" tIns="45720" rIns="91440" bIns="45720" rtlCol="0" anchor="ctr">
            <a:normAutofit fontScale="97500"/>
          </a:bodyPr>
          <a:lstStyle>
            <a:lvl1pPr algn="r" defTabSz="914400" rtl="0" eaLnBrk="1" latinLnBrk="0" hangingPunct="1">
              <a:lnSpc>
                <a:spcPct val="90000"/>
              </a:lnSpc>
              <a:spcBef>
                <a:spcPct val="0"/>
              </a:spcBef>
              <a:buNone/>
              <a:defRPr sz="4000" b="1" kern="1200">
                <a:solidFill>
                  <a:schemeClr val="accent1">
                    <a:lumMod val="50000"/>
                  </a:schemeClr>
                </a:solidFill>
                <a:latin typeface="Arial" charset="0"/>
                <a:ea typeface="Arial" charset="0"/>
                <a:cs typeface="Arial" charset="0"/>
              </a:defRPr>
            </a:lvl1pPr>
          </a:lstStyle>
          <a:p>
            <a:pPr algn="l"/>
            <a:r>
              <a:rPr lang="en-US" dirty="0" smtClean="0">
                <a:solidFill>
                  <a:srgbClr val="2C5B86"/>
                </a:solidFill>
                <a:latin typeface="Lato Black" panose="020F0A02020204030203" pitchFamily="34" charset="0"/>
                <a:cs typeface="+mn-cs"/>
              </a:rPr>
              <a:t>Introducing: </a:t>
            </a:r>
            <a:r>
              <a:rPr lang="en-US" dirty="0" err="1" smtClean="0">
                <a:solidFill>
                  <a:srgbClr val="2C5B86"/>
                </a:solidFill>
                <a:latin typeface="Lato Black" panose="020F0A02020204030203" pitchFamily="34" charset="0"/>
                <a:cs typeface="+mn-cs"/>
              </a:rPr>
              <a:t>Kol</a:t>
            </a:r>
            <a:r>
              <a:rPr lang="en-US" dirty="0" smtClean="0">
                <a:solidFill>
                  <a:srgbClr val="2C5B86"/>
                </a:solidFill>
                <a:latin typeface="Lato Black" panose="020F0A02020204030203" pitchFamily="34" charset="0"/>
                <a:cs typeface="+mn-cs"/>
              </a:rPr>
              <a:t> </a:t>
            </a:r>
            <a:r>
              <a:rPr lang="en-US" dirty="0" err="1" smtClean="0">
                <a:solidFill>
                  <a:srgbClr val="2C5B86"/>
                </a:solidFill>
                <a:latin typeface="Lato Black" panose="020F0A02020204030203" pitchFamily="34" charset="0"/>
                <a:cs typeface="+mn-cs"/>
              </a:rPr>
              <a:t>Zchut</a:t>
            </a:r>
            <a:endParaRPr lang="en-US" dirty="0">
              <a:solidFill>
                <a:srgbClr val="2C5B86"/>
              </a:solidFill>
              <a:latin typeface="Lato Black" panose="020F0A02020204030203" pitchFamily="34" charset="0"/>
              <a:cs typeface="+mn-cs"/>
            </a:endParaRPr>
          </a:p>
        </p:txBody>
      </p:sp>
      <p:pic>
        <p:nvPicPr>
          <p:cNvPr id="2" name="Picture 1"/>
          <p:cNvPicPr>
            <a:picLocks noChangeAspect="1"/>
          </p:cNvPicPr>
          <p:nvPr/>
        </p:nvPicPr>
        <p:blipFill>
          <a:blip r:embed="rId2"/>
          <a:stretch>
            <a:fillRect/>
          </a:stretch>
        </p:blipFill>
        <p:spPr>
          <a:xfrm>
            <a:off x="2079625" y="936435"/>
            <a:ext cx="9429750" cy="5734050"/>
          </a:xfrm>
          <a:prstGeom prst="rect">
            <a:avLst/>
          </a:prstGeom>
        </p:spPr>
      </p:pic>
      <p:sp>
        <p:nvSpPr>
          <p:cNvPr id="6" name="מלבן מעוגל 5"/>
          <p:cNvSpPr/>
          <p:nvPr/>
        </p:nvSpPr>
        <p:spPr>
          <a:xfrm>
            <a:off x="2743200" y="5664027"/>
            <a:ext cx="7835900" cy="971516"/>
          </a:xfrm>
          <a:prstGeom prst="roundRect">
            <a:avLst>
              <a:gd name="adj" fmla="val 47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2C5B86"/>
                </a:solidFill>
                <a:latin typeface="Lato" panose="020F0502020204030203" pitchFamily="34" charset="0"/>
              </a:rPr>
              <a:t>A </a:t>
            </a:r>
            <a:r>
              <a:rPr lang="en-US" sz="3200" b="1" dirty="0">
                <a:solidFill>
                  <a:srgbClr val="2C5B86"/>
                </a:solidFill>
                <a:latin typeface="Lato" panose="020F0502020204030203" pitchFamily="34" charset="0"/>
              </a:rPr>
              <a:t>non-profit, collaborative project that provides information on social benefits</a:t>
            </a:r>
            <a:endParaRPr lang="en-US" sz="3200" b="1" dirty="0">
              <a:solidFill>
                <a:srgbClr val="2C5B86"/>
              </a:solidFill>
            </a:endParaRPr>
          </a:p>
        </p:txBody>
      </p:sp>
    </p:spTree>
    <p:extLst>
      <p:ext uri="{BB962C8B-B14F-4D97-AF65-F5344CB8AC3E}">
        <p14:creationId xmlns:p14="http://schemas.microsoft.com/office/powerpoint/2010/main" val="977592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9AF0A8-D63C-C84F-860F-01628FBD0F1D}"/>
              </a:ext>
            </a:extLst>
          </p:cNvPr>
          <p:cNvSpPr>
            <a:spLocks noGrp="1"/>
          </p:cNvSpPr>
          <p:nvPr>
            <p:ph type="title"/>
          </p:nvPr>
        </p:nvSpPr>
        <p:spPr>
          <a:xfrm>
            <a:off x="3200398" y="120128"/>
            <a:ext cx="8064701" cy="936278"/>
          </a:xfrm>
        </p:spPr>
        <p:txBody>
          <a:bodyPr>
            <a:noAutofit/>
          </a:bodyPr>
          <a:lstStyle/>
          <a:p>
            <a:pPr algn="l"/>
            <a:r>
              <a:rPr lang="en-US" sz="3200" dirty="0" err="1" smtClean="0">
                <a:solidFill>
                  <a:srgbClr val="2C5B86"/>
                </a:solidFill>
              </a:rPr>
              <a:t>Kol</a:t>
            </a:r>
            <a:r>
              <a:rPr lang="en-US" sz="3200" dirty="0" smtClean="0">
                <a:solidFill>
                  <a:srgbClr val="2C5B86"/>
                </a:solidFill>
              </a:rPr>
              <a:t> </a:t>
            </a:r>
            <a:r>
              <a:rPr lang="en-US" sz="3200" dirty="0" err="1" smtClean="0">
                <a:solidFill>
                  <a:srgbClr val="2C5B86"/>
                </a:solidFill>
              </a:rPr>
              <a:t>Zchut</a:t>
            </a:r>
            <a:r>
              <a:rPr lang="en-US" sz="3200" dirty="0" smtClean="0">
                <a:solidFill>
                  <a:srgbClr val="2C5B86"/>
                </a:solidFill>
              </a:rPr>
              <a:t> is growing </a:t>
            </a:r>
            <a:r>
              <a:rPr lang="en-US" sz="3200" dirty="0" smtClean="0">
                <a:solidFill>
                  <a:srgbClr val="2C5B86"/>
                </a:solidFill>
              </a:rPr>
              <a:t>continuously, including in 2018</a:t>
            </a:r>
            <a:endParaRPr lang="en-US" sz="2400" dirty="0">
              <a:solidFill>
                <a:srgbClr val="2C5B86"/>
              </a:solidFill>
            </a:endParaRPr>
          </a:p>
        </p:txBody>
      </p:sp>
      <p:sp>
        <p:nvSpPr>
          <p:cNvPr id="5" name="Slide Number Placeholder 4">
            <a:extLst>
              <a:ext uri="{FF2B5EF4-FFF2-40B4-BE49-F238E27FC236}">
                <a16:creationId xmlns="" xmlns:a16="http://schemas.microsoft.com/office/drawing/2014/main" id="{2C95721F-C8F9-7A4F-A597-5D49B3BA2E97}"/>
              </a:ext>
            </a:extLst>
          </p:cNvPr>
          <p:cNvSpPr>
            <a:spLocks noGrp="1"/>
          </p:cNvSpPr>
          <p:nvPr>
            <p:ph type="sldNum" sz="quarter" idx="12"/>
          </p:nvPr>
        </p:nvSpPr>
        <p:spPr/>
        <p:txBody>
          <a:bodyPr/>
          <a:lstStyle/>
          <a:p>
            <a:pPr algn="l"/>
            <a:fld id="{2522BC5C-605E-3A42-B4ED-9ED6AB845519}" type="slidenum">
              <a:rPr lang="en-US" smtClean="0"/>
              <a:pPr algn="l"/>
              <a:t>6</a:t>
            </a:fld>
            <a:endParaRPr lang="en-US"/>
          </a:p>
        </p:txBody>
      </p:sp>
      <p:sp>
        <p:nvSpPr>
          <p:cNvPr id="19" name="Rectangle 18">
            <a:extLst>
              <a:ext uri="{FF2B5EF4-FFF2-40B4-BE49-F238E27FC236}">
                <a16:creationId xmlns="" xmlns:a16="http://schemas.microsoft.com/office/drawing/2014/main" id="{8B24D7B3-8AF9-F849-9CE3-15E385AB27A2}"/>
              </a:ext>
            </a:extLst>
          </p:cNvPr>
          <p:cNvSpPr/>
          <p:nvPr/>
        </p:nvSpPr>
        <p:spPr>
          <a:xfrm>
            <a:off x="2729982" y="1256583"/>
            <a:ext cx="3773939" cy="461665"/>
          </a:xfrm>
          <a:prstGeom prst="rect">
            <a:avLst/>
          </a:prstGeom>
        </p:spPr>
        <p:txBody>
          <a:bodyPr wrap="square">
            <a:spAutoFit/>
          </a:bodyPr>
          <a:lstStyle/>
          <a:p>
            <a:r>
              <a:rPr lang="en-US" sz="2400" b="1" dirty="0" smtClean="0"/>
              <a:t>More unique users annually</a:t>
            </a:r>
            <a:endParaRPr lang="he-IL" sz="2400" b="1" dirty="0"/>
          </a:p>
        </p:txBody>
      </p:sp>
      <p:sp>
        <p:nvSpPr>
          <p:cNvPr id="23" name="Rectangle 22">
            <a:extLst>
              <a:ext uri="{FF2B5EF4-FFF2-40B4-BE49-F238E27FC236}">
                <a16:creationId xmlns="" xmlns:a16="http://schemas.microsoft.com/office/drawing/2014/main" id="{6010C0D6-E9E3-204C-B366-AC2DBDC60D92}"/>
              </a:ext>
            </a:extLst>
          </p:cNvPr>
          <p:cNvSpPr/>
          <p:nvPr/>
        </p:nvSpPr>
        <p:spPr>
          <a:xfrm>
            <a:off x="7364983" y="1271097"/>
            <a:ext cx="3900116" cy="461665"/>
          </a:xfrm>
          <a:prstGeom prst="rect">
            <a:avLst/>
          </a:prstGeom>
        </p:spPr>
        <p:txBody>
          <a:bodyPr wrap="square">
            <a:spAutoFit/>
          </a:bodyPr>
          <a:lstStyle/>
          <a:p>
            <a:pPr algn="ctr"/>
            <a:r>
              <a:rPr lang="en-US" sz="2400" b="1" dirty="0" smtClean="0"/>
              <a:t>Increase in page views</a:t>
            </a:r>
            <a:endParaRPr lang="he-IL" sz="2000" b="1" dirty="0"/>
          </a:p>
        </p:txBody>
      </p:sp>
      <p:sp>
        <p:nvSpPr>
          <p:cNvPr id="25" name="Rectangle 24">
            <a:extLst>
              <a:ext uri="{FF2B5EF4-FFF2-40B4-BE49-F238E27FC236}">
                <a16:creationId xmlns="" xmlns:a16="http://schemas.microsoft.com/office/drawing/2014/main" id="{07195699-B824-164A-9700-2FAB082B46AE}"/>
              </a:ext>
            </a:extLst>
          </p:cNvPr>
          <p:cNvSpPr/>
          <p:nvPr/>
        </p:nvSpPr>
        <p:spPr>
          <a:xfrm>
            <a:off x="3262691" y="2626342"/>
            <a:ext cx="2708520" cy="707886"/>
          </a:xfrm>
          <a:prstGeom prst="rect">
            <a:avLst/>
          </a:prstGeom>
        </p:spPr>
        <p:txBody>
          <a:bodyPr wrap="square">
            <a:spAutoFit/>
          </a:bodyPr>
          <a:lstStyle/>
          <a:p>
            <a:pPr algn="ctr"/>
            <a:r>
              <a:rPr lang="he-IL" sz="2000" b="1" dirty="0" smtClean="0">
                <a:solidFill>
                  <a:schemeClr val="tx1">
                    <a:lumMod val="95000"/>
                    <a:lumOff val="5000"/>
                  </a:schemeClr>
                </a:solidFill>
              </a:rPr>
              <a:t>2018</a:t>
            </a:r>
            <a:r>
              <a:rPr lang="en-US" sz="2000" b="1" dirty="0" smtClean="0">
                <a:solidFill>
                  <a:schemeClr val="tx1">
                    <a:lumMod val="95000"/>
                    <a:lumOff val="5000"/>
                  </a:schemeClr>
                </a:solidFill>
              </a:rPr>
              <a:t> – </a:t>
            </a:r>
            <a:r>
              <a:rPr lang="he-IL" sz="2000" b="1" dirty="0">
                <a:solidFill>
                  <a:schemeClr val="tx1">
                    <a:lumMod val="95000"/>
                    <a:lumOff val="5000"/>
                  </a:schemeClr>
                </a:solidFill>
              </a:rPr>
              <a:t>5,643,076</a:t>
            </a:r>
            <a:endParaRPr lang="en-US" sz="2000" b="1" dirty="0" smtClean="0">
              <a:solidFill>
                <a:schemeClr val="tx1">
                  <a:lumMod val="95000"/>
                  <a:lumOff val="5000"/>
                </a:schemeClr>
              </a:solidFill>
            </a:endParaRPr>
          </a:p>
          <a:p>
            <a:pPr algn="ctr"/>
            <a:r>
              <a:rPr lang="he-IL" sz="2000" dirty="0" smtClean="0">
                <a:solidFill>
                  <a:schemeClr val="tx1">
                    <a:lumMod val="95000"/>
                    <a:lumOff val="5000"/>
                  </a:schemeClr>
                </a:solidFill>
              </a:rPr>
              <a:t>2017</a:t>
            </a:r>
            <a:r>
              <a:rPr lang="en-US" sz="2000" dirty="0" smtClean="0">
                <a:solidFill>
                  <a:schemeClr val="tx1">
                    <a:lumMod val="95000"/>
                    <a:lumOff val="5000"/>
                  </a:schemeClr>
                </a:solidFill>
              </a:rPr>
              <a:t> - </a:t>
            </a:r>
            <a:r>
              <a:rPr lang="he-IL" sz="2000" dirty="0" smtClean="0">
                <a:solidFill>
                  <a:schemeClr val="tx1">
                    <a:lumMod val="95000"/>
                    <a:lumOff val="5000"/>
                  </a:schemeClr>
                </a:solidFill>
              </a:rPr>
              <a:t>4,662,851</a:t>
            </a:r>
            <a:endParaRPr lang="en-US" sz="2000" b="1" dirty="0" smtClean="0">
              <a:solidFill>
                <a:schemeClr val="tx1">
                  <a:lumMod val="95000"/>
                  <a:lumOff val="5000"/>
                </a:schemeClr>
              </a:solidFill>
            </a:endParaRPr>
          </a:p>
        </p:txBody>
      </p:sp>
      <p:sp>
        <p:nvSpPr>
          <p:cNvPr id="27" name="Rectangle 26">
            <a:extLst>
              <a:ext uri="{FF2B5EF4-FFF2-40B4-BE49-F238E27FC236}">
                <a16:creationId xmlns="" xmlns:a16="http://schemas.microsoft.com/office/drawing/2014/main" id="{D538044A-A642-D141-8CA8-9E5F38B99389}"/>
              </a:ext>
            </a:extLst>
          </p:cNvPr>
          <p:cNvSpPr/>
          <p:nvPr/>
        </p:nvSpPr>
        <p:spPr>
          <a:xfrm>
            <a:off x="7960781" y="2655370"/>
            <a:ext cx="2708520" cy="1015663"/>
          </a:xfrm>
          <a:prstGeom prst="rect">
            <a:avLst/>
          </a:prstGeom>
        </p:spPr>
        <p:txBody>
          <a:bodyPr wrap="square">
            <a:spAutoFit/>
          </a:bodyPr>
          <a:lstStyle/>
          <a:p>
            <a:pPr algn="ctr"/>
            <a:r>
              <a:rPr lang="he-IL" sz="2000" b="1" dirty="0" smtClean="0">
                <a:solidFill>
                  <a:schemeClr val="tx1">
                    <a:lumMod val="95000"/>
                    <a:lumOff val="5000"/>
                  </a:schemeClr>
                </a:solidFill>
              </a:rPr>
              <a:t>2018 </a:t>
            </a:r>
            <a:r>
              <a:rPr lang="en-US" sz="2000" b="1" dirty="0" smtClean="0">
                <a:solidFill>
                  <a:schemeClr val="tx1">
                    <a:lumMod val="95000"/>
                    <a:lumOff val="5000"/>
                  </a:schemeClr>
                </a:solidFill>
              </a:rPr>
              <a:t> - </a:t>
            </a:r>
            <a:r>
              <a:rPr lang="he-IL" sz="2000" b="1" dirty="0">
                <a:solidFill>
                  <a:schemeClr val="tx1">
                    <a:lumMod val="95000"/>
                    <a:lumOff val="5000"/>
                  </a:schemeClr>
                </a:solidFill>
              </a:rPr>
              <a:t>26,414,313</a:t>
            </a:r>
            <a:endParaRPr lang="en-US" sz="2000" b="1" dirty="0" smtClean="0">
              <a:solidFill>
                <a:schemeClr val="tx1">
                  <a:lumMod val="95000"/>
                  <a:lumOff val="5000"/>
                </a:schemeClr>
              </a:solidFill>
            </a:endParaRPr>
          </a:p>
          <a:p>
            <a:pPr algn="ctr"/>
            <a:r>
              <a:rPr lang="he-IL" sz="2000" dirty="0" smtClean="0">
                <a:solidFill>
                  <a:schemeClr val="tx1">
                    <a:lumMod val="95000"/>
                    <a:lumOff val="5000"/>
                  </a:schemeClr>
                </a:solidFill>
              </a:rPr>
              <a:t>2017 </a:t>
            </a:r>
            <a:r>
              <a:rPr lang="en-US" sz="2000" dirty="0" smtClean="0">
                <a:solidFill>
                  <a:schemeClr val="tx1">
                    <a:lumMod val="95000"/>
                    <a:lumOff val="5000"/>
                  </a:schemeClr>
                </a:solidFill>
              </a:rPr>
              <a:t> - </a:t>
            </a:r>
            <a:r>
              <a:rPr lang="he-IL" sz="2000" dirty="0">
                <a:solidFill>
                  <a:schemeClr val="tx1">
                    <a:lumMod val="95000"/>
                    <a:lumOff val="5000"/>
                  </a:schemeClr>
                </a:solidFill>
              </a:rPr>
              <a:t>20,449,989</a:t>
            </a:r>
            <a:endParaRPr lang="en-US" sz="2000" dirty="0" smtClean="0">
              <a:solidFill>
                <a:schemeClr val="tx1">
                  <a:lumMod val="95000"/>
                  <a:lumOff val="5000"/>
                </a:schemeClr>
              </a:solidFill>
            </a:endParaRPr>
          </a:p>
          <a:p>
            <a:pPr algn="ctr"/>
            <a:endParaRPr lang="he-IL" sz="2000" dirty="0">
              <a:solidFill>
                <a:schemeClr val="tx1">
                  <a:lumMod val="95000"/>
                  <a:lumOff val="5000"/>
                </a:schemeClr>
              </a:solidFill>
            </a:endParaRPr>
          </a:p>
        </p:txBody>
      </p:sp>
      <p:cxnSp>
        <p:nvCxnSpPr>
          <p:cNvPr id="30" name="Straight Connector 29">
            <a:extLst>
              <a:ext uri="{FF2B5EF4-FFF2-40B4-BE49-F238E27FC236}">
                <a16:creationId xmlns="" xmlns:a16="http://schemas.microsoft.com/office/drawing/2014/main" id="{836DEFCC-9343-C14B-B690-47B79234C9EC}"/>
              </a:ext>
            </a:extLst>
          </p:cNvPr>
          <p:cNvCxnSpPr/>
          <p:nvPr/>
        </p:nvCxnSpPr>
        <p:spPr>
          <a:xfrm>
            <a:off x="7036572" y="1269371"/>
            <a:ext cx="0" cy="4938246"/>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7849638" y="1737504"/>
            <a:ext cx="2930807" cy="1051933"/>
            <a:chOff x="3404863" y="1693962"/>
            <a:chExt cx="2930807" cy="1051933"/>
          </a:xfrm>
        </p:grpSpPr>
        <p:sp>
          <p:nvSpPr>
            <p:cNvPr id="22" name="Title 1">
              <a:extLst>
                <a:ext uri="{FF2B5EF4-FFF2-40B4-BE49-F238E27FC236}">
                  <a16:creationId xmlns="" xmlns:a16="http://schemas.microsoft.com/office/drawing/2014/main" id="{9AF346DA-CE62-614A-B2E1-35D92FFF5CD8}"/>
                </a:ext>
              </a:extLst>
            </p:cNvPr>
            <p:cNvSpPr txBox="1">
              <a:spLocks/>
            </p:cNvSpPr>
            <p:nvPr/>
          </p:nvSpPr>
          <p:spPr>
            <a:xfrm>
              <a:off x="3404863" y="1693962"/>
              <a:ext cx="1792000" cy="105193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he-IL" dirty="0" smtClean="0">
                  <a:solidFill>
                    <a:srgbClr val="94C662"/>
                  </a:solidFill>
                </a:rPr>
                <a:t>29.2%</a:t>
              </a:r>
              <a:endParaRPr lang="en-US" dirty="0">
                <a:solidFill>
                  <a:srgbClr val="94C662"/>
                </a:solidFill>
              </a:endParaRPr>
            </a:p>
          </p:txBody>
        </p:sp>
        <p:sp>
          <p:nvSpPr>
            <p:cNvPr id="26" name="Title 1">
              <a:extLst>
                <a:ext uri="{FF2B5EF4-FFF2-40B4-BE49-F238E27FC236}">
                  <a16:creationId xmlns="" xmlns:a16="http://schemas.microsoft.com/office/drawing/2014/main" id="{0F19C5CC-602C-E248-A4E8-6D1DD5D4B991}"/>
                </a:ext>
              </a:extLst>
            </p:cNvPr>
            <p:cNvSpPr txBox="1">
              <a:spLocks/>
            </p:cNvSpPr>
            <p:nvPr/>
          </p:nvSpPr>
          <p:spPr>
            <a:xfrm>
              <a:off x="4965505" y="1959893"/>
              <a:ext cx="1370165"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en-US" sz="2400" b="0" dirty="0" smtClean="0"/>
                <a:t>increase</a:t>
              </a:r>
              <a:endParaRPr lang="en-US" sz="2400" b="0" dirty="0"/>
            </a:p>
          </p:txBody>
        </p:sp>
      </p:grpSp>
      <p:grpSp>
        <p:nvGrpSpPr>
          <p:cNvPr id="3" name="Group 2"/>
          <p:cNvGrpSpPr/>
          <p:nvPr/>
        </p:nvGrpSpPr>
        <p:grpSpPr>
          <a:xfrm>
            <a:off x="3171074" y="1925775"/>
            <a:ext cx="2891754" cy="685803"/>
            <a:chOff x="8211476" y="1925775"/>
            <a:chExt cx="2891754" cy="685803"/>
          </a:xfrm>
        </p:grpSpPr>
        <p:sp>
          <p:nvSpPr>
            <p:cNvPr id="8" name="Title 1">
              <a:extLst>
                <a:ext uri="{FF2B5EF4-FFF2-40B4-BE49-F238E27FC236}">
                  <a16:creationId xmlns="" xmlns:a16="http://schemas.microsoft.com/office/drawing/2014/main" id="{9AF346DA-CE62-614A-B2E1-35D92FFF5CD8}"/>
                </a:ext>
              </a:extLst>
            </p:cNvPr>
            <p:cNvSpPr txBox="1">
              <a:spLocks/>
            </p:cNvSpPr>
            <p:nvPr/>
          </p:nvSpPr>
          <p:spPr>
            <a:xfrm>
              <a:off x="8211476" y="1925775"/>
              <a:ext cx="1825269" cy="68580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he-IL" dirty="0">
                  <a:solidFill>
                    <a:srgbClr val="94C662"/>
                  </a:solidFill>
                </a:rPr>
                <a:t>21.0%</a:t>
              </a:r>
              <a:endParaRPr lang="en-US" dirty="0">
                <a:solidFill>
                  <a:srgbClr val="94C662"/>
                </a:solidFill>
              </a:endParaRPr>
            </a:p>
          </p:txBody>
        </p:sp>
        <p:sp>
          <p:nvSpPr>
            <p:cNvPr id="20" name="Title 1">
              <a:extLst>
                <a:ext uri="{FF2B5EF4-FFF2-40B4-BE49-F238E27FC236}">
                  <a16:creationId xmlns="" xmlns:a16="http://schemas.microsoft.com/office/drawing/2014/main" id="{0F19C5CC-602C-E248-A4E8-6D1DD5D4B991}"/>
                </a:ext>
              </a:extLst>
            </p:cNvPr>
            <p:cNvSpPr txBox="1">
              <a:spLocks/>
            </p:cNvSpPr>
            <p:nvPr/>
          </p:nvSpPr>
          <p:spPr>
            <a:xfrm>
              <a:off x="9744799" y="2004799"/>
              <a:ext cx="1358431"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en-US" sz="2400" b="0" dirty="0" smtClean="0"/>
                <a:t>increase</a:t>
              </a:r>
              <a:endParaRPr lang="en-US" sz="2400" b="0" dirty="0"/>
            </a:p>
          </p:txBody>
        </p:sp>
      </p:grpSp>
      <p:sp>
        <p:nvSpPr>
          <p:cNvPr id="32" name="Rectangle 31">
            <a:extLst>
              <a:ext uri="{FF2B5EF4-FFF2-40B4-BE49-F238E27FC236}">
                <a16:creationId xmlns="" xmlns:a16="http://schemas.microsoft.com/office/drawing/2014/main" id="{8B24D7B3-8AF9-F849-9CE3-15E385AB27A2}"/>
              </a:ext>
            </a:extLst>
          </p:cNvPr>
          <p:cNvSpPr/>
          <p:nvPr/>
        </p:nvSpPr>
        <p:spPr>
          <a:xfrm>
            <a:off x="2481454" y="3804056"/>
            <a:ext cx="4270994" cy="830997"/>
          </a:xfrm>
          <a:prstGeom prst="rect">
            <a:avLst/>
          </a:prstGeom>
        </p:spPr>
        <p:txBody>
          <a:bodyPr wrap="square">
            <a:spAutoFit/>
          </a:bodyPr>
          <a:lstStyle/>
          <a:p>
            <a:pPr algn="ctr"/>
            <a:r>
              <a:rPr lang="en-US" sz="2400" b="1" dirty="0" smtClean="0"/>
              <a:t>More unique users on an average work day</a:t>
            </a:r>
            <a:endParaRPr lang="he-IL" sz="2400" b="1" dirty="0" smtClean="0"/>
          </a:p>
        </p:txBody>
      </p:sp>
      <p:grpSp>
        <p:nvGrpSpPr>
          <p:cNvPr id="6" name="Group 5"/>
          <p:cNvGrpSpPr/>
          <p:nvPr/>
        </p:nvGrpSpPr>
        <p:grpSpPr>
          <a:xfrm>
            <a:off x="3119459" y="4746044"/>
            <a:ext cx="2994985" cy="685803"/>
            <a:chOff x="8377260" y="4746044"/>
            <a:chExt cx="2994985" cy="685803"/>
          </a:xfrm>
        </p:grpSpPr>
        <p:sp>
          <p:nvSpPr>
            <p:cNvPr id="29" name="Title 1">
              <a:extLst>
                <a:ext uri="{FF2B5EF4-FFF2-40B4-BE49-F238E27FC236}">
                  <a16:creationId xmlns="" xmlns:a16="http://schemas.microsoft.com/office/drawing/2014/main" id="{9AF346DA-CE62-614A-B2E1-35D92FFF5CD8}"/>
                </a:ext>
              </a:extLst>
            </p:cNvPr>
            <p:cNvSpPr txBox="1">
              <a:spLocks/>
            </p:cNvSpPr>
            <p:nvPr/>
          </p:nvSpPr>
          <p:spPr>
            <a:xfrm>
              <a:off x="8377260" y="4746044"/>
              <a:ext cx="1753584" cy="68580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he-IL" dirty="0" smtClean="0">
                  <a:solidFill>
                    <a:srgbClr val="94C662"/>
                  </a:solidFill>
                </a:rPr>
                <a:t>39.6%</a:t>
              </a:r>
              <a:endParaRPr lang="en-US" dirty="0">
                <a:solidFill>
                  <a:srgbClr val="94C662"/>
                </a:solidFill>
              </a:endParaRPr>
            </a:p>
          </p:txBody>
        </p:sp>
        <p:sp>
          <p:nvSpPr>
            <p:cNvPr id="34" name="Title 1">
              <a:extLst>
                <a:ext uri="{FF2B5EF4-FFF2-40B4-BE49-F238E27FC236}">
                  <a16:creationId xmlns="" xmlns:a16="http://schemas.microsoft.com/office/drawing/2014/main" id="{0F19C5CC-602C-E248-A4E8-6D1DD5D4B991}"/>
                </a:ext>
              </a:extLst>
            </p:cNvPr>
            <p:cNvSpPr txBox="1">
              <a:spLocks/>
            </p:cNvSpPr>
            <p:nvPr/>
          </p:nvSpPr>
          <p:spPr>
            <a:xfrm>
              <a:off x="10013814" y="4910297"/>
              <a:ext cx="1358431"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en-US" sz="2400" b="0" dirty="0" smtClean="0"/>
                <a:t>increase</a:t>
              </a:r>
              <a:endParaRPr lang="en-US" sz="2400" b="0" dirty="0"/>
            </a:p>
          </p:txBody>
        </p:sp>
      </p:grpSp>
      <p:sp>
        <p:nvSpPr>
          <p:cNvPr id="35" name="Rectangle 34">
            <a:extLst>
              <a:ext uri="{FF2B5EF4-FFF2-40B4-BE49-F238E27FC236}">
                <a16:creationId xmlns="" xmlns:a16="http://schemas.microsoft.com/office/drawing/2014/main" id="{D538044A-A642-D141-8CA8-9E5F38B99389}"/>
              </a:ext>
            </a:extLst>
          </p:cNvPr>
          <p:cNvSpPr/>
          <p:nvPr/>
        </p:nvSpPr>
        <p:spPr>
          <a:xfrm>
            <a:off x="3262691" y="5492681"/>
            <a:ext cx="2708520" cy="1015663"/>
          </a:xfrm>
          <a:prstGeom prst="rect">
            <a:avLst/>
          </a:prstGeom>
        </p:spPr>
        <p:txBody>
          <a:bodyPr wrap="square">
            <a:spAutoFit/>
          </a:bodyPr>
          <a:lstStyle/>
          <a:p>
            <a:pPr algn="ctr"/>
            <a:r>
              <a:rPr lang="he-IL" sz="2000" b="1" dirty="0">
                <a:solidFill>
                  <a:schemeClr val="tx1">
                    <a:lumMod val="95000"/>
                    <a:lumOff val="5000"/>
                  </a:schemeClr>
                </a:solidFill>
              </a:rPr>
              <a:t>2018</a:t>
            </a:r>
            <a:r>
              <a:rPr lang="en-US" sz="2000" b="1" dirty="0">
                <a:solidFill>
                  <a:schemeClr val="tx1">
                    <a:lumMod val="95000"/>
                    <a:lumOff val="5000"/>
                  </a:schemeClr>
                </a:solidFill>
              </a:rPr>
              <a:t> – </a:t>
            </a:r>
            <a:r>
              <a:rPr lang="he-IL" sz="2000" b="1" dirty="0">
                <a:solidFill>
                  <a:schemeClr val="tx1">
                    <a:lumMod val="95000"/>
                    <a:lumOff val="5000"/>
                  </a:schemeClr>
                </a:solidFill>
              </a:rPr>
              <a:t>44,746</a:t>
            </a:r>
            <a:endParaRPr lang="en-US" sz="2000" b="1" dirty="0">
              <a:solidFill>
                <a:schemeClr val="tx1">
                  <a:lumMod val="95000"/>
                  <a:lumOff val="5000"/>
                </a:schemeClr>
              </a:solidFill>
            </a:endParaRPr>
          </a:p>
          <a:p>
            <a:pPr algn="ctr"/>
            <a:r>
              <a:rPr lang="he-IL" sz="2000" dirty="0">
                <a:solidFill>
                  <a:schemeClr val="tx1">
                    <a:lumMod val="95000"/>
                    <a:lumOff val="5000"/>
                  </a:schemeClr>
                </a:solidFill>
              </a:rPr>
              <a:t>2017</a:t>
            </a:r>
            <a:r>
              <a:rPr lang="en-US" sz="2000" dirty="0">
                <a:solidFill>
                  <a:schemeClr val="tx1">
                    <a:lumMod val="95000"/>
                    <a:lumOff val="5000"/>
                  </a:schemeClr>
                </a:solidFill>
              </a:rPr>
              <a:t> - </a:t>
            </a:r>
            <a:r>
              <a:rPr lang="he-IL" sz="2000" dirty="0">
                <a:solidFill>
                  <a:schemeClr val="tx1">
                    <a:lumMod val="95000"/>
                    <a:lumOff val="5000"/>
                  </a:schemeClr>
                </a:solidFill>
              </a:rPr>
              <a:t>32,055</a:t>
            </a:r>
            <a:endParaRPr lang="en-US" sz="2000" b="1" dirty="0">
              <a:solidFill>
                <a:schemeClr val="tx1">
                  <a:lumMod val="95000"/>
                  <a:lumOff val="5000"/>
                </a:schemeClr>
              </a:solidFill>
            </a:endParaRPr>
          </a:p>
          <a:p>
            <a:pPr algn="ctr"/>
            <a:endParaRPr lang="he-IL" sz="2000" dirty="0">
              <a:solidFill>
                <a:schemeClr val="tx1">
                  <a:lumMod val="95000"/>
                  <a:lumOff val="5000"/>
                </a:schemeClr>
              </a:solidFill>
            </a:endParaRPr>
          </a:p>
        </p:txBody>
      </p:sp>
      <p:sp>
        <p:nvSpPr>
          <p:cNvPr id="36" name="Rectangle 35">
            <a:extLst>
              <a:ext uri="{FF2B5EF4-FFF2-40B4-BE49-F238E27FC236}">
                <a16:creationId xmlns="" xmlns:a16="http://schemas.microsoft.com/office/drawing/2014/main" id="{E4F792B5-C67C-1B4C-B02E-7D1FDCA4215E}"/>
              </a:ext>
            </a:extLst>
          </p:cNvPr>
          <p:cNvSpPr/>
          <p:nvPr/>
        </p:nvSpPr>
        <p:spPr>
          <a:xfrm>
            <a:off x="7826141" y="3832455"/>
            <a:ext cx="2977800" cy="830997"/>
          </a:xfrm>
          <a:prstGeom prst="rect">
            <a:avLst/>
          </a:prstGeom>
        </p:spPr>
        <p:txBody>
          <a:bodyPr wrap="square">
            <a:spAutoFit/>
          </a:bodyPr>
          <a:lstStyle/>
          <a:p>
            <a:pPr algn="ctr"/>
            <a:r>
              <a:rPr lang="en-US" sz="2400" b="1" dirty="0" smtClean="0"/>
              <a:t>Many more Loyal visitors (8+ visits)</a:t>
            </a:r>
            <a:endParaRPr lang="he-IL" sz="2400" b="1" dirty="0"/>
          </a:p>
        </p:txBody>
      </p:sp>
      <p:grpSp>
        <p:nvGrpSpPr>
          <p:cNvPr id="7" name="Group 6"/>
          <p:cNvGrpSpPr/>
          <p:nvPr/>
        </p:nvGrpSpPr>
        <p:grpSpPr>
          <a:xfrm>
            <a:off x="7817290" y="4777876"/>
            <a:ext cx="2995503" cy="685803"/>
            <a:chOff x="3744685" y="4705306"/>
            <a:chExt cx="2995503" cy="685803"/>
          </a:xfrm>
        </p:grpSpPr>
        <p:sp>
          <p:nvSpPr>
            <p:cNvPr id="37" name="Title 1">
              <a:extLst>
                <a:ext uri="{FF2B5EF4-FFF2-40B4-BE49-F238E27FC236}">
                  <a16:creationId xmlns="" xmlns:a16="http://schemas.microsoft.com/office/drawing/2014/main" id="{9AF346DA-CE62-614A-B2E1-35D92FFF5CD8}"/>
                </a:ext>
              </a:extLst>
            </p:cNvPr>
            <p:cNvSpPr txBox="1">
              <a:spLocks/>
            </p:cNvSpPr>
            <p:nvPr/>
          </p:nvSpPr>
          <p:spPr>
            <a:xfrm>
              <a:off x="3744685" y="4705306"/>
              <a:ext cx="1761973" cy="68580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he-IL" dirty="0" smtClean="0">
                  <a:solidFill>
                    <a:srgbClr val="94C662"/>
                  </a:solidFill>
                </a:rPr>
                <a:t>44.8%</a:t>
              </a:r>
              <a:endParaRPr lang="en-US" dirty="0">
                <a:solidFill>
                  <a:srgbClr val="94C662"/>
                </a:solidFill>
              </a:endParaRPr>
            </a:p>
          </p:txBody>
        </p:sp>
        <p:sp>
          <p:nvSpPr>
            <p:cNvPr id="38" name="Title 1">
              <a:extLst>
                <a:ext uri="{FF2B5EF4-FFF2-40B4-BE49-F238E27FC236}">
                  <a16:creationId xmlns="" xmlns:a16="http://schemas.microsoft.com/office/drawing/2014/main" id="{0F19C5CC-602C-E248-A4E8-6D1DD5D4B991}"/>
                </a:ext>
              </a:extLst>
            </p:cNvPr>
            <p:cNvSpPr txBox="1">
              <a:spLocks/>
            </p:cNvSpPr>
            <p:nvPr/>
          </p:nvSpPr>
          <p:spPr>
            <a:xfrm>
              <a:off x="5381757" y="4837754"/>
              <a:ext cx="1358431"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a:r>
                <a:rPr lang="en-US" sz="2400" b="0" dirty="0" smtClean="0"/>
                <a:t>increase</a:t>
              </a:r>
              <a:endParaRPr lang="en-US" sz="2400" b="0" dirty="0"/>
            </a:p>
          </p:txBody>
        </p:sp>
      </p:grpSp>
      <p:sp>
        <p:nvSpPr>
          <p:cNvPr id="39" name="Rectangle 38">
            <a:extLst>
              <a:ext uri="{FF2B5EF4-FFF2-40B4-BE49-F238E27FC236}">
                <a16:creationId xmlns="" xmlns:a16="http://schemas.microsoft.com/office/drawing/2014/main" id="{3068B25A-2228-B54E-B751-EBA7A549FBB6}"/>
              </a:ext>
            </a:extLst>
          </p:cNvPr>
          <p:cNvSpPr/>
          <p:nvPr/>
        </p:nvSpPr>
        <p:spPr>
          <a:xfrm>
            <a:off x="7960781" y="5525489"/>
            <a:ext cx="2708520" cy="707886"/>
          </a:xfrm>
          <a:prstGeom prst="rect">
            <a:avLst/>
          </a:prstGeom>
        </p:spPr>
        <p:txBody>
          <a:bodyPr wrap="square">
            <a:spAutoFit/>
          </a:bodyPr>
          <a:lstStyle/>
          <a:p>
            <a:pPr algn="ctr"/>
            <a:r>
              <a:rPr lang="he-IL" sz="2000" b="1" dirty="0">
                <a:solidFill>
                  <a:schemeClr val="tx1">
                    <a:lumMod val="95000"/>
                    <a:lumOff val="5000"/>
                  </a:schemeClr>
                </a:solidFill>
              </a:rPr>
              <a:t>2018</a:t>
            </a:r>
            <a:r>
              <a:rPr lang="en-US" sz="2000" b="1" dirty="0">
                <a:solidFill>
                  <a:schemeClr val="tx1">
                    <a:lumMod val="95000"/>
                    <a:lumOff val="5000"/>
                  </a:schemeClr>
                </a:solidFill>
              </a:rPr>
              <a:t> – </a:t>
            </a:r>
            <a:r>
              <a:rPr lang="he-IL" sz="2000" b="1" dirty="0">
                <a:solidFill>
                  <a:schemeClr val="tx1">
                    <a:lumMod val="95000"/>
                    <a:lumOff val="5000"/>
                  </a:schemeClr>
                </a:solidFill>
              </a:rPr>
              <a:t>257,951</a:t>
            </a:r>
            <a:endParaRPr lang="en-US" sz="2000" b="1" dirty="0">
              <a:solidFill>
                <a:schemeClr val="tx1">
                  <a:lumMod val="95000"/>
                  <a:lumOff val="5000"/>
                </a:schemeClr>
              </a:solidFill>
            </a:endParaRPr>
          </a:p>
          <a:p>
            <a:pPr algn="ctr"/>
            <a:r>
              <a:rPr lang="he-IL" sz="2000" dirty="0">
                <a:solidFill>
                  <a:schemeClr val="tx1">
                    <a:lumMod val="95000"/>
                    <a:lumOff val="5000"/>
                  </a:schemeClr>
                </a:solidFill>
              </a:rPr>
              <a:t>2017</a:t>
            </a:r>
            <a:r>
              <a:rPr lang="en-US" sz="2000" dirty="0">
                <a:solidFill>
                  <a:schemeClr val="tx1">
                    <a:lumMod val="95000"/>
                    <a:lumOff val="5000"/>
                  </a:schemeClr>
                </a:solidFill>
              </a:rPr>
              <a:t> - </a:t>
            </a:r>
            <a:r>
              <a:rPr lang="he-IL" sz="2000" dirty="0" smtClean="0">
                <a:solidFill>
                  <a:schemeClr val="tx1">
                    <a:lumMod val="95000"/>
                    <a:lumOff val="5000"/>
                  </a:schemeClr>
                </a:solidFill>
              </a:rPr>
              <a:t>178,086</a:t>
            </a:r>
            <a:endParaRPr lang="en-US" sz="2000" b="1" dirty="0">
              <a:solidFill>
                <a:schemeClr val="tx1">
                  <a:lumMod val="95000"/>
                  <a:lumOff val="5000"/>
                </a:schemeClr>
              </a:solidFill>
            </a:endParaRPr>
          </a:p>
        </p:txBody>
      </p:sp>
      <p:cxnSp>
        <p:nvCxnSpPr>
          <p:cNvPr id="40" name="Straight Connector 39">
            <a:extLst>
              <a:ext uri="{FF2B5EF4-FFF2-40B4-BE49-F238E27FC236}">
                <a16:creationId xmlns="" xmlns:a16="http://schemas.microsoft.com/office/drawing/2014/main" id="{836DEFCC-9343-C14B-B690-47B79234C9EC}"/>
              </a:ext>
            </a:extLst>
          </p:cNvPr>
          <p:cNvCxnSpPr/>
          <p:nvPr/>
        </p:nvCxnSpPr>
        <p:spPr>
          <a:xfrm flipV="1">
            <a:off x="2202445" y="3592832"/>
            <a:ext cx="9668253" cy="77458"/>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94954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9AF0A8-D63C-C84F-860F-01628FBD0F1D}"/>
              </a:ext>
            </a:extLst>
          </p:cNvPr>
          <p:cNvSpPr>
            <a:spLocks noGrp="1"/>
          </p:cNvSpPr>
          <p:nvPr>
            <p:ph type="title"/>
          </p:nvPr>
        </p:nvSpPr>
        <p:spPr>
          <a:xfrm>
            <a:off x="3200399" y="170928"/>
            <a:ext cx="8759372" cy="765507"/>
          </a:xfrm>
        </p:spPr>
        <p:txBody>
          <a:bodyPr>
            <a:noAutofit/>
          </a:bodyPr>
          <a:lstStyle/>
          <a:p>
            <a:pPr algn="l"/>
            <a:r>
              <a:rPr lang="en-US" sz="3200" dirty="0" err="1" smtClean="0">
                <a:solidFill>
                  <a:srgbClr val="2C5B86"/>
                </a:solidFill>
              </a:rPr>
              <a:t>Kol</a:t>
            </a:r>
            <a:r>
              <a:rPr lang="en-US" sz="3200" dirty="0" smtClean="0">
                <a:solidFill>
                  <a:srgbClr val="2C5B86"/>
                </a:solidFill>
              </a:rPr>
              <a:t> </a:t>
            </a:r>
            <a:r>
              <a:rPr lang="en-US" sz="3200" dirty="0" err="1" smtClean="0">
                <a:solidFill>
                  <a:srgbClr val="2C5B86"/>
                </a:solidFill>
              </a:rPr>
              <a:t>Zchut</a:t>
            </a:r>
            <a:r>
              <a:rPr lang="en-US" sz="3200" dirty="0" smtClean="0">
                <a:solidFill>
                  <a:srgbClr val="2C5B86"/>
                </a:solidFill>
              </a:rPr>
              <a:t> </a:t>
            </a:r>
            <a:r>
              <a:rPr lang="en-US" sz="3200" dirty="0">
                <a:solidFill>
                  <a:srgbClr val="2C5B86"/>
                </a:solidFill>
              </a:rPr>
              <a:t>is </a:t>
            </a:r>
            <a:r>
              <a:rPr lang="en-US" sz="3200" dirty="0" smtClean="0">
                <a:solidFill>
                  <a:srgbClr val="2C5B86"/>
                </a:solidFill>
              </a:rPr>
              <a:t>increasingly effective </a:t>
            </a:r>
            <a:r>
              <a:rPr lang="en-US" sz="3200" dirty="0" smtClean="0">
                <a:solidFill>
                  <a:srgbClr val="2C5B86"/>
                </a:solidFill>
              </a:rPr>
              <a:t>in referring the public to government web sites</a:t>
            </a:r>
            <a:endParaRPr lang="en-US" sz="3200" dirty="0">
              <a:solidFill>
                <a:srgbClr val="2C5B86"/>
              </a:solidFill>
            </a:endParaRPr>
          </a:p>
        </p:txBody>
      </p:sp>
      <p:sp>
        <p:nvSpPr>
          <p:cNvPr id="5" name="Slide Number Placeholder 4">
            <a:extLst>
              <a:ext uri="{FF2B5EF4-FFF2-40B4-BE49-F238E27FC236}">
                <a16:creationId xmlns="" xmlns:a16="http://schemas.microsoft.com/office/drawing/2014/main" id="{2C95721F-C8F9-7A4F-A597-5D49B3BA2E97}"/>
              </a:ext>
            </a:extLst>
          </p:cNvPr>
          <p:cNvSpPr>
            <a:spLocks noGrp="1"/>
          </p:cNvSpPr>
          <p:nvPr>
            <p:ph type="sldNum" sz="quarter" idx="12"/>
          </p:nvPr>
        </p:nvSpPr>
        <p:spPr/>
        <p:txBody>
          <a:bodyPr/>
          <a:lstStyle/>
          <a:p>
            <a:fld id="{2522BC5C-605E-3A42-B4ED-9ED6AB845519}" type="slidenum">
              <a:rPr lang="en-US" smtClean="0"/>
              <a:pPr/>
              <a:t>7</a:t>
            </a:fld>
            <a:endParaRPr lang="en-US"/>
          </a:p>
        </p:txBody>
      </p:sp>
      <p:sp>
        <p:nvSpPr>
          <p:cNvPr id="19" name="Rectangle 18">
            <a:extLst>
              <a:ext uri="{FF2B5EF4-FFF2-40B4-BE49-F238E27FC236}">
                <a16:creationId xmlns="" xmlns:a16="http://schemas.microsoft.com/office/drawing/2014/main" id="{8B24D7B3-8AF9-F849-9CE3-15E385AB27A2}"/>
              </a:ext>
            </a:extLst>
          </p:cNvPr>
          <p:cNvSpPr/>
          <p:nvPr/>
        </p:nvSpPr>
        <p:spPr>
          <a:xfrm>
            <a:off x="1907016" y="1227555"/>
            <a:ext cx="4948908" cy="830997"/>
          </a:xfrm>
          <a:prstGeom prst="rect">
            <a:avLst/>
          </a:prstGeom>
        </p:spPr>
        <p:txBody>
          <a:bodyPr wrap="square">
            <a:spAutoFit/>
          </a:bodyPr>
          <a:lstStyle/>
          <a:p>
            <a:pPr algn="ctr"/>
            <a:r>
              <a:rPr lang="en-US" sz="2400" b="1" dirty="0"/>
              <a:t>More </a:t>
            </a:r>
            <a:r>
              <a:rPr lang="en-US" sz="2400" b="1" dirty="0" smtClean="0"/>
              <a:t>users referred </a:t>
            </a:r>
            <a:r>
              <a:rPr lang="en-US" sz="2400" b="1" dirty="0"/>
              <a:t>directly to </a:t>
            </a:r>
            <a:r>
              <a:rPr lang="en-US" sz="2400" b="1" dirty="0" smtClean="0"/>
              <a:t>the low-income tax return claim forms</a:t>
            </a:r>
            <a:endParaRPr lang="he-IL" sz="2400" b="1" dirty="0"/>
          </a:p>
        </p:txBody>
      </p:sp>
      <p:sp>
        <p:nvSpPr>
          <p:cNvPr id="23" name="Rectangle 22">
            <a:extLst>
              <a:ext uri="{FF2B5EF4-FFF2-40B4-BE49-F238E27FC236}">
                <a16:creationId xmlns="" xmlns:a16="http://schemas.microsoft.com/office/drawing/2014/main" id="{6010C0D6-E9E3-204C-B366-AC2DBDC60D92}"/>
              </a:ext>
            </a:extLst>
          </p:cNvPr>
          <p:cNvSpPr/>
          <p:nvPr/>
        </p:nvSpPr>
        <p:spPr>
          <a:xfrm>
            <a:off x="7017205" y="1227555"/>
            <a:ext cx="5115944" cy="830997"/>
          </a:xfrm>
          <a:prstGeom prst="rect">
            <a:avLst/>
          </a:prstGeom>
        </p:spPr>
        <p:txBody>
          <a:bodyPr wrap="square">
            <a:spAutoFit/>
          </a:bodyPr>
          <a:lstStyle/>
          <a:p>
            <a:pPr algn="ctr"/>
            <a:r>
              <a:rPr lang="en-US" sz="2400" b="1" dirty="0" smtClean="0"/>
              <a:t>More Kol Zchut users clicked </a:t>
            </a:r>
            <a:r>
              <a:rPr lang="en-US" sz="2400" b="1" dirty="0"/>
              <a:t>on on-line National Insurance claim </a:t>
            </a:r>
            <a:r>
              <a:rPr lang="en-US" sz="2400" b="1" dirty="0" smtClean="0"/>
              <a:t>forms</a:t>
            </a:r>
            <a:endParaRPr lang="he-IL" sz="2000" b="1" dirty="0"/>
          </a:p>
        </p:txBody>
      </p:sp>
      <p:sp>
        <p:nvSpPr>
          <p:cNvPr id="25" name="Rectangle 24">
            <a:extLst>
              <a:ext uri="{FF2B5EF4-FFF2-40B4-BE49-F238E27FC236}">
                <a16:creationId xmlns="" xmlns:a16="http://schemas.microsoft.com/office/drawing/2014/main" id="{07195699-B824-164A-9700-2FAB082B46AE}"/>
              </a:ext>
            </a:extLst>
          </p:cNvPr>
          <p:cNvSpPr/>
          <p:nvPr/>
        </p:nvSpPr>
        <p:spPr>
          <a:xfrm>
            <a:off x="3091233" y="2756968"/>
            <a:ext cx="2708520" cy="707886"/>
          </a:xfrm>
          <a:prstGeom prst="rect">
            <a:avLst/>
          </a:prstGeom>
        </p:spPr>
        <p:txBody>
          <a:bodyPr wrap="square">
            <a:spAutoFit/>
          </a:bodyPr>
          <a:lstStyle/>
          <a:p>
            <a:pPr algn="ctr"/>
            <a:r>
              <a:rPr lang="he-IL" sz="2000" b="1" dirty="0">
                <a:solidFill>
                  <a:schemeClr val="tx1">
                    <a:lumMod val="95000"/>
                    <a:lumOff val="5000"/>
                  </a:schemeClr>
                </a:solidFill>
              </a:rPr>
              <a:t>2018</a:t>
            </a:r>
            <a:r>
              <a:rPr lang="en-US" sz="2000" b="1" dirty="0">
                <a:solidFill>
                  <a:schemeClr val="tx1">
                    <a:lumMod val="95000"/>
                    <a:lumOff val="5000"/>
                  </a:schemeClr>
                </a:solidFill>
              </a:rPr>
              <a:t> – </a:t>
            </a:r>
            <a:r>
              <a:rPr lang="he-IL" sz="2000" b="1" dirty="0">
                <a:solidFill>
                  <a:schemeClr val="tx1">
                    <a:lumMod val="95000"/>
                    <a:lumOff val="5000"/>
                  </a:schemeClr>
                </a:solidFill>
              </a:rPr>
              <a:t>20,317</a:t>
            </a:r>
            <a:endParaRPr lang="en-US" sz="2000" b="1" dirty="0">
              <a:solidFill>
                <a:schemeClr val="tx1">
                  <a:lumMod val="95000"/>
                  <a:lumOff val="5000"/>
                </a:schemeClr>
              </a:solidFill>
            </a:endParaRPr>
          </a:p>
          <a:p>
            <a:pPr algn="ctr"/>
            <a:r>
              <a:rPr lang="he-IL" sz="2000" dirty="0">
                <a:solidFill>
                  <a:schemeClr val="tx1">
                    <a:lumMod val="95000"/>
                    <a:lumOff val="5000"/>
                  </a:schemeClr>
                </a:solidFill>
              </a:rPr>
              <a:t>2017</a:t>
            </a:r>
            <a:r>
              <a:rPr lang="en-US" sz="2000" dirty="0">
                <a:solidFill>
                  <a:schemeClr val="tx1">
                    <a:lumMod val="95000"/>
                    <a:lumOff val="5000"/>
                  </a:schemeClr>
                </a:solidFill>
              </a:rPr>
              <a:t> - </a:t>
            </a:r>
            <a:r>
              <a:rPr lang="he-IL" sz="2000" dirty="0" smtClean="0">
                <a:solidFill>
                  <a:schemeClr val="tx1">
                    <a:lumMod val="95000"/>
                    <a:lumOff val="5000"/>
                  </a:schemeClr>
                </a:solidFill>
              </a:rPr>
              <a:t>12,996</a:t>
            </a:r>
            <a:endParaRPr lang="en-US" sz="2000" b="1" dirty="0">
              <a:solidFill>
                <a:schemeClr val="tx1">
                  <a:lumMod val="95000"/>
                  <a:lumOff val="5000"/>
                </a:schemeClr>
              </a:solidFill>
            </a:endParaRPr>
          </a:p>
        </p:txBody>
      </p:sp>
      <p:sp>
        <p:nvSpPr>
          <p:cNvPr id="27" name="Rectangle 26">
            <a:extLst>
              <a:ext uri="{FF2B5EF4-FFF2-40B4-BE49-F238E27FC236}">
                <a16:creationId xmlns="" xmlns:a16="http://schemas.microsoft.com/office/drawing/2014/main" id="{D538044A-A642-D141-8CA8-9E5F38B99389}"/>
              </a:ext>
            </a:extLst>
          </p:cNvPr>
          <p:cNvSpPr/>
          <p:nvPr/>
        </p:nvSpPr>
        <p:spPr>
          <a:xfrm>
            <a:off x="8220917" y="2756968"/>
            <a:ext cx="2708520" cy="707886"/>
          </a:xfrm>
          <a:prstGeom prst="rect">
            <a:avLst/>
          </a:prstGeom>
        </p:spPr>
        <p:txBody>
          <a:bodyPr wrap="square">
            <a:spAutoFit/>
          </a:bodyPr>
          <a:lstStyle/>
          <a:p>
            <a:pPr algn="ctr"/>
            <a:r>
              <a:rPr lang="he-IL" sz="2000" b="1" dirty="0">
                <a:solidFill>
                  <a:schemeClr val="tx1">
                    <a:lumMod val="95000"/>
                    <a:lumOff val="5000"/>
                  </a:schemeClr>
                </a:solidFill>
              </a:rPr>
              <a:t>2018</a:t>
            </a:r>
            <a:r>
              <a:rPr lang="en-US" sz="2000" b="1" dirty="0">
                <a:solidFill>
                  <a:schemeClr val="tx1">
                    <a:lumMod val="95000"/>
                    <a:lumOff val="5000"/>
                  </a:schemeClr>
                </a:solidFill>
              </a:rPr>
              <a:t> – </a:t>
            </a:r>
            <a:r>
              <a:rPr lang="he-IL" sz="2000" b="1" dirty="0">
                <a:solidFill>
                  <a:schemeClr val="tx1">
                    <a:lumMod val="95000"/>
                    <a:lumOff val="5000"/>
                  </a:schemeClr>
                </a:solidFill>
              </a:rPr>
              <a:t>36,082</a:t>
            </a:r>
            <a:endParaRPr lang="en-US" sz="2000" b="1" dirty="0">
              <a:solidFill>
                <a:schemeClr val="tx1">
                  <a:lumMod val="95000"/>
                  <a:lumOff val="5000"/>
                </a:schemeClr>
              </a:solidFill>
            </a:endParaRPr>
          </a:p>
          <a:p>
            <a:pPr algn="ctr"/>
            <a:r>
              <a:rPr lang="he-IL" sz="2000" dirty="0">
                <a:solidFill>
                  <a:schemeClr val="tx1">
                    <a:lumMod val="95000"/>
                    <a:lumOff val="5000"/>
                  </a:schemeClr>
                </a:solidFill>
              </a:rPr>
              <a:t>2017</a:t>
            </a:r>
            <a:r>
              <a:rPr lang="en-US" sz="2000" dirty="0">
                <a:solidFill>
                  <a:schemeClr val="tx1">
                    <a:lumMod val="95000"/>
                    <a:lumOff val="5000"/>
                  </a:schemeClr>
                </a:solidFill>
              </a:rPr>
              <a:t> - </a:t>
            </a:r>
            <a:r>
              <a:rPr lang="he-IL" sz="2000" dirty="0" smtClean="0">
                <a:solidFill>
                  <a:schemeClr val="tx1">
                    <a:lumMod val="95000"/>
                    <a:lumOff val="5000"/>
                  </a:schemeClr>
                </a:solidFill>
              </a:rPr>
              <a:t>22,365</a:t>
            </a:r>
            <a:endParaRPr lang="en-US" sz="2000" dirty="0" smtClean="0">
              <a:solidFill>
                <a:schemeClr val="tx1">
                  <a:lumMod val="95000"/>
                  <a:lumOff val="5000"/>
                </a:schemeClr>
              </a:solidFill>
            </a:endParaRPr>
          </a:p>
        </p:txBody>
      </p:sp>
      <p:cxnSp>
        <p:nvCxnSpPr>
          <p:cNvPr id="30" name="Straight Connector 29">
            <a:extLst>
              <a:ext uri="{FF2B5EF4-FFF2-40B4-BE49-F238E27FC236}">
                <a16:creationId xmlns="" xmlns:a16="http://schemas.microsoft.com/office/drawing/2014/main" id="{836DEFCC-9343-C14B-B690-47B79234C9EC}"/>
              </a:ext>
            </a:extLst>
          </p:cNvPr>
          <p:cNvCxnSpPr/>
          <p:nvPr/>
        </p:nvCxnSpPr>
        <p:spPr>
          <a:xfrm>
            <a:off x="7154192" y="1370698"/>
            <a:ext cx="0" cy="5153346"/>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8208861" y="2052879"/>
            <a:ext cx="2732633" cy="690733"/>
            <a:chOff x="3962400" y="1936767"/>
            <a:chExt cx="2732633" cy="690733"/>
          </a:xfrm>
        </p:grpSpPr>
        <p:sp>
          <p:nvSpPr>
            <p:cNvPr id="22" name="Title 1">
              <a:extLst>
                <a:ext uri="{FF2B5EF4-FFF2-40B4-BE49-F238E27FC236}">
                  <a16:creationId xmlns="" xmlns:a16="http://schemas.microsoft.com/office/drawing/2014/main" id="{9AF346DA-CE62-614A-B2E1-35D92FFF5CD8}"/>
                </a:ext>
              </a:extLst>
            </p:cNvPr>
            <p:cNvSpPr txBox="1">
              <a:spLocks/>
            </p:cNvSpPr>
            <p:nvPr/>
          </p:nvSpPr>
          <p:spPr>
            <a:xfrm>
              <a:off x="3962400" y="1936767"/>
              <a:ext cx="1363354" cy="69073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rtl="1"/>
              <a:r>
                <a:rPr lang="he-IL" sz="3200" dirty="0" smtClean="0">
                  <a:solidFill>
                    <a:srgbClr val="94C662"/>
                  </a:solidFill>
                </a:rPr>
                <a:t>61.3%</a:t>
              </a:r>
              <a:endParaRPr lang="en-US" sz="3200" dirty="0">
                <a:solidFill>
                  <a:srgbClr val="94C662"/>
                </a:solidFill>
              </a:endParaRPr>
            </a:p>
          </p:txBody>
        </p:sp>
        <p:sp>
          <p:nvSpPr>
            <p:cNvPr id="26" name="Title 1">
              <a:extLst>
                <a:ext uri="{FF2B5EF4-FFF2-40B4-BE49-F238E27FC236}">
                  <a16:creationId xmlns="" xmlns:a16="http://schemas.microsoft.com/office/drawing/2014/main" id="{0F19C5CC-602C-E248-A4E8-6D1DD5D4B991}"/>
                </a:ext>
              </a:extLst>
            </p:cNvPr>
            <p:cNvSpPr txBox="1">
              <a:spLocks/>
            </p:cNvSpPr>
            <p:nvPr/>
          </p:nvSpPr>
          <p:spPr>
            <a:xfrm>
              <a:off x="5227527" y="2063912"/>
              <a:ext cx="1467506"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rtl="1"/>
              <a:r>
                <a:rPr lang="en-US" sz="2400" b="0" dirty="0" smtClean="0"/>
                <a:t>increase</a:t>
              </a:r>
              <a:endParaRPr lang="en-US" sz="2400" b="0" dirty="0"/>
            </a:p>
          </p:txBody>
        </p:sp>
      </p:grpSp>
      <p:cxnSp>
        <p:nvCxnSpPr>
          <p:cNvPr id="40" name="Straight Connector 39">
            <a:extLst>
              <a:ext uri="{FF2B5EF4-FFF2-40B4-BE49-F238E27FC236}">
                <a16:creationId xmlns="" xmlns:a16="http://schemas.microsoft.com/office/drawing/2014/main" id="{836DEFCC-9343-C14B-B690-47B79234C9EC}"/>
              </a:ext>
            </a:extLst>
          </p:cNvPr>
          <p:cNvCxnSpPr/>
          <p:nvPr/>
        </p:nvCxnSpPr>
        <p:spPr>
          <a:xfrm flipV="1">
            <a:off x="1966076" y="3682294"/>
            <a:ext cx="9993695"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 xmlns:a16="http://schemas.microsoft.com/office/drawing/2014/main" id="{8B24D7B3-8AF9-F849-9CE3-15E385AB27A2}"/>
              </a:ext>
            </a:extLst>
          </p:cNvPr>
          <p:cNvSpPr/>
          <p:nvPr/>
        </p:nvSpPr>
        <p:spPr>
          <a:xfrm>
            <a:off x="7830577" y="3885490"/>
            <a:ext cx="3773939" cy="830997"/>
          </a:xfrm>
          <a:prstGeom prst="rect">
            <a:avLst/>
          </a:prstGeom>
        </p:spPr>
        <p:txBody>
          <a:bodyPr wrap="square">
            <a:spAutoFit/>
          </a:bodyPr>
          <a:lstStyle/>
          <a:p>
            <a:pPr algn="ctr"/>
            <a:r>
              <a:rPr lang="en-US" sz="2400" b="1" dirty="0"/>
              <a:t>More users referred directly to </a:t>
            </a:r>
            <a:r>
              <a:rPr lang="en-US" sz="2400" b="1" dirty="0" smtClean="0"/>
              <a:t>government web sites</a:t>
            </a:r>
            <a:endParaRPr lang="he-IL" sz="2400" b="1" dirty="0"/>
          </a:p>
        </p:txBody>
      </p:sp>
      <p:sp>
        <p:nvSpPr>
          <p:cNvPr id="38" name="Rectangle 37">
            <a:extLst>
              <a:ext uri="{FF2B5EF4-FFF2-40B4-BE49-F238E27FC236}">
                <a16:creationId xmlns="" xmlns:a16="http://schemas.microsoft.com/office/drawing/2014/main" id="{07195699-B824-164A-9700-2FAB082B46AE}"/>
              </a:ext>
            </a:extLst>
          </p:cNvPr>
          <p:cNvSpPr/>
          <p:nvPr/>
        </p:nvSpPr>
        <p:spPr>
          <a:xfrm>
            <a:off x="8363286" y="5521693"/>
            <a:ext cx="2708520" cy="707886"/>
          </a:xfrm>
          <a:prstGeom prst="rect">
            <a:avLst/>
          </a:prstGeom>
        </p:spPr>
        <p:txBody>
          <a:bodyPr wrap="square">
            <a:spAutoFit/>
          </a:bodyPr>
          <a:lstStyle/>
          <a:p>
            <a:pPr algn="ctr"/>
            <a:r>
              <a:rPr lang="he-IL" sz="2000" b="1" dirty="0">
                <a:solidFill>
                  <a:schemeClr val="tx1">
                    <a:lumMod val="95000"/>
                    <a:lumOff val="5000"/>
                  </a:schemeClr>
                </a:solidFill>
              </a:rPr>
              <a:t>2018</a:t>
            </a:r>
            <a:r>
              <a:rPr lang="en-US" sz="2000" b="1" dirty="0">
                <a:solidFill>
                  <a:schemeClr val="tx1">
                    <a:lumMod val="95000"/>
                    <a:lumOff val="5000"/>
                  </a:schemeClr>
                </a:solidFill>
              </a:rPr>
              <a:t> – </a:t>
            </a:r>
            <a:r>
              <a:rPr lang="he-IL" sz="2000" b="1" dirty="0">
                <a:solidFill>
                  <a:schemeClr val="tx1">
                    <a:lumMod val="95000"/>
                    <a:lumOff val="5000"/>
                  </a:schemeClr>
                </a:solidFill>
              </a:rPr>
              <a:t>1,512,567</a:t>
            </a:r>
            <a:endParaRPr lang="en-US" sz="2000" b="1" dirty="0">
              <a:solidFill>
                <a:schemeClr val="tx1">
                  <a:lumMod val="95000"/>
                  <a:lumOff val="5000"/>
                </a:schemeClr>
              </a:solidFill>
            </a:endParaRPr>
          </a:p>
          <a:p>
            <a:pPr algn="ctr"/>
            <a:r>
              <a:rPr lang="he-IL" sz="2000" dirty="0" smtClean="0">
                <a:solidFill>
                  <a:schemeClr val="tx1">
                    <a:lumMod val="95000"/>
                    <a:lumOff val="5000"/>
                  </a:schemeClr>
                </a:solidFill>
              </a:rPr>
              <a:t>2017</a:t>
            </a:r>
            <a:r>
              <a:rPr lang="en-US" sz="2000" dirty="0" smtClean="0">
                <a:solidFill>
                  <a:schemeClr val="tx1">
                    <a:lumMod val="95000"/>
                    <a:lumOff val="5000"/>
                  </a:schemeClr>
                </a:solidFill>
              </a:rPr>
              <a:t> </a:t>
            </a:r>
            <a:r>
              <a:rPr lang="en-US" sz="2000" dirty="0">
                <a:solidFill>
                  <a:schemeClr val="tx1">
                    <a:lumMod val="95000"/>
                    <a:lumOff val="5000"/>
                  </a:schemeClr>
                </a:solidFill>
              </a:rPr>
              <a:t>- </a:t>
            </a:r>
            <a:r>
              <a:rPr lang="he-IL" sz="2000" dirty="0" smtClean="0">
                <a:solidFill>
                  <a:schemeClr val="tx1">
                    <a:lumMod val="95000"/>
                    <a:lumOff val="5000"/>
                  </a:schemeClr>
                </a:solidFill>
              </a:rPr>
              <a:t>879,952</a:t>
            </a:r>
            <a:endParaRPr lang="en-US" sz="2000" dirty="0">
              <a:solidFill>
                <a:schemeClr val="tx1">
                  <a:lumMod val="95000"/>
                  <a:lumOff val="5000"/>
                </a:schemeClr>
              </a:solidFill>
            </a:endParaRPr>
          </a:p>
        </p:txBody>
      </p:sp>
      <p:sp>
        <p:nvSpPr>
          <p:cNvPr id="44" name="Rectangle 43">
            <a:extLst>
              <a:ext uri="{FF2B5EF4-FFF2-40B4-BE49-F238E27FC236}">
                <a16:creationId xmlns="" xmlns:a16="http://schemas.microsoft.com/office/drawing/2014/main" id="{8B24D7B3-8AF9-F849-9CE3-15E385AB27A2}"/>
              </a:ext>
            </a:extLst>
          </p:cNvPr>
          <p:cNvSpPr/>
          <p:nvPr/>
        </p:nvSpPr>
        <p:spPr>
          <a:xfrm>
            <a:off x="1640114" y="3885490"/>
            <a:ext cx="5573754" cy="830997"/>
          </a:xfrm>
          <a:prstGeom prst="rect">
            <a:avLst/>
          </a:prstGeom>
        </p:spPr>
        <p:txBody>
          <a:bodyPr wrap="square">
            <a:spAutoFit/>
          </a:bodyPr>
          <a:lstStyle/>
          <a:p>
            <a:pPr algn="ctr"/>
            <a:r>
              <a:rPr lang="en-US" sz="2400" b="1" dirty="0" smtClean="0"/>
              <a:t>More users interested in rent support programs by the Housing ministry</a:t>
            </a:r>
            <a:endParaRPr lang="he-IL" sz="2400" b="1" dirty="0"/>
          </a:p>
        </p:txBody>
      </p:sp>
      <p:sp>
        <p:nvSpPr>
          <p:cNvPr id="45" name="Rectangle 44">
            <a:extLst>
              <a:ext uri="{FF2B5EF4-FFF2-40B4-BE49-F238E27FC236}">
                <a16:creationId xmlns="" xmlns:a16="http://schemas.microsoft.com/office/drawing/2014/main" id="{07195699-B824-164A-9700-2FAB082B46AE}"/>
              </a:ext>
            </a:extLst>
          </p:cNvPr>
          <p:cNvSpPr/>
          <p:nvPr/>
        </p:nvSpPr>
        <p:spPr>
          <a:xfrm>
            <a:off x="3248095" y="5521693"/>
            <a:ext cx="2708520" cy="707886"/>
          </a:xfrm>
          <a:prstGeom prst="rect">
            <a:avLst/>
          </a:prstGeom>
        </p:spPr>
        <p:txBody>
          <a:bodyPr wrap="square">
            <a:spAutoFit/>
          </a:bodyPr>
          <a:lstStyle/>
          <a:p>
            <a:pPr algn="ctr"/>
            <a:r>
              <a:rPr lang="he-IL" sz="2000" b="1" dirty="0">
                <a:solidFill>
                  <a:schemeClr val="tx1">
                    <a:lumMod val="95000"/>
                    <a:lumOff val="5000"/>
                  </a:schemeClr>
                </a:solidFill>
              </a:rPr>
              <a:t>2018</a:t>
            </a:r>
            <a:r>
              <a:rPr lang="en-US" sz="2000" b="1" dirty="0">
                <a:solidFill>
                  <a:schemeClr val="tx1">
                    <a:lumMod val="95000"/>
                    <a:lumOff val="5000"/>
                  </a:schemeClr>
                </a:solidFill>
              </a:rPr>
              <a:t> – </a:t>
            </a:r>
            <a:r>
              <a:rPr lang="he-IL" sz="2000" b="1" dirty="0" smtClean="0">
                <a:solidFill>
                  <a:schemeClr val="tx1">
                    <a:lumMod val="95000"/>
                    <a:lumOff val="5000"/>
                  </a:schemeClr>
                </a:solidFill>
              </a:rPr>
              <a:t>343,599</a:t>
            </a:r>
            <a:endParaRPr lang="en-US" sz="2000" b="1" dirty="0">
              <a:solidFill>
                <a:schemeClr val="tx1">
                  <a:lumMod val="95000"/>
                  <a:lumOff val="5000"/>
                </a:schemeClr>
              </a:solidFill>
            </a:endParaRPr>
          </a:p>
          <a:p>
            <a:pPr algn="ctr"/>
            <a:r>
              <a:rPr lang="he-IL" sz="2000" dirty="0">
                <a:solidFill>
                  <a:schemeClr val="tx1">
                    <a:lumMod val="95000"/>
                    <a:lumOff val="5000"/>
                  </a:schemeClr>
                </a:solidFill>
              </a:rPr>
              <a:t>2017</a:t>
            </a:r>
            <a:r>
              <a:rPr lang="en-US" sz="2000" dirty="0">
                <a:solidFill>
                  <a:schemeClr val="tx1">
                    <a:lumMod val="95000"/>
                    <a:lumOff val="5000"/>
                  </a:schemeClr>
                </a:solidFill>
              </a:rPr>
              <a:t> - </a:t>
            </a:r>
            <a:r>
              <a:rPr lang="he-IL" sz="2000" dirty="0" smtClean="0">
                <a:solidFill>
                  <a:schemeClr val="tx1">
                    <a:lumMod val="95000"/>
                    <a:lumOff val="5000"/>
                  </a:schemeClr>
                </a:solidFill>
              </a:rPr>
              <a:t>200,738</a:t>
            </a:r>
            <a:endParaRPr lang="en-US" sz="2000" b="1" dirty="0">
              <a:solidFill>
                <a:schemeClr val="tx1">
                  <a:lumMod val="95000"/>
                  <a:lumOff val="5000"/>
                </a:schemeClr>
              </a:solidFill>
            </a:endParaRPr>
          </a:p>
        </p:txBody>
      </p:sp>
      <p:grpSp>
        <p:nvGrpSpPr>
          <p:cNvPr id="3" name="Group 2"/>
          <p:cNvGrpSpPr/>
          <p:nvPr/>
        </p:nvGrpSpPr>
        <p:grpSpPr>
          <a:xfrm>
            <a:off x="2935760" y="2057809"/>
            <a:ext cx="2891420" cy="685803"/>
            <a:chOff x="8512496" y="1925775"/>
            <a:chExt cx="2891420" cy="685803"/>
          </a:xfrm>
        </p:grpSpPr>
        <p:sp>
          <p:nvSpPr>
            <p:cNvPr id="8" name="Title 1">
              <a:extLst>
                <a:ext uri="{FF2B5EF4-FFF2-40B4-BE49-F238E27FC236}">
                  <a16:creationId xmlns="" xmlns:a16="http://schemas.microsoft.com/office/drawing/2014/main" id="{9AF346DA-CE62-614A-B2E1-35D92FFF5CD8}"/>
                </a:ext>
              </a:extLst>
            </p:cNvPr>
            <p:cNvSpPr txBox="1">
              <a:spLocks/>
            </p:cNvSpPr>
            <p:nvPr/>
          </p:nvSpPr>
          <p:spPr>
            <a:xfrm>
              <a:off x="8512496" y="1925775"/>
              <a:ext cx="1509733" cy="68580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rtl="1"/>
              <a:r>
                <a:rPr lang="he-IL" sz="3200" dirty="0" smtClean="0">
                  <a:solidFill>
                    <a:srgbClr val="94C662"/>
                  </a:solidFill>
                </a:rPr>
                <a:t>56.3%</a:t>
              </a:r>
              <a:endParaRPr lang="en-US" sz="3200" dirty="0">
                <a:solidFill>
                  <a:srgbClr val="94C662"/>
                </a:solidFill>
              </a:endParaRPr>
            </a:p>
          </p:txBody>
        </p:sp>
        <p:sp>
          <p:nvSpPr>
            <p:cNvPr id="24" name="Title 1">
              <a:extLst>
                <a:ext uri="{FF2B5EF4-FFF2-40B4-BE49-F238E27FC236}">
                  <a16:creationId xmlns="" xmlns:a16="http://schemas.microsoft.com/office/drawing/2014/main" id="{0F19C5CC-602C-E248-A4E8-6D1DD5D4B991}"/>
                </a:ext>
              </a:extLst>
            </p:cNvPr>
            <p:cNvSpPr txBox="1">
              <a:spLocks/>
            </p:cNvSpPr>
            <p:nvPr/>
          </p:nvSpPr>
          <p:spPr>
            <a:xfrm>
              <a:off x="9936410" y="2041505"/>
              <a:ext cx="1467506"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rtl="1"/>
              <a:r>
                <a:rPr lang="en-US" sz="2400" b="0" dirty="0" smtClean="0"/>
                <a:t>increase</a:t>
              </a:r>
              <a:endParaRPr lang="en-US" sz="2400" b="0" dirty="0"/>
            </a:p>
          </p:txBody>
        </p:sp>
      </p:grpSp>
      <p:grpSp>
        <p:nvGrpSpPr>
          <p:cNvPr id="7" name="Group 6"/>
          <p:cNvGrpSpPr/>
          <p:nvPr/>
        </p:nvGrpSpPr>
        <p:grpSpPr>
          <a:xfrm>
            <a:off x="2845284" y="4790196"/>
            <a:ext cx="3163414" cy="685803"/>
            <a:chOff x="3388686" y="4449118"/>
            <a:chExt cx="3163414" cy="685803"/>
          </a:xfrm>
        </p:grpSpPr>
        <p:sp>
          <p:nvSpPr>
            <p:cNvPr id="43" name="Title 1">
              <a:extLst>
                <a:ext uri="{FF2B5EF4-FFF2-40B4-BE49-F238E27FC236}">
                  <a16:creationId xmlns="" xmlns:a16="http://schemas.microsoft.com/office/drawing/2014/main" id="{9AF346DA-CE62-614A-B2E1-35D92FFF5CD8}"/>
                </a:ext>
              </a:extLst>
            </p:cNvPr>
            <p:cNvSpPr txBox="1">
              <a:spLocks/>
            </p:cNvSpPr>
            <p:nvPr/>
          </p:nvSpPr>
          <p:spPr>
            <a:xfrm>
              <a:off x="3388686" y="4449118"/>
              <a:ext cx="1781727" cy="68580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rtl="1"/>
              <a:r>
                <a:rPr lang="he-IL" sz="3200" dirty="0" smtClean="0">
                  <a:solidFill>
                    <a:srgbClr val="94C662"/>
                  </a:solidFill>
                </a:rPr>
                <a:t>71%</a:t>
              </a:r>
              <a:endParaRPr lang="en-US" sz="3200" dirty="0">
                <a:solidFill>
                  <a:srgbClr val="94C662"/>
                </a:solidFill>
              </a:endParaRPr>
            </a:p>
          </p:txBody>
        </p:sp>
        <p:sp>
          <p:nvSpPr>
            <p:cNvPr id="28" name="Title 1">
              <a:extLst>
                <a:ext uri="{FF2B5EF4-FFF2-40B4-BE49-F238E27FC236}">
                  <a16:creationId xmlns="" xmlns:a16="http://schemas.microsoft.com/office/drawing/2014/main" id="{0F19C5CC-602C-E248-A4E8-6D1DD5D4B991}"/>
                </a:ext>
              </a:extLst>
            </p:cNvPr>
            <p:cNvSpPr txBox="1">
              <a:spLocks/>
            </p:cNvSpPr>
            <p:nvPr/>
          </p:nvSpPr>
          <p:spPr>
            <a:xfrm>
              <a:off x="5084594" y="4585293"/>
              <a:ext cx="1467506"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rtl="1"/>
              <a:r>
                <a:rPr lang="en-US" sz="2400" b="0" dirty="0" smtClean="0"/>
                <a:t>increase</a:t>
              </a:r>
              <a:endParaRPr lang="en-US" sz="2400" b="0" dirty="0"/>
            </a:p>
          </p:txBody>
        </p:sp>
      </p:grpSp>
      <p:grpSp>
        <p:nvGrpSpPr>
          <p:cNvPr id="4" name="Group 3"/>
          <p:cNvGrpSpPr/>
          <p:nvPr/>
        </p:nvGrpSpPr>
        <p:grpSpPr>
          <a:xfrm>
            <a:off x="8315663" y="4790196"/>
            <a:ext cx="2803767" cy="685803"/>
            <a:chOff x="8673568" y="4356678"/>
            <a:chExt cx="2803767" cy="685803"/>
          </a:xfrm>
        </p:grpSpPr>
        <p:sp>
          <p:nvSpPr>
            <p:cNvPr id="31" name="Title 1">
              <a:extLst>
                <a:ext uri="{FF2B5EF4-FFF2-40B4-BE49-F238E27FC236}">
                  <a16:creationId xmlns="" xmlns:a16="http://schemas.microsoft.com/office/drawing/2014/main" id="{9AF346DA-CE62-614A-B2E1-35D92FFF5CD8}"/>
                </a:ext>
              </a:extLst>
            </p:cNvPr>
            <p:cNvSpPr txBox="1">
              <a:spLocks/>
            </p:cNvSpPr>
            <p:nvPr/>
          </p:nvSpPr>
          <p:spPr>
            <a:xfrm>
              <a:off x="8673568" y="4356678"/>
              <a:ext cx="1443006" cy="68580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rtl="1"/>
              <a:r>
                <a:rPr lang="he-IL" sz="3200" dirty="0" smtClean="0">
                  <a:solidFill>
                    <a:srgbClr val="94C662"/>
                  </a:solidFill>
                </a:rPr>
                <a:t>71.9%</a:t>
              </a:r>
              <a:endParaRPr lang="en-US" sz="3200" dirty="0">
                <a:solidFill>
                  <a:srgbClr val="94C662"/>
                </a:solidFill>
              </a:endParaRPr>
            </a:p>
          </p:txBody>
        </p:sp>
        <p:sp>
          <p:nvSpPr>
            <p:cNvPr id="29" name="Title 1">
              <a:extLst>
                <a:ext uri="{FF2B5EF4-FFF2-40B4-BE49-F238E27FC236}">
                  <a16:creationId xmlns="" xmlns:a16="http://schemas.microsoft.com/office/drawing/2014/main" id="{0F19C5CC-602C-E248-A4E8-6D1DD5D4B991}"/>
                </a:ext>
              </a:extLst>
            </p:cNvPr>
            <p:cNvSpPr txBox="1">
              <a:spLocks/>
            </p:cNvSpPr>
            <p:nvPr/>
          </p:nvSpPr>
          <p:spPr>
            <a:xfrm>
              <a:off x="10009829" y="4496534"/>
              <a:ext cx="1467506" cy="50984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b="1" kern="1200">
                  <a:solidFill>
                    <a:schemeClr val="tx1"/>
                  </a:solidFill>
                  <a:latin typeface="Arial" charset="0"/>
                  <a:ea typeface="Arial" charset="0"/>
                  <a:cs typeface="Arial" charset="0"/>
                </a:defRPr>
              </a:lvl1pPr>
            </a:lstStyle>
            <a:p>
              <a:pPr algn="l" rtl="1"/>
              <a:r>
                <a:rPr lang="en-US" sz="2400" b="0" dirty="0" smtClean="0"/>
                <a:t>increase</a:t>
              </a:r>
              <a:endParaRPr lang="en-US" sz="2400" b="0" dirty="0"/>
            </a:p>
          </p:txBody>
        </p:sp>
      </p:grpSp>
    </p:spTree>
    <p:extLst>
      <p:ext uri="{BB962C8B-B14F-4D97-AF65-F5344CB8AC3E}">
        <p14:creationId xmlns:p14="http://schemas.microsoft.com/office/powerpoint/2010/main" val="3714403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398" y="170928"/>
            <a:ext cx="8345425" cy="765507"/>
          </a:xfrm>
        </p:spPr>
        <p:txBody>
          <a:bodyPr>
            <a:normAutofit/>
          </a:bodyPr>
          <a:lstStyle/>
          <a:p>
            <a:pPr algn="l"/>
            <a:r>
              <a:rPr lang="en-US" sz="3600" dirty="0" smtClean="0">
                <a:solidFill>
                  <a:srgbClr val="2C5B86"/>
                </a:solidFill>
              </a:rPr>
              <a:t>Main </a:t>
            </a:r>
            <a:r>
              <a:rPr lang="en-US" sz="3600" dirty="0">
                <a:solidFill>
                  <a:srgbClr val="2C5B86"/>
                </a:solidFill>
              </a:rPr>
              <a:t>domains used by our </a:t>
            </a:r>
            <a:r>
              <a:rPr lang="en-US" sz="3600" dirty="0" smtClean="0">
                <a:solidFill>
                  <a:srgbClr val="2C5B86"/>
                </a:solidFill>
              </a:rPr>
              <a:t>users</a:t>
            </a:r>
            <a:endParaRPr lang="he-IL" sz="3600" dirty="0">
              <a:solidFill>
                <a:srgbClr val="2C5B86"/>
              </a:solidFill>
            </a:endParaRPr>
          </a:p>
        </p:txBody>
      </p:sp>
      <p:sp>
        <p:nvSpPr>
          <p:cNvPr id="4" name="Slide Number Placeholder 3"/>
          <p:cNvSpPr>
            <a:spLocks noGrp="1"/>
          </p:cNvSpPr>
          <p:nvPr>
            <p:ph type="sldNum" sz="quarter" idx="12"/>
          </p:nvPr>
        </p:nvSpPr>
        <p:spPr/>
        <p:txBody>
          <a:bodyPr/>
          <a:lstStyle/>
          <a:p>
            <a:fld id="{2522BC5C-605E-3A42-B4ED-9ED6AB845519}" type="slidenum">
              <a:rPr lang="en-US" smtClean="0"/>
              <a:pPr/>
              <a:t>8</a:t>
            </a:fld>
            <a:endParaRPr lang="en-US" dirty="0"/>
          </a:p>
        </p:txBody>
      </p:sp>
      <p:pic>
        <p:nvPicPr>
          <p:cNvPr id="8" name="Picture 7"/>
          <p:cNvPicPr>
            <a:picLocks noChangeAspect="1"/>
          </p:cNvPicPr>
          <p:nvPr/>
        </p:nvPicPr>
        <p:blipFill>
          <a:blip r:embed="rId2"/>
          <a:stretch>
            <a:fillRect/>
          </a:stretch>
        </p:blipFill>
        <p:spPr>
          <a:xfrm>
            <a:off x="2093395" y="936435"/>
            <a:ext cx="4472300" cy="5699990"/>
          </a:xfrm>
          <a:prstGeom prst="rect">
            <a:avLst/>
          </a:prstGeom>
        </p:spPr>
      </p:pic>
      <p:pic>
        <p:nvPicPr>
          <p:cNvPr id="9" name="Picture 8"/>
          <p:cNvPicPr>
            <a:picLocks noChangeAspect="1"/>
          </p:cNvPicPr>
          <p:nvPr/>
        </p:nvPicPr>
        <p:blipFill>
          <a:blip r:embed="rId3"/>
          <a:stretch>
            <a:fillRect/>
          </a:stretch>
        </p:blipFill>
        <p:spPr>
          <a:xfrm>
            <a:off x="7050372" y="936435"/>
            <a:ext cx="4503696" cy="5699990"/>
          </a:xfrm>
          <a:prstGeom prst="rect">
            <a:avLst/>
          </a:prstGeom>
        </p:spPr>
      </p:pic>
    </p:spTree>
    <p:extLst>
      <p:ext uri="{BB962C8B-B14F-4D97-AF65-F5344CB8AC3E}">
        <p14:creationId xmlns:p14="http://schemas.microsoft.com/office/powerpoint/2010/main" val="30403306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399" y="170928"/>
            <a:ext cx="7540172" cy="765507"/>
          </a:xfrm>
        </p:spPr>
        <p:txBody>
          <a:bodyPr>
            <a:normAutofit fontScale="90000"/>
          </a:bodyPr>
          <a:lstStyle/>
          <a:p>
            <a:pPr algn="l"/>
            <a:r>
              <a:rPr lang="en-US" dirty="0" err="1" smtClean="0">
                <a:solidFill>
                  <a:srgbClr val="2C5B86"/>
                </a:solidFill>
              </a:rPr>
              <a:t>Kol</a:t>
            </a:r>
            <a:r>
              <a:rPr lang="en-US" dirty="0" smtClean="0">
                <a:solidFill>
                  <a:srgbClr val="2C5B86"/>
                </a:solidFill>
              </a:rPr>
              <a:t> </a:t>
            </a:r>
            <a:r>
              <a:rPr lang="en-US" dirty="0" err="1" smtClean="0">
                <a:solidFill>
                  <a:srgbClr val="2C5B86"/>
                </a:solidFill>
              </a:rPr>
              <a:t>Zchut</a:t>
            </a:r>
            <a:r>
              <a:rPr lang="en-US" dirty="0" smtClean="0">
                <a:solidFill>
                  <a:srgbClr val="2C5B86"/>
                </a:solidFill>
              </a:rPr>
              <a:t> in Arabic is developing continuously</a:t>
            </a:r>
            <a:endParaRPr lang="he-IL" dirty="0">
              <a:solidFill>
                <a:srgbClr val="2C5B86"/>
              </a:solidFill>
            </a:endParaRPr>
          </a:p>
        </p:txBody>
      </p:sp>
      <p:sp>
        <p:nvSpPr>
          <p:cNvPr id="4" name="Slide Number Placeholder 3"/>
          <p:cNvSpPr>
            <a:spLocks noGrp="1"/>
          </p:cNvSpPr>
          <p:nvPr>
            <p:ph type="sldNum" sz="quarter" idx="12"/>
          </p:nvPr>
        </p:nvSpPr>
        <p:spPr/>
        <p:txBody>
          <a:bodyPr/>
          <a:lstStyle/>
          <a:p>
            <a:fld id="{2522BC5C-605E-3A42-B4ED-9ED6AB845519}" type="slidenum">
              <a:rPr lang="en-US" smtClean="0"/>
              <a:pPr/>
              <a:t>9</a:t>
            </a:fld>
            <a:endParaRPr lang="en-US" dirty="0"/>
          </a:p>
        </p:txBody>
      </p:sp>
      <p:sp>
        <p:nvSpPr>
          <p:cNvPr id="6" name="Content Placeholder 2"/>
          <p:cNvSpPr>
            <a:spLocks noGrp="1"/>
          </p:cNvSpPr>
          <p:nvPr>
            <p:ph idx="1"/>
          </p:nvPr>
        </p:nvSpPr>
        <p:spPr>
          <a:xfrm>
            <a:off x="1654629" y="1338314"/>
            <a:ext cx="5689600" cy="2996368"/>
          </a:xfrm>
        </p:spPr>
        <p:txBody>
          <a:bodyPr>
            <a:normAutofit/>
          </a:bodyPr>
          <a:lstStyle/>
          <a:p>
            <a:r>
              <a:rPr lang="en-US" sz="2200" dirty="0" smtClean="0"/>
              <a:t>The translation project gained its full momentum this year, reaching over 54% of required content</a:t>
            </a:r>
          </a:p>
          <a:p>
            <a:r>
              <a:rPr lang="en-US" sz="2200" dirty="0" smtClean="0"/>
              <a:t>In November &amp; December we ran a publicity campaign, based mainly on street signs, radio, and social network </a:t>
            </a:r>
          </a:p>
          <a:p>
            <a:r>
              <a:rPr lang="en-US" sz="2200" dirty="0" smtClean="0"/>
              <a:t>Here is a short summary of our achievements:</a:t>
            </a:r>
            <a:endParaRPr lang="en-US" sz="2200" dirty="0"/>
          </a:p>
        </p:txBody>
      </p:sp>
      <p:pic>
        <p:nvPicPr>
          <p:cNvPr id="10" name="Picture 9"/>
          <p:cNvPicPr>
            <a:picLocks noChangeAspect="1"/>
          </p:cNvPicPr>
          <p:nvPr/>
        </p:nvPicPr>
        <p:blipFill>
          <a:blip r:embed="rId3"/>
          <a:stretch>
            <a:fillRect/>
          </a:stretch>
        </p:blipFill>
        <p:spPr>
          <a:xfrm>
            <a:off x="7720465" y="936435"/>
            <a:ext cx="4124325" cy="2990850"/>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a:blip r:embed="rId4"/>
          <a:stretch>
            <a:fillRect/>
          </a:stretch>
        </p:blipFill>
        <p:spPr>
          <a:xfrm>
            <a:off x="2184654" y="4329164"/>
            <a:ext cx="9797982" cy="1827796"/>
          </a:xfrm>
          <a:prstGeom prst="rect">
            <a:avLst/>
          </a:prstGeom>
        </p:spPr>
      </p:pic>
    </p:spTree>
    <p:extLst>
      <p:ext uri="{BB962C8B-B14F-4D97-AF65-F5344CB8AC3E}">
        <p14:creationId xmlns:p14="http://schemas.microsoft.com/office/powerpoint/2010/main" val="16636749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16908</TotalTime>
  <Words>1222</Words>
  <Application>Microsoft Office PowerPoint</Application>
  <PresentationFormat>Widescreen</PresentationFormat>
  <Paragraphs>160</Paragraphs>
  <Slides>15</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Lato</vt:lpstr>
      <vt:lpstr>Lato Black</vt:lpstr>
      <vt:lpstr>Wingdings</vt:lpstr>
      <vt:lpstr>Office Theme</vt:lpstr>
      <vt:lpstr>Kol Zchut (All Rights)  </vt:lpstr>
      <vt:lpstr>Who wants to know their rights?</vt:lpstr>
      <vt:lpstr>So how would you learn about your rights?</vt:lpstr>
      <vt:lpstr>Let’s dream…</vt:lpstr>
      <vt:lpstr>PowerPoint Presentation</vt:lpstr>
      <vt:lpstr>Kol Zchut is growing continuously, including in 2018</vt:lpstr>
      <vt:lpstr>Kol Zchut is increasingly effective in referring the public to government web sites</vt:lpstr>
      <vt:lpstr>Main domains used by our users</vt:lpstr>
      <vt:lpstr>Kol Zchut in Arabic is developing continuously</vt:lpstr>
      <vt:lpstr>Feedback</vt:lpstr>
      <vt:lpstr>Warm feedback from users (translated)</vt:lpstr>
      <vt:lpstr>Integration with public service centers</vt:lpstr>
      <vt:lpstr>Training of professionals</vt:lpstr>
      <vt:lpstr>Our 2019 planned highlights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Windows User</cp:lastModifiedBy>
  <cp:revision>226</cp:revision>
  <dcterms:created xsi:type="dcterms:W3CDTF">2018-05-17T06:59:48Z</dcterms:created>
  <dcterms:modified xsi:type="dcterms:W3CDTF">2019-02-17T14:48:12Z</dcterms:modified>
</cp:coreProperties>
</file>