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59" autoAdjust="0"/>
    <p:restoredTop sz="94660"/>
  </p:normalViewPr>
  <p:slideViewPr>
    <p:cSldViewPr snapToGrid="0">
      <p:cViewPr>
        <p:scale>
          <a:sx n="130" d="100"/>
          <a:sy n="130" d="100"/>
        </p:scale>
        <p:origin x="2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83845-FF29-4AFF-B76C-772D68E6F805}" type="datetimeFigureOut">
              <a:rPr lang="fi-FI" smtClean="0"/>
              <a:t>18.11.2019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FC4147-760E-4D33-969A-B43F96E663F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48587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0D210-32EF-435E-8FEC-AEB7A23D1ABD}" type="datetimeFigureOut">
              <a:rPr lang="fi-FI" smtClean="0"/>
              <a:t>18.11.2019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212-7AB3-4E42-A8DC-0F9A30B6C71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53587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0D210-32EF-435E-8FEC-AEB7A23D1ABD}" type="datetimeFigureOut">
              <a:rPr lang="fi-FI" smtClean="0"/>
              <a:t>18.11.2019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212-7AB3-4E42-A8DC-0F9A30B6C71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86902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0D210-32EF-435E-8FEC-AEB7A23D1ABD}" type="datetimeFigureOut">
              <a:rPr lang="fi-FI" smtClean="0"/>
              <a:t>18.11.2019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212-7AB3-4E42-A8DC-0F9A30B6C71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67976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0D210-32EF-435E-8FEC-AEB7A23D1ABD}" type="datetimeFigureOut">
              <a:rPr lang="fi-FI" smtClean="0"/>
              <a:t>18.11.2019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212-7AB3-4E42-A8DC-0F9A30B6C71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08646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0D210-32EF-435E-8FEC-AEB7A23D1ABD}" type="datetimeFigureOut">
              <a:rPr lang="fi-FI" smtClean="0"/>
              <a:t>18.11.2019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212-7AB3-4E42-A8DC-0F9A30B6C71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45898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0D210-32EF-435E-8FEC-AEB7A23D1ABD}" type="datetimeFigureOut">
              <a:rPr lang="fi-FI" smtClean="0"/>
              <a:t>18.11.2019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212-7AB3-4E42-A8DC-0F9A30B6C71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78479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0D210-32EF-435E-8FEC-AEB7A23D1ABD}" type="datetimeFigureOut">
              <a:rPr lang="fi-FI" smtClean="0"/>
              <a:t>18.11.2019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212-7AB3-4E42-A8DC-0F9A30B6C71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45229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0D210-32EF-435E-8FEC-AEB7A23D1ABD}" type="datetimeFigureOut">
              <a:rPr lang="fi-FI" smtClean="0"/>
              <a:t>18.11.2019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212-7AB3-4E42-A8DC-0F9A30B6C71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05502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0D210-32EF-435E-8FEC-AEB7A23D1ABD}" type="datetimeFigureOut">
              <a:rPr lang="fi-FI" smtClean="0"/>
              <a:t>18.11.2019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212-7AB3-4E42-A8DC-0F9A30B6C71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52721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0D210-32EF-435E-8FEC-AEB7A23D1ABD}" type="datetimeFigureOut">
              <a:rPr lang="fi-FI" smtClean="0"/>
              <a:t>18.11.2019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212-7AB3-4E42-A8DC-0F9A30B6C71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07800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0D210-32EF-435E-8FEC-AEB7A23D1ABD}" type="datetimeFigureOut">
              <a:rPr lang="fi-FI" smtClean="0"/>
              <a:t>18.11.2019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212-7AB3-4E42-A8DC-0F9A30B6C71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15137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0D210-32EF-435E-8FEC-AEB7A23D1ABD}" type="datetimeFigureOut">
              <a:rPr lang="fi-FI" smtClean="0"/>
              <a:t>18.11.2019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F0A212-7AB3-4E42-A8DC-0F9A30B6C71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3877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hyperlink" Target="mailto:jussi.kulonpalo@hel.fi" TargetMode="External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hyperlink" Target="https://twitter.com/UIA_HOPE" TargetMode="External"/><Relationship Id="rId10" Type="http://schemas.openxmlformats.org/officeDocument/2006/relationships/image" Target="../media/image6.png"/><Relationship Id="rId4" Type="http://schemas.openxmlformats.org/officeDocument/2006/relationships/hyperlink" Target="https://hope-airquality.eu/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6"/>
          <p:cNvSpPr txBox="1">
            <a:spLocks/>
          </p:cNvSpPr>
          <p:nvPr/>
        </p:nvSpPr>
        <p:spPr>
          <a:xfrm>
            <a:off x="304800" y="1148080"/>
            <a:ext cx="11592560" cy="4490720"/>
          </a:xfrm>
          <a:prstGeom prst="rect">
            <a:avLst/>
          </a:prstGeom>
          <a:solidFill>
            <a:schemeClr val="tx1"/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i-FI" sz="20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fi-FI" sz="2000" dirty="0" smtClean="0">
                <a:solidFill>
                  <a:schemeClr val="bg1"/>
                </a:solidFill>
              </a:rPr>
              <a:t>Urban </a:t>
            </a:r>
            <a:r>
              <a:rPr lang="fi-FI" sz="2000" dirty="0" err="1" smtClean="0">
                <a:solidFill>
                  <a:schemeClr val="bg1"/>
                </a:solidFill>
              </a:rPr>
              <a:t>Innovative</a:t>
            </a:r>
            <a:r>
              <a:rPr lang="fi-FI" sz="2000" dirty="0" smtClean="0">
                <a:solidFill>
                  <a:schemeClr val="bg1"/>
                </a:solidFill>
              </a:rPr>
              <a:t> Action </a:t>
            </a:r>
            <a:r>
              <a:rPr lang="fi-FI" sz="2000" dirty="0" smtClean="0">
                <a:solidFill>
                  <a:schemeClr val="bg1"/>
                </a:solidFill>
              </a:rPr>
              <a:t>- </a:t>
            </a:r>
            <a:r>
              <a:rPr lang="fi-FI" sz="2000" b="1" dirty="0" err="1" smtClean="0">
                <a:solidFill>
                  <a:schemeClr val="bg1"/>
                </a:solidFill>
              </a:rPr>
              <a:t>Healthy</a:t>
            </a:r>
            <a:r>
              <a:rPr lang="fi-FI" sz="2000" b="1" dirty="0" smtClean="0">
                <a:solidFill>
                  <a:schemeClr val="bg1"/>
                </a:solidFill>
              </a:rPr>
              <a:t> </a:t>
            </a:r>
            <a:r>
              <a:rPr lang="fi-FI" sz="2000" b="1" dirty="0" err="1" smtClean="0">
                <a:solidFill>
                  <a:schemeClr val="bg1"/>
                </a:solidFill>
              </a:rPr>
              <a:t>Outdoor</a:t>
            </a:r>
            <a:r>
              <a:rPr lang="fi-FI" sz="2000" b="1" dirty="0" smtClean="0">
                <a:solidFill>
                  <a:schemeClr val="bg1"/>
                </a:solidFill>
              </a:rPr>
              <a:t> </a:t>
            </a:r>
            <a:r>
              <a:rPr lang="fi-FI" sz="2000" b="1" dirty="0" err="1" smtClean="0">
                <a:solidFill>
                  <a:schemeClr val="bg1"/>
                </a:solidFill>
              </a:rPr>
              <a:t>Premises</a:t>
            </a:r>
            <a:r>
              <a:rPr lang="fi-FI" sz="2000" b="1" dirty="0" smtClean="0">
                <a:solidFill>
                  <a:schemeClr val="bg1"/>
                </a:solidFill>
              </a:rPr>
              <a:t> for </a:t>
            </a:r>
            <a:r>
              <a:rPr lang="fi-FI" sz="2000" b="1" dirty="0" err="1" smtClean="0">
                <a:solidFill>
                  <a:schemeClr val="bg1"/>
                </a:solidFill>
              </a:rPr>
              <a:t>Everyone</a:t>
            </a:r>
            <a:r>
              <a:rPr lang="fi-FI" sz="2000" b="1" dirty="0" smtClean="0">
                <a:solidFill>
                  <a:schemeClr val="bg1"/>
                </a:solidFill>
              </a:rPr>
              <a:t> HOPE </a:t>
            </a:r>
            <a:br>
              <a:rPr lang="fi-FI" sz="2000" b="1" dirty="0" smtClean="0">
                <a:solidFill>
                  <a:schemeClr val="bg1"/>
                </a:solidFill>
              </a:rPr>
            </a:br>
            <a:r>
              <a:rPr lang="fi-FI" sz="2000" b="1" dirty="0" smtClean="0">
                <a:solidFill>
                  <a:schemeClr val="bg1"/>
                </a:solidFill>
              </a:rPr>
              <a:t> </a:t>
            </a:r>
            <a:r>
              <a:rPr lang="fi-FI" sz="1600" dirty="0" smtClean="0">
                <a:solidFill>
                  <a:schemeClr val="bg1"/>
                </a:solidFill>
              </a:rPr>
              <a:t>European </a:t>
            </a:r>
            <a:r>
              <a:rPr lang="fi-FI" sz="1600" dirty="0" err="1" smtClean="0">
                <a:solidFill>
                  <a:schemeClr val="bg1"/>
                </a:solidFill>
              </a:rPr>
              <a:t>Regional</a:t>
            </a:r>
            <a:r>
              <a:rPr lang="fi-FI" sz="1600" dirty="0" smtClean="0">
                <a:solidFill>
                  <a:schemeClr val="bg1"/>
                </a:solidFill>
              </a:rPr>
              <a:t> </a:t>
            </a:r>
            <a:r>
              <a:rPr lang="fi-FI" sz="1600" dirty="0" err="1" smtClean="0">
                <a:solidFill>
                  <a:schemeClr val="bg1"/>
                </a:solidFill>
              </a:rPr>
              <a:t>Development</a:t>
            </a:r>
            <a:r>
              <a:rPr lang="fi-FI" sz="1600" dirty="0" smtClean="0">
                <a:solidFill>
                  <a:schemeClr val="bg1"/>
                </a:solidFill>
              </a:rPr>
              <a:t> </a:t>
            </a:r>
            <a:r>
              <a:rPr lang="fi-FI" sz="1600" dirty="0" err="1" smtClean="0">
                <a:solidFill>
                  <a:schemeClr val="bg1"/>
                </a:solidFill>
              </a:rPr>
              <a:t>Fund</a:t>
            </a:r>
            <a:r>
              <a:rPr lang="fi-FI" sz="1600" dirty="0" smtClean="0">
                <a:solidFill>
                  <a:schemeClr val="bg1"/>
                </a:solidFill>
              </a:rPr>
              <a:t> </a:t>
            </a:r>
            <a:r>
              <a:rPr lang="fi-FI" sz="1600" dirty="0" smtClean="0">
                <a:solidFill>
                  <a:schemeClr val="bg1"/>
                </a:solidFill>
              </a:rPr>
              <a:t>Urban </a:t>
            </a:r>
            <a:r>
              <a:rPr lang="fi-FI" sz="1600" dirty="0" err="1" smtClean="0">
                <a:solidFill>
                  <a:schemeClr val="bg1"/>
                </a:solidFill>
              </a:rPr>
              <a:t>Innovative</a:t>
            </a:r>
            <a:r>
              <a:rPr lang="fi-FI" sz="1600" dirty="0" smtClean="0">
                <a:solidFill>
                  <a:schemeClr val="bg1"/>
                </a:solidFill>
              </a:rPr>
              <a:t> Action </a:t>
            </a:r>
            <a:r>
              <a:rPr lang="fi-FI" sz="1600" dirty="0" err="1" smtClean="0">
                <a:solidFill>
                  <a:schemeClr val="bg1"/>
                </a:solidFill>
              </a:rPr>
              <a:t>Initiative</a:t>
            </a:r>
            <a:r>
              <a:rPr lang="fi-FI" sz="1600" dirty="0" smtClean="0">
                <a:solidFill>
                  <a:schemeClr val="bg1"/>
                </a:solidFill>
              </a:rPr>
              <a:t>, 11/2018 - 10/2021 </a:t>
            </a:r>
            <a:r>
              <a:rPr lang="fi-FI" sz="1400" dirty="0" smtClean="0">
                <a:solidFill>
                  <a:schemeClr val="bg1"/>
                </a:solidFill>
              </a:rPr>
              <a:t/>
            </a:r>
            <a:br>
              <a:rPr lang="fi-FI" sz="1400" dirty="0" smtClean="0">
                <a:solidFill>
                  <a:schemeClr val="bg1"/>
                </a:solidFill>
              </a:rPr>
            </a:br>
            <a:endParaRPr lang="fi-FI" sz="1600" dirty="0" smtClean="0">
              <a:solidFill>
                <a:schemeClr val="bg1"/>
              </a:solidFill>
            </a:endParaRPr>
          </a:p>
          <a:p>
            <a:pPr lvl="1"/>
            <a:r>
              <a:rPr lang="fi-FI" sz="1100" dirty="0" err="1" smtClean="0">
                <a:solidFill>
                  <a:schemeClr val="bg1"/>
                </a:solidFill>
              </a:rPr>
              <a:t>Crowdsourced</a:t>
            </a:r>
            <a:r>
              <a:rPr lang="fi-FI" sz="1100" dirty="0" smtClean="0">
                <a:solidFill>
                  <a:schemeClr val="bg1"/>
                </a:solidFill>
              </a:rPr>
              <a:t> </a:t>
            </a:r>
            <a:r>
              <a:rPr lang="fi-FI" sz="1100" dirty="0" err="1" smtClean="0">
                <a:solidFill>
                  <a:schemeClr val="bg1"/>
                </a:solidFill>
              </a:rPr>
              <a:t>citizen</a:t>
            </a:r>
            <a:r>
              <a:rPr lang="fi-FI" sz="1100" dirty="0" smtClean="0">
                <a:solidFill>
                  <a:schemeClr val="bg1"/>
                </a:solidFill>
              </a:rPr>
              <a:t> </a:t>
            </a:r>
            <a:r>
              <a:rPr lang="fi-FI" sz="1100" dirty="0">
                <a:solidFill>
                  <a:schemeClr val="bg1"/>
                </a:solidFill>
              </a:rPr>
              <a:t>a</a:t>
            </a:r>
            <a:r>
              <a:rPr lang="fi-FI" sz="1100" dirty="0" smtClean="0">
                <a:solidFill>
                  <a:schemeClr val="bg1"/>
                </a:solidFill>
              </a:rPr>
              <a:t>ir </a:t>
            </a:r>
            <a:r>
              <a:rPr lang="fi-FI" sz="1100" dirty="0" err="1">
                <a:solidFill>
                  <a:schemeClr val="bg1"/>
                </a:solidFill>
              </a:rPr>
              <a:t>q</a:t>
            </a:r>
            <a:r>
              <a:rPr lang="fi-FI" sz="1100" dirty="0" err="1" smtClean="0">
                <a:solidFill>
                  <a:schemeClr val="bg1"/>
                </a:solidFill>
              </a:rPr>
              <a:t>uality</a:t>
            </a:r>
            <a:r>
              <a:rPr lang="fi-FI" sz="1100" dirty="0" smtClean="0">
                <a:solidFill>
                  <a:schemeClr val="bg1"/>
                </a:solidFill>
              </a:rPr>
              <a:t> </a:t>
            </a:r>
            <a:r>
              <a:rPr lang="fi-FI" sz="1100" dirty="0" err="1" smtClean="0">
                <a:solidFill>
                  <a:schemeClr val="bg1"/>
                </a:solidFill>
              </a:rPr>
              <a:t>monitoring</a:t>
            </a:r>
            <a:r>
              <a:rPr lang="fi-FI" sz="1100" dirty="0">
                <a:solidFill>
                  <a:schemeClr val="bg1"/>
                </a:solidFill>
              </a:rPr>
              <a:t> </a:t>
            </a:r>
            <a:r>
              <a:rPr lang="fi-FI" sz="1100" dirty="0" err="1" smtClean="0">
                <a:solidFill>
                  <a:schemeClr val="bg1"/>
                </a:solidFill>
              </a:rPr>
              <a:t>with</a:t>
            </a:r>
            <a:r>
              <a:rPr lang="fi-FI" sz="1100" dirty="0" smtClean="0">
                <a:solidFill>
                  <a:schemeClr val="bg1"/>
                </a:solidFill>
              </a:rPr>
              <a:t> mobile </a:t>
            </a:r>
            <a:r>
              <a:rPr lang="fi-FI" sz="1100" dirty="0" err="1" smtClean="0">
                <a:solidFill>
                  <a:schemeClr val="bg1"/>
                </a:solidFill>
              </a:rPr>
              <a:t>sensors</a:t>
            </a:r>
            <a:r>
              <a:rPr lang="fi-FI" sz="1100" dirty="0" smtClean="0">
                <a:solidFill>
                  <a:schemeClr val="bg1"/>
                </a:solidFill>
              </a:rPr>
              <a:t> </a:t>
            </a:r>
            <a:r>
              <a:rPr lang="fi-FI" sz="1100" dirty="0" err="1" smtClean="0">
                <a:solidFill>
                  <a:schemeClr val="bg1"/>
                </a:solidFill>
              </a:rPr>
              <a:t>six</a:t>
            </a:r>
            <a:r>
              <a:rPr lang="fi-FI" sz="1100" dirty="0" smtClean="0">
                <a:solidFill>
                  <a:schemeClr val="bg1"/>
                </a:solidFill>
              </a:rPr>
              <a:t> </a:t>
            </a:r>
            <a:r>
              <a:rPr lang="fi-FI" sz="1100" dirty="0" err="1" smtClean="0">
                <a:solidFill>
                  <a:schemeClr val="bg1"/>
                </a:solidFill>
              </a:rPr>
              <a:t>local</a:t>
            </a:r>
            <a:r>
              <a:rPr lang="fi-FI" sz="1100" dirty="0" smtClean="0">
                <a:solidFill>
                  <a:schemeClr val="bg1"/>
                </a:solidFill>
              </a:rPr>
              <a:t> </a:t>
            </a:r>
            <a:r>
              <a:rPr lang="fi-FI" sz="1100" dirty="0" err="1" smtClean="0">
                <a:solidFill>
                  <a:schemeClr val="bg1"/>
                </a:solidFill>
              </a:rPr>
              <a:t>campaigns</a:t>
            </a:r>
            <a:r>
              <a:rPr lang="fi-FI" sz="1100" dirty="0" smtClean="0">
                <a:solidFill>
                  <a:schemeClr val="bg1"/>
                </a:solidFill>
              </a:rPr>
              <a:t> </a:t>
            </a:r>
            <a:r>
              <a:rPr lang="fi-FI" sz="1100" dirty="0" smtClean="0">
                <a:solidFill>
                  <a:schemeClr val="bg1"/>
                </a:solidFill>
              </a:rPr>
              <a:t>in Helsinki in 2019-2021 </a:t>
            </a:r>
          </a:p>
          <a:p>
            <a:pPr lvl="1"/>
            <a:r>
              <a:rPr lang="en-US" sz="1100" dirty="0" smtClean="0">
                <a:solidFill>
                  <a:schemeClr val="bg1"/>
                </a:solidFill>
              </a:rPr>
              <a:t>Participatory </a:t>
            </a:r>
            <a:r>
              <a:rPr lang="en-US" sz="1100" dirty="0">
                <a:solidFill>
                  <a:schemeClr val="bg1"/>
                </a:solidFill>
              </a:rPr>
              <a:t>budgeting and </a:t>
            </a:r>
            <a:r>
              <a:rPr lang="en-US" sz="1100" dirty="0" smtClean="0">
                <a:solidFill>
                  <a:schemeClr val="bg1"/>
                </a:solidFill>
              </a:rPr>
              <a:t>air quality improving </a:t>
            </a:r>
            <a:r>
              <a:rPr lang="en-US" sz="1100" dirty="0" smtClean="0">
                <a:solidFill>
                  <a:schemeClr val="bg1"/>
                </a:solidFill>
              </a:rPr>
              <a:t>i</a:t>
            </a:r>
            <a:r>
              <a:rPr lang="en-US" sz="1100" dirty="0" smtClean="0">
                <a:solidFill>
                  <a:schemeClr val="bg1"/>
                </a:solidFill>
              </a:rPr>
              <a:t>nterventions to be </a:t>
            </a:r>
            <a:r>
              <a:rPr lang="en-US" sz="1100" dirty="0" smtClean="0">
                <a:solidFill>
                  <a:schemeClr val="bg1"/>
                </a:solidFill>
              </a:rPr>
              <a:t>implemented </a:t>
            </a:r>
            <a:r>
              <a:rPr lang="en-US" sz="1100" dirty="0">
                <a:solidFill>
                  <a:schemeClr val="bg1"/>
                </a:solidFill>
              </a:rPr>
              <a:t>in three Helsinki </a:t>
            </a:r>
            <a:r>
              <a:rPr lang="en-US" sz="1100" dirty="0" smtClean="0">
                <a:solidFill>
                  <a:schemeClr val="bg1"/>
                </a:solidFill>
              </a:rPr>
              <a:t/>
            </a:r>
            <a:br>
              <a:rPr lang="en-US" sz="1100" dirty="0" smtClean="0">
                <a:solidFill>
                  <a:schemeClr val="bg1"/>
                </a:solidFill>
              </a:rPr>
            </a:br>
            <a:r>
              <a:rPr lang="en-US" sz="1100" dirty="0" smtClean="0">
                <a:solidFill>
                  <a:schemeClr val="bg1"/>
                </a:solidFill>
              </a:rPr>
              <a:t>districts  </a:t>
            </a:r>
            <a:r>
              <a:rPr lang="en-US" sz="1100" dirty="0" err="1" smtClean="0">
                <a:solidFill>
                  <a:schemeClr val="bg1"/>
                </a:solidFill>
              </a:rPr>
              <a:t>Jätkäsaari</a:t>
            </a:r>
            <a:r>
              <a:rPr lang="en-US" sz="1100" dirty="0">
                <a:solidFill>
                  <a:schemeClr val="bg1"/>
                </a:solidFill>
              </a:rPr>
              <a:t>, </a:t>
            </a:r>
            <a:r>
              <a:rPr lang="en-US" sz="1100" dirty="0" err="1">
                <a:solidFill>
                  <a:schemeClr val="bg1"/>
                </a:solidFill>
              </a:rPr>
              <a:t>Vallila</a:t>
            </a:r>
            <a:r>
              <a:rPr lang="en-US" sz="1100" dirty="0">
                <a:solidFill>
                  <a:schemeClr val="bg1"/>
                </a:solidFill>
              </a:rPr>
              <a:t>, </a:t>
            </a:r>
            <a:r>
              <a:rPr lang="en-US" sz="1100" dirty="0" err="1" smtClean="0">
                <a:solidFill>
                  <a:schemeClr val="bg1"/>
                </a:solidFill>
              </a:rPr>
              <a:t>Pakila</a:t>
            </a:r>
            <a:r>
              <a:rPr lang="en-US" sz="1100" dirty="0" smtClean="0">
                <a:solidFill>
                  <a:schemeClr val="bg1"/>
                </a:solidFill>
              </a:rPr>
              <a:t> in 2020-21 </a:t>
            </a:r>
            <a:endParaRPr lang="fi-FI" sz="1100" dirty="0">
              <a:solidFill>
                <a:schemeClr val="bg1"/>
              </a:solidFill>
            </a:endParaRPr>
          </a:p>
          <a:p>
            <a:pPr lvl="1"/>
            <a:r>
              <a:rPr lang="fi-FI" sz="1100" dirty="0" err="1" smtClean="0">
                <a:solidFill>
                  <a:schemeClr val="bg1"/>
                </a:solidFill>
              </a:rPr>
              <a:t>Developing</a:t>
            </a:r>
            <a:r>
              <a:rPr lang="fi-FI" sz="1100" dirty="0" smtClean="0">
                <a:solidFill>
                  <a:schemeClr val="bg1"/>
                </a:solidFill>
              </a:rPr>
              <a:t> </a:t>
            </a:r>
            <a:r>
              <a:rPr lang="fi-FI" sz="1100" dirty="0" err="1" smtClean="0">
                <a:solidFill>
                  <a:schemeClr val="bg1"/>
                </a:solidFill>
              </a:rPr>
              <a:t>the</a:t>
            </a:r>
            <a:r>
              <a:rPr lang="fi-FI" sz="1100" dirty="0" smtClean="0">
                <a:solidFill>
                  <a:schemeClr val="bg1"/>
                </a:solidFill>
              </a:rPr>
              <a:t> </a:t>
            </a:r>
            <a:r>
              <a:rPr lang="fi-FI" sz="1100" dirty="0" err="1" smtClean="0">
                <a:solidFill>
                  <a:schemeClr val="bg1"/>
                </a:solidFill>
              </a:rPr>
              <a:t>existing</a:t>
            </a:r>
            <a:r>
              <a:rPr lang="fi-FI" sz="1100" dirty="0" smtClean="0">
                <a:solidFill>
                  <a:schemeClr val="bg1"/>
                </a:solidFill>
              </a:rPr>
              <a:t> air </a:t>
            </a:r>
            <a:r>
              <a:rPr lang="fi-FI" sz="1100" dirty="0" err="1" smtClean="0">
                <a:solidFill>
                  <a:schemeClr val="bg1"/>
                </a:solidFill>
              </a:rPr>
              <a:t>quality</a:t>
            </a:r>
            <a:r>
              <a:rPr lang="fi-FI" sz="1100" dirty="0" smtClean="0">
                <a:solidFill>
                  <a:schemeClr val="bg1"/>
                </a:solidFill>
              </a:rPr>
              <a:t> </a:t>
            </a:r>
            <a:r>
              <a:rPr lang="fi-FI" sz="1100" dirty="0" err="1" smtClean="0">
                <a:solidFill>
                  <a:schemeClr val="bg1"/>
                </a:solidFill>
              </a:rPr>
              <a:t>monitoring</a:t>
            </a:r>
            <a:r>
              <a:rPr lang="fi-FI" sz="1100" dirty="0" smtClean="0">
                <a:solidFill>
                  <a:schemeClr val="bg1"/>
                </a:solidFill>
              </a:rPr>
              <a:t> </a:t>
            </a:r>
            <a:r>
              <a:rPr lang="fi-FI" sz="1100" dirty="0" err="1" smtClean="0">
                <a:solidFill>
                  <a:schemeClr val="bg1"/>
                </a:solidFill>
              </a:rPr>
              <a:t>station</a:t>
            </a:r>
            <a:r>
              <a:rPr lang="fi-FI" sz="1100" dirty="0" smtClean="0">
                <a:solidFill>
                  <a:schemeClr val="bg1"/>
                </a:solidFill>
              </a:rPr>
              <a:t> </a:t>
            </a:r>
            <a:r>
              <a:rPr lang="fi-FI" sz="1100" dirty="0" err="1" smtClean="0">
                <a:solidFill>
                  <a:schemeClr val="bg1"/>
                </a:solidFill>
              </a:rPr>
              <a:t>network</a:t>
            </a:r>
            <a:r>
              <a:rPr lang="fi-FI" sz="1100" dirty="0" smtClean="0">
                <a:solidFill>
                  <a:schemeClr val="bg1"/>
                </a:solidFill>
              </a:rPr>
              <a:t> in </a:t>
            </a:r>
            <a:r>
              <a:rPr lang="fi-FI" sz="1100" dirty="0" err="1" smtClean="0">
                <a:solidFill>
                  <a:schemeClr val="bg1"/>
                </a:solidFill>
              </a:rPr>
              <a:t>the</a:t>
            </a:r>
            <a:r>
              <a:rPr lang="fi-FI" sz="1100" dirty="0" smtClean="0">
                <a:solidFill>
                  <a:schemeClr val="bg1"/>
                </a:solidFill>
              </a:rPr>
              <a:t> Helsinki </a:t>
            </a:r>
            <a:r>
              <a:rPr lang="fi-FI" sz="1100" dirty="0" err="1" smtClean="0">
                <a:solidFill>
                  <a:schemeClr val="bg1"/>
                </a:solidFill>
              </a:rPr>
              <a:t>metropolitan</a:t>
            </a:r>
            <a:r>
              <a:rPr lang="fi-FI" sz="1100" dirty="0" smtClean="0">
                <a:solidFill>
                  <a:schemeClr val="bg1"/>
                </a:solidFill>
              </a:rPr>
              <a:t> </a:t>
            </a:r>
            <a:r>
              <a:rPr lang="fi-FI" sz="1100" dirty="0" err="1" smtClean="0">
                <a:solidFill>
                  <a:schemeClr val="bg1"/>
                </a:solidFill>
              </a:rPr>
              <a:t>area</a:t>
            </a:r>
            <a:r>
              <a:rPr lang="fi-FI" sz="1100" dirty="0" smtClean="0">
                <a:solidFill>
                  <a:schemeClr val="bg1"/>
                </a:solidFill>
              </a:rPr>
              <a:t> </a:t>
            </a:r>
            <a:r>
              <a:rPr lang="fi-FI" sz="1100" dirty="0" err="1" smtClean="0">
                <a:solidFill>
                  <a:schemeClr val="bg1"/>
                </a:solidFill>
              </a:rPr>
              <a:t>with</a:t>
            </a:r>
            <a:r>
              <a:rPr lang="fi-FI" sz="1100" dirty="0">
                <a:solidFill>
                  <a:schemeClr val="bg1"/>
                </a:solidFill>
              </a:rPr>
              <a:t> </a:t>
            </a:r>
            <a:r>
              <a:rPr lang="fi-FI" sz="1100" dirty="0" smtClean="0">
                <a:solidFill>
                  <a:schemeClr val="bg1"/>
                </a:solidFill>
              </a:rPr>
              <a:t/>
            </a:r>
            <a:br>
              <a:rPr lang="fi-FI" sz="1100" dirty="0" smtClean="0">
                <a:solidFill>
                  <a:schemeClr val="bg1"/>
                </a:solidFill>
              </a:rPr>
            </a:br>
            <a:r>
              <a:rPr lang="fi-FI" sz="1100" dirty="0" err="1" smtClean="0">
                <a:solidFill>
                  <a:schemeClr val="bg1"/>
                </a:solidFill>
              </a:rPr>
              <a:t>three</a:t>
            </a:r>
            <a:r>
              <a:rPr lang="fi-FI" sz="1100" dirty="0" smtClean="0">
                <a:solidFill>
                  <a:schemeClr val="bg1"/>
                </a:solidFill>
              </a:rPr>
              <a:t> </a:t>
            </a:r>
            <a:r>
              <a:rPr lang="fi-FI" sz="1100" dirty="0" err="1" smtClean="0">
                <a:solidFill>
                  <a:schemeClr val="bg1"/>
                </a:solidFill>
              </a:rPr>
              <a:t>new</a:t>
            </a:r>
            <a:r>
              <a:rPr lang="fi-FI" sz="1100" dirty="0" smtClean="0">
                <a:solidFill>
                  <a:schemeClr val="bg1"/>
                </a:solidFill>
              </a:rPr>
              <a:t> </a:t>
            </a:r>
            <a:r>
              <a:rPr lang="fi-FI" sz="1100" dirty="0" err="1" smtClean="0">
                <a:solidFill>
                  <a:schemeClr val="bg1"/>
                </a:solidFill>
              </a:rPr>
              <a:t>hyper-local</a:t>
            </a:r>
            <a:r>
              <a:rPr lang="fi-FI" sz="1100" dirty="0" smtClean="0">
                <a:solidFill>
                  <a:schemeClr val="bg1"/>
                </a:solidFill>
              </a:rPr>
              <a:t> </a:t>
            </a:r>
            <a:r>
              <a:rPr lang="fi-FI" sz="1100" dirty="0" err="1" smtClean="0">
                <a:solidFill>
                  <a:schemeClr val="bg1"/>
                </a:solidFill>
              </a:rPr>
              <a:t>new</a:t>
            </a:r>
            <a:r>
              <a:rPr lang="fi-FI" sz="1100" dirty="0" smtClean="0">
                <a:solidFill>
                  <a:schemeClr val="bg1"/>
                </a:solidFill>
              </a:rPr>
              <a:t> </a:t>
            </a:r>
            <a:r>
              <a:rPr lang="fi-FI" sz="1100" dirty="0" err="1" smtClean="0">
                <a:solidFill>
                  <a:schemeClr val="bg1"/>
                </a:solidFill>
              </a:rPr>
              <a:t>generation</a:t>
            </a:r>
            <a:r>
              <a:rPr lang="fi-FI" sz="1100" dirty="0" smtClean="0">
                <a:solidFill>
                  <a:schemeClr val="bg1"/>
                </a:solidFill>
              </a:rPr>
              <a:t> </a:t>
            </a:r>
            <a:r>
              <a:rPr lang="fi-FI" sz="1100" dirty="0" err="1" smtClean="0">
                <a:solidFill>
                  <a:schemeClr val="bg1"/>
                </a:solidFill>
              </a:rPr>
              <a:t>sensor</a:t>
            </a:r>
            <a:r>
              <a:rPr lang="fi-FI" sz="1100" dirty="0" smtClean="0">
                <a:solidFill>
                  <a:schemeClr val="bg1"/>
                </a:solidFill>
              </a:rPr>
              <a:t> </a:t>
            </a:r>
            <a:r>
              <a:rPr lang="fi-FI" sz="1100" dirty="0" err="1" smtClean="0">
                <a:solidFill>
                  <a:schemeClr val="bg1"/>
                </a:solidFill>
              </a:rPr>
              <a:t>networks</a:t>
            </a:r>
            <a:r>
              <a:rPr lang="fi-FI" sz="1100" dirty="0" smtClean="0">
                <a:solidFill>
                  <a:schemeClr val="bg1"/>
                </a:solidFill>
              </a:rPr>
              <a:t> </a:t>
            </a:r>
            <a:r>
              <a:rPr lang="fi-FI" sz="1100" dirty="0" err="1" smtClean="0">
                <a:solidFill>
                  <a:schemeClr val="bg1"/>
                </a:solidFill>
              </a:rPr>
              <a:t>starting</a:t>
            </a:r>
            <a:r>
              <a:rPr lang="fi-FI" sz="1100" dirty="0" smtClean="0">
                <a:solidFill>
                  <a:schemeClr val="bg1"/>
                </a:solidFill>
              </a:rPr>
              <a:t> </a:t>
            </a:r>
            <a:r>
              <a:rPr lang="fi-FI" sz="1100" dirty="0" smtClean="0">
                <a:solidFill>
                  <a:schemeClr val="bg1"/>
                </a:solidFill>
              </a:rPr>
              <a:t>in </a:t>
            </a:r>
            <a:r>
              <a:rPr lang="fi-FI" sz="1100" dirty="0" err="1" smtClean="0">
                <a:solidFill>
                  <a:schemeClr val="bg1"/>
                </a:solidFill>
              </a:rPr>
              <a:t>spring</a:t>
            </a:r>
            <a:r>
              <a:rPr lang="fi-FI" sz="1100" dirty="0" smtClean="0">
                <a:solidFill>
                  <a:schemeClr val="bg1"/>
                </a:solidFill>
              </a:rPr>
              <a:t> </a:t>
            </a:r>
            <a:r>
              <a:rPr lang="fi-FI" sz="1100" dirty="0" smtClean="0">
                <a:solidFill>
                  <a:schemeClr val="bg1"/>
                </a:solidFill>
              </a:rPr>
              <a:t>2020 </a:t>
            </a:r>
            <a:endParaRPr lang="fi-FI" sz="1100" dirty="0" smtClean="0">
              <a:solidFill>
                <a:schemeClr val="bg1"/>
              </a:solidFill>
            </a:endParaRPr>
          </a:p>
          <a:p>
            <a:pPr lvl="1"/>
            <a:r>
              <a:rPr lang="fi-FI" sz="1100" dirty="0" smtClean="0">
                <a:solidFill>
                  <a:schemeClr val="bg1"/>
                </a:solidFill>
              </a:rPr>
              <a:t>Air </a:t>
            </a:r>
            <a:r>
              <a:rPr lang="fi-FI" sz="1100" dirty="0" err="1" smtClean="0">
                <a:solidFill>
                  <a:schemeClr val="bg1"/>
                </a:solidFill>
              </a:rPr>
              <a:t>quality</a:t>
            </a:r>
            <a:r>
              <a:rPr lang="fi-FI" sz="1100" dirty="0" smtClean="0">
                <a:solidFill>
                  <a:schemeClr val="bg1"/>
                </a:solidFill>
              </a:rPr>
              <a:t> </a:t>
            </a:r>
            <a:r>
              <a:rPr lang="fi-FI" sz="1100" dirty="0">
                <a:solidFill>
                  <a:schemeClr val="bg1"/>
                </a:solidFill>
              </a:rPr>
              <a:t>d</a:t>
            </a:r>
            <a:r>
              <a:rPr lang="fi-FI" sz="1100" dirty="0" smtClean="0">
                <a:solidFill>
                  <a:schemeClr val="bg1"/>
                </a:solidFill>
              </a:rPr>
              <a:t>ata </a:t>
            </a:r>
            <a:r>
              <a:rPr lang="fi-FI" sz="1100" dirty="0" err="1">
                <a:solidFill>
                  <a:schemeClr val="bg1"/>
                </a:solidFill>
              </a:rPr>
              <a:t>analysis</a:t>
            </a:r>
            <a:r>
              <a:rPr lang="fi-FI" sz="1100" dirty="0">
                <a:solidFill>
                  <a:schemeClr val="bg1"/>
                </a:solidFill>
              </a:rPr>
              <a:t> </a:t>
            </a:r>
            <a:r>
              <a:rPr lang="fi-FI" sz="1100" dirty="0" err="1">
                <a:solidFill>
                  <a:schemeClr val="bg1"/>
                </a:solidFill>
              </a:rPr>
              <a:t>development</a:t>
            </a:r>
            <a:r>
              <a:rPr lang="fi-FI" sz="1100" dirty="0">
                <a:solidFill>
                  <a:schemeClr val="bg1"/>
                </a:solidFill>
              </a:rPr>
              <a:t> </a:t>
            </a:r>
            <a:r>
              <a:rPr lang="fi-FI" sz="1100" dirty="0" err="1" smtClean="0">
                <a:solidFill>
                  <a:schemeClr val="bg1"/>
                </a:solidFill>
              </a:rPr>
              <a:t>using</a:t>
            </a:r>
            <a:r>
              <a:rPr lang="fi-FI" sz="1100" dirty="0" smtClean="0">
                <a:solidFill>
                  <a:schemeClr val="bg1"/>
                </a:solidFill>
              </a:rPr>
              <a:t> </a:t>
            </a:r>
            <a:r>
              <a:rPr lang="fi-FI" sz="1100" dirty="0" err="1" smtClean="0">
                <a:solidFill>
                  <a:schemeClr val="bg1"/>
                </a:solidFill>
              </a:rPr>
              <a:t>advanced</a:t>
            </a:r>
            <a:r>
              <a:rPr lang="fi-FI" sz="1100" dirty="0" smtClean="0">
                <a:solidFill>
                  <a:schemeClr val="bg1"/>
                </a:solidFill>
              </a:rPr>
              <a:t> </a:t>
            </a:r>
            <a:r>
              <a:rPr lang="fi-FI" sz="1100" dirty="0" err="1" smtClean="0">
                <a:solidFill>
                  <a:schemeClr val="bg1"/>
                </a:solidFill>
              </a:rPr>
              <a:t>modelling</a:t>
            </a:r>
            <a:r>
              <a:rPr lang="fi-FI" sz="1100" dirty="0" smtClean="0">
                <a:solidFill>
                  <a:schemeClr val="bg1"/>
                </a:solidFill>
              </a:rPr>
              <a:t>, </a:t>
            </a:r>
            <a:r>
              <a:rPr lang="fi-FI" sz="1100" dirty="0" err="1">
                <a:solidFill>
                  <a:schemeClr val="bg1"/>
                </a:solidFill>
              </a:rPr>
              <a:t>a</a:t>
            </a:r>
            <a:r>
              <a:rPr lang="fi-FI" sz="1100" dirty="0" err="1" smtClean="0">
                <a:solidFill>
                  <a:schemeClr val="bg1"/>
                </a:solidFill>
              </a:rPr>
              <a:t>rticial</a:t>
            </a:r>
            <a:r>
              <a:rPr lang="fi-FI" sz="1100" dirty="0" smtClean="0">
                <a:solidFill>
                  <a:schemeClr val="bg1"/>
                </a:solidFill>
              </a:rPr>
              <a:t> </a:t>
            </a:r>
            <a:r>
              <a:rPr lang="fi-FI" sz="1100" dirty="0" err="1">
                <a:solidFill>
                  <a:schemeClr val="bg1"/>
                </a:solidFill>
              </a:rPr>
              <a:t>i</a:t>
            </a:r>
            <a:r>
              <a:rPr lang="fi-FI" sz="1100" dirty="0" err="1" smtClean="0">
                <a:solidFill>
                  <a:schemeClr val="bg1"/>
                </a:solidFill>
              </a:rPr>
              <a:t>ntelligence</a:t>
            </a:r>
            <a:r>
              <a:rPr lang="fi-FI" sz="1100" dirty="0" smtClean="0">
                <a:solidFill>
                  <a:schemeClr val="bg1"/>
                </a:solidFill>
              </a:rPr>
              <a:t> and </a:t>
            </a:r>
            <a:r>
              <a:rPr lang="fi-FI" sz="1100" dirty="0" err="1" smtClean="0">
                <a:solidFill>
                  <a:schemeClr val="bg1"/>
                </a:solidFill>
              </a:rPr>
              <a:t>machine</a:t>
            </a:r>
            <a:r>
              <a:rPr lang="fi-FI" sz="1100" dirty="0" smtClean="0">
                <a:solidFill>
                  <a:schemeClr val="bg1"/>
                </a:solidFill>
              </a:rPr>
              <a:t> </a:t>
            </a:r>
            <a:r>
              <a:rPr lang="fi-FI" sz="1100" dirty="0" err="1" smtClean="0">
                <a:solidFill>
                  <a:schemeClr val="bg1"/>
                </a:solidFill>
              </a:rPr>
              <a:t>learning</a:t>
            </a:r>
            <a:r>
              <a:rPr lang="fi-FI" sz="1100" dirty="0" smtClean="0">
                <a:solidFill>
                  <a:schemeClr val="bg1"/>
                </a:solidFill>
              </a:rPr>
              <a:t>, </a:t>
            </a:r>
            <a:br>
              <a:rPr lang="fi-FI" sz="1100" dirty="0" smtClean="0">
                <a:solidFill>
                  <a:schemeClr val="bg1"/>
                </a:solidFill>
              </a:rPr>
            </a:br>
            <a:r>
              <a:rPr lang="fi-FI" sz="1100" dirty="0" err="1" smtClean="0">
                <a:solidFill>
                  <a:schemeClr val="bg1"/>
                </a:solidFill>
              </a:rPr>
              <a:t>developing</a:t>
            </a:r>
            <a:r>
              <a:rPr lang="fi-FI" sz="1100" dirty="0" smtClean="0">
                <a:solidFill>
                  <a:schemeClr val="bg1"/>
                </a:solidFill>
              </a:rPr>
              <a:t> </a:t>
            </a:r>
            <a:r>
              <a:rPr lang="fi-FI" sz="1100" dirty="0" err="1" smtClean="0">
                <a:solidFill>
                  <a:schemeClr val="bg1"/>
                </a:solidFill>
              </a:rPr>
              <a:t>new</a:t>
            </a:r>
            <a:r>
              <a:rPr lang="fi-FI" sz="1100" dirty="0" smtClean="0">
                <a:solidFill>
                  <a:schemeClr val="bg1"/>
                </a:solidFill>
              </a:rPr>
              <a:t> Air </a:t>
            </a:r>
            <a:r>
              <a:rPr lang="fi-FI" sz="1100" dirty="0" err="1">
                <a:solidFill>
                  <a:schemeClr val="bg1"/>
                </a:solidFill>
              </a:rPr>
              <a:t>Quality</a:t>
            </a:r>
            <a:r>
              <a:rPr lang="fi-FI" sz="1100" dirty="0">
                <a:solidFill>
                  <a:schemeClr val="bg1"/>
                </a:solidFill>
              </a:rPr>
              <a:t> Index 2.0 </a:t>
            </a:r>
            <a:endParaRPr lang="fi-FI" sz="1100" dirty="0" smtClean="0">
              <a:solidFill>
                <a:schemeClr val="bg1"/>
              </a:solidFill>
            </a:endParaRPr>
          </a:p>
          <a:p>
            <a:pPr lvl="1"/>
            <a:r>
              <a:rPr lang="fi-FI" sz="1100" dirty="0" smtClean="0">
                <a:solidFill>
                  <a:schemeClr val="bg1"/>
                </a:solidFill>
              </a:rPr>
              <a:t>New </a:t>
            </a:r>
            <a:r>
              <a:rPr lang="fi-FI" sz="1100" dirty="0" smtClean="0">
                <a:solidFill>
                  <a:schemeClr val="bg1"/>
                </a:solidFill>
              </a:rPr>
              <a:t>open API for air </a:t>
            </a:r>
            <a:r>
              <a:rPr lang="fi-FI" sz="1100" dirty="0" err="1" smtClean="0">
                <a:solidFill>
                  <a:schemeClr val="bg1"/>
                </a:solidFill>
              </a:rPr>
              <a:t>quality</a:t>
            </a:r>
            <a:r>
              <a:rPr lang="fi-FI" sz="1100" dirty="0" smtClean="0">
                <a:solidFill>
                  <a:schemeClr val="bg1"/>
                </a:solidFill>
              </a:rPr>
              <a:t> data</a:t>
            </a:r>
            <a:r>
              <a:rPr lang="en-US" sz="1100" dirty="0" smtClean="0">
                <a:solidFill>
                  <a:schemeClr val="bg1"/>
                </a:solidFill>
              </a:rPr>
              <a:t> and Innovation </a:t>
            </a:r>
            <a:r>
              <a:rPr lang="en-US" sz="1100" dirty="0">
                <a:solidFill>
                  <a:schemeClr val="bg1"/>
                </a:solidFill>
              </a:rPr>
              <a:t>Competition for </a:t>
            </a:r>
            <a:r>
              <a:rPr lang="en-US" sz="1100" dirty="0" smtClean="0">
                <a:solidFill>
                  <a:schemeClr val="bg1"/>
                </a:solidFill>
              </a:rPr>
              <a:t>startups and SMEs in spring 2020  </a:t>
            </a:r>
            <a:endParaRPr lang="fi-FI" sz="1100" dirty="0" smtClean="0">
              <a:solidFill>
                <a:schemeClr val="bg1"/>
              </a:solidFill>
            </a:endParaRPr>
          </a:p>
          <a:p>
            <a:pPr lvl="1"/>
            <a:r>
              <a:rPr lang="fi-FI" sz="1100" dirty="0" smtClean="0">
                <a:solidFill>
                  <a:schemeClr val="bg1"/>
                </a:solidFill>
              </a:rPr>
              <a:t>Air </a:t>
            </a:r>
            <a:r>
              <a:rPr lang="fi-FI" sz="1100" dirty="0" err="1">
                <a:solidFill>
                  <a:schemeClr val="bg1"/>
                </a:solidFill>
              </a:rPr>
              <a:t>q</a:t>
            </a:r>
            <a:r>
              <a:rPr lang="fi-FI" sz="1100" dirty="0" err="1" smtClean="0">
                <a:solidFill>
                  <a:schemeClr val="bg1"/>
                </a:solidFill>
              </a:rPr>
              <a:t>uality</a:t>
            </a:r>
            <a:r>
              <a:rPr lang="fi-FI" sz="1100" dirty="0" smtClean="0">
                <a:solidFill>
                  <a:schemeClr val="bg1"/>
                </a:solidFill>
              </a:rPr>
              <a:t> data </a:t>
            </a:r>
            <a:r>
              <a:rPr lang="fi-FI" sz="1100" dirty="0" err="1" smtClean="0">
                <a:solidFill>
                  <a:schemeClr val="bg1"/>
                </a:solidFill>
              </a:rPr>
              <a:t>visualization</a:t>
            </a:r>
            <a:r>
              <a:rPr lang="fi-FI" sz="1100" dirty="0" smtClean="0">
                <a:solidFill>
                  <a:schemeClr val="bg1"/>
                </a:solidFill>
              </a:rPr>
              <a:t> </a:t>
            </a:r>
            <a:r>
              <a:rPr lang="fi-FI" sz="1100" dirty="0" err="1" smtClean="0">
                <a:solidFill>
                  <a:schemeClr val="bg1"/>
                </a:solidFill>
              </a:rPr>
              <a:t>apps</a:t>
            </a:r>
            <a:r>
              <a:rPr lang="fi-FI" sz="1100" dirty="0" smtClean="0">
                <a:solidFill>
                  <a:schemeClr val="bg1"/>
                </a:solidFill>
              </a:rPr>
              <a:t> </a:t>
            </a:r>
            <a:r>
              <a:rPr lang="fi-FI" sz="1100" dirty="0">
                <a:solidFill>
                  <a:schemeClr val="bg1"/>
                </a:solidFill>
              </a:rPr>
              <a:t>and Green </a:t>
            </a:r>
            <a:r>
              <a:rPr lang="fi-FI" sz="1100" dirty="0" err="1">
                <a:solidFill>
                  <a:schemeClr val="bg1"/>
                </a:solidFill>
              </a:rPr>
              <a:t>Path</a:t>
            </a:r>
            <a:r>
              <a:rPr lang="fi-FI" sz="1100" dirty="0">
                <a:solidFill>
                  <a:schemeClr val="bg1"/>
                </a:solidFill>
              </a:rPr>
              <a:t> </a:t>
            </a:r>
            <a:r>
              <a:rPr lang="fi-FI" sz="1100" dirty="0" err="1">
                <a:solidFill>
                  <a:schemeClr val="bg1"/>
                </a:solidFill>
              </a:rPr>
              <a:t>route</a:t>
            </a:r>
            <a:r>
              <a:rPr lang="fi-FI" sz="1100" dirty="0">
                <a:solidFill>
                  <a:schemeClr val="bg1"/>
                </a:solidFill>
              </a:rPr>
              <a:t> </a:t>
            </a:r>
            <a:r>
              <a:rPr lang="fi-FI" sz="1100" dirty="0" err="1" smtClean="0">
                <a:solidFill>
                  <a:schemeClr val="bg1"/>
                </a:solidFill>
              </a:rPr>
              <a:t>planner</a:t>
            </a:r>
            <a:r>
              <a:rPr lang="fi-FI" sz="1100" dirty="0" smtClean="0">
                <a:solidFill>
                  <a:schemeClr val="bg1"/>
                </a:solidFill>
              </a:rPr>
              <a:t> for </a:t>
            </a:r>
            <a:r>
              <a:rPr lang="fi-FI" sz="1100" dirty="0" err="1" smtClean="0">
                <a:solidFill>
                  <a:schemeClr val="bg1"/>
                </a:solidFill>
              </a:rPr>
              <a:t>public</a:t>
            </a:r>
            <a:r>
              <a:rPr lang="fi-FI" sz="1100" dirty="0" smtClean="0">
                <a:solidFill>
                  <a:schemeClr val="bg1"/>
                </a:solidFill>
              </a:rPr>
              <a:t> transport </a:t>
            </a:r>
            <a:endParaRPr lang="en-US" sz="1100" dirty="0" smtClean="0">
              <a:solidFill>
                <a:schemeClr val="bg1"/>
              </a:solidFill>
            </a:endParaRPr>
          </a:p>
          <a:p>
            <a:pPr lvl="1"/>
            <a:r>
              <a:rPr lang="en-US" sz="1100" dirty="0" smtClean="0">
                <a:solidFill>
                  <a:schemeClr val="bg1"/>
                </a:solidFill>
              </a:rPr>
              <a:t>Creating </a:t>
            </a:r>
            <a:r>
              <a:rPr lang="en-US" sz="1100" dirty="0" smtClean="0">
                <a:solidFill>
                  <a:schemeClr val="bg1"/>
                </a:solidFill>
              </a:rPr>
              <a:t>better awareness </a:t>
            </a:r>
            <a:r>
              <a:rPr lang="en-US" sz="1100" dirty="0">
                <a:solidFill>
                  <a:schemeClr val="bg1"/>
                </a:solidFill>
              </a:rPr>
              <a:t>on </a:t>
            </a:r>
            <a:r>
              <a:rPr lang="en-US" sz="1100" dirty="0" smtClean="0">
                <a:solidFill>
                  <a:schemeClr val="bg1"/>
                </a:solidFill>
              </a:rPr>
              <a:t>air quality </a:t>
            </a:r>
            <a:r>
              <a:rPr lang="en-US" sz="1100" dirty="0">
                <a:solidFill>
                  <a:schemeClr val="bg1"/>
                </a:solidFill>
              </a:rPr>
              <a:t>Issues </a:t>
            </a:r>
            <a:r>
              <a:rPr lang="en-US" sz="1100" dirty="0" smtClean="0">
                <a:solidFill>
                  <a:schemeClr val="bg1"/>
                </a:solidFill>
              </a:rPr>
              <a:t>and healthier </a:t>
            </a:r>
            <a:r>
              <a:rPr lang="en-US" sz="1100" dirty="0">
                <a:solidFill>
                  <a:schemeClr val="bg1"/>
                </a:solidFill>
              </a:rPr>
              <a:t>and more livable Helsinki </a:t>
            </a:r>
            <a:r>
              <a:rPr lang="en-US" sz="1100" dirty="0" smtClean="0">
                <a:solidFill>
                  <a:schemeClr val="bg1"/>
                </a:solidFill>
              </a:rPr>
              <a:t>for everyone! </a:t>
            </a:r>
            <a:r>
              <a:rPr lang="fi-FI" sz="1100" dirty="0">
                <a:solidFill>
                  <a:schemeClr val="bg1"/>
                </a:solidFill>
              </a:rPr>
              <a:t/>
            </a:r>
            <a:br>
              <a:rPr lang="fi-FI" sz="1100" dirty="0">
                <a:solidFill>
                  <a:schemeClr val="bg1"/>
                </a:solidFill>
              </a:rPr>
            </a:br>
            <a:r>
              <a:rPr lang="fi-FI" sz="1100" dirty="0">
                <a:solidFill>
                  <a:schemeClr val="bg1"/>
                </a:solidFill>
              </a:rPr>
              <a:t> </a:t>
            </a:r>
            <a:r>
              <a:rPr lang="fi-FI" sz="1600" dirty="0" smtClean="0">
                <a:solidFill>
                  <a:schemeClr val="bg1"/>
                </a:solidFill>
              </a:rPr>
              <a:t/>
            </a:r>
            <a:br>
              <a:rPr lang="fi-FI" sz="1600" dirty="0" smtClean="0">
                <a:solidFill>
                  <a:schemeClr val="bg1"/>
                </a:solidFill>
              </a:rPr>
            </a:br>
            <a:r>
              <a:rPr lang="fi-FI" sz="1600" dirty="0" err="1" smtClean="0">
                <a:solidFill>
                  <a:schemeClr val="bg1"/>
                </a:solidFill>
              </a:rPr>
              <a:t>Partnership</a:t>
            </a:r>
            <a:r>
              <a:rPr lang="fi-FI" sz="1600" dirty="0" smtClean="0">
                <a:solidFill>
                  <a:schemeClr val="bg1"/>
                </a:solidFill>
              </a:rPr>
              <a:t>: City of Helsinki, </a:t>
            </a:r>
            <a:r>
              <a:rPr lang="fi-FI" sz="1600" dirty="0" err="1" smtClean="0">
                <a:solidFill>
                  <a:schemeClr val="bg1"/>
                </a:solidFill>
              </a:rPr>
              <a:t>University</a:t>
            </a:r>
            <a:r>
              <a:rPr lang="fi-FI" sz="1600" dirty="0" smtClean="0">
                <a:solidFill>
                  <a:schemeClr val="bg1"/>
                </a:solidFill>
              </a:rPr>
              <a:t> of Helsinki, Vaisala, </a:t>
            </a:r>
            <a:r>
              <a:rPr lang="fi-FI" sz="1600" dirty="0" err="1" smtClean="0">
                <a:solidFill>
                  <a:schemeClr val="bg1"/>
                </a:solidFill>
              </a:rPr>
              <a:t>UseLess</a:t>
            </a:r>
            <a:r>
              <a:rPr lang="fi-FI" sz="1600" dirty="0" smtClean="0">
                <a:solidFill>
                  <a:schemeClr val="bg1"/>
                </a:solidFill>
              </a:rPr>
              <a:t> Company, </a:t>
            </a:r>
            <a:br>
              <a:rPr lang="fi-FI" sz="1600" dirty="0" smtClean="0">
                <a:solidFill>
                  <a:schemeClr val="bg1"/>
                </a:solidFill>
              </a:rPr>
            </a:br>
            <a:r>
              <a:rPr lang="fi-FI" sz="1600" dirty="0" smtClean="0">
                <a:solidFill>
                  <a:schemeClr val="bg1"/>
                </a:solidFill>
              </a:rPr>
              <a:t>Forum </a:t>
            </a:r>
            <a:r>
              <a:rPr lang="fi-FI" sz="1600" dirty="0" err="1" smtClean="0">
                <a:solidFill>
                  <a:schemeClr val="bg1"/>
                </a:solidFill>
              </a:rPr>
              <a:t>Virium</a:t>
            </a:r>
            <a:r>
              <a:rPr lang="fi-FI" sz="1600" dirty="0" smtClean="0">
                <a:solidFill>
                  <a:schemeClr val="bg1"/>
                </a:solidFill>
              </a:rPr>
              <a:t> Helsinki, Helsinki </a:t>
            </a:r>
            <a:r>
              <a:rPr lang="fi-FI" sz="1600" dirty="0" err="1" smtClean="0">
                <a:solidFill>
                  <a:schemeClr val="bg1"/>
                </a:solidFill>
              </a:rPr>
              <a:t>Region</a:t>
            </a:r>
            <a:r>
              <a:rPr lang="fi-FI" sz="1600" dirty="0" smtClean="0">
                <a:solidFill>
                  <a:schemeClr val="bg1"/>
                </a:solidFill>
              </a:rPr>
              <a:t> </a:t>
            </a:r>
            <a:r>
              <a:rPr lang="fi-FI" sz="1600" dirty="0" err="1" smtClean="0">
                <a:solidFill>
                  <a:schemeClr val="bg1"/>
                </a:solidFill>
              </a:rPr>
              <a:t>Environmental</a:t>
            </a:r>
            <a:r>
              <a:rPr lang="fi-FI" sz="1600" dirty="0" smtClean="0">
                <a:solidFill>
                  <a:schemeClr val="bg1"/>
                </a:solidFill>
              </a:rPr>
              <a:t> Services </a:t>
            </a:r>
            <a:r>
              <a:rPr lang="fi-FI" sz="1600" dirty="0" err="1" smtClean="0">
                <a:solidFill>
                  <a:schemeClr val="bg1"/>
                </a:solidFill>
              </a:rPr>
              <a:t>Authority</a:t>
            </a:r>
            <a:r>
              <a:rPr lang="fi-FI" sz="1600" dirty="0" smtClean="0">
                <a:solidFill>
                  <a:schemeClr val="bg1"/>
                </a:solidFill>
              </a:rPr>
              <a:t> HSY, </a:t>
            </a:r>
            <a:br>
              <a:rPr lang="fi-FI" sz="1600" dirty="0" smtClean="0">
                <a:solidFill>
                  <a:schemeClr val="bg1"/>
                </a:solidFill>
              </a:rPr>
            </a:br>
            <a:r>
              <a:rPr lang="fi-FI" sz="1600" dirty="0" err="1" smtClean="0">
                <a:solidFill>
                  <a:schemeClr val="bg1"/>
                </a:solidFill>
              </a:rPr>
              <a:t>Finnish</a:t>
            </a:r>
            <a:r>
              <a:rPr lang="fi-FI" sz="1600" dirty="0" smtClean="0">
                <a:solidFill>
                  <a:schemeClr val="bg1"/>
                </a:solidFill>
              </a:rPr>
              <a:t> </a:t>
            </a:r>
            <a:r>
              <a:rPr lang="fi-FI" sz="1600" dirty="0" err="1" smtClean="0">
                <a:solidFill>
                  <a:schemeClr val="bg1"/>
                </a:solidFill>
              </a:rPr>
              <a:t>Meteorological</a:t>
            </a:r>
            <a:r>
              <a:rPr lang="fi-FI" sz="1600" dirty="0" smtClean="0">
                <a:solidFill>
                  <a:schemeClr val="bg1"/>
                </a:solidFill>
              </a:rPr>
              <a:t> </a:t>
            </a:r>
            <a:r>
              <a:rPr lang="fi-FI" sz="1600" dirty="0" err="1" smtClean="0">
                <a:solidFill>
                  <a:schemeClr val="bg1"/>
                </a:solidFill>
              </a:rPr>
              <a:t>Insitute</a:t>
            </a:r>
            <a:r>
              <a:rPr lang="fi-FI" sz="1600" dirty="0" smtClean="0">
                <a:solidFill>
                  <a:schemeClr val="bg1"/>
                </a:solidFill>
              </a:rPr>
              <a:t> FMI </a:t>
            </a:r>
            <a:r>
              <a:rPr lang="fi-FI" sz="1600" dirty="0" smtClean="0">
                <a:solidFill>
                  <a:schemeClr val="bg1"/>
                </a:solidFill>
              </a:rPr>
              <a:t/>
            </a:r>
            <a:br>
              <a:rPr lang="fi-FI" sz="1600" dirty="0" smtClean="0">
                <a:solidFill>
                  <a:schemeClr val="bg1"/>
                </a:solidFill>
              </a:rPr>
            </a:br>
            <a:r>
              <a:rPr lang="fi-FI" sz="1600" dirty="0" smtClean="0">
                <a:solidFill>
                  <a:schemeClr val="bg1"/>
                </a:solidFill>
              </a:rPr>
              <a:t/>
            </a:r>
            <a:br>
              <a:rPr lang="fi-FI" sz="1600" dirty="0" smtClean="0">
                <a:solidFill>
                  <a:schemeClr val="bg1"/>
                </a:solidFill>
              </a:rPr>
            </a:br>
            <a:r>
              <a:rPr lang="en-US" sz="1400" dirty="0">
                <a:solidFill>
                  <a:schemeClr val="bg1"/>
                </a:solidFill>
              </a:rPr>
              <a:t>Contact: </a:t>
            </a:r>
            <a:r>
              <a:rPr lang="en-US" sz="1400" dirty="0" smtClean="0">
                <a:solidFill>
                  <a:schemeClr val="bg1"/>
                </a:solidFill>
              </a:rPr>
              <a:t>Project </a:t>
            </a:r>
            <a:r>
              <a:rPr lang="en-US" sz="1400" dirty="0">
                <a:solidFill>
                  <a:schemeClr val="bg1"/>
                </a:solidFill>
              </a:rPr>
              <a:t>Manager Jussi Kulonpalo (</a:t>
            </a:r>
            <a:r>
              <a:rPr lang="en-US" sz="1400" dirty="0" smtClean="0">
                <a:solidFill>
                  <a:schemeClr val="bg1"/>
                </a:solidFill>
                <a:hlinkClick r:id="rId3"/>
              </a:rPr>
              <a:t>jussi.kulonpalo@hel.fi</a:t>
            </a:r>
            <a:r>
              <a:rPr lang="en-US" sz="1400" dirty="0" smtClean="0">
                <a:solidFill>
                  <a:schemeClr val="bg1"/>
                </a:solidFill>
              </a:rPr>
              <a:t>). More information: </a:t>
            </a:r>
            <a:r>
              <a:rPr lang="en-US" sz="1400" dirty="0" smtClean="0">
                <a:solidFill>
                  <a:schemeClr val="bg1"/>
                </a:solidFill>
                <a:hlinkClick r:id="rId4"/>
              </a:rPr>
              <a:t>https</a:t>
            </a:r>
            <a:r>
              <a:rPr lang="en-US" sz="1400" dirty="0">
                <a:solidFill>
                  <a:schemeClr val="bg1"/>
                </a:solidFill>
                <a:hlinkClick r:id="rId4"/>
              </a:rPr>
              <a:t>://hope-airquality.eu</a:t>
            </a:r>
            <a:r>
              <a:rPr lang="en-US" sz="1400" dirty="0" smtClean="0">
                <a:solidFill>
                  <a:schemeClr val="bg1"/>
                </a:solidFill>
                <a:hlinkClick r:id="rId4"/>
              </a:rPr>
              <a:t>/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>
                <a:solidFill>
                  <a:schemeClr val="bg1"/>
                </a:solidFill>
              </a:rPr>
              <a:t> </a:t>
            </a:r>
            <a:r>
              <a:rPr lang="en-US" sz="1400" dirty="0" smtClean="0">
                <a:solidFill>
                  <a:schemeClr val="bg1"/>
                </a:solidFill>
              </a:rPr>
              <a:t>Twitter: </a:t>
            </a:r>
            <a:r>
              <a:rPr lang="en-US" sz="1400" dirty="0" smtClean="0">
                <a:solidFill>
                  <a:schemeClr val="bg1"/>
                </a:solidFill>
                <a:hlinkClick r:id="rId5"/>
              </a:rPr>
              <a:t>@UIA_HOPE 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05" y="0"/>
            <a:ext cx="2975128" cy="1400247"/>
          </a:xfrm>
          <a:prstGeom prst="rect">
            <a:avLst/>
          </a:prstGeom>
        </p:spPr>
      </p:pic>
      <p:pic>
        <p:nvPicPr>
          <p:cNvPr id="5" name="Picture 2" descr="Kuvahaun tulos haulle helsinki log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7181" y="288247"/>
            <a:ext cx="1750179" cy="812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Kuva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5877" y="2877583"/>
            <a:ext cx="1908642" cy="2275842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72211" y="3112210"/>
            <a:ext cx="1765051" cy="2041215"/>
          </a:xfrm>
          <a:prstGeom prst="rect">
            <a:avLst/>
          </a:prstGeom>
        </p:spPr>
      </p:pic>
      <p:pic>
        <p:nvPicPr>
          <p:cNvPr id="9" name="Kuva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34492" y="1243706"/>
            <a:ext cx="1905872" cy="1868504"/>
          </a:xfrm>
          <a:prstGeom prst="rect">
            <a:avLst/>
          </a:prstGeom>
        </p:spPr>
      </p:pic>
      <p:pic>
        <p:nvPicPr>
          <p:cNvPr id="10" name="Kuva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62516" y="1243706"/>
            <a:ext cx="1771976" cy="1868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08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10205</TotalTime>
  <Words>10</Words>
  <Application>Microsoft Office PowerPoint</Application>
  <PresentationFormat>Laajakuva</PresentationFormat>
  <Paragraphs>9</Paragraphs>
  <Slides>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Office-teema</vt:lpstr>
      <vt:lpstr>PowerPoint-esitys</vt:lpstr>
    </vt:vector>
  </TitlesOfParts>
  <Company>City of Helsinki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subject>UIA HOPE</dc:subject>
  <dc:creator>Kulonpalo Jussi</dc:creator>
  <cp:keywords>UIA HOPE</cp:keywords>
  <cp:lastModifiedBy>Kulonpalo Jussi</cp:lastModifiedBy>
  <cp:revision>251</cp:revision>
  <dcterms:created xsi:type="dcterms:W3CDTF">2019-06-25T11:20:01Z</dcterms:created>
  <dcterms:modified xsi:type="dcterms:W3CDTF">2019-11-20T17:01:11Z</dcterms:modified>
  <cp:contentStatus/>
</cp:coreProperties>
</file>