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86" r:id="rId2"/>
    <p:sldId id="297" r:id="rId3"/>
    <p:sldId id="258" r:id="rId4"/>
    <p:sldId id="298" r:id="rId5"/>
    <p:sldId id="287" r:id="rId6"/>
    <p:sldId id="289" r:id="rId7"/>
    <p:sldId id="290" r:id="rId8"/>
    <p:sldId id="291" r:id="rId9"/>
    <p:sldId id="292" r:id="rId10"/>
    <p:sldId id="295" r:id="rId11"/>
    <p:sldId id="296" r:id="rId12"/>
    <p:sldId id="293" r:id="rId13"/>
    <p:sldId id="294" r:id="rId14"/>
    <p:sldId id="265" r:id="rId15"/>
    <p:sldId id="266" r:id="rId16"/>
    <p:sldId id="268" r:id="rId17"/>
    <p:sldId id="288" r:id="rId18"/>
  </p:sldIdLst>
  <p:sldSz cx="9144000" cy="5143500" type="screen16x9"/>
  <p:notesSz cx="6808788" cy="994092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1E1E1E"/>
        </a:solidFill>
        <a:effectLst/>
        <a:uFillTx/>
        <a:latin typeface="+mn-lt"/>
        <a:ea typeface="+mn-ea"/>
        <a:cs typeface="+mn-cs"/>
        <a:sym typeface="Tahom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1E1E1E"/>
        </a:solidFill>
        <a:effectLst/>
        <a:uFillTx/>
        <a:latin typeface="+mn-lt"/>
        <a:ea typeface="+mn-ea"/>
        <a:cs typeface="+mn-cs"/>
        <a:sym typeface="Tahom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1E1E1E"/>
        </a:solidFill>
        <a:effectLst/>
        <a:uFillTx/>
        <a:latin typeface="+mn-lt"/>
        <a:ea typeface="+mn-ea"/>
        <a:cs typeface="+mn-cs"/>
        <a:sym typeface="Tahom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1E1E1E"/>
        </a:solidFill>
        <a:effectLst/>
        <a:uFillTx/>
        <a:latin typeface="+mn-lt"/>
        <a:ea typeface="+mn-ea"/>
        <a:cs typeface="+mn-cs"/>
        <a:sym typeface="Tahom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1E1E1E"/>
        </a:solidFill>
        <a:effectLst/>
        <a:uFillTx/>
        <a:latin typeface="+mn-lt"/>
        <a:ea typeface="+mn-ea"/>
        <a:cs typeface="+mn-cs"/>
        <a:sym typeface="Tahom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1E1E1E"/>
        </a:solidFill>
        <a:effectLst/>
        <a:uFillTx/>
        <a:latin typeface="+mn-lt"/>
        <a:ea typeface="+mn-ea"/>
        <a:cs typeface="+mn-cs"/>
        <a:sym typeface="Tahom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1E1E1E"/>
        </a:solidFill>
        <a:effectLst/>
        <a:uFillTx/>
        <a:latin typeface="+mn-lt"/>
        <a:ea typeface="+mn-ea"/>
        <a:cs typeface="+mn-cs"/>
        <a:sym typeface="Tahom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1E1E1E"/>
        </a:solidFill>
        <a:effectLst/>
        <a:uFillTx/>
        <a:latin typeface="+mn-lt"/>
        <a:ea typeface="+mn-ea"/>
        <a:cs typeface="+mn-cs"/>
        <a:sym typeface="Tahom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1E1E1E"/>
        </a:solidFill>
        <a:effectLst/>
        <a:uFillTx/>
        <a:latin typeface="+mn-lt"/>
        <a:ea typeface="+mn-ea"/>
        <a:cs typeface="+mn-cs"/>
        <a:sym typeface="Tahom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урмистрова Татьяна Витальевна" initials="БТВ" lastIdx="0" clrIdx="0">
    <p:extLst>
      <p:ext uri="{19B8F6BF-5375-455C-9EA6-DF929625EA0E}">
        <p15:presenceInfo xmlns:p15="http://schemas.microsoft.com/office/powerpoint/2012/main" userId="Бурмистрова Татьяна Витальев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448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1E1E1E"/>
        </a:fontRef>
        <a:srgbClr val="1E1E1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DF9F5"/>
          </a:solidFill>
        </a:fill>
      </a:tcStyle>
    </a:wholeTbl>
    <a:band2H>
      <a:tcTxStyle/>
      <a:tcStyle>
        <a:tcBdr/>
        <a:fill>
          <a:solidFill>
            <a:srgbClr val="FEFCF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1E1E1E"/>
        </a:fontRef>
        <a:srgbClr val="1E1E1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EFCFA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1E1E1E"/>
        </a:fontRef>
        <a:srgbClr val="1E1E1E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rgbClr val="FEFCFA"/>
          </a:solidFill>
        </a:fill>
      </a:tcStyle>
    </a:firstCol>
    <a:lastRow>
      <a:tcTxStyle b="on" i="off">
        <a:fontRef idx="minor">
          <a:srgbClr val="1E1E1E"/>
        </a:fontRef>
        <a:srgbClr val="1E1E1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1E1E1E"/>
        </a:fontRef>
        <a:srgbClr val="1E1E1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BCACC"/>
          </a:solidFill>
        </a:fill>
      </a:tcStyle>
    </a:wholeTbl>
    <a:band2H>
      <a:tcTxStyle/>
      <a:tcStyle>
        <a:tcBdr/>
        <a:fill>
          <a:solidFill>
            <a:srgbClr val="F5E6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1E1E1E"/>
        </a:fontRef>
        <a:srgbClr val="1E1E1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CECEC"/>
          </a:solidFill>
        </a:fill>
      </a:tcStyle>
    </a:wholeTbl>
    <a:band2H>
      <a:tcTxStyle/>
      <a:tcStyle>
        <a:tcBdr/>
        <a:fill>
          <a:solidFill>
            <a:srgbClr val="F6F6F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1E1E1E"/>
        </a:fontRef>
        <a:srgbClr val="1E1E1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10663"/>
            </a:scheme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1E1E1E"/>
        </a:fontRef>
        <a:srgbClr val="1E1E1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1E1E1E"/>
              </a:solidFill>
              <a:prstDash val="solid"/>
              <a:round/>
            </a:ln>
          </a:top>
          <a:bottom>
            <a:ln w="25400" cap="flat">
              <a:solidFill>
                <a:srgbClr val="1E1E1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1E1E1E"/>
              </a:solidFill>
              <a:prstDash val="solid"/>
              <a:round/>
            </a:ln>
          </a:top>
          <a:bottom>
            <a:ln w="25400" cap="flat">
              <a:solidFill>
                <a:srgbClr val="1E1E1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1E1E1E"/>
        </a:fontRef>
        <a:srgbClr val="1E1E1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BCB"/>
          </a:solidFill>
        </a:fill>
      </a:tcStyle>
    </a:wholeTbl>
    <a:band2H>
      <a:tcTxStyle/>
      <a:tcStyle>
        <a:tcBdr/>
        <a:fill>
          <a:solidFill>
            <a:schemeClr val="accent3">
              <a:lumOff val="10663"/>
            </a:scheme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1E1E1E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1E1E1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1E1E1E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BAE2BF-080E-43F8-8D8F-B8639343C7D9}" type="doc">
      <dgm:prSet loTypeId="urn:microsoft.com/office/officeart/2005/8/layout/default" loCatId="list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DDCB01-491C-4BB2-9FF3-DF28B3513231}">
      <dgm:prSet custT="1"/>
      <dgm:spPr>
        <a:solidFill>
          <a:schemeClr val="accent2"/>
        </a:solidFill>
      </dgm:spPr>
      <dgm:t>
        <a:bodyPr/>
        <a:lstStyle/>
        <a:p>
          <a:r>
            <a:rPr lang="en-US" sz="1000" b="1" dirty="0" smtClean="0"/>
            <a:t>One week expiration date</a:t>
          </a:r>
          <a:endParaRPr lang="ru-RU" sz="1000" b="1" dirty="0"/>
        </a:p>
      </dgm:t>
    </dgm:pt>
    <dgm:pt modelId="{B293A4F1-C8BD-4D86-B14B-BD63AD2C78C8}" type="parTrans" cxnId="{F104C97D-FBF3-4973-A2A6-7F15799B51D0}">
      <dgm:prSet/>
      <dgm:spPr/>
      <dgm:t>
        <a:bodyPr/>
        <a:lstStyle/>
        <a:p>
          <a:endParaRPr lang="ru-RU"/>
        </a:p>
      </dgm:t>
    </dgm:pt>
    <dgm:pt modelId="{5E560B15-2D95-4A1F-9951-1D7FEB24C07A}" type="sibTrans" cxnId="{F104C97D-FBF3-4973-A2A6-7F15799B51D0}">
      <dgm:prSet/>
      <dgm:spPr/>
      <dgm:t>
        <a:bodyPr/>
        <a:lstStyle/>
        <a:p>
          <a:endParaRPr lang="ru-RU"/>
        </a:p>
      </dgm:t>
    </dgm:pt>
    <dgm:pt modelId="{BA42CC9F-F6F3-4C35-B8AD-475E52B8B3E6}" type="pres">
      <dgm:prSet presAssocID="{6DBAE2BF-080E-43F8-8D8F-B8639343C7D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84583F-E97D-4D46-8D68-BBA54142EE68}" type="pres">
      <dgm:prSet presAssocID="{4BDDCB01-491C-4BB2-9FF3-DF28B3513231}" presName="node" presStyleLbl="node1" presStyleIdx="0" presStyleCnt="1" custLinFactNeighborX="-85020" custLinFactNeighborY="476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104C97D-FBF3-4973-A2A6-7F15799B51D0}" srcId="{6DBAE2BF-080E-43F8-8D8F-B8639343C7D9}" destId="{4BDDCB01-491C-4BB2-9FF3-DF28B3513231}" srcOrd="0" destOrd="0" parTransId="{B293A4F1-C8BD-4D86-B14B-BD63AD2C78C8}" sibTransId="{5E560B15-2D95-4A1F-9951-1D7FEB24C07A}"/>
    <dgm:cxn modelId="{8F532CBF-0953-44CB-AB3F-72F4E7490CEA}" type="presOf" srcId="{4BDDCB01-491C-4BB2-9FF3-DF28B3513231}" destId="{5B84583F-E97D-4D46-8D68-BBA54142EE68}" srcOrd="0" destOrd="0" presId="urn:microsoft.com/office/officeart/2005/8/layout/default"/>
    <dgm:cxn modelId="{2D2D5497-92EA-4973-99CF-41D99AB99600}" type="presOf" srcId="{6DBAE2BF-080E-43F8-8D8F-B8639343C7D9}" destId="{BA42CC9F-F6F3-4C35-B8AD-475E52B8B3E6}" srcOrd="0" destOrd="0" presId="urn:microsoft.com/office/officeart/2005/8/layout/default"/>
    <dgm:cxn modelId="{2D249543-8C03-421B-8DBE-3761D4B56ECC}" type="presParOf" srcId="{BA42CC9F-F6F3-4C35-B8AD-475E52B8B3E6}" destId="{5B84583F-E97D-4D46-8D68-BBA54142EE68}" srcOrd="0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F2F3C6-EA75-45B9-9C30-EB9C161EFB94}" type="doc">
      <dgm:prSet loTypeId="urn:microsoft.com/office/officeart/2005/8/layout/process1" loCatId="process" qsTypeId="urn:microsoft.com/office/officeart/2005/8/quickstyle/3d5" qsCatId="3D" csTypeId="urn:microsoft.com/office/officeart/2005/8/colors/accent1_2" csCatId="accent1" phldr="1"/>
      <dgm:spPr/>
    </dgm:pt>
    <dgm:pt modelId="{9A33099B-4311-4040-AFA0-557CC09B4132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en-US" sz="1000" b="1" dirty="0" smtClean="0"/>
            <a:t>3 weeks expiration date</a:t>
          </a:r>
          <a:endParaRPr lang="ru-RU" sz="1000" b="1" dirty="0"/>
        </a:p>
      </dgm:t>
    </dgm:pt>
    <dgm:pt modelId="{89404B6F-32BE-41BB-9563-51641EAF5C58}" type="parTrans" cxnId="{4A501D40-E940-4D5E-9E83-8A410AFEF020}">
      <dgm:prSet/>
      <dgm:spPr/>
      <dgm:t>
        <a:bodyPr/>
        <a:lstStyle/>
        <a:p>
          <a:endParaRPr lang="ru-RU"/>
        </a:p>
      </dgm:t>
    </dgm:pt>
    <dgm:pt modelId="{C55D1B7B-1DE8-44EF-9C92-CA6D3121FDC9}" type="sibTrans" cxnId="{4A501D40-E940-4D5E-9E83-8A410AFEF020}">
      <dgm:prSet/>
      <dgm:spPr/>
      <dgm:t>
        <a:bodyPr/>
        <a:lstStyle/>
        <a:p>
          <a:endParaRPr lang="ru-RU"/>
        </a:p>
      </dgm:t>
    </dgm:pt>
    <dgm:pt modelId="{871D78D1-B46A-45B0-9ACA-70CCD2D30DFC}" type="pres">
      <dgm:prSet presAssocID="{BAF2F3C6-EA75-45B9-9C30-EB9C161EFB94}" presName="Name0" presStyleCnt="0">
        <dgm:presLayoutVars>
          <dgm:dir/>
          <dgm:resizeHandles val="exact"/>
        </dgm:presLayoutVars>
      </dgm:prSet>
      <dgm:spPr/>
    </dgm:pt>
    <dgm:pt modelId="{21A1AA9C-3DE9-42A9-A511-367713F6A8B0}" type="pres">
      <dgm:prSet presAssocID="{9A33099B-4311-4040-AFA0-557CC09B4132}" presName="node" presStyleLbl="node1" presStyleIdx="0" presStyleCnt="1" custLinFactNeighborX="-1057" custLinFactNeighborY="126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E30952-B9BA-4AF1-BD00-03816638BE2D}" type="presOf" srcId="{9A33099B-4311-4040-AFA0-557CC09B4132}" destId="{21A1AA9C-3DE9-42A9-A511-367713F6A8B0}" srcOrd="0" destOrd="0" presId="urn:microsoft.com/office/officeart/2005/8/layout/process1"/>
    <dgm:cxn modelId="{4A501D40-E940-4D5E-9E83-8A410AFEF020}" srcId="{BAF2F3C6-EA75-45B9-9C30-EB9C161EFB94}" destId="{9A33099B-4311-4040-AFA0-557CC09B4132}" srcOrd="0" destOrd="0" parTransId="{89404B6F-32BE-41BB-9563-51641EAF5C58}" sibTransId="{C55D1B7B-1DE8-44EF-9C92-CA6D3121FDC9}"/>
    <dgm:cxn modelId="{6C5BA44E-8A33-44C7-9B77-B2FA3B3784D3}" type="presOf" srcId="{BAF2F3C6-EA75-45B9-9C30-EB9C161EFB94}" destId="{871D78D1-B46A-45B0-9ACA-70CCD2D30DFC}" srcOrd="0" destOrd="0" presId="urn:microsoft.com/office/officeart/2005/8/layout/process1"/>
    <dgm:cxn modelId="{A0ACE687-D19B-4F38-AD2A-AD0C147F7255}" type="presParOf" srcId="{871D78D1-B46A-45B0-9ACA-70CCD2D30DFC}" destId="{21A1AA9C-3DE9-42A9-A511-367713F6A8B0}" srcOrd="0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7812" cy="3727450"/>
          </a:xfrm>
          <a:prstGeom prst="rect">
            <a:avLst/>
          </a:prstGeom>
        </p:spPr>
        <p:txBody>
          <a:bodyPr lIns="91577" tIns="45789" rIns="91577" bIns="45789"/>
          <a:lstStyle/>
          <a:p>
            <a:endParaRPr/>
          </a:p>
        </p:txBody>
      </p:sp>
      <p:sp>
        <p:nvSpPr>
          <p:cNvPr id="87" name="Shape 87"/>
          <p:cNvSpPr>
            <a:spLocks noGrp="1"/>
          </p:cNvSpPr>
          <p:nvPr>
            <p:ph type="body" sz="quarter" idx="1"/>
          </p:nvPr>
        </p:nvSpPr>
        <p:spPr>
          <a:xfrm>
            <a:off x="907839" y="4721940"/>
            <a:ext cx="4993112" cy="4473416"/>
          </a:xfrm>
          <a:prstGeom prst="rect">
            <a:avLst/>
          </a:prstGeom>
        </p:spPr>
        <p:txBody>
          <a:bodyPr lIns="91577" tIns="45789" rIns="91577" bIns="45789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8360621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Tahoma"/>
      </a:defRPr>
    </a:lvl1pPr>
    <a:lvl2pPr indent="228600" latinLnBrk="0">
      <a:defRPr sz="1400">
        <a:latin typeface="+mn-lt"/>
        <a:ea typeface="+mn-ea"/>
        <a:cs typeface="+mn-cs"/>
        <a:sym typeface="Tahoma"/>
      </a:defRPr>
    </a:lvl2pPr>
    <a:lvl3pPr indent="457200" latinLnBrk="0">
      <a:defRPr sz="1400">
        <a:latin typeface="+mn-lt"/>
        <a:ea typeface="+mn-ea"/>
        <a:cs typeface="+mn-cs"/>
        <a:sym typeface="Tahoma"/>
      </a:defRPr>
    </a:lvl3pPr>
    <a:lvl4pPr indent="685800" latinLnBrk="0">
      <a:defRPr sz="1400">
        <a:latin typeface="+mn-lt"/>
        <a:ea typeface="+mn-ea"/>
        <a:cs typeface="+mn-cs"/>
        <a:sym typeface="Tahoma"/>
      </a:defRPr>
    </a:lvl4pPr>
    <a:lvl5pPr indent="914400" latinLnBrk="0">
      <a:defRPr sz="1400">
        <a:latin typeface="+mn-lt"/>
        <a:ea typeface="+mn-ea"/>
        <a:cs typeface="+mn-cs"/>
        <a:sym typeface="Tahoma"/>
      </a:defRPr>
    </a:lvl5pPr>
    <a:lvl6pPr indent="1143000" latinLnBrk="0">
      <a:defRPr sz="1400">
        <a:latin typeface="+mn-lt"/>
        <a:ea typeface="+mn-ea"/>
        <a:cs typeface="+mn-cs"/>
        <a:sym typeface="Tahoma"/>
      </a:defRPr>
    </a:lvl6pPr>
    <a:lvl7pPr indent="1371600" latinLnBrk="0">
      <a:defRPr sz="1400">
        <a:latin typeface="+mn-lt"/>
        <a:ea typeface="+mn-ea"/>
        <a:cs typeface="+mn-cs"/>
        <a:sym typeface="Tahoma"/>
      </a:defRPr>
    </a:lvl7pPr>
    <a:lvl8pPr indent="1600200" latinLnBrk="0">
      <a:defRPr sz="1400">
        <a:latin typeface="+mn-lt"/>
        <a:ea typeface="+mn-ea"/>
        <a:cs typeface="+mn-cs"/>
        <a:sym typeface="Tahoma"/>
      </a:defRPr>
    </a:lvl8pPr>
    <a:lvl9pPr indent="1828800" latinLnBrk="0">
      <a:defRPr sz="1400">
        <a:latin typeface="+mn-lt"/>
        <a:ea typeface="+mn-ea"/>
        <a:cs typeface="+mn-cs"/>
        <a:sym typeface="Tahoma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7812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5779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834424" y="2343339"/>
            <a:ext cx="4946719" cy="1398001"/>
          </a:xfrm>
          <a:prstGeom prst="rect">
            <a:avLst/>
          </a:prstGeom>
        </p:spPr>
        <p:txBody>
          <a:bodyPr lIns="91424" tIns="91424" rIns="91424" bIns="91424" anchor="b"/>
          <a:lstStyle>
            <a:lvl1pPr defTabSz="914400">
              <a:lnSpc>
                <a:spcPct val="100000"/>
              </a:lnSpc>
              <a:defRPr sz="2800" b="1">
                <a:solidFill>
                  <a:srgbClr val="1E1E1E"/>
                </a:solidFill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r>
              <a:t>Текст заголовка</a:t>
            </a:r>
          </a:p>
        </p:txBody>
      </p:sp>
      <p:pic>
        <p:nvPicPr>
          <p:cNvPr id="23" name="Рисунок 1" descr="Рисунок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1929" y="160020"/>
            <a:ext cx="2343151" cy="760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Рисунок 2" descr="Рисунок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914571" y="296057"/>
            <a:ext cx="2924628" cy="412604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3856037" y="4008437"/>
            <a:ext cx="4953001" cy="731838"/>
          </a:xfrm>
          <a:prstGeom prst="rect">
            <a:avLst/>
          </a:prstGeom>
        </p:spPr>
        <p:txBody>
          <a:bodyPr lIns="91424" tIns="91424" rIns="91424" bIns="91424" anchor="ctr">
            <a:normAutofit/>
          </a:bodyPr>
          <a:lstStyle>
            <a:lvl1pPr indent="114300" defTabSz="914400">
              <a:lnSpc>
                <a:spcPct val="115000"/>
              </a:lnSpc>
              <a:spcBef>
                <a:spcPts val="0"/>
              </a:spcBef>
              <a:defRPr sz="1800">
                <a:solidFill>
                  <a:srgbClr val="193C4B"/>
                </a:solidFill>
                <a:latin typeface="+mn-lt"/>
                <a:ea typeface="+mn-ea"/>
                <a:cs typeface="+mn-cs"/>
                <a:sym typeface="Tahoma"/>
              </a:defRPr>
            </a:lvl1pPr>
            <a:lvl2pPr marL="1005114" indent="-408214" defTabSz="914400">
              <a:lnSpc>
                <a:spcPct val="115000"/>
              </a:lnSpc>
              <a:spcBef>
                <a:spcPts val="0"/>
              </a:spcBef>
              <a:buSzPts val="1800"/>
              <a:buChar char="○"/>
              <a:defRPr sz="1800">
                <a:solidFill>
                  <a:srgbClr val="193C4B"/>
                </a:solidFill>
                <a:latin typeface="+mn-lt"/>
                <a:ea typeface="+mn-ea"/>
                <a:cs typeface="+mn-cs"/>
                <a:sym typeface="Tahoma"/>
              </a:defRPr>
            </a:lvl2pPr>
            <a:lvl3pPr marL="1462314" indent="-408214" defTabSz="914400">
              <a:lnSpc>
                <a:spcPct val="115000"/>
              </a:lnSpc>
              <a:spcBef>
                <a:spcPts val="0"/>
              </a:spcBef>
              <a:buSzPts val="1800"/>
              <a:buChar char="■"/>
              <a:defRPr sz="1800">
                <a:solidFill>
                  <a:srgbClr val="193C4B"/>
                </a:solidFill>
                <a:latin typeface="+mn-lt"/>
                <a:ea typeface="+mn-ea"/>
                <a:cs typeface="+mn-cs"/>
                <a:sym typeface="Tahoma"/>
              </a:defRPr>
            </a:lvl3pPr>
            <a:lvl4pPr marL="1919514" indent="-408214" defTabSz="914400">
              <a:lnSpc>
                <a:spcPct val="115000"/>
              </a:lnSpc>
              <a:spcBef>
                <a:spcPts val="0"/>
              </a:spcBef>
              <a:buSzPts val="1800"/>
              <a:buChar char="●"/>
              <a:defRPr sz="1800">
                <a:solidFill>
                  <a:srgbClr val="193C4B"/>
                </a:solidFill>
                <a:latin typeface="+mn-lt"/>
                <a:ea typeface="+mn-ea"/>
                <a:cs typeface="+mn-cs"/>
                <a:sym typeface="Tahoma"/>
              </a:defRPr>
            </a:lvl4pPr>
            <a:lvl5pPr marL="2376714" indent="-408214" defTabSz="914400">
              <a:lnSpc>
                <a:spcPct val="115000"/>
              </a:lnSpc>
              <a:spcBef>
                <a:spcPts val="0"/>
              </a:spcBef>
              <a:buSzPts val="1800"/>
              <a:buChar char="○"/>
              <a:defRPr sz="1800">
                <a:solidFill>
                  <a:srgbClr val="193C4B"/>
                </a:solidFill>
                <a:latin typeface="+mn-lt"/>
                <a:ea typeface="+mn-ea"/>
                <a:cs typeface="+mn-cs"/>
                <a:sym typeface="Tahoma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4419600" y="4599637"/>
            <a:ext cx="2133600" cy="335251"/>
          </a:xfrm>
          <a:prstGeom prst="rect">
            <a:avLst/>
          </a:prstGeom>
        </p:spPr>
        <p:txBody>
          <a:bodyPr lIns="91424" tIns="91424" rIns="91424" bIns="91424"/>
          <a:lstStyle>
            <a:lvl1pPr defTabSz="914400">
              <a:defRPr sz="1000">
                <a:solidFill>
                  <a:srgbClr val="193C4B"/>
                </a:solidFill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(красный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851176" y="4782818"/>
            <a:ext cx="137494" cy="139701"/>
          </a:xfrm>
          <a:prstGeom prst="rect">
            <a:avLst/>
          </a:prstGeom>
        </p:spPr>
        <p:txBody>
          <a:bodyPr lIns="0" tIns="0" rIns="0" bIns="0" anchor="b"/>
          <a:lstStyle>
            <a:lvl1pPr defTabSz="914400">
              <a:defRPr sz="900">
                <a:solidFill>
                  <a:schemeClr val="accent5"/>
                </a:solidFill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236539" y="4480242"/>
            <a:ext cx="4503102" cy="427038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defTabSz="914400">
              <a:lnSpc>
                <a:spcPct val="100000"/>
              </a:lnSpc>
              <a:spcBef>
                <a:spcPts val="0"/>
              </a:spcBef>
              <a:defRPr sz="1000">
                <a:solidFill>
                  <a:schemeClr val="accent5"/>
                </a:solidFill>
                <a:latin typeface="+mn-lt"/>
                <a:ea typeface="+mn-ea"/>
                <a:cs typeface="+mn-cs"/>
                <a:sym typeface="Tahoma"/>
              </a:defRPr>
            </a:lvl1pPr>
            <a:lvl2pPr indent="596900" defTabSz="914400">
              <a:lnSpc>
                <a:spcPct val="100000"/>
              </a:lnSpc>
              <a:spcBef>
                <a:spcPts val="0"/>
              </a:spcBef>
              <a:defRPr sz="1000">
                <a:solidFill>
                  <a:schemeClr val="accent5"/>
                </a:solidFill>
                <a:latin typeface="+mn-lt"/>
                <a:ea typeface="+mn-ea"/>
                <a:cs typeface="+mn-cs"/>
                <a:sym typeface="Tahoma"/>
              </a:defRPr>
            </a:lvl2pPr>
            <a:lvl3pPr indent="1054100" defTabSz="914400">
              <a:lnSpc>
                <a:spcPct val="100000"/>
              </a:lnSpc>
              <a:spcBef>
                <a:spcPts val="0"/>
              </a:spcBef>
              <a:defRPr sz="1000">
                <a:solidFill>
                  <a:schemeClr val="accent5"/>
                </a:solidFill>
                <a:latin typeface="+mn-lt"/>
                <a:ea typeface="+mn-ea"/>
                <a:cs typeface="+mn-cs"/>
                <a:sym typeface="Tahoma"/>
              </a:defRPr>
            </a:lvl3pPr>
            <a:lvl4pPr indent="1511300" defTabSz="914400">
              <a:lnSpc>
                <a:spcPct val="100000"/>
              </a:lnSpc>
              <a:spcBef>
                <a:spcPts val="0"/>
              </a:spcBef>
              <a:defRPr sz="1000">
                <a:solidFill>
                  <a:schemeClr val="accent5"/>
                </a:solidFill>
                <a:latin typeface="+mn-lt"/>
                <a:ea typeface="+mn-ea"/>
                <a:cs typeface="+mn-cs"/>
                <a:sym typeface="Tahoma"/>
              </a:defRPr>
            </a:lvl4pPr>
            <a:lvl5pPr indent="1968500" defTabSz="914400">
              <a:lnSpc>
                <a:spcPct val="100000"/>
              </a:lnSpc>
              <a:spcBef>
                <a:spcPts val="0"/>
              </a:spcBef>
              <a:defRPr sz="1000">
                <a:solidFill>
                  <a:schemeClr val="accent5"/>
                </a:solidFill>
                <a:latin typeface="+mn-lt"/>
                <a:ea typeface="+mn-ea"/>
                <a:cs typeface="+mn-cs"/>
                <a:sym typeface="Tahoma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5" name="Текст 8"/>
          <p:cNvSpPr>
            <a:spLocks noGrp="1"/>
          </p:cNvSpPr>
          <p:nvPr>
            <p:ph type="body" sz="quarter" idx="13"/>
          </p:nvPr>
        </p:nvSpPr>
        <p:spPr>
          <a:xfrm>
            <a:off x="213042" y="190183"/>
            <a:ext cx="6622100" cy="830896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 sz="2800" b="1" cap="all" spc="100">
                <a:solidFill>
                  <a:schemeClr val="accent2"/>
                </a:solidFill>
                <a:latin typeface="+mn-lt"/>
                <a:ea typeface="+mn-ea"/>
                <a:cs typeface="+mn-cs"/>
                <a:sym typeface="Tahoma"/>
              </a:defRPr>
            </a:pPr>
            <a:endParaRPr/>
          </a:p>
        </p:txBody>
      </p:sp>
      <p:pic>
        <p:nvPicPr>
          <p:cNvPr id="36" name="Рисунок 10" descr="Рисунок 10"/>
          <p:cNvPicPr>
            <a:picLocks noChangeAspect="1"/>
          </p:cNvPicPr>
          <p:nvPr/>
        </p:nvPicPr>
        <p:blipFill>
          <a:blip r:embed="rId2">
            <a:extLst/>
          </a:blip>
          <a:srcRect t="7693" r="65086" b="4806"/>
          <a:stretch>
            <a:fillRect/>
          </a:stretch>
        </p:blipFill>
        <p:spPr>
          <a:xfrm>
            <a:off x="8007260" y="115071"/>
            <a:ext cx="1014821" cy="1035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Заголовок (красный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597553" y="4623925"/>
            <a:ext cx="320344" cy="322551"/>
          </a:xfrm>
          <a:prstGeom prst="rect">
            <a:avLst/>
          </a:prstGeom>
        </p:spPr>
        <p:txBody>
          <a:bodyPr lIns="91424" tIns="91424" rIns="91424" bIns="91424"/>
          <a:lstStyle>
            <a:lvl1pPr algn="ctr" defTabSz="914400">
              <a:defRPr sz="900">
                <a:solidFill>
                  <a:schemeClr val="accent5"/>
                </a:solidFill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267018" y="4564062"/>
            <a:ext cx="4503103" cy="427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914400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5"/>
                </a:solidFill>
                <a:latin typeface="+mn-lt"/>
                <a:ea typeface="+mn-ea"/>
                <a:cs typeface="+mn-cs"/>
                <a:sym typeface="Tahoma"/>
              </a:defRPr>
            </a:lvl1pPr>
            <a:lvl2pPr indent="596900" defTabSz="914400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5"/>
                </a:solidFill>
                <a:latin typeface="+mn-lt"/>
                <a:ea typeface="+mn-ea"/>
                <a:cs typeface="+mn-cs"/>
                <a:sym typeface="Tahoma"/>
              </a:defRPr>
            </a:lvl2pPr>
            <a:lvl3pPr indent="1054100" defTabSz="914400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5"/>
                </a:solidFill>
                <a:latin typeface="+mn-lt"/>
                <a:ea typeface="+mn-ea"/>
                <a:cs typeface="+mn-cs"/>
                <a:sym typeface="Tahoma"/>
              </a:defRPr>
            </a:lvl3pPr>
            <a:lvl4pPr indent="1511300" defTabSz="914400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5"/>
                </a:solidFill>
                <a:latin typeface="+mn-lt"/>
                <a:ea typeface="+mn-ea"/>
                <a:cs typeface="+mn-cs"/>
                <a:sym typeface="Tahoma"/>
              </a:defRPr>
            </a:lvl4pPr>
            <a:lvl5pPr indent="1968500" defTabSz="914400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5"/>
                </a:solidFill>
                <a:latin typeface="+mn-lt"/>
                <a:ea typeface="+mn-ea"/>
                <a:cs typeface="+mn-cs"/>
                <a:sym typeface="Tahoma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5" name="Текст 8"/>
          <p:cNvSpPr>
            <a:spLocks noGrp="1"/>
          </p:cNvSpPr>
          <p:nvPr>
            <p:ph type="body" sz="quarter" idx="13"/>
          </p:nvPr>
        </p:nvSpPr>
        <p:spPr>
          <a:xfrm>
            <a:off x="235902" y="296863"/>
            <a:ext cx="6622100" cy="1089977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 sz="2400" b="1" cap="all" spc="100">
                <a:solidFill>
                  <a:schemeClr val="accent2"/>
                </a:solidFill>
                <a:latin typeface="+mn-lt"/>
                <a:ea typeface="+mn-ea"/>
                <a:cs typeface="+mn-cs"/>
                <a:sym typeface="Tahoma"/>
              </a:defRPr>
            </a:pPr>
            <a:endParaRPr/>
          </a:p>
        </p:txBody>
      </p:sp>
      <p:pic>
        <p:nvPicPr>
          <p:cNvPr id="46" name="Рисунок 6" descr="Рисунок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47139" y="182879"/>
            <a:ext cx="1946331" cy="7924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с подзаголовком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26719" y="2003425"/>
            <a:ext cx="8359142" cy="2728596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indent="114300" defTabSz="914400">
              <a:lnSpc>
                <a:spcPct val="115000"/>
              </a:lnSpc>
              <a:spcBef>
                <a:spcPts val="0"/>
              </a:spcBef>
              <a:defRPr sz="2800" b="1">
                <a:solidFill>
                  <a:srgbClr val="FFFFFF"/>
                </a:solidFill>
                <a:latin typeface="+mn-lt"/>
                <a:ea typeface="+mn-ea"/>
                <a:cs typeface="+mn-cs"/>
                <a:sym typeface="Tahoma"/>
              </a:defRPr>
            </a:lvl1pPr>
            <a:lvl2pPr indent="596900" defTabSz="914400">
              <a:lnSpc>
                <a:spcPct val="115000"/>
              </a:lnSpc>
              <a:spcBef>
                <a:spcPts val="0"/>
              </a:spcBef>
              <a:defRPr sz="2800" b="1">
                <a:solidFill>
                  <a:srgbClr val="FFFFFF"/>
                </a:solidFill>
                <a:latin typeface="+mn-lt"/>
                <a:ea typeface="+mn-ea"/>
                <a:cs typeface="+mn-cs"/>
                <a:sym typeface="Tahoma"/>
              </a:defRPr>
            </a:lvl2pPr>
            <a:lvl3pPr indent="1054100" defTabSz="914400">
              <a:lnSpc>
                <a:spcPct val="115000"/>
              </a:lnSpc>
              <a:spcBef>
                <a:spcPts val="0"/>
              </a:spcBef>
              <a:defRPr sz="2800" b="1">
                <a:solidFill>
                  <a:srgbClr val="FFFFFF"/>
                </a:solidFill>
                <a:latin typeface="+mn-lt"/>
                <a:ea typeface="+mn-ea"/>
                <a:cs typeface="+mn-cs"/>
                <a:sym typeface="Tahoma"/>
              </a:defRPr>
            </a:lvl3pPr>
            <a:lvl4pPr indent="1511300" defTabSz="914400">
              <a:lnSpc>
                <a:spcPct val="115000"/>
              </a:lnSpc>
              <a:spcBef>
                <a:spcPts val="0"/>
              </a:spcBef>
              <a:defRPr sz="2800" b="1">
                <a:solidFill>
                  <a:srgbClr val="FFFFFF"/>
                </a:solidFill>
                <a:latin typeface="+mn-lt"/>
                <a:ea typeface="+mn-ea"/>
                <a:cs typeface="+mn-cs"/>
                <a:sym typeface="Tahoma"/>
              </a:defRPr>
            </a:lvl4pPr>
            <a:lvl5pPr indent="1968500" defTabSz="914400">
              <a:lnSpc>
                <a:spcPct val="115000"/>
              </a:lnSpc>
              <a:spcBef>
                <a:spcPts val="0"/>
              </a:spcBef>
              <a:defRPr sz="2800" b="1">
                <a:solidFill>
                  <a:srgbClr val="FFFFFF"/>
                </a:solidFill>
                <a:latin typeface="+mn-lt"/>
                <a:ea typeface="+mn-ea"/>
                <a:cs typeface="+mn-cs"/>
                <a:sym typeface="Tahoma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4419600" y="4599637"/>
            <a:ext cx="2133600" cy="335251"/>
          </a:xfrm>
          <a:prstGeom prst="rect">
            <a:avLst/>
          </a:prstGeom>
        </p:spPr>
        <p:txBody>
          <a:bodyPr lIns="91424" tIns="91424" rIns="91424" bIns="91424"/>
          <a:lstStyle>
            <a:lvl1pPr defTabSz="914400">
              <a:defRPr sz="1000">
                <a:solidFill>
                  <a:srgbClr val="193C4B"/>
                </a:solidFill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Заголовок с подзаголовком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1470660" y="2003425"/>
            <a:ext cx="7315201" cy="2728596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indent="114300" algn="r" defTabSz="914400">
              <a:lnSpc>
                <a:spcPct val="115000"/>
              </a:lnSpc>
              <a:spcBef>
                <a:spcPts val="0"/>
              </a:spcBef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Tahoma"/>
              </a:defRPr>
            </a:lvl1pPr>
            <a:lvl2pPr indent="596900" algn="r" defTabSz="914400">
              <a:lnSpc>
                <a:spcPct val="115000"/>
              </a:lnSpc>
              <a:spcBef>
                <a:spcPts val="0"/>
              </a:spcBef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Tahoma"/>
              </a:defRPr>
            </a:lvl2pPr>
            <a:lvl3pPr indent="1054100" algn="r" defTabSz="914400">
              <a:lnSpc>
                <a:spcPct val="115000"/>
              </a:lnSpc>
              <a:spcBef>
                <a:spcPts val="0"/>
              </a:spcBef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Tahoma"/>
              </a:defRPr>
            </a:lvl3pPr>
            <a:lvl4pPr indent="1511300" algn="r" defTabSz="914400">
              <a:lnSpc>
                <a:spcPct val="115000"/>
              </a:lnSpc>
              <a:spcBef>
                <a:spcPts val="0"/>
              </a:spcBef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Tahoma"/>
              </a:defRPr>
            </a:lvl4pPr>
            <a:lvl5pPr indent="1968500" algn="r" defTabSz="914400">
              <a:lnSpc>
                <a:spcPct val="115000"/>
              </a:lnSpc>
              <a:spcBef>
                <a:spcPts val="0"/>
              </a:spcBef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Tahoma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4419600" y="4599637"/>
            <a:ext cx="2133600" cy="335251"/>
          </a:xfrm>
          <a:prstGeom prst="rect">
            <a:avLst/>
          </a:prstGeom>
        </p:spPr>
        <p:txBody>
          <a:bodyPr lIns="91424" tIns="91424" rIns="91424" bIns="91424"/>
          <a:lstStyle>
            <a:lvl1pPr defTabSz="914400">
              <a:defRPr sz="1000">
                <a:solidFill>
                  <a:srgbClr val="193C4B"/>
                </a:solidFill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-1" y="5089498"/>
            <a:ext cx="9180001" cy="108001"/>
          </a:xfrm>
          <a:prstGeom prst="rect">
            <a:avLst/>
          </a:prstGeom>
          <a:solidFill>
            <a:srgbClr val="006F3C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685800"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40531" y="0"/>
            <a:ext cx="8181976" cy="5191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099" tIns="35099" rIns="35099" bIns="3509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38729" y="4941748"/>
            <a:ext cx="235754" cy="246371"/>
          </a:xfrm>
          <a:prstGeom prst="rect">
            <a:avLst/>
          </a:prstGeom>
          <a:ln w="12700">
            <a:miter lim="400000"/>
          </a:ln>
        </p:spPr>
        <p:txBody>
          <a:bodyPr wrap="none" lIns="34284" tIns="34284" rIns="34284" bIns="34284" anchor="ctr">
            <a:spAutoFit/>
          </a:bodyPr>
          <a:lstStyle>
            <a:lvl1pPr algn="r" defTabSz="514018"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</p:sldLayoutIdLst>
  <p:transition spd="med"/>
  <p:hf hdr="0" ftr="0" dt="0"/>
  <p:txStyles>
    <p:titleStyle>
      <a:lvl1pPr marL="0" marR="0" indent="0" algn="l" defTabSz="685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685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685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685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685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685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685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685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685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0" marR="0" indent="0" algn="l" defTabSz="685800" latinLnBrk="0">
        <a:lnSpc>
          <a:spcPct val="90000"/>
        </a:lnSpc>
        <a:spcBef>
          <a:spcPts val="70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457200" algn="l" defTabSz="685800" latinLnBrk="0">
        <a:lnSpc>
          <a:spcPct val="90000"/>
        </a:lnSpc>
        <a:spcBef>
          <a:spcPts val="70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914400" algn="l" defTabSz="685800" latinLnBrk="0">
        <a:lnSpc>
          <a:spcPct val="90000"/>
        </a:lnSpc>
        <a:spcBef>
          <a:spcPts val="70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1371600" algn="l" defTabSz="685800" latinLnBrk="0">
        <a:lnSpc>
          <a:spcPct val="90000"/>
        </a:lnSpc>
        <a:spcBef>
          <a:spcPts val="70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1828800" algn="l" defTabSz="685800" latinLnBrk="0">
        <a:lnSpc>
          <a:spcPct val="90000"/>
        </a:lnSpc>
        <a:spcBef>
          <a:spcPts val="70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540000" marR="0" indent="-254000" algn="l" defTabSz="68580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2997200" marR="0" indent="-254000" algn="l" defTabSz="68580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454400" marR="0" indent="-254000" algn="l" defTabSz="68580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3911600" marR="0" indent="-254000" algn="l" defTabSz="68580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51401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51401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51401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51401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51401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51401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51401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51401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514018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diagramLayout" Target="../diagrams/layout2.xml"/><Relationship Id="rId18" Type="http://schemas.openxmlformats.org/officeDocument/2006/relationships/image" Target="../media/image34.jpeg"/><Relationship Id="rId3" Type="http://schemas.openxmlformats.org/officeDocument/2006/relationships/image" Target="../media/image29.gif"/><Relationship Id="rId7" Type="http://schemas.openxmlformats.org/officeDocument/2006/relationships/diagramLayout" Target="../diagrams/layout1.xml"/><Relationship Id="rId12" Type="http://schemas.openxmlformats.org/officeDocument/2006/relationships/diagramData" Target="../diagrams/data2.xml"/><Relationship Id="rId17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6" Type="http://schemas.microsoft.com/office/2007/relationships/diagramDrawing" Target="../diagrams/drawing2.xml"/><Relationship Id="rId20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image" Target="../media/image32.jpeg"/><Relationship Id="rId5" Type="http://schemas.openxmlformats.org/officeDocument/2006/relationships/image" Target="../media/image31.jpeg"/><Relationship Id="rId15" Type="http://schemas.openxmlformats.org/officeDocument/2006/relationships/diagramColors" Target="../diagrams/colors2.xml"/><Relationship Id="rId10" Type="http://schemas.microsoft.com/office/2007/relationships/diagramDrawing" Target="../diagrams/drawing1.xml"/><Relationship Id="rId19" Type="http://schemas.openxmlformats.org/officeDocument/2006/relationships/image" Target="../media/image35.jpeg"/><Relationship Id="rId4" Type="http://schemas.openxmlformats.org/officeDocument/2006/relationships/image" Target="../media/image30.jpeg"/><Relationship Id="rId9" Type="http://schemas.openxmlformats.org/officeDocument/2006/relationships/diagramColors" Target="../diagrams/colors1.xml"/><Relationship Id="rId1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9.jpe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9.jpe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5765" y="282872"/>
            <a:ext cx="7170474" cy="4578579"/>
          </a:xfrm>
          <a:prstGeom prst="rect">
            <a:avLst/>
          </a:prstGeom>
          <a:solidFill>
            <a:schemeClr val="accent1">
              <a:lumMod val="5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spc="0" normalizeH="0" baseline="0">
              <a:ln>
                <a:noFill/>
              </a:ln>
              <a:solidFill>
                <a:srgbClr val="1E1E1E"/>
              </a:solidFill>
              <a:effectLst/>
              <a:uFillTx/>
              <a:latin typeface="+mn-lt"/>
              <a:ea typeface="+mn-ea"/>
              <a:cs typeface="+mn-cs"/>
              <a:sym typeface="Tahoma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594" y="3071160"/>
            <a:ext cx="1620227" cy="6254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594" y="2048954"/>
            <a:ext cx="721994" cy="7219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891051" y="2129994"/>
            <a:ext cx="1302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b="1" dirty="0" smtClean="0">
                <a:solidFill>
                  <a:schemeClr val="tx1"/>
                </a:solidFill>
              </a:rPr>
              <a:t>DIGITAL TRANSFORMATION LEADERS TRAINING CENTER</a:t>
            </a:r>
            <a:endParaRPr lang="ru-RU" sz="7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74139" y="3976464"/>
            <a:ext cx="1477037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      </a:t>
            </a:r>
            <a:r>
              <a:rPr lang="en-US" sz="800" b="1" dirty="0" smtClean="0">
                <a:solidFill>
                  <a:srgbClr val="002060"/>
                </a:solidFill>
              </a:rPr>
              <a:t>HSE</a:t>
            </a:r>
            <a:r>
              <a:rPr lang="en-US" sz="800" dirty="0" smtClean="0">
                <a:solidFill>
                  <a:srgbClr val="002060"/>
                </a:solidFill>
              </a:rPr>
              <a:t> </a:t>
            </a:r>
            <a:r>
              <a:rPr lang="en-US" sz="800" dirty="0">
                <a:solidFill>
                  <a:srgbClr val="00B0F0"/>
                </a:solidFill>
              </a:rPr>
              <a:t>GRADUATE SCHOOL OF PUBLIC ADMINISTRATION</a:t>
            </a:r>
            <a:endParaRPr lang="ru-RU" sz="800" dirty="0">
              <a:solidFill>
                <a:srgbClr val="00B0F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05137" y="1003816"/>
            <a:ext cx="599173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DIGITAL TRASFORMATION OF CONTROL AND </a:t>
            </a:r>
            <a:r>
              <a:rPr lang="en-US" sz="2200" b="1" dirty="0" smtClean="0">
                <a:solidFill>
                  <a:schemeClr val="bg1"/>
                </a:solidFill>
              </a:rPr>
              <a:t>SURVEILLANCE </a:t>
            </a:r>
            <a:r>
              <a:rPr lang="en-US" sz="2200" b="1" dirty="0">
                <a:solidFill>
                  <a:schemeClr val="bg1"/>
                </a:solidFill>
              </a:rPr>
              <a:t>ACTIVITIES IN </a:t>
            </a:r>
            <a:r>
              <a:rPr lang="en-US" sz="2200" b="1" dirty="0" smtClean="0">
                <a:solidFill>
                  <a:schemeClr val="bg1"/>
                </a:solidFill>
              </a:rPr>
              <a:t>AGRI</a:t>
            </a:r>
            <a:r>
              <a:rPr lang="ru-RU" sz="2200" b="1" dirty="0" smtClean="0">
                <a:solidFill>
                  <a:schemeClr val="bg1"/>
                </a:solidFill>
              </a:rPr>
              <a:t>С</a:t>
            </a:r>
            <a:r>
              <a:rPr lang="en-US" sz="2200" b="1" dirty="0" smtClean="0">
                <a:solidFill>
                  <a:schemeClr val="bg1"/>
                </a:solidFill>
              </a:rPr>
              <a:t>ULTARAL INDUSTRY</a:t>
            </a:r>
            <a:endParaRPr lang="ru-RU" sz="22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81" y="2572161"/>
            <a:ext cx="600356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DIGITAL AGRICULTURAL SURVEILLANCE</a:t>
            </a:r>
            <a:endParaRPr lang="ru-RU" sz="2200" b="1" dirty="0">
              <a:solidFill>
                <a:schemeClr val="bg1"/>
              </a:solidFill>
            </a:endParaRPr>
          </a:p>
        </p:txBody>
      </p:sp>
      <p:sp>
        <p:nvSpPr>
          <p:cNvPr id="12" name="Текст 8"/>
          <p:cNvSpPr txBox="1">
            <a:spLocks noGrp="1"/>
          </p:cNvSpPr>
          <p:nvPr>
            <p:ph type="body" sz="quarter" idx="1"/>
          </p:nvPr>
        </p:nvSpPr>
        <p:spPr>
          <a:xfrm>
            <a:off x="4621881" y="3976464"/>
            <a:ext cx="2274986" cy="806354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The head of digital transformation for senior </a:t>
            </a:r>
            <a:r>
              <a:rPr lang="en-US" sz="1600" dirty="0">
                <a:solidFill>
                  <a:schemeClr val="bg1"/>
                </a:solidFill>
              </a:rPr>
              <a:t>managers</a:t>
            </a:r>
            <a:endParaRPr sz="1600" dirty="0">
              <a:solidFill>
                <a:schemeClr val="bg1"/>
              </a:solidFill>
            </a:endParaRPr>
          </a:p>
        </p:txBody>
      </p:sp>
      <p:pic>
        <p:nvPicPr>
          <p:cNvPr id="13" name="Рисунок 12" descr="D:\!!!\МАТЕРИАЛЫ С.А\КОНКУРС\ПРЕЗЕНТАЦИЯ\Картинки_доп\Лого ВШГУ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3" r="-4093" b="49909"/>
          <a:stretch/>
        </p:blipFill>
        <p:spPr bwMode="auto">
          <a:xfrm>
            <a:off x="7369240" y="3976464"/>
            <a:ext cx="460756" cy="2923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240" y="1121441"/>
            <a:ext cx="639860" cy="65009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952853" y="1117079"/>
            <a:ext cx="13025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rgbClr val="000000"/>
                </a:solidFill>
              </a:rPr>
              <a:t>Federal Service for Veterinary and </a:t>
            </a:r>
            <a:r>
              <a:rPr lang="en-US" sz="800" dirty="0" err="1">
                <a:solidFill>
                  <a:srgbClr val="000000"/>
                </a:solidFill>
              </a:rPr>
              <a:t>Phytosanitary</a:t>
            </a:r>
            <a:r>
              <a:rPr lang="en-US" sz="800" dirty="0">
                <a:solidFill>
                  <a:srgbClr val="000000"/>
                </a:solidFill>
              </a:rPr>
              <a:t> Surveillance (</a:t>
            </a:r>
            <a:r>
              <a:rPr lang="en-US" sz="800" dirty="0" err="1">
                <a:solidFill>
                  <a:srgbClr val="000000"/>
                </a:solidFill>
              </a:rPr>
              <a:t>Rosselkhoznadzor</a:t>
            </a:r>
            <a:r>
              <a:rPr lang="en-US" sz="800" dirty="0">
                <a:solidFill>
                  <a:srgbClr val="000000"/>
                </a:solidFill>
              </a:rPr>
              <a:t>)</a:t>
            </a:r>
            <a:endParaRPr lang="ru-RU" sz="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160336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 txBox="1"/>
          <p:nvPr/>
        </p:nvSpPr>
        <p:spPr>
          <a:xfrm>
            <a:off x="5653135" y="187493"/>
            <a:ext cx="2415648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Digital transformation of CSA to the </a:t>
            </a:r>
            <a:r>
              <a:rPr lang="en-US" dirty="0" smtClean="0"/>
              <a:t>AI</a:t>
            </a:r>
            <a:endParaRPr lang="en-US" dirty="0"/>
          </a:p>
        </p:txBody>
      </p:sp>
      <p:sp>
        <p:nvSpPr>
          <p:cNvPr id="5" name="Текст 3"/>
          <p:cNvSpPr txBox="1">
            <a:spLocks noGrp="1"/>
          </p:cNvSpPr>
          <p:nvPr>
            <p:ph type="body" sz="quarter" idx="1"/>
          </p:nvPr>
        </p:nvSpPr>
        <p:spPr>
          <a:xfrm>
            <a:off x="457851" y="401975"/>
            <a:ext cx="6865832" cy="475445"/>
          </a:xfrm>
          <a:prstGeom prst="rect">
            <a:avLst/>
          </a:prstGeom>
        </p:spPr>
        <p:txBody>
          <a:bodyPr anchor="t">
            <a:noAutofit/>
          </a:bodyPr>
          <a:lstStyle>
            <a:lvl1pPr defTabSz="868680">
              <a:defRPr sz="2660" b="1" cap="all" spc="95">
                <a:solidFill>
                  <a:srgbClr val="404040"/>
                </a:solidFill>
              </a:defRPr>
            </a:lvl1pPr>
          </a:lstStyle>
          <a:p>
            <a:pPr defTabSz="914400" rtl="0" hangingPunct="0"/>
            <a:r>
              <a:rPr lang="en-US" sz="2200" spc="100" dirty="0">
                <a:solidFill>
                  <a:schemeClr val="accent2"/>
                </a:solidFill>
              </a:rPr>
              <a:t>principle of model operation using AI</a:t>
            </a:r>
            <a:endParaRPr sz="2200" spc="100" dirty="0">
              <a:solidFill>
                <a:schemeClr val="accent2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377535" y="1170912"/>
          <a:ext cx="1301209" cy="1986002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30120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07201">
                <a:tc>
                  <a:txBody>
                    <a:bodyPr/>
                    <a:lstStyle/>
                    <a:p>
                      <a:pPr marL="0" marR="0" indent="0" algn="l" defTabSz="514018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FillTx/>
                          <a:sym typeface="Tahoma"/>
                        </a:rPr>
                        <a:t>Platform</a:t>
                      </a:r>
                      <a:r>
                        <a:rPr kumimoji="0" lang="ru-RU" sz="12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FillTx/>
                          <a:sym typeface="Tahoma"/>
                        </a:rPr>
                        <a:t>*</a:t>
                      </a:r>
                      <a:r>
                        <a:rPr kumimoji="0" lang="en-US" sz="12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FillTx/>
                          <a:sym typeface="Tahoma"/>
                        </a:rPr>
                        <a:t> 1</a:t>
                      </a:r>
                      <a:r>
                        <a:rPr kumimoji="0" lang="ru-RU" sz="12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FillTx/>
                          <a:sym typeface="Tahoma"/>
                        </a:rPr>
                        <a:t> (</a:t>
                      </a:r>
                      <a:r>
                        <a:rPr lang="en-US" sz="1200" b="1" dirty="0" smtClean="0">
                          <a:solidFill>
                            <a:srgbClr val="00B050"/>
                          </a:solidFill>
                        </a:rPr>
                        <a:t>Pl.1</a:t>
                      </a:r>
                      <a:r>
                        <a:rPr kumimoji="0" lang="ru-RU" sz="12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FillTx/>
                          <a:sym typeface="Tahoma"/>
                        </a:rPr>
                        <a:t>)</a:t>
                      </a:r>
                      <a:endParaRPr lang="ru-RU" dirty="0" smtClean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7201">
                <a:tc>
                  <a:txBody>
                    <a:bodyPr/>
                    <a:lstStyle/>
                    <a:p>
                      <a:pPr marL="0" marR="0" indent="0" algn="l" defTabSz="514018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Platform 2 </a:t>
                      </a:r>
                      <a:r>
                        <a:rPr lang="ru-RU" sz="1200" dirty="0" smtClean="0"/>
                        <a:t>(</a:t>
                      </a:r>
                      <a:r>
                        <a:rPr lang="en-US" sz="1200" dirty="0" smtClean="0"/>
                        <a:t>Pl</a:t>
                      </a:r>
                      <a:r>
                        <a:rPr lang="ru-RU" sz="1200" dirty="0" smtClean="0"/>
                        <a:t>.</a:t>
                      </a:r>
                      <a:r>
                        <a:rPr lang="en-US" sz="1200" dirty="0" smtClean="0"/>
                        <a:t>2</a:t>
                      </a:r>
                      <a:r>
                        <a:rPr lang="ru-RU" sz="1200" dirty="0" smtClean="0"/>
                        <a:t>)</a:t>
                      </a:r>
                      <a:endParaRPr lang="en-US" sz="1200" b="0" dirty="0" smtClean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7201">
                <a:tc>
                  <a:txBody>
                    <a:bodyPr/>
                    <a:lstStyle/>
                    <a:p>
                      <a:pPr marL="0" marR="0" indent="0" algn="l" defTabSz="514018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00B050"/>
                          </a:solidFill>
                        </a:rPr>
                        <a:t>Platform 3</a:t>
                      </a:r>
                      <a:r>
                        <a:rPr lang="ru-RU" sz="1200" b="1" baseline="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en-US" sz="1200" b="1" dirty="0" smtClean="0">
                          <a:solidFill>
                            <a:srgbClr val="00B050"/>
                          </a:solidFill>
                        </a:rPr>
                        <a:t>Pl</a:t>
                      </a:r>
                      <a:r>
                        <a:rPr lang="ru-RU" sz="1200" b="1" dirty="0" smtClean="0">
                          <a:solidFill>
                            <a:srgbClr val="00B050"/>
                          </a:solidFill>
                        </a:rPr>
                        <a:t>.</a:t>
                      </a:r>
                      <a:r>
                        <a:rPr lang="en-US" sz="1200" b="1" dirty="0" smtClean="0">
                          <a:solidFill>
                            <a:srgbClr val="00B050"/>
                          </a:solidFill>
                        </a:rPr>
                        <a:t>3</a:t>
                      </a:r>
                      <a:r>
                        <a:rPr lang="ru-RU" sz="1200" b="1" dirty="0" smtClean="0">
                          <a:solidFill>
                            <a:srgbClr val="00B050"/>
                          </a:solidFill>
                        </a:rPr>
                        <a:t> )</a:t>
                      </a:r>
                      <a:endParaRPr lang="ru-RU" dirty="0" smtClean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7201">
                <a:tc>
                  <a:txBody>
                    <a:bodyPr/>
                    <a:lstStyle/>
                    <a:p>
                      <a:pPr marL="0" marR="0" indent="0" algn="l" defTabSz="514018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…</a:t>
                      </a:r>
                      <a:endParaRPr kumimoji="0" lang="en-US" sz="12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rgbClr val="1E1E1E"/>
                        </a:solidFill>
                        <a:effectLst/>
                        <a:uFillTx/>
                        <a:sym typeface="Tahom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0379">
                <a:tc>
                  <a:txBody>
                    <a:bodyPr/>
                    <a:lstStyle/>
                    <a:p>
                      <a:pPr marL="0" marR="0" indent="0" algn="l" defTabSz="514018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00B050"/>
                          </a:solidFill>
                        </a:rPr>
                        <a:t>Platform N </a:t>
                      </a:r>
                      <a:r>
                        <a:rPr lang="ru-RU" sz="1200" b="1" dirty="0" smtClean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en-US" sz="1200" b="1" dirty="0" smtClean="0">
                          <a:solidFill>
                            <a:srgbClr val="00B050"/>
                          </a:solidFill>
                        </a:rPr>
                        <a:t>Pl</a:t>
                      </a:r>
                      <a:r>
                        <a:rPr lang="ru-RU" sz="1200" b="1" dirty="0" smtClean="0">
                          <a:solidFill>
                            <a:srgbClr val="00B050"/>
                          </a:solidFill>
                        </a:rPr>
                        <a:t>.</a:t>
                      </a:r>
                      <a:r>
                        <a:rPr lang="en-US" sz="1200" b="1" dirty="0" smtClean="0">
                          <a:solidFill>
                            <a:srgbClr val="00B050"/>
                          </a:solidFill>
                        </a:rPr>
                        <a:t>N </a:t>
                      </a:r>
                      <a:r>
                        <a:rPr lang="ru-RU" sz="1200" b="1" dirty="0" smtClean="0">
                          <a:solidFill>
                            <a:srgbClr val="00B050"/>
                          </a:solidFill>
                        </a:rPr>
                        <a:t>)</a:t>
                      </a:r>
                      <a:endParaRPr lang="ru-RU" dirty="0" smtClean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82036" y="3241490"/>
            <a:ext cx="1031494" cy="430887"/>
          </a:xfrm>
          <a:prstGeom prst="rect">
            <a:avLst/>
          </a:prstGeom>
          <a:solidFill>
            <a:srgbClr val="00B050"/>
          </a:solidFill>
          <a:ln>
            <a:solidFill>
              <a:schemeClr val="accent2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chemeClr val="accent2"/>
                </a:solidFill>
              </a:rPr>
              <a:t>List of all platforms</a:t>
            </a:r>
            <a:endParaRPr lang="ru-RU" sz="1100" b="1" dirty="0">
              <a:solidFill>
                <a:schemeClr val="accent2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1763016" y="2069330"/>
            <a:ext cx="355235" cy="268095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rgbClr val="00B05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spc="0" normalizeH="0" baseline="0">
              <a:ln>
                <a:noFill/>
              </a:ln>
              <a:solidFill>
                <a:srgbClr val="1E1E1E"/>
              </a:solidFill>
              <a:effectLst/>
              <a:uFillTx/>
              <a:latin typeface="+mn-lt"/>
              <a:ea typeface="+mn-ea"/>
              <a:cs typeface="+mn-cs"/>
              <a:sym typeface="Tahoma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587" y="1793184"/>
            <a:ext cx="796541" cy="796541"/>
          </a:xfrm>
          <a:prstGeom prst="rect">
            <a:avLst/>
          </a:prstGeom>
          <a:solidFill>
            <a:srgbClr val="00B050"/>
          </a:solidFill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338" y="1813440"/>
            <a:ext cx="823686" cy="73739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937424" y="2701336"/>
            <a:ext cx="1296984" cy="1200296"/>
          </a:xfrm>
          <a:prstGeom prst="rect">
            <a:avLst/>
          </a:prstGeom>
          <a:solidFill>
            <a:srgbClr val="00B050"/>
          </a:solidFill>
          <a:ln w="12700" cap="flat">
            <a:solidFill>
              <a:schemeClr val="accent2"/>
            </a:solidFill>
            <a:miter lim="400000"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24" tIns="91424" rIns="91424" bIns="91424" numCol="1" spcCol="38100" rtlCol="0" anchor="t">
            <a:spAutoFit/>
          </a:bodyPr>
          <a:lstStyle/>
          <a:p>
            <a:pPr algn="ctr"/>
            <a:r>
              <a:rPr lang="en-US" sz="1100" b="1" dirty="0">
                <a:solidFill>
                  <a:schemeClr val="accent2"/>
                </a:solidFill>
              </a:rPr>
              <a:t>Model for the automatic distribution of platforms in violations probability </a:t>
            </a:r>
            <a:endParaRPr lang="ru-RU" sz="1100" b="1" dirty="0">
              <a:solidFill>
                <a:schemeClr val="accent2"/>
              </a:solidFill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/>
          </p:nvPr>
        </p:nvGraphicFramePr>
        <p:xfrm>
          <a:off x="3409120" y="1519772"/>
          <a:ext cx="1473950" cy="13716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6911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828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52904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rgbClr val="00B050"/>
                          </a:solidFill>
                        </a:rPr>
                        <a:t>Pl.1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rgbClr val="00B050"/>
                          </a:solidFill>
                        </a:rPr>
                        <a:t>98%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2904">
                <a:tc>
                  <a:txBody>
                    <a:bodyPr/>
                    <a:lstStyle/>
                    <a:p>
                      <a:pPr marL="0" marR="0" indent="0" algn="ctr" defTabSz="514018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Pl</a:t>
                      </a:r>
                      <a:r>
                        <a:rPr lang="ru-RU" sz="1200" dirty="0" smtClean="0"/>
                        <a:t>.</a:t>
                      </a:r>
                      <a:r>
                        <a:rPr lang="en-US" sz="1200" dirty="0" smtClean="0"/>
                        <a:t>2 </a:t>
                      </a:r>
                      <a:endParaRPr lang="en-US" sz="1200" b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514018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00B050"/>
                          </a:solidFill>
                        </a:rPr>
                        <a:t>8</a:t>
                      </a:r>
                      <a:r>
                        <a:rPr lang="ru-RU" sz="1200" b="1" dirty="0" smtClean="0">
                          <a:solidFill>
                            <a:srgbClr val="00B050"/>
                          </a:solidFill>
                        </a:rPr>
                        <a:t>5</a:t>
                      </a:r>
                      <a:r>
                        <a:rPr lang="en-US" sz="1200" b="1" dirty="0" smtClean="0">
                          <a:solidFill>
                            <a:srgbClr val="00B050"/>
                          </a:solidFill>
                        </a:rPr>
                        <a:t>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2904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rgbClr val="00B050"/>
                          </a:solidFill>
                        </a:rPr>
                        <a:t>Pl</a:t>
                      </a:r>
                      <a:r>
                        <a:rPr lang="ru-RU" sz="1200" b="1" dirty="0" smtClean="0">
                          <a:solidFill>
                            <a:srgbClr val="00B050"/>
                          </a:solidFill>
                        </a:rPr>
                        <a:t>.</a:t>
                      </a:r>
                      <a:r>
                        <a:rPr lang="en-US" sz="1200" b="1" dirty="0" smtClean="0">
                          <a:solidFill>
                            <a:srgbClr val="00B050"/>
                          </a:solidFill>
                        </a:rPr>
                        <a:t>3</a:t>
                      </a:r>
                      <a:r>
                        <a:rPr lang="ru-RU" sz="1200" b="1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514018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B050"/>
                          </a:solidFill>
                        </a:rPr>
                        <a:t>76%</a:t>
                      </a:r>
                      <a:endParaRPr lang="en-US" sz="1200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2904">
                <a:tc>
                  <a:txBody>
                    <a:bodyPr/>
                    <a:lstStyle/>
                    <a:p>
                      <a:pPr marL="0" marR="0" indent="0" algn="ctr" defTabSz="514018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…</a:t>
                      </a:r>
                      <a:endParaRPr kumimoji="0" lang="en-US" sz="12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rgbClr val="1E1E1E"/>
                        </a:solidFill>
                        <a:effectLst/>
                        <a:uFillTx/>
                        <a:sym typeface="Tahom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2904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rgbClr val="00B050"/>
                          </a:solidFill>
                        </a:rPr>
                        <a:t>Pl</a:t>
                      </a:r>
                      <a:r>
                        <a:rPr lang="ru-RU" sz="1200" b="1" dirty="0" smtClean="0">
                          <a:solidFill>
                            <a:srgbClr val="00B050"/>
                          </a:solidFill>
                        </a:rPr>
                        <a:t>.</a:t>
                      </a:r>
                      <a:r>
                        <a:rPr lang="en-US" sz="1200" b="1" dirty="0" smtClean="0">
                          <a:solidFill>
                            <a:srgbClr val="00B050"/>
                          </a:solidFill>
                        </a:rPr>
                        <a:t>N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514018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B050"/>
                          </a:solidFill>
                        </a:rPr>
                        <a:t>0,04%</a:t>
                      </a:r>
                      <a:endParaRPr lang="en-US" sz="1200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3537181" y="2975416"/>
            <a:ext cx="1261765" cy="1107996"/>
          </a:xfrm>
          <a:prstGeom prst="rect">
            <a:avLst/>
          </a:prstGeom>
          <a:solidFill>
            <a:srgbClr val="00B050"/>
          </a:solidFill>
          <a:ln>
            <a:solidFill>
              <a:schemeClr val="accent2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chemeClr val="accent2"/>
                </a:solidFill>
              </a:rPr>
              <a:t>List of all platforms and the calculated probability of violations (score)</a:t>
            </a:r>
            <a:endParaRPr lang="ru-RU" sz="1100" b="1" dirty="0">
              <a:solidFill>
                <a:schemeClr val="accent2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155806" y="2727961"/>
            <a:ext cx="1059996" cy="938719"/>
          </a:xfrm>
          <a:prstGeom prst="rect">
            <a:avLst/>
          </a:prstGeom>
          <a:solidFill>
            <a:srgbClr val="00B050"/>
          </a:solidFill>
          <a:ln>
            <a:solidFill>
              <a:schemeClr val="accent2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chemeClr val="accent2"/>
                </a:solidFill>
              </a:rPr>
              <a:t>Inspector checks only platforms with high score </a:t>
            </a:r>
            <a:endParaRPr lang="ru-RU" sz="1100" b="1" dirty="0">
              <a:solidFill>
                <a:schemeClr val="accent2"/>
              </a:solidFill>
            </a:endParaRP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/>
          </p:nvPr>
        </p:nvGraphicFramePr>
        <p:xfrm>
          <a:off x="6459260" y="1376849"/>
          <a:ext cx="1625615" cy="17460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428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016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1969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51381"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Pl.1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98%</a:t>
                      </a:r>
                      <a:endParaRPr lang="en-US" sz="1200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1846">
                <a:tc>
                  <a:txBody>
                    <a:bodyPr/>
                    <a:lstStyle/>
                    <a:p>
                      <a:pPr marL="0" marR="0" indent="0" algn="l" defTabSz="514018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Pl</a:t>
                      </a:r>
                      <a:r>
                        <a:rPr lang="ru-RU" sz="1200" dirty="0" smtClean="0"/>
                        <a:t>.</a:t>
                      </a:r>
                      <a:r>
                        <a:rPr lang="en-US" sz="1200" dirty="0" smtClean="0"/>
                        <a:t>2 </a:t>
                      </a:r>
                      <a:endParaRPr lang="en-US" sz="1200" b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514018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8</a:t>
                      </a:r>
                      <a:r>
                        <a:rPr lang="ru-RU" sz="1200" dirty="0" smtClean="0"/>
                        <a:t>5</a:t>
                      </a:r>
                      <a:r>
                        <a:rPr lang="en-US" sz="1200" dirty="0" smtClean="0"/>
                        <a:t>%</a:t>
                      </a:r>
                      <a:endParaRPr lang="en-US" sz="1200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514018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3549"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Pl</a:t>
                      </a:r>
                      <a:r>
                        <a:rPr lang="ru-RU" sz="1200" dirty="0" smtClean="0"/>
                        <a:t>.</a:t>
                      </a:r>
                      <a:r>
                        <a:rPr lang="en-US" sz="1200" dirty="0" smtClean="0"/>
                        <a:t>3</a:t>
                      </a:r>
                      <a:r>
                        <a:rPr lang="ru-RU" sz="1200" dirty="0" smtClean="0"/>
                        <a:t>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514018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76%</a:t>
                      </a:r>
                      <a:endParaRPr lang="en-US" sz="1200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514018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3549">
                <a:tc>
                  <a:txBody>
                    <a:bodyPr/>
                    <a:lstStyle/>
                    <a:p>
                      <a:pPr marL="0" marR="0" indent="0" algn="l" defTabSz="514018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…</a:t>
                      </a:r>
                      <a:endParaRPr kumimoji="0" lang="en-US" sz="12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rgbClr val="1E1E1E"/>
                        </a:solidFill>
                        <a:effectLst/>
                        <a:uFillTx/>
                        <a:sym typeface="Tahom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15768"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Pl</a:t>
                      </a:r>
                      <a:r>
                        <a:rPr lang="ru-RU" sz="1200" dirty="0" smtClean="0"/>
                        <a:t>.</a:t>
                      </a:r>
                      <a:r>
                        <a:rPr lang="en-US" sz="1200" dirty="0" smtClean="0"/>
                        <a:t>N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514018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65%</a:t>
                      </a:r>
                      <a:endParaRPr lang="en-US" sz="1200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514018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8" name="Рисунок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871" y="1406197"/>
            <a:ext cx="298015" cy="298015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871" y="1745246"/>
            <a:ext cx="298015" cy="298015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871" y="2731457"/>
            <a:ext cx="298015" cy="298015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578" y="2084295"/>
            <a:ext cx="350308" cy="276293"/>
          </a:xfrm>
          <a:prstGeom prst="rect">
            <a:avLst/>
          </a:prstGeom>
        </p:spPr>
      </p:pic>
      <p:sp>
        <p:nvSpPr>
          <p:cNvPr id="33" name="Стрелка вправо 32"/>
          <p:cNvSpPr/>
          <p:nvPr/>
        </p:nvSpPr>
        <p:spPr>
          <a:xfrm>
            <a:off x="3008465" y="2069330"/>
            <a:ext cx="355235" cy="268095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rgbClr val="00B05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spc="0" normalizeH="0" baseline="0">
              <a:ln>
                <a:noFill/>
              </a:ln>
              <a:solidFill>
                <a:srgbClr val="1E1E1E"/>
              </a:solidFill>
              <a:effectLst/>
              <a:uFillTx/>
              <a:latin typeface="+mn-lt"/>
              <a:ea typeface="+mn-ea"/>
              <a:cs typeface="+mn-cs"/>
              <a:sym typeface="Tahoma"/>
            </a:endParaRPr>
          </a:p>
        </p:txBody>
      </p:sp>
      <p:sp>
        <p:nvSpPr>
          <p:cNvPr id="34" name="Стрелка вправо 33"/>
          <p:cNvSpPr/>
          <p:nvPr/>
        </p:nvSpPr>
        <p:spPr>
          <a:xfrm>
            <a:off x="4932942" y="2057408"/>
            <a:ext cx="355235" cy="268095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rgbClr val="00B05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spc="0" normalizeH="0" baseline="0">
              <a:ln>
                <a:noFill/>
              </a:ln>
              <a:solidFill>
                <a:srgbClr val="1E1E1E"/>
              </a:solidFill>
              <a:effectLst/>
              <a:uFillTx/>
              <a:latin typeface="+mn-lt"/>
              <a:ea typeface="+mn-ea"/>
              <a:cs typeface="+mn-cs"/>
              <a:sym typeface="Tahoma"/>
            </a:endParaRPr>
          </a:p>
        </p:txBody>
      </p:sp>
      <p:sp>
        <p:nvSpPr>
          <p:cNvPr id="35" name="Стрелка вправо 34"/>
          <p:cNvSpPr/>
          <p:nvPr/>
        </p:nvSpPr>
        <p:spPr>
          <a:xfrm>
            <a:off x="6038185" y="2062359"/>
            <a:ext cx="355235" cy="268095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rgbClr val="00B05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spc="0" normalizeH="0" baseline="0">
              <a:ln>
                <a:noFill/>
              </a:ln>
              <a:solidFill>
                <a:srgbClr val="1E1E1E"/>
              </a:solidFill>
              <a:effectLst/>
              <a:uFillTx/>
              <a:latin typeface="+mn-lt"/>
              <a:ea typeface="+mn-ea"/>
              <a:cs typeface="+mn-cs"/>
              <a:sym typeface="Tahoma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678229" y="3222168"/>
            <a:ext cx="1254287" cy="769441"/>
          </a:xfrm>
          <a:prstGeom prst="rect">
            <a:avLst/>
          </a:prstGeom>
          <a:solidFill>
            <a:srgbClr val="00B050"/>
          </a:solidFill>
          <a:ln>
            <a:solidFill>
              <a:schemeClr val="accent2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pPr algn="ctr"/>
            <a:r>
              <a:rPr lang="pt-BR" sz="1100" b="1" dirty="0">
                <a:solidFill>
                  <a:schemeClr val="accent2"/>
                </a:solidFill>
              </a:rPr>
              <a:t>Correct classification of platforms by inspector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308381" y="4256921"/>
            <a:ext cx="20532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Mathematical </a:t>
            </a:r>
            <a:r>
              <a:rPr lang="en-US" sz="1200" b="1" dirty="0" smtClean="0">
                <a:solidFill>
                  <a:srgbClr val="FF0000"/>
                </a:solidFill>
              </a:rPr>
              <a:t>methods</a:t>
            </a:r>
            <a:r>
              <a:rPr lang="ru-RU" sz="1200" b="1" dirty="0" smtClean="0">
                <a:solidFill>
                  <a:srgbClr val="FF0000"/>
                </a:solidFill>
              </a:rPr>
              <a:t>: </a:t>
            </a:r>
            <a:endParaRPr lang="en-US" sz="1200" b="1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chemeClr val="accent2"/>
                </a:solidFill>
              </a:rPr>
              <a:t>Bayesian </a:t>
            </a:r>
            <a:r>
              <a:rPr lang="en-US" sz="1200" dirty="0" smtClean="0">
                <a:solidFill>
                  <a:schemeClr val="accent2"/>
                </a:solidFill>
              </a:rPr>
              <a:t>methods</a:t>
            </a:r>
            <a:r>
              <a:rPr lang="ru-RU" sz="1200" dirty="0" smtClean="0">
                <a:solidFill>
                  <a:schemeClr val="accent2"/>
                </a:solidFill>
              </a:rPr>
              <a:t>; </a:t>
            </a:r>
            <a:endParaRPr lang="ru-RU" sz="1200" dirty="0">
              <a:solidFill>
                <a:schemeClr val="accent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chemeClr val="accent2"/>
                </a:solidFill>
              </a:rPr>
              <a:t>Collaborative </a:t>
            </a:r>
            <a:r>
              <a:rPr lang="en-US" sz="1200" dirty="0" smtClean="0">
                <a:solidFill>
                  <a:schemeClr val="accent2"/>
                </a:solidFill>
              </a:rPr>
              <a:t>filtering</a:t>
            </a:r>
            <a:r>
              <a:rPr lang="ru-RU" sz="1200" dirty="0" smtClean="0">
                <a:solidFill>
                  <a:schemeClr val="accent2"/>
                </a:solidFill>
              </a:rPr>
              <a:t>.</a:t>
            </a:r>
            <a:endParaRPr lang="ru-RU" sz="1200" dirty="0">
              <a:solidFill>
                <a:schemeClr val="accent2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827792" y="920862"/>
            <a:ext cx="26805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All 100% EVAD checked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10</a:t>
            </a:fld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67899" y="3991609"/>
            <a:ext cx="26807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</a:rPr>
              <a:t>* </a:t>
            </a:r>
            <a:r>
              <a:rPr lang="en-US" sz="1200" dirty="0" smtClean="0">
                <a:solidFill>
                  <a:schemeClr val="accent2"/>
                </a:solidFill>
              </a:rPr>
              <a:t>Agricultural processing enterprise</a:t>
            </a:r>
            <a:r>
              <a:rPr lang="ru-RU" sz="1200" dirty="0" smtClean="0">
                <a:solidFill>
                  <a:schemeClr val="accent2"/>
                </a:solidFill>
              </a:rPr>
              <a:t>.</a:t>
            </a:r>
            <a:endParaRPr lang="ru-RU" sz="1200" dirty="0">
              <a:solidFill>
                <a:schemeClr val="accent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03607" y="4179608"/>
            <a:ext cx="60044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rgbClr val="FF0000"/>
                </a:solidFill>
              </a:rPr>
              <a:t>The </a:t>
            </a:r>
            <a:r>
              <a:rPr lang="en-US" sz="800" b="1" dirty="0" err="1">
                <a:solidFill>
                  <a:srgbClr val="FF0000"/>
                </a:solidFill>
              </a:rPr>
              <a:t>Rosselkhoznadzor</a:t>
            </a:r>
            <a:r>
              <a:rPr lang="en-US" sz="800" b="1" dirty="0">
                <a:solidFill>
                  <a:srgbClr val="FF0000"/>
                </a:solidFill>
              </a:rPr>
              <a:t> has accumulated almost 40 TB of high quality data on the movement of raw materials and </a:t>
            </a:r>
            <a:r>
              <a:rPr lang="en-US" sz="800" b="1" dirty="0" smtClean="0">
                <a:solidFill>
                  <a:srgbClr val="FF0000"/>
                </a:solidFill>
              </a:rPr>
              <a:t>production. Based </a:t>
            </a:r>
            <a:r>
              <a:rPr lang="en-US" sz="800" b="1" dirty="0">
                <a:solidFill>
                  <a:srgbClr val="FF0000"/>
                </a:solidFill>
              </a:rPr>
              <a:t>on a sample for 3 months (600 million records), a relevant model was obtained which processed a 3-month data array in 2 hours. The AI not only confirmed the patterns of falsification of products identified by experts, but also revealed an additional 15-20 suspicious patterns to each of the previously established </a:t>
            </a:r>
            <a:r>
              <a:rPr lang="en-US" sz="800" b="1" dirty="0" smtClean="0">
                <a:solidFill>
                  <a:srgbClr val="FF0000"/>
                </a:solidFill>
              </a:rPr>
              <a:t>ones. The </a:t>
            </a:r>
            <a:r>
              <a:rPr lang="en-US" sz="800" b="1" dirty="0">
                <a:solidFill>
                  <a:srgbClr val="FF0000"/>
                </a:solidFill>
              </a:rPr>
              <a:t>accuracy of the AI model was 78 </a:t>
            </a:r>
            <a:r>
              <a:rPr lang="en-US" sz="800" b="1" dirty="0" err="1">
                <a:solidFill>
                  <a:srgbClr val="FF0000"/>
                </a:solidFill>
              </a:rPr>
              <a:t>gini</a:t>
            </a:r>
            <a:r>
              <a:rPr lang="en-US" sz="800" b="1" dirty="0">
                <a:solidFill>
                  <a:srgbClr val="FF0000"/>
                </a:solidFill>
              </a:rPr>
              <a:t>. With further development and training of AI, the accuracy can reach 90 </a:t>
            </a:r>
            <a:r>
              <a:rPr lang="en-US" sz="800" b="1" dirty="0" err="1">
                <a:solidFill>
                  <a:srgbClr val="FF0000"/>
                </a:solidFill>
              </a:rPr>
              <a:t>gini</a:t>
            </a:r>
            <a:r>
              <a:rPr lang="en-US" sz="800" b="1" dirty="0">
                <a:solidFill>
                  <a:srgbClr val="FF0000"/>
                </a:solidFill>
              </a:rPr>
              <a:t> out of 100 possible</a:t>
            </a:r>
            <a:r>
              <a:rPr lang="en-US" sz="800" b="1" dirty="0" smtClean="0">
                <a:solidFill>
                  <a:srgbClr val="FF0000"/>
                </a:solidFill>
              </a:rPr>
              <a:t>.</a:t>
            </a:r>
            <a:endParaRPr lang="en-US" sz="800" b="1" dirty="0">
              <a:solidFill>
                <a:srgbClr val="FF0000"/>
              </a:solidFill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303" y="385230"/>
            <a:ext cx="639860" cy="65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703144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Текст 8"/>
          <p:cNvSpPr>
            <a:spLocks noGrp="1"/>
          </p:cNvSpPr>
          <p:nvPr>
            <p:ph type="body" idx="13"/>
          </p:nvPr>
        </p:nvSpPr>
        <p:spPr>
          <a:xfrm>
            <a:off x="704559" y="309881"/>
            <a:ext cx="6492949" cy="45544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Autofit/>
          </a:bodyPr>
          <a:lstStyle>
            <a:lvl1pPr defTabSz="868680">
              <a:lnSpc>
                <a:spcPct val="100000"/>
              </a:lnSpc>
              <a:spcBef>
                <a:spcPts val="0"/>
              </a:spcBef>
              <a:defRPr sz="2660" b="1" cap="all" spc="95">
                <a:solidFill>
                  <a:schemeClr val="accent2"/>
                </a:solidFill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 algn="ctr"/>
            <a:r>
              <a:rPr lang="en-US" sz="2200" dirty="0" smtClean="0"/>
              <a:t>examples </a:t>
            </a:r>
            <a:r>
              <a:rPr lang="en-US" sz="2200" dirty="0"/>
              <a:t>of detected violations</a:t>
            </a:r>
            <a:endParaRPr sz="2200" dirty="0"/>
          </a:p>
        </p:txBody>
      </p:sp>
      <p:sp>
        <p:nvSpPr>
          <p:cNvPr id="6" name="Текст 3"/>
          <p:cNvSpPr txBox="1"/>
          <p:nvPr/>
        </p:nvSpPr>
        <p:spPr>
          <a:xfrm>
            <a:off x="5653135" y="133102"/>
            <a:ext cx="2415648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Digital transformation of CSA to the </a:t>
            </a:r>
            <a:r>
              <a:rPr lang="en-US" dirty="0" smtClean="0"/>
              <a:t>AI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25" y="1184442"/>
            <a:ext cx="1762665" cy="12836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82700" y="943893"/>
            <a:ext cx="714631" cy="313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cattle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253830" y="2393119"/>
            <a:ext cx="6130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pork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59" y="2641389"/>
            <a:ext cx="1691976" cy="97584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41" y="4010648"/>
            <a:ext cx="798179" cy="65406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11125" y="3615419"/>
            <a:ext cx="13885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chemeClr val="accent2"/>
                </a:solidFill>
              </a:rPr>
              <a:t>chicken</a:t>
            </a:r>
            <a:r>
              <a:rPr lang="ru-RU" b="1" dirty="0">
                <a:solidFill>
                  <a:schemeClr val="accent2"/>
                </a:solidFill>
              </a:rPr>
              <a:t> </a:t>
            </a:r>
            <a:r>
              <a:rPr lang="ru-RU" b="1" dirty="0" err="1">
                <a:solidFill>
                  <a:schemeClr val="accent2"/>
                </a:solidFill>
              </a:rPr>
              <a:t>meat</a:t>
            </a:r>
            <a:endParaRPr lang="ru-RU" b="1" dirty="0">
              <a:solidFill>
                <a:schemeClr val="accent2"/>
              </a:solidFill>
            </a:endParaRPr>
          </a:p>
        </p:txBody>
      </p:sp>
      <p:graphicFrame>
        <p:nvGraphicFramePr>
          <p:cNvPr id="16" name="Схема 15"/>
          <p:cNvGraphicFramePr/>
          <p:nvPr>
            <p:extLst/>
          </p:nvPr>
        </p:nvGraphicFramePr>
        <p:xfrm>
          <a:off x="1623904" y="4355552"/>
          <a:ext cx="1079985" cy="642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6" name="Стрелка вправо 25"/>
          <p:cNvSpPr/>
          <p:nvPr/>
        </p:nvSpPr>
        <p:spPr>
          <a:xfrm>
            <a:off x="5499230" y="4112030"/>
            <a:ext cx="493059" cy="276397"/>
          </a:xfrm>
          <a:prstGeom prst="rightArrow">
            <a:avLst/>
          </a:prstGeom>
          <a:solidFill>
            <a:srgbClr val="00B050"/>
          </a:solidFill>
          <a:ln w="25400" cap="flat">
            <a:solidFill>
              <a:schemeClr val="accent2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spc="0" normalizeH="0" baseline="0">
              <a:ln>
                <a:noFill/>
              </a:ln>
              <a:solidFill>
                <a:srgbClr val="1E1E1E"/>
              </a:solidFill>
              <a:effectLst/>
              <a:uFillTx/>
              <a:latin typeface="+mn-lt"/>
              <a:ea typeface="+mn-ea"/>
              <a:cs typeface="+mn-cs"/>
              <a:sym typeface="Tahoma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754" y="1373383"/>
            <a:ext cx="758714" cy="650976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6235405" y="936775"/>
            <a:ext cx="12186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poultry egg</a:t>
            </a:r>
            <a:endParaRPr lang="ru-RU" dirty="0"/>
          </a:p>
        </p:txBody>
      </p:sp>
      <p:sp>
        <p:nvSpPr>
          <p:cNvPr id="31" name="Стрелка вправо 30"/>
          <p:cNvSpPr/>
          <p:nvPr/>
        </p:nvSpPr>
        <p:spPr>
          <a:xfrm>
            <a:off x="2854549" y="2832776"/>
            <a:ext cx="502381" cy="276397"/>
          </a:xfrm>
          <a:prstGeom prst="rightArrow">
            <a:avLst/>
          </a:prstGeom>
          <a:solidFill>
            <a:srgbClr val="00B050"/>
          </a:solidFill>
          <a:ln w="25400" cap="flat">
            <a:solidFill>
              <a:schemeClr val="accent2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spc="0" normalizeH="0" baseline="0">
              <a:ln>
                <a:noFill/>
              </a:ln>
              <a:solidFill>
                <a:srgbClr val="1E1E1E"/>
              </a:solidFill>
              <a:effectLst/>
              <a:uFillTx/>
              <a:latin typeface="+mn-lt"/>
              <a:ea typeface="+mn-ea"/>
              <a:cs typeface="+mn-cs"/>
              <a:sym typeface="Tahoma"/>
            </a:endParaRPr>
          </a:p>
        </p:txBody>
      </p:sp>
      <p:sp>
        <p:nvSpPr>
          <p:cNvPr id="33" name="Стрелка вправо 32"/>
          <p:cNvSpPr/>
          <p:nvPr/>
        </p:nvSpPr>
        <p:spPr>
          <a:xfrm>
            <a:off x="5530771" y="1532468"/>
            <a:ext cx="493059" cy="276397"/>
          </a:xfrm>
          <a:prstGeom prst="rightArrow">
            <a:avLst/>
          </a:prstGeom>
          <a:solidFill>
            <a:srgbClr val="00B050"/>
          </a:solidFill>
          <a:ln w="25400" cap="flat">
            <a:solidFill>
              <a:schemeClr val="accent2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spc="0" normalizeH="0" baseline="0">
              <a:ln>
                <a:noFill/>
              </a:ln>
              <a:solidFill>
                <a:srgbClr val="1E1E1E"/>
              </a:solidFill>
              <a:effectLst/>
              <a:uFillTx/>
              <a:latin typeface="+mn-lt"/>
              <a:ea typeface="+mn-ea"/>
              <a:cs typeface="+mn-cs"/>
              <a:sym typeface="Tahoma"/>
            </a:endParaRPr>
          </a:p>
        </p:txBody>
      </p:sp>
      <p:sp>
        <p:nvSpPr>
          <p:cNvPr id="34" name="Стрелка вправо 33"/>
          <p:cNvSpPr/>
          <p:nvPr/>
        </p:nvSpPr>
        <p:spPr>
          <a:xfrm>
            <a:off x="2854549" y="1526213"/>
            <a:ext cx="493059" cy="276397"/>
          </a:xfrm>
          <a:prstGeom prst="rightArrow">
            <a:avLst/>
          </a:prstGeom>
          <a:solidFill>
            <a:srgbClr val="00B050"/>
          </a:solidFill>
          <a:ln w="25400" cap="flat">
            <a:solidFill>
              <a:schemeClr val="accent2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spc="0" normalizeH="0" baseline="0">
              <a:ln>
                <a:noFill/>
              </a:ln>
              <a:solidFill>
                <a:srgbClr val="1E1E1E"/>
              </a:solidFill>
              <a:effectLst/>
              <a:uFillTx/>
              <a:latin typeface="+mn-lt"/>
              <a:ea typeface="+mn-ea"/>
              <a:cs typeface="+mn-cs"/>
              <a:sym typeface="Tahoma"/>
            </a:endParaRPr>
          </a:p>
        </p:txBody>
      </p:sp>
      <p:sp>
        <p:nvSpPr>
          <p:cNvPr id="35" name="Стрелка вправо 34"/>
          <p:cNvSpPr/>
          <p:nvPr/>
        </p:nvSpPr>
        <p:spPr>
          <a:xfrm>
            <a:off x="2854549" y="4112030"/>
            <a:ext cx="493059" cy="276397"/>
          </a:xfrm>
          <a:prstGeom prst="rightArrow">
            <a:avLst/>
          </a:prstGeom>
          <a:solidFill>
            <a:srgbClr val="00B050"/>
          </a:solidFill>
          <a:ln w="25400" cap="flat">
            <a:solidFill>
              <a:schemeClr val="accent2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spc="0" normalizeH="0" baseline="0">
              <a:ln>
                <a:noFill/>
              </a:ln>
              <a:solidFill>
                <a:srgbClr val="1E1E1E"/>
              </a:solidFill>
              <a:effectLst/>
              <a:uFillTx/>
              <a:latin typeface="+mn-lt"/>
              <a:ea typeface="+mn-ea"/>
              <a:cs typeface="+mn-cs"/>
              <a:sym typeface="Tahoma"/>
            </a:endParaRPr>
          </a:p>
        </p:txBody>
      </p:sp>
      <p:sp>
        <p:nvSpPr>
          <p:cNvPr id="36" name="Стрелка вправо 35"/>
          <p:cNvSpPr/>
          <p:nvPr/>
        </p:nvSpPr>
        <p:spPr>
          <a:xfrm>
            <a:off x="5499229" y="2783323"/>
            <a:ext cx="493059" cy="276397"/>
          </a:xfrm>
          <a:prstGeom prst="rightArrow">
            <a:avLst/>
          </a:prstGeom>
          <a:solidFill>
            <a:srgbClr val="00B050"/>
          </a:solidFill>
          <a:ln w="25400" cap="flat">
            <a:solidFill>
              <a:schemeClr val="accent2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spc="0" normalizeH="0" baseline="0">
              <a:ln>
                <a:noFill/>
              </a:ln>
              <a:solidFill>
                <a:srgbClr val="1E1E1E"/>
              </a:solidFill>
              <a:effectLst/>
              <a:uFillTx/>
              <a:latin typeface="+mn-lt"/>
              <a:ea typeface="+mn-ea"/>
              <a:cs typeface="+mn-cs"/>
              <a:sym typeface="Tahoma"/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089" y="3923197"/>
            <a:ext cx="798179" cy="654064"/>
          </a:xfrm>
          <a:prstGeom prst="rect">
            <a:avLst/>
          </a:prstGeom>
        </p:spPr>
      </p:pic>
      <p:graphicFrame>
        <p:nvGraphicFramePr>
          <p:cNvPr id="22" name="Схема 21"/>
          <p:cNvGraphicFramePr/>
          <p:nvPr>
            <p:extLst/>
          </p:nvPr>
        </p:nvGraphicFramePr>
        <p:xfrm>
          <a:off x="7265098" y="4112030"/>
          <a:ext cx="1157801" cy="861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29" name="Рисунок 2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194" y="2651253"/>
            <a:ext cx="1045968" cy="523465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6120917" y="3615419"/>
            <a:ext cx="13885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chemeClr val="accent2"/>
                </a:solidFill>
              </a:rPr>
              <a:t>chicken</a:t>
            </a:r>
            <a:r>
              <a:rPr lang="ru-RU" b="1" dirty="0">
                <a:solidFill>
                  <a:schemeClr val="accent2"/>
                </a:solidFill>
              </a:rPr>
              <a:t> </a:t>
            </a:r>
            <a:r>
              <a:rPr lang="ru-RU" b="1" dirty="0" err="1">
                <a:solidFill>
                  <a:schemeClr val="accent2"/>
                </a:solidFill>
              </a:rPr>
              <a:t>meat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455554" y="2318593"/>
            <a:ext cx="6222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chemeClr val="accent2"/>
                </a:solidFill>
              </a:rPr>
              <a:t>hake</a:t>
            </a:r>
            <a:endParaRPr lang="ru-RU" b="1" dirty="0">
              <a:solidFill>
                <a:schemeClr val="accent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522" y="2150326"/>
            <a:ext cx="1465093" cy="1465093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58" y="860632"/>
            <a:ext cx="1444522" cy="144452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58" y="3617237"/>
            <a:ext cx="1444522" cy="1444522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11</a:t>
            </a:fld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660078" y="1195209"/>
            <a:ext cx="125984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Scheme of the production site.</a:t>
            </a:r>
          </a:p>
          <a:p>
            <a:r>
              <a:rPr lang="en-US" sz="1000" dirty="0">
                <a:solidFill>
                  <a:srgbClr val="FF0000"/>
                </a:solidFill>
              </a:rPr>
              <a:t>In 2019, thanks to the FSIS “Mercury”, the territorial administrations of the </a:t>
            </a:r>
            <a:r>
              <a:rPr lang="en-US" sz="1000" dirty="0" err="1">
                <a:solidFill>
                  <a:srgbClr val="FF0000"/>
                </a:solidFill>
              </a:rPr>
              <a:t>Rosselkhoznadzor</a:t>
            </a:r>
            <a:r>
              <a:rPr lang="en-US" sz="1000" dirty="0">
                <a:solidFill>
                  <a:srgbClr val="FF0000"/>
                </a:solidFill>
              </a:rPr>
              <a:t> identified 86 phantom sites for the production of various types of food products. For example: cattle meat at the entrance, </a:t>
            </a:r>
            <a:r>
              <a:rPr lang="en-US" sz="1000" dirty="0" smtClean="0">
                <a:solidFill>
                  <a:srgbClr val="FF0000"/>
                </a:solidFill>
              </a:rPr>
              <a:t>table </a:t>
            </a:r>
            <a:r>
              <a:rPr lang="en-US" sz="1000" dirty="0">
                <a:solidFill>
                  <a:srgbClr val="FF0000"/>
                </a:solidFill>
              </a:rPr>
              <a:t>egg at the exit.</a:t>
            </a:r>
            <a:endParaRPr lang="ru-RU" sz="1000" dirty="0">
              <a:solidFill>
                <a:srgbClr val="FF00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826065" y="717007"/>
            <a:ext cx="32948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Agricultural processing enterprise</a:t>
            </a:r>
            <a:endParaRPr lang="ru-RU" b="1" dirty="0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398" y="301930"/>
            <a:ext cx="639860" cy="65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02541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Скругленный прямоугольник 164"/>
          <p:cNvSpPr/>
          <p:nvPr/>
        </p:nvSpPr>
        <p:spPr>
          <a:xfrm>
            <a:off x="6166798" y="2958302"/>
            <a:ext cx="2590927" cy="2121987"/>
          </a:xfrm>
          <a:prstGeom prst="roundRect">
            <a:avLst>
              <a:gd name="adj" fmla="val 16667"/>
            </a:avLst>
          </a:prstGeom>
          <a:solidFill>
            <a:srgbClr val="70AD47"/>
          </a:solidFill>
          <a:ln w="3175">
            <a:solidFill>
              <a:srgbClr val="527E34"/>
            </a:solidFill>
            <a:miter/>
          </a:ln>
        </p:spPr>
        <p:txBody>
          <a:bodyPr lIns="34289" tIns="34289" rIns="34289" bIns="34289" anchor="ctr"/>
          <a:lstStyle/>
          <a:p>
            <a:pPr algn="ctr" defTabSz="6858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51" name="Скругленный прямоугольник 163"/>
          <p:cNvSpPr/>
          <p:nvPr/>
        </p:nvSpPr>
        <p:spPr>
          <a:xfrm>
            <a:off x="3274881" y="2995722"/>
            <a:ext cx="2590928" cy="2121987"/>
          </a:xfrm>
          <a:prstGeom prst="roundRect">
            <a:avLst>
              <a:gd name="adj" fmla="val 16667"/>
            </a:avLst>
          </a:prstGeom>
          <a:solidFill>
            <a:srgbClr val="70AD47"/>
          </a:solidFill>
          <a:ln w="3175">
            <a:solidFill>
              <a:srgbClr val="527E34"/>
            </a:solidFill>
            <a:miter/>
          </a:ln>
        </p:spPr>
        <p:txBody>
          <a:bodyPr lIns="34289" tIns="34289" rIns="34289" bIns="34289" anchor="ctr"/>
          <a:lstStyle/>
          <a:p>
            <a:pPr algn="ctr" defTabSz="6858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52" name="Скругленный прямоугольник 26"/>
          <p:cNvSpPr/>
          <p:nvPr/>
        </p:nvSpPr>
        <p:spPr>
          <a:xfrm>
            <a:off x="363960" y="2995722"/>
            <a:ext cx="2590928" cy="2121987"/>
          </a:xfrm>
          <a:prstGeom prst="roundRect">
            <a:avLst>
              <a:gd name="adj" fmla="val 16667"/>
            </a:avLst>
          </a:prstGeom>
          <a:solidFill>
            <a:srgbClr val="70AD47"/>
          </a:solidFill>
          <a:ln w="3175">
            <a:solidFill>
              <a:srgbClr val="527E34"/>
            </a:solidFill>
            <a:miter/>
          </a:ln>
        </p:spPr>
        <p:txBody>
          <a:bodyPr lIns="34289" tIns="34289" rIns="34289" bIns="34289" anchor="ctr"/>
          <a:lstStyle/>
          <a:p>
            <a:pPr algn="ctr" defTabSz="6858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54" name="Текст 3"/>
          <p:cNvSpPr txBox="1">
            <a:spLocks noGrp="1"/>
          </p:cNvSpPr>
          <p:nvPr>
            <p:ph type="body" sz="quarter" idx="1"/>
          </p:nvPr>
        </p:nvSpPr>
        <p:spPr>
          <a:xfrm>
            <a:off x="474280" y="270344"/>
            <a:ext cx="6910760" cy="62115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algn="ctr" rtl="0" hangingPunct="0">
              <a:lnSpc>
                <a:spcPct val="90000"/>
              </a:lnSpc>
              <a:spcBef>
                <a:spcPts val="0"/>
              </a:spcBef>
              <a:defRPr sz="1200" b="1" spc="75">
                <a:solidFill>
                  <a:srgbClr val="ED7D31"/>
                </a:solidFill>
              </a:defRPr>
            </a:pPr>
            <a:r>
              <a:rPr lang="en-US" sz="1200" b="1" dirty="0">
                <a:solidFill>
                  <a:schemeClr val="accent2"/>
                </a:solidFill>
                <a:sym typeface="Calibri Light"/>
              </a:rPr>
              <a:t>Comparison of the effectiveness of the artificial intelligence model and </a:t>
            </a:r>
            <a:endParaRPr lang="ru-RU" sz="1200" b="1" dirty="0">
              <a:solidFill>
                <a:schemeClr val="accent2"/>
              </a:solidFill>
              <a:sym typeface="Calibri Light"/>
            </a:endParaRPr>
          </a:p>
          <a:p>
            <a:pPr algn="ctr" rtl="0" hangingPunct="0">
              <a:lnSpc>
                <a:spcPct val="90000"/>
              </a:lnSpc>
              <a:spcBef>
                <a:spcPts val="0"/>
              </a:spcBef>
              <a:defRPr sz="1200" b="1" spc="75">
                <a:solidFill>
                  <a:srgbClr val="ED7D31"/>
                </a:solidFill>
              </a:defRPr>
            </a:pPr>
            <a:r>
              <a:rPr lang="en-US" sz="1200" b="1" dirty="0">
                <a:solidFill>
                  <a:schemeClr val="accent2"/>
                </a:solidFill>
                <a:sym typeface="Calibri Light"/>
              </a:rPr>
              <a:t>the manual work of specialists (on the volume of 236 million </a:t>
            </a:r>
            <a:r>
              <a:rPr lang="en-US" sz="1200" b="1" dirty="0" err="1" smtClean="0">
                <a:solidFill>
                  <a:schemeClr val="accent2"/>
                </a:solidFill>
                <a:sym typeface="Calibri Light"/>
              </a:rPr>
              <a:t>eVAD</a:t>
            </a:r>
            <a:r>
              <a:rPr lang="en-US" sz="1200" b="1" dirty="0" smtClean="0">
                <a:solidFill>
                  <a:schemeClr val="accent2"/>
                </a:solidFill>
                <a:sym typeface="Calibri Light"/>
              </a:rPr>
              <a:t> </a:t>
            </a:r>
            <a:r>
              <a:rPr lang="en-US" sz="1200" b="1" dirty="0">
                <a:solidFill>
                  <a:schemeClr val="accent2"/>
                </a:solidFill>
                <a:sym typeface="Calibri Light"/>
              </a:rPr>
              <a:t>in the selected </a:t>
            </a:r>
            <a:r>
              <a:rPr lang="en-US" sz="1200" b="1" spc="100" dirty="0">
                <a:solidFill>
                  <a:schemeClr val="accent2"/>
                </a:solidFill>
              </a:rPr>
              <a:t>period)</a:t>
            </a:r>
          </a:p>
        </p:txBody>
      </p:sp>
      <p:sp>
        <p:nvSpPr>
          <p:cNvPr id="255" name="TextBox 7"/>
          <p:cNvSpPr txBox="1"/>
          <p:nvPr/>
        </p:nvSpPr>
        <p:spPr>
          <a:xfrm>
            <a:off x="4756528" y="736779"/>
            <a:ext cx="2585932" cy="338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24" tIns="91424" rIns="91424" bIns="91424">
            <a:spAutoFit/>
          </a:bodyPr>
          <a:lstStyle>
            <a:lvl1pPr algn="r" defTabSz="685800">
              <a:defRPr sz="100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lang="en-US" dirty="0"/>
              <a:t>Artificial Intelligence </a:t>
            </a:r>
            <a:r>
              <a:rPr lang="en-US" dirty="0" err="1" smtClean="0"/>
              <a:t>eVAD</a:t>
            </a:r>
            <a:r>
              <a:rPr lang="en-US" dirty="0" smtClean="0"/>
              <a:t> </a:t>
            </a:r>
            <a:r>
              <a:rPr lang="en-US" dirty="0"/>
              <a:t>Testing Technology</a:t>
            </a:r>
            <a:endParaRPr dirty="0"/>
          </a:p>
        </p:txBody>
      </p:sp>
      <p:sp>
        <p:nvSpPr>
          <p:cNvPr id="256" name="Текст 3"/>
          <p:cNvSpPr txBox="1"/>
          <p:nvPr/>
        </p:nvSpPr>
        <p:spPr>
          <a:xfrm>
            <a:off x="5803331" y="66303"/>
            <a:ext cx="2438508" cy="2231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spAutoFit/>
          </a:bodyPr>
          <a:lstStyle>
            <a:lvl1pPr defTabSz="685800">
              <a:defRPr sz="900">
                <a:solidFill>
                  <a:srgbClr val="4472C4"/>
                </a:solidFill>
              </a:defRPr>
            </a:lvl1pPr>
          </a:lstStyle>
          <a:p>
            <a:pPr defTabSz="914400"/>
            <a:r>
              <a:rPr lang="en-US" sz="1000" dirty="0">
                <a:solidFill>
                  <a:schemeClr val="accent5"/>
                </a:solidFill>
              </a:rPr>
              <a:t>Digital transformation of CSA to the </a:t>
            </a:r>
            <a:r>
              <a:rPr lang="en-US" sz="1000" dirty="0" smtClean="0">
                <a:solidFill>
                  <a:schemeClr val="accent5"/>
                </a:solidFill>
              </a:rPr>
              <a:t>AI</a:t>
            </a:r>
            <a:endParaRPr lang="en-US" sz="1000" dirty="0">
              <a:solidFill>
                <a:schemeClr val="accent5"/>
              </a:solidFill>
            </a:endParaRPr>
          </a:p>
        </p:txBody>
      </p:sp>
      <p:grpSp>
        <p:nvGrpSpPr>
          <p:cNvPr id="259" name="Группа 106"/>
          <p:cNvGrpSpPr/>
          <p:nvPr/>
        </p:nvGrpSpPr>
        <p:grpSpPr>
          <a:xfrm>
            <a:off x="132452" y="1380354"/>
            <a:ext cx="1346842" cy="959017"/>
            <a:chOff x="-125115" y="0"/>
            <a:chExt cx="1346841" cy="959015"/>
          </a:xfrm>
        </p:grpSpPr>
        <p:pic>
          <p:nvPicPr>
            <p:cNvPr id="257" name="Рисунок 57" descr="Рисунок 57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51478" y="0"/>
              <a:ext cx="705104" cy="7051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58" name="Прямоугольник 105"/>
            <p:cNvSpPr txBox="1"/>
            <p:nvPr/>
          </p:nvSpPr>
          <p:spPr>
            <a:xfrm>
              <a:off x="-125115" y="705102"/>
              <a:ext cx="1346841" cy="2539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/>
            <a:p>
              <a:pPr algn="ctr" defTabSz="685800">
                <a:defRPr sz="12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n-US" dirty="0" smtClean="0"/>
                <a:t>Artificial </a:t>
              </a:r>
              <a:r>
                <a:rPr lang="en-US" dirty="0"/>
                <a:t>intelligence</a:t>
              </a:r>
              <a:endParaRPr dirty="0"/>
            </a:p>
          </p:txBody>
        </p:sp>
      </p:grpSp>
      <p:grpSp>
        <p:nvGrpSpPr>
          <p:cNvPr id="264" name="Группа 111"/>
          <p:cNvGrpSpPr/>
          <p:nvPr/>
        </p:nvGrpSpPr>
        <p:grpSpPr>
          <a:xfrm>
            <a:off x="1917947" y="1466670"/>
            <a:ext cx="885146" cy="1180032"/>
            <a:chOff x="38373" y="0"/>
            <a:chExt cx="885144" cy="1180031"/>
          </a:xfrm>
        </p:grpSpPr>
        <p:grpSp>
          <p:nvGrpSpPr>
            <p:cNvPr id="262" name="Группа 110"/>
            <p:cNvGrpSpPr/>
            <p:nvPr/>
          </p:nvGrpSpPr>
          <p:grpSpPr>
            <a:xfrm>
              <a:off x="90351" y="0"/>
              <a:ext cx="705431" cy="684290"/>
              <a:chOff x="0" y="0"/>
              <a:chExt cx="705430" cy="684289"/>
            </a:xfrm>
          </p:grpSpPr>
          <p:pic>
            <p:nvPicPr>
              <p:cNvPr id="260" name="Рисунок 107" descr="Рисунок 107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705431" cy="68429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61" name="Рисунок 108" descr="Рисунок 108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409974" y="481178"/>
                <a:ext cx="170234" cy="16513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263" name="TextBox 109"/>
            <p:cNvSpPr txBox="1"/>
            <p:nvPr/>
          </p:nvSpPr>
          <p:spPr>
            <a:xfrm>
              <a:off x="38373" y="626065"/>
              <a:ext cx="885144" cy="553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91424" tIns="91424" rIns="91424" bIns="91424" numCol="1" anchor="t">
              <a:spAutoFit/>
            </a:bodyPr>
            <a:lstStyle/>
            <a:p>
              <a:pPr algn="ctr" defTabSz="685800">
                <a:defRPr sz="1200" b="1">
                  <a:solidFill>
                    <a:srgbClr val="00B05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dirty="0"/>
                <a:t>236 </a:t>
              </a:r>
              <a:r>
                <a:rPr lang="en-US" dirty="0" err="1" smtClean="0"/>
                <a:t>mln</a:t>
              </a:r>
              <a:r>
                <a:rPr dirty="0" smtClean="0"/>
                <a:t>. </a:t>
              </a:r>
              <a:endParaRPr dirty="0"/>
            </a:p>
            <a:p>
              <a:pPr algn="ctr" defTabSz="685800">
                <a:defRPr sz="1200">
                  <a:solidFill>
                    <a:srgbClr val="00B05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n-US" dirty="0" err="1"/>
                <a:t>e</a:t>
              </a:r>
              <a:r>
                <a:rPr lang="en-US" dirty="0" err="1" smtClean="0"/>
                <a:t>VAD</a:t>
              </a:r>
              <a:r>
                <a:rPr dirty="0" smtClean="0"/>
                <a:t> </a:t>
              </a:r>
              <a:r>
                <a:rPr dirty="0"/>
                <a:t>/ </a:t>
              </a:r>
              <a:r>
                <a:rPr lang="en-US" dirty="0" smtClean="0"/>
                <a:t>day</a:t>
              </a:r>
              <a:endParaRPr dirty="0"/>
            </a:p>
          </p:txBody>
        </p:sp>
      </p:grpSp>
      <p:sp>
        <p:nvSpPr>
          <p:cNvPr id="265" name="Стрелка вправо 112"/>
          <p:cNvSpPr/>
          <p:nvPr/>
        </p:nvSpPr>
        <p:spPr>
          <a:xfrm>
            <a:off x="1411026" y="1850975"/>
            <a:ext cx="334810" cy="12727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5B9BD5"/>
          </a:solidFill>
          <a:ln w="3175">
            <a:solidFill>
              <a:srgbClr val="42719B"/>
            </a:solidFill>
            <a:miter/>
          </a:ln>
        </p:spPr>
        <p:txBody>
          <a:bodyPr lIns="34289" tIns="34289" rIns="34289" bIns="34289" anchor="ctr"/>
          <a:lstStyle/>
          <a:p>
            <a:pPr algn="ctr" defTabSz="6858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grpSp>
        <p:nvGrpSpPr>
          <p:cNvPr id="270" name="Группа 118"/>
          <p:cNvGrpSpPr/>
          <p:nvPr/>
        </p:nvGrpSpPr>
        <p:grpSpPr>
          <a:xfrm>
            <a:off x="3599780" y="1383562"/>
            <a:ext cx="1120818" cy="947791"/>
            <a:chOff x="-166935" y="0"/>
            <a:chExt cx="1120815" cy="947790"/>
          </a:xfrm>
        </p:grpSpPr>
        <p:grpSp>
          <p:nvGrpSpPr>
            <p:cNvPr id="268" name="Группа 115"/>
            <p:cNvGrpSpPr/>
            <p:nvPr/>
          </p:nvGrpSpPr>
          <p:grpSpPr>
            <a:xfrm>
              <a:off x="0" y="0"/>
              <a:ext cx="752810" cy="730250"/>
              <a:chOff x="0" y="0"/>
              <a:chExt cx="752809" cy="730249"/>
            </a:xfrm>
          </p:grpSpPr>
          <p:pic>
            <p:nvPicPr>
              <p:cNvPr id="266" name="Рисунок 113" descr="Рисунок 113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752810" cy="73025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67" name="Рисунок 114" descr="Рисунок 114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451473" y="504188"/>
                <a:ext cx="167941" cy="16794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269" name="Прямоугольник 117"/>
            <p:cNvSpPr txBox="1"/>
            <p:nvPr/>
          </p:nvSpPr>
          <p:spPr>
            <a:xfrm>
              <a:off x="-166935" y="693876"/>
              <a:ext cx="1120815" cy="2539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/>
            <a:p>
              <a:pPr algn="ctr" defTabSz="685800">
                <a:defRPr sz="1200">
                  <a:solidFill>
                    <a:srgbClr val="00B05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n-US" sz="1200" dirty="0">
                  <a:sym typeface="Calibri"/>
                </a:rPr>
                <a:t>List of anomalies</a:t>
              </a:r>
              <a:endParaRPr dirty="0"/>
            </a:p>
          </p:txBody>
        </p:sp>
      </p:grpSp>
      <p:pic>
        <p:nvPicPr>
          <p:cNvPr id="271" name="Рисунок 119" descr="Рисунок 119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614800" y="1460017"/>
            <a:ext cx="588988" cy="588988"/>
          </a:xfrm>
          <a:prstGeom prst="rect">
            <a:avLst/>
          </a:prstGeom>
          <a:ln w="12700">
            <a:miter lim="400000"/>
          </a:ln>
        </p:spPr>
      </p:pic>
      <p:sp>
        <p:nvSpPr>
          <p:cNvPr id="272" name="TextBox 120"/>
          <p:cNvSpPr txBox="1"/>
          <p:nvPr/>
        </p:nvSpPr>
        <p:spPr>
          <a:xfrm>
            <a:off x="5371701" y="2079258"/>
            <a:ext cx="1071095" cy="369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24" tIns="91424" rIns="91424" bIns="91424">
            <a:spAutoFit/>
          </a:bodyPr>
          <a:lstStyle/>
          <a:p>
            <a:pPr algn="r" defTabSz="685800">
              <a:defRPr sz="12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54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employees</a:t>
            </a:r>
            <a:endParaRPr dirty="0">
              <a:solidFill>
                <a:srgbClr val="000000"/>
              </a:solidFill>
            </a:endParaRPr>
          </a:p>
        </p:txBody>
      </p:sp>
      <p:grpSp>
        <p:nvGrpSpPr>
          <p:cNvPr id="275" name="Группа 126"/>
          <p:cNvGrpSpPr/>
          <p:nvPr/>
        </p:nvGrpSpPr>
        <p:grpSpPr>
          <a:xfrm>
            <a:off x="7408390" y="1375746"/>
            <a:ext cx="1295545" cy="974092"/>
            <a:chOff x="-149807" y="0"/>
            <a:chExt cx="1295544" cy="974090"/>
          </a:xfrm>
        </p:grpSpPr>
        <p:pic>
          <p:nvPicPr>
            <p:cNvPr id="273" name="Рисунок 121" descr="Рисунок 121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86986" y="0"/>
              <a:ext cx="681630" cy="6672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74" name="Прямоугольник 122"/>
            <p:cNvSpPr txBox="1"/>
            <p:nvPr/>
          </p:nvSpPr>
          <p:spPr>
            <a:xfrm>
              <a:off x="-149807" y="720177"/>
              <a:ext cx="1295544" cy="2539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/>
            <a:p>
              <a:pPr algn="ctr" defTabSz="685800">
                <a:defRPr sz="12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n-US" sz="1200" dirty="0">
                  <a:sym typeface="Calibri"/>
                </a:rPr>
                <a:t>Testing by </a:t>
              </a:r>
              <a:r>
                <a:rPr lang="en-US" sz="1200" dirty="0" smtClean="0">
                  <a:sym typeface="Calibri"/>
                </a:rPr>
                <a:t>methods</a:t>
              </a:r>
              <a:endParaRPr dirty="0"/>
            </a:p>
          </p:txBody>
        </p:sp>
      </p:grpSp>
      <p:sp>
        <p:nvSpPr>
          <p:cNvPr id="276" name="Стрелка вправо 123"/>
          <p:cNvSpPr/>
          <p:nvPr/>
        </p:nvSpPr>
        <p:spPr>
          <a:xfrm>
            <a:off x="3107476" y="1819055"/>
            <a:ext cx="334810" cy="12727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5B9BD5"/>
          </a:solidFill>
          <a:ln w="3175">
            <a:solidFill>
              <a:srgbClr val="42719B"/>
            </a:solidFill>
            <a:miter/>
          </a:ln>
        </p:spPr>
        <p:txBody>
          <a:bodyPr lIns="34289" tIns="34289" rIns="34289" bIns="34289" anchor="ctr"/>
          <a:lstStyle/>
          <a:p>
            <a:pPr algn="ctr" defTabSz="6858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77" name="Стрелка вправо 124"/>
          <p:cNvSpPr/>
          <p:nvPr/>
        </p:nvSpPr>
        <p:spPr>
          <a:xfrm>
            <a:off x="4891935" y="1782923"/>
            <a:ext cx="334810" cy="12727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5B9BD5"/>
          </a:solidFill>
          <a:ln w="3175">
            <a:solidFill>
              <a:srgbClr val="42719B"/>
            </a:solidFill>
            <a:miter/>
          </a:ln>
        </p:spPr>
        <p:txBody>
          <a:bodyPr lIns="34289" tIns="34289" rIns="34289" bIns="34289" anchor="ctr"/>
          <a:lstStyle/>
          <a:p>
            <a:pPr algn="ctr" defTabSz="6858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78" name="Стрелка вправо 125"/>
          <p:cNvSpPr/>
          <p:nvPr/>
        </p:nvSpPr>
        <p:spPr>
          <a:xfrm>
            <a:off x="6828221" y="1787340"/>
            <a:ext cx="334810" cy="12727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5B9BD5"/>
          </a:solidFill>
          <a:ln w="3175">
            <a:solidFill>
              <a:srgbClr val="42719B"/>
            </a:solidFill>
            <a:miter/>
          </a:ln>
        </p:spPr>
        <p:txBody>
          <a:bodyPr lIns="34289" tIns="34289" rIns="34289" bIns="34289" anchor="ctr"/>
          <a:lstStyle/>
          <a:p>
            <a:pPr algn="ctr" defTabSz="6858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79" name="TextBox 129"/>
          <p:cNvSpPr txBox="1"/>
          <p:nvPr/>
        </p:nvSpPr>
        <p:spPr>
          <a:xfrm>
            <a:off x="3591205" y="2541588"/>
            <a:ext cx="1693060" cy="4308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24" tIns="91424" rIns="91424" bIns="91424">
            <a:spAutoFit/>
          </a:bodyPr>
          <a:lstStyle>
            <a:lvl1pPr algn="ctr" defTabSz="685800">
              <a:defRPr sz="100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lang="en-US" sz="16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Performance gain</a:t>
            </a:r>
            <a:endParaRPr sz="1600" b="1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TextBox 80"/>
          <p:cNvSpPr txBox="1"/>
          <p:nvPr/>
        </p:nvSpPr>
        <p:spPr>
          <a:xfrm>
            <a:off x="2749278" y="953163"/>
            <a:ext cx="2306083" cy="4308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24" tIns="91424" rIns="91424" bIns="91424">
            <a:spAutoFit/>
          </a:bodyPr>
          <a:lstStyle>
            <a:lvl1pPr algn="ctr" defTabSz="685800">
              <a:defRPr sz="1200">
                <a:solidFill>
                  <a:srgbClr val="6D9CA2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US" sz="1600" b="1" dirty="0" smtClean="0">
                <a:solidFill>
                  <a:srgbClr val="002060"/>
                </a:solidFill>
              </a:rPr>
              <a:t>For </a:t>
            </a:r>
            <a:r>
              <a:rPr lang="en-US" sz="1600" b="1" dirty="0">
                <a:solidFill>
                  <a:srgbClr val="002060"/>
                </a:solidFill>
              </a:rPr>
              <a:t>full-scale range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281" name="Прямоугольник 116"/>
          <p:cNvSpPr txBox="1"/>
          <p:nvPr/>
        </p:nvSpPr>
        <p:spPr>
          <a:xfrm>
            <a:off x="5182545" y="1017607"/>
            <a:ext cx="595519" cy="34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4289" tIns="34289" rIns="34289" bIns="34289">
            <a:spAutoFit/>
          </a:bodyPr>
          <a:lstStyle>
            <a:lvl1pPr algn="r" defTabSz="685800">
              <a:defRPr sz="18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/>
              <a:t>100%</a:t>
            </a:r>
          </a:p>
        </p:txBody>
      </p:sp>
      <p:grpSp>
        <p:nvGrpSpPr>
          <p:cNvPr id="295" name="Группа 16"/>
          <p:cNvGrpSpPr/>
          <p:nvPr/>
        </p:nvGrpSpPr>
        <p:grpSpPr>
          <a:xfrm>
            <a:off x="910660" y="3551222"/>
            <a:ext cx="2732611" cy="2029663"/>
            <a:chOff x="517775" y="0"/>
            <a:chExt cx="2732609" cy="2029662"/>
          </a:xfrm>
        </p:grpSpPr>
        <p:sp>
          <p:nvSpPr>
            <p:cNvPr id="282" name="TextBox 2"/>
            <p:cNvSpPr/>
            <p:nvPr/>
          </p:nvSpPr>
          <p:spPr>
            <a:xfrm>
              <a:off x="1245971" y="759662"/>
              <a:ext cx="1270001" cy="1270001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91424" tIns="91424" rIns="91424" bIns="91424" numCol="1" anchor="t">
              <a:spAutoFit/>
            </a:bodyPr>
            <a:lstStyle/>
            <a:p>
              <a:pPr algn="ctr" defTabSz="685800">
                <a:defRPr sz="1800" spc="92">
                  <a:solidFill>
                    <a:srgbClr val="000000"/>
                  </a:solidFill>
                </a:defRPr>
              </a:pPr>
              <a:r>
                <a:rPr sz="2400" b="1" spc="99" dirty="0" smtClean="0">
                  <a:solidFill>
                    <a:srgbClr val="FF0000"/>
                  </a:solidFill>
                </a:rPr>
                <a:t>3 </a:t>
              </a:r>
              <a:r>
                <a:rPr sz="2400" b="1" spc="99" dirty="0">
                  <a:solidFill>
                    <a:srgbClr val="FF0000"/>
                  </a:solidFill>
                </a:rPr>
                <a:t>333,33 </a:t>
              </a:r>
              <a:r>
                <a:rPr lang="en-US" dirty="0" smtClean="0"/>
                <a:t>times</a:t>
              </a:r>
              <a:endParaRPr dirty="0"/>
            </a:p>
            <a:p>
              <a:pPr algn="ctr" defTabSz="685800">
                <a:defRPr sz="700" spc="93">
                  <a:solidFill>
                    <a:srgbClr val="000000"/>
                  </a:solidFill>
                </a:defRPr>
              </a:pPr>
              <a:r>
                <a:rPr lang="en-US" sz="700" dirty="0" smtClean="0"/>
                <a:t>more </a:t>
              </a:r>
              <a:r>
                <a:rPr lang="en-US" sz="700" dirty="0"/>
                <a:t>coverage of the processed </a:t>
              </a:r>
              <a:r>
                <a:rPr lang="en-US" sz="700" dirty="0" err="1"/>
                <a:t>e</a:t>
              </a:r>
              <a:r>
                <a:rPr lang="en-US" dirty="0" err="1" smtClean="0"/>
                <a:t>VAD</a:t>
              </a:r>
              <a:endParaRPr dirty="0"/>
            </a:p>
          </p:txBody>
        </p:sp>
        <p:grpSp>
          <p:nvGrpSpPr>
            <p:cNvPr id="294" name="Группа 4"/>
            <p:cNvGrpSpPr/>
            <p:nvPr/>
          </p:nvGrpSpPr>
          <p:grpSpPr>
            <a:xfrm>
              <a:off x="517775" y="0"/>
              <a:ext cx="2732611" cy="1587875"/>
              <a:chOff x="84664" y="0"/>
              <a:chExt cx="2732609" cy="1587874"/>
            </a:xfrm>
          </p:grpSpPr>
          <p:grpSp>
            <p:nvGrpSpPr>
              <p:cNvPr id="287" name="Группа 130"/>
              <p:cNvGrpSpPr/>
              <p:nvPr/>
            </p:nvGrpSpPr>
            <p:grpSpPr>
              <a:xfrm>
                <a:off x="84664" y="58562"/>
                <a:ext cx="1404611" cy="1512337"/>
                <a:chOff x="84664" y="0"/>
                <a:chExt cx="1404610" cy="1512334"/>
              </a:xfrm>
            </p:grpSpPr>
            <p:grpSp>
              <p:nvGrpSpPr>
                <p:cNvPr id="285" name="Группа 133"/>
                <p:cNvGrpSpPr/>
                <p:nvPr/>
              </p:nvGrpSpPr>
              <p:grpSpPr>
                <a:xfrm>
                  <a:off x="84664" y="0"/>
                  <a:ext cx="203321" cy="197227"/>
                  <a:chOff x="0" y="0"/>
                  <a:chExt cx="203319" cy="197226"/>
                </a:xfrm>
              </p:grpSpPr>
              <p:pic>
                <p:nvPicPr>
                  <p:cNvPr id="283" name="Рисунок 135" descr="Рисунок 135"/>
                  <p:cNvPicPr>
                    <a:picLocks noChangeAspect="1"/>
                  </p:cNvPicPr>
                  <p:nvPr/>
                </p:nvPicPr>
                <p:blipFill>
                  <a:blip r:embed="rId8">
                    <a:extLst/>
                  </a:blip>
                  <a:stretch>
                    <a:fillRect/>
                  </a:stretch>
                </p:blipFill>
                <p:spPr>
                  <a:xfrm>
                    <a:off x="0" y="0"/>
                    <a:ext cx="203320" cy="197227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284" name="Рисунок 137" descr="Рисунок 137"/>
                  <p:cNvPicPr>
                    <a:picLocks noChangeAspect="1"/>
                  </p:cNvPicPr>
                  <p:nvPr/>
                </p:nvPicPr>
                <p:blipFill>
                  <a:blip r:embed="rId9">
                    <a:extLst/>
                  </a:blip>
                  <a:stretch>
                    <a:fillRect/>
                  </a:stretch>
                </p:blipFill>
                <p:spPr>
                  <a:xfrm>
                    <a:off x="113533" y="133878"/>
                    <a:ext cx="57390" cy="5567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</p:grpSp>
            <p:sp>
              <p:nvSpPr>
                <p:cNvPr id="286" name="TextBox 134"/>
                <p:cNvSpPr/>
                <p:nvPr/>
              </p:nvSpPr>
              <p:spPr>
                <a:xfrm>
                  <a:off x="219274" y="242334"/>
                  <a:ext cx="1270001" cy="1270001"/>
                </a:xfrm>
                <a:prstGeom prst="line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91424" tIns="91424" rIns="91424" bIns="91424" numCol="1" anchor="t">
                  <a:spAutoFit/>
                </a:bodyPr>
                <a:lstStyle>
                  <a:lvl1pPr algn="ctr" defTabSz="685800">
                    <a:defRPr sz="700" b="1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lvl1pPr>
                </a:lstStyle>
                <a:p>
                  <a:r>
                    <a:t>0,03 %</a:t>
                  </a:r>
                </a:p>
              </p:txBody>
            </p:sp>
          </p:grpSp>
          <p:grpSp>
            <p:nvGrpSpPr>
              <p:cNvPr id="292" name="Группа 140"/>
              <p:cNvGrpSpPr/>
              <p:nvPr/>
            </p:nvGrpSpPr>
            <p:grpSpPr>
              <a:xfrm>
                <a:off x="1318504" y="0"/>
                <a:ext cx="1498771" cy="1587875"/>
                <a:chOff x="0" y="0"/>
                <a:chExt cx="1498770" cy="1587875"/>
              </a:xfrm>
            </p:grpSpPr>
            <p:grpSp>
              <p:nvGrpSpPr>
                <p:cNvPr id="290" name="Группа 141"/>
                <p:cNvGrpSpPr/>
                <p:nvPr/>
              </p:nvGrpSpPr>
              <p:grpSpPr>
                <a:xfrm>
                  <a:off x="0" y="0"/>
                  <a:ext cx="334015" cy="324006"/>
                  <a:chOff x="0" y="0"/>
                  <a:chExt cx="334014" cy="324005"/>
                </a:xfrm>
              </p:grpSpPr>
              <p:pic>
                <p:nvPicPr>
                  <p:cNvPr id="288" name="Рисунок 144" descr="Рисунок 144"/>
                  <p:cNvPicPr>
                    <a:picLocks noChangeAspect="1"/>
                  </p:cNvPicPr>
                  <p:nvPr/>
                </p:nvPicPr>
                <p:blipFill>
                  <a:blip r:embed="rId10">
                    <a:extLst/>
                  </a:blip>
                  <a:stretch>
                    <a:fillRect/>
                  </a:stretch>
                </p:blipFill>
                <p:spPr>
                  <a:xfrm>
                    <a:off x="0" y="0"/>
                    <a:ext cx="334015" cy="324006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289" name="Рисунок 145" descr="Рисунок 145"/>
                  <p:cNvPicPr>
                    <a:picLocks noChangeAspect="1"/>
                  </p:cNvPicPr>
                  <p:nvPr/>
                </p:nvPicPr>
                <p:blipFill>
                  <a:blip r:embed="rId4">
                    <a:extLst/>
                  </a:blip>
                  <a:stretch>
                    <a:fillRect/>
                  </a:stretch>
                </p:blipFill>
                <p:spPr>
                  <a:xfrm>
                    <a:off x="192411" y="230338"/>
                    <a:ext cx="80605" cy="7818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</p:grpSp>
            <p:sp>
              <p:nvSpPr>
                <p:cNvPr id="291" name="TextBox 143"/>
                <p:cNvSpPr/>
                <p:nvPr/>
              </p:nvSpPr>
              <p:spPr>
                <a:xfrm>
                  <a:off x="228770" y="317875"/>
                  <a:ext cx="1270001" cy="1270001"/>
                </a:xfrm>
                <a:prstGeom prst="line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91424" tIns="91424" rIns="91424" bIns="91424" numCol="1" anchor="t">
                  <a:spAutoFit/>
                </a:bodyPr>
                <a:lstStyle>
                  <a:lvl1pPr algn="ctr" defTabSz="685800">
                    <a:defRPr sz="700" b="1">
                      <a:solidFill>
                        <a:srgbClr val="00B05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lvl1pPr>
                </a:lstStyle>
                <a:p>
                  <a:r>
                    <a:t>100 %</a:t>
                  </a:r>
                </a:p>
              </p:txBody>
            </p:sp>
          </p:grpSp>
          <p:sp>
            <p:nvSpPr>
              <p:cNvPr id="293" name="Стрелка вправо 146"/>
              <p:cNvSpPr/>
              <p:nvPr/>
            </p:nvSpPr>
            <p:spPr>
              <a:xfrm>
                <a:off x="624103" y="95507"/>
                <a:ext cx="334810" cy="12727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92D050"/>
              </a:solidFill>
              <a:ln w="3175" cap="flat">
                <a:solidFill>
                  <a:srgbClr val="00B050"/>
                </a:solidFill>
                <a:prstDash val="solid"/>
                <a:miter lim="8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 defTabSz="685800">
                  <a:defRPr sz="1800">
                    <a:solidFill>
                      <a:srgbClr val="00B05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</p:grpSp>
      <p:grpSp>
        <p:nvGrpSpPr>
          <p:cNvPr id="305" name="Группа 23"/>
          <p:cNvGrpSpPr/>
          <p:nvPr/>
        </p:nvGrpSpPr>
        <p:grpSpPr>
          <a:xfrm>
            <a:off x="3532985" y="3503866"/>
            <a:ext cx="2996850" cy="1757098"/>
            <a:chOff x="0" y="-1"/>
            <a:chExt cx="2996848" cy="1757097"/>
          </a:xfrm>
        </p:grpSpPr>
        <p:grpSp>
          <p:nvGrpSpPr>
            <p:cNvPr id="303" name="Группа 22"/>
            <p:cNvGrpSpPr/>
            <p:nvPr/>
          </p:nvGrpSpPr>
          <p:grpSpPr>
            <a:xfrm>
              <a:off x="119181" y="-1"/>
              <a:ext cx="2877667" cy="1757097"/>
              <a:chOff x="0" y="0"/>
              <a:chExt cx="2877666" cy="1757095"/>
            </a:xfrm>
          </p:grpSpPr>
          <p:grpSp>
            <p:nvGrpSpPr>
              <p:cNvPr id="298" name="Группа 12"/>
              <p:cNvGrpSpPr/>
              <p:nvPr/>
            </p:nvGrpSpPr>
            <p:grpSpPr>
              <a:xfrm>
                <a:off x="-1" y="-1"/>
                <a:ext cx="1544501" cy="1757097"/>
                <a:chOff x="0" y="0"/>
                <a:chExt cx="1544499" cy="1757095"/>
              </a:xfrm>
            </p:grpSpPr>
            <p:pic>
              <p:nvPicPr>
                <p:cNvPr id="296" name="Рисунок 6" descr="Рисунок 6"/>
                <p:cNvPicPr>
                  <a:picLocks noChangeAspect="1"/>
                </p:cNvPicPr>
                <p:nvPr/>
              </p:nvPicPr>
              <p:blipFill>
                <a:blip r:embed="rId11">
                  <a:extLst/>
                </a:blip>
                <a:stretch>
                  <a:fillRect/>
                </a:stretch>
              </p:blipFill>
              <p:spPr>
                <a:xfrm>
                  <a:off x="0" y="0"/>
                  <a:ext cx="549001" cy="46482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sp>
              <p:nvSpPr>
                <p:cNvPr id="297" name="TextBox 147"/>
                <p:cNvSpPr/>
                <p:nvPr/>
              </p:nvSpPr>
              <p:spPr>
                <a:xfrm>
                  <a:off x="274499" y="487095"/>
                  <a:ext cx="1270001" cy="1270001"/>
                </a:xfrm>
                <a:prstGeom prst="line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91424" tIns="91424" rIns="91424" bIns="91424" numCol="1" anchor="t">
                  <a:spAutoFit/>
                </a:bodyPr>
                <a:lstStyle/>
                <a:p>
                  <a:pPr algn="ctr" defTabSz="685800">
                    <a:defRPr sz="700" b="1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  <a:r>
                    <a:rPr dirty="0"/>
                    <a:t>30 </a:t>
                  </a:r>
                  <a:r>
                    <a:rPr lang="en-US" sz="600" b="0" dirty="0" smtClean="0"/>
                    <a:t>days</a:t>
                  </a:r>
                  <a:endParaRPr sz="600" b="0" dirty="0"/>
                </a:p>
              </p:txBody>
            </p:sp>
          </p:grpSp>
          <p:sp>
            <p:nvSpPr>
              <p:cNvPr id="299" name="Стрелка вправо 148"/>
              <p:cNvSpPr/>
              <p:nvPr/>
            </p:nvSpPr>
            <p:spPr>
              <a:xfrm>
                <a:off x="769551" y="162736"/>
                <a:ext cx="334810" cy="12727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92D050"/>
              </a:solidFill>
              <a:ln w="3175" cap="flat">
                <a:solidFill>
                  <a:srgbClr val="00B050"/>
                </a:solidFill>
                <a:prstDash val="solid"/>
                <a:miter lim="8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 defTabSz="685800">
                  <a:defRPr sz="1800">
                    <a:solidFill>
                      <a:srgbClr val="00B05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grpSp>
            <p:nvGrpSpPr>
              <p:cNvPr id="302" name="Группа 149"/>
              <p:cNvGrpSpPr/>
              <p:nvPr/>
            </p:nvGrpSpPr>
            <p:grpSpPr>
              <a:xfrm>
                <a:off x="1483507" y="123845"/>
                <a:ext cx="1394160" cy="1624219"/>
                <a:chOff x="84329" y="0"/>
                <a:chExt cx="1394158" cy="1624217"/>
              </a:xfrm>
            </p:grpSpPr>
            <p:pic>
              <p:nvPicPr>
                <p:cNvPr id="300" name="Рисунок 150" descr="Рисунок 150"/>
                <p:cNvPicPr>
                  <a:picLocks noChangeAspect="1"/>
                </p:cNvPicPr>
                <p:nvPr/>
              </p:nvPicPr>
              <p:blipFill>
                <a:blip r:embed="rId12">
                  <a:extLst/>
                </a:blip>
                <a:stretch>
                  <a:fillRect/>
                </a:stretch>
              </p:blipFill>
              <p:spPr>
                <a:xfrm>
                  <a:off x="84329" y="0"/>
                  <a:ext cx="285323" cy="241573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sp>
              <p:nvSpPr>
                <p:cNvPr id="301" name="TextBox 151"/>
                <p:cNvSpPr/>
                <p:nvPr/>
              </p:nvSpPr>
              <p:spPr>
                <a:xfrm>
                  <a:off x="208487" y="354217"/>
                  <a:ext cx="1270001" cy="1270001"/>
                </a:xfrm>
                <a:prstGeom prst="line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91424" tIns="91424" rIns="91424" bIns="91424" numCol="1" anchor="t">
                  <a:spAutoFit/>
                </a:bodyPr>
                <a:lstStyle/>
                <a:p>
                  <a:pPr algn="ctr" defTabSz="685800">
                    <a:defRPr sz="700" b="1">
                      <a:solidFill>
                        <a:srgbClr val="00B050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  <a:r>
                    <a:rPr dirty="0"/>
                    <a:t>1 </a:t>
                  </a:r>
                  <a:r>
                    <a:rPr lang="en-US" sz="600" b="0" dirty="0" smtClean="0"/>
                    <a:t>day</a:t>
                  </a:r>
                  <a:endParaRPr sz="600" b="0" dirty="0"/>
                </a:p>
              </p:txBody>
            </p:sp>
          </p:grpSp>
        </p:grpSp>
        <p:sp>
          <p:nvSpPr>
            <p:cNvPr id="304" name="Прямоугольник 14"/>
            <p:cNvSpPr/>
            <p:nvPr/>
          </p:nvSpPr>
          <p:spPr>
            <a:xfrm>
              <a:off x="0" y="835024"/>
              <a:ext cx="2152800" cy="546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9" tIns="34289" rIns="34289" bIns="34289" numCol="1" anchor="t">
              <a:spAutoFit/>
            </a:bodyPr>
            <a:lstStyle/>
            <a:p>
              <a:pPr algn="ctr" defTabSz="685800">
                <a:defRPr sz="1800" spc="92">
                  <a:solidFill>
                    <a:srgbClr val="000000"/>
                  </a:solidFill>
                </a:defRPr>
              </a:pPr>
              <a:r>
                <a:rPr dirty="0" smtClean="0"/>
                <a:t> </a:t>
              </a:r>
              <a:r>
                <a:rPr sz="2400" b="1" spc="99" dirty="0">
                  <a:solidFill>
                    <a:srgbClr val="FF0000"/>
                  </a:solidFill>
                </a:rPr>
                <a:t>30</a:t>
              </a:r>
              <a:r>
                <a:rPr dirty="0"/>
                <a:t> </a:t>
              </a:r>
              <a:r>
                <a:rPr lang="en-US" dirty="0" smtClean="0"/>
                <a:t>times</a:t>
              </a:r>
              <a:r>
                <a:rPr dirty="0" smtClean="0"/>
                <a:t> </a:t>
              </a:r>
              <a:endParaRPr dirty="0"/>
            </a:p>
            <a:p>
              <a:pPr algn="ctr" defTabSz="685800">
                <a:defRPr sz="700" spc="93">
                  <a:solidFill>
                    <a:srgbClr val="000000"/>
                  </a:solidFill>
                </a:defRPr>
              </a:pPr>
              <a:r>
                <a:rPr lang="en-US" sz="700" dirty="0"/>
                <a:t>shorter </a:t>
              </a:r>
              <a:r>
                <a:rPr lang="en-US" sz="700" dirty="0" smtClean="0"/>
                <a:t>the processing </a:t>
              </a:r>
              <a:r>
                <a:rPr lang="en-US" sz="700" dirty="0"/>
                <a:t>time of </a:t>
              </a:r>
              <a:r>
                <a:rPr lang="en-US" sz="700" dirty="0" err="1"/>
                <a:t>e</a:t>
              </a:r>
              <a:r>
                <a:rPr lang="en-US" dirty="0" err="1" smtClean="0"/>
                <a:t>VAD</a:t>
              </a:r>
              <a:endParaRPr dirty="0"/>
            </a:p>
          </p:txBody>
        </p:sp>
      </p:grpSp>
      <p:grpSp>
        <p:nvGrpSpPr>
          <p:cNvPr id="316" name="Группа 27"/>
          <p:cNvGrpSpPr/>
          <p:nvPr/>
        </p:nvGrpSpPr>
        <p:grpSpPr>
          <a:xfrm>
            <a:off x="6173993" y="3402628"/>
            <a:ext cx="3307664" cy="1863934"/>
            <a:chOff x="0" y="0"/>
            <a:chExt cx="3307663" cy="1863932"/>
          </a:xfrm>
        </p:grpSpPr>
        <p:grpSp>
          <p:nvGrpSpPr>
            <p:cNvPr id="310" name="Группа 156"/>
            <p:cNvGrpSpPr/>
            <p:nvPr/>
          </p:nvGrpSpPr>
          <p:grpSpPr>
            <a:xfrm>
              <a:off x="304377" y="0"/>
              <a:ext cx="2108008" cy="1845992"/>
              <a:chOff x="0" y="0"/>
              <a:chExt cx="2108006" cy="1845991"/>
            </a:xfrm>
          </p:grpSpPr>
          <p:pic>
            <p:nvPicPr>
              <p:cNvPr id="306" name="Рисунок 157" descr="Рисунок 157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tretch>
                <a:fillRect/>
              </a:stretch>
            </p:blipFill>
            <p:spPr>
              <a:xfrm>
                <a:off x="194362" y="0"/>
                <a:ext cx="310980" cy="31097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307" name="Рисунок 158" descr="Рисунок 158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tretch>
                <a:fillRect/>
              </a:stretch>
            </p:blipFill>
            <p:spPr>
              <a:xfrm>
                <a:off x="0" y="310978"/>
                <a:ext cx="310980" cy="31098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308" name="Рисунок 159" descr="Рисунок 159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tretch>
                <a:fillRect/>
              </a:stretch>
            </p:blipFill>
            <p:spPr>
              <a:xfrm>
                <a:off x="388724" y="310978"/>
                <a:ext cx="310980" cy="31098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309" name="TextBox 160"/>
              <p:cNvSpPr/>
              <p:nvPr/>
            </p:nvSpPr>
            <p:spPr>
              <a:xfrm>
                <a:off x="838006" y="575991"/>
                <a:ext cx="1270001" cy="127000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none" lIns="91424" tIns="91424" rIns="91424" bIns="91424" numCol="1" anchor="t">
                <a:spAutoFit/>
              </a:bodyPr>
              <a:lstStyle/>
              <a:p>
                <a:pPr algn="r" defTabSz="685800">
                  <a:defRPr sz="700" b="1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r>
                  <a:rPr dirty="0"/>
                  <a:t>150</a:t>
                </a:r>
                <a:r>
                  <a:rPr b="0" dirty="0"/>
                  <a:t> </a:t>
                </a:r>
                <a:r>
                  <a:rPr lang="en-US" sz="600" dirty="0" smtClean="0"/>
                  <a:t>employees</a:t>
                </a:r>
                <a:endParaRPr sz="600" b="0" dirty="0"/>
              </a:p>
            </p:txBody>
          </p:sp>
        </p:grpSp>
        <p:grpSp>
          <p:nvGrpSpPr>
            <p:cNvPr id="313" name="Группа 24"/>
            <p:cNvGrpSpPr/>
            <p:nvPr/>
          </p:nvGrpSpPr>
          <p:grpSpPr>
            <a:xfrm>
              <a:off x="1882172" y="191727"/>
              <a:ext cx="1425491" cy="1672205"/>
              <a:chOff x="181175" y="0"/>
              <a:chExt cx="1425490" cy="1672203"/>
            </a:xfrm>
          </p:grpSpPr>
          <p:pic>
            <p:nvPicPr>
              <p:cNvPr id="311" name="Рисунок 155" descr="Рисунок 155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tretch>
                <a:fillRect/>
              </a:stretch>
            </p:blipFill>
            <p:spPr>
              <a:xfrm>
                <a:off x="181175" y="0"/>
                <a:ext cx="310980" cy="31097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312" name="TextBox 161"/>
              <p:cNvSpPr/>
              <p:nvPr/>
            </p:nvSpPr>
            <p:spPr>
              <a:xfrm>
                <a:off x="336665" y="402203"/>
                <a:ext cx="1270001" cy="127000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none" lIns="91424" tIns="91424" rIns="91424" bIns="91424" numCol="1" anchor="t">
                <a:spAutoFit/>
              </a:bodyPr>
              <a:lstStyle/>
              <a:p>
                <a:pPr algn="ctr" defTabSz="685800">
                  <a:defRPr sz="700" b="1">
                    <a:solidFill>
                      <a:srgbClr val="00B05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r>
                  <a:rPr dirty="0"/>
                  <a:t>54 </a:t>
                </a:r>
                <a:r>
                  <a:rPr lang="en-US" sz="600" dirty="0" smtClean="0"/>
                  <a:t>employees</a:t>
                </a:r>
                <a:endParaRPr sz="600" b="0" dirty="0"/>
              </a:p>
            </p:txBody>
          </p:sp>
        </p:grpSp>
        <p:sp>
          <p:nvSpPr>
            <p:cNvPr id="314" name="Стрелка вправо 162"/>
            <p:cNvSpPr/>
            <p:nvPr/>
          </p:nvSpPr>
          <p:spPr>
            <a:xfrm>
              <a:off x="1225159" y="265009"/>
              <a:ext cx="334810" cy="12727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92D050"/>
            </a:solidFill>
            <a:ln w="3175" cap="flat">
              <a:solidFill>
                <a:srgbClr val="00B050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defTabSz="685800">
                <a:defRPr sz="1800">
                  <a:solidFill>
                    <a:srgbClr val="00B05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15" name="Прямоугольник 25"/>
            <p:cNvSpPr/>
            <p:nvPr/>
          </p:nvSpPr>
          <p:spPr>
            <a:xfrm>
              <a:off x="0" y="900867"/>
              <a:ext cx="2576534" cy="5463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9" tIns="34289" rIns="34289" bIns="34289" numCol="1" anchor="t">
              <a:spAutoFit/>
            </a:bodyPr>
            <a:lstStyle/>
            <a:p>
              <a:pPr algn="ctr" defTabSz="685800">
                <a:defRPr sz="1800" spc="92">
                  <a:solidFill>
                    <a:srgbClr val="000000"/>
                  </a:solidFill>
                </a:defRPr>
              </a:pPr>
              <a:r>
                <a:rPr sz="2400" b="1" spc="99" dirty="0" smtClean="0">
                  <a:solidFill>
                    <a:srgbClr val="FF0000"/>
                  </a:solidFill>
                </a:rPr>
                <a:t>3</a:t>
              </a:r>
              <a:r>
                <a:rPr dirty="0" smtClean="0"/>
                <a:t> </a:t>
              </a:r>
              <a:r>
                <a:rPr lang="en-US" dirty="0"/>
                <a:t>times</a:t>
              </a:r>
              <a:r>
                <a:rPr dirty="0" smtClean="0"/>
                <a:t> </a:t>
              </a:r>
              <a:endParaRPr dirty="0"/>
            </a:p>
            <a:p>
              <a:pPr algn="ctr" defTabSz="685800">
                <a:defRPr sz="700" spc="93">
                  <a:solidFill>
                    <a:srgbClr val="000000"/>
                  </a:solidFill>
                </a:defRPr>
              </a:pPr>
              <a:r>
                <a:rPr lang="en-US" sz="700" dirty="0"/>
                <a:t>fewer specialists involved</a:t>
              </a:r>
              <a:endParaRPr dirty="0"/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12</a:t>
            </a:fld>
            <a:endParaRPr lang="ru-RU"/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040" y="304453"/>
            <a:ext cx="639860" cy="65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7385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Текст 3"/>
          <p:cNvSpPr txBox="1">
            <a:spLocks noGrp="1"/>
          </p:cNvSpPr>
          <p:nvPr>
            <p:ph type="body" sz="quarter" idx="1"/>
          </p:nvPr>
        </p:nvSpPr>
        <p:spPr>
          <a:xfrm>
            <a:off x="249981" y="284810"/>
            <a:ext cx="7082488" cy="669741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200" b="1" spc="1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The effect of introducing artificial intelligence models into the </a:t>
            </a:r>
            <a:r>
              <a:rPr lang="en-US" dirty="0" smtClean="0"/>
              <a:t>FSIS</a:t>
            </a:r>
            <a:r>
              <a:rPr lang="ru-RU" dirty="0" smtClean="0"/>
              <a:t> «</a:t>
            </a:r>
            <a:r>
              <a:rPr lang="en-US" dirty="0" smtClean="0"/>
              <a:t>Mercury</a:t>
            </a:r>
            <a:r>
              <a:rPr lang="ru-RU" dirty="0" smtClean="0"/>
              <a:t>»</a:t>
            </a:r>
          </a:p>
          <a:p>
            <a:r>
              <a:rPr lang="en-US" dirty="0" smtClean="0"/>
              <a:t> </a:t>
            </a:r>
            <a:r>
              <a:rPr lang="en-US" dirty="0"/>
              <a:t>to identify violations associated with the introduction of illegal raw materials into the legal products </a:t>
            </a:r>
            <a:r>
              <a:rPr lang="en-US" dirty="0" smtClean="0"/>
              <a:t>market</a:t>
            </a:r>
          </a:p>
        </p:txBody>
      </p:sp>
      <p:graphicFrame>
        <p:nvGraphicFramePr>
          <p:cNvPr id="320" name="Таблица 4"/>
          <p:cNvGraphicFramePr/>
          <p:nvPr>
            <p:extLst>
              <p:ext uri="{D42A27DB-BD31-4B8C-83A1-F6EECF244321}">
                <p14:modId xmlns:p14="http://schemas.microsoft.com/office/powerpoint/2010/main" val="2194719251"/>
              </p:ext>
            </p:extLst>
          </p:nvPr>
        </p:nvGraphicFramePr>
        <p:xfrm>
          <a:off x="410133" y="1215325"/>
          <a:ext cx="7631207" cy="1838967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6172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241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8983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15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000" b="1" dirty="0" smtClean="0">
                          <a:solidFill>
                            <a:srgbClr val="1E1E1E"/>
                          </a:solidFill>
                          <a:sym typeface="Tahoma"/>
                        </a:rPr>
                        <a:t>No. </a:t>
                      </a:r>
                      <a:endParaRPr sz="1000" b="1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15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000" b="1" dirty="0" smtClean="0">
                          <a:solidFill>
                            <a:srgbClr val="1E1E1E"/>
                          </a:solidFill>
                          <a:sym typeface="Tahoma"/>
                        </a:rPr>
                        <a:t>The indicators name</a:t>
                      </a:r>
                      <a:endParaRPr sz="1000" b="1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000" b="1" dirty="0" smtClean="0">
                          <a:solidFill>
                            <a:srgbClr val="1E1E1E"/>
                          </a:solidFill>
                          <a:sym typeface="Tahoma"/>
                        </a:rPr>
                        <a:t>Quantity </a:t>
                      </a:r>
                      <a:r>
                        <a:rPr sz="1000" b="1" dirty="0" smtClean="0">
                          <a:solidFill>
                            <a:srgbClr val="1E1E1E"/>
                          </a:solidFill>
                          <a:sym typeface="Tahoma"/>
                        </a:rPr>
                        <a:t> </a:t>
                      </a:r>
                      <a:endParaRPr sz="1000" b="1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9082">
                <a:tc>
                  <a:txBody>
                    <a:bodyPr/>
                    <a:lstStyle/>
                    <a:p>
                      <a:pPr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1E1E1E"/>
                          </a:solidFill>
                          <a:sym typeface="Tahoma"/>
                        </a:rPr>
                        <a:t>1.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The total number of </a:t>
                      </a:r>
                      <a:r>
                        <a:rPr lang="en-US" sz="1000" dirty="0" err="1" smtClean="0">
                          <a:solidFill>
                            <a:srgbClr val="000000"/>
                          </a:solidFill>
                          <a:sym typeface="Calibri"/>
                        </a:rPr>
                        <a:t>e</a:t>
                      </a:r>
                      <a:r>
                        <a:rPr lang="en-US" sz="1000" dirty="0" err="1" smtClean="0"/>
                        <a:t>VAD</a:t>
                      </a: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 to be checked per month</a:t>
                      </a:r>
                      <a:endParaRPr sz="1000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 dirty="0">
                          <a:solidFill>
                            <a:srgbClr val="1E1E1E"/>
                          </a:solidFill>
                          <a:sym typeface="Tahoma"/>
                        </a:rPr>
                        <a:t>236 </a:t>
                      </a: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million units</a:t>
                      </a:r>
                      <a:endParaRPr sz="1000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8206">
                <a:tc>
                  <a:txBody>
                    <a:bodyPr/>
                    <a:lstStyle/>
                    <a:p>
                      <a:pPr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1E1E1E"/>
                          </a:solidFill>
                          <a:sym typeface="Tahoma"/>
                        </a:rPr>
                        <a:t>2.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The number of monitored </a:t>
                      </a:r>
                      <a:r>
                        <a:rPr lang="en-US" sz="1000" dirty="0" err="1" smtClean="0">
                          <a:solidFill>
                            <a:srgbClr val="000000"/>
                          </a:solidFill>
                          <a:sym typeface="Calibri"/>
                        </a:rPr>
                        <a:t>e</a:t>
                      </a:r>
                      <a:r>
                        <a:rPr lang="en-US" sz="1000" dirty="0" err="1" smtClean="0"/>
                        <a:t>VAD</a:t>
                      </a: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 by 1 employee of the monitoring group per month</a:t>
                      </a:r>
                      <a:endParaRPr sz="1000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 dirty="0">
                          <a:solidFill>
                            <a:srgbClr val="1E1E1E"/>
                          </a:solidFill>
                          <a:sym typeface="Tahoma"/>
                        </a:rPr>
                        <a:t>504 </a:t>
                      </a: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units</a:t>
                      </a:r>
                      <a:endParaRPr sz="1000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3884">
                <a:tc>
                  <a:txBody>
                    <a:bodyPr/>
                    <a:lstStyle/>
                    <a:p>
                      <a:pPr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1E1E1E"/>
                          </a:solidFill>
                          <a:sym typeface="Tahoma"/>
                        </a:rPr>
                        <a:t>3.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The</a:t>
                      </a:r>
                      <a:r>
                        <a:rPr lang="en-US" sz="1000" baseline="0" dirty="0" smtClean="0">
                          <a:solidFill>
                            <a:srgbClr val="1E1E1E"/>
                          </a:solidFill>
                          <a:sym typeface="Tahoma"/>
                        </a:rPr>
                        <a:t> n</a:t>
                      </a: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umber of employees in the monitoring group</a:t>
                      </a:r>
                      <a:endParaRPr sz="1000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 dirty="0">
                          <a:solidFill>
                            <a:srgbClr val="1E1E1E"/>
                          </a:solidFill>
                          <a:sym typeface="Tahoma"/>
                        </a:rPr>
                        <a:t>150 </a:t>
                      </a: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people</a:t>
                      </a:r>
                      <a:endParaRPr sz="1000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6115">
                <a:tc>
                  <a:txBody>
                    <a:bodyPr/>
                    <a:lstStyle/>
                    <a:p>
                      <a:pPr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1E1E1E"/>
                          </a:solidFill>
                          <a:sym typeface="Tahoma"/>
                        </a:rPr>
                        <a:t>4.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The</a:t>
                      </a:r>
                      <a:r>
                        <a:rPr lang="en-US" sz="1000" baseline="0" dirty="0" smtClean="0">
                          <a:solidFill>
                            <a:srgbClr val="1E1E1E"/>
                          </a:solidFill>
                          <a:sym typeface="Tahoma"/>
                        </a:rPr>
                        <a:t> p</a:t>
                      </a: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ortion of audits monitored by the </a:t>
                      </a:r>
                      <a:r>
                        <a:rPr lang="en-US" sz="1000" dirty="0" err="1" smtClean="0">
                          <a:solidFill>
                            <a:srgbClr val="000000"/>
                          </a:solidFill>
                          <a:sym typeface="Calibri"/>
                        </a:rPr>
                        <a:t>e</a:t>
                      </a:r>
                      <a:r>
                        <a:rPr lang="en-US" sz="1000" dirty="0" err="1" smtClean="0"/>
                        <a:t>VAD</a:t>
                      </a: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 monitoring group per month</a:t>
                      </a:r>
                      <a:endParaRPr sz="1000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1E1E1E"/>
                          </a:solidFill>
                          <a:sym typeface="Tahoma"/>
                        </a:rPr>
                        <a:t>0,03 %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1E1E1E"/>
                          </a:solidFill>
                          <a:sym typeface="Tahoma"/>
                        </a:rPr>
                        <a:t>5.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The necessary number of monitoring group employees to handle all </a:t>
                      </a:r>
                      <a:r>
                        <a:rPr lang="en-US" sz="1000" dirty="0" err="1" smtClean="0">
                          <a:solidFill>
                            <a:srgbClr val="000000"/>
                          </a:solidFill>
                          <a:sym typeface="Calibri"/>
                        </a:rPr>
                        <a:t>e</a:t>
                      </a:r>
                      <a:r>
                        <a:rPr lang="en-US" sz="1000" dirty="0" err="1" smtClean="0"/>
                        <a:t>VAD</a:t>
                      </a:r>
                      <a:endParaRPr sz="1000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 dirty="0">
                          <a:solidFill>
                            <a:srgbClr val="1E1E1E"/>
                          </a:solidFill>
                          <a:sym typeface="Tahoma"/>
                        </a:rPr>
                        <a:t>468 254 </a:t>
                      </a: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people</a:t>
                      </a:r>
                      <a:endParaRPr sz="1000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21" name="TextBox 5"/>
          <p:cNvSpPr txBox="1"/>
          <p:nvPr/>
        </p:nvSpPr>
        <p:spPr>
          <a:xfrm>
            <a:off x="1548665" y="893518"/>
            <a:ext cx="5000054" cy="353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24" tIns="91424" rIns="91424" bIns="91424">
            <a:spAutoFit/>
          </a:bodyPr>
          <a:lstStyle>
            <a:lvl1pPr algn="r">
              <a:defRPr sz="11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dirty="0"/>
              <a:t>Performance indicators with the existing technology for </a:t>
            </a:r>
            <a:r>
              <a:rPr lang="en-US" dirty="0" err="1"/>
              <a:t>e</a:t>
            </a:r>
            <a:r>
              <a:rPr lang="en-US" dirty="0" err="1" smtClean="0"/>
              <a:t>VAD</a:t>
            </a:r>
            <a:r>
              <a:rPr lang="en-US" dirty="0" smtClean="0"/>
              <a:t> checking</a:t>
            </a:r>
            <a:endParaRPr dirty="0"/>
          </a:p>
        </p:txBody>
      </p:sp>
      <p:graphicFrame>
        <p:nvGraphicFramePr>
          <p:cNvPr id="322" name="Таблица 6"/>
          <p:cNvGraphicFramePr/>
          <p:nvPr>
            <p:extLst>
              <p:ext uri="{D42A27DB-BD31-4B8C-83A1-F6EECF244321}">
                <p14:modId xmlns:p14="http://schemas.microsoft.com/office/powerpoint/2010/main" val="3624498860"/>
              </p:ext>
            </p:extLst>
          </p:nvPr>
        </p:nvGraphicFramePr>
        <p:xfrm>
          <a:off x="410133" y="3367435"/>
          <a:ext cx="7631207" cy="1555083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6172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241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8983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15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000" b="1" dirty="0" smtClean="0">
                          <a:solidFill>
                            <a:srgbClr val="1E1E1E"/>
                          </a:solidFill>
                          <a:sym typeface="Tahoma"/>
                        </a:rPr>
                        <a:t>No. </a:t>
                      </a:r>
                      <a:endParaRPr lang="en-US" sz="1000" b="1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15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000" b="1" dirty="0" smtClean="0">
                          <a:solidFill>
                            <a:srgbClr val="1E1E1E"/>
                          </a:solidFill>
                          <a:sym typeface="Tahoma"/>
                        </a:rPr>
                        <a:t>The indicators name</a:t>
                      </a:r>
                      <a:endParaRPr lang="en-US" sz="1000" b="1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000" b="1" dirty="0" smtClean="0">
                          <a:solidFill>
                            <a:srgbClr val="1E1E1E"/>
                          </a:solidFill>
                          <a:sym typeface="Tahoma"/>
                        </a:rPr>
                        <a:t>Quantity </a:t>
                      </a:r>
                      <a:r>
                        <a:rPr sz="1000" b="1" dirty="0" smtClean="0">
                          <a:solidFill>
                            <a:srgbClr val="1E1E1E"/>
                          </a:solidFill>
                          <a:sym typeface="Tahoma"/>
                        </a:rPr>
                        <a:t> </a:t>
                      </a:r>
                      <a:endParaRPr sz="1000" b="1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9082">
                <a:tc>
                  <a:txBody>
                    <a:bodyPr/>
                    <a:lstStyle/>
                    <a:p>
                      <a:pPr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1E1E1E"/>
                          </a:solidFill>
                          <a:sym typeface="Tahoma"/>
                        </a:rPr>
                        <a:t>1.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The total number of </a:t>
                      </a:r>
                      <a:r>
                        <a:rPr lang="en-US" sz="1000" dirty="0" err="1" smtClean="0">
                          <a:solidFill>
                            <a:srgbClr val="000000"/>
                          </a:solidFill>
                          <a:sym typeface="Calibri"/>
                        </a:rPr>
                        <a:t>e</a:t>
                      </a:r>
                      <a:r>
                        <a:rPr lang="en-US" sz="1000" dirty="0" err="1" smtClean="0"/>
                        <a:t>VAD</a:t>
                      </a: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 to be checked per month</a:t>
                      </a:r>
                      <a:endParaRPr lang="en-US" sz="1000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 dirty="0">
                          <a:solidFill>
                            <a:srgbClr val="1E1E1E"/>
                          </a:solidFill>
                          <a:sym typeface="Tahoma"/>
                        </a:rPr>
                        <a:t>236 </a:t>
                      </a: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million units</a:t>
                      </a:r>
                      <a:endParaRPr lang="en-US" sz="1000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8206">
                <a:tc>
                  <a:txBody>
                    <a:bodyPr/>
                    <a:lstStyle/>
                    <a:p>
                      <a:pPr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1E1E1E"/>
                          </a:solidFill>
                          <a:sym typeface="Tahoma"/>
                        </a:rPr>
                        <a:t>2.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The number of monitored </a:t>
                      </a:r>
                      <a:r>
                        <a:rPr lang="en-US" sz="1000" dirty="0" err="1" smtClean="0">
                          <a:solidFill>
                            <a:srgbClr val="000000"/>
                          </a:solidFill>
                          <a:sym typeface="Calibri"/>
                        </a:rPr>
                        <a:t>e</a:t>
                      </a:r>
                      <a:r>
                        <a:rPr lang="en-US" sz="1000" dirty="0" err="1" smtClean="0"/>
                        <a:t>VAD</a:t>
                      </a: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 per month</a:t>
                      </a:r>
                      <a:endParaRPr lang="en-US" sz="1000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 dirty="0">
                          <a:solidFill>
                            <a:srgbClr val="1E1E1E"/>
                          </a:solidFill>
                          <a:sym typeface="Tahoma"/>
                        </a:rPr>
                        <a:t>236 </a:t>
                      </a: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million units</a:t>
                      </a:r>
                      <a:endParaRPr lang="en-US" sz="1000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6115">
                <a:tc>
                  <a:txBody>
                    <a:bodyPr/>
                    <a:lstStyle/>
                    <a:p>
                      <a:pPr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1E1E1E"/>
                          </a:solidFill>
                          <a:sym typeface="Tahoma"/>
                        </a:rPr>
                        <a:t>3.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The</a:t>
                      </a:r>
                      <a:r>
                        <a:rPr lang="en-US" sz="1000" baseline="0" dirty="0" smtClean="0">
                          <a:solidFill>
                            <a:srgbClr val="1E1E1E"/>
                          </a:solidFill>
                          <a:sym typeface="Tahoma"/>
                        </a:rPr>
                        <a:t> p</a:t>
                      </a: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ortion</a:t>
                      </a:r>
                      <a:r>
                        <a:rPr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 </a:t>
                      </a: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of monitored </a:t>
                      </a:r>
                      <a:r>
                        <a:rPr lang="en-US" sz="1000" dirty="0" err="1" smtClean="0">
                          <a:solidFill>
                            <a:srgbClr val="000000"/>
                          </a:solidFill>
                          <a:sym typeface="Calibri"/>
                        </a:rPr>
                        <a:t>e</a:t>
                      </a:r>
                      <a:r>
                        <a:rPr lang="en-US" sz="1000" dirty="0" err="1" smtClean="0"/>
                        <a:t>VAD</a:t>
                      </a: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 per month</a:t>
                      </a:r>
                      <a:endParaRPr sz="1000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1E1E1E"/>
                          </a:solidFill>
                          <a:sym typeface="Tahoma"/>
                        </a:rPr>
                        <a:t>100 %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olidFill>
                            <a:srgbClr val="1E1E1E"/>
                          </a:solidFill>
                          <a:sym typeface="Tahoma"/>
                        </a:rPr>
                        <a:t>4.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The necessary number of monitoring group employees to handle all </a:t>
                      </a:r>
                      <a:r>
                        <a:rPr lang="en-US" sz="1000" dirty="0" err="1" smtClean="0">
                          <a:solidFill>
                            <a:srgbClr val="000000"/>
                          </a:solidFill>
                          <a:sym typeface="Calibri"/>
                        </a:rPr>
                        <a:t>e</a:t>
                      </a:r>
                      <a:r>
                        <a:rPr lang="en-US" sz="1000" dirty="0" err="1" smtClean="0"/>
                        <a:t>VAD</a:t>
                      </a:r>
                      <a:endParaRPr sz="1000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 dirty="0">
                          <a:solidFill>
                            <a:srgbClr val="1E1E1E"/>
                          </a:solidFill>
                          <a:sym typeface="Tahoma"/>
                        </a:rPr>
                        <a:t>54 </a:t>
                      </a: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people</a:t>
                      </a:r>
                      <a:endParaRPr sz="1000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23" name="TextBox 7"/>
          <p:cNvSpPr txBox="1"/>
          <p:nvPr/>
        </p:nvSpPr>
        <p:spPr>
          <a:xfrm>
            <a:off x="895540" y="2983005"/>
            <a:ext cx="6883583" cy="353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24" tIns="91424" rIns="91424" bIns="91424">
            <a:spAutoFit/>
          </a:bodyPr>
          <a:lstStyle>
            <a:lvl1pPr algn="r">
              <a:defRPr sz="11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dirty="0"/>
              <a:t>Performance Indicators for the Application of Artificial Intelligence Technologies for </a:t>
            </a:r>
            <a:r>
              <a:rPr lang="en-US" dirty="0" err="1" smtClean="0"/>
              <a:t>eVAD</a:t>
            </a:r>
            <a:r>
              <a:rPr lang="en-US" dirty="0" smtClean="0"/>
              <a:t> </a:t>
            </a:r>
            <a:r>
              <a:rPr lang="en-US" dirty="0"/>
              <a:t>checking</a:t>
            </a:r>
            <a:endParaRPr dirty="0"/>
          </a:p>
        </p:txBody>
      </p:sp>
      <p:sp>
        <p:nvSpPr>
          <p:cNvPr id="324" name="Текст 3"/>
          <p:cNvSpPr txBox="1"/>
          <p:nvPr/>
        </p:nvSpPr>
        <p:spPr>
          <a:xfrm>
            <a:off x="5838806" y="65210"/>
            <a:ext cx="2415648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Digital transformation of CSA to the </a:t>
            </a:r>
            <a:r>
              <a:rPr lang="en-US" dirty="0" smtClean="0"/>
              <a:t>AI</a:t>
            </a:r>
            <a:endParaRPr lang="en-US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13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040" y="304453"/>
            <a:ext cx="639860" cy="65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9158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Текст 8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>
            <a:lvl1pPr defTabSz="914400">
              <a:lnSpc>
                <a:spcPct val="100000"/>
              </a:lnSpc>
              <a:spcBef>
                <a:spcPts val="0"/>
              </a:spcBef>
              <a:defRPr sz="2800" b="1" cap="all" spc="100">
                <a:solidFill>
                  <a:schemeClr val="accent2"/>
                </a:solidFill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r>
              <a:rPr lang="en-US" sz="3000" dirty="0"/>
              <a:t>What will we get?</a:t>
            </a:r>
          </a:p>
        </p:txBody>
      </p:sp>
      <p:sp>
        <p:nvSpPr>
          <p:cNvPr id="136" name="100% проверенных электронных ветеринарных сопроводительных документов (эВСД)"/>
          <p:cNvSpPr txBox="1"/>
          <p:nvPr/>
        </p:nvSpPr>
        <p:spPr>
          <a:xfrm>
            <a:off x="703807" y="710279"/>
            <a:ext cx="6401916" cy="2246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2600"/>
            </a:pPr>
            <a:r>
              <a:rPr sz="8000" b="1" dirty="0">
                <a:solidFill>
                  <a:srgbClr val="8D2232"/>
                </a:solidFill>
                <a:latin typeface="+mj-lt"/>
                <a:ea typeface="+mj-ea"/>
                <a:cs typeface="+mj-cs"/>
                <a:sym typeface="Helvetica"/>
              </a:rPr>
              <a:t>100%</a:t>
            </a:r>
            <a:r>
              <a:rPr b="1" dirty="0">
                <a:solidFill>
                  <a:srgbClr val="8D2232"/>
                </a:solidFill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rPr lang="en-US" dirty="0"/>
              <a:t>verified electronic veterinary accompanying documents</a:t>
            </a:r>
            <a:r>
              <a:rPr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 (</a:t>
            </a:r>
            <a:r>
              <a:rPr lang="en-US" sz="2800" dirty="0" err="1"/>
              <a:t>e</a:t>
            </a:r>
            <a:r>
              <a:rPr lang="en-US" sz="2800" dirty="0" err="1" smtClean="0"/>
              <a:t>VAD</a:t>
            </a:r>
            <a:r>
              <a:rPr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)</a:t>
            </a:r>
            <a:endParaRPr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37" name="8600 раз рост производительность труда"/>
          <p:cNvSpPr txBox="1"/>
          <p:nvPr/>
        </p:nvSpPr>
        <p:spPr>
          <a:xfrm>
            <a:off x="2518007" y="2710035"/>
            <a:ext cx="6401916" cy="1815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2600"/>
            </a:pPr>
            <a:r>
              <a:rPr sz="8000" b="1" dirty="0">
                <a:solidFill>
                  <a:srgbClr val="8D2232"/>
                </a:solidFill>
                <a:latin typeface="+mj-lt"/>
                <a:ea typeface="+mj-ea"/>
                <a:cs typeface="+mj-cs"/>
                <a:sym typeface="Helvetica"/>
              </a:rPr>
              <a:t>8600 </a:t>
            </a:r>
            <a:r>
              <a:rPr lang="en-US" sz="8000" b="1" dirty="0">
                <a:solidFill>
                  <a:srgbClr val="8D2232"/>
                </a:solidFill>
                <a:latin typeface="+mj-lt"/>
                <a:ea typeface="+mj-ea"/>
                <a:cs typeface="+mj-cs"/>
                <a:sym typeface="Helvetica"/>
              </a:rPr>
              <a:t>times</a:t>
            </a:r>
            <a:r>
              <a:rPr b="1" dirty="0" smtClean="0">
                <a:solidFill>
                  <a:srgbClr val="8D2232"/>
                </a:solidFill>
                <a:latin typeface="+mj-lt"/>
                <a:ea typeface="+mj-ea"/>
                <a:cs typeface="+mj-cs"/>
                <a:sym typeface="Helvetica"/>
              </a:rPr>
              <a:t> </a:t>
            </a:r>
            <a:endParaRPr lang="en-US" dirty="0" smtClean="0"/>
          </a:p>
          <a:p>
            <a:pPr>
              <a:defRPr sz="2600"/>
            </a:pPr>
            <a:r>
              <a:rPr lang="en-US" dirty="0" smtClean="0"/>
              <a:t> </a:t>
            </a:r>
            <a:r>
              <a:rPr lang="en-US" dirty="0"/>
              <a:t>labor productivity growth</a:t>
            </a:r>
            <a:endParaRPr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7" name="Текст 3"/>
          <p:cNvSpPr txBox="1"/>
          <p:nvPr/>
        </p:nvSpPr>
        <p:spPr>
          <a:xfrm>
            <a:off x="5653135" y="133102"/>
            <a:ext cx="2415648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Digital transformation of CSA to the </a:t>
            </a:r>
            <a:r>
              <a:rPr lang="en-US" dirty="0" smtClean="0"/>
              <a:t>AI</a:t>
            </a:r>
            <a:endParaRPr lang="en-US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14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303" y="385230"/>
            <a:ext cx="639860" cy="65009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Текст 8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>
            <a:lvl1pPr defTabSz="914400">
              <a:lnSpc>
                <a:spcPct val="100000"/>
              </a:lnSpc>
              <a:spcBef>
                <a:spcPts val="0"/>
              </a:spcBef>
              <a:defRPr sz="2800" b="1" cap="all" spc="100">
                <a:solidFill>
                  <a:schemeClr val="accent2"/>
                </a:solidFill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r>
              <a:rPr lang="en-US" sz="3000" dirty="0"/>
              <a:t>What will we get?</a:t>
            </a:r>
          </a:p>
        </p:txBody>
      </p:sp>
      <p:sp>
        <p:nvSpPr>
          <p:cNvPr id="142" name="с 300 руб.…"/>
          <p:cNvSpPr txBox="1"/>
          <p:nvPr/>
        </p:nvSpPr>
        <p:spPr>
          <a:xfrm>
            <a:off x="496913" y="944735"/>
            <a:ext cx="8014319" cy="3447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2600"/>
            </a:pPr>
            <a:r>
              <a:rPr lang="en-US" dirty="0"/>
              <a:t>the cost of one transaction will be reduced (processing of one </a:t>
            </a:r>
            <a:r>
              <a:rPr lang="en-US" sz="2400" dirty="0" err="1" smtClean="0"/>
              <a:t>eVAD</a:t>
            </a:r>
            <a:r>
              <a:rPr lang="en-US" dirty="0"/>
              <a:t>)</a:t>
            </a:r>
            <a:endParaRPr lang="en-US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  <a:p>
            <a:pPr>
              <a:defRPr sz="2600"/>
            </a:pPr>
            <a:r>
              <a:rPr lang="en-US" sz="2600" b="1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from</a:t>
            </a:r>
            <a:r>
              <a:rPr sz="8000" b="1" dirty="0" smtClean="0">
                <a:solidFill>
                  <a:srgbClr val="8D2232"/>
                </a:solidFill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rPr sz="8000" b="1" dirty="0">
                <a:solidFill>
                  <a:srgbClr val="8D2232"/>
                </a:solidFill>
                <a:latin typeface="+mj-lt"/>
                <a:ea typeface="+mj-ea"/>
                <a:cs typeface="+mj-cs"/>
                <a:sym typeface="Helvetica"/>
              </a:rPr>
              <a:t>300 </a:t>
            </a:r>
            <a:r>
              <a:rPr lang="en-US" sz="8000" b="1" dirty="0" smtClean="0">
                <a:solidFill>
                  <a:srgbClr val="8D2232"/>
                </a:solidFill>
                <a:latin typeface="+mj-lt"/>
                <a:ea typeface="+mj-ea"/>
                <a:cs typeface="+mj-cs"/>
                <a:sym typeface="Helvetica"/>
              </a:rPr>
              <a:t>rub</a:t>
            </a:r>
            <a:r>
              <a:rPr sz="8000" b="1" dirty="0" smtClean="0">
                <a:solidFill>
                  <a:srgbClr val="8D2232"/>
                </a:solidFill>
                <a:latin typeface="+mj-lt"/>
                <a:ea typeface="+mj-ea"/>
                <a:cs typeface="+mj-cs"/>
                <a:sym typeface="Helvetica"/>
              </a:rPr>
              <a:t>. </a:t>
            </a:r>
            <a:endParaRPr sz="8000" b="1" dirty="0">
              <a:solidFill>
                <a:srgbClr val="8D2232"/>
              </a:solidFill>
              <a:latin typeface="+mj-lt"/>
              <a:ea typeface="+mj-ea"/>
              <a:cs typeface="+mj-cs"/>
              <a:sym typeface="Helvetica"/>
            </a:endParaRPr>
          </a:p>
          <a:p>
            <a:pPr>
              <a:defRPr sz="2600"/>
            </a:pPr>
            <a:r>
              <a:rPr lang="en-US" b="1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to</a:t>
            </a:r>
            <a:r>
              <a:rPr b="1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rPr sz="8000" b="1" dirty="0">
                <a:solidFill>
                  <a:srgbClr val="8D2232"/>
                </a:solidFill>
                <a:latin typeface="+mj-lt"/>
                <a:ea typeface="+mj-ea"/>
                <a:cs typeface="+mj-cs"/>
                <a:sym typeface="Helvetica"/>
              </a:rPr>
              <a:t>3,5 </a:t>
            </a:r>
            <a:r>
              <a:rPr lang="en-US" sz="8000" b="1" dirty="0" smtClean="0">
                <a:solidFill>
                  <a:srgbClr val="8D2232"/>
                </a:solidFill>
                <a:latin typeface="+mj-lt"/>
                <a:ea typeface="+mj-ea"/>
                <a:cs typeface="+mj-cs"/>
                <a:sym typeface="Helvetica"/>
              </a:rPr>
              <a:t>cop</a:t>
            </a:r>
            <a:r>
              <a:rPr sz="8000" b="1" dirty="0" smtClean="0">
                <a:solidFill>
                  <a:srgbClr val="8D2232"/>
                </a:solidFill>
                <a:latin typeface="+mj-lt"/>
                <a:ea typeface="+mj-ea"/>
                <a:cs typeface="+mj-cs"/>
                <a:sym typeface="Helvetica"/>
              </a:rPr>
              <a:t>. </a:t>
            </a:r>
            <a:endParaRPr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6" name="Текст 3"/>
          <p:cNvSpPr txBox="1"/>
          <p:nvPr/>
        </p:nvSpPr>
        <p:spPr>
          <a:xfrm>
            <a:off x="5653135" y="133102"/>
            <a:ext cx="2415648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Digital transformation of CSA to the </a:t>
            </a:r>
            <a:r>
              <a:rPr lang="en-US" dirty="0" smtClean="0"/>
              <a:t>AI</a:t>
            </a:r>
            <a:endParaRPr lang="en-US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15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76655" y="4228820"/>
            <a:ext cx="636879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SzPct val="100000"/>
              <a:defRPr sz="1200"/>
            </a:pPr>
            <a:r>
              <a:rPr lang="en-US" sz="2000" b="1" dirty="0" smtClean="0">
                <a:solidFill>
                  <a:srgbClr val="FF0000"/>
                </a:solidFill>
              </a:rPr>
              <a:t>1 </a:t>
            </a:r>
            <a:r>
              <a:rPr lang="en-US" sz="2000" b="1" dirty="0" err="1" smtClean="0">
                <a:solidFill>
                  <a:srgbClr val="FF0000"/>
                </a:solidFill>
              </a:rPr>
              <a:t>rouble</a:t>
            </a:r>
            <a:r>
              <a:rPr lang="en-US" sz="2000" b="1" dirty="0" smtClean="0">
                <a:solidFill>
                  <a:srgbClr val="FF0000"/>
                </a:solidFill>
              </a:rPr>
              <a:t>=100 </a:t>
            </a:r>
            <a:r>
              <a:rPr lang="en-US" sz="2000" b="1" dirty="0" err="1" smtClean="0">
                <a:solidFill>
                  <a:srgbClr val="FF0000"/>
                </a:solidFill>
              </a:rPr>
              <a:t>copecs</a:t>
            </a:r>
            <a:r>
              <a:rPr lang="ru-RU" sz="2000" b="1" dirty="0" smtClean="0">
                <a:solidFill>
                  <a:srgbClr val="FF0000"/>
                </a:solidFill>
              </a:rPr>
              <a:t>; 1 </a:t>
            </a:r>
            <a:r>
              <a:rPr lang="en-US" sz="2000" b="1" dirty="0" smtClean="0">
                <a:solidFill>
                  <a:srgbClr val="FF0000"/>
                </a:solidFill>
              </a:rPr>
              <a:t>euro=</a:t>
            </a:r>
            <a:r>
              <a:rPr lang="en-US" sz="2000" b="1" dirty="0" err="1" smtClean="0">
                <a:solidFill>
                  <a:srgbClr val="FF0000"/>
                </a:solidFill>
              </a:rPr>
              <a:t>approx</a:t>
            </a:r>
            <a:r>
              <a:rPr lang="en-US" sz="2000" b="1" dirty="0" smtClean="0">
                <a:solidFill>
                  <a:srgbClr val="FF0000"/>
                </a:solidFill>
              </a:rPr>
              <a:t> 69 rubles</a:t>
            </a:r>
            <a:r>
              <a:rPr lang="ru-RU" sz="2000" b="1" dirty="0" smtClean="0">
                <a:solidFill>
                  <a:srgbClr val="FF0000"/>
                </a:solidFill>
              </a:rPr>
              <a:t>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303" y="385230"/>
            <a:ext cx="639860" cy="65009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0" name="Таблица 7"/>
          <p:cNvGraphicFramePr/>
          <p:nvPr>
            <p:extLst>
              <p:ext uri="{D42A27DB-BD31-4B8C-83A1-F6EECF244321}">
                <p14:modId xmlns:p14="http://schemas.microsoft.com/office/powerpoint/2010/main" val="4030774649"/>
              </p:ext>
            </p:extLst>
          </p:nvPr>
        </p:nvGraphicFramePr>
        <p:xfrm>
          <a:off x="460917" y="1122636"/>
          <a:ext cx="7798420" cy="3533319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37608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376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99518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 smtClean="0">
                          <a:solidFill>
                            <a:srgbClr val="1E1E1E"/>
                          </a:solidFill>
                          <a:sym typeface="Tahoma"/>
                        </a:rPr>
                        <a:t>Name</a:t>
                      </a:r>
                      <a:endParaRPr sz="1200" b="1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 smtClean="0">
                          <a:solidFill>
                            <a:srgbClr val="1E1E1E"/>
                          </a:solidFill>
                          <a:sym typeface="Tahoma"/>
                        </a:rPr>
                        <a:t>Title</a:t>
                      </a:r>
                      <a:endParaRPr sz="1200" b="1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anchor="ctr" horzOverflow="overflow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82605">
                <a:tc>
                  <a:txBody>
                    <a:bodyPr/>
                    <a:lstStyle/>
                    <a:p>
                      <a:pPr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dirty="0" smtClean="0">
                          <a:solidFill>
                            <a:srgbClr val="1E1E1E"/>
                          </a:solidFill>
                          <a:sym typeface="Tahoma"/>
                        </a:rPr>
                        <a:t>S.</a:t>
                      </a:r>
                      <a:r>
                        <a:rPr lang="en-US" sz="1200" baseline="0" dirty="0" smtClean="0">
                          <a:solidFill>
                            <a:srgbClr val="1E1E1E"/>
                          </a:solidFill>
                          <a:sym typeface="Tahoma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1E1E1E"/>
                          </a:solidFill>
                          <a:sym typeface="Tahoma"/>
                        </a:rPr>
                        <a:t>Alekseeva</a:t>
                      </a:r>
                      <a:endParaRPr sz="1200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1000">
                          <a:sym typeface="Tahoma"/>
                        </a:defRPr>
                      </a:pPr>
                      <a:r>
                        <a:rPr lang="en-US" dirty="0" smtClean="0"/>
                        <a:t>Deputy Head of the Federal Service for Veterinary and </a:t>
                      </a:r>
                      <a:r>
                        <a:rPr lang="en-US" dirty="0" err="1" smtClean="0"/>
                        <a:t>Phytosanitary</a:t>
                      </a:r>
                      <a:r>
                        <a:rPr lang="en-US" dirty="0" smtClean="0"/>
                        <a:t> Surveillance</a:t>
                      </a:r>
                      <a:endParaRPr dirty="0"/>
                    </a:p>
                  </a:txBody>
                  <a:tcPr marL="45720" marR="45720" anchor="ctr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82605">
                <a:tc>
                  <a:txBody>
                    <a:bodyPr/>
                    <a:lstStyle/>
                    <a:p>
                      <a:pPr algn="ctr" defTabSz="914400">
                        <a:defRPr>
                          <a:sym typeface="Tahoma"/>
                        </a:defRPr>
                      </a:pPr>
                      <a:r>
                        <a:rPr lang="en-US" dirty="0" smtClean="0"/>
                        <a:t>A.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err="1" smtClean="0"/>
                        <a:t>Dotsenko</a:t>
                      </a:r>
                      <a:endParaRPr dirty="0"/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1000">
                          <a:sym typeface="Tahoma"/>
                        </a:defRPr>
                      </a:pPr>
                      <a:r>
                        <a:rPr lang="en-US" dirty="0" smtClean="0"/>
                        <a:t>Deputy Head of the Federal Antimonopoly Service</a:t>
                      </a:r>
                      <a:endParaRPr dirty="0"/>
                    </a:p>
                  </a:txBody>
                  <a:tcPr marL="45720" marR="45720" anchor="ctr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82605">
                <a:tc>
                  <a:txBody>
                    <a:bodyPr/>
                    <a:lstStyle/>
                    <a:p>
                      <a:pPr algn="ctr" defTabSz="914400">
                        <a:defRPr>
                          <a:sym typeface="Tahoma"/>
                        </a:defRPr>
                      </a:pPr>
                      <a:r>
                        <a:rPr lang="en-US" dirty="0" smtClean="0"/>
                        <a:t>V.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err="1" smtClean="0"/>
                        <a:t>Evtukhov</a:t>
                      </a:r>
                      <a:endParaRPr dirty="0"/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State Secretary - Deputy Minister of Industry and Trade</a:t>
                      </a:r>
                      <a:endParaRPr sz="1000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anchor="ctr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2993">
                <a:tc>
                  <a:txBody>
                    <a:bodyPr/>
                    <a:lstStyle/>
                    <a:p>
                      <a:pPr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dirty="0" smtClean="0">
                          <a:solidFill>
                            <a:srgbClr val="1E1E1E"/>
                          </a:solidFill>
                          <a:sym typeface="Tahoma"/>
                        </a:rPr>
                        <a:t>K. </a:t>
                      </a:r>
                      <a:r>
                        <a:rPr lang="en-US" sz="1200" dirty="0" err="1" smtClean="0">
                          <a:solidFill>
                            <a:srgbClr val="1E1E1E"/>
                          </a:solidFill>
                          <a:sym typeface="Tahoma"/>
                        </a:rPr>
                        <a:t>Savenkov</a:t>
                      </a:r>
                      <a:endParaRPr sz="1200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1000">
                          <a:sym typeface="Tahoma"/>
                        </a:defRPr>
                      </a:pPr>
                      <a:r>
                        <a:rPr lang="en-US" dirty="0" smtClean="0"/>
                        <a:t>Deputy Head of the Federal Service for Veterinary and </a:t>
                      </a:r>
                      <a:r>
                        <a:rPr lang="en-US" dirty="0" err="1" smtClean="0"/>
                        <a:t>Phytosanitary</a:t>
                      </a:r>
                      <a:r>
                        <a:rPr lang="en-US" dirty="0" smtClean="0"/>
                        <a:t> Surveillance</a:t>
                      </a:r>
                      <a:endParaRPr lang="en-US" dirty="0"/>
                    </a:p>
                  </a:txBody>
                  <a:tcPr marL="45720" marR="45720" anchor="ctr" horzOverflow="overflow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92993">
                <a:tc>
                  <a:txBody>
                    <a:bodyPr/>
                    <a:lstStyle/>
                    <a:p>
                      <a:pPr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dirty="0" smtClean="0">
                          <a:solidFill>
                            <a:srgbClr val="1E1E1E"/>
                          </a:solidFill>
                          <a:sym typeface="Tahoma"/>
                        </a:rPr>
                        <a:t>A. </a:t>
                      </a:r>
                      <a:r>
                        <a:rPr lang="en-US" sz="1200" dirty="0" err="1" smtClean="0">
                          <a:solidFill>
                            <a:srgbClr val="1E1E1E"/>
                          </a:solidFill>
                          <a:sym typeface="Tahoma"/>
                        </a:rPr>
                        <a:t>Sokolov</a:t>
                      </a:r>
                      <a:endParaRPr sz="1200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000" dirty="0" smtClean="0">
                          <a:solidFill>
                            <a:srgbClr val="1E1E1E"/>
                          </a:solidFill>
                          <a:sym typeface="Tahoma"/>
                        </a:rPr>
                        <a:t>Deputy Minister of Digital Development, Communications and Mass Media of the Russian Federation </a:t>
                      </a:r>
                      <a:endParaRPr sz="1000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20" marR="45720" anchor="ctr" horzOverflow="overflow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1" name="TextBox 9"/>
          <p:cNvSpPr txBox="1"/>
          <p:nvPr/>
        </p:nvSpPr>
        <p:spPr>
          <a:xfrm>
            <a:off x="764206" y="310185"/>
            <a:ext cx="6096753" cy="8001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24" tIns="91424" rIns="91424" bIns="91424" anchor="ctr">
            <a:spAutoFit/>
          </a:bodyPr>
          <a:lstStyle>
            <a:lvl1pPr algn="ctr">
              <a:defRPr sz="2000" b="1">
                <a:solidFill>
                  <a:srgbClr val="000000"/>
                </a:solidFill>
              </a:defRPr>
            </a:lvl1pPr>
          </a:lstStyle>
          <a:p>
            <a:r>
              <a:rPr lang="en-US" dirty="0">
                <a:solidFill>
                  <a:schemeClr val="accent2"/>
                </a:solidFill>
              </a:rPr>
              <a:t>Project Team </a:t>
            </a:r>
            <a:r>
              <a:rPr lang="ru-RU" dirty="0" smtClean="0">
                <a:solidFill>
                  <a:schemeClr val="accent2"/>
                </a:solidFill>
              </a:rPr>
              <a:t>«</a:t>
            </a:r>
            <a:r>
              <a:rPr lang="en-US" dirty="0" smtClean="0">
                <a:solidFill>
                  <a:schemeClr val="accent2"/>
                </a:solidFill>
              </a:rPr>
              <a:t>DIGITAL </a:t>
            </a:r>
            <a:r>
              <a:rPr lang="en-US" dirty="0">
                <a:solidFill>
                  <a:schemeClr val="accent2"/>
                </a:solidFill>
              </a:rPr>
              <a:t>AGRICULTURAL </a:t>
            </a:r>
            <a:r>
              <a:rPr lang="en-US" dirty="0" smtClean="0">
                <a:solidFill>
                  <a:schemeClr val="accent2"/>
                </a:solidFill>
              </a:rPr>
              <a:t>SURVEILLANCE</a:t>
            </a:r>
            <a:r>
              <a:rPr lang="ru-RU" dirty="0" smtClean="0">
                <a:solidFill>
                  <a:schemeClr val="accent2"/>
                </a:solidFill>
              </a:rPr>
              <a:t>»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7" name="Текст 3"/>
          <p:cNvSpPr txBox="1"/>
          <p:nvPr/>
        </p:nvSpPr>
        <p:spPr>
          <a:xfrm>
            <a:off x="5653135" y="133102"/>
            <a:ext cx="2415648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Digital transformation of CSA to the </a:t>
            </a:r>
            <a:r>
              <a:rPr lang="en-US" dirty="0" smtClean="0"/>
              <a:t>AI</a:t>
            </a:r>
            <a:endParaRPr lang="en-US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16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303" y="385230"/>
            <a:ext cx="639860" cy="65009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5765" y="282872"/>
            <a:ext cx="7170474" cy="4578579"/>
          </a:xfrm>
          <a:prstGeom prst="rect">
            <a:avLst/>
          </a:prstGeom>
          <a:solidFill>
            <a:schemeClr val="accent1">
              <a:lumMod val="5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spc="0" normalizeH="0" baseline="0">
              <a:ln>
                <a:noFill/>
              </a:ln>
              <a:solidFill>
                <a:srgbClr val="1E1E1E"/>
              </a:solidFill>
              <a:effectLst/>
              <a:uFillTx/>
              <a:latin typeface="+mn-lt"/>
              <a:ea typeface="+mn-ea"/>
              <a:cs typeface="+mn-cs"/>
              <a:sym typeface="Tahoma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594" y="3071160"/>
            <a:ext cx="1620227" cy="6254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594" y="2048954"/>
            <a:ext cx="721994" cy="7219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891051" y="2129994"/>
            <a:ext cx="1302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b="1" dirty="0" smtClean="0">
                <a:solidFill>
                  <a:schemeClr val="tx1"/>
                </a:solidFill>
              </a:rPr>
              <a:t>DIGITAL TRANSFORMATION LEADERS TRAINING CENTER</a:t>
            </a:r>
            <a:endParaRPr lang="ru-RU" sz="7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74139" y="3976464"/>
            <a:ext cx="1477037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      </a:t>
            </a:r>
            <a:r>
              <a:rPr lang="en-US" sz="800" b="1" dirty="0" smtClean="0">
                <a:solidFill>
                  <a:srgbClr val="002060"/>
                </a:solidFill>
              </a:rPr>
              <a:t>HSE</a:t>
            </a:r>
            <a:r>
              <a:rPr lang="en-US" sz="800" dirty="0" smtClean="0">
                <a:solidFill>
                  <a:srgbClr val="002060"/>
                </a:solidFill>
              </a:rPr>
              <a:t> </a:t>
            </a:r>
            <a:r>
              <a:rPr lang="en-US" sz="800" dirty="0">
                <a:solidFill>
                  <a:srgbClr val="00B0F0"/>
                </a:solidFill>
              </a:rPr>
              <a:t>GRADUATE SCHOOL OF PUBLIC ADMINISTRATION</a:t>
            </a:r>
            <a:endParaRPr lang="ru-RU" sz="800" dirty="0">
              <a:solidFill>
                <a:srgbClr val="00B0F0"/>
              </a:solidFill>
            </a:endParaRPr>
          </a:p>
        </p:txBody>
      </p:sp>
      <p:pic>
        <p:nvPicPr>
          <p:cNvPr id="13" name="Рисунок 12" descr="D:\!!!\МАТЕРИАЛЫ С.А\КОНКУРС\ПРЕЗЕНТАЦИЯ\Картинки_доп\Лого ВШГУ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3" r="-4093" b="49909"/>
          <a:stretch/>
        </p:blipFill>
        <p:spPr bwMode="auto">
          <a:xfrm>
            <a:off x="7369240" y="3976464"/>
            <a:ext cx="460756" cy="2923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17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240" y="1121441"/>
            <a:ext cx="639860" cy="65009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952853" y="1117079"/>
            <a:ext cx="13025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rgbClr val="000000"/>
                </a:solidFill>
              </a:rPr>
              <a:t>Federal Service for Veterinary and </a:t>
            </a:r>
            <a:r>
              <a:rPr lang="en-US" sz="800" dirty="0" err="1">
                <a:solidFill>
                  <a:srgbClr val="000000"/>
                </a:solidFill>
              </a:rPr>
              <a:t>Phytosanitary</a:t>
            </a:r>
            <a:r>
              <a:rPr lang="en-US" sz="800" dirty="0">
                <a:solidFill>
                  <a:srgbClr val="000000"/>
                </a:solidFill>
              </a:rPr>
              <a:t> Surveillance (</a:t>
            </a:r>
            <a:r>
              <a:rPr lang="en-US" sz="800" dirty="0" err="1">
                <a:solidFill>
                  <a:srgbClr val="000000"/>
                </a:solidFill>
              </a:rPr>
              <a:t>Rosselkhoznadzor</a:t>
            </a:r>
            <a:r>
              <a:rPr lang="en-US" sz="800" dirty="0">
                <a:solidFill>
                  <a:srgbClr val="000000"/>
                </a:solidFill>
              </a:rPr>
              <a:t>)</a:t>
            </a:r>
            <a:endParaRPr lang="ru-RU" sz="800" dirty="0">
              <a:solidFill>
                <a:srgbClr val="000000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86657" y="759145"/>
            <a:ext cx="2513830" cy="6559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HEAD</a:t>
            </a:r>
            <a:endParaRPr lang="ru-RU" b="1" dirty="0" smtClean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 TRANSFORMATION</a:t>
            </a:r>
            <a:endParaRPr lang="ru-RU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06599" y="2068206"/>
            <a:ext cx="6304931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500" b="1" dirty="0" err="1" smtClean="0">
                <a:solidFill>
                  <a:schemeClr val="bg1"/>
                </a:solidFill>
              </a:rPr>
              <a:t>Thanks</a:t>
            </a:r>
            <a:r>
              <a:rPr lang="ru-RU" sz="4500" b="1" dirty="0" smtClean="0">
                <a:solidFill>
                  <a:schemeClr val="bg1"/>
                </a:solidFill>
              </a:rPr>
              <a:t> </a:t>
            </a:r>
            <a:r>
              <a:rPr lang="ru-RU" sz="4500" b="1" dirty="0" err="1">
                <a:solidFill>
                  <a:schemeClr val="bg1"/>
                </a:solidFill>
              </a:rPr>
              <a:t>for</a:t>
            </a:r>
            <a:r>
              <a:rPr lang="ru-RU" sz="4500" b="1" dirty="0">
                <a:solidFill>
                  <a:schemeClr val="bg1"/>
                </a:solidFill>
              </a:rPr>
              <a:t> </a:t>
            </a:r>
            <a:r>
              <a:rPr lang="ru-RU" sz="4500" b="1" dirty="0" err="1" smtClean="0">
                <a:solidFill>
                  <a:schemeClr val="bg1"/>
                </a:solidFill>
              </a:rPr>
              <a:t>attention</a:t>
            </a:r>
            <a:r>
              <a:rPr lang="ru-RU" sz="4500" b="1" dirty="0" smtClean="0">
                <a:solidFill>
                  <a:schemeClr val="bg1"/>
                </a:solidFill>
              </a:rPr>
              <a:t>!</a:t>
            </a:r>
            <a:endParaRPr lang="ru-RU" sz="4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00401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Текст 3"/>
          <p:cNvSpPr txBox="1">
            <a:spLocks noGrp="1"/>
          </p:cNvSpPr>
          <p:nvPr>
            <p:ph type="body" sz="quarter" idx="1"/>
          </p:nvPr>
        </p:nvSpPr>
        <p:spPr>
          <a:xfrm>
            <a:off x="5703752" y="111780"/>
            <a:ext cx="2417453" cy="22376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Digital transformation of CSA to the </a:t>
            </a:r>
            <a:r>
              <a:rPr lang="en-US" dirty="0" smtClean="0"/>
              <a:t>AI</a:t>
            </a:r>
            <a:endParaRPr lang="en-US" dirty="0"/>
          </a:p>
        </p:txBody>
      </p:sp>
      <p:sp>
        <p:nvSpPr>
          <p:cNvPr id="159" name="TextBox 13"/>
          <p:cNvSpPr txBox="1"/>
          <p:nvPr/>
        </p:nvSpPr>
        <p:spPr>
          <a:xfrm>
            <a:off x="467068" y="385230"/>
            <a:ext cx="7035766" cy="8001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24" tIns="91424" rIns="91424" bIns="91424" anchor="ctr">
            <a:spAutoFit/>
          </a:bodyPr>
          <a:lstStyle>
            <a:lvl1pPr algn="ctr">
              <a:defRPr sz="2000" b="1">
                <a:solidFill>
                  <a:srgbClr val="000000"/>
                </a:solidFill>
              </a:defRPr>
            </a:lvl1pPr>
          </a:lstStyle>
          <a:p>
            <a:r>
              <a:rPr lang="en-US" dirty="0">
                <a:solidFill>
                  <a:schemeClr val="accent2"/>
                </a:solidFill>
              </a:rPr>
              <a:t>The goals of digital transformation of control and </a:t>
            </a:r>
            <a:r>
              <a:rPr lang="en-US" dirty="0" smtClean="0">
                <a:solidFill>
                  <a:schemeClr val="accent2"/>
                </a:solidFill>
              </a:rPr>
              <a:t>surveillance </a:t>
            </a:r>
            <a:r>
              <a:rPr lang="en-US" dirty="0">
                <a:solidFill>
                  <a:schemeClr val="accent2"/>
                </a:solidFill>
              </a:rPr>
              <a:t>activities in the agro-industrial complex</a:t>
            </a:r>
            <a:endParaRPr dirty="0">
              <a:solidFill>
                <a:schemeClr val="accent2"/>
              </a:solidFill>
            </a:endParaRPr>
          </a:p>
        </p:txBody>
      </p:sp>
      <p:graphicFrame>
        <p:nvGraphicFramePr>
          <p:cNvPr id="160" name="Таблица 8"/>
          <p:cNvGraphicFramePr/>
          <p:nvPr>
            <p:extLst/>
          </p:nvPr>
        </p:nvGraphicFramePr>
        <p:xfrm>
          <a:off x="401282" y="1291214"/>
          <a:ext cx="8052996" cy="3386108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28688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4662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375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67666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 smtClean="0">
                          <a:solidFill>
                            <a:srgbClr val="1E1E1E"/>
                          </a:solidFill>
                          <a:sym typeface="Tahoma"/>
                        </a:rPr>
                        <a:t>For state</a:t>
                      </a:r>
                      <a:endParaRPr sz="1200" b="1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16" marR="45716" marT="45716" marB="45716" anchor="ctr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 smtClean="0">
                          <a:solidFill>
                            <a:srgbClr val="1E1E1E"/>
                          </a:solidFill>
                          <a:sym typeface="Tahoma"/>
                        </a:rPr>
                        <a:t>For business </a:t>
                      </a:r>
                      <a:endParaRPr sz="1200" b="1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16" marR="45716" marT="45716" marB="45716" anchor="ctr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 smtClean="0">
                          <a:solidFill>
                            <a:srgbClr val="1E1E1E"/>
                          </a:solidFill>
                          <a:sym typeface="Tahoma"/>
                        </a:rPr>
                        <a:t>For society</a:t>
                      </a:r>
                      <a:endParaRPr sz="1200" b="1" dirty="0">
                        <a:solidFill>
                          <a:srgbClr val="1E1E1E"/>
                        </a:solidFill>
                        <a:sym typeface="Tahoma"/>
                      </a:endParaRPr>
                    </a:p>
                  </a:txBody>
                  <a:tcPr marL="45716" marR="45716" marT="45716" marB="45716" anchor="ctr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11796">
                <a:tc>
                  <a:txBody>
                    <a:bodyPr/>
                    <a:lstStyle/>
                    <a:p>
                      <a:pPr marL="171450" indent="-171450" algn="just" defTabSz="914400">
                        <a:buClr>
                          <a:srgbClr val="000000"/>
                        </a:buClr>
                        <a:buSzPct val="100000"/>
                        <a:buChar char="✓"/>
                        <a:defRPr sz="900">
                          <a:sym typeface="Tahoma"/>
                        </a:defRPr>
                      </a:pPr>
                      <a:r>
                        <a:rPr lang="en-US" dirty="0" smtClean="0"/>
                        <a:t>Food and Biosafety assurance </a:t>
                      </a:r>
                    </a:p>
                    <a:p>
                      <a:pPr marL="171450" indent="-171450" algn="just" defTabSz="914400">
                        <a:buClr>
                          <a:srgbClr val="000000"/>
                        </a:buClr>
                        <a:buSzPct val="100000"/>
                        <a:buChar char="✓"/>
                        <a:defRPr sz="900">
                          <a:sym typeface="Tahoma"/>
                        </a:defRPr>
                      </a:pPr>
                      <a:r>
                        <a:rPr lang="en-US" dirty="0" smtClean="0"/>
                        <a:t>Growth of agricultural exports</a:t>
                      </a:r>
                    </a:p>
                    <a:p>
                      <a:pPr marL="171450" indent="-171450" algn="just" defTabSz="914400">
                        <a:buClr>
                          <a:srgbClr val="000000"/>
                        </a:buClr>
                        <a:buSzPct val="100000"/>
                        <a:buChar char="✓"/>
                        <a:defRPr sz="900">
                          <a:sym typeface="Tahoma"/>
                        </a:defRPr>
                      </a:pPr>
                      <a:r>
                        <a:rPr lang="en-US" dirty="0" smtClean="0"/>
                        <a:t>Improving the sustainability of agricultural sector</a:t>
                      </a:r>
                    </a:p>
                    <a:p>
                      <a:pPr marL="171450" indent="-171450" algn="just" defTabSz="914400">
                        <a:buClr>
                          <a:srgbClr val="000000"/>
                        </a:buClr>
                        <a:buSzPct val="100000"/>
                        <a:buChar char="✓"/>
                        <a:defRPr sz="900">
                          <a:sym typeface="Tahoma"/>
                        </a:defRPr>
                      </a:pPr>
                      <a:r>
                        <a:rPr lang="en-US" dirty="0" smtClean="0"/>
                        <a:t>The increase in the speed of managerial decision-making by the management of responsible federal executive bodies due to the prompt presentation of information both from in-house industry-specific information systems</a:t>
                      </a:r>
                      <a:r>
                        <a:rPr lang="en-US" baseline="0" dirty="0" smtClean="0"/>
                        <a:t> a</a:t>
                      </a:r>
                      <a:r>
                        <a:rPr lang="en-US" dirty="0" smtClean="0"/>
                        <a:t>nd external systems of other executive bodies and its subsequent analysis</a:t>
                      </a:r>
                    </a:p>
                    <a:p>
                      <a:pPr marL="171450" indent="-171450" algn="just" defTabSz="914400">
                        <a:buClr>
                          <a:srgbClr val="000000"/>
                        </a:buClr>
                        <a:buSzPct val="100000"/>
                        <a:buChar char="✓"/>
                        <a:defRPr sz="900">
                          <a:sym typeface="Tahoma"/>
                        </a:defRPr>
                      </a:pPr>
                      <a:r>
                        <a:rPr lang="en-US" dirty="0" smtClean="0"/>
                        <a:t>Improving the administration quality of the federal executive bodies functions by generating "clean" data</a:t>
                      </a:r>
                    </a:p>
                    <a:p>
                      <a:pPr marL="171450" indent="-171450" algn="just" defTabSz="914400">
                        <a:buClr>
                          <a:srgbClr val="000000"/>
                        </a:buClr>
                        <a:buSzPct val="100000"/>
                        <a:buChar char="✓"/>
                        <a:defRPr sz="900">
                          <a:sym typeface="Tahoma"/>
                        </a:defRPr>
                      </a:pPr>
                      <a:r>
                        <a:rPr lang="en-US" dirty="0" smtClean="0"/>
                        <a:t>Decrease in the number of civil servants</a:t>
                      </a:r>
                    </a:p>
                    <a:p>
                      <a:pPr marL="171450" indent="-171450" algn="just" defTabSz="914400">
                        <a:buClr>
                          <a:srgbClr val="000000"/>
                        </a:buClr>
                        <a:buSzPct val="100000"/>
                        <a:buChar char="✓"/>
                        <a:defRPr sz="900">
                          <a:sym typeface="Tahoma"/>
                        </a:defRPr>
                      </a:pPr>
                      <a:r>
                        <a:rPr lang="en-US" dirty="0" smtClean="0"/>
                        <a:t>Increasing the level of accessibility of analytical information for interested federal and regional authorities, as well as business entities</a:t>
                      </a:r>
                    </a:p>
                    <a:p>
                      <a:pPr marL="171450" indent="-171450" algn="just" defTabSz="914400">
                        <a:buClr>
                          <a:srgbClr val="000000"/>
                        </a:buClr>
                        <a:buSzPct val="100000"/>
                        <a:buChar char="✓"/>
                        <a:defRPr sz="900">
                          <a:sym typeface="Tahoma"/>
                        </a:defRPr>
                      </a:pPr>
                      <a:r>
                        <a:rPr lang="en-US" dirty="0" smtClean="0"/>
                        <a:t>Reducing corruption risks</a:t>
                      </a:r>
                      <a:endParaRPr dirty="0"/>
                    </a:p>
                  </a:txBody>
                  <a:tcPr marL="45716" marR="45716" marT="45716" marB="45716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  <a:solidFill>
                      <a:srgbClr val="FEFCFA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just" defTabSz="914400">
                        <a:buClr>
                          <a:srgbClr val="000000"/>
                        </a:buClr>
                        <a:buSzPct val="100000"/>
                        <a:buChar char="✓"/>
                        <a:defRPr sz="900">
                          <a:sym typeface="Tahoma"/>
                        </a:defRPr>
                      </a:pPr>
                      <a:r>
                        <a:rPr lang="en-US" dirty="0" smtClean="0"/>
                        <a:t>Production growth, promotion of competition </a:t>
                      </a:r>
                    </a:p>
                    <a:p>
                      <a:pPr marL="171450" indent="-171450" algn="just" defTabSz="914400">
                        <a:buClr>
                          <a:srgbClr val="000000"/>
                        </a:buClr>
                        <a:buSzPct val="100000"/>
                        <a:buChar char="✓"/>
                        <a:defRPr sz="900">
                          <a:sym typeface="Tahoma"/>
                        </a:defRPr>
                      </a:pPr>
                      <a:r>
                        <a:rPr lang="en-US" dirty="0" smtClean="0"/>
                        <a:t>Growth of profitability of agricultural producers, profitability increase </a:t>
                      </a:r>
                    </a:p>
                    <a:p>
                      <a:pPr marL="171450" indent="-171450" algn="just" defTabSz="914400">
                        <a:buClr>
                          <a:srgbClr val="000000"/>
                        </a:buClr>
                        <a:buSzPct val="100000"/>
                        <a:buChar char="✓"/>
                        <a:defRPr sz="900">
                          <a:sym typeface="Tahoma"/>
                        </a:defRPr>
                      </a:pPr>
                      <a:r>
                        <a:rPr lang="en-US" dirty="0" smtClean="0"/>
                        <a:t>More profound product quality control by analyzing the origin of raw materials and the traceability of its batches movement</a:t>
                      </a:r>
                    </a:p>
                    <a:p>
                      <a:pPr marL="171450" indent="-171450" algn="just" defTabSz="914400">
                        <a:buClr>
                          <a:srgbClr val="000000"/>
                        </a:buClr>
                        <a:buSzPct val="100000"/>
                        <a:buChar char="✓"/>
                        <a:defRPr sz="900">
                          <a:sym typeface="Tahoma"/>
                        </a:defRPr>
                      </a:pPr>
                      <a:r>
                        <a:rPr lang="en-US" dirty="0" smtClean="0"/>
                        <a:t>Reducing the time for obtaining permits and accompanying documents, analysis of products (raw materials)</a:t>
                      </a:r>
                    </a:p>
                    <a:p>
                      <a:pPr marL="171450" indent="-171450" algn="just" defTabSz="914400">
                        <a:buClr>
                          <a:srgbClr val="000000"/>
                        </a:buClr>
                        <a:buSzPct val="100000"/>
                        <a:buChar char="✓"/>
                        <a:defRPr sz="900">
                          <a:sym typeface="Tahoma"/>
                        </a:defRPr>
                      </a:pPr>
                      <a:r>
                        <a:rPr lang="en-US" dirty="0" smtClean="0"/>
                        <a:t>Reduction of transaction costs, for example, for raw materials search, by obtaining information about alternative suppliers and viewing the reliability rating, optimal logistics</a:t>
                      </a:r>
                    </a:p>
                    <a:p>
                      <a:pPr marL="171450" indent="-171450" algn="just" defTabSz="914400">
                        <a:buClr>
                          <a:srgbClr val="000000"/>
                        </a:buClr>
                        <a:buSzPct val="100000"/>
                        <a:buChar char="✓"/>
                        <a:defRPr sz="900">
                          <a:sym typeface="Tahoma"/>
                        </a:defRPr>
                      </a:pPr>
                      <a:r>
                        <a:rPr lang="en-US" dirty="0" smtClean="0"/>
                        <a:t>Increased demand for products by eliminating unnecessary mediators between the manufacturer and the consumer, resulting in overpricing for products for final consumer</a:t>
                      </a:r>
                    </a:p>
                    <a:p>
                      <a:pPr marL="171450" indent="-171450" algn="just" defTabSz="914400">
                        <a:buClr>
                          <a:srgbClr val="000000"/>
                        </a:buClr>
                        <a:buSzPct val="100000"/>
                        <a:buChar char="✓"/>
                        <a:defRPr sz="900">
                          <a:sym typeface="Tahoma"/>
                        </a:defRPr>
                      </a:pPr>
                      <a:r>
                        <a:rPr lang="en-US" dirty="0" smtClean="0"/>
                        <a:t>Possibility to connect marketplaces taking into account "Clean" data: products - logistics.</a:t>
                      </a:r>
                    </a:p>
                    <a:p>
                      <a:pPr marL="171450" indent="-171450" algn="just" defTabSz="914400">
                        <a:buClr>
                          <a:srgbClr val="000000"/>
                        </a:buClr>
                        <a:buSzPct val="100000"/>
                        <a:buChar char="✓"/>
                        <a:defRPr sz="900">
                          <a:sym typeface="Tahoma"/>
                        </a:defRPr>
                      </a:pPr>
                      <a:r>
                        <a:rPr lang="en-US" dirty="0" smtClean="0"/>
                        <a:t>Illegal business reduction</a:t>
                      </a:r>
                    </a:p>
                    <a:p>
                      <a:pPr marL="171450" indent="-171450" algn="just" defTabSz="914400">
                        <a:buClr>
                          <a:srgbClr val="000000"/>
                        </a:buClr>
                        <a:buSzPct val="100000"/>
                        <a:buChar char="✓"/>
                        <a:defRPr sz="900">
                          <a:sym typeface="Tahoma"/>
                        </a:defRPr>
                      </a:pPr>
                      <a:r>
                        <a:rPr lang="en-US" dirty="0" smtClean="0"/>
                        <a:t>Decrease in the number of on-site inspections by regulatory authorities</a:t>
                      </a:r>
                      <a:endParaRPr dirty="0"/>
                    </a:p>
                  </a:txBody>
                  <a:tcPr marL="45716" marR="45716" marT="45716" marB="45716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  <a:solidFill>
                      <a:srgbClr val="FEFCFA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just" defTabSz="914400">
                        <a:buClr>
                          <a:srgbClr val="000000"/>
                        </a:buClr>
                        <a:buSzPct val="100000"/>
                        <a:buChar char="✓"/>
                        <a:defRPr sz="900">
                          <a:sym typeface="Tahoma"/>
                        </a:defRPr>
                      </a:pPr>
                      <a:r>
                        <a:rPr lang="en-US" dirty="0" smtClean="0"/>
                        <a:t>Improving the quality and safety of agricultural products</a:t>
                      </a:r>
                    </a:p>
                    <a:p>
                      <a:pPr marL="171450" indent="-171450" algn="just" defTabSz="914400">
                        <a:buClr>
                          <a:srgbClr val="000000"/>
                        </a:buClr>
                        <a:buSzPct val="100000"/>
                        <a:buChar char="✓"/>
                        <a:defRPr sz="900">
                          <a:sym typeface="Tahoma"/>
                        </a:defRPr>
                      </a:pPr>
                      <a:r>
                        <a:rPr lang="en-US" dirty="0" smtClean="0"/>
                        <a:t>Self-sufficiency increase, reduction</a:t>
                      </a:r>
                      <a:r>
                        <a:rPr lang="en-US" baseline="0" dirty="0" smtClean="0"/>
                        <a:t> of </a:t>
                      </a:r>
                      <a:r>
                        <a:rPr lang="en-US" dirty="0" smtClean="0"/>
                        <a:t>dependence on imported products; growth in personal consumption of domestic agricultural products</a:t>
                      </a:r>
                    </a:p>
                    <a:p>
                      <a:pPr marL="171450" indent="-171450" algn="just" defTabSz="914400">
                        <a:buClr>
                          <a:srgbClr val="000000"/>
                        </a:buClr>
                        <a:buSzPct val="100000"/>
                        <a:buChar char="✓"/>
                        <a:defRPr sz="900">
                          <a:sym typeface="Tahoma"/>
                        </a:defRPr>
                      </a:pPr>
                      <a:r>
                        <a:rPr lang="en-US" dirty="0" smtClean="0"/>
                        <a:t>Reducing of expenditures for products by finding more favorable prices at closely located retailers</a:t>
                      </a:r>
                    </a:p>
                    <a:p>
                      <a:pPr marL="171450" indent="-171450" algn="just" defTabSz="914400">
                        <a:buClr>
                          <a:srgbClr val="000000"/>
                        </a:buClr>
                        <a:buSzPct val="100000"/>
                        <a:buChar char="✓"/>
                        <a:defRPr sz="900">
                          <a:sym typeface="Tahoma"/>
                        </a:defRPr>
                      </a:pPr>
                      <a:r>
                        <a:rPr lang="en-US" dirty="0" smtClean="0"/>
                        <a:t>Awareness increase of product properties, taking into account the use of platform for obtaining information</a:t>
                      </a:r>
                    </a:p>
                    <a:p>
                      <a:pPr marL="171450" indent="-171450" algn="just" defTabSz="914400">
                        <a:buClr>
                          <a:srgbClr val="000000"/>
                        </a:buClr>
                        <a:buSzPct val="100000"/>
                        <a:buChar char="✓"/>
                        <a:defRPr sz="900">
                          <a:sym typeface="Tahoma"/>
                        </a:defRPr>
                      </a:pPr>
                      <a:r>
                        <a:rPr lang="en-US" dirty="0" smtClean="0"/>
                        <a:t>Confidence increase in products due to greater traceability of origin and movement of raw materials and finished products</a:t>
                      </a:r>
                    </a:p>
                    <a:p>
                      <a:pPr marL="171450" indent="-171450" algn="just" defTabSz="914400">
                        <a:buClr>
                          <a:srgbClr val="000000"/>
                        </a:buClr>
                        <a:buSzPct val="100000"/>
                        <a:buChar char="✓"/>
                        <a:defRPr sz="900">
                          <a:sym typeface="Tahoma"/>
                        </a:defRPr>
                      </a:pPr>
                      <a:endParaRPr dirty="0"/>
                    </a:p>
                    <a:p>
                      <a:pPr algn="just" defTabSz="914400">
                        <a:defRPr sz="900">
                          <a:sym typeface="Tahoma"/>
                        </a:defRPr>
                      </a:pPr>
                      <a:endParaRPr dirty="0"/>
                    </a:p>
                    <a:p>
                      <a:pPr algn="just" defTabSz="914400">
                        <a:defRPr sz="900">
                          <a:sym typeface="Tahoma"/>
                        </a:defRPr>
                      </a:pPr>
                      <a:endParaRPr dirty="0"/>
                    </a:p>
                  </a:txBody>
                  <a:tcPr marL="45716" marR="45716" marT="45716" marB="45716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  <a:solidFill>
                      <a:srgbClr val="FEFC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2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303" y="385230"/>
            <a:ext cx="639860" cy="65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50423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Прямоугольник 8"/>
          <p:cNvSpPr txBox="1"/>
          <p:nvPr/>
        </p:nvSpPr>
        <p:spPr>
          <a:xfrm>
            <a:off x="514030" y="1794382"/>
            <a:ext cx="7828596" cy="3416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000000"/>
              </a:buClr>
              <a:buSzPct val="100000"/>
              <a:buFont typeface="Arial"/>
              <a:buChar char="•"/>
              <a:defRPr sz="1200">
                <a:solidFill>
                  <a:srgbClr val="000000"/>
                </a:solidFill>
              </a:defRPr>
            </a:pPr>
            <a:r>
              <a:rPr lang="en-US" sz="1200" dirty="0"/>
              <a:t>more than </a:t>
            </a:r>
            <a:r>
              <a:rPr lang="en-US" sz="1200" b="1" dirty="0">
                <a:solidFill>
                  <a:schemeClr val="accent2"/>
                </a:solidFill>
              </a:rPr>
              <a:t>1 million </a:t>
            </a:r>
            <a:r>
              <a:rPr lang="en-US" sz="1200" dirty="0"/>
              <a:t>business entities are registered in the system</a:t>
            </a:r>
            <a:r>
              <a:rPr lang="en-US" sz="1200" dirty="0" smtClean="0"/>
              <a:t>;</a:t>
            </a:r>
          </a:p>
          <a:p>
            <a:pPr marL="285750" indent="-285750">
              <a:lnSpc>
                <a:spcPct val="150000"/>
              </a:lnSpc>
              <a:buClr>
                <a:srgbClr val="000000"/>
              </a:buClr>
              <a:buSzPct val="100000"/>
              <a:buFont typeface="Arial"/>
              <a:buChar char="•"/>
              <a:defRPr sz="1200">
                <a:solidFill>
                  <a:srgbClr val="000000"/>
                </a:solidFill>
              </a:defRPr>
            </a:pPr>
            <a:r>
              <a:rPr lang="en-US" sz="1200" dirty="0"/>
              <a:t>more than </a:t>
            </a:r>
            <a:r>
              <a:rPr lang="en-US" sz="1200" b="1" dirty="0">
                <a:solidFill>
                  <a:schemeClr val="accent2"/>
                </a:solidFill>
              </a:rPr>
              <a:t>236 million </a:t>
            </a:r>
            <a:r>
              <a:rPr lang="en-US" sz="1200" dirty="0"/>
              <a:t>electronic veterinary accompanying documents </a:t>
            </a:r>
            <a:r>
              <a:rPr lang="en-US" sz="1200" dirty="0" smtClean="0"/>
              <a:t>(</a:t>
            </a:r>
            <a:r>
              <a:rPr lang="en-US" sz="1200" dirty="0" err="1" smtClean="0"/>
              <a:t>eVAD</a:t>
            </a:r>
            <a:r>
              <a:rPr lang="en-US" sz="1200" dirty="0" smtClean="0"/>
              <a:t>) </a:t>
            </a:r>
            <a:r>
              <a:rPr lang="en-US" sz="1200" dirty="0"/>
              <a:t>issued in October 2019</a:t>
            </a:r>
            <a:r>
              <a:rPr lang="en-US" sz="1200" dirty="0" smtClean="0"/>
              <a:t>;</a:t>
            </a:r>
          </a:p>
          <a:p>
            <a:pPr marL="285750" indent="-285750">
              <a:lnSpc>
                <a:spcPct val="150000"/>
              </a:lnSpc>
              <a:buClr>
                <a:srgbClr val="000000"/>
              </a:buClr>
              <a:buSzPct val="100000"/>
              <a:buFont typeface="Arial"/>
              <a:buChar char="•"/>
              <a:defRPr sz="1200">
                <a:solidFill>
                  <a:srgbClr val="000000"/>
                </a:solidFill>
              </a:defRPr>
            </a:pPr>
            <a:r>
              <a:rPr lang="en-US" sz="1200" dirty="0"/>
              <a:t>integration of </a:t>
            </a:r>
            <a:r>
              <a:rPr lang="en-US" sz="1200" b="1" dirty="0">
                <a:solidFill>
                  <a:schemeClr val="accent2"/>
                </a:solidFill>
              </a:rPr>
              <a:t>6</a:t>
            </a:r>
            <a:r>
              <a:rPr lang="en-US" sz="1200" dirty="0"/>
              <a:t> information systems of foreign countries</a:t>
            </a:r>
            <a:r>
              <a:rPr lang="en-US" sz="1200" dirty="0" smtClean="0"/>
              <a:t>;</a:t>
            </a:r>
            <a:endParaRPr lang="ru-RU" sz="1200" dirty="0" smtClean="0"/>
          </a:p>
          <a:p>
            <a:pPr marL="285750" indent="-285750">
              <a:lnSpc>
                <a:spcPct val="150000"/>
              </a:lnSpc>
              <a:buClr>
                <a:srgbClr val="000000"/>
              </a:buClr>
              <a:buSzPct val="100000"/>
              <a:buFont typeface="Arial"/>
              <a:buChar char="•"/>
              <a:defRPr sz="1200">
                <a:solidFill>
                  <a:srgbClr val="000000"/>
                </a:solidFill>
              </a:defRPr>
            </a:pPr>
            <a:r>
              <a:rPr lang="en-US" sz="1200" b="1" dirty="0">
                <a:solidFill>
                  <a:schemeClr val="accent2"/>
                </a:solidFill>
              </a:rPr>
              <a:t>722</a:t>
            </a:r>
            <a:r>
              <a:rPr lang="en-US" sz="1200" dirty="0">
                <a:solidFill>
                  <a:schemeClr val="accent2"/>
                </a:solidFill>
              </a:rPr>
              <a:t> </a:t>
            </a:r>
            <a:r>
              <a:rPr lang="en-US" sz="1200" dirty="0"/>
              <a:t>thousand electronic veterinary accompanying documents </a:t>
            </a:r>
            <a:r>
              <a:rPr lang="en-US" sz="1200" dirty="0" smtClean="0"/>
              <a:t>(</a:t>
            </a:r>
            <a:r>
              <a:rPr lang="en-US" sz="1200" dirty="0" err="1" smtClean="0"/>
              <a:t>eVAD</a:t>
            </a:r>
            <a:r>
              <a:rPr lang="en-US" sz="1200" dirty="0"/>
              <a:t>) </a:t>
            </a:r>
            <a:r>
              <a:rPr lang="en-US" sz="1200" dirty="0" smtClean="0"/>
              <a:t>per hour</a:t>
            </a:r>
            <a:r>
              <a:rPr lang="ru-RU" sz="1200" dirty="0" smtClean="0"/>
              <a:t>;</a:t>
            </a:r>
          </a:p>
          <a:p>
            <a:pPr marL="285750" indent="-285750">
              <a:lnSpc>
                <a:spcPct val="150000"/>
              </a:lnSpc>
              <a:buClr>
                <a:srgbClr val="000000"/>
              </a:buClr>
              <a:buSzPct val="100000"/>
              <a:buFont typeface="Arial"/>
              <a:buChar char="•"/>
              <a:defRPr sz="1200">
                <a:solidFill>
                  <a:srgbClr val="000000"/>
                </a:solidFill>
              </a:defRPr>
            </a:pPr>
            <a:r>
              <a:rPr lang="en-US" sz="1200" b="1" dirty="0">
                <a:solidFill>
                  <a:schemeClr val="accent2"/>
                </a:solidFill>
              </a:rPr>
              <a:t>200</a:t>
            </a:r>
            <a:r>
              <a:rPr lang="en-US" sz="1200" dirty="0">
                <a:solidFill>
                  <a:schemeClr val="accent2"/>
                </a:solidFill>
              </a:rPr>
              <a:t> </a:t>
            </a:r>
            <a:r>
              <a:rPr lang="en-US" sz="1200" dirty="0"/>
              <a:t>automatic blocking conditions</a:t>
            </a:r>
            <a:r>
              <a:rPr lang="en-US" sz="1200" dirty="0" smtClean="0"/>
              <a:t>.</a:t>
            </a:r>
            <a:r>
              <a:rPr lang="ru-RU" sz="1200" dirty="0" smtClean="0"/>
              <a:t> </a:t>
            </a:r>
            <a:r>
              <a:rPr lang="en-US" sz="1200" dirty="0"/>
              <a:t>Automated operation mode when considering violations beyond automatic blocking conditions (monitoring groups at each territorial administration of the </a:t>
            </a:r>
            <a:r>
              <a:rPr lang="en-US" sz="1200" dirty="0" err="1"/>
              <a:t>Rosselkhoznadzor</a:t>
            </a:r>
            <a:r>
              <a:rPr lang="en-US" sz="1200" dirty="0" smtClean="0"/>
              <a:t>)</a:t>
            </a:r>
            <a:r>
              <a:rPr lang="ru-RU" sz="1200" dirty="0"/>
              <a:t>;</a:t>
            </a:r>
            <a:endParaRPr lang="en-US" sz="1200" dirty="0" smtClean="0"/>
          </a:p>
          <a:p>
            <a:pPr marL="285750" indent="-285750">
              <a:lnSpc>
                <a:spcPct val="150000"/>
              </a:lnSpc>
              <a:buClr>
                <a:srgbClr val="000000"/>
              </a:buClr>
              <a:buSzPct val="100000"/>
              <a:buFont typeface="Arial"/>
              <a:buChar char="•"/>
              <a:defRPr sz="1200">
                <a:solidFill>
                  <a:srgbClr val="000000"/>
                </a:solidFill>
              </a:defRPr>
            </a:pPr>
            <a:r>
              <a:rPr dirty="0" err="1" smtClean="0"/>
              <a:t>BigData</a:t>
            </a:r>
            <a:r>
              <a:rPr dirty="0" smtClean="0"/>
              <a:t> </a:t>
            </a:r>
            <a:r>
              <a:rPr dirty="0"/>
              <a:t>– </a:t>
            </a:r>
            <a:r>
              <a:rPr b="1" dirty="0">
                <a:solidFill>
                  <a:schemeClr val="accent2"/>
                </a:solidFill>
              </a:rPr>
              <a:t>40 </a:t>
            </a:r>
            <a:r>
              <a:rPr b="1" dirty="0" err="1" smtClean="0">
                <a:solidFill>
                  <a:schemeClr val="accent2"/>
                </a:solidFill>
              </a:rPr>
              <a:t>Т</a:t>
            </a:r>
            <a:r>
              <a:rPr lang="en-US" b="1" dirty="0" err="1" smtClean="0">
                <a:solidFill>
                  <a:schemeClr val="accent2"/>
                </a:solidFill>
              </a:rPr>
              <a:t>b</a:t>
            </a:r>
            <a:r>
              <a:rPr lang="ru-RU" dirty="0" smtClean="0"/>
              <a:t>;</a:t>
            </a:r>
            <a:endParaRPr b="1" dirty="0"/>
          </a:p>
          <a:p>
            <a:pPr marL="285750" indent="-285750">
              <a:lnSpc>
                <a:spcPct val="150000"/>
              </a:lnSpc>
              <a:buClr>
                <a:srgbClr val="000000"/>
              </a:buClr>
              <a:buSzPct val="100000"/>
              <a:buFont typeface="Arial"/>
              <a:buChar char="•"/>
              <a:defRPr sz="1200"/>
            </a:pPr>
            <a:r>
              <a:rPr lang="en-US" b="1" dirty="0">
                <a:solidFill>
                  <a:schemeClr val="accent2"/>
                </a:solidFill>
              </a:rPr>
              <a:t>150 specialists </a:t>
            </a:r>
            <a:r>
              <a:rPr lang="en-US" dirty="0"/>
              <a:t>- members of monitoring groups</a:t>
            </a:r>
            <a:r>
              <a:rPr lang="en-US" dirty="0" smtClean="0"/>
              <a:t>;</a:t>
            </a:r>
            <a:r>
              <a:rPr lang="ru-RU" dirty="0" smtClean="0"/>
              <a:t> 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Clr>
                <a:srgbClr val="000000"/>
              </a:buClr>
              <a:buSzPct val="100000"/>
              <a:buFont typeface="Arial"/>
              <a:buChar char="•"/>
              <a:defRPr sz="1200"/>
            </a:pPr>
            <a:r>
              <a:rPr lang="en-US" b="1" dirty="0" smtClean="0">
                <a:solidFill>
                  <a:schemeClr val="accent2"/>
                </a:solidFill>
              </a:rPr>
              <a:t>0</a:t>
            </a:r>
            <a:r>
              <a:rPr lang="ru-RU" b="1" dirty="0" smtClean="0">
                <a:solidFill>
                  <a:schemeClr val="accent2"/>
                </a:solidFill>
              </a:rPr>
              <a:t>,</a:t>
            </a:r>
            <a:r>
              <a:rPr lang="en-US" b="1" dirty="0" smtClean="0">
                <a:solidFill>
                  <a:schemeClr val="accent2"/>
                </a:solidFill>
              </a:rPr>
              <a:t>03</a:t>
            </a:r>
            <a:r>
              <a:rPr lang="en-US" b="1" dirty="0">
                <a:solidFill>
                  <a:schemeClr val="accent2"/>
                </a:solidFill>
              </a:rPr>
              <a:t>%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/>
              <a:t>of analyzed </a:t>
            </a:r>
            <a:r>
              <a:rPr lang="en-US" sz="1200" dirty="0" err="1"/>
              <a:t>e</a:t>
            </a:r>
            <a:r>
              <a:rPr lang="en-US" sz="1200" dirty="0" err="1" smtClean="0"/>
              <a:t>VAD</a:t>
            </a:r>
            <a:r>
              <a:rPr lang="en-US" dirty="0" smtClean="0"/>
              <a:t> </a:t>
            </a:r>
            <a:r>
              <a:rPr lang="en-US" dirty="0"/>
              <a:t>by members of monitoring groups per </a:t>
            </a:r>
            <a:r>
              <a:rPr lang="en-US" dirty="0" smtClean="0"/>
              <a:t>month</a:t>
            </a:r>
            <a:r>
              <a:rPr lang="ru-RU" dirty="0" smtClean="0"/>
              <a:t>;</a:t>
            </a:r>
            <a:endParaRPr dirty="0" smtClean="0"/>
          </a:p>
          <a:p>
            <a:pPr>
              <a:lnSpc>
                <a:spcPct val="150000"/>
              </a:lnSpc>
              <a:buClr>
                <a:srgbClr val="000000"/>
              </a:buClr>
              <a:buSzPct val="100000"/>
              <a:defRPr sz="1200"/>
            </a:pP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 </a:t>
            </a:r>
          </a:p>
          <a:p>
            <a:pPr>
              <a:lnSpc>
                <a:spcPct val="150000"/>
              </a:lnSpc>
              <a:buClr>
                <a:srgbClr val="000000"/>
              </a:buClr>
              <a:buSzPct val="100000"/>
              <a:defRPr sz="1200"/>
            </a:pP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 468 thousand (!!!) </a:t>
            </a:r>
            <a:r>
              <a:rPr lang="en-US" dirty="0" smtClean="0"/>
              <a:t>specialists are needed to process 100% </a:t>
            </a:r>
            <a:r>
              <a:rPr lang="en-US" dirty="0" err="1" smtClean="0"/>
              <a:t>e</a:t>
            </a:r>
            <a:r>
              <a:rPr lang="en-US" sz="1200" dirty="0" err="1" smtClean="0"/>
              <a:t>VAD</a:t>
            </a:r>
            <a:r>
              <a:rPr lang="en-US" sz="1200" dirty="0" smtClean="0"/>
              <a:t> which makes thorough human control of transactions </a:t>
            </a:r>
            <a:r>
              <a:rPr lang="en-US" sz="1200" b="1" dirty="0" smtClean="0">
                <a:solidFill>
                  <a:schemeClr val="accent2"/>
                </a:solidFill>
              </a:rPr>
              <a:t>IMPOSSIBLE</a:t>
            </a:r>
            <a:r>
              <a:rPr lang="ru-RU" sz="1200" dirty="0" smtClean="0"/>
              <a:t>. </a:t>
            </a:r>
            <a:endParaRPr lang="ru-RU" sz="1200" dirty="0" smtClean="0"/>
          </a:p>
        </p:txBody>
      </p:sp>
      <p:sp>
        <p:nvSpPr>
          <p:cNvPr id="98" name="Текст 8"/>
          <p:cNvSpPr/>
          <p:nvPr/>
        </p:nvSpPr>
        <p:spPr>
          <a:xfrm>
            <a:off x="1499878" y="458647"/>
            <a:ext cx="5322563" cy="4769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>
            <a:lvl1pPr>
              <a:defRPr sz="2800" b="1" cap="all" spc="100">
                <a:solidFill>
                  <a:schemeClr val="accent2"/>
                </a:solidFill>
              </a:defRPr>
            </a:lvl1pPr>
          </a:lstStyle>
          <a:p>
            <a:pPr algn="ctr"/>
            <a:r>
              <a:rPr lang="en-US" dirty="0"/>
              <a:t>CURRENT SITUATION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9582" y="1011048"/>
            <a:ext cx="74020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/>
                </a:solidFill>
              </a:rPr>
              <a:t>FSIS </a:t>
            </a:r>
            <a:r>
              <a:rPr lang="ru-RU" sz="2000" b="1" dirty="0" smtClean="0">
                <a:solidFill>
                  <a:schemeClr val="accent2"/>
                </a:solidFill>
              </a:rPr>
              <a:t>«</a:t>
            </a:r>
            <a:r>
              <a:rPr lang="ru-RU" sz="2000" b="1" dirty="0" err="1" smtClean="0">
                <a:solidFill>
                  <a:schemeClr val="accent2"/>
                </a:solidFill>
              </a:rPr>
              <a:t>Mercury</a:t>
            </a:r>
            <a:r>
              <a:rPr lang="ru-RU" sz="2000" b="1" dirty="0" smtClean="0">
                <a:solidFill>
                  <a:schemeClr val="accent2"/>
                </a:solidFill>
              </a:rPr>
              <a:t>» </a:t>
            </a:r>
            <a:r>
              <a:rPr lang="ru-RU" sz="2000" b="1" dirty="0" err="1">
                <a:solidFill>
                  <a:schemeClr val="accent2"/>
                </a:solidFill>
              </a:rPr>
              <a:t>of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the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Federal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Service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for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Veterinary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and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Phytosanitary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Surveillance</a:t>
            </a:r>
            <a:endParaRPr lang="ru-RU" sz="2000" b="1" dirty="0">
              <a:solidFill>
                <a:schemeClr val="accent2"/>
              </a:solidFill>
            </a:endParaRPr>
          </a:p>
        </p:txBody>
      </p:sp>
      <p:sp>
        <p:nvSpPr>
          <p:cNvPr id="7" name="Текст 3"/>
          <p:cNvSpPr txBox="1"/>
          <p:nvPr/>
        </p:nvSpPr>
        <p:spPr>
          <a:xfrm>
            <a:off x="5614618" y="214805"/>
            <a:ext cx="2415648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Digital transformation of CSA to the </a:t>
            </a:r>
            <a:r>
              <a:rPr lang="en-US" dirty="0" smtClean="0"/>
              <a:t>AI</a:t>
            </a:r>
            <a:endParaRPr lang="en-US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3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680" y="398577"/>
            <a:ext cx="639860" cy="650098"/>
          </a:xfrm>
          <a:prstGeom prst="rect">
            <a:avLst/>
          </a:prstGeom>
        </p:spPr>
      </p:pic>
      <p:cxnSp>
        <p:nvCxnSpPr>
          <p:cNvPr id="9" name="Прямая со стрелкой 8"/>
          <p:cNvCxnSpPr/>
          <p:nvPr/>
        </p:nvCxnSpPr>
        <p:spPr>
          <a:xfrm flipH="1">
            <a:off x="3789168" y="4341755"/>
            <a:ext cx="1" cy="217088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Прямоугольник 8"/>
          <p:cNvSpPr txBox="1"/>
          <p:nvPr/>
        </p:nvSpPr>
        <p:spPr>
          <a:xfrm>
            <a:off x="279582" y="1718934"/>
            <a:ext cx="7828596" cy="3416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SzPct val="100000"/>
              <a:defRPr sz="1200"/>
            </a:pPr>
            <a:r>
              <a:rPr lang="en-US" sz="2800" b="1" dirty="0" smtClean="0">
                <a:solidFill>
                  <a:schemeClr val="accent2"/>
                </a:solidFill>
              </a:rPr>
              <a:t>    </a:t>
            </a:r>
            <a:r>
              <a:rPr lang="en-US" sz="2800" b="1" dirty="0" smtClean="0">
                <a:solidFill>
                  <a:srgbClr val="8D2232"/>
                </a:solidFill>
                <a:latin typeface="+mj-lt"/>
                <a:ea typeface="+mj-ea"/>
                <a:cs typeface="+mj-cs"/>
              </a:rPr>
              <a:t>468 THOUSAND SPECIALISTS</a:t>
            </a:r>
          </a:p>
          <a:p>
            <a:pPr algn="ctr">
              <a:lnSpc>
                <a:spcPct val="150000"/>
              </a:lnSpc>
              <a:buClr>
                <a:srgbClr val="000000"/>
              </a:buClr>
              <a:buSzPct val="100000"/>
              <a:defRPr sz="1200"/>
            </a:pPr>
            <a:r>
              <a:rPr lang="en-US" sz="1600" dirty="0" smtClean="0"/>
              <a:t>are needed to process 100% </a:t>
            </a:r>
            <a:r>
              <a:rPr lang="en-US" sz="1600" dirty="0" err="1" smtClean="0"/>
              <a:t>eVAD</a:t>
            </a:r>
            <a:r>
              <a:rPr lang="en-US" sz="1600" dirty="0" smtClean="0"/>
              <a:t> which makes thorough human control of transactions </a:t>
            </a:r>
          </a:p>
          <a:p>
            <a:pPr algn="ctr">
              <a:lnSpc>
                <a:spcPct val="150000"/>
              </a:lnSpc>
              <a:buClr>
                <a:srgbClr val="000000"/>
              </a:buClr>
              <a:buSzPct val="100000"/>
              <a:defRPr sz="1200"/>
            </a:pPr>
            <a:r>
              <a:rPr lang="en-US" sz="2800" b="1" dirty="0" smtClean="0">
                <a:solidFill>
                  <a:srgbClr val="8D2232"/>
                </a:solidFill>
                <a:latin typeface="+mj-lt"/>
                <a:ea typeface="+mj-ea"/>
                <a:cs typeface="+mj-cs"/>
              </a:rPr>
              <a:t>IMPOSSIBLE</a:t>
            </a:r>
            <a:r>
              <a:rPr lang="ru-RU" sz="2800" b="1" dirty="0" smtClean="0">
                <a:solidFill>
                  <a:srgbClr val="8D2232"/>
                </a:solidFill>
                <a:latin typeface="+mj-lt"/>
                <a:ea typeface="+mj-ea"/>
                <a:cs typeface="+mj-cs"/>
              </a:rPr>
              <a:t> </a:t>
            </a:r>
            <a:endParaRPr lang="en-US" sz="2800" b="1" dirty="0">
              <a:solidFill>
                <a:srgbClr val="8D2232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100000"/>
              <a:defRPr sz="1200"/>
            </a:pPr>
            <a:r>
              <a:rPr lang="en-US" sz="2000" b="1" dirty="0" smtClean="0">
                <a:solidFill>
                  <a:srgbClr val="8D2232"/>
                </a:solidFill>
                <a:latin typeface="+mj-lt"/>
                <a:ea typeface="+mj-ea"/>
                <a:cs typeface="+mj-cs"/>
              </a:rPr>
              <a:t>Task</a:t>
            </a:r>
            <a:r>
              <a:rPr lang="en-US" sz="2000" b="1" dirty="0">
                <a:solidFill>
                  <a:srgbClr val="8D2232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1600" dirty="0" smtClean="0"/>
              <a:t>100% analysis </a:t>
            </a:r>
            <a:r>
              <a:rPr lang="en-US" sz="1600" dirty="0" err="1" smtClean="0"/>
              <a:t>eVAD</a:t>
            </a:r>
            <a:r>
              <a:rPr lang="en-US" sz="1600" dirty="0"/>
              <a:t>.</a:t>
            </a:r>
          </a:p>
          <a:p>
            <a:pPr>
              <a:lnSpc>
                <a:spcPct val="150000"/>
              </a:lnSpc>
              <a:buClr>
                <a:srgbClr val="000000"/>
              </a:buClr>
              <a:buSzPct val="100000"/>
              <a:defRPr sz="1200"/>
            </a:pPr>
            <a:r>
              <a:rPr lang="en-US" sz="2000" b="1" dirty="0" smtClean="0">
                <a:solidFill>
                  <a:srgbClr val="8D2232"/>
                </a:solidFill>
                <a:latin typeface="+mj-lt"/>
                <a:ea typeface="+mj-ea"/>
                <a:cs typeface="+mj-cs"/>
              </a:rPr>
              <a:t>Decision</a:t>
            </a:r>
            <a:r>
              <a:rPr lang="en-US" sz="2000" b="1" dirty="0">
                <a:solidFill>
                  <a:schemeClr val="accent2"/>
                </a:solidFill>
              </a:rPr>
              <a:t>: </a:t>
            </a:r>
            <a:r>
              <a:rPr lang="en-US" sz="1600" dirty="0"/>
              <a:t>Artificial </a:t>
            </a:r>
            <a:r>
              <a:rPr lang="en-US" sz="1600" dirty="0" smtClean="0"/>
              <a:t>intelligence reveals counterfeit</a:t>
            </a:r>
            <a:r>
              <a:rPr lang="ru-RU" sz="1600" dirty="0" smtClean="0"/>
              <a:t> </a:t>
            </a:r>
            <a:r>
              <a:rPr lang="en-US" sz="1600" dirty="0" smtClean="0"/>
              <a:t>and </a:t>
            </a:r>
            <a:r>
              <a:rPr lang="en-US" sz="1600" dirty="0"/>
              <a:t>falsified products </a:t>
            </a:r>
            <a:r>
              <a:rPr lang="en-US" sz="1600" dirty="0" smtClean="0"/>
              <a:t>whilst execution of state surveillance (product certification).</a:t>
            </a:r>
            <a:endParaRPr lang="ru-RU" sz="1600" dirty="0" smtClean="0"/>
          </a:p>
        </p:txBody>
      </p:sp>
      <p:sp>
        <p:nvSpPr>
          <p:cNvPr id="98" name="Текст 8"/>
          <p:cNvSpPr/>
          <p:nvPr/>
        </p:nvSpPr>
        <p:spPr>
          <a:xfrm>
            <a:off x="1499878" y="458647"/>
            <a:ext cx="5322563" cy="4769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>
            <a:lvl1pPr>
              <a:defRPr sz="2800" b="1" cap="all" spc="100">
                <a:solidFill>
                  <a:schemeClr val="accent2"/>
                </a:solidFill>
              </a:defRPr>
            </a:lvl1pPr>
          </a:lstStyle>
          <a:p>
            <a:pPr algn="ctr"/>
            <a:r>
              <a:rPr lang="en-US" dirty="0"/>
              <a:t>CURRENT SITUATION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9582" y="1011048"/>
            <a:ext cx="74020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/>
                </a:solidFill>
              </a:rPr>
              <a:t>FSIS </a:t>
            </a:r>
            <a:r>
              <a:rPr lang="ru-RU" sz="2000" b="1" dirty="0" smtClean="0">
                <a:solidFill>
                  <a:schemeClr val="accent2"/>
                </a:solidFill>
              </a:rPr>
              <a:t>«</a:t>
            </a:r>
            <a:r>
              <a:rPr lang="ru-RU" sz="2000" b="1" dirty="0" err="1" smtClean="0">
                <a:solidFill>
                  <a:schemeClr val="accent2"/>
                </a:solidFill>
              </a:rPr>
              <a:t>Mercury</a:t>
            </a:r>
            <a:r>
              <a:rPr lang="ru-RU" sz="2000" b="1" dirty="0" smtClean="0">
                <a:solidFill>
                  <a:schemeClr val="accent2"/>
                </a:solidFill>
              </a:rPr>
              <a:t>» </a:t>
            </a:r>
            <a:r>
              <a:rPr lang="ru-RU" sz="2000" b="1" dirty="0" err="1">
                <a:solidFill>
                  <a:schemeClr val="accent2"/>
                </a:solidFill>
              </a:rPr>
              <a:t>of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the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Federal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Service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for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Veterinary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and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Phytosanitary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Surveillance</a:t>
            </a:r>
            <a:endParaRPr lang="ru-RU" sz="2000" b="1" dirty="0">
              <a:solidFill>
                <a:schemeClr val="accent2"/>
              </a:solidFill>
            </a:endParaRPr>
          </a:p>
        </p:txBody>
      </p:sp>
      <p:sp>
        <p:nvSpPr>
          <p:cNvPr id="7" name="Текст 3"/>
          <p:cNvSpPr txBox="1"/>
          <p:nvPr/>
        </p:nvSpPr>
        <p:spPr>
          <a:xfrm>
            <a:off x="5614618" y="214805"/>
            <a:ext cx="2415648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Digital transformation of CSA to the </a:t>
            </a:r>
            <a:r>
              <a:rPr lang="en-US" dirty="0" smtClean="0"/>
              <a:t>AI</a:t>
            </a:r>
            <a:endParaRPr lang="en-US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4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680" y="398577"/>
            <a:ext cx="639860" cy="65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73115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Box 8"/>
          <p:cNvSpPr txBox="1"/>
          <p:nvPr/>
        </p:nvSpPr>
        <p:spPr>
          <a:xfrm>
            <a:off x="1598323" y="310058"/>
            <a:ext cx="5295007" cy="5539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24" tIns="91424" rIns="91424" bIns="91424">
            <a:spAutoFit/>
          </a:bodyPr>
          <a:lstStyle>
            <a:lvl1pPr algn="r">
              <a:defRPr sz="2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l"/>
            <a:r>
              <a:rPr lang="en-US" sz="2400" cap="all" spc="100" dirty="0">
                <a:solidFill>
                  <a:schemeClr val="accent2"/>
                </a:solidFill>
                <a:latin typeface="+mn-lt"/>
                <a:ea typeface="+mn-ea"/>
                <a:cs typeface="+mn-cs"/>
                <a:sym typeface="Tahoma"/>
              </a:rPr>
              <a:t>EXAMPLE OF DETECTED CHAIN</a:t>
            </a:r>
            <a:endParaRPr sz="2400" cap="all" spc="100" dirty="0">
              <a:solidFill>
                <a:schemeClr val="accent2"/>
              </a:solidFill>
              <a:latin typeface="+mn-lt"/>
              <a:ea typeface="+mn-ea"/>
              <a:cs typeface="+mn-cs"/>
              <a:sym typeface="Tahoma"/>
            </a:endParaRPr>
          </a:p>
        </p:txBody>
      </p:sp>
      <p:sp>
        <p:nvSpPr>
          <p:cNvPr id="6" name="Текст 3"/>
          <p:cNvSpPr txBox="1"/>
          <p:nvPr/>
        </p:nvSpPr>
        <p:spPr>
          <a:xfrm>
            <a:off x="5700471" y="101878"/>
            <a:ext cx="2415648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Digital transformation of CSA to the </a:t>
            </a:r>
            <a:r>
              <a:rPr lang="en-US" dirty="0" smtClean="0"/>
              <a:t>AI</a:t>
            </a:r>
            <a:endParaRPr lang="en-US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914400" y="820085"/>
            <a:ext cx="7379135" cy="3651687"/>
            <a:chOff x="1057328" y="1067082"/>
            <a:chExt cx="9624635" cy="5838792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2A5A7E63-BB07-8547-80E3-1D526AC5FFD6}"/>
                </a:ext>
              </a:extLst>
            </p:cNvPr>
            <p:cNvSpPr txBox="1"/>
            <p:nvPr/>
          </p:nvSpPr>
          <p:spPr>
            <a:xfrm>
              <a:off x="10150415" y="603049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8D2232"/>
                  </a:solidFill>
                </a:rPr>
                <a:t>2</a:t>
              </a:r>
              <a:endParaRPr lang="ru-RU" dirty="0">
                <a:solidFill>
                  <a:srgbClr val="8D2232"/>
                </a:solidFill>
              </a:endParaRPr>
            </a:p>
          </p:txBody>
        </p:sp>
        <p:sp>
          <p:nvSpPr>
            <p:cNvPr id="8" name="Oval 8">
              <a:extLst>
                <a:ext uri="{FF2B5EF4-FFF2-40B4-BE49-F238E27FC236}">
                  <a16:creationId xmlns="" xmlns:a16="http://schemas.microsoft.com/office/drawing/2014/main" id="{5C0614E8-02AC-D648-BCBA-2A8959D5FE31}"/>
                </a:ext>
              </a:extLst>
            </p:cNvPr>
            <p:cNvSpPr/>
            <p:nvPr/>
          </p:nvSpPr>
          <p:spPr>
            <a:xfrm>
              <a:off x="10133163" y="6107503"/>
              <a:ext cx="323906" cy="3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" name="Группа 8"/>
            <p:cNvGrpSpPr/>
            <p:nvPr/>
          </p:nvGrpSpPr>
          <p:grpSpPr>
            <a:xfrm>
              <a:off x="1057328" y="1067082"/>
              <a:ext cx="1219878" cy="1622089"/>
              <a:chOff x="-260017" y="1267695"/>
              <a:chExt cx="965466" cy="1344116"/>
            </a:xfrm>
          </p:grpSpPr>
          <p:sp>
            <p:nvSpPr>
              <p:cNvPr id="162" name="TextBox 161"/>
              <p:cNvSpPr txBox="1"/>
              <p:nvPr/>
            </p:nvSpPr>
            <p:spPr>
              <a:xfrm>
                <a:off x="-260017" y="2012472"/>
                <a:ext cx="965466" cy="5993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/>
                  <a:t>The border of the country</a:t>
                </a:r>
                <a:r>
                  <a:rPr lang="ru-RU" sz="700" dirty="0" smtClean="0"/>
                  <a:t> </a:t>
                </a:r>
                <a:endParaRPr lang="ru-RU" sz="700" dirty="0"/>
              </a:p>
              <a:p>
                <a:pPr algn="ctr"/>
                <a:r>
                  <a:rPr lang="en-US" sz="700" dirty="0" smtClean="0"/>
                  <a:t>Caviar delivery from abroad</a:t>
                </a:r>
                <a:r>
                  <a:rPr lang="ru-RU" sz="700" dirty="0" smtClean="0"/>
                  <a:t>, </a:t>
                </a:r>
                <a:r>
                  <a:rPr lang="ru-RU" sz="700" b="1" dirty="0" smtClean="0"/>
                  <a:t>292</a:t>
                </a:r>
                <a:r>
                  <a:rPr lang="en-US" sz="700" b="1" dirty="0" smtClean="0"/>
                  <a:t>,</a:t>
                </a:r>
                <a:r>
                  <a:rPr lang="ru-RU" sz="700" b="1" dirty="0" smtClean="0"/>
                  <a:t>2 </a:t>
                </a:r>
                <a:r>
                  <a:rPr lang="en-US" sz="700" b="1" dirty="0" smtClean="0"/>
                  <a:t>kg</a:t>
                </a:r>
                <a:endParaRPr lang="ru-RU" sz="700" b="1" dirty="0"/>
              </a:p>
            </p:txBody>
          </p:sp>
          <p:pic>
            <p:nvPicPr>
              <p:cNvPr id="163" name="Рисунок 162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68462" y="1267695"/>
                <a:ext cx="716919" cy="775505"/>
              </a:xfrm>
              <a:prstGeom prst="rect">
                <a:avLst/>
              </a:prstGeom>
            </p:spPr>
          </p:pic>
        </p:grpSp>
        <p:grpSp>
          <p:nvGrpSpPr>
            <p:cNvPr id="10" name="Группа 9"/>
            <p:cNvGrpSpPr/>
            <p:nvPr/>
          </p:nvGrpSpPr>
          <p:grpSpPr>
            <a:xfrm>
              <a:off x="2058491" y="1456456"/>
              <a:ext cx="1124671" cy="649937"/>
              <a:chOff x="679666" y="3581078"/>
              <a:chExt cx="1124671" cy="649937"/>
            </a:xfrm>
          </p:grpSpPr>
          <p:pic>
            <p:nvPicPr>
              <p:cNvPr id="160" name="Рисунок 159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7370" y="3581078"/>
                <a:ext cx="303953" cy="201216"/>
              </a:xfrm>
              <a:prstGeom prst="rect">
                <a:avLst/>
              </a:prstGeom>
            </p:spPr>
          </p:pic>
          <p:sp>
            <p:nvSpPr>
              <p:cNvPr id="161" name="TextBox 160"/>
              <p:cNvSpPr txBox="1"/>
              <p:nvPr/>
            </p:nvSpPr>
            <p:spPr>
              <a:xfrm>
                <a:off x="679666" y="3763007"/>
                <a:ext cx="1124671" cy="468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 smtClean="0"/>
                  <a:t>Sturgeon caviar</a:t>
                </a:r>
                <a:r>
                  <a:rPr lang="ru-RU" sz="800" dirty="0" smtClean="0"/>
                  <a:t> </a:t>
                </a:r>
                <a:r>
                  <a:rPr lang="ru-RU" sz="800" b="1" dirty="0" smtClean="0"/>
                  <a:t>222</a:t>
                </a:r>
                <a:r>
                  <a:rPr lang="en-US" sz="800" b="1" dirty="0" smtClean="0"/>
                  <a:t>,</a:t>
                </a:r>
                <a:r>
                  <a:rPr lang="ru-RU" sz="800" b="1" dirty="0" smtClean="0"/>
                  <a:t>7 </a:t>
                </a:r>
                <a:r>
                  <a:rPr lang="en-US" sz="800" b="1" dirty="0" smtClean="0"/>
                  <a:t>kg</a:t>
                </a:r>
                <a:endParaRPr lang="ru-RU" sz="800" b="1" dirty="0"/>
              </a:p>
            </p:txBody>
          </p:sp>
        </p:grpSp>
        <p:cxnSp>
          <p:nvCxnSpPr>
            <p:cNvPr id="11" name="Прямая со стрелкой 10"/>
            <p:cNvCxnSpPr/>
            <p:nvPr/>
          </p:nvCxnSpPr>
          <p:spPr>
            <a:xfrm>
              <a:off x="2209184" y="1538991"/>
              <a:ext cx="286417" cy="0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/>
            <p:nvPr/>
          </p:nvCxnSpPr>
          <p:spPr>
            <a:xfrm>
              <a:off x="2209184" y="2101505"/>
              <a:ext cx="286417" cy="0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Группа 12"/>
            <p:cNvGrpSpPr/>
            <p:nvPr/>
          </p:nvGrpSpPr>
          <p:grpSpPr>
            <a:xfrm>
              <a:off x="2234332" y="2000473"/>
              <a:ext cx="1168945" cy="675970"/>
              <a:chOff x="847123" y="3581078"/>
              <a:chExt cx="1168945" cy="675970"/>
            </a:xfrm>
          </p:grpSpPr>
          <p:pic>
            <p:nvPicPr>
              <p:cNvPr id="158" name="Рисунок 157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7370" y="3581078"/>
                <a:ext cx="303953" cy="201216"/>
              </a:xfrm>
              <a:prstGeom prst="rect">
                <a:avLst/>
              </a:prstGeom>
            </p:spPr>
          </p:pic>
          <p:sp>
            <p:nvSpPr>
              <p:cNvPr id="159" name="TextBox 158"/>
              <p:cNvSpPr txBox="1"/>
              <p:nvPr/>
            </p:nvSpPr>
            <p:spPr>
              <a:xfrm>
                <a:off x="847123" y="3789039"/>
                <a:ext cx="1168945" cy="468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/>
                  <a:t>Sturgeon</a:t>
                </a:r>
                <a:r>
                  <a:rPr lang="en-US" sz="800" dirty="0" smtClean="0"/>
                  <a:t> caviar</a:t>
                </a:r>
                <a:r>
                  <a:rPr lang="ru-RU" sz="800" dirty="0" smtClean="0"/>
                  <a:t> </a:t>
                </a:r>
                <a:r>
                  <a:rPr lang="ru-RU" sz="800" b="1" dirty="0" smtClean="0"/>
                  <a:t>69</a:t>
                </a:r>
                <a:r>
                  <a:rPr lang="en-US" sz="800" b="1" dirty="0" smtClean="0"/>
                  <a:t>,</a:t>
                </a:r>
                <a:r>
                  <a:rPr lang="ru-RU" sz="800" b="1" dirty="0" smtClean="0"/>
                  <a:t>5 </a:t>
                </a:r>
                <a:r>
                  <a:rPr lang="en-US" sz="800" b="1" dirty="0" smtClean="0"/>
                  <a:t>kg</a:t>
                </a:r>
                <a:endParaRPr lang="ru-RU" sz="800" b="1" dirty="0"/>
              </a:p>
            </p:txBody>
          </p:sp>
        </p:grpSp>
        <p:grpSp>
          <p:nvGrpSpPr>
            <p:cNvPr id="14" name="Группа 13"/>
            <p:cNvGrpSpPr/>
            <p:nvPr/>
          </p:nvGrpSpPr>
          <p:grpSpPr>
            <a:xfrm>
              <a:off x="3043139" y="1556792"/>
              <a:ext cx="1370359" cy="821873"/>
              <a:chOff x="1428204" y="1578107"/>
              <a:chExt cx="1370359" cy="821873"/>
            </a:xfrm>
          </p:grpSpPr>
          <p:pic>
            <p:nvPicPr>
              <p:cNvPr id="156" name="Рисунок 15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99195" y="1578107"/>
                <a:ext cx="972108" cy="588381"/>
              </a:xfrm>
              <a:prstGeom prst="rect">
                <a:avLst/>
              </a:prstGeom>
            </p:spPr>
          </p:pic>
          <p:sp>
            <p:nvSpPr>
              <p:cNvPr id="157" name="TextBox 156"/>
              <p:cNvSpPr txBox="1"/>
              <p:nvPr/>
            </p:nvSpPr>
            <p:spPr>
              <a:xfrm>
                <a:off x="1428204" y="2123429"/>
                <a:ext cx="1370359" cy="2765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700" dirty="0" smtClean="0"/>
                  <a:t>Conscientious companies</a:t>
                </a:r>
                <a:endParaRPr lang="ru-RU" sz="700" dirty="0"/>
              </a:p>
            </p:txBody>
          </p:sp>
        </p:grpSp>
        <p:cxnSp>
          <p:nvCxnSpPr>
            <p:cNvPr id="15" name="Прямая со стрелкой 14"/>
            <p:cNvCxnSpPr/>
            <p:nvPr/>
          </p:nvCxnSpPr>
          <p:spPr>
            <a:xfrm>
              <a:off x="2927892" y="1541283"/>
              <a:ext cx="503812" cy="167759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/>
            <p:nvPr/>
          </p:nvCxnSpPr>
          <p:spPr>
            <a:xfrm flipV="1">
              <a:off x="2927892" y="1988840"/>
              <a:ext cx="503812" cy="121308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Группа 16"/>
            <p:cNvGrpSpPr/>
            <p:nvPr/>
          </p:nvGrpSpPr>
          <p:grpSpPr>
            <a:xfrm>
              <a:off x="4969970" y="1465930"/>
              <a:ext cx="1857629" cy="990919"/>
              <a:chOff x="284790" y="2853654"/>
              <a:chExt cx="4965233" cy="2449834"/>
            </a:xfrm>
          </p:grpSpPr>
          <p:pic>
            <p:nvPicPr>
              <p:cNvPr id="154" name="Рисунок 153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17771" y="2853654"/>
                <a:ext cx="1539750" cy="1689442"/>
              </a:xfrm>
              <a:prstGeom prst="rect">
                <a:avLst/>
              </a:prstGeom>
            </p:spPr>
          </p:pic>
          <p:sp>
            <p:nvSpPr>
              <p:cNvPr id="155" name="TextBox 154"/>
              <p:cNvSpPr txBox="1"/>
              <p:nvPr/>
            </p:nvSpPr>
            <p:spPr>
              <a:xfrm>
                <a:off x="284790" y="4146438"/>
                <a:ext cx="4965233" cy="11570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800" dirty="0" smtClean="0"/>
                  <a:t>Unfair</a:t>
                </a:r>
                <a:r>
                  <a:rPr lang="ru-RU" sz="800" dirty="0" smtClean="0"/>
                  <a:t> </a:t>
                </a:r>
                <a:r>
                  <a:rPr lang="en-US" sz="800" dirty="0"/>
                  <a:t>Individual entrepreneur</a:t>
                </a:r>
                <a:r>
                  <a:rPr lang="ru-RU" sz="800" dirty="0" smtClean="0"/>
                  <a:t> </a:t>
                </a:r>
                <a:endParaRPr lang="ru-RU" sz="800" dirty="0"/>
              </a:p>
              <a:p>
                <a:pPr algn="ctr"/>
                <a:r>
                  <a:rPr lang="ru-RU" sz="800" dirty="0" smtClean="0"/>
                  <a:t>(</a:t>
                </a:r>
                <a:r>
                  <a:rPr lang="en-US" sz="800" dirty="0" smtClean="0"/>
                  <a:t>IP</a:t>
                </a:r>
                <a:r>
                  <a:rPr lang="ru-RU" sz="800" dirty="0" smtClean="0"/>
                  <a:t>)</a:t>
                </a:r>
                <a:r>
                  <a:rPr lang="en-US" sz="800" dirty="0" smtClean="0"/>
                  <a:t> Ivanov</a:t>
                </a:r>
                <a:endParaRPr lang="ru-RU" sz="800" dirty="0"/>
              </a:p>
            </p:txBody>
          </p:sp>
        </p:grpSp>
        <p:grpSp>
          <p:nvGrpSpPr>
            <p:cNvPr id="18" name="Группа 17"/>
            <p:cNvGrpSpPr/>
            <p:nvPr/>
          </p:nvGrpSpPr>
          <p:grpSpPr>
            <a:xfrm>
              <a:off x="4046312" y="1446409"/>
              <a:ext cx="1613994" cy="505786"/>
              <a:chOff x="472352" y="3581078"/>
              <a:chExt cx="1613994" cy="505786"/>
            </a:xfrm>
          </p:grpSpPr>
          <p:pic>
            <p:nvPicPr>
              <p:cNvPr id="152" name="Рисунок 15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7370" y="3581078"/>
                <a:ext cx="303953" cy="201216"/>
              </a:xfrm>
              <a:prstGeom prst="rect">
                <a:avLst/>
              </a:prstGeom>
            </p:spPr>
          </p:pic>
          <p:sp>
            <p:nvSpPr>
              <p:cNvPr id="153" name="TextBox 152"/>
              <p:cNvSpPr txBox="1"/>
              <p:nvPr/>
            </p:nvSpPr>
            <p:spPr>
              <a:xfrm>
                <a:off x="472352" y="3789040"/>
                <a:ext cx="1613994" cy="2978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800" dirty="0" smtClean="0">
                    <a:solidFill>
                      <a:schemeClr val="accent1"/>
                    </a:solidFill>
                  </a:rPr>
                  <a:t>Sturgeon caviar</a:t>
                </a:r>
                <a:r>
                  <a:rPr lang="ru-RU" sz="8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ru-RU" sz="800" b="1" dirty="0" smtClean="0">
                    <a:solidFill>
                      <a:schemeClr val="accent1"/>
                    </a:solidFill>
                  </a:rPr>
                  <a:t>222</a:t>
                </a:r>
                <a:r>
                  <a:rPr lang="en-US" sz="800" b="1" dirty="0" smtClean="0">
                    <a:solidFill>
                      <a:schemeClr val="accent1"/>
                    </a:solidFill>
                  </a:rPr>
                  <a:t>,</a:t>
                </a:r>
                <a:r>
                  <a:rPr lang="ru-RU" sz="800" b="1" dirty="0" smtClean="0">
                    <a:solidFill>
                      <a:schemeClr val="accent1"/>
                    </a:solidFill>
                  </a:rPr>
                  <a:t>7 </a:t>
                </a:r>
                <a:r>
                  <a:rPr lang="en-US" sz="800" b="1" dirty="0" smtClean="0">
                    <a:solidFill>
                      <a:schemeClr val="accent1"/>
                    </a:solidFill>
                  </a:rPr>
                  <a:t>kg</a:t>
                </a:r>
                <a:endParaRPr lang="ru-RU" sz="800" b="1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19" name="Группа 18"/>
            <p:cNvGrpSpPr/>
            <p:nvPr/>
          </p:nvGrpSpPr>
          <p:grpSpPr>
            <a:xfrm>
              <a:off x="4376726" y="2009405"/>
              <a:ext cx="1537157" cy="671525"/>
              <a:chOff x="801164" y="3581078"/>
              <a:chExt cx="1537157" cy="671525"/>
            </a:xfrm>
          </p:grpSpPr>
          <p:pic>
            <p:nvPicPr>
              <p:cNvPr id="150" name="Рисунок 149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7370" y="3581078"/>
                <a:ext cx="303953" cy="201216"/>
              </a:xfrm>
              <a:prstGeom prst="rect">
                <a:avLst/>
              </a:prstGeom>
            </p:spPr>
          </p:pic>
          <p:sp>
            <p:nvSpPr>
              <p:cNvPr id="151" name="TextBox 150"/>
              <p:cNvSpPr txBox="1"/>
              <p:nvPr/>
            </p:nvSpPr>
            <p:spPr>
              <a:xfrm>
                <a:off x="801164" y="3954779"/>
                <a:ext cx="1537157" cy="2978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800" dirty="0" smtClean="0">
                    <a:solidFill>
                      <a:schemeClr val="accent1"/>
                    </a:solidFill>
                  </a:rPr>
                  <a:t>Sturgeon caviar</a:t>
                </a:r>
                <a:r>
                  <a:rPr lang="ru-RU" sz="8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ru-RU" sz="800" b="1" dirty="0" smtClean="0">
                    <a:solidFill>
                      <a:schemeClr val="accent1"/>
                    </a:solidFill>
                  </a:rPr>
                  <a:t>69</a:t>
                </a:r>
                <a:r>
                  <a:rPr lang="en-US" sz="800" b="1" dirty="0" smtClean="0">
                    <a:solidFill>
                      <a:schemeClr val="accent1"/>
                    </a:solidFill>
                  </a:rPr>
                  <a:t>,</a:t>
                </a:r>
                <a:r>
                  <a:rPr lang="ru-RU" sz="800" b="1" dirty="0" smtClean="0">
                    <a:solidFill>
                      <a:schemeClr val="accent1"/>
                    </a:solidFill>
                  </a:rPr>
                  <a:t>5 </a:t>
                </a:r>
                <a:r>
                  <a:rPr lang="en-US" sz="800" b="1" dirty="0" smtClean="0">
                    <a:solidFill>
                      <a:schemeClr val="accent1"/>
                    </a:solidFill>
                  </a:rPr>
                  <a:t>kg</a:t>
                </a:r>
                <a:endParaRPr lang="ru-RU" sz="800" b="1" dirty="0">
                  <a:solidFill>
                    <a:schemeClr val="accent1"/>
                  </a:solidFill>
                </a:endParaRPr>
              </a:p>
            </p:txBody>
          </p:sp>
        </p:grpSp>
        <p:cxnSp>
          <p:nvCxnSpPr>
            <p:cNvPr id="20" name="Прямая со стрелкой 19"/>
            <p:cNvCxnSpPr>
              <a:endCxn id="152" idx="1"/>
            </p:cNvCxnSpPr>
            <p:nvPr/>
          </p:nvCxnSpPr>
          <p:spPr>
            <a:xfrm flipV="1">
              <a:off x="4042663" y="1547019"/>
              <a:ext cx="658666" cy="107353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 стрелкой 20"/>
            <p:cNvCxnSpPr>
              <a:endCxn id="150" idx="1"/>
            </p:cNvCxnSpPr>
            <p:nvPr/>
          </p:nvCxnSpPr>
          <p:spPr>
            <a:xfrm>
              <a:off x="4194639" y="1985048"/>
              <a:ext cx="508292" cy="124967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/>
            <p:nvPr/>
          </p:nvCxnSpPr>
          <p:spPr>
            <a:xfrm>
              <a:off x="4997074" y="1557066"/>
              <a:ext cx="810895" cy="107353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/>
            <p:cNvCxnSpPr/>
            <p:nvPr/>
          </p:nvCxnSpPr>
          <p:spPr>
            <a:xfrm flipV="1">
              <a:off x="5021370" y="1941417"/>
              <a:ext cx="786598" cy="179272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Группа 23"/>
            <p:cNvGrpSpPr/>
            <p:nvPr/>
          </p:nvGrpSpPr>
          <p:grpSpPr>
            <a:xfrm>
              <a:off x="6148505" y="1393944"/>
              <a:ext cx="1613994" cy="505786"/>
              <a:chOff x="472352" y="3581078"/>
              <a:chExt cx="1613994" cy="505786"/>
            </a:xfrm>
          </p:grpSpPr>
          <p:pic>
            <p:nvPicPr>
              <p:cNvPr id="148" name="Рисунок 147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7370" y="3581078"/>
                <a:ext cx="303953" cy="201216"/>
              </a:xfrm>
              <a:prstGeom prst="rect">
                <a:avLst/>
              </a:prstGeom>
            </p:spPr>
          </p:pic>
          <p:sp>
            <p:nvSpPr>
              <p:cNvPr id="149" name="TextBox 148"/>
              <p:cNvSpPr txBox="1"/>
              <p:nvPr/>
            </p:nvSpPr>
            <p:spPr>
              <a:xfrm>
                <a:off x="472352" y="3789040"/>
                <a:ext cx="1613994" cy="2978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800" dirty="0" smtClean="0">
                    <a:solidFill>
                      <a:schemeClr val="accent1"/>
                    </a:solidFill>
                  </a:rPr>
                  <a:t>Sturgeon caviar</a:t>
                </a:r>
                <a:r>
                  <a:rPr lang="ru-RU" sz="8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ru-RU" sz="800" b="1" dirty="0" smtClean="0">
                    <a:solidFill>
                      <a:schemeClr val="accent1"/>
                    </a:solidFill>
                  </a:rPr>
                  <a:t>222</a:t>
                </a:r>
                <a:r>
                  <a:rPr lang="en-US" sz="800" b="1" dirty="0" smtClean="0">
                    <a:solidFill>
                      <a:schemeClr val="accent1"/>
                    </a:solidFill>
                  </a:rPr>
                  <a:t>,</a:t>
                </a:r>
                <a:r>
                  <a:rPr lang="ru-RU" sz="800" b="1" dirty="0" smtClean="0">
                    <a:solidFill>
                      <a:schemeClr val="accent1"/>
                    </a:solidFill>
                  </a:rPr>
                  <a:t>7 </a:t>
                </a:r>
                <a:r>
                  <a:rPr lang="en-US" sz="800" b="1" dirty="0" smtClean="0">
                    <a:solidFill>
                      <a:schemeClr val="accent1"/>
                    </a:solidFill>
                  </a:rPr>
                  <a:t>kg</a:t>
                </a:r>
                <a:endParaRPr lang="ru-RU" sz="800" b="1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25" name="Группа 24"/>
            <p:cNvGrpSpPr/>
            <p:nvPr/>
          </p:nvGrpSpPr>
          <p:grpSpPr>
            <a:xfrm>
              <a:off x="6274964" y="1956940"/>
              <a:ext cx="1537157" cy="597501"/>
              <a:chOff x="597209" y="3581078"/>
              <a:chExt cx="1537157" cy="597501"/>
            </a:xfrm>
          </p:grpSpPr>
          <p:pic>
            <p:nvPicPr>
              <p:cNvPr id="146" name="Рисунок 14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7370" y="3581078"/>
                <a:ext cx="303953" cy="201216"/>
              </a:xfrm>
              <a:prstGeom prst="rect">
                <a:avLst/>
              </a:prstGeom>
            </p:spPr>
          </p:pic>
          <p:sp>
            <p:nvSpPr>
              <p:cNvPr id="147" name="TextBox 146"/>
              <p:cNvSpPr txBox="1"/>
              <p:nvPr/>
            </p:nvSpPr>
            <p:spPr>
              <a:xfrm>
                <a:off x="597209" y="3880755"/>
                <a:ext cx="1537157" cy="2978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800" dirty="0" smtClean="0">
                    <a:solidFill>
                      <a:schemeClr val="accent1"/>
                    </a:solidFill>
                  </a:rPr>
                  <a:t>Sturgeon caviar</a:t>
                </a:r>
                <a:r>
                  <a:rPr lang="ru-RU" sz="8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ru-RU" sz="800" b="1" dirty="0" smtClean="0">
                    <a:solidFill>
                      <a:schemeClr val="accent1"/>
                    </a:solidFill>
                  </a:rPr>
                  <a:t>69</a:t>
                </a:r>
                <a:r>
                  <a:rPr lang="en-US" sz="800" b="1" dirty="0" smtClean="0">
                    <a:solidFill>
                      <a:schemeClr val="accent1"/>
                    </a:solidFill>
                  </a:rPr>
                  <a:t>,</a:t>
                </a:r>
                <a:r>
                  <a:rPr lang="ru-RU" sz="800" b="1" dirty="0" smtClean="0">
                    <a:solidFill>
                      <a:schemeClr val="accent1"/>
                    </a:solidFill>
                  </a:rPr>
                  <a:t>5 </a:t>
                </a:r>
                <a:r>
                  <a:rPr lang="en-US" sz="800" b="1" dirty="0" smtClean="0">
                    <a:solidFill>
                      <a:schemeClr val="accent1"/>
                    </a:solidFill>
                  </a:rPr>
                  <a:t>kg</a:t>
                </a:r>
                <a:endParaRPr lang="ru-RU" sz="800" b="1" dirty="0">
                  <a:solidFill>
                    <a:schemeClr val="accent1"/>
                  </a:solidFill>
                </a:endParaRPr>
              </a:p>
            </p:txBody>
          </p:sp>
        </p:grpSp>
        <p:cxnSp>
          <p:nvCxnSpPr>
            <p:cNvPr id="26" name="Прямая со стрелкой 25"/>
            <p:cNvCxnSpPr/>
            <p:nvPr/>
          </p:nvCxnSpPr>
          <p:spPr>
            <a:xfrm flipV="1">
              <a:off x="6037350" y="1538991"/>
              <a:ext cx="766173" cy="119582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>
              <a:endCxn id="146" idx="1"/>
            </p:cNvCxnSpPr>
            <p:nvPr/>
          </p:nvCxnSpPr>
          <p:spPr>
            <a:xfrm>
              <a:off x="6039012" y="1968541"/>
              <a:ext cx="766113" cy="89008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Группа 27"/>
            <p:cNvGrpSpPr/>
            <p:nvPr/>
          </p:nvGrpSpPr>
          <p:grpSpPr>
            <a:xfrm>
              <a:off x="8589537" y="1372647"/>
              <a:ext cx="1852419" cy="1359845"/>
              <a:chOff x="5310262" y="3003669"/>
              <a:chExt cx="719595" cy="412994"/>
            </a:xfrm>
          </p:grpSpPr>
          <p:pic>
            <p:nvPicPr>
              <p:cNvPr id="144" name="Рисунок 143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0262" y="3003669"/>
                <a:ext cx="223779" cy="223779"/>
              </a:xfrm>
              <a:prstGeom prst="rect">
                <a:avLst/>
              </a:prstGeom>
            </p:spPr>
          </p:pic>
          <p:sp>
            <p:nvSpPr>
              <p:cNvPr id="145" name="TextBox 144"/>
              <p:cNvSpPr txBox="1"/>
              <p:nvPr/>
            </p:nvSpPr>
            <p:spPr>
              <a:xfrm>
                <a:off x="5617927" y="3067780"/>
                <a:ext cx="411930" cy="3488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 smtClean="0"/>
                  <a:t>Unfair</a:t>
                </a:r>
                <a:endParaRPr lang="ru-RU" sz="800" dirty="0"/>
              </a:p>
              <a:p>
                <a:pPr algn="ctr"/>
                <a:r>
                  <a:rPr lang="en-US" sz="800" dirty="0"/>
                  <a:t>Limited liability </a:t>
                </a:r>
                <a:r>
                  <a:rPr lang="en-US" sz="800" dirty="0" smtClean="0"/>
                  <a:t>company</a:t>
                </a:r>
                <a:r>
                  <a:rPr lang="ru-RU" sz="800" dirty="0" smtClean="0"/>
                  <a:t> (</a:t>
                </a:r>
                <a:r>
                  <a:rPr lang="en-US" sz="800" dirty="0" smtClean="0"/>
                  <a:t>LLC</a:t>
                </a:r>
                <a:r>
                  <a:rPr lang="ru-RU" sz="800" dirty="0" smtClean="0"/>
                  <a:t>) «</a:t>
                </a:r>
                <a:r>
                  <a:rPr lang="en-US" sz="800" dirty="0"/>
                  <a:t>Ivan da </a:t>
                </a:r>
                <a:r>
                  <a:rPr lang="en-US" sz="800" dirty="0" err="1" smtClean="0"/>
                  <a:t>Marya</a:t>
                </a:r>
                <a:r>
                  <a:rPr lang="ru-RU" sz="800" dirty="0" smtClean="0"/>
                  <a:t>»</a:t>
                </a:r>
                <a:endParaRPr lang="ru-RU" sz="800" dirty="0"/>
              </a:p>
              <a:p>
                <a:pPr algn="ctr"/>
                <a:endParaRPr lang="ru-RU" sz="800" dirty="0"/>
              </a:p>
            </p:txBody>
          </p:sp>
        </p:grpSp>
        <p:cxnSp>
          <p:nvCxnSpPr>
            <p:cNvPr id="29" name="Прямая со стрелкой 28"/>
            <p:cNvCxnSpPr/>
            <p:nvPr/>
          </p:nvCxnSpPr>
          <p:spPr>
            <a:xfrm>
              <a:off x="7109078" y="1557066"/>
              <a:ext cx="1363187" cy="107353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flipV="1">
              <a:off x="7109078" y="1931371"/>
              <a:ext cx="1363187" cy="145013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Группа 30"/>
            <p:cNvGrpSpPr/>
            <p:nvPr/>
          </p:nvGrpSpPr>
          <p:grpSpPr>
            <a:xfrm>
              <a:off x="9139198" y="2431878"/>
              <a:ext cx="1518660" cy="673804"/>
              <a:chOff x="824441" y="3540700"/>
              <a:chExt cx="1518660" cy="673804"/>
            </a:xfrm>
          </p:grpSpPr>
          <p:pic>
            <p:nvPicPr>
              <p:cNvPr id="142" name="Рисунок 14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2362" y="3540700"/>
                <a:ext cx="303952" cy="303953"/>
              </a:xfrm>
              <a:prstGeom prst="rect">
                <a:avLst/>
              </a:prstGeom>
            </p:spPr>
          </p:pic>
          <p:sp>
            <p:nvSpPr>
              <p:cNvPr id="143" name="TextBox 142"/>
              <p:cNvSpPr txBox="1"/>
              <p:nvPr/>
            </p:nvSpPr>
            <p:spPr>
              <a:xfrm>
                <a:off x="824441" y="3789041"/>
                <a:ext cx="1518660" cy="425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>
                    <a:solidFill>
                      <a:srgbClr val="92D050"/>
                    </a:solidFill>
                  </a:rPr>
                  <a:t>Sturgeon caviar</a:t>
                </a:r>
                <a:r>
                  <a:rPr lang="ru-RU" sz="700" dirty="0" smtClean="0">
                    <a:solidFill>
                      <a:srgbClr val="92D050"/>
                    </a:solidFill>
                  </a:rPr>
                  <a:t>  </a:t>
                </a:r>
                <a:r>
                  <a:rPr lang="ru-RU" sz="700" dirty="0">
                    <a:solidFill>
                      <a:srgbClr val="92D050"/>
                    </a:solidFill>
                  </a:rPr>
                  <a:t>100 </a:t>
                </a:r>
                <a:r>
                  <a:rPr lang="en-US" sz="700" dirty="0" smtClean="0">
                    <a:solidFill>
                      <a:srgbClr val="92D050"/>
                    </a:solidFill>
                  </a:rPr>
                  <a:t>g</a:t>
                </a:r>
                <a:r>
                  <a:rPr lang="ru-RU" sz="700" dirty="0" smtClean="0">
                    <a:solidFill>
                      <a:srgbClr val="92D050"/>
                    </a:solidFill>
                  </a:rPr>
                  <a:t> </a:t>
                </a:r>
                <a:r>
                  <a:rPr lang="en-US" sz="700" dirty="0" smtClean="0">
                    <a:solidFill>
                      <a:srgbClr val="92D050"/>
                    </a:solidFill>
                  </a:rPr>
                  <a:t>g/j</a:t>
                </a:r>
                <a:r>
                  <a:rPr lang="ru-RU" sz="700" dirty="0" smtClean="0">
                    <a:solidFill>
                      <a:srgbClr val="92D050"/>
                    </a:solidFill>
                  </a:rPr>
                  <a:t> </a:t>
                </a:r>
                <a:r>
                  <a:rPr lang="ru-RU" sz="700" b="1" dirty="0" smtClean="0">
                    <a:solidFill>
                      <a:srgbClr val="92D050"/>
                    </a:solidFill>
                  </a:rPr>
                  <a:t>148</a:t>
                </a:r>
                <a:r>
                  <a:rPr lang="en-US" sz="700" b="1" dirty="0" smtClean="0">
                    <a:solidFill>
                      <a:srgbClr val="92D050"/>
                    </a:solidFill>
                  </a:rPr>
                  <a:t>,</a:t>
                </a:r>
                <a:r>
                  <a:rPr lang="ru-RU" sz="700" b="1" dirty="0" smtClean="0">
                    <a:solidFill>
                      <a:srgbClr val="92D050"/>
                    </a:solidFill>
                  </a:rPr>
                  <a:t>6 </a:t>
                </a:r>
                <a:r>
                  <a:rPr lang="en-US" sz="700" b="1" dirty="0" smtClean="0">
                    <a:solidFill>
                      <a:srgbClr val="92D050"/>
                    </a:solidFill>
                  </a:rPr>
                  <a:t>kg</a:t>
                </a:r>
                <a:endParaRPr lang="ru-RU" sz="700" b="1" dirty="0">
                  <a:solidFill>
                    <a:srgbClr val="92D050"/>
                  </a:solidFill>
                </a:endParaRPr>
              </a:p>
            </p:txBody>
          </p:sp>
        </p:grpSp>
        <p:grpSp>
          <p:nvGrpSpPr>
            <p:cNvPr id="32" name="Группа 31"/>
            <p:cNvGrpSpPr/>
            <p:nvPr/>
          </p:nvGrpSpPr>
          <p:grpSpPr>
            <a:xfrm>
              <a:off x="7261030" y="2420888"/>
              <a:ext cx="1227922" cy="590965"/>
              <a:chOff x="338685" y="3529710"/>
              <a:chExt cx="1227922" cy="590965"/>
            </a:xfrm>
          </p:grpSpPr>
          <p:pic>
            <p:nvPicPr>
              <p:cNvPr id="140" name="Рисунок 139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7370" y="3529710"/>
                <a:ext cx="303953" cy="303953"/>
              </a:xfrm>
              <a:prstGeom prst="rect">
                <a:avLst/>
              </a:prstGeom>
            </p:spPr>
          </p:pic>
          <p:sp>
            <p:nvSpPr>
              <p:cNvPr id="141" name="TextBox 140"/>
              <p:cNvSpPr txBox="1"/>
              <p:nvPr/>
            </p:nvSpPr>
            <p:spPr>
              <a:xfrm>
                <a:off x="338685" y="3695212"/>
                <a:ext cx="1227922" cy="425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>
                    <a:solidFill>
                      <a:srgbClr val="92D050"/>
                    </a:solidFill>
                  </a:rPr>
                  <a:t>Sturgeon caviar</a:t>
                </a:r>
                <a:r>
                  <a:rPr lang="ru-RU" sz="700" dirty="0" smtClean="0">
                    <a:solidFill>
                      <a:srgbClr val="92D050"/>
                    </a:solidFill>
                  </a:rPr>
                  <a:t>  </a:t>
                </a:r>
                <a:r>
                  <a:rPr lang="ru-RU" sz="700" dirty="0">
                    <a:solidFill>
                      <a:srgbClr val="92D050"/>
                    </a:solidFill>
                  </a:rPr>
                  <a:t>200 </a:t>
                </a:r>
                <a:r>
                  <a:rPr lang="en-US" sz="700" dirty="0" smtClean="0">
                    <a:solidFill>
                      <a:srgbClr val="92D050"/>
                    </a:solidFill>
                  </a:rPr>
                  <a:t>g</a:t>
                </a:r>
                <a:r>
                  <a:rPr lang="ru-RU" sz="700" dirty="0" smtClean="0">
                    <a:solidFill>
                      <a:srgbClr val="92D050"/>
                    </a:solidFill>
                  </a:rPr>
                  <a:t> </a:t>
                </a:r>
                <a:r>
                  <a:rPr lang="en-US" sz="700" dirty="0" smtClean="0">
                    <a:solidFill>
                      <a:srgbClr val="92D050"/>
                    </a:solidFill>
                  </a:rPr>
                  <a:t>g/j</a:t>
                </a:r>
                <a:r>
                  <a:rPr lang="ru-RU" sz="700" dirty="0" smtClean="0">
                    <a:solidFill>
                      <a:srgbClr val="92D050"/>
                    </a:solidFill>
                  </a:rPr>
                  <a:t>, </a:t>
                </a:r>
                <a:r>
                  <a:rPr lang="ru-RU" sz="700" b="1" dirty="0">
                    <a:solidFill>
                      <a:srgbClr val="92D050"/>
                    </a:solidFill>
                  </a:rPr>
                  <a:t>74.1 </a:t>
                </a:r>
                <a:r>
                  <a:rPr lang="en-US" sz="700" b="1" dirty="0" smtClean="0">
                    <a:solidFill>
                      <a:srgbClr val="92D050"/>
                    </a:solidFill>
                  </a:rPr>
                  <a:t>kg</a:t>
                </a:r>
                <a:endParaRPr lang="ru-RU" sz="700" b="1" dirty="0">
                  <a:solidFill>
                    <a:srgbClr val="92D050"/>
                  </a:solidFill>
                </a:endParaRPr>
              </a:p>
            </p:txBody>
          </p:sp>
        </p:grpSp>
        <p:cxnSp>
          <p:nvCxnSpPr>
            <p:cNvPr id="33" name="Прямая со стрелкой 32"/>
            <p:cNvCxnSpPr/>
            <p:nvPr/>
          </p:nvCxnSpPr>
          <p:spPr>
            <a:xfrm flipH="1">
              <a:off x="8386479" y="2017219"/>
              <a:ext cx="287834" cy="424683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/>
            <p:nvPr/>
          </p:nvCxnSpPr>
          <p:spPr>
            <a:xfrm>
              <a:off x="9055086" y="2026841"/>
              <a:ext cx="353283" cy="415060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/>
            <p:cNvCxnSpPr>
              <a:stCxn id="141" idx="2"/>
            </p:cNvCxnSpPr>
            <p:nvPr/>
          </p:nvCxnSpPr>
          <p:spPr>
            <a:xfrm>
              <a:off x="7874991" y="3011853"/>
              <a:ext cx="901795" cy="124007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 стрелкой 35"/>
            <p:cNvCxnSpPr>
              <a:stCxn id="143" idx="2"/>
            </p:cNvCxnSpPr>
            <p:nvPr/>
          </p:nvCxnSpPr>
          <p:spPr>
            <a:xfrm flipH="1">
              <a:off x="9107807" y="3105682"/>
              <a:ext cx="790722" cy="107294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Группа 36"/>
            <p:cNvGrpSpPr/>
            <p:nvPr/>
          </p:nvGrpSpPr>
          <p:grpSpPr>
            <a:xfrm>
              <a:off x="6568177" y="2892671"/>
              <a:ext cx="1619795" cy="621792"/>
              <a:chOff x="494154" y="3529710"/>
              <a:chExt cx="1619795" cy="621792"/>
            </a:xfrm>
          </p:grpSpPr>
          <p:pic>
            <p:nvPicPr>
              <p:cNvPr id="138" name="Рисунок 137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7370" y="3529710"/>
                <a:ext cx="303953" cy="303953"/>
              </a:xfrm>
              <a:prstGeom prst="rect">
                <a:avLst/>
              </a:prstGeom>
            </p:spPr>
          </p:pic>
          <p:sp>
            <p:nvSpPr>
              <p:cNvPr id="139" name="TextBox 138"/>
              <p:cNvSpPr txBox="1"/>
              <p:nvPr/>
            </p:nvSpPr>
            <p:spPr>
              <a:xfrm>
                <a:off x="494154" y="3709730"/>
                <a:ext cx="1619795" cy="4417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>
                    <a:solidFill>
                      <a:schemeClr val="accent1"/>
                    </a:solidFill>
                  </a:rPr>
                  <a:t>Sturgeon caviar</a:t>
                </a:r>
                <a:r>
                  <a:rPr lang="ru-RU" sz="700" dirty="0" smtClean="0">
                    <a:solidFill>
                      <a:schemeClr val="accent1"/>
                    </a:solidFill>
                  </a:rPr>
                  <a:t>  </a:t>
                </a:r>
                <a:r>
                  <a:rPr lang="en-US" sz="700" dirty="0">
                    <a:solidFill>
                      <a:schemeClr val="accent1"/>
                    </a:solidFill>
                  </a:rPr>
                  <a:t>2</a:t>
                </a:r>
                <a:r>
                  <a:rPr lang="ru-RU" sz="700" dirty="0">
                    <a:solidFill>
                      <a:schemeClr val="accent1"/>
                    </a:solidFill>
                  </a:rPr>
                  <a:t>00 </a:t>
                </a:r>
                <a:r>
                  <a:rPr lang="en-US" sz="700" dirty="0" smtClean="0">
                    <a:solidFill>
                      <a:schemeClr val="accent1"/>
                    </a:solidFill>
                  </a:rPr>
                  <a:t>g</a:t>
                </a:r>
                <a:r>
                  <a:rPr lang="ru-RU" sz="7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sz="700" dirty="0" smtClean="0">
                    <a:solidFill>
                      <a:schemeClr val="accent1"/>
                    </a:solidFill>
                  </a:rPr>
                  <a:t>g/j</a:t>
                </a:r>
                <a:r>
                  <a:rPr lang="ru-RU" sz="7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ru-RU" sz="700" b="1" dirty="0" smtClean="0">
                    <a:solidFill>
                      <a:schemeClr val="accent1"/>
                    </a:solidFill>
                  </a:rPr>
                  <a:t>148</a:t>
                </a:r>
                <a:r>
                  <a:rPr lang="en-US" sz="700" b="1" dirty="0" smtClean="0">
                    <a:solidFill>
                      <a:schemeClr val="accent1"/>
                    </a:solidFill>
                  </a:rPr>
                  <a:t>,</a:t>
                </a:r>
                <a:r>
                  <a:rPr lang="ru-RU" sz="700" b="1" dirty="0" smtClean="0">
                    <a:solidFill>
                      <a:schemeClr val="accent1"/>
                    </a:solidFill>
                  </a:rPr>
                  <a:t>6 </a:t>
                </a:r>
                <a:r>
                  <a:rPr lang="en-US" sz="700" b="1" dirty="0" smtClean="0">
                    <a:solidFill>
                      <a:schemeClr val="accent1"/>
                    </a:solidFill>
                  </a:rPr>
                  <a:t>kg</a:t>
                </a:r>
                <a:endParaRPr lang="ru-RU" sz="700" b="1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38" name="Группа 37"/>
            <p:cNvGrpSpPr/>
            <p:nvPr/>
          </p:nvGrpSpPr>
          <p:grpSpPr>
            <a:xfrm>
              <a:off x="6502883" y="3429000"/>
              <a:ext cx="2212528" cy="539481"/>
              <a:chOff x="341702" y="3529710"/>
              <a:chExt cx="2212528" cy="539481"/>
            </a:xfrm>
          </p:grpSpPr>
          <p:pic>
            <p:nvPicPr>
              <p:cNvPr id="136" name="Рисунок 135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7370" y="3529710"/>
                <a:ext cx="303953" cy="303953"/>
              </a:xfrm>
              <a:prstGeom prst="rect">
                <a:avLst/>
              </a:prstGeom>
            </p:spPr>
          </p:pic>
          <p:sp>
            <p:nvSpPr>
              <p:cNvPr id="137" name="TextBox 136"/>
              <p:cNvSpPr txBox="1"/>
              <p:nvPr/>
            </p:nvSpPr>
            <p:spPr>
              <a:xfrm>
                <a:off x="341702" y="3771367"/>
                <a:ext cx="2212528" cy="297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>
                    <a:solidFill>
                      <a:schemeClr val="accent1"/>
                    </a:solidFill>
                  </a:rPr>
                  <a:t>Sturgeon</a:t>
                </a:r>
                <a:r>
                  <a:rPr lang="en-US" sz="800" dirty="0" smtClean="0">
                    <a:solidFill>
                      <a:schemeClr val="accent1"/>
                    </a:solidFill>
                  </a:rPr>
                  <a:t> caviar</a:t>
                </a:r>
                <a:r>
                  <a:rPr lang="ru-RU" sz="800" dirty="0" smtClean="0">
                    <a:solidFill>
                      <a:schemeClr val="accent1"/>
                    </a:solidFill>
                  </a:rPr>
                  <a:t>  </a:t>
                </a:r>
                <a:r>
                  <a:rPr lang="en-US" sz="800" dirty="0">
                    <a:solidFill>
                      <a:schemeClr val="accent1"/>
                    </a:solidFill>
                  </a:rPr>
                  <a:t>1</a:t>
                </a:r>
                <a:r>
                  <a:rPr lang="ru-RU" sz="800" dirty="0">
                    <a:solidFill>
                      <a:schemeClr val="accent1"/>
                    </a:solidFill>
                  </a:rPr>
                  <a:t>00 </a:t>
                </a:r>
                <a:r>
                  <a:rPr lang="en-US" sz="800" dirty="0" smtClean="0">
                    <a:solidFill>
                      <a:schemeClr val="accent1"/>
                    </a:solidFill>
                  </a:rPr>
                  <a:t>g</a:t>
                </a:r>
                <a:r>
                  <a:rPr lang="ru-RU" sz="8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sz="800" dirty="0" smtClean="0">
                    <a:solidFill>
                      <a:schemeClr val="accent1"/>
                    </a:solidFill>
                  </a:rPr>
                  <a:t>g/j</a:t>
                </a:r>
                <a:r>
                  <a:rPr lang="ru-RU" sz="800" dirty="0" smtClean="0">
                    <a:solidFill>
                      <a:schemeClr val="accent1"/>
                    </a:solidFill>
                  </a:rPr>
                  <a:t>, </a:t>
                </a:r>
                <a:r>
                  <a:rPr lang="ru-RU" sz="800" b="1" dirty="0" smtClean="0">
                    <a:solidFill>
                      <a:schemeClr val="accent1"/>
                    </a:solidFill>
                  </a:rPr>
                  <a:t>74</a:t>
                </a:r>
                <a:r>
                  <a:rPr lang="en-US" sz="800" b="1" dirty="0" smtClean="0">
                    <a:solidFill>
                      <a:schemeClr val="accent1"/>
                    </a:solidFill>
                  </a:rPr>
                  <a:t>,</a:t>
                </a:r>
                <a:r>
                  <a:rPr lang="ru-RU" sz="800" b="1" dirty="0" smtClean="0">
                    <a:solidFill>
                      <a:schemeClr val="accent1"/>
                    </a:solidFill>
                  </a:rPr>
                  <a:t>1 </a:t>
                </a:r>
                <a:r>
                  <a:rPr lang="en-US" sz="800" b="1" dirty="0" smtClean="0">
                    <a:solidFill>
                      <a:schemeClr val="accent1"/>
                    </a:solidFill>
                  </a:rPr>
                  <a:t>kg</a:t>
                </a:r>
                <a:endParaRPr lang="ru-RU" sz="800" b="1" dirty="0">
                  <a:solidFill>
                    <a:schemeClr val="accent1"/>
                  </a:solidFill>
                </a:endParaRPr>
              </a:p>
            </p:txBody>
          </p:sp>
        </p:grpSp>
        <p:cxnSp>
          <p:nvCxnSpPr>
            <p:cNvPr id="39" name="Прямая со стрелкой 38"/>
            <p:cNvCxnSpPr/>
            <p:nvPr/>
          </p:nvCxnSpPr>
          <p:spPr>
            <a:xfrm flipH="1" flipV="1">
              <a:off x="7493642" y="3096788"/>
              <a:ext cx="997594" cy="245853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 стрелкой 39"/>
            <p:cNvCxnSpPr/>
            <p:nvPr/>
          </p:nvCxnSpPr>
          <p:spPr>
            <a:xfrm flipH="1">
              <a:off x="7557697" y="3507809"/>
              <a:ext cx="997594" cy="151975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Группа 40"/>
            <p:cNvGrpSpPr/>
            <p:nvPr/>
          </p:nvGrpSpPr>
          <p:grpSpPr>
            <a:xfrm>
              <a:off x="5995169" y="2944812"/>
              <a:ext cx="676935" cy="1024205"/>
              <a:chOff x="1862721" y="2853654"/>
              <a:chExt cx="1809369" cy="2532127"/>
            </a:xfrm>
          </p:grpSpPr>
          <p:pic>
            <p:nvPicPr>
              <p:cNvPr id="134" name="Рисунок 133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17771" y="2853654"/>
                <a:ext cx="1539750" cy="1689442"/>
              </a:xfrm>
              <a:prstGeom prst="rect">
                <a:avLst/>
              </a:prstGeom>
            </p:spPr>
          </p:pic>
          <p:sp>
            <p:nvSpPr>
              <p:cNvPr id="135" name="TextBox 134"/>
              <p:cNvSpPr txBox="1"/>
              <p:nvPr/>
            </p:nvSpPr>
            <p:spPr>
              <a:xfrm>
                <a:off x="1862721" y="4228731"/>
                <a:ext cx="1809369" cy="11570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800" dirty="0" smtClean="0"/>
                  <a:t>Unfair</a:t>
                </a:r>
                <a:r>
                  <a:rPr lang="ru-RU" sz="800" dirty="0" smtClean="0"/>
                  <a:t> </a:t>
                </a:r>
                <a:endParaRPr lang="ru-RU" sz="800" dirty="0"/>
              </a:p>
              <a:p>
                <a:pPr algn="ctr"/>
                <a:r>
                  <a:rPr lang="en-US" sz="800" dirty="0" smtClean="0"/>
                  <a:t>IP </a:t>
                </a:r>
                <a:r>
                  <a:rPr lang="en-US" sz="700" dirty="0" smtClean="0"/>
                  <a:t>Ivanov</a:t>
                </a:r>
                <a:endParaRPr lang="ru-RU" sz="700" dirty="0"/>
              </a:p>
            </p:txBody>
          </p:sp>
        </p:grpSp>
        <p:cxnSp>
          <p:nvCxnSpPr>
            <p:cNvPr id="42" name="Прямая со стрелкой 41"/>
            <p:cNvCxnSpPr/>
            <p:nvPr/>
          </p:nvCxnSpPr>
          <p:spPr>
            <a:xfrm flipH="1" flipV="1">
              <a:off x="6528049" y="3450486"/>
              <a:ext cx="756789" cy="200866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/>
            <p:cNvCxnSpPr/>
            <p:nvPr/>
          </p:nvCxnSpPr>
          <p:spPr>
            <a:xfrm flipH="1">
              <a:off x="6528048" y="3096788"/>
              <a:ext cx="686991" cy="84286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" name="Группа 43"/>
            <p:cNvGrpSpPr/>
            <p:nvPr/>
          </p:nvGrpSpPr>
          <p:grpSpPr>
            <a:xfrm>
              <a:off x="4482888" y="2636912"/>
              <a:ext cx="1579797" cy="606137"/>
              <a:chOff x="202401" y="3529710"/>
              <a:chExt cx="1579797" cy="606137"/>
            </a:xfrm>
          </p:grpSpPr>
          <p:pic>
            <p:nvPicPr>
              <p:cNvPr id="132" name="Рисунок 131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7370" y="3529710"/>
                <a:ext cx="303953" cy="303953"/>
              </a:xfrm>
              <a:prstGeom prst="rect">
                <a:avLst/>
              </a:prstGeom>
            </p:spPr>
          </p:pic>
          <p:sp>
            <p:nvSpPr>
              <p:cNvPr id="133" name="TextBox 132"/>
              <p:cNvSpPr txBox="1"/>
              <p:nvPr/>
            </p:nvSpPr>
            <p:spPr>
              <a:xfrm>
                <a:off x="202401" y="3710384"/>
                <a:ext cx="1579797" cy="425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>
                    <a:solidFill>
                      <a:srgbClr val="92D050"/>
                    </a:solidFill>
                  </a:rPr>
                  <a:t>Sturgeon caviar</a:t>
                </a:r>
                <a:r>
                  <a:rPr lang="ru-RU" sz="700" dirty="0" smtClean="0">
                    <a:solidFill>
                      <a:srgbClr val="92D050"/>
                    </a:solidFill>
                  </a:rPr>
                  <a:t> </a:t>
                </a:r>
                <a:r>
                  <a:rPr lang="ru-RU" sz="700" dirty="0">
                    <a:solidFill>
                      <a:srgbClr val="92D050"/>
                    </a:solidFill>
                  </a:rPr>
                  <a:t>50 </a:t>
                </a:r>
                <a:r>
                  <a:rPr lang="en-US" sz="700" dirty="0" smtClean="0">
                    <a:solidFill>
                      <a:srgbClr val="92D050"/>
                    </a:solidFill>
                  </a:rPr>
                  <a:t>g</a:t>
                </a:r>
                <a:r>
                  <a:rPr lang="ru-RU" sz="700" dirty="0" smtClean="0">
                    <a:solidFill>
                      <a:srgbClr val="92D050"/>
                    </a:solidFill>
                  </a:rPr>
                  <a:t> </a:t>
                </a:r>
                <a:r>
                  <a:rPr lang="en-US" sz="700" dirty="0" smtClean="0">
                    <a:solidFill>
                      <a:srgbClr val="92D050"/>
                    </a:solidFill>
                  </a:rPr>
                  <a:t>i/j</a:t>
                </a:r>
                <a:r>
                  <a:rPr lang="ru-RU" sz="700" dirty="0" smtClean="0">
                    <a:solidFill>
                      <a:srgbClr val="92D050"/>
                    </a:solidFill>
                  </a:rPr>
                  <a:t>, </a:t>
                </a:r>
                <a:r>
                  <a:rPr lang="ru-RU" sz="700" b="1" dirty="0" smtClean="0">
                    <a:solidFill>
                      <a:srgbClr val="92D050"/>
                    </a:solidFill>
                  </a:rPr>
                  <a:t>7</a:t>
                </a:r>
                <a:r>
                  <a:rPr lang="en-US" sz="700" b="1" dirty="0" smtClean="0">
                    <a:solidFill>
                      <a:srgbClr val="92D050"/>
                    </a:solidFill>
                  </a:rPr>
                  <a:t>,</a:t>
                </a:r>
                <a:r>
                  <a:rPr lang="ru-RU" sz="700" b="1" dirty="0" smtClean="0">
                    <a:solidFill>
                      <a:srgbClr val="92D050"/>
                    </a:solidFill>
                  </a:rPr>
                  <a:t>3 </a:t>
                </a:r>
                <a:r>
                  <a:rPr lang="en-US" sz="700" b="1" dirty="0" smtClean="0">
                    <a:solidFill>
                      <a:srgbClr val="92D050"/>
                    </a:solidFill>
                  </a:rPr>
                  <a:t>kg</a:t>
                </a:r>
                <a:endParaRPr lang="ru-RU" sz="700" b="1" dirty="0">
                  <a:solidFill>
                    <a:srgbClr val="92D050"/>
                  </a:solidFill>
                </a:endParaRPr>
              </a:p>
            </p:txBody>
          </p:sp>
        </p:grpSp>
        <p:cxnSp>
          <p:nvCxnSpPr>
            <p:cNvPr id="45" name="Прямая со стрелкой 44"/>
            <p:cNvCxnSpPr/>
            <p:nvPr/>
          </p:nvCxnSpPr>
          <p:spPr>
            <a:xfrm flipH="1" flipV="1">
              <a:off x="5738764" y="2754330"/>
              <a:ext cx="503519" cy="368043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 стрелкой 45"/>
            <p:cNvCxnSpPr/>
            <p:nvPr/>
          </p:nvCxnSpPr>
          <p:spPr>
            <a:xfrm flipH="1" flipV="1">
              <a:off x="4459817" y="2740474"/>
              <a:ext cx="954855" cy="13857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Группа 46"/>
            <p:cNvGrpSpPr/>
            <p:nvPr/>
          </p:nvGrpSpPr>
          <p:grpSpPr>
            <a:xfrm>
              <a:off x="8555291" y="3000703"/>
              <a:ext cx="2126672" cy="921640"/>
              <a:chOff x="5296961" y="3003669"/>
              <a:chExt cx="826132" cy="279908"/>
            </a:xfrm>
          </p:grpSpPr>
          <p:pic>
            <p:nvPicPr>
              <p:cNvPr id="130" name="Рисунок 12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0262" y="3003669"/>
                <a:ext cx="223779" cy="223779"/>
              </a:xfrm>
              <a:prstGeom prst="rect">
                <a:avLst/>
              </a:prstGeom>
            </p:spPr>
          </p:pic>
          <p:sp>
            <p:nvSpPr>
              <p:cNvPr id="131" name="TextBox 130"/>
              <p:cNvSpPr txBox="1"/>
              <p:nvPr/>
            </p:nvSpPr>
            <p:spPr>
              <a:xfrm>
                <a:off x="5296961" y="3154361"/>
                <a:ext cx="826132" cy="129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/>
                  <a:t>Unfair</a:t>
                </a:r>
                <a:endParaRPr lang="ru-RU" sz="700" dirty="0"/>
              </a:p>
              <a:p>
                <a:pPr algn="ctr"/>
                <a:r>
                  <a:rPr lang="en-US" sz="700" dirty="0" smtClean="0"/>
                  <a:t>LLC</a:t>
                </a:r>
                <a:r>
                  <a:rPr lang="ru-RU" sz="700" dirty="0" smtClean="0"/>
                  <a:t> </a:t>
                </a:r>
                <a:r>
                  <a:rPr lang="ru-RU" sz="700" dirty="0"/>
                  <a:t>««</a:t>
                </a:r>
                <a:r>
                  <a:rPr lang="en-US" sz="700" dirty="0"/>
                  <a:t>Ivan da </a:t>
                </a:r>
                <a:r>
                  <a:rPr lang="en-US" sz="700" dirty="0" err="1"/>
                  <a:t>Marya</a:t>
                </a:r>
                <a:r>
                  <a:rPr lang="ru-RU" sz="700" dirty="0"/>
                  <a:t>»</a:t>
                </a:r>
              </a:p>
            </p:txBody>
          </p:sp>
        </p:grpSp>
        <p:grpSp>
          <p:nvGrpSpPr>
            <p:cNvPr id="48" name="Группа 47"/>
            <p:cNvGrpSpPr/>
            <p:nvPr/>
          </p:nvGrpSpPr>
          <p:grpSpPr>
            <a:xfrm>
              <a:off x="4013810" y="2373716"/>
              <a:ext cx="608517" cy="1062810"/>
              <a:chOff x="2031024" y="2853654"/>
              <a:chExt cx="1626497" cy="2627574"/>
            </a:xfrm>
          </p:grpSpPr>
          <p:pic>
            <p:nvPicPr>
              <p:cNvPr id="128" name="Рисунок 12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17771" y="2853654"/>
                <a:ext cx="1539750" cy="1689442"/>
              </a:xfrm>
              <a:prstGeom prst="rect">
                <a:avLst/>
              </a:prstGeom>
            </p:spPr>
          </p:pic>
          <p:sp>
            <p:nvSpPr>
              <p:cNvPr id="129" name="TextBox 128"/>
              <p:cNvSpPr txBox="1"/>
              <p:nvPr/>
            </p:nvSpPr>
            <p:spPr>
              <a:xfrm>
                <a:off x="2031024" y="4644223"/>
                <a:ext cx="1504767" cy="8370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800" dirty="0" smtClean="0"/>
                  <a:t>Unfair</a:t>
                </a:r>
                <a:r>
                  <a:rPr lang="ru-RU" sz="800" dirty="0" smtClean="0"/>
                  <a:t> </a:t>
                </a:r>
                <a:endParaRPr lang="ru-RU" sz="800" dirty="0"/>
              </a:p>
              <a:p>
                <a:pPr algn="ctr"/>
                <a:r>
                  <a:rPr lang="en-US" sz="800" dirty="0" smtClean="0"/>
                  <a:t>IP Ivanov</a:t>
                </a:r>
                <a:endParaRPr lang="ru-RU" sz="800" dirty="0"/>
              </a:p>
            </p:txBody>
          </p:sp>
        </p:grpSp>
        <p:grpSp>
          <p:nvGrpSpPr>
            <p:cNvPr id="49" name="Группа 48"/>
            <p:cNvGrpSpPr/>
            <p:nvPr/>
          </p:nvGrpSpPr>
          <p:grpSpPr>
            <a:xfrm>
              <a:off x="1214026" y="2604639"/>
              <a:ext cx="1718016" cy="649386"/>
              <a:chOff x="303272" y="3529710"/>
              <a:chExt cx="1718016" cy="649386"/>
            </a:xfrm>
          </p:grpSpPr>
          <p:pic>
            <p:nvPicPr>
              <p:cNvPr id="126" name="Рисунок 125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8131" y="3529710"/>
                <a:ext cx="303953" cy="303953"/>
              </a:xfrm>
              <a:prstGeom prst="rect">
                <a:avLst/>
              </a:prstGeom>
            </p:spPr>
          </p:pic>
          <p:sp>
            <p:nvSpPr>
              <p:cNvPr id="127" name="TextBox 126"/>
              <p:cNvSpPr txBox="1"/>
              <p:nvPr/>
            </p:nvSpPr>
            <p:spPr>
              <a:xfrm>
                <a:off x="303272" y="3711088"/>
                <a:ext cx="1718016" cy="468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>
                    <a:solidFill>
                      <a:schemeClr val="accent1"/>
                    </a:solidFill>
                  </a:rPr>
                  <a:t>Sturgeon</a:t>
                </a:r>
                <a:r>
                  <a:rPr lang="en-US" sz="800" dirty="0" smtClean="0">
                    <a:solidFill>
                      <a:schemeClr val="accent1"/>
                    </a:solidFill>
                  </a:rPr>
                  <a:t> caviar</a:t>
                </a:r>
                <a:r>
                  <a:rPr lang="ru-RU" sz="800" dirty="0" smtClean="0">
                    <a:solidFill>
                      <a:schemeClr val="accent1"/>
                    </a:solidFill>
                  </a:rPr>
                  <a:t>  </a:t>
                </a:r>
                <a:r>
                  <a:rPr lang="ru-RU" sz="800" dirty="0">
                    <a:solidFill>
                      <a:schemeClr val="accent1"/>
                    </a:solidFill>
                  </a:rPr>
                  <a:t>50 </a:t>
                </a:r>
                <a:r>
                  <a:rPr lang="en-US" sz="800" dirty="0" smtClean="0">
                    <a:solidFill>
                      <a:schemeClr val="accent1"/>
                    </a:solidFill>
                  </a:rPr>
                  <a:t>g</a:t>
                </a:r>
                <a:r>
                  <a:rPr lang="ru-RU" sz="8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sz="800" dirty="0" err="1" smtClean="0">
                    <a:solidFill>
                      <a:schemeClr val="accent1"/>
                    </a:solidFill>
                  </a:rPr>
                  <a:t>i</a:t>
                </a:r>
                <a:r>
                  <a:rPr lang="en-US" sz="800" dirty="0" smtClean="0">
                    <a:solidFill>
                      <a:schemeClr val="accent1"/>
                    </a:solidFill>
                  </a:rPr>
                  <a:t>/j</a:t>
                </a:r>
                <a:r>
                  <a:rPr lang="ru-RU" sz="800" dirty="0" smtClean="0">
                    <a:solidFill>
                      <a:schemeClr val="accent1"/>
                    </a:solidFill>
                  </a:rPr>
                  <a:t>, </a:t>
                </a:r>
                <a:r>
                  <a:rPr lang="ru-RU" sz="800" b="1" dirty="0" smtClean="0">
                    <a:solidFill>
                      <a:schemeClr val="accent1"/>
                    </a:solidFill>
                  </a:rPr>
                  <a:t>0</a:t>
                </a:r>
                <a:r>
                  <a:rPr lang="en-US" sz="800" b="1" dirty="0" smtClean="0">
                    <a:solidFill>
                      <a:schemeClr val="accent1"/>
                    </a:solidFill>
                  </a:rPr>
                  <a:t>,</a:t>
                </a:r>
                <a:r>
                  <a:rPr lang="ru-RU" sz="800" b="1" dirty="0" smtClean="0">
                    <a:solidFill>
                      <a:schemeClr val="accent1"/>
                    </a:solidFill>
                  </a:rPr>
                  <a:t>05 </a:t>
                </a:r>
                <a:r>
                  <a:rPr lang="en-US" sz="800" b="1" dirty="0" smtClean="0">
                    <a:solidFill>
                      <a:schemeClr val="accent1"/>
                    </a:solidFill>
                  </a:rPr>
                  <a:t>kg</a:t>
                </a:r>
                <a:endParaRPr lang="ru-RU" sz="800" b="1" dirty="0">
                  <a:solidFill>
                    <a:schemeClr val="accent1"/>
                  </a:solidFill>
                </a:endParaRPr>
              </a:p>
            </p:txBody>
          </p:sp>
        </p:grpSp>
        <p:cxnSp>
          <p:nvCxnSpPr>
            <p:cNvPr id="50" name="Прямая со стрелкой 49"/>
            <p:cNvCxnSpPr/>
            <p:nvPr/>
          </p:nvCxnSpPr>
          <p:spPr>
            <a:xfrm flipH="1">
              <a:off x="2352392" y="2719785"/>
              <a:ext cx="1842249" cy="5056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Группа 50"/>
            <p:cNvGrpSpPr/>
            <p:nvPr/>
          </p:nvGrpSpPr>
          <p:grpSpPr>
            <a:xfrm>
              <a:off x="1539388" y="3396727"/>
              <a:ext cx="1297640" cy="650666"/>
              <a:chOff x="389911" y="3529710"/>
              <a:chExt cx="1297640" cy="650666"/>
            </a:xfrm>
          </p:grpSpPr>
          <p:pic>
            <p:nvPicPr>
              <p:cNvPr id="124" name="Рисунок 123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7370" y="3529710"/>
                <a:ext cx="303953" cy="303953"/>
              </a:xfrm>
              <a:prstGeom prst="rect">
                <a:avLst/>
              </a:prstGeom>
            </p:spPr>
          </p:pic>
          <p:sp>
            <p:nvSpPr>
              <p:cNvPr id="125" name="TextBox 124"/>
              <p:cNvSpPr txBox="1"/>
              <p:nvPr/>
            </p:nvSpPr>
            <p:spPr>
              <a:xfrm>
                <a:off x="389911" y="3754913"/>
                <a:ext cx="1297640" cy="425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>
                    <a:solidFill>
                      <a:schemeClr val="accent1"/>
                    </a:solidFill>
                  </a:rPr>
                  <a:t>Sturgeon caviar</a:t>
                </a:r>
                <a:r>
                  <a:rPr lang="ru-RU" sz="700" dirty="0" smtClean="0">
                    <a:solidFill>
                      <a:schemeClr val="accent1"/>
                    </a:solidFill>
                  </a:rPr>
                  <a:t>  </a:t>
                </a:r>
                <a:r>
                  <a:rPr lang="ru-RU" sz="700" dirty="0">
                    <a:solidFill>
                      <a:schemeClr val="accent1"/>
                    </a:solidFill>
                  </a:rPr>
                  <a:t>100 </a:t>
                </a:r>
                <a:r>
                  <a:rPr lang="en-US" sz="700" dirty="0" smtClean="0">
                    <a:solidFill>
                      <a:schemeClr val="accent1"/>
                    </a:solidFill>
                  </a:rPr>
                  <a:t>g</a:t>
                </a:r>
                <a:r>
                  <a:rPr lang="ru-RU" sz="7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sz="700" dirty="0" smtClean="0">
                    <a:solidFill>
                      <a:schemeClr val="accent1"/>
                    </a:solidFill>
                  </a:rPr>
                  <a:t>g/j</a:t>
                </a:r>
                <a:r>
                  <a:rPr lang="ru-RU" sz="7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sz="700" b="1" dirty="0" smtClean="0">
                    <a:solidFill>
                      <a:schemeClr val="accent1"/>
                    </a:solidFill>
                  </a:rPr>
                  <a:t>7</a:t>
                </a:r>
                <a:r>
                  <a:rPr lang="en-US" sz="700" b="1" dirty="0">
                    <a:solidFill>
                      <a:schemeClr val="accent1"/>
                    </a:solidFill>
                  </a:rPr>
                  <a:t>,</a:t>
                </a:r>
                <a:r>
                  <a:rPr lang="ru-RU" sz="700" b="1" dirty="0" smtClean="0">
                    <a:solidFill>
                      <a:schemeClr val="accent1"/>
                    </a:solidFill>
                  </a:rPr>
                  <a:t>3 </a:t>
                </a:r>
                <a:r>
                  <a:rPr lang="en-US" sz="700" b="1" dirty="0" smtClean="0">
                    <a:solidFill>
                      <a:schemeClr val="accent1"/>
                    </a:solidFill>
                  </a:rPr>
                  <a:t>kg</a:t>
                </a:r>
                <a:endParaRPr lang="ru-RU" sz="700" b="1" dirty="0">
                  <a:solidFill>
                    <a:schemeClr val="accent1"/>
                  </a:solidFill>
                </a:endParaRPr>
              </a:p>
            </p:txBody>
          </p:sp>
        </p:grpSp>
        <p:cxnSp>
          <p:nvCxnSpPr>
            <p:cNvPr id="52" name="Прямая со стрелкой 51"/>
            <p:cNvCxnSpPr/>
            <p:nvPr/>
          </p:nvCxnSpPr>
          <p:spPr>
            <a:xfrm flipH="1" flipV="1">
              <a:off x="2423592" y="3173242"/>
              <a:ext cx="3695146" cy="10905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Группа 52"/>
            <p:cNvGrpSpPr/>
            <p:nvPr/>
          </p:nvGrpSpPr>
          <p:grpSpPr>
            <a:xfrm>
              <a:off x="2645836" y="3396727"/>
              <a:ext cx="1486284" cy="696125"/>
              <a:chOff x="198066" y="3529710"/>
              <a:chExt cx="1486284" cy="696125"/>
            </a:xfrm>
          </p:grpSpPr>
          <p:pic>
            <p:nvPicPr>
              <p:cNvPr id="122" name="Рисунок 12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7370" y="3529710"/>
                <a:ext cx="303953" cy="303953"/>
              </a:xfrm>
              <a:prstGeom prst="rect">
                <a:avLst/>
              </a:prstGeom>
            </p:spPr>
          </p:pic>
          <p:sp>
            <p:nvSpPr>
              <p:cNvPr id="123" name="TextBox 122"/>
              <p:cNvSpPr txBox="1"/>
              <p:nvPr/>
            </p:nvSpPr>
            <p:spPr>
              <a:xfrm>
                <a:off x="198066" y="3757827"/>
                <a:ext cx="1486284" cy="468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 smtClean="0">
                    <a:solidFill>
                      <a:schemeClr val="accent1"/>
                    </a:solidFill>
                  </a:rPr>
                  <a:t>Sturgeon </a:t>
                </a:r>
                <a:r>
                  <a:rPr lang="en-US" sz="700" dirty="0" smtClean="0">
                    <a:solidFill>
                      <a:schemeClr val="accent1"/>
                    </a:solidFill>
                  </a:rPr>
                  <a:t>caviar</a:t>
                </a:r>
                <a:r>
                  <a:rPr lang="ru-RU" sz="800" dirty="0" smtClean="0">
                    <a:solidFill>
                      <a:schemeClr val="accent1"/>
                    </a:solidFill>
                  </a:rPr>
                  <a:t>  </a:t>
                </a:r>
                <a:r>
                  <a:rPr lang="ru-RU" sz="800" dirty="0">
                    <a:solidFill>
                      <a:schemeClr val="accent1"/>
                    </a:solidFill>
                  </a:rPr>
                  <a:t>200 </a:t>
                </a:r>
                <a:r>
                  <a:rPr lang="en-US" sz="800" dirty="0" smtClean="0">
                    <a:solidFill>
                      <a:schemeClr val="accent1"/>
                    </a:solidFill>
                  </a:rPr>
                  <a:t>g</a:t>
                </a:r>
                <a:r>
                  <a:rPr lang="ru-RU" sz="8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sz="800" dirty="0" smtClean="0">
                    <a:solidFill>
                      <a:schemeClr val="accent1"/>
                    </a:solidFill>
                  </a:rPr>
                  <a:t>g/j</a:t>
                </a:r>
                <a:r>
                  <a:rPr lang="ru-RU" sz="800" b="1" dirty="0" smtClean="0">
                    <a:solidFill>
                      <a:schemeClr val="accent1"/>
                    </a:solidFill>
                  </a:rPr>
                  <a:t>, 7</a:t>
                </a:r>
                <a:r>
                  <a:rPr lang="en-US" sz="800" b="1" dirty="0" smtClean="0">
                    <a:solidFill>
                      <a:schemeClr val="accent1"/>
                    </a:solidFill>
                  </a:rPr>
                  <a:t>,</a:t>
                </a:r>
                <a:r>
                  <a:rPr lang="ru-RU" sz="800" b="1" dirty="0" smtClean="0">
                    <a:solidFill>
                      <a:schemeClr val="accent1"/>
                    </a:solidFill>
                  </a:rPr>
                  <a:t>2 </a:t>
                </a:r>
                <a:r>
                  <a:rPr lang="en-US" sz="800" b="1" dirty="0" smtClean="0">
                    <a:solidFill>
                      <a:schemeClr val="accent1"/>
                    </a:solidFill>
                  </a:rPr>
                  <a:t>kg</a:t>
                </a:r>
                <a:endParaRPr lang="ru-RU" sz="800" b="1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54" name="Группа 53"/>
            <p:cNvGrpSpPr/>
            <p:nvPr/>
          </p:nvGrpSpPr>
          <p:grpSpPr>
            <a:xfrm>
              <a:off x="4186223" y="3396727"/>
              <a:ext cx="1687864" cy="711342"/>
              <a:chOff x="369500" y="3529710"/>
              <a:chExt cx="1687864" cy="711342"/>
            </a:xfrm>
          </p:grpSpPr>
          <p:pic>
            <p:nvPicPr>
              <p:cNvPr id="120" name="Рисунок 119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7370" y="3529710"/>
                <a:ext cx="303953" cy="303953"/>
              </a:xfrm>
              <a:prstGeom prst="rect">
                <a:avLst/>
              </a:prstGeom>
            </p:spPr>
          </p:pic>
          <p:sp>
            <p:nvSpPr>
              <p:cNvPr id="121" name="TextBox 120"/>
              <p:cNvSpPr txBox="1"/>
              <p:nvPr/>
            </p:nvSpPr>
            <p:spPr>
              <a:xfrm>
                <a:off x="369500" y="3773045"/>
                <a:ext cx="1687864" cy="4680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 smtClean="0">
                    <a:solidFill>
                      <a:schemeClr val="accent1"/>
                    </a:solidFill>
                  </a:rPr>
                  <a:t>Sturgeon </a:t>
                </a:r>
                <a:r>
                  <a:rPr lang="en-US" sz="700" dirty="0" smtClean="0">
                    <a:solidFill>
                      <a:schemeClr val="accent1"/>
                    </a:solidFill>
                  </a:rPr>
                  <a:t>caviar</a:t>
                </a:r>
                <a:r>
                  <a:rPr lang="ru-RU" sz="800" dirty="0" smtClean="0">
                    <a:solidFill>
                      <a:schemeClr val="accent1"/>
                    </a:solidFill>
                  </a:rPr>
                  <a:t>  </a:t>
                </a:r>
                <a:r>
                  <a:rPr lang="en-US" sz="800" dirty="0">
                    <a:solidFill>
                      <a:schemeClr val="accent1"/>
                    </a:solidFill>
                  </a:rPr>
                  <a:t>1</a:t>
                </a:r>
                <a:r>
                  <a:rPr lang="ru-RU" sz="800" dirty="0">
                    <a:solidFill>
                      <a:schemeClr val="accent1"/>
                    </a:solidFill>
                  </a:rPr>
                  <a:t>00 </a:t>
                </a:r>
                <a:r>
                  <a:rPr lang="en-US" sz="800" dirty="0" smtClean="0">
                    <a:solidFill>
                      <a:schemeClr val="accent1"/>
                    </a:solidFill>
                  </a:rPr>
                  <a:t>g</a:t>
                </a:r>
                <a:r>
                  <a:rPr lang="ru-RU" sz="8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sz="800" dirty="0" smtClean="0">
                    <a:solidFill>
                      <a:schemeClr val="accent1"/>
                    </a:solidFill>
                  </a:rPr>
                  <a:t>g/j</a:t>
                </a:r>
                <a:r>
                  <a:rPr lang="ru-RU" sz="800" dirty="0" smtClean="0">
                    <a:solidFill>
                      <a:schemeClr val="accent1"/>
                    </a:solidFill>
                  </a:rPr>
                  <a:t>, </a:t>
                </a:r>
                <a:r>
                  <a:rPr lang="en-US" sz="800" b="1" dirty="0" smtClean="0">
                    <a:solidFill>
                      <a:schemeClr val="accent1"/>
                    </a:solidFill>
                  </a:rPr>
                  <a:t>2</a:t>
                </a:r>
                <a:r>
                  <a:rPr lang="en-US" sz="800" b="1" dirty="0">
                    <a:solidFill>
                      <a:schemeClr val="accent1"/>
                    </a:solidFill>
                  </a:rPr>
                  <a:t>,</a:t>
                </a:r>
                <a:r>
                  <a:rPr lang="en-US" sz="800" b="1" dirty="0" smtClean="0">
                    <a:solidFill>
                      <a:schemeClr val="accent1"/>
                    </a:solidFill>
                  </a:rPr>
                  <a:t>8</a:t>
                </a:r>
                <a:r>
                  <a:rPr lang="ru-RU" sz="800" b="1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sz="800" b="1" dirty="0" smtClean="0">
                    <a:solidFill>
                      <a:schemeClr val="accent1"/>
                    </a:solidFill>
                  </a:rPr>
                  <a:t>kg</a:t>
                </a:r>
                <a:endParaRPr lang="ru-RU" sz="800" b="1" dirty="0">
                  <a:solidFill>
                    <a:schemeClr val="accent1"/>
                  </a:solidFill>
                </a:endParaRPr>
              </a:p>
            </p:txBody>
          </p:sp>
        </p:grpSp>
        <p:cxnSp>
          <p:nvCxnSpPr>
            <p:cNvPr id="55" name="Прямая со стрелкой 54"/>
            <p:cNvCxnSpPr/>
            <p:nvPr/>
          </p:nvCxnSpPr>
          <p:spPr>
            <a:xfrm flipH="1">
              <a:off x="2423592" y="3173241"/>
              <a:ext cx="2" cy="161566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 стрелкой 55"/>
            <p:cNvCxnSpPr/>
            <p:nvPr/>
          </p:nvCxnSpPr>
          <p:spPr>
            <a:xfrm flipH="1">
              <a:off x="3719734" y="3173241"/>
              <a:ext cx="2" cy="161566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 стрелкой 56"/>
            <p:cNvCxnSpPr/>
            <p:nvPr/>
          </p:nvCxnSpPr>
          <p:spPr>
            <a:xfrm flipH="1">
              <a:off x="5087886" y="3173241"/>
              <a:ext cx="2" cy="161566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" name="Группа 57"/>
            <p:cNvGrpSpPr/>
            <p:nvPr/>
          </p:nvGrpSpPr>
          <p:grpSpPr>
            <a:xfrm>
              <a:off x="1381192" y="5562480"/>
              <a:ext cx="1261661" cy="1070538"/>
              <a:chOff x="5177101" y="3003669"/>
              <a:chExt cx="490107" cy="325129"/>
            </a:xfrm>
          </p:grpSpPr>
          <p:pic>
            <p:nvPicPr>
              <p:cNvPr id="118" name="Рисунок 11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0262" y="3003669"/>
                <a:ext cx="223779" cy="223779"/>
              </a:xfrm>
              <a:prstGeom prst="rect">
                <a:avLst/>
              </a:prstGeom>
            </p:spPr>
          </p:pic>
          <p:sp>
            <p:nvSpPr>
              <p:cNvPr id="119" name="TextBox 118"/>
              <p:cNvSpPr txBox="1"/>
              <p:nvPr/>
            </p:nvSpPr>
            <p:spPr>
              <a:xfrm>
                <a:off x="5177101" y="3199582"/>
                <a:ext cx="490107" cy="1292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700" dirty="0" smtClean="0"/>
                  <a:t>Unfair</a:t>
                </a:r>
                <a:endParaRPr lang="ru-RU" sz="700" dirty="0"/>
              </a:p>
              <a:p>
                <a:pPr algn="ctr"/>
                <a:r>
                  <a:rPr lang="en-US" sz="700" dirty="0" smtClean="0"/>
                  <a:t>LLC</a:t>
                </a:r>
                <a:r>
                  <a:rPr lang="ru-RU" sz="700" dirty="0" smtClean="0"/>
                  <a:t> ««</a:t>
                </a:r>
                <a:r>
                  <a:rPr lang="en-US" sz="700" dirty="0" smtClean="0"/>
                  <a:t>Ivan da </a:t>
                </a:r>
                <a:r>
                  <a:rPr lang="en-US" sz="700" dirty="0" err="1" smtClean="0"/>
                  <a:t>Marya</a:t>
                </a:r>
                <a:r>
                  <a:rPr lang="ru-RU" sz="700" dirty="0" smtClean="0"/>
                  <a:t>»</a:t>
                </a:r>
                <a:endParaRPr lang="ru-RU" sz="700" dirty="0"/>
              </a:p>
            </p:txBody>
          </p:sp>
        </p:grpSp>
        <p:grpSp>
          <p:nvGrpSpPr>
            <p:cNvPr id="59" name="Группа 58"/>
            <p:cNvGrpSpPr/>
            <p:nvPr/>
          </p:nvGrpSpPr>
          <p:grpSpPr>
            <a:xfrm>
              <a:off x="2163114" y="4752548"/>
              <a:ext cx="1092483" cy="1184898"/>
              <a:chOff x="5282595" y="3003669"/>
              <a:chExt cx="424388" cy="359861"/>
            </a:xfrm>
          </p:grpSpPr>
          <p:pic>
            <p:nvPicPr>
              <p:cNvPr id="116" name="Рисунок 11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0262" y="3003669"/>
                <a:ext cx="223779" cy="223779"/>
              </a:xfrm>
              <a:prstGeom prst="rect">
                <a:avLst/>
              </a:prstGeom>
            </p:spPr>
          </p:pic>
          <p:sp>
            <p:nvSpPr>
              <p:cNvPr id="117" name="TextBox 116"/>
              <p:cNvSpPr txBox="1"/>
              <p:nvPr/>
            </p:nvSpPr>
            <p:spPr>
              <a:xfrm>
                <a:off x="5282595" y="3189089"/>
                <a:ext cx="424388" cy="174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/>
                  <a:t>Unfair</a:t>
                </a:r>
                <a:endParaRPr lang="ru-RU" sz="700" dirty="0"/>
              </a:p>
              <a:p>
                <a:pPr algn="ctr"/>
                <a:r>
                  <a:rPr lang="en-US" sz="700" dirty="0" smtClean="0"/>
                  <a:t>LLC</a:t>
                </a:r>
                <a:r>
                  <a:rPr lang="ru-RU" sz="700" dirty="0" smtClean="0"/>
                  <a:t> </a:t>
                </a:r>
                <a:r>
                  <a:rPr lang="ru-RU" sz="700" dirty="0"/>
                  <a:t>«</a:t>
                </a:r>
                <a:r>
                  <a:rPr lang="en-US" sz="700" dirty="0"/>
                  <a:t>Ivan da </a:t>
                </a:r>
                <a:r>
                  <a:rPr lang="en-US" sz="700" dirty="0" err="1"/>
                  <a:t>Marya</a:t>
                </a:r>
                <a:r>
                  <a:rPr lang="ru-RU" sz="700" dirty="0"/>
                  <a:t>»</a:t>
                </a:r>
              </a:p>
            </p:txBody>
          </p:sp>
        </p:grpSp>
        <p:cxnSp>
          <p:nvCxnSpPr>
            <p:cNvPr id="60" name="Прямая со стрелкой 59"/>
            <p:cNvCxnSpPr/>
            <p:nvPr/>
          </p:nvCxnSpPr>
          <p:spPr>
            <a:xfrm flipH="1">
              <a:off x="1919537" y="3135692"/>
              <a:ext cx="5" cy="2389230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 стрелкой 60"/>
            <p:cNvCxnSpPr/>
            <p:nvPr/>
          </p:nvCxnSpPr>
          <p:spPr>
            <a:xfrm>
              <a:off x="2428827" y="3906426"/>
              <a:ext cx="61074" cy="818719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 стрелкой 61"/>
            <p:cNvCxnSpPr/>
            <p:nvPr/>
          </p:nvCxnSpPr>
          <p:spPr>
            <a:xfrm>
              <a:off x="3732026" y="3927202"/>
              <a:ext cx="203734" cy="825342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 стрелкой 62"/>
            <p:cNvCxnSpPr>
              <a:stCxn id="121" idx="2"/>
              <a:endCxn id="110" idx="0"/>
            </p:cNvCxnSpPr>
            <p:nvPr/>
          </p:nvCxnSpPr>
          <p:spPr>
            <a:xfrm flipH="1">
              <a:off x="4108453" y="4108070"/>
              <a:ext cx="921702" cy="536751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Группа 63"/>
            <p:cNvGrpSpPr/>
            <p:nvPr/>
          </p:nvGrpSpPr>
          <p:grpSpPr>
            <a:xfrm>
              <a:off x="2430295" y="5743605"/>
              <a:ext cx="1767671" cy="535880"/>
              <a:chOff x="395514" y="3529710"/>
              <a:chExt cx="1767671" cy="535880"/>
            </a:xfrm>
          </p:grpSpPr>
          <p:pic>
            <p:nvPicPr>
              <p:cNvPr id="114" name="Рисунок 113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7370" y="3529710"/>
                <a:ext cx="303953" cy="303953"/>
              </a:xfrm>
              <a:prstGeom prst="rect">
                <a:avLst/>
              </a:prstGeom>
            </p:spPr>
          </p:pic>
          <p:sp>
            <p:nvSpPr>
              <p:cNvPr id="115" name="TextBox 114"/>
              <p:cNvSpPr txBox="1"/>
              <p:nvPr/>
            </p:nvSpPr>
            <p:spPr>
              <a:xfrm>
                <a:off x="395514" y="3789039"/>
                <a:ext cx="1767671" cy="2765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700" dirty="0" smtClean="0">
                    <a:solidFill>
                      <a:srgbClr val="92D050"/>
                    </a:solidFill>
                  </a:rPr>
                  <a:t>Sturgeon caviar</a:t>
                </a:r>
                <a:r>
                  <a:rPr lang="ru-RU" sz="700" dirty="0" smtClean="0">
                    <a:solidFill>
                      <a:srgbClr val="92D050"/>
                    </a:solidFill>
                  </a:rPr>
                  <a:t> </a:t>
                </a:r>
                <a:r>
                  <a:rPr lang="ru-RU" sz="700" dirty="0">
                    <a:solidFill>
                      <a:srgbClr val="92D050"/>
                    </a:solidFill>
                  </a:rPr>
                  <a:t>50 </a:t>
                </a:r>
                <a:r>
                  <a:rPr lang="en-US" sz="700" dirty="0" smtClean="0">
                    <a:solidFill>
                      <a:srgbClr val="92D050"/>
                    </a:solidFill>
                  </a:rPr>
                  <a:t>g</a:t>
                </a:r>
                <a:r>
                  <a:rPr lang="ru-RU" sz="700" dirty="0" smtClean="0">
                    <a:solidFill>
                      <a:srgbClr val="92D050"/>
                    </a:solidFill>
                  </a:rPr>
                  <a:t> </a:t>
                </a:r>
                <a:r>
                  <a:rPr lang="en-US" sz="700" dirty="0" err="1" smtClean="0">
                    <a:solidFill>
                      <a:srgbClr val="92D050"/>
                    </a:solidFill>
                  </a:rPr>
                  <a:t>i</a:t>
                </a:r>
                <a:r>
                  <a:rPr lang="en-US" sz="700" dirty="0" smtClean="0">
                    <a:solidFill>
                      <a:srgbClr val="92D050"/>
                    </a:solidFill>
                  </a:rPr>
                  <a:t>/j</a:t>
                </a:r>
                <a:r>
                  <a:rPr lang="ru-RU" sz="700" dirty="0" smtClean="0">
                    <a:solidFill>
                      <a:srgbClr val="92D050"/>
                    </a:solidFill>
                  </a:rPr>
                  <a:t>, </a:t>
                </a:r>
                <a:r>
                  <a:rPr lang="ru-RU" sz="700" b="1" dirty="0" smtClean="0">
                    <a:solidFill>
                      <a:srgbClr val="92D050"/>
                    </a:solidFill>
                  </a:rPr>
                  <a:t>0</a:t>
                </a:r>
                <a:r>
                  <a:rPr lang="en-US" sz="700" b="1" dirty="0" smtClean="0">
                    <a:solidFill>
                      <a:srgbClr val="92D050"/>
                    </a:solidFill>
                  </a:rPr>
                  <a:t>,</a:t>
                </a:r>
                <a:r>
                  <a:rPr lang="ru-RU" sz="700" b="1" dirty="0" smtClean="0">
                    <a:solidFill>
                      <a:srgbClr val="92D050"/>
                    </a:solidFill>
                  </a:rPr>
                  <a:t>05 </a:t>
                </a:r>
                <a:r>
                  <a:rPr lang="en-US" sz="700" b="1" dirty="0" smtClean="0">
                    <a:solidFill>
                      <a:srgbClr val="92D050"/>
                    </a:solidFill>
                  </a:rPr>
                  <a:t>kg</a:t>
                </a:r>
                <a:endParaRPr lang="ru-RU" sz="700" b="1" dirty="0">
                  <a:solidFill>
                    <a:srgbClr val="92D050"/>
                  </a:solidFill>
                </a:endParaRPr>
              </a:p>
            </p:txBody>
          </p:sp>
        </p:grpSp>
        <p:cxnSp>
          <p:nvCxnSpPr>
            <p:cNvPr id="65" name="Прямая со стрелкой 64"/>
            <p:cNvCxnSpPr>
              <a:stCxn id="118" idx="3"/>
            </p:cNvCxnSpPr>
            <p:nvPr/>
          </p:nvCxnSpPr>
          <p:spPr>
            <a:xfrm flipV="1">
              <a:off x="2300040" y="5930885"/>
              <a:ext cx="838810" cy="1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Группа 65"/>
            <p:cNvGrpSpPr/>
            <p:nvPr/>
          </p:nvGrpSpPr>
          <p:grpSpPr>
            <a:xfrm>
              <a:off x="2454939" y="4207734"/>
              <a:ext cx="1555898" cy="510258"/>
              <a:chOff x="399148" y="3555224"/>
              <a:chExt cx="1555898" cy="510258"/>
            </a:xfrm>
          </p:grpSpPr>
          <p:pic>
            <p:nvPicPr>
              <p:cNvPr id="112" name="Рисунок 111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7370" y="3555224"/>
                <a:ext cx="303953" cy="252924"/>
              </a:xfrm>
              <a:prstGeom prst="rect">
                <a:avLst/>
              </a:prstGeom>
            </p:spPr>
          </p:pic>
          <p:sp>
            <p:nvSpPr>
              <p:cNvPr id="113" name="TextBox 112"/>
              <p:cNvSpPr txBox="1"/>
              <p:nvPr/>
            </p:nvSpPr>
            <p:spPr>
              <a:xfrm>
                <a:off x="399148" y="3788931"/>
                <a:ext cx="1555898" cy="2765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700" dirty="0" smtClean="0">
                    <a:solidFill>
                      <a:srgbClr val="92D050"/>
                    </a:solidFill>
                  </a:rPr>
                  <a:t>Sturgeon caviar</a:t>
                </a:r>
                <a:r>
                  <a:rPr lang="ru-RU" sz="700" dirty="0" smtClean="0">
                    <a:solidFill>
                      <a:srgbClr val="92D050"/>
                    </a:solidFill>
                  </a:rPr>
                  <a:t>  </a:t>
                </a:r>
                <a:r>
                  <a:rPr lang="ru-RU" sz="700" dirty="0">
                    <a:solidFill>
                      <a:srgbClr val="92D050"/>
                    </a:solidFill>
                  </a:rPr>
                  <a:t>п/б, </a:t>
                </a:r>
                <a:r>
                  <a:rPr lang="ru-RU" sz="700" b="1" dirty="0" smtClean="0">
                    <a:solidFill>
                      <a:srgbClr val="92D050"/>
                    </a:solidFill>
                  </a:rPr>
                  <a:t>7</a:t>
                </a:r>
                <a:r>
                  <a:rPr lang="en-US" sz="700" b="1" dirty="0" smtClean="0">
                    <a:solidFill>
                      <a:srgbClr val="92D050"/>
                    </a:solidFill>
                  </a:rPr>
                  <a:t>,</a:t>
                </a:r>
                <a:r>
                  <a:rPr lang="ru-RU" sz="700" b="1" dirty="0" smtClean="0">
                    <a:solidFill>
                      <a:srgbClr val="92D050"/>
                    </a:solidFill>
                  </a:rPr>
                  <a:t>3 </a:t>
                </a:r>
                <a:r>
                  <a:rPr lang="en-US" sz="700" b="1" dirty="0" smtClean="0">
                    <a:solidFill>
                      <a:srgbClr val="92D050"/>
                    </a:solidFill>
                  </a:rPr>
                  <a:t>kg</a:t>
                </a:r>
                <a:endParaRPr lang="ru-RU" sz="700" b="1" dirty="0">
                  <a:solidFill>
                    <a:srgbClr val="92D050"/>
                  </a:solidFill>
                </a:endParaRPr>
              </a:p>
            </p:txBody>
          </p:sp>
        </p:grpSp>
        <p:cxnSp>
          <p:nvCxnSpPr>
            <p:cNvPr id="67" name="Прямая со стрелкой 66"/>
            <p:cNvCxnSpPr/>
            <p:nvPr/>
          </p:nvCxnSpPr>
          <p:spPr>
            <a:xfrm flipV="1">
              <a:off x="2713968" y="4698720"/>
              <a:ext cx="285689" cy="269386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8" name="Группа 67"/>
            <p:cNvGrpSpPr/>
            <p:nvPr/>
          </p:nvGrpSpPr>
          <p:grpSpPr>
            <a:xfrm>
              <a:off x="3464105" y="4644819"/>
              <a:ext cx="1345995" cy="1183455"/>
              <a:chOff x="5171848" y="3003669"/>
              <a:chExt cx="522868" cy="359423"/>
            </a:xfrm>
          </p:grpSpPr>
          <p:pic>
            <p:nvPicPr>
              <p:cNvPr id="110" name="Рисунок 10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0262" y="3003669"/>
                <a:ext cx="223779" cy="223779"/>
              </a:xfrm>
              <a:prstGeom prst="rect">
                <a:avLst/>
              </a:prstGeom>
            </p:spPr>
          </p:pic>
          <p:sp>
            <p:nvSpPr>
              <p:cNvPr id="111" name="TextBox 110"/>
              <p:cNvSpPr txBox="1"/>
              <p:nvPr/>
            </p:nvSpPr>
            <p:spPr>
              <a:xfrm>
                <a:off x="5171848" y="3227416"/>
                <a:ext cx="522868" cy="1356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700" dirty="0" smtClean="0"/>
                  <a:t>Unfair</a:t>
                </a:r>
                <a:endParaRPr lang="ru-RU" sz="700" dirty="0"/>
              </a:p>
              <a:p>
                <a:pPr algn="ctr"/>
                <a:r>
                  <a:rPr lang="en-US" sz="800" dirty="0" smtClean="0"/>
                  <a:t>LLC</a:t>
                </a:r>
                <a:r>
                  <a:rPr lang="ru-RU" sz="800" dirty="0" smtClean="0"/>
                  <a:t> </a:t>
                </a:r>
                <a:r>
                  <a:rPr lang="ru-RU" sz="800" dirty="0"/>
                  <a:t>«</a:t>
                </a:r>
                <a:r>
                  <a:rPr lang="en-US" sz="800" dirty="0"/>
                  <a:t>Ivan da </a:t>
                </a:r>
                <a:r>
                  <a:rPr lang="en-US" sz="800" dirty="0" err="1"/>
                  <a:t>Marya</a:t>
                </a:r>
                <a:r>
                  <a:rPr lang="ru-RU" sz="800" dirty="0"/>
                  <a:t>»</a:t>
                </a:r>
              </a:p>
            </p:txBody>
          </p:sp>
        </p:grpSp>
        <p:cxnSp>
          <p:nvCxnSpPr>
            <p:cNvPr id="69" name="Прямая со стрелкой 68"/>
            <p:cNvCxnSpPr>
              <a:endCxn id="110" idx="1"/>
            </p:cNvCxnSpPr>
            <p:nvPr/>
          </p:nvCxnSpPr>
          <p:spPr>
            <a:xfrm>
              <a:off x="3526179" y="4698721"/>
              <a:ext cx="294229" cy="314515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0" name="Группа 69"/>
            <p:cNvGrpSpPr/>
            <p:nvPr/>
          </p:nvGrpSpPr>
          <p:grpSpPr>
            <a:xfrm>
              <a:off x="4155619" y="4836887"/>
              <a:ext cx="2091895" cy="620664"/>
              <a:chOff x="333030" y="3529710"/>
              <a:chExt cx="2091895" cy="620664"/>
            </a:xfrm>
          </p:grpSpPr>
          <p:pic>
            <p:nvPicPr>
              <p:cNvPr id="108" name="Рисунок 107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7370" y="3529710"/>
                <a:ext cx="303953" cy="303953"/>
              </a:xfrm>
              <a:prstGeom prst="rect">
                <a:avLst/>
              </a:prstGeom>
            </p:spPr>
          </p:pic>
          <p:sp>
            <p:nvSpPr>
              <p:cNvPr id="109" name="TextBox 108"/>
              <p:cNvSpPr txBox="1"/>
              <p:nvPr/>
            </p:nvSpPr>
            <p:spPr>
              <a:xfrm>
                <a:off x="333030" y="3852551"/>
                <a:ext cx="2091895" cy="2978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800" dirty="0" smtClean="0">
                    <a:solidFill>
                      <a:srgbClr val="92D050"/>
                    </a:solidFill>
                  </a:rPr>
                  <a:t>Sturgeon caviar</a:t>
                </a:r>
                <a:r>
                  <a:rPr lang="ru-RU" sz="800" dirty="0" smtClean="0">
                    <a:solidFill>
                      <a:srgbClr val="92D050"/>
                    </a:solidFill>
                  </a:rPr>
                  <a:t>  </a:t>
                </a:r>
                <a:r>
                  <a:rPr lang="ru-RU" sz="800" dirty="0">
                    <a:solidFill>
                      <a:srgbClr val="92D050"/>
                    </a:solidFill>
                  </a:rPr>
                  <a:t>500 </a:t>
                </a:r>
                <a:r>
                  <a:rPr lang="en-US" sz="800" dirty="0" smtClean="0">
                    <a:solidFill>
                      <a:srgbClr val="92D050"/>
                    </a:solidFill>
                  </a:rPr>
                  <a:t>g</a:t>
                </a:r>
                <a:r>
                  <a:rPr lang="ru-RU" sz="800" dirty="0" smtClean="0">
                    <a:solidFill>
                      <a:srgbClr val="92D050"/>
                    </a:solidFill>
                  </a:rPr>
                  <a:t> </a:t>
                </a:r>
                <a:r>
                  <a:rPr lang="en-US" sz="800" dirty="0" err="1" smtClean="0">
                    <a:solidFill>
                      <a:srgbClr val="92D050"/>
                    </a:solidFill>
                  </a:rPr>
                  <a:t>i</a:t>
                </a:r>
                <a:r>
                  <a:rPr lang="en-US" sz="800" dirty="0" smtClean="0">
                    <a:solidFill>
                      <a:srgbClr val="92D050"/>
                    </a:solidFill>
                  </a:rPr>
                  <a:t>/j</a:t>
                </a:r>
                <a:r>
                  <a:rPr lang="ru-RU" sz="800" dirty="0" smtClean="0">
                    <a:solidFill>
                      <a:srgbClr val="92D050"/>
                    </a:solidFill>
                  </a:rPr>
                  <a:t>, </a:t>
                </a:r>
                <a:r>
                  <a:rPr lang="en-US" sz="800" b="1" dirty="0" smtClean="0">
                    <a:solidFill>
                      <a:srgbClr val="92D050"/>
                    </a:solidFill>
                  </a:rPr>
                  <a:t>17,</a:t>
                </a:r>
                <a:r>
                  <a:rPr lang="ru-RU" sz="800" b="1" dirty="0" smtClean="0">
                    <a:solidFill>
                      <a:srgbClr val="92D050"/>
                    </a:solidFill>
                  </a:rPr>
                  <a:t>3 </a:t>
                </a:r>
                <a:r>
                  <a:rPr lang="en-US" sz="800" b="1" dirty="0" smtClean="0">
                    <a:solidFill>
                      <a:srgbClr val="92D050"/>
                    </a:solidFill>
                  </a:rPr>
                  <a:t>kg</a:t>
                </a:r>
                <a:endParaRPr lang="ru-RU" sz="800" b="1" dirty="0">
                  <a:solidFill>
                    <a:srgbClr val="92D050"/>
                  </a:solidFill>
                </a:endParaRPr>
              </a:p>
            </p:txBody>
          </p:sp>
        </p:grpSp>
        <p:cxnSp>
          <p:nvCxnSpPr>
            <p:cNvPr id="71" name="Прямая со стрелкой 70"/>
            <p:cNvCxnSpPr/>
            <p:nvPr/>
          </p:nvCxnSpPr>
          <p:spPr>
            <a:xfrm>
              <a:off x="4423189" y="4993467"/>
              <a:ext cx="518438" cy="6300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 стрелкой 71"/>
            <p:cNvCxnSpPr/>
            <p:nvPr/>
          </p:nvCxnSpPr>
          <p:spPr>
            <a:xfrm flipV="1">
              <a:off x="5303912" y="4545126"/>
              <a:ext cx="589964" cy="454643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я со стрелкой 72"/>
            <p:cNvCxnSpPr/>
            <p:nvPr/>
          </p:nvCxnSpPr>
          <p:spPr>
            <a:xfrm>
              <a:off x="3515474" y="5907717"/>
              <a:ext cx="1717289" cy="0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4" name="Группа 73"/>
            <p:cNvGrpSpPr/>
            <p:nvPr/>
          </p:nvGrpSpPr>
          <p:grpSpPr>
            <a:xfrm>
              <a:off x="5752253" y="3906426"/>
              <a:ext cx="1958827" cy="863817"/>
              <a:chOff x="5310262" y="3003669"/>
              <a:chExt cx="760929" cy="262347"/>
            </a:xfrm>
          </p:grpSpPr>
          <p:pic>
            <p:nvPicPr>
              <p:cNvPr id="106" name="Рисунок 10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0262" y="3003669"/>
                <a:ext cx="223779" cy="223779"/>
              </a:xfrm>
              <a:prstGeom prst="rect">
                <a:avLst/>
              </a:prstGeom>
            </p:spPr>
          </p:pic>
          <p:sp>
            <p:nvSpPr>
              <p:cNvPr id="107" name="TextBox 106"/>
              <p:cNvSpPr txBox="1"/>
              <p:nvPr/>
            </p:nvSpPr>
            <p:spPr>
              <a:xfrm>
                <a:off x="5548324" y="3072192"/>
                <a:ext cx="522867" cy="1938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800" dirty="0" smtClean="0"/>
                  <a:t>Unfair</a:t>
                </a:r>
                <a:endParaRPr lang="ru-RU" sz="800" dirty="0"/>
              </a:p>
              <a:p>
                <a:pPr algn="ctr"/>
                <a:r>
                  <a:rPr lang="en-US" sz="800" dirty="0" smtClean="0"/>
                  <a:t>LLC</a:t>
                </a:r>
                <a:r>
                  <a:rPr lang="ru-RU" sz="800" dirty="0" smtClean="0"/>
                  <a:t> </a:t>
                </a:r>
                <a:r>
                  <a:rPr lang="ru-RU" sz="800" dirty="0"/>
                  <a:t>«</a:t>
                </a:r>
                <a:r>
                  <a:rPr lang="en-US" sz="800" dirty="0"/>
                  <a:t>Ivan da </a:t>
                </a:r>
                <a:r>
                  <a:rPr lang="en-US" sz="800" dirty="0" err="1"/>
                  <a:t>Marya</a:t>
                </a:r>
                <a:r>
                  <a:rPr lang="ru-RU" sz="800" dirty="0"/>
                  <a:t>»</a:t>
                </a:r>
              </a:p>
              <a:p>
                <a:pPr algn="ctr"/>
                <a:endParaRPr lang="ru-RU" sz="800" dirty="0"/>
              </a:p>
            </p:txBody>
          </p:sp>
        </p:grpSp>
        <p:grpSp>
          <p:nvGrpSpPr>
            <p:cNvPr id="75" name="Группа 74"/>
            <p:cNvGrpSpPr/>
            <p:nvPr/>
          </p:nvGrpSpPr>
          <p:grpSpPr>
            <a:xfrm>
              <a:off x="6239861" y="4728452"/>
              <a:ext cx="1369285" cy="474774"/>
              <a:chOff x="594707" y="3529710"/>
              <a:chExt cx="1369285" cy="474774"/>
            </a:xfrm>
          </p:grpSpPr>
          <p:pic>
            <p:nvPicPr>
              <p:cNvPr id="104" name="Рисунок 103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7370" y="3529710"/>
                <a:ext cx="303953" cy="303953"/>
              </a:xfrm>
              <a:prstGeom prst="rect">
                <a:avLst/>
              </a:prstGeom>
            </p:spPr>
          </p:pic>
          <p:sp>
            <p:nvSpPr>
              <p:cNvPr id="105" name="TextBox 104"/>
              <p:cNvSpPr txBox="1"/>
              <p:nvPr/>
            </p:nvSpPr>
            <p:spPr>
              <a:xfrm>
                <a:off x="594707" y="3789040"/>
                <a:ext cx="1369285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800" dirty="0" smtClean="0">
                    <a:solidFill>
                      <a:srgbClr val="92D050"/>
                    </a:solidFill>
                  </a:rPr>
                  <a:t>Sturgeon caviar</a:t>
                </a:r>
                <a:r>
                  <a:rPr lang="ru-RU" sz="800" dirty="0" smtClean="0">
                    <a:solidFill>
                      <a:srgbClr val="92D050"/>
                    </a:solidFill>
                  </a:rPr>
                  <a:t>  </a:t>
                </a:r>
                <a:r>
                  <a:rPr lang="ru-RU" sz="800" dirty="0">
                    <a:solidFill>
                      <a:srgbClr val="92D050"/>
                    </a:solidFill>
                  </a:rPr>
                  <a:t>50 </a:t>
                </a:r>
                <a:r>
                  <a:rPr lang="en-US" sz="800" dirty="0" smtClean="0">
                    <a:solidFill>
                      <a:srgbClr val="92D050"/>
                    </a:solidFill>
                  </a:rPr>
                  <a:t>g</a:t>
                </a:r>
                <a:r>
                  <a:rPr lang="ru-RU" sz="800" dirty="0" smtClean="0">
                    <a:solidFill>
                      <a:srgbClr val="92D050"/>
                    </a:solidFill>
                  </a:rPr>
                  <a:t> </a:t>
                </a:r>
                <a:r>
                  <a:rPr lang="en-US" sz="800" dirty="0" err="1" smtClean="0">
                    <a:solidFill>
                      <a:srgbClr val="92D050"/>
                    </a:solidFill>
                  </a:rPr>
                  <a:t>i</a:t>
                </a:r>
                <a:r>
                  <a:rPr lang="en-US" sz="800" dirty="0" smtClean="0">
                    <a:solidFill>
                      <a:srgbClr val="92D050"/>
                    </a:solidFill>
                  </a:rPr>
                  <a:t>/j</a:t>
                </a:r>
                <a:r>
                  <a:rPr lang="ru-RU" sz="800" dirty="0" smtClean="0">
                    <a:solidFill>
                      <a:srgbClr val="92D050"/>
                    </a:solidFill>
                  </a:rPr>
                  <a:t>, </a:t>
                </a:r>
                <a:r>
                  <a:rPr lang="ru-RU" sz="800" b="1" dirty="0">
                    <a:solidFill>
                      <a:srgbClr val="92D050"/>
                    </a:solidFill>
                  </a:rPr>
                  <a:t>3 </a:t>
                </a:r>
                <a:r>
                  <a:rPr lang="en-US" sz="800" b="1" dirty="0" smtClean="0">
                    <a:solidFill>
                      <a:srgbClr val="92D050"/>
                    </a:solidFill>
                  </a:rPr>
                  <a:t>kg</a:t>
                </a:r>
                <a:endParaRPr lang="ru-RU" sz="800" b="1" dirty="0">
                  <a:solidFill>
                    <a:srgbClr val="92D050"/>
                  </a:solidFill>
                </a:endParaRPr>
              </a:p>
            </p:txBody>
          </p:sp>
        </p:grpSp>
        <p:grpSp>
          <p:nvGrpSpPr>
            <p:cNvPr id="76" name="Группа 75"/>
            <p:cNvGrpSpPr/>
            <p:nvPr/>
          </p:nvGrpSpPr>
          <p:grpSpPr>
            <a:xfrm>
              <a:off x="4761120" y="5434890"/>
              <a:ext cx="1237295" cy="988010"/>
              <a:chOff x="5126829" y="3003669"/>
              <a:chExt cx="480642" cy="300065"/>
            </a:xfrm>
          </p:grpSpPr>
          <p:pic>
            <p:nvPicPr>
              <p:cNvPr id="100" name="Рисунок 9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0262" y="3003669"/>
                <a:ext cx="223779" cy="223779"/>
              </a:xfrm>
              <a:prstGeom prst="rect">
                <a:avLst/>
              </a:prstGeom>
            </p:spPr>
          </p:pic>
          <p:sp>
            <p:nvSpPr>
              <p:cNvPr id="101" name="TextBox 100"/>
              <p:cNvSpPr txBox="1"/>
              <p:nvPr/>
            </p:nvSpPr>
            <p:spPr>
              <a:xfrm>
                <a:off x="5126829" y="3213283"/>
                <a:ext cx="480642" cy="904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800" dirty="0" smtClean="0"/>
                  <a:t>LLC </a:t>
                </a:r>
                <a:r>
                  <a:rPr lang="ru-RU" sz="800" dirty="0" smtClean="0"/>
                  <a:t>«</a:t>
                </a:r>
                <a:r>
                  <a:rPr lang="en-US" sz="700" dirty="0" smtClean="0"/>
                  <a:t>Ivan </a:t>
                </a:r>
                <a:r>
                  <a:rPr lang="en-US" sz="700" dirty="0"/>
                  <a:t>da </a:t>
                </a:r>
                <a:r>
                  <a:rPr lang="en-US" sz="700" dirty="0" err="1"/>
                  <a:t>Marya</a:t>
                </a:r>
                <a:r>
                  <a:rPr lang="ru-RU" sz="700" dirty="0"/>
                  <a:t>»</a:t>
                </a:r>
              </a:p>
            </p:txBody>
          </p:sp>
        </p:grpSp>
        <p:cxnSp>
          <p:nvCxnSpPr>
            <p:cNvPr id="77" name="Прямая со стрелкой 76"/>
            <p:cNvCxnSpPr/>
            <p:nvPr/>
          </p:nvCxnSpPr>
          <p:spPr>
            <a:xfrm>
              <a:off x="6161336" y="4557370"/>
              <a:ext cx="582736" cy="323058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 стрелкой 77"/>
            <p:cNvCxnSpPr/>
            <p:nvPr/>
          </p:nvCxnSpPr>
          <p:spPr>
            <a:xfrm flipH="1">
              <a:off x="5702493" y="5234716"/>
              <a:ext cx="719575" cy="426532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9" name="Группа 78"/>
            <p:cNvGrpSpPr/>
            <p:nvPr/>
          </p:nvGrpSpPr>
          <p:grpSpPr>
            <a:xfrm>
              <a:off x="5983501" y="5738280"/>
              <a:ext cx="1983197" cy="557153"/>
              <a:chOff x="287753" y="3529710"/>
              <a:chExt cx="1983197" cy="557153"/>
            </a:xfrm>
          </p:grpSpPr>
          <p:pic>
            <p:nvPicPr>
              <p:cNvPr id="98" name="Рисунок 97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7370" y="3529710"/>
                <a:ext cx="303953" cy="303953"/>
              </a:xfrm>
              <a:prstGeom prst="rect">
                <a:avLst/>
              </a:prstGeom>
            </p:spPr>
          </p:pic>
          <p:sp>
            <p:nvSpPr>
              <p:cNvPr id="99" name="TextBox 98"/>
              <p:cNvSpPr txBox="1"/>
              <p:nvPr/>
            </p:nvSpPr>
            <p:spPr>
              <a:xfrm>
                <a:off x="287753" y="3789039"/>
                <a:ext cx="1983197" cy="2978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800" dirty="0" smtClean="0">
                    <a:solidFill>
                      <a:srgbClr val="92D050"/>
                    </a:solidFill>
                  </a:rPr>
                  <a:t>Sturgeon </a:t>
                </a:r>
                <a:r>
                  <a:rPr lang="en-US" sz="700" dirty="0" smtClean="0">
                    <a:solidFill>
                      <a:srgbClr val="92D050"/>
                    </a:solidFill>
                  </a:rPr>
                  <a:t>caviar</a:t>
                </a:r>
                <a:r>
                  <a:rPr lang="ru-RU" sz="800" dirty="0" smtClean="0">
                    <a:solidFill>
                      <a:srgbClr val="92D050"/>
                    </a:solidFill>
                  </a:rPr>
                  <a:t>  </a:t>
                </a:r>
                <a:r>
                  <a:rPr lang="en-US" sz="800" dirty="0">
                    <a:solidFill>
                      <a:srgbClr val="92D050"/>
                    </a:solidFill>
                  </a:rPr>
                  <a:t>50</a:t>
                </a:r>
                <a:r>
                  <a:rPr lang="ru-RU" sz="800" dirty="0">
                    <a:solidFill>
                      <a:srgbClr val="92D050"/>
                    </a:solidFill>
                  </a:rPr>
                  <a:t> </a:t>
                </a:r>
                <a:r>
                  <a:rPr lang="en-US" sz="800" dirty="0" smtClean="0">
                    <a:solidFill>
                      <a:srgbClr val="92D050"/>
                    </a:solidFill>
                  </a:rPr>
                  <a:t>g</a:t>
                </a:r>
                <a:r>
                  <a:rPr lang="ru-RU" sz="800" dirty="0" smtClean="0">
                    <a:solidFill>
                      <a:srgbClr val="92D050"/>
                    </a:solidFill>
                  </a:rPr>
                  <a:t> </a:t>
                </a:r>
                <a:r>
                  <a:rPr lang="en-US" sz="800" dirty="0" err="1" smtClean="0">
                    <a:solidFill>
                      <a:srgbClr val="92D050"/>
                    </a:solidFill>
                  </a:rPr>
                  <a:t>i</a:t>
                </a:r>
                <a:r>
                  <a:rPr lang="en-US" sz="800" dirty="0" smtClean="0">
                    <a:solidFill>
                      <a:srgbClr val="92D050"/>
                    </a:solidFill>
                  </a:rPr>
                  <a:t>/j</a:t>
                </a:r>
                <a:r>
                  <a:rPr lang="ru-RU" sz="800" dirty="0" smtClean="0">
                    <a:solidFill>
                      <a:srgbClr val="92D050"/>
                    </a:solidFill>
                  </a:rPr>
                  <a:t>, </a:t>
                </a:r>
                <a:r>
                  <a:rPr lang="en-US" sz="800" b="1" dirty="0" smtClean="0">
                    <a:solidFill>
                      <a:srgbClr val="92D050"/>
                    </a:solidFill>
                  </a:rPr>
                  <a:t>0,65</a:t>
                </a:r>
                <a:r>
                  <a:rPr lang="ru-RU" sz="800" b="1" dirty="0" smtClean="0">
                    <a:solidFill>
                      <a:srgbClr val="92D050"/>
                    </a:solidFill>
                  </a:rPr>
                  <a:t> </a:t>
                </a:r>
                <a:r>
                  <a:rPr lang="en-US" sz="800" b="1" dirty="0" smtClean="0">
                    <a:solidFill>
                      <a:srgbClr val="92D050"/>
                    </a:solidFill>
                  </a:rPr>
                  <a:t>kg</a:t>
                </a:r>
                <a:endParaRPr lang="ru-RU" sz="800" b="1" dirty="0">
                  <a:solidFill>
                    <a:srgbClr val="92D050"/>
                  </a:solidFill>
                </a:endParaRPr>
              </a:p>
            </p:txBody>
          </p:sp>
        </p:grpSp>
        <p:cxnSp>
          <p:nvCxnSpPr>
            <p:cNvPr id="80" name="Прямая со стрелкой 79"/>
            <p:cNvCxnSpPr/>
            <p:nvPr/>
          </p:nvCxnSpPr>
          <p:spPr>
            <a:xfrm>
              <a:off x="5840408" y="5890256"/>
              <a:ext cx="932116" cy="0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1" name="Группа 80"/>
            <p:cNvGrpSpPr/>
            <p:nvPr/>
          </p:nvGrpSpPr>
          <p:grpSpPr>
            <a:xfrm>
              <a:off x="7968452" y="3761795"/>
              <a:ext cx="2374832" cy="1176754"/>
              <a:chOff x="4989096" y="2961683"/>
              <a:chExt cx="922532" cy="357388"/>
            </a:xfrm>
          </p:grpSpPr>
          <p:pic>
            <p:nvPicPr>
              <p:cNvPr id="96" name="Рисунок 9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73138" y="2961683"/>
                <a:ext cx="223779" cy="223779"/>
              </a:xfrm>
              <a:prstGeom prst="rect">
                <a:avLst/>
              </a:prstGeom>
            </p:spPr>
          </p:pic>
          <p:sp>
            <p:nvSpPr>
              <p:cNvPr id="97" name="TextBox 96"/>
              <p:cNvSpPr txBox="1"/>
              <p:nvPr/>
            </p:nvSpPr>
            <p:spPr>
              <a:xfrm>
                <a:off x="4989096" y="3189855"/>
                <a:ext cx="922532" cy="129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 dirty="0" smtClean="0"/>
                  <a:t>Unfair</a:t>
                </a:r>
                <a:endParaRPr lang="ru-RU" sz="700" dirty="0"/>
              </a:p>
              <a:p>
                <a:pPr algn="ctr"/>
                <a:r>
                  <a:rPr lang="en-US" sz="700" dirty="0" smtClean="0"/>
                  <a:t>LLC </a:t>
                </a:r>
                <a:r>
                  <a:rPr lang="ru-RU" sz="700" dirty="0"/>
                  <a:t>«</a:t>
                </a:r>
                <a:r>
                  <a:rPr lang="en-US" sz="700" dirty="0"/>
                  <a:t>Ivan da </a:t>
                </a:r>
                <a:r>
                  <a:rPr lang="en-US" sz="700" dirty="0" err="1"/>
                  <a:t>Marya</a:t>
                </a:r>
                <a:r>
                  <a:rPr lang="ru-RU" sz="700" dirty="0"/>
                  <a:t>»</a:t>
                </a:r>
              </a:p>
            </p:txBody>
          </p:sp>
        </p:grpSp>
        <p:cxnSp>
          <p:nvCxnSpPr>
            <p:cNvPr id="82" name="Прямая со стрелкой 81"/>
            <p:cNvCxnSpPr/>
            <p:nvPr/>
          </p:nvCxnSpPr>
          <p:spPr>
            <a:xfrm flipV="1">
              <a:off x="7131834" y="4330307"/>
              <a:ext cx="1628462" cy="1577412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3" name="Группа 82"/>
            <p:cNvGrpSpPr/>
            <p:nvPr/>
          </p:nvGrpSpPr>
          <p:grpSpPr>
            <a:xfrm>
              <a:off x="8589537" y="6062095"/>
              <a:ext cx="931097" cy="713581"/>
              <a:chOff x="6319408" y="5601891"/>
              <a:chExt cx="1086141" cy="1030029"/>
            </a:xfrm>
          </p:grpSpPr>
          <p:pic>
            <p:nvPicPr>
              <p:cNvPr id="94" name="Рисунок 93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19408" y="5601891"/>
                <a:ext cx="1086141" cy="797938"/>
              </a:xfrm>
              <a:prstGeom prst="rect">
                <a:avLst/>
              </a:prstGeom>
            </p:spPr>
          </p:pic>
          <p:sp>
            <p:nvSpPr>
              <p:cNvPr id="95" name="TextBox 94"/>
              <p:cNvSpPr txBox="1"/>
              <p:nvPr/>
            </p:nvSpPr>
            <p:spPr>
              <a:xfrm>
                <a:off x="6408843" y="6320934"/>
                <a:ext cx="907292" cy="3109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800" dirty="0"/>
                  <a:t>T</a:t>
                </a:r>
                <a:r>
                  <a:rPr lang="en-US" sz="800" dirty="0" smtClean="0"/>
                  <a:t>rading house</a:t>
                </a:r>
                <a:endParaRPr lang="ru-RU" sz="1000" dirty="0"/>
              </a:p>
            </p:txBody>
          </p:sp>
        </p:grpSp>
        <p:grpSp>
          <p:nvGrpSpPr>
            <p:cNvPr id="84" name="Группа 83"/>
            <p:cNvGrpSpPr/>
            <p:nvPr/>
          </p:nvGrpSpPr>
          <p:grpSpPr>
            <a:xfrm>
              <a:off x="8133686" y="5124919"/>
              <a:ext cx="1889491" cy="557153"/>
              <a:chOff x="334605" y="3529710"/>
              <a:chExt cx="1889491" cy="557153"/>
            </a:xfrm>
          </p:grpSpPr>
          <p:pic>
            <p:nvPicPr>
              <p:cNvPr id="92" name="Рисунок 91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7370" y="3529710"/>
                <a:ext cx="303953" cy="303953"/>
              </a:xfrm>
              <a:prstGeom prst="rect">
                <a:avLst/>
              </a:prstGeom>
            </p:spPr>
          </p:pic>
          <p:sp>
            <p:nvSpPr>
              <p:cNvPr id="93" name="TextBox 92"/>
              <p:cNvSpPr txBox="1"/>
              <p:nvPr/>
            </p:nvSpPr>
            <p:spPr>
              <a:xfrm>
                <a:off x="334605" y="3789039"/>
                <a:ext cx="1889491" cy="2978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800" dirty="0" smtClean="0">
                    <a:solidFill>
                      <a:schemeClr val="accent1"/>
                    </a:solidFill>
                  </a:rPr>
                  <a:t>Sturgeon caviar</a:t>
                </a:r>
                <a:r>
                  <a:rPr lang="ru-RU" sz="800" dirty="0" smtClean="0">
                    <a:solidFill>
                      <a:schemeClr val="accent1"/>
                    </a:solidFill>
                  </a:rPr>
                  <a:t>  </a:t>
                </a:r>
                <a:r>
                  <a:rPr lang="en-US" sz="700" dirty="0" smtClean="0">
                    <a:solidFill>
                      <a:schemeClr val="accent1"/>
                    </a:solidFill>
                  </a:rPr>
                  <a:t>50g</a:t>
                </a:r>
                <a:r>
                  <a:rPr lang="ru-RU" sz="8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sz="800" dirty="0" err="1" smtClean="0">
                    <a:solidFill>
                      <a:schemeClr val="accent1"/>
                    </a:solidFill>
                  </a:rPr>
                  <a:t>i</a:t>
                </a:r>
                <a:r>
                  <a:rPr lang="en-US" sz="800" dirty="0" smtClean="0">
                    <a:solidFill>
                      <a:schemeClr val="accent1"/>
                    </a:solidFill>
                  </a:rPr>
                  <a:t>/j</a:t>
                </a:r>
                <a:r>
                  <a:rPr lang="ru-RU" sz="800" dirty="0" smtClean="0">
                    <a:solidFill>
                      <a:schemeClr val="accent1"/>
                    </a:solidFill>
                  </a:rPr>
                  <a:t>, </a:t>
                </a:r>
                <a:r>
                  <a:rPr lang="ru-RU" sz="800" b="1" dirty="0" smtClean="0">
                    <a:solidFill>
                      <a:schemeClr val="accent1"/>
                    </a:solidFill>
                  </a:rPr>
                  <a:t>0</a:t>
                </a:r>
                <a:r>
                  <a:rPr lang="en-US" sz="800" b="1" dirty="0" smtClean="0">
                    <a:solidFill>
                      <a:schemeClr val="accent1"/>
                    </a:solidFill>
                  </a:rPr>
                  <a:t>,</a:t>
                </a:r>
                <a:r>
                  <a:rPr lang="ru-RU" sz="800" b="1" dirty="0" smtClean="0">
                    <a:solidFill>
                      <a:schemeClr val="accent1"/>
                    </a:solidFill>
                  </a:rPr>
                  <a:t>1 </a:t>
                </a:r>
                <a:r>
                  <a:rPr lang="en-US" sz="800" b="1" dirty="0" smtClean="0">
                    <a:solidFill>
                      <a:schemeClr val="accent1"/>
                    </a:solidFill>
                  </a:rPr>
                  <a:t>kg</a:t>
                </a:r>
                <a:endParaRPr lang="ru-RU" sz="800" b="1" dirty="0">
                  <a:solidFill>
                    <a:schemeClr val="accent1"/>
                  </a:solidFill>
                </a:endParaRPr>
              </a:p>
            </p:txBody>
          </p:sp>
        </p:grpSp>
        <p:cxnSp>
          <p:nvCxnSpPr>
            <p:cNvPr id="85" name="Прямая со стрелкой 84"/>
            <p:cNvCxnSpPr>
              <a:stCxn id="97" idx="2"/>
              <a:endCxn id="92" idx="0"/>
            </p:cNvCxnSpPr>
            <p:nvPr/>
          </p:nvCxnSpPr>
          <p:spPr>
            <a:xfrm flipH="1">
              <a:off x="9078428" y="4938549"/>
              <a:ext cx="77441" cy="186370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Прямая со стрелкой 85"/>
            <p:cNvCxnSpPr/>
            <p:nvPr/>
          </p:nvCxnSpPr>
          <p:spPr>
            <a:xfrm flipH="1">
              <a:off x="9076027" y="5661291"/>
              <a:ext cx="4807" cy="380943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Овал 86"/>
            <p:cNvSpPr/>
            <p:nvPr/>
          </p:nvSpPr>
          <p:spPr>
            <a:xfrm>
              <a:off x="2664429" y="6578792"/>
              <a:ext cx="187060" cy="178323"/>
            </a:xfrm>
            <a:prstGeom prst="ellipse">
              <a:avLst/>
            </a:prstGeom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Овал 87"/>
            <p:cNvSpPr/>
            <p:nvPr/>
          </p:nvSpPr>
          <p:spPr>
            <a:xfrm>
              <a:off x="4208688" y="6593538"/>
              <a:ext cx="187060" cy="17832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635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305788" y="6565504"/>
              <a:ext cx="1042388" cy="3403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Manufacture</a:t>
              </a:r>
              <a:endParaRPr lang="ru-RU" sz="1000" dirty="0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2826704" y="6540040"/>
              <a:ext cx="1184821" cy="3403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Transportation</a:t>
              </a:r>
              <a:endParaRPr lang="ru-RU" sz="1000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2731586" y="6238461"/>
              <a:ext cx="1919477" cy="382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 smtClean="0"/>
                <a:t>Conventional signs</a:t>
              </a:r>
              <a:endParaRPr lang="ru-RU" sz="1200" b="1" dirty="0"/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88569" y="4445696"/>
            <a:ext cx="81827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  <a:buSzPct val="100000"/>
              <a:defRPr sz="1200"/>
            </a:pPr>
            <a:r>
              <a:rPr lang="en-US" sz="1200" b="1" dirty="0">
                <a:solidFill>
                  <a:srgbClr val="FF0000"/>
                </a:solidFill>
              </a:rPr>
              <a:t>This is </a:t>
            </a:r>
            <a:r>
              <a:rPr lang="en-US" sz="1200" b="1" dirty="0" smtClean="0">
                <a:solidFill>
                  <a:srgbClr val="FF0000"/>
                </a:solidFill>
              </a:rPr>
              <a:t>how </a:t>
            </a:r>
            <a:r>
              <a:rPr lang="en-US" sz="1200" b="1" dirty="0">
                <a:solidFill>
                  <a:srgbClr val="FF0000"/>
                </a:solidFill>
              </a:rPr>
              <a:t>the revealed scheme of fraud with black caviar looks like</a:t>
            </a:r>
            <a:r>
              <a:rPr lang="en-US" sz="1200" b="1" dirty="0" smtClean="0">
                <a:solidFill>
                  <a:srgbClr val="FF0000"/>
                </a:solidFill>
              </a:rPr>
              <a:t>. Unscrupulous producers falsified products with  a total weight of 424</a:t>
            </a:r>
            <a:r>
              <a:rPr lang="ru-RU" sz="1200" b="1" dirty="0">
                <a:solidFill>
                  <a:srgbClr val="FF0000"/>
                </a:solidFill>
              </a:rPr>
              <a:t>,</a:t>
            </a:r>
            <a:r>
              <a:rPr lang="en-US" sz="1200" b="1" dirty="0">
                <a:solidFill>
                  <a:srgbClr val="FF0000"/>
                </a:solidFill>
              </a:rPr>
              <a:t>6 kilograms </a:t>
            </a:r>
            <a:r>
              <a:rPr lang="en-US" sz="1200" b="1" dirty="0" smtClean="0">
                <a:solidFill>
                  <a:srgbClr val="FF0000"/>
                </a:solidFill>
              </a:rPr>
              <a:t>out of 292</a:t>
            </a:r>
            <a:r>
              <a:rPr lang="ru-RU" sz="1200" b="1" dirty="0" smtClean="0">
                <a:solidFill>
                  <a:srgbClr val="FF0000"/>
                </a:solidFill>
              </a:rPr>
              <a:t>,2</a:t>
            </a:r>
            <a:r>
              <a:rPr lang="en-US" sz="1200" b="1" dirty="0" smtClean="0">
                <a:solidFill>
                  <a:srgbClr val="FF0000"/>
                </a:solidFill>
              </a:rPr>
              <a:t> </a:t>
            </a:r>
            <a:r>
              <a:rPr lang="en-US" sz="1200" b="1" dirty="0">
                <a:solidFill>
                  <a:srgbClr val="FF0000"/>
                </a:solidFill>
              </a:rPr>
              <a:t>kilograms of imported black </a:t>
            </a:r>
            <a:r>
              <a:rPr lang="en-US" sz="1200" b="1" dirty="0" smtClean="0">
                <a:solidFill>
                  <a:srgbClr val="FF0000"/>
                </a:solidFill>
              </a:rPr>
              <a:t>caviar.</a:t>
            </a:r>
            <a:endParaRPr lang="en-US" sz="1200" b="1" dirty="0">
              <a:solidFill>
                <a:srgbClr val="FF0000"/>
              </a:solidFill>
            </a:endParaRPr>
          </a:p>
        </p:txBody>
      </p:sp>
      <p:pic>
        <p:nvPicPr>
          <p:cNvPr id="164" name="Рисунок 16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398" y="301930"/>
            <a:ext cx="639860" cy="65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39400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3"/>
          <p:cNvSpPr txBox="1">
            <a:spLocks noGrp="1"/>
          </p:cNvSpPr>
          <p:nvPr>
            <p:ph type="body" sz="quarter" idx="1"/>
          </p:nvPr>
        </p:nvSpPr>
        <p:spPr>
          <a:xfrm>
            <a:off x="5657703" y="194502"/>
            <a:ext cx="2417453" cy="22376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Digital transformation of CSA to the </a:t>
            </a:r>
            <a:r>
              <a:rPr lang="en-US" dirty="0" smtClean="0"/>
              <a:t>AI</a:t>
            </a:r>
            <a:endParaRPr lang="en-US" dirty="0"/>
          </a:p>
        </p:txBody>
      </p:sp>
      <p:sp>
        <p:nvSpPr>
          <p:cNvPr id="8" name="Прямоугольник 339"/>
          <p:cNvSpPr txBox="1"/>
          <p:nvPr/>
        </p:nvSpPr>
        <p:spPr>
          <a:xfrm>
            <a:off x="881926" y="1173395"/>
            <a:ext cx="3122083" cy="33055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tIns="34289" rIns="34289" bIns="34289">
            <a:spAutoFit/>
          </a:bodyPr>
          <a:lstStyle/>
          <a:p>
            <a:pPr defTabSz="324005">
              <a:lnSpc>
                <a:spcPct val="90000"/>
              </a:lnSpc>
              <a:spcBef>
                <a:spcPts val="900"/>
              </a:spcBef>
              <a:defRPr sz="1200">
                <a:solidFill>
                  <a:srgbClr val="11A74C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600" b="1" dirty="0" smtClean="0"/>
              <a:t>Goal</a:t>
            </a:r>
            <a:r>
              <a:rPr sz="1600" b="1" dirty="0" smtClean="0"/>
              <a:t>: </a:t>
            </a:r>
            <a:endParaRPr sz="1600" b="1" dirty="0"/>
          </a:p>
          <a:p>
            <a:pPr marL="190500" indent="-190500" defTabSz="324005">
              <a:lnSpc>
                <a:spcPct val="90000"/>
              </a:lnSpc>
              <a:spcBef>
                <a:spcPts val="900"/>
              </a:spcBef>
              <a:buClr>
                <a:srgbClr val="11A74C"/>
              </a:buClr>
              <a:buSzPct val="100000"/>
              <a:buChar char="✓"/>
              <a:defRPr sz="12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600" dirty="0">
                <a:sym typeface="Calibri Light"/>
              </a:rPr>
              <a:t>Transition to a risk-based approach when conducting audits of business </a:t>
            </a:r>
            <a:r>
              <a:rPr lang="en-US" sz="1600" dirty="0" smtClean="0">
                <a:sym typeface="Calibri Light"/>
              </a:rPr>
              <a:t>entities</a:t>
            </a:r>
            <a:endParaRPr sz="1600" dirty="0" smtClean="0"/>
          </a:p>
          <a:p>
            <a:pPr defTabSz="324005">
              <a:lnSpc>
                <a:spcPct val="90000"/>
              </a:lnSpc>
              <a:spcBef>
                <a:spcPts val="900"/>
              </a:spcBef>
              <a:defRPr sz="1200">
                <a:solidFill>
                  <a:srgbClr val="11A74C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600" b="1" dirty="0" smtClean="0"/>
              <a:t>Method</a:t>
            </a:r>
            <a:r>
              <a:rPr sz="1600" b="1" dirty="0" smtClean="0"/>
              <a:t>:</a:t>
            </a:r>
          </a:p>
          <a:p>
            <a:pPr marL="190500" indent="-190500" defTabSz="324005">
              <a:lnSpc>
                <a:spcPct val="90000"/>
              </a:lnSpc>
              <a:spcBef>
                <a:spcPts val="900"/>
              </a:spcBef>
              <a:buClr>
                <a:srgbClr val="11A74C"/>
              </a:buClr>
              <a:buSzPct val="100000"/>
              <a:buChar char="✓"/>
              <a:defRPr sz="12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600" dirty="0">
                <a:sym typeface="Calibri Light"/>
              </a:rPr>
              <a:t>Data driven risk analysis based on real </a:t>
            </a:r>
            <a:r>
              <a:rPr lang="en-US" sz="1600" dirty="0" smtClean="0">
                <a:sym typeface="Calibri Light"/>
              </a:rPr>
              <a:t>transactions</a:t>
            </a:r>
            <a:endParaRPr sz="1600" dirty="0" smtClean="0">
              <a:solidFill>
                <a:srgbClr val="11A74C"/>
              </a:solidFill>
            </a:endParaRPr>
          </a:p>
          <a:p>
            <a:pPr defTabSz="324005">
              <a:lnSpc>
                <a:spcPct val="90000"/>
              </a:lnSpc>
              <a:spcBef>
                <a:spcPts val="900"/>
              </a:spcBef>
              <a:defRPr sz="1200">
                <a:solidFill>
                  <a:srgbClr val="11A74C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600" b="1" dirty="0" smtClean="0"/>
              <a:t>Business target</a:t>
            </a:r>
            <a:r>
              <a:rPr sz="1600" b="1" dirty="0" smtClean="0"/>
              <a:t>:</a:t>
            </a:r>
          </a:p>
          <a:p>
            <a:pPr marL="190500" indent="-190500" defTabSz="324005">
              <a:lnSpc>
                <a:spcPct val="90000"/>
              </a:lnSpc>
              <a:spcBef>
                <a:spcPts val="900"/>
              </a:spcBef>
              <a:buClr>
                <a:srgbClr val="11A74C"/>
              </a:buClr>
              <a:buSzPct val="100000"/>
              <a:buChar char="✓"/>
              <a:defRPr sz="12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600" dirty="0">
                <a:sym typeface="Calibri Light"/>
              </a:rPr>
              <a:t>Identification of potential violations during the inventory regarding the volume of goods / products</a:t>
            </a:r>
            <a:endParaRPr sz="1600" dirty="0"/>
          </a:p>
        </p:txBody>
      </p:sp>
      <p:sp>
        <p:nvSpPr>
          <p:cNvPr id="9" name="Прямая соединительная линия 36"/>
          <p:cNvSpPr/>
          <p:nvPr/>
        </p:nvSpPr>
        <p:spPr>
          <a:xfrm flipV="1">
            <a:off x="4486043" y="1198631"/>
            <a:ext cx="1" cy="2626813"/>
          </a:xfrm>
          <a:prstGeom prst="line">
            <a:avLst/>
          </a:prstGeom>
          <a:ln w="3175">
            <a:solidFill>
              <a:schemeClr val="accent3"/>
            </a:solidFill>
            <a:miter/>
          </a:ln>
        </p:spPr>
        <p:txBody>
          <a:bodyPr lIns="34289" tIns="34289" rIns="34289" bIns="34289"/>
          <a:lstStyle/>
          <a:p>
            <a:pPr defTabSz="685800"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grpSp>
        <p:nvGrpSpPr>
          <p:cNvPr id="10" name="Group 8"/>
          <p:cNvGrpSpPr/>
          <p:nvPr/>
        </p:nvGrpSpPr>
        <p:grpSpPr>
          <a:xfrm>
            <a:off x="4301229" y="2368358"/>
            <a:ext cx="369628" cy="369628"/>
            <a:chOff x="0" y="0"/>
            <a:chExt cx="369627" cy="369627"/>
          </a:xfrm>
        </p:grpSpPr>
        <p:sp>
          <p:nvSpPr>
            <p:cNvPr id="11" name="Oval 4"/>
            <p:cNvSpPr/>
            <p:nvPr/>
          </p:nvSpPr>
          <p:spPr>
            <a:xfrm>
              <a:off x="-1" y="-1"/>
              <a:ext cx="369629" cy="369629"/>
            </a:xfrm>
            <a:prstGeom prst="ellipse">
              <a:avLst/>
            </a:prstGeom>
            <a:solidFill>
              <a:srgbClr val="FFFFFF"/>
            </a:solidFill>
            <a:ln w="3175" cap="flat">
              <a:solidFill>
                <a:srgbClr val="11A74C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defTabSz="685800">
                <a:defRPr sz="1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2" name="Chevron 3"/>
            <p:cNvSpPr/>
            <p:nvPr/>
          </p:nvSpPr>
          <p:spPr>
            <a:xfrm>
              <a:off x="106583" y="75550"/>
              <a:ext cx="156460" cy="218525"/>
            </a:xfrm>
            <a:prstGeom prst="chevron">
              <a:avLst>
                <a:gd name="adj" fmla="val 65461"/>
              </a:avLst>
            </a:prstGeom>
            <a:solidFill>
              <a:srgbClr val="11A74C"/>
            </a:solidFill>
            <a:ln w="3175" cap="flat">
              <a:solidFill>
                <a:srgbClr val="11A74C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defTabSz="685800">
                <a:defRPr sz="12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13" name="Прямоугольник 339"/>
          <p:cNvSpPr txBox="1"/>
          <p:nvPr/>
        </p:nvSpPr>
        <p:spPr>
          <a:xfrm>
            <a:off x="4855673" y="1690653"/>
            <a:ext cx="3551544" cy="1629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tIns="34289" rIns="34289" bIns="34289">
            <a:spAutoFit/>
          </a:bodyPr>
          <a:lstStyle/>
          <a:p>
            <a:pPr defTabSz="324005">
              <a:lnSpc>
                <a:spcPct val="90000"/>
              </a:lnSpc>
              <a:spcBef>
                <a:spcPts val="900"/>
              </a:spcBef>
              <a:defRPr sz="1200">
                <a:solidFill>
                  <a:srgbClr val="11A74C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600" b="1" dirty="0">
                <a:sym typeface="Calibri"/>
              </a:rPr>
              <a:t>Task in Data Science Terms: Defining Target Variables </a:t>
            </a:r>
            <a:r>
              <a:rPr sz="1600" b="1" dirty="0" smtClean="0"/>
              <a:t>:</a:t>
            </a:r>
            <a:endParaRPr sz="1600" b="1" dirty="0"/>
          </a:p>
          <a:p>
            <a:pPr marL="190500" indent="-190500" defTabSz="324005">
              <a:lnSpc>
                <a:spcPct val="90000"/>
              </a:lnSpc>
              <a:spcBef>
                <a:spcPts val="900"/>
              </a:spcBef>
              <a:buClr>
                <a:srgbClr val="11A74C"/>
              </a:buClr>
              <a:buSzPct val="100000"/>
              <a:buChar char="✓"/>
              <a:defRPr sz="12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600" dirty="0"/>
              <a:t>Typicality of companies in terms of transportation and production operations</a:t>
            </a:r>
          </a:p>
          <a:p>
            <a:pPr marL="190500" indent="-190500" defTabSz="324005">
              <a:lnSpc>
                <a:spcPct val="90000"/>
              </a:lnSpc>
              <a:spcBef>
                <a:spcPts val="900"/>
              </a:spcBef>
              <a:buClr>
                <a:srgbClr val="11A74C"/>
              </a:buClr>
              <a:buSzPct val="100000"/>
              <a:buChar char="✓"/>
              <a:defRPr sz="12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600" dirty="0">
                <a:sym typeface="Calibri Light"/>
              </a:rPr>
              <a:t>Prediction of violations</a:t>
            </a:r>
            <a:endParaRPr sz="1600" dirty="0"/>
          </a:p>
        </p:txBody>
      </p:sp>
      <p:grpSp>
        <p:nvGrpSpPr>
          <p:cNvPr id="14" name="Прямоугольник 152"/>
          <p:cNvGrpSpPr/>
          <p:nvPr/>
        </p:nvGrpSpPr>
        <p:grpSpPr>
          <a:xfrm>
            <a:off x="881926" y="382631"/>
            <a:ext cx="3604116" cy="605209"/>
            <a:chOff x="-1" y="0"/>
            <a:chExt cx="2430002" cy="405000"/>
          </a:xfrm>
        </p:grpSpPr>
        <p:sp>
          <p:nvSpPr>
            <p:cNvPr id="15" name="Прямоугольник"/>
            <p:cNvSpPr/>
            <p:nvPr/>
          </p:nvSpPr>
          <p:spPr>
            <a:xfrm>
              <a:off x="-1" y="0"/>
              <a:ext cx="2430002" cy="405000"/>
            </a:xfrm>
            <a:prstGeom prst="rect">
              <a:avLst/>
            </a:prstGeom>
            <a:solidFill>
              <a:srgbClr val="FFFFFF"/>
            </a:solidFill>
            <a:ln w="3175" cap="flat">
              <a:noFill/>
              <a:miter lim="400000"/>
            </a:ln>
            <a:effectLst>
              <a:outerShdw blurRad="152400" dist="25400" dir="5400000" rotWithShape="0">
                <a:srgbClr val="000000">
                  <a:alpha val="12000"/>
                </a:srgbClr>
              </a:outerShdw>
            </a:effectLst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defTabSz="514350">
                <a:defRPr sz="1200">
                  <a:solidFill>
                    <a:srgbClr val="262626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pPr>
              <a:endParaRPr/>
            </a:p>
          </p:txBody>
        </p:sp>
        <p:sp>
          <p:nvSpPr>
            <p:cNvPr id="16" name="Данные и методы"/>
            <p:cNvSpPr txBox="1"/>
            <p:nvPr/>
          </p:nvSpPr>
          <p:spPr>
            <a:xfrm>
              <a:off x="34286" y="40308"/>
              <a:ext cx="2361428" cy="3243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6" tIns="34286" rIns="34286" bIns="34286" numCol="1" anchor="ctr">
              <a:spAutoFit/>
            </a:bodyPr>
            <a:lstStyle>
              <a:lvl1pPr algn="ctr" defTabSz="514350">
                <a:defRPr sz="1200">
                  <a:solidFill>
                    <a:srgbClr val="262626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defTabSz="685800">
                <a:lnSpc>
                  <a:spcPct val="90000"/>
                </a:lnSpc>
              </a:pPr>
              <a:r>
                <a:rPr lang="en-US" sz="3000" b="1" dirty="0" smtClean="0">
                  <a:solidFill>
                    <a:schemeClr val="accent2"/>
                  </a:solidFill>
                  <a:latin typeface="+mn-lt"/>
                  <a:ea typeface="+mn-ea"/>
                  <a:cs typeface="+mn-cs"/>
                  <a:sym typeface="Tahoma"/>
                </a:rPr>
                <a:t>Goal setting</a:t>
              </a:r>
              <a:endParaRPr sz="3000" b="1" dirty="0">
                <a:solidFill>
                  <a:schemeClr val="accent2"/>
                </a:solidFill>
                <a:latin typeface="+mn-lt"/>
                <a:ea typeface="+mn-ea"/>
                <a:cs typeface="+mn-cs"/>
                <a:sym typeface="Tahoma"/>
              </a:endParaRPr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6</a:t>
            </a:fld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303" y="385230"/>
            <a:ext cx="639860" cy="65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3184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 txBox="1"/>
          <p:nvPr/>
        </p:nvSpPr>
        <p:spPr>
          <a:xfrm>
            <a:off x="5613664" y="225200"/>
            <a:ext cx="2415648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Digital transformation of CSA to the </a:t>
            </a:r>
            <a:r>
              <a:rPr lang="en-US" dirty="0" smtClean="0"/>
              <a:t>AI</a:t>
            </a:r>
            <a:endParaRPr lang="en-US" dirty="0"/>
          </a:p>
        </p:txBody>
      </p:sp>
      <p:grpSp>
        <p:nvGrpSpPr>
          <p:cNvPr id="5" name="Прямоугольник 152"/>
          <p:cNvGrpSpPr/>
          <p:nvPr/>
        </p:nvGrpSpPr>
        <p:grpSpPr>
          <a:xfrm>
            <a:off x="399621" y="1123023"/>
            <a:ext cx="2430004" cy="405002"/>
            <a:chOff x="-1" y="0"/>
            <a:chExt cx="2430002" cy="405000"/>
          </a:xfrm>
        </p:grpSpPr>
        <p:sp>
          <p:nvSpPr>
            <p:cNvPr id="6" name="Прямоугольник"/>
            <p:cNvSpPr/>
            <p:nvPr/>
          </p:nvSpPr>
          <p:spPr>
            <a:xfrm>
              <a:off x="-1" y="0"/>
              <a:ext cx="2430002" cy="405000"/>
            </a:xfrm>
            <a:prstGeom prst="rect">
              <a:avLst/>
            </a:prstGeom>
            <a:solidFill>
              <a:srgbClr val="FFFFFF"/>
            </a:solidFill>
            <a:ln w="3175" cap="flat">
              <a:noFill/>
              <a:miter lim="400000"/>
            </a:ln>
            <a:effectLst>
              <a:outerShdw blurRad="152400" dist="25400" dir="5400000" rotWithShape="0">
                <a:srgbClr val="000000">
                  <a:alpha val="12000"/>
                </a:srgbClr>
              </a:outerShdw>
            </a:effectLst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defTabSz="514350">
                <a:defRPr sz="1200">
                  <a:solidFill>
                    <a:srgbClr val="262626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pPr>
              <a:endParaRPr/>
            </a:p>
          </p:txBody>
        </p:sp>
        <p:sp>
          <p:nvSpPr>
            <p:cNvPr id="7" name="Данные и методы"/>
            <p:cNvSpPr txBox="1"/>
            <p:nvPr/>
          </p:nvSpPr>
          <p:spPr>
            <a:xfrm>
              <a:off x="34286" y="43230"/>
              <a:ext cx="2361428" cy="3185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6" tIns="34286" rIns="34286" bIns="34286" numCol="1" anchor="ctr">
              <a:spAutoFit/>
            </a:bodyPr>
            <a:lstStyle>
              <a:lvl1pPr algn="ctr" defTabSz="514350">
                <a:defRPr sz="1200">
                  <a:solidFill>
                    <a:srgbClr val="262626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defTabSz="685800">
                <a:lnSpc>
                  <a:spcPct val="90000"/>
                </a:lnSpc>
              </a:pPr>
              <a:r>
                <a:rPr lang="en-US" sz="180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  <a:sym typeface="Tahoma"/>
                </a:rPr>
                <a:t>Data and Methods</a:t>
              </a:r>
              <a:endParaRPr sz="1800" b="1" dirty="0">
                <a:solidFill>
                  <a:schemeClr val="accent2"/>
                </a:solidFill>
                <a:latin typeface="+mn-lt"/>
                <a:ea typeface="+mn-ea"/>
                <a:cs typeface="+mn-cs"/>
                <a:sym typeface="Tahoma"/>
              </a:endParaRPr>
            </a:p>
          </p:txBody>
        </p:sp>
      </p:grpSp>
      <p:sp>
        <p:nvSpPr>
          <p:cNvPr id="8" name="CustomShape 2"/>
          <p:cNvSpPr/>
          <p:nvPr/>
        </p:nvSpPr>
        <p:spPr>
          <a:xfrm rot="8100000" flipH="1">
            <a:off x="3076299" y="1206637"/>
            <a:ext cx="154171" cy="1541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0" y="0"/>
                </a:lnTo>
                <a:lnTo>
                  <a:pt x="0" y="7200"/>
                </a:lnTo>
                <a:lnTo>
                  <a:pt x="14400" y="7200"/>
                </a:lnTo>
                <a:lnTo>
                  <a:pt x="14400" y="21600"/>
                </a:lnTo>
                <a:close/>
              </a:path>
            </a:pathLst>
          </a:custGeom>
          <a:solidFill>
            <a:srgbClr val="11A84C"/>
          </a:solidFill>
          <a:ln w="12700">
            <a:miter lim="400000"/>
          </a:ln>
        </p:spPr>
        <p:txBody>
          <a:bodyPr lIns="34289" tIns="34289" rIns="34289" bIns="34289"/>
          <a:lstStyle/>
          <a:p>
            <a:pPr defTabSz="685800"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grpSp>
        <p:nvGrpSpPr>
          <p:cNvPr id="9" name="Прямоугольник 152"/>
          <p:cNvGrpSpPr/>
          <p:nvPr/>
        </p:nvGrpSpPr>
        <p:grpSpPr>
          <a:xfrm>
            <a:off x="3477144" y="1123024"/>
            <a:ext cx="2430003" cy="405002"/>
            <a:chOff x="-1" y="0"/>
            <a:chExt cx="2430002" cy="405000"/>
          </a:xfrm>
        </p:grpSpPr>
        <p:sp>
          <p:nvSpPr>
            <p:cNvPr id="10" name="Прямоугольник"/>
            <p:cNvSpPr/>
            <p:nvPr/>
          </p:nvSpPr>
          <p:spPr>
            <a:xfrm>
              <a:off x="-1" y="0"/>
              <a:ext cx="2430002" cy="405000"/>
            </a:xfrm>
            <a:prstGeom prst="rect">
              <a:avLst/>
            </a:prstGeom>
            <a:solidFill>
              <a:srgbClr val="FFFFFF"/>
            </a:solidFill>
            <a:ln w="3175" cap="flat">
              <a:noFill/>
              <a:miter lim="400000"/>
            </a:ln>
            <a:effectLst>
              <a:outerShdw blurRad="152400" dist="25400" dir="5400000" rotWithShape="0">
                <a:srgbClr val="000000">
                  <a:alpha val="12000"/>
                </a:srgbClr>
              </a:outerShdw>
            </a:effectLst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defTabSz="514350">
                <a:defRPr sz="1200">
                  <a:solidFill>
                    <a:srgbClr val="262626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pPr>
              <a:endParaRPr/>
            </a:p>
          </p:txBody>
        </p:sp>
        <p:sp>
          <p:nvSpPr>
            <p:cNvPr id="11" name="Текущие результаты"/>
            <p:cNvSpPr txBox="1"/>
            <p:nvPr/>
          </p:nvSpPr>
          <p:spPr>
            <a:xfrm>
              <a:off x="34286" y="43230"/>
              <a:ext cx="2361428" cy="3185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6" tIns="34286" rIns="34286" bIns="34286" numCol="1" anchor="ctr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algn="ctr" defTabSz="685800">
                <a:lnSpc>
                  <a:spcPct val="90000"/>
                </a:lnSpc>
                <a:defRPr sz="1800" b="1">
                  <a:solidFill>
                    <a:srgbClr val="000000"/>
                  </a:solidFill>
                </a:defRPr>
              </a:lvl1pPr>
            </a:lstStyle>
            <a:p>
              <a:r>
                <a:rPr lang="en-US" dirty="0">
                  <a:solidFill>
                    <a:schemeClr val="accent2"/>
                  </a:solidFill>
                  <a:sym typeface="Calibri Light"/>
                </a:rPr>
                <a:t>Current results</a:t>
              </a:r>
              <a:endParaRPr dirty="0">
                <a:solidFill>
                  <a:schemeClr val="accent2"/>
                </a:solidFill>
                <a:sym typeface="Calibri Light"/>
              </a:endParaRPr>
            </a:p>
          </p:txBody>
        </p:sp>
      </p:grpSp>
      <p:sp>
        <p:nvSpPr>
          <p:cNvPr id="12" name="CustomShape 2"/>
          <p:cNvSpPr/>
          <p:nvPr/>
        </p:nvSpPr>
        <p:spPr>
          <a:xfrm rot="8100000" flipH="1">
            <a:off x="6160582" y="1216523"/>
            <a:ext cx="154171" cy="1541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0" y="0"/>
                </a:lnTo>
                <a:lnTo>
                  <a:pt x="0" y="7200"/>
                </a:lnTo>
                <a:lnTo>
                  <a:pt x="14400" y="7200"/>
                </a:lnTo>
                <a:lnTo>
                  <a:pt x="14400" y="21600"/>
                </a:lnTo>
                <a:close/>
              </a:path>
            </a:pathLst>
          </a:custGeom>
          <a:solidFill>
            <a:srgbClr val="11A84C"/>
          </a:solidFill>
          <a:ln w="12700">
            <a:miter lim="400000"/>
          </a:ln>
        </p:spPr>
        <p:txBody>
          <a:bodyPr lIns="34289" tIns="34289" rIns="34289" bIns="34289"/>
          <a:lstStyle/>
          <a:p>
            <a:pPr defTabSz="685800"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grpSp>
        <p:nvGrpSpPr>
          <p:cNvPr id="13" name="Прямоугольник 152"/>
          <p:cNvGrpSpPr/>
          <p:nvPr/>
        </p:nvGrpSpPr>
        <p:grpSpPr>
          <a:xfrm>
            <a:off x="6472841" y="1123023"/>
            <a:ext cx="2430003" cy="405002"/>
            <a:chOff x="-1" y="0"/>
            <a:chExt cx="2430002" cy="405000"/>
          </a:xfrm>
        </p:grpSpPr>
        <p:sp>
          <p:nvSpPr>
            <p:cNvPr id="14" name="Прямоугольник"/>
            <p:cNvSpPr/>
            <p:nvPr/>
          </p:nvSpPr>
          <p:spPr>
            <a:xfrm>
              <a:off x="-1" y="0"/>
              <a:ext cx="2430002" cy="405000"/>
            </a:xfrm>
            <a:prstGeom prst="rect">
              <a:avLst/>
            </a:prstGeom>
            <a:solidFill>
              <a:srgbClr val="FFFFFF"/>
            </a:solidFill>
            <a:ln w="3175" cap="flat">
              <a:noFill/>
              <a:miter lim="400000"/>
            </a:ln>
            <a:effectLst>
              <a:outerShdw blurRad="152400" dist="25400" dir="5400000" rotWithShape="0">
                <a:srgbClr val="000000">
                  <a:alpha val="12000"/>
                </a:srgbClr>
              </a:outerShdw>
            </a:effectLst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defTabSz="514350">
                <a:defRPr sz="1200">
                  <a:solidFill>
                    <a:srgbClr val="262626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pPr>
              <a:endParaRPr/>
            </a:p>
          </p:txBody>
        </p:sp>
        <p:sp>
          <p:nvSpPr>
            <p:cNvPr id="15" name="Дальнейшие шаги"/>
            <p:cNvSpPr txBox="1"/>
            <p:nvPr/>
          </p:nvSpPr>
          <p:spPr>
            <a:xfrm>
              <a:off x="34286" y="43230"/>
              <a:ext cx="2361428" cy="3185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6" tIns="34286" rIns="34286" bIns="34286" numCol="1" anchor="ctr">
              <a:spAutoFit/>
            </a:bodyPr>
            <a:lstStyle>
              <a:lvl1pPr algn="ctr" defTabSz="514350">
                <a:defRPr sz="1200">
                  <a:solidFill>
                    <a:srgbClr val="262626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defTabSz="685800">
                <a:lnSpc>
                  <a:spcPct val="90000"/>
                </a:lnSpc>
              </a:pPr>
              <a:r>
                <a:rPr lang="en-US" sz="180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  <a:sym typeface="Tahoma"/>
                </a:rPr>
                <a:t>Further steps</a:t>
              </a:r>
              <a:endParaRPr sz="1800" b="1" dirty="0">
                <a:solidFill>
                  <a:schemeClr val="accent2"/>
                </a:solidFill>
                <a:latin typeface="+mn-lt"/>
                <a:ea typeface="+mn-ea"/>
                <a:cs typeface="+mn-cs"/>
                <a:sym typeface="Tahoma"/>
              </a:endParaRPr>
            </a:p>
          </p:txBody>
        </p:sp>
      </p:grpSp>
      <p:sp>
        <p:nvSpPr>
          <p:cNvPr id="16" name="Прямоугольник 339"/>
          <p:cNvSpPr txBox="1"/>
          <p:nvPr/>
        </p:nvSpPr>
        <p:spPr>
          <a:xfrm>
            <a:off x="285984" y="1619463"/>
            <a:ext cx="2758385" cy="2871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tIns="34289" rIns="34289" bIns="34289">
            <a:spAutoFit/>
          </a:bodyPr>
          <a:lstStyle/>
          <a:p>
            <a:pPr defTabSz="324005">
              <a:lnSpc>
                <a:spcPct val="90000"/>
              </a:lnSpc>
              <a:spcBef>
                <a:spcPts val="900"/>
              </a:spcBef>
              <a:defRPr sz="900">
                <a:solidFill>
                  <a:srgbClr val="11A74C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200" b="1" dirty="0">
                <a:sym typeface="Calibri Light"/>
              </a:rPr>
              <a:t>Model Training </a:t>
            </a:r>
            <a:r>
              <a:rPr lang="en-US" sz="1200" b="1" dirty="0" smtClean="0">
                <a:sym typeface="Calibri Light"/>
              </a:rPr>
              <a:t>Data</a:t>
            </a:r>
            <a:endParaRPr sz="1200" b="1" dirty="0" smtClean="0"/>
          </a:p>
          <a:p>
            <a:pPr marL="197826" indent="-197826" defTabSz="324005">
              <a:lnSpc>
                <a:spcPct val="90000"/>
              </a:lnSpc>
              <a:spcBef>
                <a:spcPts val="900"/>
              </a:spcBef>
              <a:buClr>
                <a:srgbClr val="11A74C"/>
              </a:buClr>
              <a:buSzPct val="100000"/>
              <a:buChar char="✓"/>
              <a:defRPr sz="9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200" dirty="0">
                <a:sym typeface="Calibri Light"/>
              </a:rPr>
              <a:t>Transactional anonymized data from the Mercury accounting </a:t>
            </a:r>
            <a:r>
              <a:rPr lang="en-US" sz="1200" dirty="0" smtClean="0">
                <a:sym typeface="Calibri Light"/>
              </a:rPr>
              <a:t>system </a:t>
            </a:r>
            <a:r>
              <a:rPr sz="1200" dirty="0" smtClean="0"/>
              <a:t> </a:t>
            </a:r>
          </a:p>
          <a:p>
            <a:pPr marL="197826" indent="-197826" defTabSz="324005">
              <a:lnSpc>
                <a:spcPct val="90000"/>
              </a:lnSpc>
              <a:spcBef>
                <a:spcPts val="900"/>
              </a:spcBef>
              <a:buClr>
                <a:srgbClr val="11A74C"/>
              </a:buClr>
              <a:buSzPct val="100000"/>
              <a:buChar char="✓"/>
              <a:defRPr sz="9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200" dirty="0">
                <a:sym typeface="Calibri Light"/>
              </a:rPr>
              <a:t>Sample Size: Over 600 Million </a:t>
            </a:r>
            <a:r>
              <a:rPr lang="en-US" sz="1200" dirty="0" smtClean="0">
                <a:sym typeface="Calibri Light"/>
              </a:rPr>
              <a:t>Transactions</a:t>
            </a:r>
            <a:endParaRPr sz="1200" dirty="0"/>
          </a:p>
          <a:p>
            <a:pPr marL="197826" indent="-197826" defTabSz="324005">
              <a:lnSpc>
                <a:spcPct val="90000"/>
              </a:lnSpc>
              <a:spcBef>
                <a:spcPts val="900"/>
              </a:spcBef>
              <a:buClr>
                <a:srgbClr val="11A74C"/>
              </a:buClr>
              <a:buSzPct val="100000"/>
              <a:buChar char="✓"/>
              <a:defRPr sz="9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200" dirty="0">
                <a:sym typeface="Calibri Light"/>
              </a:rPr>
              <a:t>The volume of </a:t>
            </a:r>
            <a:r>
              <a:rPr lang="en-US" sz="1200" dirty="0" smtClean="0">
                <a:sym typeface="Calibri Light"/>
              </a:rPr>
              <a:t>market </a:t>
            </a:r>
            <a:r>
              <a:rPr lang="en-US" sz="1200" dirty="0">
                <a:sym typeface="Calibri Light"/>
              </a:rPr>
              <a:t>data for </a:t>
            </a:r>
            <a:r>
              <a:rPr lang="en-US" sz="1200" dirty="0" smtClean="0">
                <a:sym typeface="Calibri Light"/>
              </a:rPr>
              <a:t>model training : </a:t>
            </a:r>
            <a:r>
              <a:rPr lang="en-US" sz="1200" dirty="0">
                <a:sym typeface="Calibri Light"/>
              </a:rPr>
              <a:t>more than 1000 records of detected </a:t>
            </a:r>
            <a:r>
              <a:rPr lang="en-US" sz="1200" dirty="0" smtClean="0">
                <a:sym typeface="Calibri Light"/>
              </a:rPr>
              <a:t>violations </a:t>
            </a:r>
            <a:endParaRPr sz="1200" dirty="0" smtClean="0"/>
          </a:p>
          <a:p>
            <a:pPr defTabSz="324005">
              <a:lnSpc>
                <a:spcPct val="90000"/>
              </a:lnSpc>
              <a:spcBef>
                <a:spcPts val="900"/>
              </a:spcBef>
              <a:defRPr sz="900">
                <a:solidFill>
                  <a:srgbClr val="11A74C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200" b="1" dirty="0" smtClean="0">
                <a:sym typeface="Calibri Light"/>
              </a:rPr>
              <a:t>Mathematical methods </a:t>
            </a:r>
            <a:endParaRPr sz="1200" b="1" dirty="0" smtClean="0"/>
          </a:p>
          <a:p>
            <a:pPr marL="197826" indent="-197826" defTabSz="324005">
              <a:lnSpc>
                <a:spcPct val="90000"/>
              </a:lnSpc>
              <a:spcBef>
                <a:spcPts val="900"/>
              </a:spcBef>
              <a:buClr>
                <a:srgbClr val="11A74C"/>
              </a:buClr>
              <a:buSzPct val="100000"/>
              <a:buChar char="✓"/>
              <a:defRPr sz="9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200" dirty="0"/>
              <a:t>Bayesian methods</a:t>
            </a:r>
          </a:p>
          <a:p>
            <a:pPr marL="197826" indent="-197826" defTabSz="324005">
              <a:lnSpc>
                <a:spcPct val="90000"/>
              </a:lnSpc>
              <a:spcBef>
                <a:spcPts val="900"/>
              </a:spcBef>
              <a:buClr>
                <a:srgbClr val="11A74C"/>
              </a:buClr>
              <a:buSzPct val="100000"/>
              <a:buChar char="✓"/>
              <a:defRPr sz="9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200" dirty="0">
                <a:sym typeface="Calibri Light"/>
              </a:rPr>
              <a:t>Distance between </a:t>
            </a:r>
            <a:r>
              <a:rPr lang="en-US" sz="1200" dirty="0" smtClean="0">
                <a:sym typeface="Calibri Light"/>
              </a:rPr>
              <a:t>embeds</a:t>
            </a:r>
          </a:p>
          <a:p>
            <a:pPr marL="197826" indent="-197826" defTabSz="324005">
              <a:lnSpc>
                <a:spcPct val="90000"/>
              </a:lnSpc>
              <a:spcBef>
                <a:spcPts val="900"/>
              </a:spcBef>
              <a:buClr>
                <a:srgbClr val="11A74C"/>
              </a:buClr>
              <a:buSzPct val="100000"/>
              <a:buChar char="✓"/>
              <a:defRPr sz="9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200" dirty="0"/>
              <a:t>Collaborative filtering</a:t>
            </a:r>
          </a:p>
        </p:txBody>
      </p:sp>
      <p:sp>
        <p:nvSpPr>
          <p:cNvPr id="17" name="Прямоугольник 339"/>
          <p:cNvSpPr txBox="1"/>
          <p:nvPr/>
        </p:nvSpPr>
        <p:spPr>
          <a:xfrm>
            <a:off x="3270801" y="1619463"/>
            <a:ext cx="2966866" cy="30746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tIns="34289" rIns="34289" bIns="34289">
            <a:spAutoFit/>
          </a:bodyPr>
          <a:lstStyle/>
          <a:p>
            <a:pPr marL="197826" indent="-197826" defTabSz="324005">
              <a:lnSpc>
                <a:spcPct val="90000"/>
              </a:lnSpc>
              <a:buClr>
                <a:srgbClr val="11A74C"/>
              </a:buClr>
              <a:buSzPct val="100000"/>
              <a:buChar char="✓"/>
              <a:defRPr sz="9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200" dirty="0" smtClean="0">
                <a:sym typeface="Calibri Light"/>
              </a:rPr>
              <a:t>Prediction of </a:t>
            </a:r>
            <a:r>
              <a:rPr lang="en-US" sz="1200" dirty="0">
                <a:sym typeface="Calibri Light"/>
              </a:rPr>
              <a:t>rare combinations </a:t>
            </a:r>
            <a:r>
              <a:rPr sz="1200" dirty="0" smtClean="0"/>
              <a:t>: </a:t>
            </a:r>
            <a:endParaRPr sz="1200" dirty="0"/>
          </a:p>
          <a:p>
            <a:pPr marL="452193" lvl="1" indent="-179143" defTabSz="324005">
              <a:lnSpc>
                <a:spcPct val="90000"/>
              </a:lnSpc>
              <a:spcBef>
                <a:spcPts val="200"/>
              </a:spcBef>
              <a:buClr>
                <a:srgbClr val="11A74C"/>
              </a:buClr>
              <a:buSzPct val="100000"/>
              <a:buFont typeface="Arial"/>
              <a:buChar char="•"/>
              <a:defRPr sz="9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200" dirty="0">
                <a:sym typeface="Calibri Light"/>
              </a:rPr>
              <a:t>Incoming </a:t>
            </a:r>
            <a:r>
              <a:rPr lang="en-US" sz="1200" dirty="0" smtClean="0">
                <a:sym typeface="Calibri Light"/>
              </a:rPr>
              <a:t>products</a:t>
            </a:r>
          </a:p>
          <a:p>
            <a:pPr marL="452193" lvl="1" indent="-179143" defTabSz="324005">
              <a:lnSpc>
                <a:spcPct val="90000"/>
              </a:lnSpc>
              <a:spcBef>
                <a:spcPts val="200"/>
              </a:spcBef>
              <a:buClr>
                <a:srgbClr val="11A74C"/>
              </a:buClr>
              <a:buSzPct val="100000"/>
              <a:buFont typeface="Arial"/>
              <a:buChar char="•"/>
              <a:defRPr sz="9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200" dirty="0">
                <a:sym typeface="Calibri Light"/>
              </a:rPr>
              <a:t>Production </a:t>
            </a:r>
            <a:r>
              <a:rPr lang="en-US" sz="1200" dirty="0" smtClean="0">
                <a:sym typeface="Calibri Light"/>
              </a:rPr>
              <a:t>chains</a:t>
            </a:r>
          </a:p>
          <a:p>
            <a:pPr marL="452193" lvl="1" indent="-179143" defTabSz="324005">
              <a:lnSpc>
                <a:spcPct val="90000"/>
              </a:lnSpc>
              <a:spcBef>
                <a:spcPts val="200"/>
              </a:spcBef>
              <a:buClr>
                <a:srgbClr val="11A74C"/>
              </a:buClr>
              <a:buSzPct val="100000"/>
              <a:buFont typeface="Arial"/>
              <a:buChar char="•"/>
              <a:defRPr sz="9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200" dirty="0">
                <a:sym typeface="Calibri Light"/>
              </a:rPr>
              <a:t>Finished outgoing </a:t>
            </a:r>
            <a:r>
              <a:rPr lang="en-US" sz="1200" dirty="0" smtClean="0">
                <a:sym typeface="Calibri Light"/>
              </a:rPr>
              <a:t>products</a:t>
            </a:r>
            <a:r>
              <a:rPr sz="1200" dirty="0" smtClean="0"/>
              <a:t> </a:t>
            </a:r>
          </a:p>
          <a:p>
            <a:pPr marL="197826" indent="-197826" defTabSz="324005">
              <a:lnSpc>
                <a:spcPct val="90000"/>
              </a:lnSpc>
              <a:spcBef>
                <a:spcPts val="900"/>
              </a:spcBef>
              <a:buClr>
                <a:srgbClr val="11A74C"/>
              </a:buClr>
              <a:buSzPct val="75000"/>
              <a:buChar char="✓"/>
              <a:defRPr sz="9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200" dirty="0">
                <a:sym typeface="Calibri Light"/>
              </a:rPr>
              <a:t>Currently, the model has the following accuracy: if </a:t>
            </a:r>
            <a:r>
              <a:rPr lang="en-US" sz="1200" dirty="0" smtClean="0">
                <a:sym typeface="Calibri Light"/>
              </a:rPr>
              <a:t>take </a:t>
            </a:r>
            <a:r>
              <a:rPr lang="en-US" sz="1200" b="1" dirty="0">
                <a:solidFill>
                  <a:srgbClr val="11A74C"/>
                </a:solidFill>
                <a:latin typeface="Calibri Light"/>
                <a:ea typeface="Calibri Light"/>
                <a:cs typeface="Calibri Light"/>
                <a:sym typeface="Calibri Light"/>
              </a:rPr>
              <a:t>the top 20% of all sites </a:t>
            </a:r>
            <a:r>
              <a:rPr lang="en-US" sz="1200" dirty="0">
                <a:sym typeface="Calibri Light"/>
              </a:rPr>
              <a:t>ordered by score, </a:t>
            </a:r>
            <a:r>
              <a:rPr lang="en-US" sz="1200" b="1" dirty="0">
                <a:solidFill>
                  <a:srgbClr val="11A74C"/>
                </a:solidFill>
                <a:latin typeface="Calibri Light"/>
                <a:ea typeface="Calibri Light"/>
                <a:cs typeface="Calibri Light"/>
                <a:sym typeface="Calibri Light"/>
              </a:rPr>
              <a:t>then 88% of violations </a:t>
            </a:r>
            <a:r>
              <a:rPr lang="en-US" sz="1200" dirty="0">
                <a:sym typeface="Calibri Light"/>
              </a:rPr>
              <a:t>will be detected</a:t>
            </a:r>
            <a:r>
              <a:rPr lang="en-US" sz="1200" dirty="0" smtClean="0">
                <a:sym typeface="Calibri Light"/>
              </a:rPr>
              <a:t>.</a:t>
            </a:r>
          </a:p>
          <a:p>
            <a:pPr marL="197826" indent="-197826" defTabSz="324005">
              <a:lnSpc>
                <a:spcPct val="90000"/>
              </a:lnSpc>
              <a:spcBef>
                <a:spcPts val="200"/>
              </a:spcBef>
              <a:buClr>
                <a:srgbClr val="11A74C"/>
              </a:buClr>
              <a:buSzPct val="75000"/>
              <a:buChar char="✓"/>
              <a:defRPr sz="9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200" dirty="0">
                <a:sym typeface="Calibri Light"/>
              </a:rPr>
              <a:t>Advantages of </a:t>
            </a:r>
            <a:r>
              <a:rPr lang="en-US" sz="1200" dirty="0" smtClean="0">
                <a:sym typeface="Calibri Light"/>
              </a:rPr>
              <a:t>the Model</a:t>
            </a:r>
            <a:r>
              <a:rPr lang="en-US" sz="900" dirty="0" smtClean="0">
                <a:sym typeface="Calibri Light"/>
              </a:rPr>
              <a:t> </a:t>
            </a:r>
            <a:r>
              <a:rPr lang="en-US" sz="1200" b="1" dirty="0">
                <a:solidFill>
                  <a:srgbClr val="11A74C"/>
                </a:solidFill>
                <a:latin typeface="Calibri Light"/>
                <a:ea typeface="Calibri Light"/>
                <a:cs typeface="Calibri Light"/>
                <a:sym typeface="Calibri Light"/>
              </a:rPr>
              <a:t>for Inspectors</a:t>
            </a:r>
            <a:r>
              <a:rPr sz="1200" b="1" dirty="0">
                <a:solidFill>
                  <a:srgbClr val="11A74C"/>
                </a:solidFill>
                <a:latin typeface="Calibri Light"/>
                <a:ea typeface="Calibri Light"/>
                <a:cs typeface="Calibri Light"/>
              </a:rPr>
              <a:t>: </a:t>
            </a:r>
          </a:p>
          <a:p>
            <a:pPr marL="452193" lvl="1" indent="-179143" defTabSz="324005">
              <a:lnSpc>
                <a:spcPct val="90000"/>
              </a:lnSpc>
              <a:spcBef>
                <a:spcPts val="200"/>
              </a:spcBef>
              <a:buClr>
                <a:srgbClr val="11A74C"/>
              </a:buClr>
              <a:buSzPct val="75000"/>
              <a:buFont typeface="Arial"/>
              <a:buChar char="•"/>
              <a:defRPr sz="9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200" dirty="0">
                <a:sym typeface="Calibri Light"/>
              </a:rPr>
              <a:t>reduction of time and labor </a:t>
            </a:r>
            <a:r>
              <a:rPr lang="en-US" sz="1200" dirty="0" smtClean="0">
                <a:sym typeface="Calibri Light"/>
              </a:rPr>
              <a:t>costs</a:t>
            </a:r>
            <a:endParaRPr lang="en-US" sz="1200" dirty="0">
              <a:sym typeface="Calibri Light"/>
            </a:endParaRPr>
          </a:p>
          <a:p>
            <a:pPr marL="452193" lvl="1" indent="-179143" defTabSz="324005">
              <a:lnSpc>
                <a:spcPct val="90000"/>
              </a:lnSpc>
              <a:spcBef>
                <a:spcPts val="200"/>
              </a:spcBef>
              <a:buClr>
                <a:srgbClr val="11A74C"/>
              </a:buClr>
              <a:buSzPct val="75000"/>
              <a:buFont typeface="Arial"/>
              <a:buChar char="•"/>
              <a:defRPr sz="9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200" dirty="0" smtClean="0">
                <a:sym typeface="Calibri Light"/>
              </a:rPr>
              <a:t>processing </a:t>
            </a:r>
            <a:r>
              <a:rPr lang="en-US" sz="1200" dirty="0">
                <a:sym typeface="Calibri Light"/>
              </a:rPr>
              <a:t>the entire transaction </a:t>
            </a:r>
            <a:r>
              <a:rPr lang="en-US" sz="1200" dirty="0" smtClean="0">
                <a:sym typeface="Calibri Light"/>
              </a:rPr>
              <a:t>volume</a:t>
            </a:r>
          </a:p>
          <a:p>
            <a:pPr marL="452193" lvl="1" indent="-179143" defTabSz="324005">
              <a:lnSpc>
                <a:spcPct val="90000"/>
              </a:lnSpc>
              <a:spcBef>
                <a:spcPts val="200"/>
              </a:spcBef>
              <a:buClr>
                <a:srgbClr val="11A74C"/>
              </a:buClr>
              <a:buSzPct val="75000"/>
              <a:buFont typeface="Arial"/>
              <a:buChar char="•"/>
              <a:defRPr sz="9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200" dirty="0" smtClean="0">
                <a:sym typeface="Calibri Light"/>
              </a:rPr>
              <a:t>automatic </a:t>
            </a:r>
            <a:r>
              <a:rPr lang="en-US" sz="1200" dirty="0">
                <a:sym typeface="Calibri Light"/>
              </a:rPr>
              <a:t>allocation of sites that </a:t>
            </a:r>
            <a:r>
              <a:rPr lang="en-US" sz="1200" dirty="0" smtClean="0">
                <a:sym typeface="Calibri Light"/>
              </a:rPr>
              <a:t>need </a:t>
            </a:r>
            <a:r>
              <a:rPr lang="en-US" sz="1200" dirty="0">
                <a:sym typeface="Calibri Light"/>
              </a:rPr>
              <a:t>special attention </a:t>
            </a:r>
            <a:endParaRPr lang="en-US" sz="1200" dirty="0" smtClean="0">
              <a:sym typeface="Calibri Light"/>
            </a:endParaRPr>
          </a:p>
          <a:p>
            <a:pPr indent="266700" defTabSz="324005">
              <a:lnSpc>
                <a:spcPct val="90000"/>
              </a:lnSpc>
              <a:spcBef>
                <a:spcPts val="200"/>
              </a:spcBef>
              <a:defRPr sz="1200">
                <a:solidFill>
                  <a:srgbClr val="11A74C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b="1" dirty="0"/>
              <a:t>f</a:t>
            </a:r>
            <a:r>
              <a:rPr lang="en-US" b="1" dirty="0" smtClean="0"/>
              <a:t>or sites</a:t>
            </a:r>
            <a:r>
              <a:rPr b="1" dirty="0" smtClean="0"/>
              <a:t>: </a:t>
            </a:r>
            <a:endParaRPr b="1" dirty="0"/>
          </a:p>
          <a:p>
            <a:pPr marL="452193" lvl="1" indent="-179143" defTabSz="324005">
              <a:lnSpc>
                <a:spcPct val="90000"/>
              </a:lnSpc>
              <a:spcBef>
                <a:spcPts val="200"/>
              </a:spcBef>
              <a:buClr>
                <a:srgbClr val="11A74C"/>
              </a:buClr>
              <a:buSzPct val="75000"/>
              <a:buFont typeface="Arial"/>
              <a:buChar char="•"/>
              <a:defRPr sz="9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200" dirty="0" smtClean="0"/>
              <a:t>Reduction of the number of checks </a:t>
            </a:r>
            <a:endParaRPr sz="1200" dirty="0"/>
          </a:p>
        </p:txBody>
      </p:sp>
      <p:sp>
        <p:nvSpPr>
          <p:cNvPr id="18" name="Прямоугольник 339"/>
          <p:cNvSpPr txBox="1"/>
          <p:nvPr/>
        </p:nvSpPr>
        <p:spPr>
          <a:xfrm>
            <a:off x="6423807" y="1644854"/>
            <a:ext cx="2479037" cy="30239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tIns="34289" rIns="34289" bIns="34289">
            <a:spAutoFit/>
          </a:bodyPr>
          <a:lstStyle/>
          <a:p>
            <a:pPr marL="197826" indent="-197826" defTabSz="324005">
              <a:lnSpc>
                <a:spcPct val="90000"/>
              </a:lnSpc>
              <a:spcBef>
                <a:spcPts val="900"/>
              </a:spcBef>
              <a:buClr>
                <a:srgbClr val="11A74C"/>
              </a:buClr>
              <a:buSzPct val="100000"/>
              <a:buChar char="✓"/>
              <a:defRPr sz="9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200" dirty="0">
                <a:sym typeface="Calibri Light"/>
              </a:rPr>
              <a:t>Search for possible ways to convert different units of measure for the same types of </a:t>
            </a:r>
            <a:r>
              <a:rPr lang="en-US" sz="1200" dirty="0" smtClean="0">
                <a:sym typeface="Calibri Light"/>
              </a:rPr>
              <a:t>products</a:t>
            </a:r>
          </a:p>
          <a:p>
            <a:pPr marL="197826" indent="-197826" defTabSz="324005">
              <a:lnSpc>
                <a:spcPct val="90000"/>
              </a:lnSpc>
              <a:spcBef>
                <a:spcPts val="900"/>
              </a:spcBef>
              <a:buClr>
                <a:srgbClr val="11A74C"/>
              </a:buClr>
              <a:buSzPct val="100000"/>
              <a:buChar char="✓"/>
              <a:defRPr sz="9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200" dirty="0">
                <a:sym typeface="Calibri Light"/>
              </a:rPr>
              <a:t>Implementation </a:t>
            </a:r>
            <a:r>
              <a:rPr lang="en-US" sz="1200" dirty="0" smtClean="0">
                <a:sym typeface="Calibri Light"/>
              </a:rPr>
              <a:t>of </a:t>
            </a:r>
            <a:r>
              <a:rPr lang="en-US" sz="1200" dirty="0">
                <a:sym typeface="Calibri Light"/>
              </a:rPr>
              <a:t>the possibility of </a:t>
            </a:r>
            <a:r>
              <a:rPr lang="en-US" sz="1200" dirty="0" smtClean="0">
                <a:sym typeface="Calibri Light"/>
              </a:rPr>
              <a:t>violations predicting </a:t>
            </a:r>
            <a:r>
              <a:rPr lang="en-US" sz="1200" dirty="0">
                <a:sym typeface="Calibri Light"/>
              </a:rPr>
              <a:t>in production </a:t>
            </a:r>
            <a:r>
              <a:rPr lang="en-US" sz="1200" dirty="0" smtClean="0">
                <a:sym typeface="Calibri Light"/>
              </a:rPr>
              <a:t>volumes </a:t>
            </a:r>
            <a:r>
              <a:rPr lang="en-US" sz="1200" dirty="0">
                <a:sym typeface="Calibri Light"/>
              </a:rPr>
              <a:t>in the model </a:t>
            </a:r>
            <a:endParaRPr lang="en-US" sz="1200" dirty="0" smtClean="0">
              <a:sym typeface="Calibri Light"/>
            </a:endParaRPr>
          </a:p>
          <a:p>
            <a:pPr marL="197826" indent="-197826" defTabSz="324005">
              <a:lnSpc>
                <a:spcPct val="90000"/>
              </a:lnSpc>
              <a:spcBef>
                <a:spcPts val="900"/>
              </a:spcBef>
              <a:buClr>
                <a:srgbClr val="11A74C"/>
              </a:buClr>
              <a:buSzPct val="100000"/>
              <a:buChar char="✓"/>
              <a:defRPr sz="9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200" dirty="0">
                <a:sym typeface="Calibri Light"/>
              </a:rPr>
              <a:t>Implementation </a:t>
            </a:r>
            <a:r>
              <a:rPr lang="en-US" sz="1200" dirty="0" smtClean="0">
                <a:sym typeface="Calibri Light"/>
              </a:rPr>
              <a:t>of </a:t>
            </a:r>
            <a:r>
              <a:rPr lang="en-US" sz="1200" dirty="0">
                <a:sym typeface="Calibri Light"/>
              </a:rPr>
              <a:t>the possibility of </a:t>
            </a:r>
            <a:r>
              <a:rPr lang="en-US" sz="1200" dirty="0" smtClean="0">
                <a:sym typeface="Calibri Light"/>
              </a:rPr>
              <a:t>violations predicting </a:t>
            </a:r>
            <a:r>
              <a:rPr lang="en-US" sz="1200" dirty="0">
                <a:sym typeface="Calibri Light"/>
              </a:rPr>
              <a:t>of the </a:t>
            </a:r>
            <a:r>
              <a:rPr lang="en-US" sz="1200" dirty="0" smtClean="0">
                <a:sym typeface="Calibri Light"/>
              </a:rPr>
              <a:t>products expiration </a:t>
            </a:r>
            <a:r>
              <a:rPr lang="en-US" sz="1200" dirty="0">
                <a:sym typeface="Calibri Light"/>
              </a:rPr>
              <a:t>dates </a:t>
            </a:r>
            <a:r>
              <a:rPr lang="en-US" sz="1200" dirty="0" smtClean="0">
                <a:sym typeface="Calibri Light"/>
              </a:rPr>
              <a:t>in </a:t>
            </a:r>
            <a:r>
              <a:rPr lang="en-US" sz="1200" dirty="0">
                <a:sym typeface="Calibri Light"/>
              </a:rPr>
              <a:t>the model </a:t>
            </a:r>
            <a:endParaRPr lang="en-US" sz="1200" dirty="0" smtClean="0">
              <a:sym typeface="Calibri Light"/>
            </a:endParaRPr>
          </a:p>
          <a:p>
            <a:pPr marL="197826" indent="-197826" defTabSz="324005">
              <a:lnSpc>
                <a:spcPct val="90000"/>
              </a:lnSpc>
              <a:spcBef>
                <a:spcPts val="900"/>
              </a:spcBef>
              <a:buClr>
                <a:srgbClr val="11A74C"/>
              </a:buClr>
              <a:buSzPct val="100000"/>
              <a:buChar char="✓"/>
              <a:defRPr sz="9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200" dirty="0">
                <a:sym typeface="Calibri Light"/>
              </a:rPr>
              <a:t>Search for additional analysts, improving the quality of the </a:t>
            </a:r>
            <a:r>
              <a:rPr lang="en-US" sz="1200" dirty="0" smtClean="0">
                <a:sym typeface="Calibri Light"/>
              </a:rPr>
              <a:t>model</a:t>
            </a:r>
          </a:p>
          <a:p>
            <a:pPr marL="197826" indent="-197826" defTabSz="324005">
              <a:lnSpc>
                <a:spcPct val="90000"/>
              </a:lnSpc>
              <a:spcBef>
                <a:spcPts val="900"/>
              </a:spcBef>
              <a:buClr>
                <a:srgbClr val="11A74C"/>
              </a:buClr>
              <a:buSzPct val="100000"/>
              <a:buChar char="✓"/>
              <a:defRPr sz="9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200" dirty="0">
                <a:sym typeface="Calibri Light"/>
              </a:rPr>
              <a:t>Implementation of the model in the processes of inspectors in the Mercury accounting system</a:t>
            </a:r>
            <a:endParaRPr sz="12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7</a:t>
            </a:fld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303" y="385230"/>
            <a:ext cx="639860" cy="65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54813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 txBox="1"/>
          <p:nvPr/>
        </p:nvSpPr>
        <p:spPr>
          <a:xfrm>
            <a:off x="5653135" y="133102"/>
            <a:ext cx="2415648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Digital transformation of CSA to the </a:t>
            </a:r>
            <a:r>
              <a:rPr lang="en-US" dirty="0" smtClean="0"/>
              <a:t>AI</a:t>
            </a:r>
            <a:endParaRPr lang="en-US" dirty="0"/>
          </a:p>
        </p:txBody>
      </p:sp>
      <p:sp>
        <p:nvSpPr>
          <p:cNvPr id="5" name="TextBox 24"/>
          <p:cNvSpPr txBox="1"/>
          <p:nvPr/>
        </p:nvSpPr>
        <p:spPr>
          <a:xfrm>
            <a:off x="236539" y="260598"/>
            <a:ext cx="4419832" cy="6462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24" tIns="91424" rIns="91424" bIns="91424">
            <a:spAutoFit/>
          </a:bodyPr>
          <a:lstStyle>
            <a:lvl1pPr algn="r">
              <a:defRPr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sz="1600" dirty="0">
                <a:solidFill>
                  <a:schemeClr val="accent2"/>
                </a:solidFill>
                <a:latin typeface="+mn-lt"/>
                <a:ea typeface="+mn-ea"/>
                <a:cs typeface="+mn-cs"/>
                <a:sym typeface="Tahoma"/>
              </a:rPr>
              <a:t>DIGITAL AGRICULTURAL SURVEILLANCE</a:t>
            </a:r>
            <a:r>
              <a:rPr lang="en-US" dirty="0"/>
              <a:t/>
            </a:r>
            <a:br>
              <a:rPr lang="en-US" dirty="0"/>
            </a:br>
            <a:endParaRPr dirty="0"/>
          </a:p>
        </p:txBody>
      </p:sp>
      <p:sp>
        <p:nvSpPr>
          <p:cNvPr id="6" name="TextBox 77"/>
          <p:cNvSpPr txBox="1"/>
          <p:nvPr/>
        </p:nvSpPr>
        <p:spPr>
          <a:xfrm>
            <a:off x="0" y="617506"/>
            <a:ext cx="7924801" cy="490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ctr">
            <a:spAutoFit/>
          </a:bodyPr>
          <a:lstStyle>
            <a:lvl1pPr indent="71438" algn="ctr">
              <a:lnSpc>
                <a:spcPct val="107000"/>
              </a:lnSpc>
              <a:defRPr sz="2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dirty="0">
                <a:solidFill>
                  <a:schemeClr val="accent2"/>
                </a:solidFill>
                <a:latin typeface="+mn-lt"/>
                <a:ea typeface="+mn-ea"/>
                <a:cs typeface="+mn-cs"/>
                <a:sym typeface="Tahoma"/>
              </a:rPr>
              <a:t>The choice of mathematical method</a:t>
            </a:r>
            <a:endParaRPr dirty="0">
              <a:solidFill>
                <a:schemeClr val="accent2"/>
              </a:solidFill>
              <a:latin typeface="+mn-lt"/>
              <a:ea typeface="+mn-ea"/>
              <a:cs typeface="+mn-cs"/>
              <a:sym typeface="Tahoma"/>
            </a:endParaRPr>
          </a:p>
        </p:txBody>
      </p:sp>
      <p:grpSp>
        <p:nvGrpSpPr>
          <p:cNvPr id="7" name="Прямоугольник 31"/>
          <p:cNvGrpSpPr/>
          <p:nvPr/>
        </p:nvGrpSpPr>
        <p:grpSpPr>
          <a:xfrm>
            <a:off x="-2" y="1308192"/>
            <a:ext cx="2496281" cy="360043"/>
            <a:chOff x="-1" y="-1"/>
            <a:chExt cx="2496279" cy="360042"/>
          </a:xfrm>
        </p:grpSpPr>
        <p:sp>
          <p:nvSpPr>
            <p:cNvPr id="8" name="Прямоугольник"/>
            <p:cNvSpPr/>
            <p:nvPr/>
          </p:nvSpPr>
          <p:spPr>
            <a:xfrm>
              <a:off x="-1" y="-1"/>
              <a:ext cx="2496279" cy="36004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219169"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9" name="Логистическая регрессия"/>
            <p:cNvSpPr txBox="1"/>
            <p:nvPr/>
          </p:nvSpPr>
          <p:spPr>
            <a:xfrm>
              <a:off x="1186555" y="10746"/>
              <a:ext cx="123168" cy="3385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60957" tIns="60957" rIns="60957" bIns="60957" numCol="1" anchor="ctr">
              <a:spAutoFit/>
            </a:bodyPr>
            <a:lstStyle>
              <a:lvl1pPr algn="ctr" defTabSz="1219169">
                <a:defRPr>
                  <a:solidFill>
                    <a:srgbClr val="262626"/>
                  </a:solidFill>
                </a:defRPr>
              </a:lvl1pPr>
            </a:lstStyle>
            <a:p>
              <a:endParaRPr dirty="0"/>
            </a:p>
          </p:txBody>
        </p:sp>
      </p:grpSp>
      <p:pic>
        <p:nvPicPr>
          <p:cNvPr id="10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8280" y="1644186"/>
            <a:ext cx="2154273" cy="108323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TextBox 39"/>
          <p:cNvSpPr txBox="1"/>
          <p:nvPr/>
        </p:nvSpPr>
        <p:spPr>
          <a:xfrm>
            <a:off x="194366" y="2813449"/>
            <a:ext cx="2023056" cy="6309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0957" tIns="60957" rIns="60957" bIns="60957">
            <a:spAutoFit/>
          </a:bodyPr>
          <a:lstStyle>
            <a:lvl1pPr algn="just">
              <a:defRPr sz="1100">
                <a:solidFill>
                  <a:srgbClr val="262626"/>
                </a:solidFill>
              </a:defRPr>
            </a:lvl1pPr>
          </a:lstStyle>
          <a:p>
            <a:r>
              <a:rPr lang="en-US" dirty="0"/>
              <a:t>Prediction of the </a:t>
            </a:r>
            <a:r>
              <a:rPr lang="en-US" dirty="0" smtClean="0"/>
              <a:t>event probability by </a:t>
            </a:r>
            <a:r>
              <a:rPr lang="en-US" dirty="0"/>
              <a:t>the </a:t>
            </a:r>
            <a:r>
              <a:rPr lang="en-US" dirty="0" smtClean="0"/>
              <a:t>attributes values. </a:t>
            </a:r>
            <a:endParaRPr dirty="0"/>
          </a:p>
        </p:txBody>
      </p:sp>
      <p:sp>
        <p:nvSpPr>
          <p:cNvPr id="12" name="TextBox 43"/>
          <p:cNvSpPr txBox="1"/>
          <p:nvPr/>
        </p:nvSpPr>
        <p:spPr>
          <a:xfrm>
            <a:off x="-58982" y="3331017"/>
            <a:ext cx="2614239" cy="3378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0957" tIns="60957" rIns="60957" bIns="60957">
            <a:spAutoFit/>
          </a:bodyPr>
          <a:lstStyle>
            <a:lvl1pPr algn="ctr">
              <a:defRPr>
                <a:solidFill>
                  <a:srgbClr val="11A74C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lang="en-US" b="1" dirty="0" smtClean="0"/>
              <a:t>Interpretability</a:t>
            </a:r>
            <a:endParaRPr b="1" dirty="0"/>
          </a:p>
        </p:txBody>
      </p:sp>
      <p:grpSp>
        <p:nvGrpSpPr>
          <p:cNvPr id="13" name="Прямоугольник 32"/>
          <p:cNvGrpSpPr/>
          <p:nvPr/>
        </p:nvGrpSpPr>
        <p:grpSpPr>
          <a:xfrm>
            <a:off x="2416468" y="1310638"/>
            <a:ext cx="2688302" cy="360043"/>
            <a:chOff x="-1" y="-1"/>
            <a:chExt cx="2688301" cy="360042"/>
          </a:xfrm>
        </p:grpSpPr>
        <p:sp>
          <p:nvSpPr>
            <p:cNvPr id="14" name="Прямоугольник"/>
            <p:cNvSpPr/>
            <p:nvPr/>
          </p:nvSpPr>
          <p:spPr>
            <a:xfrm>
              <a:off x="-1" y="-1"/>
              <a:ext cx="2688301" cy="36004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219169"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" name="Решающее дерево"/>
            <p:cNvSpPr txBox="1"/>
            <p:nvPr/>
          </p:nvSpPr>
          <p:spPr>
            <a:xfrm>
              <a:off x="1282566" y="10746"/>
              <a:ext cx="123169" cy="3385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60957" tIns="60957" rIns="60957" bIns="60957" numCol="1" anchor="ctr">
              <a:spAutoFit/>
            </a:bodyPr>
            <a:lstStyle>
              <a:lvl1pPr algn="ctr" defTabSz="1219169">
                <a:defRPr>
                  <a:solidFill>
                    <a:srgbClr val="262626"/>
                  </a:solidFill>
                </a:defRPr>
              </a:lvl1pPr>
            </a:lstStyle>
            <a:p>
              <a:endParaRPr dirty="0"/>
            </a:p>
          </p:txBody>
        </p:sp>
      </p:grpSp>
      <p:pic>
        <p:nvPicPr>
          <p:cNvPr id="16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46321" y="1733332"/>
            <a:ext cx="2186641" cy="1056432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TextBox 40"/>
          <p:cNvSpPr txBox="1"/>
          <p:nvPr/>
        </p:nvSpPr>
        <p:spPr>
          <a:xfrm>
            <a:off x="2765267" y="2826530"/>
            <a:ext cx="1838307" cy="292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0957" tIns="60957" rIns="60957" bIns="60957">
            <a:spAutoFit/>
          </a:bodyPr>
          <a:lstStyle>
            <a:lvl1pPr algn="just">
              <a:defRPr sz="1100">
                <a:solidFill>
                  <a:srgbClr val="262626"/>
                </a:solidFill>
              </a:defRPr>
            </a:lvl1pPr>
          </a:lstStyle>
          <a:p>
            <a:r>
              <a:rPr lang="en-US" dirty="0"/>
              <a:t>Consistent Decision Set</a:t>
            </a:r>
            <a:endParaRPr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TextBox 44"/>
          <p:cNvSpPr txBox="1"/>
          <p:nvPr/>
        </p:nvSpPr>
        <p:spPr>
          <a:xfrm>
            <a:off x="2677173" y="3277677"/>
            <a:ext cx="1568130" cy="3378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0957" tIns="60957" rIns="60957" bIns="60957">
            <a:spAutoFit/>
          </a:bodyPr>
          <a:lstStyle>
            <a:lvl1pPr algn="ctr">
              <a:defRPr>
                <a:solidFill>
                  <a:srgbClr val="11A74C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lang="en-US" b="1" dirty="0" smtClean="0"/>
              <a:t>Simplicity</a:t>
            </a:r>
            <a:endParaRPr b="1" dirty="0"/>
          </a:p>
        </p:txBody>
      </p:sp>
      <p:pic>
        <p:nvPicPr>
          <p:cNvPr id="22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59454" y="1732364"/>
            <a:ext cx="2317705" cy="1042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" name="TextBox 41"/>
          <p:cNvSpPr txBox="1"/>
          <p:nvPr/>
        </p:nvSpPr>
        <p:spPr>
          <a:xfrm>
            <a:off x="4926748" y="2815121"/>
            <a:ext cx="2308555" cy="292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0957" tIns="60957" rIns="60957" bIns="60957">
            <a:spAutoFit/>
          </a:bodyPr>
          <a:lstStyle/>
          <a:p>
            <a:pPr algn="just">
              <a:defRPr sz="1100">
                <a:solidFill>
                  <a:srgbClr val="262626"/>
                </a:solidFill>
              </a:defRPr>
            </a:pPr>
            <a:r>
              <a:rPr lang="en-US" sz="1100" dirty="0"/>
              <a:t>Composition of Decisive Trees</a:t>
            </a:r>
            <a:endParaRPr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TextBox 45"/>
          <p:cNvSpPr txBox="1"/>
          <p:nvPr/>
        </p:nvSpPr>
        <p:spPr>
          <a:xfrm>
            <a:off x="4846215" y="3247440"/>
            <a:ext cx="2144181" cy="3378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0957" tIns="60957" rIns="60957" bIns="60957">
            <a:spAutoFit/>
          </a:bodyPr>
          <a:lstStyle>
            <a:lvl1pPr algn="ctr">
              <a:defRPr>
                <a:solidFill>
                  <a:srgbClr val="11A74C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lang="en-US" b="1" dirty="0" smtClean="0"/>
              <a:t>Complicated </a:t>
            </a:r>
            <a:r>
              <a:rPr lang="en-US" b="1" dirty="0"/>
              <a:t>dependence</a:t>
            </a:r>
            <a:endParaRPr b="1" dirty="0"/>
          </a:p>
        </p:txBody>
      </p:sp>
      <p:pic>
        <p:nvPicPr>
          <p:cNvPr id="28" name="Picture 5" descr="Picture 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174903" y="1870529"/>
            <a:ext cx="1844374" cy="869492"/>
          </a:xfrm>
          <a:prstGeom prst="rect">
            <a:avLst/>
          </a:prstGeom>
          <a:ln w="12700">
            <a:miter lim="400000"/>
          </a:ln>
        </p:spPr>
      </p:pic>
      <p:sp>
        <p:nvSpPr>
          <p:cNvPr id="29" name="TextBox 42"/>
          <p:cNvSpPr txBox="1"/>
          <p:nvPr/>
        </p:nvSpPr>
        <p:spPr>
          <a:xfrm>
            <a:off x="6921917" y="2815121"/>
            <a:ext cx="2253815" cy="292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0957" tIns="60957" rIns="60957" bIns="60957">
            <a:spAutoFit/>
          </a:bodyPr>
          <a:lstStyle>
            <a:lvl1pPr algn="ctr">
              <a:defRPr sz="1100">
                <a:solidFill>
                  <a:srgbClr val="262626"/>
                </a:solidFill>
              </a:defRPr>
            </a:lvl1pPr>
          </a:lstStyle>
          <a:p>
            <a:r>
              <a:rPr lang="en-US" dirty="0"/>
              <a:t>Neural networks</a:t>
            </a:r>
          </a:p>
        </p:txBody>
      </p:sp>
      <p:sp>
        <p:nvSpPr>
          <p:cNvPr id="30" name="TextBox 46"/>
          <p:cNvSpPr txBox="1"/>
          <p:nvPr/>
        </p:nvSpPr>
        <p:spPr>
          <a:xfrm>
            <a:off x="6890187" y="3242031"/>
            <a:ext cx="2253813" cy="338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0957" tIns="60957" rIns="60957" bIns="60957">
            <a:spAutoFit/>
          </a:bodyPr>
          <a:lstStyle>
            <a:lvl1pPr algn="ctr">
              <a:defRPr>
                <a:solidFill>
                  <a:srgbClr val="11A74C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lang="en-US" b="1" dirty="0"/>
              <a:t>Any data and insights</a:t>
            </a:r>
            <a:endParaRPr b="1" dirty="0"/>
          </a:p>
        </p:txBody>
      </p:sp>
      <p:sp>
        <p:nvSpPr>
          <p:cNvPr id="31" name="Прямоугольник 339"/>
          <p:cNvSpPr txBox="1"/>
          <p:nvPr/>
        </p:nvSpPr>
        <p:spPr>
          <a:xfrm>
            <a:off x="218203" y="3771789"/>
            <a:ext cx="8682737" cy="8987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defTabSz="432007">
              <a:lnSpc>
                <a:spcPct val="90000"/>
              </a:lnSpc>
              <a:spcBef>
                <a:spcPts val="1200"/>
              </a:spcBef>
              <a:defRPr sz="1200">
                <a:solidFill>
                  <a:srgbClr val="11A74C"/>
                </a:solidFill>
              </a:defRPr>
            </a:pPr>
            <a:r>
              <a:rPr lang="en-US" sz="1200" dirty="0"/>
              <a:t>Types of tasks </a:t>
            </a:r>
            <a:r>
              <a:rPr dirty="0" smtClean="0"/>
              <a:t>:</a:t>
            </a:r>
            <a:endParaRPr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indent="-285750" defTabSz="432007">
              <a:lnSpc>
                <a:spcPct val="90000"/>
              </a:lnSpc>
              <a:spcBef>
                <a:spcPts val="1200"/>
              </a:spcBef>
              <a:buClr>
                <a:srgbClr val="11A74C"/>
              </a:buClr>
              <a:buSzPct val="100000"/>
              <a:buChar char="✓"/>
              <a:defRPr sz="1200">
                <a:solidFill>
                  <a:srgbClr val="262626"/>
                </a:solidFill>
              </a:defRPr>
            </a:pPr>
            <a:r>
              <a:rPr lang="en-US" sz="1200" dirty="0"/>
              <a:t>Bayesian methods and their generalizations, collaborative filtering (typical companies</a:t>
            </a:r>
            <a:r>
              <a:rPr lang="en-US" sz="1200" dirty="0" smtClean="0"/>
              <a:t>)</a:t>
            </a:r>
          </a:p>
          <a:p>
            <a:pPr marL="285750" indent="-285750" defTabSz="432007">
              <a:lnSpc>
                <a:spcPct val="90000"/>
              </a:lnSpc>
              <a:spcBef>
                <a:spcPts val="1200"/>
              </a:spcBef>
              <a:buClr>
                <a:srgbClr val="11A74C"/>
              </a:buClr>
              <a:buSzPct val="100000"/>
              <a:buChar char="✓"/>
              <a:defRPr sz="1200">
                <a:solidFill>
                  <a:srgbClr val="262626"/>
                </a:solidFill>
              </a:defRPr>
            </a:pPr>
            <a:r>
              <a:rPr lang="en-US" sz="1200" dirty="0"/>
              <a:t>Logistic regression, forest of random trees (prediction of violations)</a:t>
            </a:r>
            <a:endParaRPr dirty="0"/>
          </a:p>
        </p:txBody>
      </p:sp>
      <p:grpSp>
        <p:nvGrpSpPr>
          <p:cNvPr id="32" name="Прямоугольник 152"/>
          <p:cNvGrpSpPr/>
          <p:nvPr/>
        </p:nvGrpSpPr>
        <p:grpSpPr>
          <a:xfrm>
            <a:off x="281651" y="1002635"/>
            <a:ext cx="2059997" cy="789439"/>
            <a:chOff x="-1" y="-231562"/>
            <a:chExt cx="2430002" cy="868122"/>
          </a:xfrm>
        </p:grpSpPr>
        <p:sp>
          <p:nvSpPr>
            <p:cNvPr id="33" name="Прямоугольник"/>
            <p:cNvSpPr/>
            <p:nvPr/>
          </p:nvSpPr>
          <p:spPr>
            <a:xfrm>
              <a:off x="-1" y="0"/>
              <a:ext cx="2430002" cy="405000"/>
            </a:xfrm>
            <a:prstGeom prst="rect">
              <a:avLst/>
            </a:prstGeom>
            <a:solidFill>
              <a:srgbClr val="FFFFFF"/>
            </a:solidFill>
            <a:ln w="3175" cap="flat">
              <a:noFill/>
              <a:miter lim="400000"/>
            </a:ln>
            <a:effectLst>
              <a:outerShdw blurRad="152400" dist="25400" dir="5400000" rotWithShape="0">
                <a:srgbClr val="000000">
                  <a:alpha val="12000"/>
                </a:srgbClr>
              </a:outerShdw>
            </a:effectLst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defTabSz="514350">
                <a:defRPr sz="1200">
                  <a:solidFill>
                    <a:srgbClr val="262626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pPr>
              <a:endParaRPr/>
            </a:p>
          </p:txBody>
        </p:sp>
        <p:sp>
          <p:nvSpPr>
            <p:cNvPr id="34" name="Данные и методы"/>
            <p:cNvSpPr txBox="1"/>
            <p:nvPr/>
          </p:nvSpPr>
          <p:spPr>
            <a:xfrm>
              <a:off x="34286" y="-231562"/>
              <a:ext cx="2361427" cy="8681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6" tIns="34286" rIns="34286" bIns="34286" numCol="1" anchor="ctr">
              <a:spAutoFit/>
            </a:bodyPr>
            <a:lstStyle>
              <a:lvl1pPr algn="ctr" defTabSz="514350">
                <a:defRPr sz="1200">
                  <a:solidFill>
                    <a:srgbClr val="262626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defTabSz="685800">
                <a:lnSpc>
                  <a:spcPct val="90000"/>
                </a:lnSpc>
              </a:pPr>
              <a:endParaRPr lang="ru-RU" sz="1800" dirty="0" smtClean="0"/>
            </a:p>
            <a:p>
              <a:pPr defTabSz="685800">
                <a:lnSpc>
                  <a:spcPct val="90000"/>
                </a:lnSpc>
              </a:pPr>
              <a:r>
                <a:rPr lang="en-US" sz="140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Logistic regression</a:t>
              </a:r>
            </a:p>
            <a:p>
              <a:pPr defTabSz="685800">
                <a:lnSpc>
                  <a:spcPct val="90000"/>
                </a:lnSpc>
              </a:pPr>
              <a:endParaRPr sz="1800" b="1" dirty="0">
                <a:solidFill>
                  <a:schemeClr val="accent2"/>
                </a:solidFill>
                <a:latin typeface="+mn-lt"/>
                <a:ea typeface="+mn-ea"/>
                <a:cs typeface="+mn-cs"/>
                <a:sym typeface="Tahoma"/>
              </a:endParaRPr>
            </a:p>
          </p:txBody>
        </p:sp>
      </p:grpSp>
      <p:grpSp>
        <p:nvGrpSpPr>
          <p:cNvPr id="35" name="Прямоугольник 152"/>
          <p:cNvGrpSpPr/>
          <p:nvPr/>
        </p:nvGrpSpPr>
        <p:grpSpPr>
          <a:xfrm>
            <a:off x="2541005" y="1017039"/>
            <a:ext cx="2059997" cy="761739"/>
            <a:chOff x="-1" y="-216332"/>
            <a:chExt cx="2430002" cy="837660"/>
          </a:xfrm>
        </p:grpSpPr>
        <p:sp>
          <p:nvSpPr>
            <p:cNvPr id="36" name="Прямоугольник"/>
            <p:cNvSpPr/>
            <p:nvPr/>
          </p:nvSpPr>
          <p:spPr>
            <a:xfrm>
              <a:off x="-1" y="0"/>
              <a:ext cx="2430002" cy="405000"/>
            </a:xfrm>
            <a:prstGeom prst="rect">
              <a:avLst/>
            </a:prstGeom>
            <a:solidFill>
              <a:srgbClr val="FFFFFF"/>
            </a:solidFill>
            <a:ln w="3175" cap="flat">
              <a:noFill/>
              <a:miter lim="400000"/>
            </a:ln>
            <a:effectLst>
              <a:outerShdw blurRad="152400" dist="25400" dir="5400000" rotWithShape="0">
                <a:srgbClr val="000000">
                  <a:alpha val="12000"/>
                </a:srgbClr>
              </a:outerShdw>
            </a:effectLst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defTabSz="514350">
                <a:defRPr sz="1200">
                  <a:solidFill>
                    <a:srgbClr val="262626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pPr>
              <a:endParaRPr/>
            </a:p>
          </p:txBody>
        </p:sp>
        <p:sp>
          <p:nvSpPr>
            <p:cNvPr id="37" name="Данные и методы"/>
            <p:cNvSpPr txBox="1"/>
            <p:nvPr/>
          </p:nvSpPr>
          <p:spPr>
            <a:xfrm>
              <a:off x="34286" y="-216332"/>
              <a:ext cx="2361427" cy="8376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6" tIns="34286" rIns="34286" bIns="34286" numCol="1" anchor="ctr">
              <a:spAutoFit/>
            </a:bodyPr>
            <a:lstStyle>
              <a:lvl1pPr algn="ctr" defTabSz="514350">
                <a:defRPr sz="1200">
                  <a:solidFill>
                    <a:srgbClr val="262626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defTabSz="685800">
                <a:lnSpc>
                  <a:spcPct val="90000"/>
                </a:lnSpc>
              </a:pPr>
              <a:endParaRPr lang="ru-RU" sz="1800" dirty="0" smtClean="0"/>
            </a:p>
            <a:p>
              <a:pPr defTabSz="685800">
                <a:lnSpc>
                  <a:spcPct val="90000"/>
                </a:lnSpc>
              </a:pPr>
              <a:r>
                <a:rPr lang="en-US" sz="140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Decision tree</a:t>
              </a:r>
            </a:p>
            <a:p>
              <a:pPr defTabSz="685800">
                <a:lnSpc>
                  <a:spcPct val="90000"/>
                </a:lnSpc>
              </a:pPr>
              <a:endParaRPr sz="1800" b="1" dirty="0">
                <a:solidFill>
                  <a:schemeClr val="accent2"/>
                </a:solidFill>
                <a:latin typeface="+mn-lt"/>
                <a:ea typeface="+mn-ea"/>
                <a:cs typeface="+mn-cs"/>
                <a:sym typeface="Tahoma"/>
              </a:endParaRPr>
            </a:p>
          </p:txBody>
        </p:sp>
      </p:grpSp>
      <p:grpSp>
        <p:nvGrpSpPr>
          <p:cNvPr id="39" name="Прямоугольник 152"/>
          <p:cNvGrpSpPr/>
          <p:nvPr/>
        </p:nvGrpSpPr>
        <p:grpSpPr>
          <a:xfrm>
            <a:off x="4778394" y="1099919"/>
            <a:ext cx="2059997" cy="567840"/>
            <a:chOff x="-1" y="-109720"/>
            <a:chExt cx="2430002" cy="624435"/>
          </a:xfrm>
        </p:grpSpPr>
        <p:sp>
          <p:nvSpPr>
            <p:cNvPr id="40" name="Прямоугольник"/>
            <p:cNvSpPr/>
            <p:nvPr/>
          </p:nvSpPr>
          <p:spPr>
            <a:xfrm>
              <a:off x="-1" y="0"/>
              <a:ext cx="2430002" cy="405000"/>
            </a:xfrm>
            <a:prstGeom prst="rect">
              <a:avLst/>
            </a:prstGeom>
            <a:solidFill>
              <a:srgbClr val="FFFFFF"/>
            </a:solidFill>
            <a:ln w="3175" cap="flat">
              <a:noFill/>
              <a:miter lim="400000"/>
            </a:ln>
            <a:effectLst>
              <a:outerShdw blurRad="152400" dist="25400" dir="5400000" rotWithShape="0">
                <a:srgbClr val="000000">
                  <a:alpha val="12000"/>
                </a:srgbClr>
              </a:outerShdw>
            </a:effectLst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defTabSz="514350">
                <a:defRPr sz="1200">
                  <a:solidFill>
                    <a:srgbClr val="262626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pPr>
              <a:endParaRPr/>
            </a:p>
          </p:txBody>
        </p:sp>
        <p:sp>
          <p:nvSpPr>
            <p:cNvPr id="41" name="Данные и методы"/>
            <p:cNvSpPr txBox="1"/>
            <p:nvPr/>
          </p:nvSpPr>
          <p:spPr>
            <a:xfrm>
              <a:off x="34286" y="-109720"/>
              <a:ext cx="2361427" cy="6244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6" tIns="34286" rIns="34286" bIns="34286" numCol="1" anchor="ctr">
              <a:spAutoFit/>
            </a:bodyPr>
            <a:lstStyle>
              <a:lvl1pPr algn="ctr" defTabSz="514350">
                <a:defRPr sz="1200">
                  <a:solidFill>
                    <a:srgbClr val="262626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defTabSz="685800">
                <a:lnSpc>
                  <a:spcPct val="90000"/>
                </a:lnSpc>
              </a:pPr>
              <a:endParaRPr lang="ru-RU" sz="1800" dirty="0" smtClean="0"/>
            </a:p>
            <a:p>
              <a:pPr defTabSz="685800">
                <a:lnSpc>
                  <a:spcPct val="90000"/>
                </a:lnSpc>
              </a:pPr>
              <a:endParaRPr sz="1800" b="1" dirty="0">
                <a:solidFill>
                  <a:schemeClr val="accent2"/>
                </a:solidFill>
                <a:latin typeface="+mn-lt"/>
                <a:ea typeface="+mn-ea"/>
                <a:cs typeface="+mn-cs"/>
                <a:sym typeface="Tahoma"/>
              </a:endParaRPr>
            </a:p>
          </p:txBody>
        </p:sp>
      </p:grpSp>
      <p:sp>
        <p:nvSpPr>
          <p:cNvPr id="42" name="Прямоугольник 41"/>
          <p:cNvSpPr/>
          <p:nvPr/>
        </p:nvSpPr>
        <p:spPr>
          <a:xfrm>
            <a:off x="4957416" y="1256563"/>
            <a:ext cx="1853392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lnSpc>
                <a:spcPct val="90000"/>
              </a:lnSpc>
            </a:pPr>
            <a:r>
              <a:rPr lang="en-US" b="1" dirty="0" smtClean="0">
                <a:solidFill>
                  <a:schemeClr val="accent2"/>
                </a:solidFill>
                <a:sym typeface="Calibri Light"/>
              </a:rPr>
              <a:t>Busting </a:t>
            </a:r>
            <a:r>
              <a:rPr lang="en-US" b="1" dirty="0">
                <a:solidFill>
                  <a:schemeClr val="accent2"/>
                </a:solidFill>
                <a:sym typeface="Calibri Light"/>
              </a:rPr>
              <a:t>(gradient)</a:t>
            </a:r>
          </a:p>
        </p:txBody>
      </p:sp>
      <p:grpSp>
        <p:nvGrpSpPr>
          <p:cNvPr id="43" name="Прямоугольник 152"/>
          <p:cNvGrpSpPr/>
          <p:nvPr/>
        </p:nvGrpSpPr>
        <p:grpSpPr>
          <a:xfrm>
            <a:off x="6987094" y="1073652"/>
            <a:ext cx="2059997" cy="596330"/>
            <a:chOff x="-1" y="-109720"/>
            <a:chExt cx="2430002" cy="624435"/>
          </a:xfrm>
        </p:grpSpPr>
        <p:sp>
          <p:nvSpPr>
            <p:cNvPr id="44" name="Прямоугольник"/>
            <p:cNvSpPr/>
            <p:nvPr/>
          </p:nvSpPr>
          <p:spPr>
            <a:xfrm>
              <a:off x="-1" y="0"/>
              <a:ext cx="2430002" cy="405000"/>
            </a:xfrm>
            <a:prstGeom prst="rect">
              <a:avLst/>
            </a:prstGeom>
            <a:solidFill>
              <a:srgbClr val="FFFFFF"/>
            </a:solidFill>
            <a:ln w="3175" cap="flat">
              <a:noFill/>
              <a:miter lim="400000"/>
            </a:ln>
            <a:effectLst>
              <a:outerShdw blurRad="152400" dist="25400" dir="5400000" rotWithShape="0">
                <a:srgbClr val="000000">
                  <a:alpha val="12000"/>
                </a:srgbClr>
              </a:outerShdw>
            </a:effectLst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defTabSz="514350">
                <a:defRPr sz="1200">
                  <a:solidFill>
                    <a:srgbClr val="262626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pPr>
              <a:endParaRPr/>
            </a:p>
          </p:txBody>
        </p:sp>
        <p:sp>
          <p:nvSpPr>
            <p:cNvPr id="45" name="Данные и методы"/>
            <p:cNvSpPr txBox="1"/>
            <p:nvPr/>
          </p:nvSpPr>
          <p:spPr>
            <a:xfrm>
              <a:off x="34286" y="-109720"/>
              <a:ext cx="2361427" cy="6244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6" tIns="34286" rIns="34286" bIns="34286" numCol="1" anchor="ctr">
              <a:spAutoFit/>
            </a:bodyPr>
            <a:lstStyle>
              <a:lvl1pPr algn="ctr" defTabSz="514350">
                <a:defRPr sz="1200">
                  <a:solidFill>
                    <a:srgbClr val="262626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pPr defTabSz="685800">
                <a:lnSpc>
                  <a:spcPct val="90000"/>
                </a:lnSpc>
              </a:pPr>
              <a:endParaRPr lang="ru-RU" sz="1800" dirty="0" smtClean="0"/>
            </a:p>
            <a:p>
              <a:pPr defTabSz="685800">
                <a:lnSpc>
                  <a:spcPct val="90000"/>
                </a:lnSpc>
              </a:pPr>
              <a:endParaRPr sz="1800" b="1" dirty="0">
                <a:solidFill>
                  <a:schemeClr val="accent2"/>
                </a:solidFill>
                <a:latin typeface="+mn-lt"/>
                <a:ea typeface="+mn-ea"/>
                <a:cs typeface="+mn-cs"/>
                <a:sym typeface="Tahoma"/>
              </a:endParaRPr>
            </a:p>
          </p:txBody>
        </p:sp>
      </p:grpSp>
      <p:sp>
        <p:nvSpPr>
          <p:cNvPr id="46" name="Прямоугольник 45"/>
          <p:cNvSpPr/>
          <p:nvPr/>
        </p:nvSpPr>
        <p:spPr>
          <a:xfrm>
            <a:off x="6902869" y="1248435"/>
            <a:ext cx="2234907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lnSpc>
                <a:spcPct val="90000"/>
              </a:lnSpc>
            </a:pPr>
            <a:r>
              <a:rPr lang="en-US" b="1" dirty="0">
                <a:solidFill>
                  <a:schemeClr val="accent2"/>
                </a:solidFill>
              </a:rPr>
              <a:t>Connectionist </a:t>
            </a:r>
            <a:r>
              <a:rPr lang="en-US" b="1" dirty="0" smtClean="0">
                <a:solidFill>
                  <a:schemeClr val="accent2"/>
                </a:solidFill>
              </a:rPr>
              <a:t>network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8</a:t>
            </a:fld>
            <a:endParaRPr lang="ru-RU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303" y="385230"/>
            <a:ext cx="639860" cy="65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04818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 txBox="1"/>
          <p:nvPr/>
        </p:nvSpPr>
        <p:spPr>
          <a:xfrm>
            <a:off x="5709542" y="127224"/>
            <a:ext cx="2415648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Digital transformation of CSA to the </a:t>
            </a:r>
            <a:r>
              <a:rPr lang="en-US" dirty="0" smtClean="0"/>
              <a:t>AI</a:t>
            </a:r>
            <a:endParaRPr lang="en-US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01865" y="127224"/>
            <a:ext cx="8181976" cy="51911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i="0" u="none" strike="noStrike" cap="none" spc="0" baseline="0">
                <a:solidFill>
                  <a:srgbClr val="262626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0" marR="0" indent="0" algn="l" defTabSz="68580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68580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68580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68580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68580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68580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68580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68580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hangingPunct="1"/>
            <a:r>
              <a:rPr lang="en-US" sz="20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  <a:sym typeface="Arial"/>
              </a:rPr>
              <a:t>Preliminary Results (3 of 3)</a:t>
            </a:r>
            <a:endParaRPr lang="en-US" sz="2000" b="1" dirty="0">
              <a:solidFill>
                <a:schemeClr val="accent2"/>
              </a:solidFill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Прямоугольник 339"/>
          <p:cNvSpPr txBox="1"/>
          <p:nvPr/>
        </p:nvSpPr>
        <p:spPr>
          <a:xfrm>
            <a:off x="1260977" y="643440"/>
            <a:ext cx="2282582" cy="3185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spAutoFit/>
          </a:bodyPr>
          <a:lstStyle>
            <a:lvl1pPr defTabSz="324005">
              <a:lnSpc>
                <a:spcPct val="90000"/>
              </a:lnSpc>
              <a:spcBef>
                <a:spcPts val="900"/>
              </a:spcBef>
              <a:defRPr sz="1200">
                <a:solidFill>
                  <a:srgbClr val="11A74C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US" sz="1800" b="1" dirty="0"/>
              <a:t>Model accuracy</a:t>
            </a:r>
            <a:endParaRPr sz="1800" b="1" dirty="0"/>
          </a:p>
        </p:txBody>
      </p:sp>
      <p:sp>
        <p:nvSpPr>
          <p:cNvPr id="7" name="CustomShape 11"/>
          <p:cNvSpPr txBox="1"/>
          <p:nvPr/>
        </p:nvSpPr>
        <p:spPr>
          <a:xfrm>
            <a:off x="4907499" y="4089010"/>
            <a:ext cx="3776012" cy="5469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6999" tIns="26999" rIns="26999" bIns="26999">
            <a:spAutoFit/>
          </a:bodyPr>
          <a:lstStyle/>
          <a:p>
            <a:pPr algn="ctr" defTabSz="685800">
              <a:defRPr sz="1000" spc="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600" b="1" dirty="0">
                <a:solidFill>
                  <a:schemeClr val="accent2"/>
                </a:solidFill>
                <a:sym typeface="Calibri Light"/>
              </a:rPr>
              <a:t>Dependence of portion of found sites with violations on the </a:t>
            </a:r>
            <a:r>
              <a:rPr lang="ru-RU" sz="1600" b="1" dirty="0" smtClean="0">
                <a:solidFill>
                  <a:schemeClr val="accent2"/>
                </a:solidFill>
                <a:sym typeface="Calibri Light"/>
              </a:rPr>
              <a:t>«</a:t>
            </a:r>
            <a:r>
              <a:rPr lang="en-US" sz="1600" b="1" dirty="0" smtClean="0">
                <a:solidFill>
                  <a:schemeClr val="accent2"/>
                </a:solidFill>
                <a:sym typeface="Calibri Light"/>
              </a:rPr>
              <a:t>cut-off</a:t>
            </a:r>
            <a:r>
              <a:rPr lang="ru-RU" sz="1600" b="1" dirty="0" smtClean="0">
                <a:solidFill>
                  <a:schemeClr val="accent2"/>
                </a:solidFill>
                <a:sym typeface="Calibri Light"/>
              </a:rPr>
              <a:t>»</a:t>
            </a:r>
            <a:r>
              <a:rPr lang="en-US" sz="1600" b="1" dirty="0" smtClean="0">
                <a:solidFill>
                  <a:schemeClr val="accent2"/>
                </a:solidFill>
                <a:sym typeface="Calibri Light"/>
              </a:rPr>
              <a:t> </a:t>
            </a:r>
            <a:r>
              <a:rPr lang="en-US" sz="1600" b="1" dirty="0">
                <a:solidFill>
                  <a:schemeClr val="accent2"/>
                </a:solidFill>
                <a:sym typeface="Calibri Light"/>
              </a:rPr>
              <a:t>by score</a:t>
            </a:r>
            <a:endParaRPr sz="1600" b="1" dirty="0">
              <a:solidFill>
                <a:schemeClr val="accent2"/>
              </a:solidFill>
              <a:sym typeface="Calibri Light"/>
            </a:endParaRPr>
          </a:p>
        </p:txBody>
      </p:sp>
      <p:pic>
        <p:nvPicPr>
          <p:cNvPr id="8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98164" y="1107156"/>
            <a:ext cx="4043418" cy="2981854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Рисунок 5" descr="Рисунок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414" y="1107155"/>
            <a:ext cx="4084038" cy="2812363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sp>
        <p:nvSpPr>
          <p:cNvPr id="10" name="CustomShape 11"/>
          <p:cNvSpPr txBox="1"/>
          <p:nvPr/>
        </p:nvSpPr>
        <p:spPr>
          <a:xfrm>
            <a:off x="392459" y="4089010"/>
            <a:ext cx="3702615" cy="5469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6999" tIns="26999" rIns="26999" bIns="26999">
            <a:spAutoFit/>
          </a:bodyPr>
          <a:lstStyle/>
          <a:p>
            <a:pPr algn="ctr" defTabSz="685800">
              <a:defRPr sz="1000" spc="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n-US" sz="1600" b="1" dirty="0">
                <a:solidFill>
                  <a:schemeClr val="accent2"/>
                </a:solidFill>
                <a:latin typeface="Calibri Light"/>
                <a:ea typeface="Calibri Light"/>
                <a:cs typeface="Calibri Light"/>
                <a:sym typeface="Calibri Light"/>
              </a:rPr>
              <a:t>Distribution of score in the context of sites groups - with and without violations</a:t>
            </a:r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-14618" y="2350152"/>
            <a:ext cx="300410" cy="1954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spc="0" normalizeH="0" baseline="0">
              <a:ln>
                <a:noFill/>
              </a:ln>
              <a:solidFill>
                <a:srgbClr val="1E1E1E"/>
              </a:solidFill>
              <a:effectLst/>
              <a:uFillTx/>
              <a:latin typeface="+mn-lt"/>
              <a:ea typeface="+mn-ea"/>
              <a:cs typeface="+mn-cs"/>
              <a:sym typeface="Tahoma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6200000">
            <a:off x="-64250" y="2244461"/>
            <a:ext cx="47641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 err="1"/>
              <a:t>Share</a:t>
            </a:r>
            <a:endParaRPr lang="ru-RU" sz="9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023389" y="3743475"/>
            <a:ext cx="532852" cy="2308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en-US" sz="900" dirty="0" err="1">
                <a:solidFill>
                  <a:srgbClr val="1E1E1E"/>
                </a:solidFill>
              </a:rPr>
              <a:t>Quantile</a:t>
            </a:r>
            <a:endParaRPr kumimoji="0" lang="ru-RU" sz="900" b="0" i="0" u="none" strike="noStrike" cap="none" spc="0" normalizeH="0" baseline="0" dirty="0">
              <a:ln>
                <a:noFill/>
              </a:ln>
              <a:solidFill>
                <a:srgbClr val="1E1E1E"/>
              </a:solidFill>
              <a:effectLst/>
              <a:uFillTx/>
              <a:sym typeface="Tahoma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24470" y="1197514"/>
            <a:ext cx="829509" cy="2154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en-US" sz="800" dirty="0" smtClean="0">
                <a:solidFill>
                  <a:srgbClr val="1E1E1E"/>
                </a:solidFill>
              </a:rPr>
              <a:t>Share </a:t>
            </a:r>
            <a:r>
              <a:rPr lang="en-US" sz="800" dirty="0">
                <a:solidFill>
                  <a:srgbClr val="1E1E1E"/>
                </a:solidFill>
              </a:rPr>
              <a:t>of bad</a:t>
            </a:r>
            <a:endParaRPr kumimoji="0" lang="ru-RU" sz="800" b="0" i="0" u="none" strike="noStrike" cap="none" spc="0" normalizeH="0" baseline="0" dirty="0">
              <a:ln>
                <a:noFill/>
              </a:ln>
              <a:solidFill>
                <a:srgbClr val="1E1E1E"/>
              </a:solidFill>
              <a:effectLst/>
              <a:uFillTx/>
              <a:sym typeface="Tahoma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29273" y="3974305"/>
            <a:ext cx="532464" cy="1147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spc="0" normalizeH="0" baseline="0">
              <a:ln>
                <a:noFill/>
              </a:ln>
              <a:solidFill>
                <a:srgbClr val="1E1E1E"/>
              </a:solidFill>
              <a:effectLst/>
              <a:uFillTx/>
              <a:latin typeface="+mn-lt"/>
              <a:ea typeface="+mn-ea"/>
              <a:cs typeface="+mn-cs"/>
              <a:sym typeface="Tahoma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532349" y="3940718"/>
            <a:ext cx="70083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err="1"/>
              <a:t>S</a:t>
            </a:r>
            <a:r>
              <a:rPr lang="ru-RU" sz="800" dirty="0" err="1" smtClean="0"/>
              <a:t>hare</a:t>
            </a:r>
            <a:r>
              <a:rPr lang="ru-RU" sz="800" dirty="0" smtClean="0"/>
              <a:t> </a:t>
            </a:r>
            <a:r>
              <a:rPr lang="ru-RU" sz="800" dirty="0" err="1"/>
              <a:t>of</a:t>
            </a:r>
            <a:r>
              <a:rPr lang="ru-RU" sz="800" dirty="0"/>
              <a:t> </a:t>
            </a:r>
            <a:r>
              <a:rPr lang="ru-RU" sz="800" dirty="0" err="1"/>
              <a:t>all</a:t>
            </a:r>
            <a:endParaRPr lang="ru-RU" sz="8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9</a:t>
            </a:fld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303" y="385230"/>
            <a:ext cx="639860" cy="65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80156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1E1E1E"/>
      </a:dk1>
      <a:lt1>
        <a:srgbClr val="FFFFFF"/>
      </a:lt1>
      <a:dk2>
        <a:srgbClr val="A7A7A7"/>
      </a:dk2>
      <a:lt2>
        <a:srgbClr val="535353"/>
      </a:lt2>
      <a:accent1>
        <a:srgbClr val="C80A32"/>
      </a:accent1>
      <a:accent2>
        <a:srgbClr val="782332"/>
      </a:accent2>
      <a:accent3>
        <a:srgbClr val="CCCCCC"/>
      </a:accent3>
      <a:accent4>
        <a:srgbClr val="586069"/>
      </a:accent4>
      <a:accent5>
        <a:srgbClr val="7F858C"/>
      </a:accent5>
      <a:accent6>
        <a:srgbClr val="FAF0E6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Tahoma"/>
        <a:ea typeface="Tahoma"/>
        <a:cs typeface="Tahom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1E1E1E"/>
            </a:solidFill>
            <a:effectLst/>
            <a:uFillTx/>
            <a:latin typeface="+mn-lt"/>
            <a:ea typeface="+mn-ea"/>
            <a:cs typeface="+mn-cs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91424" tIns="91424" rIns="91424" bIns="91424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1E1E1E"/>
            </a:solidFill>
            <a:effectLst/>
            <a:uFillTx/>
            <a:latin typeface="+mn-lt"/>
            <a:ea typeface="+mn-ea"/>
            <a:cs typeface="+mn-cs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80A32"/>
      </a:accent1>
      <a:accent2>
        <a:srgbClr val="782332"/>
      </a:accent2>
      <a:accent3>
        <a:srgbClr val="CCCCCC"/>
      </a:accent3>
      <a:accent4>
        <a:srgbClr val="586069"/>
      </a:accent4>
      <a:accent5>
        <a:srgbClr val="7F858C"/>
      </a:accent5>
      <a:accent6>
        <a:srgbClr val="FAF0E6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Tahoma"/>
        <a:ea typeface="Tahoma"/>
        <a:cs typeface="Tahom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1E1E1E"/>
            </a:solidFill>
            <a:effectLst/>
            <a:uFillTx/>
            <a:latin typeface="+mn-lt"/>
            <a:ea typeface="+mn-ea"/>
            <a:cs typeface="+mn-cs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91424" tIns="91424" rIns="91424" bIns="91424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1E1E1E"/>
            </a:solidFill>
            <a:effectLst/>
            <a:uFillTx/>
            <a:latin typeface="+mn-lt"/>
            <a:ea typeface="+mn-ea"/>
            <a:cs typeface="+mn-cs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1531</TotalTime>
  <Words>2146</Words>
  <Application>Microsoft Office PowerPoint</Application>
  <PresentationFormat>Экран (16:9)</PresentationFormat>
  <Paragraphs>335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Helvetica</vt:lpstr>
      <vt:lpstr>Tahoma</vt:lpstr>
      <vt:lpstr>Times New Roman</vt:lpstr>
      <vt:lpstr>Wingdings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TRASFORMATION OF CONTROL AND SUPERVISORY ACTIVITIES IN AGRO-INDUSTRIAL COMPLEX   DIGITAL AGRICULTURAL SURVEILLANCE</dc:title>
  <dc:creator>Бурмистрова Татьяна Витальевна</dc:creator>
  <cp:lastModifiedBy>Савчишкин Сергей</cp:lastModifiedBy>
  <cp:revision>144</cp:revision>
  <cp:lastPrinted>2020-02-19T14:07:57Z</cp:lastPrinted>
  <dcterms:modified xsi:type="dcterms:W3CDTF">2020-02-20T08:09:12Z</dcterms:modified>
</cp:coreProperties>
</file>