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8" r:id="rId1"/>
  </p:sldMasterIdLst>
  <p:notesMasterIdLst>
    <p:notesMasterId r:id="rId3"/>
  </p:notesMasterIdLst>
  <p:sldIdLst>
    <p:sldId id="317" r:id="rId2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7" autoAdjust="0"/>
    <p:restoredTop sz="74050" autoAdjust="0"/>
  </p:normalViewPr>
  <p:slideViewPr>
    <p:cSldViewPr snapToGrid="0">
      <p:cViewPr varScale="1">
        <p:scale>
          <a:sx n="66" d="100"/>
          <a:sy n="66" d="100"/>
        </p:scale>
        <p:origin x="160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1" cy="495029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B3F2EA4D-7DB3-4F38-AFBE-6F36B4DC4D32}" type="datetimeFigureOut">
              <a:rPr kumimoji="1" lang="ja-JP" altLang="en-US" smtClean="0"/>
              <a:t>2020/2/21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34" tIns="45717" rIns="91434" bIns="4571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502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4BE8FE64-8CED-4BAA-BE5B-D01748AF19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155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63613" y="1233488"/>
            <a:ext cx="4808537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8FE64-8CED-4BAA-BE5B-D01748AF197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6645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B309-1B63-4A3D-B9C2-B1A04B01DE35}" type="datetime1">
              <a:rPr kumimoji="1" lang="ja-JP" altLang="en-US" smtClean="0"/>
              <a:t>2020/2/21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FDD57-8A3B-43B2-BBE2-F00B561B7D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921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857436"/>
          </a:xfrm>
          <a:solidFill>
            <a:srgbClr val="4472C4"/>
          </a:solidFill>
        </p:spPr>
        <p:txBody>
          <a:bodyPr wrap="square" lIns="144000" rIns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56051"/>
            <a:ext cx="9448800" cy="561508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2400" y="6562165"/>
            <a:ext cx="986118" cy="275854"/>
          </a:xfrm>
        </p:spPr>
        <p:txBody>
          <a:bodyPr/>
          <a:lstStyle>
            <a:lvl1pPr>
              <a:defRPr sz="1050" b="0"/>
            </a:lvl1pPr>
          </a:lstStyle>
          <a:p>
            <a:fld id="{D63501EB-4EF6-4522-B287-C176EC7A4101}" type="datetime1">
              <a:rPr kumimoji="1" lang="ja-JP" altLang="en-US" smtClean="0"/>
              <a:pPr/>
              <a:t>2020/2/21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3319" y="6562165"/>
            <a:ext cx="7019364" cy="275854"/>
          </a:xfrm>
        </p:spPr>
        <p:txBody>
          <a:bodyPr/>
          <a:lstStyle>
            <a:lvl1pPr>
              <a:defRPr sz="1050" b="0"/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06472" y="6562165"/>
            <a:ext cx="699528" cy="275854"/>
          </a:xfrm>
        </p:spPr>
        <p:txBody>
          <a:bodyPr/>
          <a:lstStyle>
            <a:lvl1pPr>
              <a:defRPr sz="1050" b="0">
                <a:latin typeface="+mn-lt"/>
              </a:defRPr>
            </a:lvl1pPr>
          </a:lstStyle>
          <a:p>
            <a:fld id="{666FDD57-8A3B-43B2-BBE2-F00B561B7DD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000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CFB01-10B2-4EAE-913A-F48BC67FC1A4}" type="datetime1">
              <a:rPr kumimoji="1" lang="ja-JP" altLang="en-US" smtClean="0"/>
              <a:t>2020/2/21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FDD57-8A3B-43B2-BBE2-F00B561B7D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427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タイトル 72"/>
          <p:cNvSpPr>
            <a:spLocks noGrp="1"/>
          </p:cNvSpPr>
          <p:nvPr>
            <p:ph type="title"/>
          </p:nvPr>
        </p:nvSpPr>
        <p:spPr>
          <a:xfrm>
            <a:off x="0" y="26530"/>
            <a:ext cx="9906000" cy="492354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Scheme overview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666FDD57-8A3B-43B2-BBE2-F00B561B7DD0}" type="slidenum">
              <a:rPr lang="ja-JP" altLang="en-US" sz="1800"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ja-JP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円/楕円 9"/>
          <p:cNvSpPr/>
          <p:nvPr/>
        </p:nvSpPr>
        <p:spPr>
          <a:xfrm>
            <a:off x="5283290" y="4907586"/>
            <a:ext cx="4061188" cy="1705337"/>
          </a:xfrm>
          <a:prstGeom prst="ellipse">
            <a:avLst/>
          </a:prstGeom>
          <a:pattFill prst="ltVert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583697" y="701921"/>
            <a:ext cx="3957867" cy="954107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</a:ln>
        </p:spPr>
        <p:txBody>
          <a:bodyPr vert="horz"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altLang="ja-JP" dirty="0" smtClean="0"/>
              <a:t>JANPIA</a:t>
            </a:r>
          </a:p>
          <a:p>
            <a:endParaRPr lang="en-US" altLang="ja-JP" sz="1200" dirty="0" smtClean="0"/>
          </a:p>
          <a:p>
            <a:r>
              <a:rPr lang="en-US" altLang="ja-JP" sz="1200" dirty="0" smtClean="0"/>
              <a:t>designated by Prime Minister under the Act</a:t>
            </a:r>
            <a:endParaRPr lang="en-US" altLang="ja-JP" sz="1200" dirty="0"/>
          </a:p>
          <a:p>
            <a:endParaRPr lang="ja-JP" altLang="en-US" sz="1200" dirty="0"/>
          </a:p>
        </p:txBody>
      </p:sp>
      <p:grpSp>
        <p:nvGrpSpPr>
          <p:cNvPr id="17" name="グループ化 16"/>
          <p:cNvGrpSpPr/>
          <p:nvPr/>
        </p:nvGrpSpPr>
        <p:grpSpPr>
          <a:xfrm>
            <a:off x="5440042" y="2403730"/>
            <a:ext cx="4101522" cy="1160230"/>
            <a:chOff x="5223730" y="1862607"/>
            <a:chExt cx="4113708" cy="940136"/>
          </a:xfrm>
        </p:grpSpPr>
        <p:sp>
          <p:nvSpPr>
            <p:cNvPr id="18" name="正方形/長方形 17"/>
            <p:cNvSpPr/>
            <p:nvPr/>
          </p:nvSpPr>
          <p:spPr>
            <a:xfrm>
              <a:off x="5394874" y="2104691"/>
              <a:ext cx="3475573" cy="698052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5223730" y="1862607"/>
              <a:ext cx="4113708" cy="523723"/>
            </a:xfrm>
            <a:prstGeom prst="rect">
              <a:avLst/>
            </a:prstGeom>
            <a:solidFill>
              <a:srgbClr val="FFCCFF"/>
            </a:solidFill>
            <a:ln w="12700">
              <a:solidFill>
                <a:schemeClr val="tx1"/>
              </a:solidFill>
            </a:ln>
          </p:spPr>
          <p:txBody>
            <a:bodyPr vert="horz" wrap="square" rtlCol="0">
              <a:spAutoFit/>
            </a:bodyPr>
            <a:lstStyle>
              <a:defPPr>
                <a:defRPr lang="en-US"/>
              </a:defPPr>
              <a:lvl1pPr algn="ctr">
                <a:defRPr sz="2000">
                  <a:latin typeface="Arial" panose="020B0604020202020204" pitchFamily="34" charset="0"/>
                  <a:ea typeface="メイリオ" panose="020B0604030504040204" pitchFamily="50" charset="-128"/>
                  <a:cs typeface="Arial" panose="020B0604020202020204" pitchFamily="34" charset="0"/>
                </a:defRPr>
              </a:lvl1pPr>
            </a:lstStyle>
            <a:p>
              <a:r>
                <a:rPr lang="en-US" altLang="ja-JP" sz="1800" dirty="0" smtClean="0"/>
                <a:t>Intermediate support </a:t>
              </a:r>
              <a:r>
                <a:rPr lang="en-US" altLang="ja-JP" sz="1800" dirty="0"/>
                <a:t>o</a:t>
              </a:r>
              <a:r>
                <a:rPr lang="en-US" altLang="ja-JP" sz="1800" dirty="0" smtClean="0"/>
                <a:t>rganizations </a:t>
              </a:r>
            </a:p>
            <a:p>
              <a:r>
                <a:rPr lang="en-US" altLang="ja-JP" sz="1800" dirty="0" smtClean="0"/>
                <a:t>to distribute funds (Intermediaries)</a:t>
              </a:r>
              <a:endParaRPr lang="en-US" altLang="ja-JP" sz="1800" dirty="0"/>
            </a:p>
          </p:txBody>
        </p:sp>
        <p:sp>
          <p:nvSpPr>
            <p:cNvPr id="20" name="角丸四角形 19"/>
            <p:cNvSpPr/>
            <p:nvPr/>
          </p:nvSpPr>
          <p:spPr>
            <a:xfrm>
              <a:off x="5892799" y="2464823"/>
              <a:ext cx="690424" cy="3055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1" name="角丸四角形 20"/>
            <p:cNvSpPr/>
            <p:nvPr/>
          </p:nvSpPr>
          <p:spPr>
            <a:xfrm>
              <a:off x="6757926" y="2464863"/>
              <a:ext cx="690424" cy="3055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2" name="角丸四角形 21"/>
            <p:cNvSpPr/>
            <p:nvPr/>
          </p:nvSpPr>
          <p:spPr>
            <a:xfrm>
              <a:off x="7605184" y="2455725"/>
              <a:ext cx="690424" cy="3055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3" name="正方形/長方形 22"/>
          <p:cNvSpPr/>
          <p:nvPr/>
        </p:nvSpPr>
        <p:spPr>
          <a:xfrm>
            <a:off x="5610678" y="4649474"/>
            <a:ext cx="3465276" cy="121607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40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480673" y="4397601"/>
            <a:ext cx="4060892" cy="646331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</a:ln>
        </p:spPr>
        <p:txBody>
          <a:bodyPr vert="horz" wrap="square" rtlCol="0">
            <a:spAutoFit/>
          </a:bodyPr>
          <a:lstStyle>
            <a:defPPr>
              <a:defRPr lang="en-US"/>
            </a:defPPr>
            <a:lvl1pPr algn="ctr">
              <a:defRPr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r>
              <a:rPr lang="en-US" altLang="ja-JP" dirty="0" smtClean="0"/>
              <a:t>Organizations </a:t>
            </a:r>
            <a:r>
              <a:rPr lang="en-US" altLang="ja-JP" dirty="0"/>
              <a:t>working on social </a:t>
            </a:r>
            <a:r>
              <a:rPr lang="en-US" altLang="ja-JP" dirty="0" smtClean="0"/>
              <a:t>issues </a:t>
            </a:r>
            <a:r>
              <a:rPr lang="en-US" altLang="ja-JP" dirty="0"/>
              <a:t>in three fields of </a:t>
            </a:r>
            <a:r>
              <a:rPr lang="en-US" altLang="ja-JP" dirty="0" smtClean="0"/>
              <a:t>activities</a:t>
            </a:r>
            <a:endParaRPr lang="en-US" altLang="ja-JP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268946" y="827309"/>
            <a:ext cx="710581" cy="570431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tIns="58500" bIns="29250" rtlCol="0" anchor="ctr" anchorCtr="0">
            <a:noAutofit/>
          </a:bodyPr>
          <a:lstStyle/>
          <a:p>
            <a:pPr algn="ctr"/>
            <a:endParaRPr lang="ja-JP" altLang="en-US" sz="105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6" name="右矢印 25"/>
          <p:cNvSpPr/>
          <p:nvPr/>
        </p:nvSpPr>
        <p:spPr>
          <a:xfrm>
            <a:off x="5032576" y="1210974"/>
            <a:ext cx="578101" cy="53534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0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右矢印 27"/>
          <p:cNvSpPr/>
          <p:nvPr/>
        </p:nvSpPr>
        <p:spPr>
          <a:xfrm>
            <a:off x="3666479" y="1386636"/>
            <a:ext cx="437284" cy="34184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0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9" name="グループ化 28"/>
          <p:cNvGrpSpPr/>
          <p:nvPr/>
        </p:nvGrpSpPr>
        <p:grpSpPr>
          <a:xfrm>
            <a:off x="1873733" y="801183"/>
            <a:ext cx="1755555" cy="5730448"/>
            <a:chOff x="1459596" y="1011650"/>
            <a:chExt cx="1760772" cy="4822211"/>
          </a:xfrm>
        </p:grpSpPr>
        <p:grpSp>
          <p:nvGrpSpPr>
            <p:cNvPr id="30" name="グループ化 29"/>
            <p:cNvGrpSpPr/>
            <p:nvPr/>
          </p:nvGrpSpPr>
          <p:grpSpPr>
            <a:xfrm>
              <a:off x="1459596" y="1011650"/>
              <a:ext cx="1760772" cy="4822211"/>
              <a:chOff x="1459596" y="1011650"/>
              <a:chExt cx="1760772" cy="4822211"/>
            </a:xfrm>
          </p:grpSpPr>
          <p:sp>
            <p:nvSpPr>
              <p:cNvPr id="34" name="正方形/長方形 33"/>
              <p:cNvSpPr/>
              <p:nvPr/>
            </p:nvSpPr>
            <p:spPr>
              <a:xfrm>
                <a:off x="1695726" y="1564508"/>
                <a:ext cx="1296947" cy="4269353"/>
              </a:xfrm>
              <a:prstGeom prst="rect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 dirty="0"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5" name="テキスト ボックス 34"/>
              <p:cNvSpPr txBox="1"/>
              <p:nvPr/>
            </p:nvSpPr>
            <p:spPr>
              <a:xfrm>
                <a:off x="1459596" y="1011650"/>
                <a:ext cx="1760772" cy="54389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Financial Institutions </a:t>
                </a:r>
                <a:endParaRPr lang="ja-JP" altLang="en-US" dirty="0"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6" name="角丸四角形 35"/>
              <p:cNvSpPr/>
              <p:nvPr/>
            </p:nvSpPr>
            <p:spPr>
              <a:xfrm>
                <a:off x="1849921" y="1927385"/>
                <a:ext cx="447890" cy="33572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 dirty="0"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sp>
          <p:nvSpPr>
            <p:cNvPr id="31" name="角丸四角形 30"/>
            <p:cNvSpPr/>
            <p:nvPr/>
          </p:nvSpPr>
          <p:spPr>
            <a:xfrm>
              <a:off x="2380593" y="1912505"/>
              <a:ext cx="447890" cy="33572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2" name="角丸四角形 31"/>
            <p:cNvSpPr/>
            <p:nvPr/>
          </p:nvSpPr>
          <p:spPr>
            <a:xfrm>
              <a:off x="1840436" y="2325391"/>
              <a:ext cx="447890" cy="33572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3" name="角丸四角形 32"/>
            <p:cNvSpPr/>
            <p:nvPr/>
          </p:nvSpPr>
          <p:spPr>
            <a:xfrm>
              <a:off x="2373228" y="2320863"/>
              <a:ext cx="447890" cy="33572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7" name="右中かっこ 36"/>
          <p:cNvSpPr/>
          <p:nvPr/>
        </p:nvSpPr>
        <p:spPr>
          <a:xfrm rot="5400000">
            <a:off x="2610290" y="2650231"/>
            <a:ext cx="296748" cy="90593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 sz="140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2225775" y="3517335"/>
            <a:ext cx="1059446" cy="28247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0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1791020" y="4031506"/>
            <a:ext cx="2044501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  <a:cs typeface="メイリオ" panose="020B0604030504040204" pitchFamily="50" charset="-128"/>
              </a:rPr>
              <a:t>Dormant deposits</a:t>
            </a:r>
            <a:endParaRPr lang="en-US" altLang="ja-JP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511277" y="1458169"/>
            <a:ext cx="937367" cy="503726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ea typeface="メイリオ" panose="020B0604030504040204" pitchFamily="50" charset="-128"/>
                <a:cs typeface="メイリオ" panose="020B0604030504040204" pitchFamily="50" charset="-128"/>
              </a:rPr>
              <a:t>Depositors</a:t>
            </a:r>
            <a:endParaRPr lang="ja-JP" altLang="en-US" sz="1400" dirty="0">
              <a:solidFill>
                <a:schemeClr val="tx1"/>
              </a:solidFill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43" name="直線矢印コネクタ 42"/>
          <p:cNvCxnSpPr/>
          <p:nvPr/>
        </p:nvCxnSpPr>
        <p:spPr>
          <a:xfrm flipH="1">
            <a:off x="1593765" y="6122171"/>
            <a:ext cx="2509996" cy="0"/>
          </a:xfrm>
          <a:prstGeom prst="straightConnector1">
            <a:avLst/>
          </a:prstGeom>
          <a:ln w="47625">
            <a:headEnd type="arrow" w="lg" len="sm"/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/>
          <p:cNvSpPr txBox="1"/>
          <p:nvPr/>
        </p:nvSpPr>
        <p:spPr>
          <a:xfrm>
            <a:off x="1448242" y="5832405"/>
            <a:ext cx="3110467" cy="277000"/>
          </a:xfrm>
          <a:prstGeom prst="rect">
            <a:avLst/>
          </a:prstGeom>
          <a:noFill/>
        </p:spPr>
        <p:txBody>
          <a:bodyPr vert="horz" wrap="square" lIns="7430" rIns="7430" rtlCol="0">
            <a:spAutoFit/>
          </a:bodyPr>
          <a:lstStyle/>
          <a:p>
            <a:pPr algn="ctr"/>
            <a:r>
              <a:rPr lang="en-US" altLang="ja-JP" sz="1200" dirty="0" smtClean="0">
                <a:ea typeface="メイリオ" panose="020B0604030504040204" pitchFamily="50" charset="-128"/>
                <a:cs typeface="メイリオ" panose="020B0604030504040204" pitchFamily="50" charset="-128"/>
              </a:rPr>
              <a:t>Request Repayment </a:t>
            </a:r>
            <a:endParaRPr lang="ja-JP" altLang="en-US" sz="120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2469917" y="6115987"/>
            <a:ext cx="1692367" cy="27700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ja-JP" sz="1200" dirty="0" smtClean="0">
                <a:ea typeface="メイリオ" panose="020B0604030504040204" pitchFamily="50" charset="-128"/>
                <a:cs typeface="メイリオ" panose="020B0604030504040204" pitchFamily="50" charset="-128"/>
              </a:rPr>
              <a:t>Repayment</a:t>
            </a:r>
            <a:endParaRPr lang="ja-JP" altLang="en-US" sz="120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6" name="グループ化 45"/>
          <p:cNvGrpSpPr/>
          <p:nvPr/>
        </p:nvGrpSpPr>
        <p:grpSpPr>
          <a:xfrm>
            <a:off x="5647868" y="1729815"/>
            <a:ext cx="4679836" cy="655806"/>
            <a:chOff x="5335789" y="1816743"/>
            <a:chExt cx="4693742" cy="727961"/>
          </a:xfrm>
        </p:grpSpPr>
        <p:sp>
          <p:nvSpPr>
            <p:cNvPr id="47" name="テキスト ボックス 46"/>
            <p:cNvSpPr txBox="1"/>
            <p:nvPr/>
          </p:nvSpPr>
          <p:spPr>
            <a:xfrm>
              <a:off x="5797672" y="1827260"/>
              <a:ext cx="4231859" cy="71744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FF0000"/>
                  </a:solidFill>
                  <a:ea typeface="メイリオ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en-US" altLang="ja-JP" dirty="0" smtClean="0">
                  <a:ea typeface="メイリオ" panose="020B0604030504040204" pitchFamily="50" charset="-128"/>
                  <a:cs typeface="メイリオ" panose="020B0604030504040204" pitchFamily="50" charset="-128"/>
                </a:rPr>
                <a:t>Select Intermediaries every year</a:t>
              </a:r>
            </a:p>
            <a:p>
              <a:r>
                <a:rPr lang="en-US" altLang="ja-JP" dirty="0">
                  <a:ea typeface="メイリオ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en-US" altLang="ja-JP" dirty="0" smtClean="0">
                  <a:ea typeface="メイリオ" panose="020B0604030504040204" pitchFamily="50" charset="-128"/>
                  <a:cs typeface="メイリオ" panose="020B0604030504040204" pitchFamily="50" charset="-128"/>
                </a:rPr>
                <a:t>to provide Funds</a:t>
              </a:r>
              <a:endParaRPr lang="ja-JP" altLang="en-US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2" name="右矢印 51"/>
            <p:cNvSpPr/>
            <p:nvPr/>
          </p:nvSpPr>
          <p:spPr>
            <a:xfrm rot="5400000">
              <a:off x="5228791" y="1923741"/>
              <a:ext cx="690531" cy="47653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54" name="L 字 53"/>
          <p:cNvSpPr/>
          <p:nvPr/>
        </p:nvSpPr>
        <p:spPr>
          <a:xfrm rot="16200000">
            <a:off x="1900430" y="2184938"/>
            <a:ext cx="2474286" cy="1054405"/>
          </a:xfrm>
          <a:prstGeom prst="corner">
            <a:avLst>
              <a:gd name="adj1" fmla="val 10757"/>
              <a:gd name="adj2" fmla="val 1277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0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8429605" y="3170906"/>
            <a:ext cx="800219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ja-JP" altLang="en-US" sz="1600" dirty="0">
                <a:latin typeface="+mj-ea"/>
                <a:ea typeface="+mj-ea"/>
                <a:cs typeface="メイリオ" panose="020B0604030504040204" pitchFamily="50" charset="-128"/>
              </a:rPr>
              <a:t>・・・</a:t>
            </a:r>
          </a:p>
        </p:txBody>
      </p:sp>
      <p:grpSp>
        <p:nvGrpSpPr>
          <p:cNvPr id="56" name="グループ化 55"/>
          <p:cNvGrpSpPr/>
          <p:nvPr/>
        </p:nvGrpSpPr>
        <p:grpSpPr>
          <a:xfrm>
            <a:off x="6355689" y="5154185"/>
            <a:ext cx="1916378" cy="678222"/>
            <a:chOff x="6778152" y="5202172"/>
            <a:chExt cx="1922072" cy="549562"/>
          </a:xfrm>
        </p:grpSpPr>
        <p:sp>
          <p:nvSpPr>
            <p:cNvPr id="57" name="角丸四角形 56"/>
            <p:cNvSpPr/>
            <p:nvPr/>
          </p:nvSpPr>
          <p:spPr>
            <a:xfrm>
              <a:off x="7028948" y="5210563"/>
              <a:ext cx="420158" cy="26359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8" name="角丸四角形 57"/>
            <p:cNvSpPr/>
            <p:nvPr/>
          </p:nvSpPr>
          <p:spPr>
            <a:xfrm>
              <a:off x="6778152" y="5488137"/>
              <a:ext cx="420158" cy="26359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9" name="角丸四角形 58"/>
            <p:cNvSpPr/>
            <p:nvPr/>
          </p:nvSpPr>
          <p:spPr>
            <a:xfrm>
              <a:off x="7283243" y="5488135"/>
              <a:ext cx="420158" cy="26359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0" name="角丸四角形 59"/>
            <p:cNvSpPr/>
            <p:nvPr/>
          </p:nvSpPr>
          <p:spPr>
            <a:xfrm>
              <a:off x="7544132" y="5202172"/>
              <a:ext cx="420158" cy="26359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1" name="角丸四角形 60"/>
            <p:cNvSpPr/>
            <p:nvPr/>
          </p:nvSpPr>
          <p:spPr>
            <a:xfrm>
              <a:off x="7797070" y="5488133"/>
              <a:ext cx="420158" cy="26359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2" name="角丸四角形 61"/>
            <p:cNvSpPr/>
            <p:nvPr/>
          </p:nvSpPr>
          <p:spPr>
            <a:xfrm>
              <a:off x="8069987" y="5210561"/>
              <a:ext cx="420158" cy="26359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3" name="角丸四角形 62"/>
            <p:cNvSpPr/>
            <p:nvPr/>
          </p:nvSpPr>
          <p:spPr>
            <a:xfrm>
              <a:off x="8280066" y="5488133"/>
              <a:ext cx="420158" cy="26359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64" name="テキスト ボックス 63"/>
          <p:cNvSpPr txBox="1"/>
          <p:nvPr/>
        </p:nvSpPr>
        <p:spPr>
          <a:xfrm>
            <a:off x="4950509" y="6107243"/>
            <a:ext cx="4939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support vulnerable people and communities</a:t>
            </a:r>
          </a:p>
        </p:txBody>
      </p:sp>
      <p:sp>
        <p:nvSpPr>
          <p:cNvPr id="65" name="二等辺三角形 64"/>
          <p:cNvSpPr/>
          <p:nvPr/>
        </p:nvSpPr>
        <p:spPr>
          <a:xfrm flipV="1">
            <a:off x="6573165" y="5918405"/>
            <a:ext cx="1811090" cy="20377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00" dirty="0"/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8353411" y="5312001"/>
            <a:ext cx="723275" cy="39871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rPr>
              <a:t>・・・</a:t>
            </a: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3566555" y="1660019"/>
            <a:ext cx="603179" cy="307777"/>
          </a:xfrm>
          <a:prstGeom prst="rect">
            <a:avLst/>
          </a:prstGeom>
          <a:noFill/>
        </p:spPr>
        <p:txBody>
          <a:bodyPr vert="horz" wrap="none" lIns="7430" rIns="7430" rtlCol="0">
            <a:spAutoFit/>
          </a:bodyPr>
          <a:lstStyle/>
          <a:p>
            <a:r>
              <a:rPr lang="en-US" altLang="ja-JP" sz="1400" dirty="0" smtClean="0">
                <a:ea typeface="メイリオ" panose="020B0604030504040204" pitchFamily="50" charset="-128"/>
                <a:cs typeface="メイリオ" panose="020B0604030504040204" pitchFamily="50" charset="-128"/>
              </a:rPr>
              <a:t>Transfer</a:t>
            </a:r>
            <a:endParaRPr lang="ja-JP" altLang="en-US" sz="1400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2417731" y="3768647"/>
            <a:ext cx="621303" cy="3769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rPr>
              <a:t>￥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62882" y="4381504"/>
            <a:ext cx="2444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An </a:t>
            </a:r>
            <a:r>
              <a:rPr kumimoji="1" lang="en-US" altLang="ja-JP" dirty="0"/>
              <a:t>account </a:t>
            </a:r>
            <a:r>
              <a:rPr kumimoji="1" lang="en-US" altLang="ja-JP" dirty="0" smtClean="0"/>
              <a:t>shown </a:t>
            </a:r>
            <a:r>
              <a:rPr kumimoji="1" lang="en-US" altLang="ja-JP" dirty="0"/>
              <a:t>no activity (deposits or withdrawals) for a </a:t>
            </a:r>
            <a:r>
              <a:rPr kumimoji="1" lang="en-US" altLang="ja-JP" dirty="0" smtClean="0"/>
              <a:t>10 </a:t>
            </a:r>
            <a:r>
              <a:rPr kumimoji="1" lang="en-US" altLang="ja-JP" dirty="0"/>
              <a:t>years or more </a:t>
            </a:r>
            <a:r>
              <a:rPr kumimoji="1" lang="en-US" altLang="ja-JP" dirty="0" smtClean="0"/>
              <a:t> etc.</a:t>
            </a:r>
            <a:endParaRPr kumimoji="1" lang="en-US" altLang="ja-JP" dirty="0"/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3651548" y="3018887"/>
            <a:ext cx="2044501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  <a:cs typeface="メイリオ" panose="020B0604030504040204" pitchFamily="50" charset="-128"/>
              </a:rPr>
              <a:t>Deposit</a:t>
            </a:r>
          </a:p>
          <a:p>
            <a:pPr algn="ctr"/>
            <a:r>
              <a:rPr lang="en-US" altLang="ja-JP" dirty="0" smtClean="0">
                <a:ea typeface="メイリオ" panose="020B0604030504040204" pitchFamily="50" charset="-128"/>
                <a:cs typeface="メイリオ" panose="020B0604030504040204" pitchFamily="50" charset="-128"/>
              </a:rPr>
              <a:t>Insurance </a:t>
            </a:r>
          </a:p>
          <a:p>
            <a:pPr algn="ctr"/>
            <a:r>
              <a:rPr lang="en-US" altLang="ja-JP" dirty="0" smtClean="0">
                <a:ea typeface="メイリオ" panose="020B0604030504040204" pitchFamily="50" charset="-128"/>
                <a:cs typeface="メイリオ" panose="020B0604030504040204" pitchFamily="50" charset="-128"/>
              </a:rPr>
              <a:t>Corporation</a:t>
            </a:r>
            <a:endParaRPr lang="en-US" altLang="ja-JP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71" name="グループ化 70"/>
          <p:cNvGrpSpPr/>
          <p:nvPr/>
        </p:nvGrpSpPr>
        <p:grpSpPr>
          <a:xfrm>
            <a:off x="5707255" y="3626117"/>
            <a:ext cx="4649811" cy="646331"/>
            <a:chOff x="5335789" y="1812053"/>
            <a:chExt cx="4663628" cy="717444"/>
          </a:xfrm>
        </p:grpSpPr>
        <p:sp>
          <p:nvSpPr>
            <p:cNvPr id="72" name="テキスト ボックス 71"/>
            <p:cNvSpPr txBox="1"/>
            <p:nvPr/>
          </p:nvSpPr>
          <p:spPr>
            <a:xfrm>
              <a:off x="5767558" y="1812053"/>
              <a:ext cx="4231859" cy="71744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FF0000"/>
                  </a:solidFill>
                  <a:ea typeface="メイリオ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en-US" altLang="ja-JP" dirty="0" smtClean="0">
                  <a:ea typeface="メイリオ" panose="020B0604030504040204" pitchFamily="50" charset="-128"/>
                  <a:cs typeface="メイリオ" panose="020B0604030504040204" pitchFamily="50" charset="-128"/>
                </a:rPr>
                <a:t>Select Organizations every year</a:t>
              </a:r>
            </a:p>
            <a:p>
              <a:r>
                <a:rPr lang="en-US" altLang="ja-JP" dirty="0">
                  <a:ea typeface="メイリオ" panose="020B0604030504040204" pitchFamily="50" charset="-128"/>
                  <a:cs typeface="メイリオ" panose="020B0604030504040204" pitchFamily="50" charset="-128"/>
                </a:rPr>
                <a:t> </a:t>
              </a:r>
              <a:r>
                <a:rPr lang="en-US" altLang="ja-JP" dirty="0" smtClean="0">
                  <a:ea typeface="メイリオ" panose="020B0604030504040204" pitchFamily="50" charset="-128"/>
                  <a:cs typeface="メイリオ" panose="020B0604030504040204" pitchFamily="50" charset="-128"/>
                </a:rPr>
                <a:t>to provide Funds</a:t>
              </a:r>
              <a:endParaRPr lang="ja-JP" altLang="en-US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74" name="右矢印 73"/>
            <p:cNvSpPr/>
            <p:nvPr/>
          </p:nvSpPr>
          <p:spPr>
            <a:xfrm rot="5400000">
              <a:off x="5228791" y="1923741"/>
              <a:ext cx="690531" cy="47653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 dirty="0"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811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5">
      <a:majorFont>
        <a:latin typeface="Arial Black"/>
        <a:ea typeface="ＤＦ特太ゴシック体"/>
        <a:cs typeface=""/>
      </a:majorFont>
      <a:minorFont>
        <a:latin typeface="Calibri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</Words>
  <Application>Microsoft Office PowerPoint</Application>
  <PresentationFormat>A4 210 x 297 mm</PresentationFormat>
  <Paragraphs>27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ＤＦ特太ゴシック体</vt:lpstr>
      <vt:lpstr>Meiryo UI</vt:lpstr>
      <vt:lpstr>メイリオ</vt:lpstr>
      <vt:lpstr>游ゴシック</vt:lpstr>
      <vt:lpstr>Arial</vt:lpstr>
      <vt:lpstr>Arial Black</vt:lpstr>
      <vt:lpstr>Calibri</vt:lpstr>
      <vt:lpstr>Office テーマ</vt:lpstr>
      <vt:lpstr>Scheme overview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2020-02-21T08:01:56Z</dcterms:created>
  <dcterms:modified xsi:type="dcterms:W3CDTF">2020-02-21T09:35:41Z</dcterms:modified>
</cp:coreProperties>
</file>