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3" r:id="rId5"/>
  </p:sldMasterIdLst>
  <p:notesMasterIdLst>
    <p:notesMasterId r:id="rId80"/>
  </p:notesMasterIdLst>
  <p:handoutMasterIdLst>
    <p:handoutMasterId r:id="rId81"/>
  </p:handoutMasterIdLst>
  <p:sldIdLst>
    <p:sldId id="256" r:id="rId6"/>
    <p:sldId id="257" r:id="rId7"/>
    <p:sldId id="258" r:id="rId8"/>
    <p:sldId id="323" r:id="rId9"/>
    <p:sldId id="260" r:id="rId10"/>
    <p:sldId id="331" r:id="rId11"/>
    <p:sldId id="265" r:id="rId12"/>
    <p:sldId id="332" r:id="rId13"/>
    <p:sldId id="267" r:id="rId14"/>
    <p:sldId id="333" r:id="rId15"/>
    <p:sldId id="266" r:id="rId16"/>
    <p:sldId id="269" r:id="rId17"/>
    <p:sldId id="270" r:id="rId18"/>
    <p:sldId id="271" r:id="rId19"/>
    <p:sldId id="335" r:id="rId20"/>
    <p:sldId id="273" r:id="rId21"/>
    <p:sldId id="336" r:id="rId22"/>
    <p:sldId id="274" r:id="rId23"/>
    <p:sldId id="276" r:id="rId24"/>
    <p:sldId id="275" r:id="rId25"/>
    <p:sldId id="277" r:id="rId26"/>
    <p:sldId id="278" r:id="rId27"/>
    <p:sldId id="318" r:id="rId28"/>
    <p:sldId id="279" r:id="rId29"/>
    <p:sldId id="280" r:id="rId30"/>
    <p:sldId id="281" r:id="rId31"/>
    <p:sldId id="283" r:id="rId32"/>
    <p:sldId id="324" r:id="rId33"/>
    <p:sldId id="344" r:id="rId34"/>
    <p:sldId id="325" r:id="rId35"/>
    <p:sldId id="346" r:id="rId36"/>
    <p:sldId id="327" r:id="rId37"/>
    <p:sldId id="284" r:id="rId38"/>
    <p:sldId id="285" r:id="rId39"/>
    <p:sldId id="286" r:id="rId40"/>
    <p:sldId id="287" r:id="rId41"/>
    <p:sldId id="322" r:id="rId42"/>
    <p:sldId id="288" r:id="rId43"/>
    <p:sldId id="289" r:id="rId44"/>
    <p:sldId id="291" r:id="rId45"/>
    <p:sldId id="292" r:id="rId46"/>
    <p:sldId id="293" r:id="rId47"/>
    <p:sldId id="294" r:id="rId48"/>
    <p:sldId id="295" r:id="rId49"/>
    <p:sldId id="297" r:id="rId50"/>
    <p:sldId id="340" r:id="rId51"/>
    <p:sldId id="296" r:id="rId52"/>
    <p:sldId id="298" r:id="rId53"/>
    <p:sldId id="299" r:id="rId54"/>
    <p:sldId id="320" r:id="rId55"/>
    <p:sldId id="301" r:id="rId56"/>
    <p:sldId id="302" r:id="rId57"/>
    <p:sldId id="303" r:id="rId58"/>
    <p:sldId id="304" r:id="rId59"/>
    <p:sldId id="305" r:id="rId60"/>
    <p:sldId id="306" r:id="rId61"/>
    <p:sldId id="307" r:id="rId62"/>
    <p:sldId id="308" r:id="rId63"/>
    <p:sldId id="309" r:id="rId64"/>
    <p:sldId id="310" r:id="rId65"/>
    <p:sldId id="311" r:id="rId66"/>
    <p:sldId id="341" r:id="rId67"/>
    <p:sldId id="343" r:id="rId68"/>
    <p:sldId id="347" r:id="rId69"/>
    <p:sldId id="342" r:id="rId70"/>
    <p:sldId id="312" r:id="rId71"/>
    <p:sldId id="313" r:id="rId72"/>
    <p:sldId id="338" r:id="rId73"/>
    <p:sldId id="328" r:id="rId74"/>
    <p:sldId id="339" r:id="rId75"/>
    <p:sldId id="314" r:id="rId76"/>
    <p:sldId id="315" r:id="rId77"/>
    <p:sldId id="337" r:id="rId78"/>
    <p:sldId id="317" r:id="rId79"/>
  </p:sldIdLst>
  <p:sldSz cx="12192000" cy="6858000"/>
  <p:notesSz cx="6805613" cy="99393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olobokova, Katya" initials="GK" lastIdx="6" clrIdx="0">
    <p:extLst>
      <p:ext uri="{19B8F6BF-5375-455C-9EA6-DF929625EA0E}">
        <p15:presenceInfo xmlns:p15="http://schemas.microsoft.com/office/powerpoint/2012/main" userId="S-1-5-21-2957929095-3120739573-999721741-94313" providerId="AD"/>
      </p:ext>
    </p:extLst>
  </p:cmAuthor>
  <p:cmAuthor id="2" name="Keks, Matthew" initials="KM" lastIdx="3" clrIdx="1">
    <p:extLst>
      <p:ext uri="{19B8F6BF-5375-455C-9EA6-DF929625EA0E}">
        <p15:presenceInfo xmlns:p15="http://schemas.microsoft.com/office/powerpoint/2012/main" userId="S-1-5-21-2957929095-3120739573-999721741-10336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73737"/>
    <a:srgbClr val="000000"/>
    <a:srgbClr val="A0DDDD"/>
    <a:srgbClr val="626262"/>
    <a:srgbClr val="C0C0C0"/>
    <a:srgbClr val="D9F421"/>
    <a:srgbClr val="F1E72A"/>
    <a:srgbClr val="F2C601"/>
    <a:srgbClr val="E6E7E8"/>
    <a:srgbClr val="F89B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14" autoAdjust="0"/>
    <p:restoredTop sz="75995" autoAdjust="0"/>
  </p:normalViewPr>
  <p:slideViewPr>
    <p:cSldViewPr snapToGrid="0">
      <p:cViewPr varScale="1">
        <p:scale>
          <a:sx n="56" d="100"/>
          <a:sy n="56" d="100"/>
        </p:scale>
        <p:origin x="996" y="28"/>
      </p:cViewPr>
      <p:guideLst/>
    </p:cSldViewPr>
  </p:slideViewPr>
  <p:outlineViewPr>
    <p:cViewPr>
      <p:scale>
        <a:sx n="33" d="100"/>
        <a:sy n="33" d="100"/>
      </p:scale>
      <p:origin x="0" y="0"/>
    </p:cViewPr>
  </p:outlin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viewProps" Target="viewProps.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1.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notesMaster" Target="notesMasters/notesMaster1.xml"/><Relationship Id="rId85"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handoutMaster" Target="handoutMasters/handoutMaster1.xml"/><Relationship Id="rId86"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7" Type="http://schemas.openxmlformats.org/officeDocument/2006/relationships/slide" Target="slides/slide2.xml"/><Relationship Id="rId71" Type="http://schemas.openxmlformats.org/officeDocument/2006/relationships/slide" Target="slides/slide66.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61" Type="http://schemas.openxmlformats.org/officeDocument/2006/relationships/slide" Target="slides/slide56.xml"/><Relationship Id="rId8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3"/>
            <a:ext cx="2949575" cy="498475"/>
          </a:xfrm>
          <a:prstGeom prst="rect">
            <a:avLst/>
          </a:prstGeom>
        </p:spPr>
        <p:txBody>
          <a:bodyPr vert="horz" lIns="91403" tIns="45702" rIns="91403" bIns="45702" rtlCol="0"/>
          <a:lstStyle>
            <a:lvl1pPr algn="l">
              <a:defRPr sz="1200"/>
            </a:lvl1pPr>
          </a:lstStyle>
          <a:p>
            <a:endParaRPr lang="en-AU" dirty="0"/>
          </a:p>
        </p:txBody>
      </p:sp>
      <p:sp>
        <p:nvSpPr>
          <p:cNvPr id="3" name="Date Placeholder 2"/>
          <p:cNvSpPr>
            <a:spLocks noGrp="1"/>
          </p:cNvSpPr>
          <p:nvPr>
            <p:ph type="dt" sz="quarter" idx="1"/>
          </p:nvPr>
        </p:nvSpPr>
        <p:spPr>
          <a:xfrm>
            <a:off x="3854451" y="3"/>
            <a:ext cx="2949575" cy="498475"/>
          </a:xfrm>
          <a:prstGeom prst="rect">
            <a:avLst/>
          </a:prstGeom>
        </p:spPr>
        <p:txBody>
          <a:bodyPr vert="horz" lIns="91403" tIns="45702" rIns="91403" bIns="45702" rtlCol="0"/>
          <a:lstStyle>
            <a:lvl1pPr algn="r">
              <a:defRPr sz="1200"/>
            </a:lvl1pPr>
          </a:lstStyle>
          <a:p>
            <a:fld id="{E42FA680-4201-43E8-8CB1-052A1D236360}" type="datetimeFigureOut">
              <a:rPr lang="en-AU" smtClean="0"/>
              <a:t>24/03/2020</a:t>
            </a:fld>
            <a:endParaRPr lang="en-AU" dirty="0"/>
          </a:p>
        </p:txBody>
      </p:sp>
      <p:sp>
        <p:nvSpPr>
          <p:cNvPr id="4" name="Footer Placeholder 3"/>
          <p:cNvSpPr>
            <a:spLocks noGrp="1"/>
          </p:cNvSpPr>
          <p:nvPr>
            <p:ph type="ftr" sz="quarter" idx="2"/>
          </p:nvPr>
        </p:nvSpPr>
        <p:spPr>
          <a:xfrm>
            <a:off x="3" y="9440866"/>
            <a:ext cx="2949575" cy="498475"/>
          </a:xfrm>
          <a:prstGeom prst="rect">
            <a:avLst/>
          </a:prstGeom>
        </p:spPr>
        <p:txBody>
          <a:bodyPr vert="horz" lIns="91403" tIns="45702" rIns="91403" bIns="45702" rtlCol="0" anchor="b"/>
          <a:lstStyle>
            <a:lvl1pPr algn="l">
              <a:defRPr sz="1200"/>
            </a:lvl1pPr>
          </a:lstStyle>
          <a:p>
            <a:endParaRPr lang="en-AU" dirty="0"/>
          </a:p>
        </p:txBody>
      </p:sp>
      <p:sp>
        <p:nvSpPr>
          <p:cNvPr id="5" name="Slide Number Placeholder 4"/>
          <p:cNvSpPr>
            <a:spLocks noGrp="1"/>
          </p:cNvSpPr>
          <p:nvPr>
            <p:ph type="sldNum" sz="quarter" idx="3"/>
          </p:nvPr>
        </p:nvSpPr>
        <p:spPr>
          <a:xfrm>
            <a:off x="3854451" y="9440866"/>
            <a:ext cx="2949575" cy="498475"/>
          </a:xfrm>
          <a:prstGeom prst="rect">
            <a:avLst/>
          </a:prstGeom>
        </p:spPr>
        <p:txBody>
          <a:bodyPr vert="horz" lIns="91403" tIns="45702" rIns="91403" bIns="45702" rtlCol="0" anchor="b"/>
          <a:lstStyle>
            <a:lvl1pPr algn="r">
              <a:defRPr sz="1200"/>
            </a:lvl1pPr>
          </a:lstStyle>
          <a:p>
            <a:fld id="{2A123DFD-8682-43DC-A92B-A8D33FEA944B}" type="slidenum">
              <a:rPr lang="en-AU" smtClean="0"/>
              <a:t>‹#›</a:t>
            </a:fld>
            <a:endParaRPr lang="en-AU" dirty="0"/>
          </a:p>
        </p:txBody>
      </p:sp>
    </p:spTree>
    <p:extLst>
      <p:ext uri="{BB962C8B-B14F-4D97-AF65-F5344CB8AC3E}">
        <p14:creationId xmlns:p14="http://schemas.microsoft.com/office/powerpoint/2010/main" val="8232521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2"/>
            <a:ext cx="2949100" cy="498693"/>
          </a:xfrm>
          <a:prstGeom prst="rect">
            <a:avLst/>
          </a:prstGeom>
        </p:spPr>
        <p:txBody>
          <a:bodyPr vert="horz" lIns="91403" tIns="45702" rIns="91403" bIns="45702" rtlCol="0"/>
          <a:lstStyle>
            <a:lvl1pPr algn="l">
              <a:defRPr sz="1200"/>
            </a:lvl1pPr>
          </a:lstStyle>
          <a:p>
            <a:endParaRPr lang="en-AU" dirty="0"/>
          </a:p>
        </p:txBody>
      </p:sp>
      <p:sp>
        <p:nvSpPr>
          <p:cNvPr id="3" name="Date Placeholder 2"/>
          <p:cNvSpPr>
            <a:spLocks noGrp="1"/>
          </p:cNvSpPr>
          <p:nvPr>
            <p:ph type="dt" idx="1"/>
          </p:nvPr>
        </p:nvSpPr>
        <p:spPr>
          <a:xfrm>
            <a:off x="3854940" y="2"/>
            <a:ext cx="2949100" cy="498693"/>
          </a:xfrm>
          <a:prstGeom prst="rect">
            <a:avLst/>
          </a:prstGeom>
        </p:spPr>
        <p:txBody>
          <a:bodyPr vert="horz" lIns="91403" tIns="45702" rIns="91403" bIns="45702" rtlCol="0"/>
          <a:lstStyle>
            <a:lvl1pPr algn="r">
              <a:defRPr sz="1200"/>
            </a:lvl1pPr>
          </a:lstStyle>
          <a:p>
            <a:fld id="{633CBF37-E234-46CC-B784-3273A89649E8}" type="datetimeFigureOut">
              <a:rPr lang="en-AU" smtClean="0"/>
              <a:t>24/03/2020</a:t>
            </a:fld>
            <a:endParaRPr lang="en-AU" dirty="0"/>
          </a:p>
        </p:txBody>
      </p:sp>
      <p:sp>
        <p:nvSpPr>
          <p:cNvPr id="4" name="Slide Image Placeholder 3"/>
          <p:cNvSpPr>
            <a:spLocks noGrp="1" noRot="1" noChangeAspect="1"/>
          </p:cNvSpPr>
          <p:nvPr>
            <p:ph type="sldImg" idx="2"/>
          </p:nvPr>
        </p:nvSpPr>
        <p:spPr>
          <a:xfrm>
            <a:off x="422275" y="1243013"/>
            <a:ext cx="5961063" cy="3354387"/>
          </a:xfrm>
          <a:prstGeom prst="rect">
            <a:avLst/>
          </a:prstGeom>
          <a:noFill/>
          <a:ln w="12700">
            <a:solidFill>
              <a:prstClr val="black"/>
            </a:solidFill>
          </a:ln>
        </p:spPr>
        <p:txBody>
          <a:bodyPr vert="horz" lIns="91403" tIns="45702" rIns="91403" bIns="45702" rtlCol="0" anchor="ctr"/>
          <a:lstStyle/>
          <a:p>
            <a:endParaRPr lang="en-AU" dirty="0"/>
          </a:p>
        </p:txBody>
      </p:sp>
      <p:sp>
        <p:nvSpPr>
          <p:cNvPr id="5" name="Notes Placeholder 4"/>
          <p:cNvSpPr>
            <a:spLocks noGrp="1"/>
          </p:cNvSpPr>
          <p:nvPr>
            <p:ph type="body" sz="quarter" idx="3"/>
          </p:nvPr>
        </p:nvSpPr>
        <p:spPr>
          <a:xfrm>
            <a:off x="680562" y="4783307"/>
            <a:ext cx="5444490" cy="3913614"/>
          </a:xfrm>
          <a:prstGeom prst="rect">
            <a:avLst/>
          </a:prstGeom>
        </p:spPr>
        <p:txBody>
          <a:bodyPr vert="horz" lIns="91403" tIns="45702" rIns="91403" bIns="45702"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2" y="9440649"/>
            <a:ext cx="2949100" cy="498692"/>
          </a:xfrm>
          <a:prstGeom prst="rect">
            <a:avLst/>
          </a:prstGeom>
        </p:spPr>
        <p:txBody>
          <a:bodyPr vert="horz" lIns="91403" tIns="45702" rIns="91403" bIns="45702"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54940" y="9440649"/>
            <a:ext cx="2949100" cy="498692"/>
          </a:xfrm>
          <a:prstGeom prst="rect">
            <a:avLst/>
          </a:prstGeom>
        </p:spPr>
        <p:txBody>
          <a:bodyPr vert="horz" lIns="91403" tIns="45702" rIns="91403" bIns="45702" rtlCol="0" anchor="b"/>
          <a:lstStyle>
            <a:lvl1pPr algn="r">
              <a:defRPr sz="1200"/>
            </a:lvl1pPr>
          </a:lstStyle>
          <a:p>
            <a:fld id="{6235FB79-F35C-4267-8C28-D3EA29794483}" type="slidenum">
              <a:rPr lang="en-AU" smtClean="0"/>
              <a:t>‹#›</a:t>
            </a:fld>
            <a:endParaRPr lang="en-AU" dirty="0"/>
          </a:p>
        </p:txBody>
      </p:sp>
    </p:spTree>
    <p:extLst>
      <p:ext uri="{BB962C8B-B14F-4D97-AF65-F5344CB8AC3E}">
        <p14:creationId xmlns:p14="http://schemas.microsoft.com/office/powerpoint/2010/main" val="38632629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unsplash.com/@justinemilton?utm_source=unsplash&amp;utm_medium=referral&amp;utm_content=creditCopyText"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s://unsplash.com/search/photos/relfections?utm_source=unsplash&amp;utm_medium=referral&amp;utm_content=creditCopyText" TargetMode="Externa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en.wikipedia.org/wiki/Divergent_thinking"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Instructions</a:t>
            </a:r>
          </a:p>
          <a:p>
            <a:pPr marL="118064" indent="-118064">
              <a:buFont typeface="Arial" panose="020B0604020202020204" pitchFamily="34" charset="0"/>
              <a:buChar char="•"/>
              <a:defRPr/>
            </a:pPr>
            <a:r>
              <a:rPr lang="en-AU" dirty="0"/>
              <a:t>Set up your team’s space and material. Ask team members to help/look it over as they come in</a:t>
            </a:r>
          </a:p>
          <a:p>
            <a:pPr marL="118064" indent="-118064">
              <a:buFont typeface="Arial" panose="020B0604020202020204" pitchFamily="34" charset="0"/>
              <a:buChar char="•"/>
              <a:defRPr/>
            </a:pPr>
            <a:r>
              <a:rPr lang="en-AU" dirty="0"/>
              <a:t>Have a chat to the person next to you about how you went last week. </a:t>
            </a:r>
          </a:p>
          <a:p>
            <a:pPr marL="118064" indent="-118064">
              <a:buFont typeface="Arial" panose="020B0604020202020204" pitchFamily="34" charset="0"/>
              <a:buChar char="•"/>
              <a:defRPr/>
            </a:pPr>
            <a:r>
              <a:rPr lang="en-AU" dirty="0"/>
              <a:t>What was that like to try and put that thing into practice? </a:t>
            </a:r>
          </a:p>
          <a:p>
            <a:pPr marL="118064" indent="-118064">
              <a:buFont typeface="Arial" panose="020B0604020202020204" pitchFamily="34" charset="0"/>
              <a:buChar char="•"/>
              <a:defRPr/>
            </a:pPr>
            <a:endParaRPr lang="en-US" dirty="0"/>
          </a:p>
          <a:p>
            <a:pPr marL="118064" indent="-118064">
              <a:buFont typeface="Arial" panose="020B0604020202020204" pitchFamily="34" charset="0"/>
              <a:buChar char="•"/>
              <a:defRPr/>
            </a:pPr>
            <a:endParaRPr lang="en-AU" dirty="0"/>
          </a:p>
          <a:p>
            <a:r>
              <a:rPr lang="en-AU" b="1" dirty="0"/>
              <a:t>Rules for the day (RUN THROUGH THEM)</a:t>
            </a:r>
            <a:r>
              <a:rPr lang="en-AU" b="1" dirty="0" smtClean="0"/>
              <a:t> </a:t>
            </a:r>
          </a:p>
          <a:p>
            <a:pPr marL="171405" indent="-171405">
              <a:buFont typeface="Arial" panose="020B0604020202020204" pitchFamily="34" charset="0"/>
              <a:buChar char="•"/>
            </a:pPr>
            <a:r>
              <a:rPr lang="en-AU" b="1" dirty="0" smtClean="0"/>
              <a:t>Be present: </a:t>
            </a:r>
            <a:r>
              <a:rPr lang="en-AU" dirty="0" smtClean="0"/>
              <a:t>If you do need to check emails or take a phone call please take yourself out of the room, you may see X or I checking our phones because we’re using them to keep time</a:t>
            </a:r>
          </a:p>
          <a:p>
            <a:pPr marL="171381" indent="-171381">
              <a:buFont typeface="Arial" panose="020B0604020202020204" pitchFamily="34" charset="0"/>
              <a:buChar char="•"/>
            </a:pPr>
            <a:r>
              <a:rPr lang="en-AU" b="1" dirty="0" smtClean="0"/>
              <a:t>Listen to each other: </a:t>
            </a:r>
            <a:r>
              <a:rPr lang="en-AU" dirty="0" smtClean="0"/>
              <a:t>One person speaking at a time, give space for everyone to speak </a:t>
            </a:r>
          </a:p>
          <a:p>
            <a:pPr marL="171381" indent="-171381">
              <a:buFont typeface="Arial" panose="020B0604020202020204" pitchFamily="34" charset="0"/>
              <a:buChar char="•"/>
            </a:pPr>
            <a:r>
              <a:rPr lang="en-AU" b="1" dirty="0" smtClean="0"/>
              <a:t>Ask us anything: </a:t>
            </a:r>
            <a:r>
              <a:rPr lang="en-AU" dirty="0" smtClean="0"/>
              <a:t>There are no silly questions! This is a learning experience for you guys, and we want you to ask questions as we go along. Having said that…</a:t>
            </a:r>
          </a:p>
          <a:p>
            <a:pPr marL="171381" indent="-171381">
              <a:buFont typeface="Arial" panose="020B0604020202020204" pitchFamily="34" charset="0"/>
              <a:buChar char="•"/>
            </a:pPr>
            <a:r>
              <a:rPr lang="en-AU" b="1" dirty="0" smtClean="0"/>
              <a:t>But don’t be offended when… </a:t>
            </a:r>
            <a:r>
              <a:rPr lang="en-AU" dirty="0" smtClean="0"/>
              <a:t>We cut you off! We have a really packed schedule, so while we have space for discussion and reflection is really important, we also need to be keeping on track.</a:t>
            </a:r>
            <a:r>
              <a:rPr lang="en-AU" baseline="0" dirty="0" smtClean="0"/>
              <a:t> We’re going to push you hard on a lot of the points, please bear with us.</a:t>
            </a:r>
            <a:endParaRPr lang="en-AU" dirty="0" smtClean="0"/>
          </a:p>
          <a:p>
            <a:pPr marL="171381" indent="-171381">
              <a:buFont typeface="Arial" panose="020B0604020202020204" pitchFamily="34" charset="0"/>
              <a:buChar char="•"/>
            </a:pPr>
            <a:r>
              <a:rPr lang="en-AU" b="1" dirty="0" smtClean="0"/>
              <a:t>Jump in: </a:t>
            </a:r>
            <a:r>
              <a:rPr lang="en-AU" dirty="0" smtClean="0"/>
              <a:t>The way that we’ve structured these three days is really hands on, you’re going to get to do a lot of doing and I’m not going to be talking at you for three days because that wouldn’t be very fun and also wouldn’t give you the best learning experience! There might be some activities that you find you’re a little bit uncomfortable with at first, but I’d encourage all of you to jump in and give it a go – we’re all learning here – part of human centred design is to try, fail, learn, repeat – if we don’t try we don’t learn and failure isn’t the opposite of success it’s part of it! (i.e. cooking, you start small, and develop</a:t>
            </a:r>
            <a:r>
              <a:rPr lang="en-AU" baseline="0" dirty="0" smtClean="0"/>
              <a:t> with </a:t>
            </a:r>
            <a:r>
              <a:rPr lang="en-AU" dirty="0" smtClean="0"/>
              <a:t>practice) – we’re not expecting you to get everything perfect, it’s about trying and learning </a:t>
            </a:r>
          </a:p>
          <a:p>
            <a:pPr marL="171381" indent="-171381">
              <a:buFont typeface="Arial" panose="020B0604020202020204" pitchFamily="34" charset="0"/>
              <a:buChar char="•"/>
            </a:pPr>
            <a:r>
              <a:rPr lang="en-AU" b="1" dirty="0" smtClean="0"/>
              <a:t>Celebrate success: </a:t>
            </a:r>
            <a:r>
              <a:rPr lang="en-AU" dirty="0" smtClean="0"/>
              <a:t>When you “get” something, congratulate yourselves! You’re going to be making a lot of artefacts over these three days so you’ll be able to step back and see what you’ve made</a:t>
            </a:r>
          </a:p>
          <a:p>
            <a:pPr marL="171381" indent="-171381">
              <a:buFont typeface="Arial" panose="020B0604020202020204" pitchFamily="34" charset="0"/>
              <a:buChar char="•"/>
            </a:pPr>
            <a:r>
              <a:rPr lang="en-AU" b="1" dirty="0" smtClean="0"/>
              <a:t>Design is a team sport: </a:t>
            </a:r>
            <a:r>
              <a:rPr lang="en-AU" dirty="0" smtClean="0"/>
              <a:t>You’ll be working in a team for most of your activities - Help each other! Draw on each other’s strengths! </a:t>
            </a:r>
            <a:endParaRPr lang="en-AU" b="1" dirty="0"/>
          </a:p>
        </p:txBody>
      </p:sp>
      <p:sp>
        <p:nvSpPr>
          <p:cNvPr id="4" name="Slide Number Placeholder 3"/>
          <p:cNvSpPr>
            <a:spLocks noGrp="1"/>
          </p:cNvSpPr>
          <p:nvPr>
            <p:ph type="sldNum" sz="quarter" idx="10"/>
          </p:nvPr>
        </p:nvSpPr>
        <p:spPr/>
        <p:txBody>
          <a:bodyPr/>
          <a:lstStyle/>
          <a:p>
            <a:fld id="{6235FB79-F35C-4267-8C28-D3EA29794483}" type="slidenum">
              <a:rPr lang="en-AU" smtClean="0"/>
              <a:t>1</a:t>
            </a:fld>
            <a:endParaRPr lang="en-AU" dirty="0"/>
          </a:p>
        </p:txBody>
      </p:sp>
    </p:spTree>
    <p:extLst>
      <p:ext uri="{BB962C8B-B14F-4D97-AF65-F5344CB8AC3E}">
        <p14:creationId xmlns:p14="http://schemas.microsoft.com/office/powerpoint/2010/main" val="11645820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final step is to give your cluster</a:t>
            </a:r>
            <a:r>
              <a:rPr lang="en-US" baseline="0" dirty="0" smtClean="0"/>
              <a:t> a title that describes what this cluster is about. This title is called a theme and in the next activity we will be giving each cluster a theme</a:t>
            </a:r>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10</a:t>
            </a:fld>
            <a:endParaRPr lang="en-AU" dirty="0"/>
          </a:p>
        </p:txBody>
      </p:sp>
    </p:spTree>
    <p:extLst>
      <p:ext uri="{BB962C8B-B14F-4D97-AF65-F5344CB8AC3E}">
        <p14:creationId xmlns:p14="http://schemas.microsoft.com/office/powerpoint/2010/main" val="35842231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034">
              <a:defRPr/>
            </a:pPr>
            <a:endParaRPr lang="en-AU" b="1" dirty="0" smtClean="0"/>
          </a:p>
          <a:p>
            <a:pPr defTabSz="914034">
              <a:defRPr/>
            </a:pPr>
            <a:endParaRPr lang="en-US" b="1" dirty="0" smtClean="0"/>
          </a:p>
          <a:p>
            <a:pPr defTabSz="914034">
              <a:defRPr/>
            </a:pPr>
            <a:r>
              <a:rPr lang="en-US" b="1" dirty="0" smtClean="0"/>
              <a:t>Introduction</a:t>
            </a:r>
            <a:endParaRPr lang="en-AU" b="1" dirty="0"/>
          </a:p>
          <a:p>
            <a:pPr marL="196773" indent="-196773" defTabSz="914034">
              <a:buFont typeface="Arial" panose="020B0604020202020204" pitchFamily="34" charset="0"/>
              <a:buChar char="•"/>
              <a:defRPr/>
            </a:pPr>
            <a:r>
              <a:rPr lang="en-AU" dirty="0"/>
              <a:t>Theming is used to make sense of the data from your research. </a:t>
            </a:r>
          </a:p>
          <a:p>
            <a:pPr marL="196773" indent="-196773" defTabSz="914034">
              <a:buFont typeface="Arial" panose="020B0604020202020204" pitchFamily="34" charset="0"/>
              <a:buChar char="•"/>
              <a:defRPr/>
            </a:pPr>
            <a:r>
              <a:rPr lang="en-AU" dirty="0"/>
              <a:t>By cleaning up the mess, organising, prioritizing and reducing quantity.</a:t>
            </a:r>
          </a:p>
          <a:p>
            <a:pPr marL="196773" indent="-196773" defTabSz="914034">
              <a:buFont typeface="Arial" panose="020B0604020202020204" pitchFamily="34" charset="0"/>
              <a:buChar char="•"/>
              <a:defRPr/>
            </a:pPr>
            <a:r>
              <a:rPr lang="en-AU" dirty="0"/>
              <a:t>Discuss and debate when moving things around, it fills gaps in your research. </a:t>
            </a:r>
          </a:p>
          <a:p>
            <a:pPr marL="196773" indent="-196773" defTabSz="914034">
              <a:buFont typeface="Arial" panose="020B0604020202020204" pitchFamily="34" charset="0"/>
              <a:buChar char="•"/>
              <a:defRPr/>
            </a:pPr>
            <a:r>
              <a:rPr lang="en-AU" dirty="0"/>
              <a:t>The goal is to identify key themes and then to translate them into opportunities for design. </a:t>
            </a:r>
          </a:p>
          <a:p>
            <a:pPr marL="196773" indent="-196773" defTabSz="914034">
              <a:buFont typeface="Arial" panose="020B0604020202020204" pitchFamily="34" charset="0"/>
              <a:buChar char="•"/>
              <a:defRPr/>
            </a:pPr>
            <a:r>
              <a:rPr lang="en-AU" dirty="0"/>
              <a:t>It is also known as affinity mapping - seeing what affinities there are between things. </a:t>
            </a:r>
          </a:p>
          <a:p>
            <a:pPr marL="118064" indent="-118064">
              <a:buFont typeface="Arial" panose="020B0604020202020204" pitchFamily="34" charset="0"/>
              <a:buChar char="•"/>
              <a:defRPr/>
            </a:pPr>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11</a:t>
            </a:fld>
            <a:endParaRPr lang="en-AU" dirty="0"/>
          </a:p>
        </p:txBody>
      </p:sp>
    </p:spTree>
    <p:extLst>
      <p:ext uri="{BB962C8B-B14F-4D97-AF65-F5344CB8AC3E}">
        <p14:creationId xmlns:p14="http://schemas.microsoft.com/office/powerpoint/2010/main" val="8693913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034">
              <a:defRPr/>
            </a:pPr>
            <a:r>
              <a:rPr lang="en-AU" b="1" dirty="0"/>
              <a:t>10 mins</a:t>
            </a:r>
          </a:p>
        </p:txBody>
      </p:sp>
      <p:sp>
        <p:nvSpPr>
          <p:cNvPr id="4" name="Slide Number Placeholder 3"/>
          <p:cNvSpPr>
            <a:spLocks noGrp="1"/>
          </p:cNvSpPr>
          <p:nvPr>
            <p:ph type="sldNum" sz="quarter" idx="10"/>
          </p:nvPr>
        </p:nvSpPr>
        <p:spPr/>
        <p:txBody>
          <a:bodyPr/>
          <a:lstStyle/>
          <a:p>
            <a:fld id="{5A2C6B0E-9C5D-4487-B167-BFDAB6C8874E}" type="slidenum">
              <a:rPr lang="en-AU" smtClean="0">
                <a:solidFill>
                  <a:prstClr val="black"/>
                </a:solidFill>
              </a:rPr>
              <a:pPr/>
              <a:t>12</a:t>
            </a:fld>
            <a:endParaRPr lang="en-AU" dirty="0">
              <a:solidFill>
                <a:prstClr val="black"/>
              </a:solidFill>
            </a:endParaRPr>
          </a:p>
        </p:txBody>
      </p:sp>
    </p:spTree>
    <p:extLst>
      <p:ext uri="{BB962C8B-B14F-4D97-AF65-F5344CB8AC3E}">
        <p14:creationId xmlns:p14="http://schemas.microsoft.com/office/powerpoint/2010/main" val="3320974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13</a:t>
            </a:fld>
            <a:endParaRPr lang="en-AU" dirty="0"/>
          </a:p>
        </p:txBody>
      </p:sp>
    </p:spTree>
    <p:extLst>
      <p:ext uri="{BB962C8B-B14F-4D97-AF65-F5344CB8AC3E}">
        <p14:creationId xmlns:p14="http://schemas.microsoft.com/office/powerpoint/2010/main" val="12863141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14</a:t>
            </a:fld>
            <a:endParaRPr lang="en-AU" dirty="0">
              <a:solidFill>
                <a:prstClr val="black"/>
              </a:solidFill>
            </a:endParaRPr>
          </a:p>
        </p:txBody>
      </p:sp>
    </p:spTree>
    <p:extLst>
      <p:ext uri="{BB962C8B-B14F-4D97-AF65-F5344CB8AC3E}">
        <p14:creationId xmlns:p14="http://schemas.microsoft.com/office/powerpoint/2010/main" val="20705475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we</a:t>
            </a:r>
            <a:r>
              <a:rPr lang="en-US" baseline="0" dirty="0" smtClean="0"/>
              <a:t> have our themes we are going to refine them down to a point of view statement. A point of view statement is a quick step to rephrase your theme in the voice of your user and contains 4 elements, usually written in three sentences. As you become more experience at </a:t>
            </a:r>
            <a:r>
              <a:rPr lang="en-US" baseline="0" dirty="0" err="1" smtClean="0"/>
              <a:t>insighting</a:t>
            </a:r>
            <a:r>
              <a:rPr lang="en-US" baseline="0" dirty="0" smtClean="0"/>
              <a:t> you may eliminate this step all together, however when you are learning it’s a great tool to use.</a:t>
            </a:r>
          </a:p>
        </p:txBody>
      </p:sp>
      <p:sp>
        <p:nvSpPr>
          <p:cNvPr id="4" name="Slide Number Placeholder 3"/>
          <p:cNvSpPr>
            <a:spLocks noGrp="1"/>
          </p:cNvSpPr>
          <p:nvPr>
            <p:ph type="sldNum" sz="quarter" idx="10"/>
          </p:nvPr>
        </p:nvSpPr>
        <p:spPr/>
        <p:txBody>
          <a:bodyPr/>
          <a:lstStyle/>
          <a:p>
            <a:fld id="{6235FB79-F35C-4267-8C28-D3EA29794483}" type="slidenum">
              <a:rPr lang="en-AU" smtClean="0"/>
              <a:t>15</a:t>
            </a:fld>
            <a:endParaRPr lang="en-AU" dirty="0"/>
          </a:p>
        </p:txBody>
      </p:sp>
    </p:spTree>
    <p:extLst>
      <p:ext uri="{BB962C8B-B14F-4D97-AF65-F5344CB8AC3E}">
        <p14:creationId xmlns:p14="http://schemas.microsoft.com/office/powerpoint/2010/main" val="14810853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15 minutes</a:t>
            </a:r>
          </a:p>
          <a:p>
            <a:r>
              <a:rPr lang="en-AU" dirty="0"/>
              <a:t>It is sometimes easier to get to an insight by going via a point of view statement. As you get better at writing an insight statement you may end up missing this </a:t>
            </a:r>
            <a:r>
              <a:rPr lang="en-AU"/>
              <a:t>step</a:t>
            </a:r>
            <a:r>
              <a:rPr lang="en-AU" smtClean="0"/>
              <a:t>.</a:t>
            </a:r>
          </a:p>
          <a:p>
            <a:pPr marL="171450" indent="-171450">
              <a:buFont typeface="Arial" panose="020B0604020202020204" pitchFamily="34" charset="0"/>
              <a:buChar char="•"/>
            </a:pPr>
            <a:r>
              <a:rPr lang="en-AU" smtClean="0"/>
              <a:t>As a …</a:t>
            </a:r>
          </a:p>
          <a:p>
            <a:pPr marL="171450" indent="-171450">
              <a:buFont typeface="Arial" panose="020B0604020202020204" pitchFamily="34" charset="0"/>
              <a:buChar char="•"/>
            </a:pPr>
            <a:r>
              <a:rPr lang="en-AU" smtClean="0"/>
              <a:t>I feel/experience…</a:t>
            </a:r>
          </a:p>
          <a:p>
            <a:pPr marL="171450" indent="-171450">
              <a:buFont typeface="Arial" panose="020B0604020202020204" pitchFamily="34" charset="0"/>
              <a:buChar char="•"/>
            </a:pPr>
            <a:r>
              <a:rPr lang="en-AU" smtClean="0"/>
              <a:t>I</a:t>
            </a:r>
            <a:r>
              <a:rPr lang="en-AU" baseline="0" smtClean="0"/>
              <a:t> wish…</a:t>
            </a:r>
          </a:p>
          <a:p>
            <a:pPr marL="171450" indent="-171450">
              <a:buFont typeface="Arial" panose="020B0604020202020204" pitchFamily="34" charset="0"/>
              <a:buChar char="•"/>
            </a:pPr>
            <a:endParaRPr lang="en-AU" baseline="0" smtClean="0"/>
          </a:p>
          <a:p>
            <a:pPr marL="0" indent="0">
              <a:buFont typeface="Arial" panose="020B0604020202020204" pitchFamily="34" charset="0"/>
              <a:buNone/>
            </a:pPr>
            <a:r>
              <a:rPr lang="en-AU" baseline="0" smtClean="0"/>
              <a:t>A step that some people find comes easily and others find a bit clunky. But we do this step to make the next bit (getting to insights) easier.</a:t>
            </a:r>
          </a:p>
          <a:p>
            <a:pPr marL="0" indent="0">
              <a:buFont typeface="Arial" panose="020B0604020202020204" pitchFamily="34" charset="0"/>
              <a:buNone/>
            </a:pPr>
            <a:r>
              <a:rPr lang="en-AU" baseline="0" smtClean="0"/>
              <a:t>Make sure you’re reflecting the data that you have captured!</a:t>
            </a:r>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16</a:t>
            </a:fld>
            <a:endParaRPr lang="en-AU" dirty="0"/>
          </a:p>
        </p:txBody>
      </p:sp>
    </p:spTree>
    <p:extLst>
      <p:ext uri="{BB962C8B-B14F-4D97-AF65-F5344CB8AC3E}">
        <p14:creationId xmlns:p14="http://schemas.microsoft.com/office/powerpoint/2010/main" val="35775832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Once</a:t>
            </a:r>
            <a:r>
              <a:rPr lang="en-AU" baseline="0" dirty="0" smtClean="0"/>
              <a:t> you have a solid POV statement the leap to crafting an insight becomes a little bit easier. Remember though that </a:t>
            </a:r>
            <a:r>
              <a:rPr lang="en-AU" baseline="0" dirty="0" err="1" smtClean="0"/>
              <a:t>insighting</a:t>
            </a:r>
            <a:r>
              <a:rPr lang="en-AU" baseline="0" dirty="0" smtClean="0"/>
              <a:t> takes time</a:t>
            </a:r>
          </a:p>
          <a:p>
            <a:endParaRPr lang="en-AU" baseline="0" dirty="0" smtClean="0"/>
          </a:p>
          <a:p>
            <a:r>
              <a:rPr lang="en-AU" baseline="0" dirty="0" smtClean="0"/>
              <a:t>Before we have a go at drafting our insights, let’s take a look at what makes a good insight and some different kinds of insights.</a:t>
            </a:r>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17</a:t>
            </a:fld>
            <a:endParaRPr lang="en-AU" dirty="0"/>
          </a:p>
        </p:txBody>
      </p:sp>
    </p:spTree>
    <p:extLst>
      <p:ext uri="{BB962C8B-B14F-4D97-AF65-F5344CB8AC3E}">
        <p14:creationId xmlns:p14="http://schemas.microsoft.com/office/powerpoint/2010/main" val="29577439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900" dirty="0"/>
              <a:t>An insight might make you say “</a:t>
            </a:r>
            <a:r>
              <a:rPr lang="en-AU" sz="900" i="1" dirty="0"/>
              <a:t>of course!” – often they seem obvious, you can’t imagine how you didn’t already know this – but it solidifies things you thought might be the case </a:t>
            </a:r>
          </a:p>
          <a:p>
            <a:endParaRPr lang="en-AU" sz="900" i="1" dirty="0"/>
          </a:p>
          <a:p>
            <a:pPr marL="171405" indent="-171405" defTabSz="914034">
              <a:buFont typeface="Arial" panose="020B0604020202020204" pitchFamily="34" charset="0"/>
              <a:buChar char="•"/>
              <a:defRPr/>
            </a:pPr>
            <a:r>
              <a:rPr lang="en-AU" sz="900" dirty="0"/>
              <a:t>They may help us see our problem in a new way, or prove or disprove commonly held assumptions. </a:t>
            </a:r>
          </a:p>
          <a:p>
            <a:pPr marL="171405" indent="-171405" defTabSz="914034">
              <a:buFont typeface="Arial" panose="020B0604020202020204" pitchFamily="34" charset="0"/>
              <a:buChar char="•"/>
              <a:defRPr/>
            </a:pPr>
            <a:r>
              <a:rPr lang="en-AU" sz="900" dirty="0"/>
              <a:t>An insight is a statement that captures some kind of accurate or deep understanding of someone or something that we've gained from our research. </a:t>
            </a:r>
          </a:p>
          <a:p>
            <a:pPr marL="171405" indent="-171405" defTabSz="914034">
              <a:buFont typeface="Arial" panose="020B0604020202020204" pitchFamily="34" charset="0"/>
              <a:buChar char="•"/>
              <a:defRPr/>
            </a:pPr>
            <a:r>
              <a:rPr lang="en-AU" sz="900" dirty="0"/>
              <a:t>It helps to reveal underlying truths or things that are about our problem, things that we're understanding now. And they are connected in some emotional way with the user, so they're a unique perspective or an idea that is directly actionable. </a:t>
            </a:r>
          </a:p>
          <a:p>
            <a:pPr marL="171405" indent="-171405" defTabSz="914034">
              <a:buFont typeface="Arial" panose="020B0604020202020204" pitchFamily="34" charset="0"/>
              <a:buChar char="•"/>
              <a:defRPr/>
            </a:pPr>
            <a:r>
              <a:rPr lang="en-AU" sz="900" dirty="0"/>
              <a:t>It's relevant to your target audience through your focus question, so the audience might say, "They understand me now, that's exactly how I feel. I never thought about it like that." Or, "Yeah, that is what I'm like." Sharing it should inspire an 'ah ha' moment. </a:t>
            </a:r>
          </a:p>
          <a:p>
            <a:pPr marL="171405" indent="-171405" defTabSz="914034">
              <a:buFont typeface="Arial" panose="020B0604020202020204" pitchFamily="34" charset="0"/>
              <a:buChar char="•"/>
              <a:defRPr/>
            </a:pPr>
            <a:r>
              <a:rPr lang="en-AU" sz="900" dirty="0"/>
              <a:t>It's exciting. So research should create passion or excitement, or it should just be like, "Oh, I get it now! Awesome, I can see how we might be able to take that information and do something with it“. You’re trying to get a reaction from the insight</a:t>
            </a:r>
          </a:p>
        </p:txBody>
      </p:sp>
      <p:sp>
        <p:nvSpPr>
          <p:cNvPr id="4" name="Slide Number Placeholder 3"/>
          <p:cNvSpPr>
            <a:spLocks noGrp="1"/>
          </p:cNvSpPr>
          <p:nvPr>
            <p:ph type="sldNum" sz="quarter" idx="10"/>
          </p:nvPr>
        </p:nvSpPr>
        <p:spPr/>
        <p:txBody>
          <a:bodyPr/>
          <a:lstStyle/>
          <a:p>
            <a:fld id="{6235FB79-F35C-4267-8C28-D3EA29794483}" type="slidenum">
              <a:rPr lang="en-AU" smtClean="0"/>
              <a:t>18</a:t>
            </a:fld>
            <a:endParaRPr lang="en-AU" dirty="0"/>
          </a:p>
        </p:txBody>
      </p:sp>
    </p:spTree>
    <p:extLst>
      <p:ext uri="{BB962C8B-B14F-4D97-AF65-F5344CB8AC3E}">
        <p14:creationId xmlns:p14="http://schemas.microsoft.com/office/powerpoint/2010/main" val="6325480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29674">
              <a:defRPr/>
            </a:pPr>
            <a:r>
              <a:rPr lang="en-AU" dirty="0"/>
              <a:t>An insight might reveal a number of things, including: misconceptions, contradictions … (read through the examples)</a:t>
            </a:r>
          </a:p>
          <a:p>
            <a:pPr defTabSz="629674">
              <a:defRPr/>
            </a:pPr>
            <a:endParaRPr lang="en-AU" dirty="0"/>
          </a:p>
        </p:txBody>
      </p:sp>
      <p:sp>
        <p:nvSpPr>
          <p:cNvPr id="4" name="Slide Number Placeholder 3"/>
          <p:cNvSpPr>
            <a:spLocks noGrp="1"/>
          </p:cNvSpPr>
          <p:nvPr>
            <p:ph type="sldNum" sz="quarter" idx="10"/>
          </p:nvPr>
        </p:nvSpPr>
        <p:spPr/>
        <p:txBody>
          <a:bodyPr/>
          <a:lstStyle/>
          <a:p>
            <a:fld id="{44111B5A-960F-4438-B680-2E8EB7729B2B}" type="slidenum">
              <a:rPr lang="en-AU" smtClean="0"/>
              <a:t>19</a:t>
            </a:fld>
            <a:endParaRPr lang="en-AU" dirty="0"/>
          </a:p>
        </p:txBody>
      </p:sp>
    </p:spTree>
    <p:extLst>
      <p:ext uri="{BB962C8B-B14F-4D97-AF65-F5344CB8AC3E}">
        <p14:creationId xmlns:p14="http://schemas.microsoft.com/office/powerpoint/2010/main" val="27106447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809625" indent="-809625">
              <a:buAutoNum type="arabicPeriod"/>
            </a:pPr>
            <a:r>
              <a:rPr lang="en-AU" sz="1200" b="1" smtClean="0"/>
              <a:t>Find your post-it note </a:t>
            </a:r>
            <a:r>
              <a:rPr lang="en-AU" sz="1200" smtClean="0"/>
              <a:t>about what you were excited about trying in the next week (after day 1)</a:t>
            </a:r>
          </a:p>
          <a:p>
            <a:pPr marL="809625" indent="-809625">
              <a:buAutoNum type="arabicPeriod"/>
            </a:pPr>
            <a:r>
              <a:rPr lang="en-AU" sz="1200" smtClean="0"/>
              <a:t>Solo: write a few </a:t>
            </a:r>
            <a:r>
              <a:rPr lang="en-AU" sz="1200" b="1" smtClean="0"/>
              <a:t>reflections</a:t>
            </a:r>
            <a:r>
              <a:rPr lang="en-AU" sz="1200" smtClean="0"/>
              <a:t> on how you went (5 mins)</a:t>
            </a:r>
          </a:p>
          <a:p>
            <a:pPr marL="809625" indent="-809625">
              <a:buAutoNum type="arabicPeriod"/>
            </a:pPr>
            <a:r>
              <a:rPr lang="en-AU" sz="1200" b="1" smtClean="0"/>
              <a:t>Share back</a:t>
            </a:r>
            <a:r>
              <a:rPr lang="en-AU" sz="1200" smtClean="0"/>
              <a:t>: What did you use? How did it go? If you didn’t use anything, why not? (5</a:t>
            </a:r>
            <a:r>
              <a:rPr lang="en-AU" sz="1200" baseline="0" smtClean="0"/>
              <a:t> mins)</a:t>
            </a:r>
            <a:endParaRPr lang="en-AU" sz="1200" smtClean="0"/>
          </a:p>
          <a:p>
            <a:endParaRPr lang="en-AU" b="1" dirty="0" smtClean="0"/>
          </a:p>
          <a:p>
            <a:pPr marL="0" indent="0">
              <a:buFont typeface="Arial" panose="020B0604020202020204" pitchFamily="34" charset="0"/>
              <a:buNone/>
            </a:pPr>
            <a:r>
              <a:rPr lang="en-AU" smtClean="0"/>
              <a:t>Agenda </a:t>
            </a:r>
            <a:r>
              <a:rPr lang="en-AU" dirty="0"/>
              <a:t>and plan for the day (5 m)</a:t>
            </a:r>
          </a:p>
          <a:p>
            <a:pPr marL="171405" indent="-171405">
              <a:buFont typeface="Arial" panose="020B0604020202020204" pitchFamily="34" charset="0"/>
              <a:buChar char="•"/>
            </a:pPr>
            <a:endParaRPr lang="en-AU" dirty="0"/>
          </a:p>
          <a:p>
            <a:pPr marL="171405" indent="-171405">
              <a:buFont typeface="Arial" panose="020B0604020202020204" pitchFamily="34" charset="0"/>
              <a:buChar char="•"/>
            </a:pPr>
            <a:r>
              <a:rPr lang="en-AU" sz="900" dirty="0"/>
              <a:t>Photo by </a:t>
            </a:r>
            <a:r>
              <a:rPr lang="en-AU" sz="900" dirty="0">
                <a:hlinkClick r:id="rId3"/>
              </a:rPr>
              <a:t>Justine Milton</a:t>
            </a:r>
            <a:r>
              <a:rPr lang="en-AU" sz="900" dirty="0"/>
              <a:t> on </a:t>
            </a:r>
            <a:r>
              <a:rPr lang="en-AU" sz="900" dirty="0">
                <a:hlinkClick r:id="rId4"/>
              </a:rPr>
              <a:t>Unsplash</a:t>
            </a:r>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2</a:t>
            </a:fld>
            <a:endParaRPr lang="en-AU" dirty="0"/>
          </a:p>
        </p:txBody>
      </p:sp>
    </p:spTree>
    <p:extLst>
      <p:ext uri="{BB962C8B-B14F-4D97-AF65-F5344CB8AC3E}">
        <p14:creationId xmlns:p14="http://schemas.microsoft.com/office/powerpoint/2010/main" val="24229934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“Asking why” to get to an insight</a:t>
            </a:r>
          </a:p>
          <a:p>
            <a:r>
              <a:rPr lang="en-AU" dirty="0"/>
              <a:t>The Five Whys helps us to link a surface problem to its root cause. </a:t>
            </a:r>
          </a:p>
          <a:p>
            <a:r>
              <a:rPr lang="en-AU" dirty="0"/>
              <a:t>In interviews, you can (considerately) continue to ask interviewees why something is the case, delving deeper into the drivers behind a particular action.</a:t>
            </a:r>
          </a:p>
          <a:p>
            <a:r>
              <a:rPr lang="en-US" dirty="0"/>
              <a:t>In this context, you can use it to help your team drive deeper into the insights underlying observations from the field.</a:t>
            </a:r>
            <a:endParaRPr lang="en-AU" dirty="0"/>
          </a:p>
          <a:p>
            <a:endParaRPr lang="en-US" dirty="0"/>
          </a:p>
          <a:p>
            <a:pPr>
              <a:lnSpc>
                <a:spcPct val="120000"/>
              </a:lnSpc>
            </a:pPr>
            <a:r>
              <a:rPr lang="en-AU" b="1" dirty="0"/>
              <a:t>Observation: </a:t>
            </a:r>
            <a:r>
              <a:rPr lang="en-AU" dirty="0"/>
              <a:t>People with mental health conditions don’t feel comfortable disclosing to their managers </a:t>
            </a:r>
          </a:p>
          <a:p>
            <a:pPr>
              <a:lnSpc>
                <a:spcPct val="120000"/>
              </a:lnSpc>
            </a:pPr>
            <a:r>
              <a:rPr lang="en-AU" b="1" dirty="0"/>
              <a:t>Combining the whys</a:t>
            </a:r>
            <a:r>
              <a:rPr lang="en-AU" dirty="0" smtClean="0"/>
              <a:t> </a:t>
            </a:r>
            <a:r>
              <a:rPr lang="en-AU" b="1" dirty="0" smtClean="0"/>
              <a:t>into a sentence</a:t>
            </a:r>
            <a:r>
              <a:rPr lang="en-AU" b="1" dirty="0"/>
              <a:t>: </a:t>
            </a:r>
            <a:r>
              <a:rPr lang="en-AU" dirty="0"/>
              <a:t>People with mental health conditions </a:t>
            </a:r>
            <a:r>
              <a:rPr lang="en-AU" i="1" dirty="0"/>
              <a:t>are scared</a:t>
            </a:r>
            <a:r>
              <a:rPr lang="en-AU" dirty="0"/>
              <a:t> to disclose to their managers </a:t>
            </a:r>
            <a:r>
              <a:rPr lang="en-AU" i="1" dirty="0"/>
              <a:t>because </a:t>
            </a:r>
            <a:r>
              <a:rPr lang="en-AU" dirty="0"/>
              <a:t>they are worried their manager will treat them differently </a:t>
            </a:r>
            <a:r>
              <a:rPr lang="en-AU" i="1" dirty="0"/>
              <a:t>because</a:t>
            </a:r>
            <a:r>
              <a:rPr lang="en-AU" dirty="0"/>
              <a:t> </a:t>
            </a:r>
            <a:r>
              <a:rPr lang="en-US" dirty="0"/>
              <a:t>it’s assumed that if people aren’t operating at 100% their mental health condition is to blame</a:t>
            </a:r>
            <a:endParaRPr lang="en-AU" dirty="0"/>
          </a:p>
          <a:p>
            <a:endParaRPr lang="en-US" dirty="0"/>
          </a:p>
          <a:p>
            <a:r>
              <a:rPr lang="en-US" b="1" dirty="0"/>
              <a:t>When to stop asking why (avoid going too broad)</a:t>
            </a:r>
          </a:p>
          <a:p>
            <a:r>
              <a:rPr lang="en-US" b="1" dirty="0"/>
              <a:t>Facilitator: </a:t>
            </a:r>
            <a:r>
              <a:rPr lang="en-US" dirty="0"/>
              <a:t>Discuss with participants how to continue being curious, to keep asking why, but also when to stop i.e. if the WHY becomes less actionable or no longer links very well to the problem statement. For example, if it starts to touch on a broad cultural or systematic issues such as “there is stigma around mental health conditions”. The problem becomes too big and potentially out of scope of your problem statement. </a:t>
            </a:r>
          </a:p>
          <a:p>
            <a:pPr marL="171405" indent="-171405">
              <a:buFontTx/>
              <a:buChar char="-"/>
            </a:pPr>
            <a:endParaRPr lang="en-US" dirty="0"/>
          </a:p>
          <a:p>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20</a:t>
            </a:fld>
            <a:endParaRPr lang="en-AU" dirty="0"/>
          </a:p>
        </p:txBody>
      </p:sp>
    </p:spTree>
    <p:extLst>
      <p:ext uri="{BB962C8B-B14F-4D97-AF65-F5344CB8AC3E}">
        <p14:creationId xmlns:p14="http://schemas.microsoft.com/office/powerpoint/2010/main" val="29522515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smtClean="0"/>
              <a:t>This</a:t>
            </a:r>
            <a:r>
              <a:rPr lang="en-AU" baseline="0" smtClean="0"/>
              <a:t> should hopefully lead you to an A</a:t>
            </a:r>
            <a:r>
              <a:rPr lang="en-AU" smtClean="0"/>
              <a:t>h-ha moment</a:t>
            </a:r>
          </a:p>
          <a:p>
            <a:pPr marL="171450" indent="-171450">
              <a:buFont typeface="Arial" panose="020B0604020202020204" pitchFamily="34" charset="0"/>
              <a:buChar char="•"/>
            </a:pPr>
            <a:r>
              <a:rPr lang="en-AU" smtClean="0"/>
              <a:t>Think</a:t>
            </a:r>
            <a:r>
              <a:rPr lang="en-AU" baseline="0" smtClean="0"/>
              <a:t> about having 2 minutes to talk about your project</a:t>
            </a:r>
            <a:r>
              <a:rPr lang="en-AU" smtClean="0"/>
              <a:t> with your Exec in the lift – what insight is going to be inspiring and capture their interest?</a:t>
            </a:r>
            <a:r>
              <a:rPr lang="en-AU" baseline="0" smtClean="0"/>
              <a:t> What is going to act as a springboard for starting to develop ideas for solutions?</a:t>
            </a:r>
          </a:p>
          <a:p>
            <a:pPr marL="171450" indent="-171450">
              <a:buFont typeface="Arial" panose="020B0604020202020204" pitchFamily="34" charset="0"/>
              <a:buChar char="•"/>
            </a:pPr>
            <a:r>
              <a:rPr lang="en-AU" baseline="0" smtClean="0"/>
              <a:t>If it’s too boring or broad, try again, go back and review your data</a:t>
            </a:r>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21</a:t>
            </a:fld>
            <a:endParaRPr lang="en-AU" dirty="0"/>
          </a:p>
        </p:txBody>
      </p:sp>
    </p:spTree>
    <p:extLst>
      <p:ext uri="{BB962C8B-B14F-4D97-AF65-F5344CB8AC3E}">
        <p14:creationId xmlns:p14="http://schemas.microsoft.com/office/powerpoint/2010/main" val="18091184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05" indent="-171405" defTabSz="1326446">
              <a:buFont typeface="Arial" panose="020B0604020202020204" pitchFamily="34" charset="0"/>
              <a:buChar char="•"/>
              <a:defRPr/>
            </a:pPr>
            <a:r>
              <a:rPr lang="en-AU" b="1" dirty="0" smtClean="0"/>
              <a:t>5 minutes </a:t>
            </a:r>
            <a:r>
              <a:rPr lang="en-AU" dirty="0" smtClean="0"/>
              <a:t>Facilitator works through</a:t>
            </a:r>
            <a:r>
              <a:rPr lang="en-AU" baseline="0" dirty="0" smtClean="0"/>
              <a:t> a whole group example with a theme from one of the teams</a:t>
            </a:r>
            <a:endParaRPr lang="en-AU" dirty="0"/>
          </a:p>
          <a:p>
            <a:pPr marL="171405" indent="-171405" defTabSz="1326446">
              <a:buFont typeface="Arial" panose="020B0604020202020204" pitchFamily="34" charset="0"/>
              <a:buChar char="•"/>
              <a:defRPr/>
            </a:pPr>
            <a:r>
              <a:rPr lang="en-AU" b="1" dirty="0" smtClean="0"/>
              <a:t>10 </a:t>
            </a:r>
            <a:r>
              <a:rPr lang="en-AU" b="1" dirty="0"/>
              <a:t>minutes </a:t>
            </a:r>
            <a:r>
              <a:rPr lang="en-AU" dirty="0"/>
              <a:t>pair work to write insights</a:t>
            </a:r>
          </a:p>
          <a:p>
            <a:pPr marL="171405" indent="-171405" defTabSz="1326446">
              <a:buFont typeface="Arial" panose="020B0604020202020204" pitchFamily="34" charset="0"/>
              <a:buChar char="•"/>
              <a:defRPr/>
            </a:pPr>
            <a:r>
              <a:rPr lang="en-AU" b="1" dirty="0"/>
              <a:t>10 minutes </a:t>
            </a:r>
            <a:r>
              <a:rPr lang="en-AU" dirty="0"/>
              <a:t>share back to your team and discard any insights that don’t relate back to your </a:t>
            </a:r>
            <a:r>
              <a:rPr lang="en-AU" dirty="0" smtClean="0"/>
              <a:t>problem statement </a:t>
            </a:r>
            <a:endParaRPr lang="en-AU" dirty="0"/>
          </a:p>
          <a:p>
            <a:pPr marL="171405" indent="-171405" defTabSz="1326446">
              <a:buFont typeface="Arial" panose="020B0604020202020204" pitchFamily="34" charset="0"/>
              <a:buChar char="•"/>
              <a:defRPr/>
            </a:pPr>
            <a:r>
              <a:rPr lang="en-AU" b="1" dirty="0"/>
              <a:t>5 minutes </a:t>
            </a:r>
            <a:r>
              <a:rPr lang="en-AU" dirty="0"/>
              <a:t>share back whole team </a:t>
            </a:r>
          </a:p>
        </p:txBody>
      </p:sp>
      <p:sp>
        <p:nvSpPr>
          <p:cNvPr id="4" name="Slide Number Placeholder 3"/>
          <p:cNvSpPr>
            <a:spLocks noGrp="1"/>
          </p:cNvSpPr>
          <p:nvPr>
            <p:ph type="sldNum" sz="quarter" idx="10"/>
          </p:nvPr>
        </p:nvSpPr>
        <p:spPr/>
        <p:txBody>
          <a:bodyPr/>
          <a:lstStyle/>
          <a:p>
            <a:fld id="{5A2C6B0E-9C5D-4487-B167-BFDAB6C8874E}" type="slidenum">
              <a:rPr lang="en-AU" smtClean="0">
                <a:solidFill>
                  <a:prstClr val="black"/>
                </a:solidFill>
              </a:rPr>
              <a:pPr/>
              <a:t>22</a:t>
            </a:fld>
            <a:endParaRPr lang="en-AU" dirty="0">
              <a:solidFill>
                <a:prstClr val="black"/>
              </a:solidFill>
            </a:endParaRPr>
          </a:p>
        </p:txBody>
      </p:sp>
    </p:spTree>
    <p:extLst>
      <p:ext uri="{BB962C8B-B14F-4D97-AF65-F5344CB8AC3E}">
        <p14:creationId xmlns:p14="http://schemas.microsoft.com/office/powerpoint/2010/main" val="24296087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05" indent="-171405" defTabSz="1326446">
              <a:buFont typeface="Arial" panose="020B0604020202020204" pitchFamily="34" charset="0"/>
              <a:buChar char="•"/>
              <a:defRPr/>
            </a:pPr>
            <a:r>
              <a:rPr lang="en-AU" dirty="0" smtClean="0"/>
              <a:t>Remember</a:t>
            </a:r>
            <a:r>
              <a:rPr lang="en-AU" baseline="0" dirty="0" smtClean="0"/>
              <a:t> </a:t>
            </a:r>
            <a:r>
              <a:rPr lang="en-AU" b="1" dirty="0" smtClean="0"/>
              <a:t>done is better than perfect </a:t>
            </a:r>
            <a:r>
              <a:rPr lang="en-AU" baseline="0" dirty="0" smtClean="0"/>
              <a:t>– if you’re getting stuck, capture it how you can</a:t>
            </a:r>
          </a:p>
          <a:p>
            <a:pPr marL="171405" indent="-171405" defTabSz="1326446">
              <a:buFont typeface="Arial" panose="020B0604020202020204" pitchFamily="34" charset="0"/>
              <a:buChar char="•"/>
              <a:defRPr/>
            </a:pPr>
            <a:r>
              <a:rPr lang="en-AU" baseline="0" dirty="0" err="1" smtClean="0"/>
              <a:t>Insighting</a:t>
            </a:r>
            <a:r>
              <a:rPr lang="en-AU" baseline="0" dirty="0" smtClean="0"/>
              <a:t> is a really iterative process – you might not feel like you’ve nailed it today, but that’s okay – you’re doing this in a really compressed time frame so be kind to yourselves! </a:t>
            </a:r>
          </a:p>
          <a:p>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23</a:t>
            </a:fld>
            <a:endParaRPr lang="en-AU" dirty="0"/>
          </a:p>
        </p:txBody>
      </p:sp>
    </p:spTree>
    <p:extLst>
      <p:ext uri="{BB962C8B-B14F-4D97-AF65-F5344CB8AC3E}">
        <p14:creationId xmlns:p14="http://schemas.microsoft.com/office/powerpoint/2010/main" val="41464678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mtClean="0"/>
              <a:t>People usually have a week to do this because there should be a lot of things to discuss.</a:t>
            </a:r>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24</a:t>
            </a:fld>
            <a:endParaRPr lang="en-AU" dirty="0"/>
          </a:p>
        </p:txBody>
      </p:sp>
    </p:spTree>
    <p:extLst>
      <p:ext uri="{BB962C8B-B14F-4D97-AF65-F5344CB8AC3E}">
        <p14:creationId xmlns:p14="http://schemas.microsoft.com/office/powerpoint/2010/main" val="4981439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20 minutes</a:t>
            </a:r>
            <a:endParaRPr lang="en-AU" dirty="0" smtClean="0"/>
          </a:p>
          <a:p>
            <a:pPr lvl="0"/>
            <a:r>
              <a:rPr lang="en-AU" dirty="0"/>
              <a:t>In pairs, turn your insight statement into a “How might we?” question (10 m)</a:t>
            </a:r>
          </a:p>
          <a:p>
            <a:pPr lvl="0"/>
            <a:r>
              <a:rPr lang="en-AU" dirty="0"/>
              <a:t>As a group, discuss your “how might we?” questions and choose the one that you find most inspiring to use for  ideation (one per group) 5 mins</a:t>
            </a:r>
          </a:p>
          <a:p>
            <a:r>
              <a:rPr lang="en-AU" dirty="0"/>
              <a:t>5 minutes: Teams share back their chosen “how might we” question</a:t>
            </a:r>
          </a:p>
          <a:p>
            <a:endParaRPr lang="en-US" dirty="0"/>
          </a:p>
          <a:p>
            <a:pPr marL="171405" indent="-171405" defTabSz="1326446">
              <a:buFont typeface="Arial" panose="020B0604020202020204" pitchFamily="34" charset="0"/>
              <a:buChar char="•"/>
              <a:defRPr/>
            </a:pPr>
            <a:r>
              <a:rPr lang="en-AU" baseline="0" dirty="0" smtClean="0"/>
              <a:t>Turning an insight into a design question should be easy/straight forward. If it isn’t, review your insight (and go back to your data and identify pain points, make sure there is tension and enough detail to play with but not too narrow or too general/broad). </a:t>
            </a:r>
          </a:p>
          <a:p>
            <a:pPr marL="171405" indent="-171405" defTabSz="1326446">
              <a:buFont typeface="Arial" panose="020B0604020202020204" pitchFamily="34" charset="0"/>
              <a:buChar char="•"/>
              <a:defRPr/>
            </a:pPr>
            <a:endParaRPr lang="en-AU" baseline="0" dirty="0" smtClean="0"/>
          </a:p>
          <a:p>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25</a:t>
            </a:fld>
            <a:endParaRPr lang="en-AU" dirty="0"/>
          </a:p>
        </p:txBody>
      </p:sp>
    </p:spTree>
    <p:extLst>
      <p:ext uri="{BB962C8B-B14F-4D97-AF65-F5344CB8AC3E}">
        <p14:creationId xmlns:p14="http://schemas.microsoft.com/office/powerpoint/2010/main" val="10255804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6235FB79-F35C-4267-8C28-D3EA29794483}" type="slidenum">
              <a:rPr lang="en-AU" smtClean="0"/>
              <a:t>26</a:t>
            </a:fld>
            <a:endParaRPr lang="en-AU" dirty="0"/>
          </a:p>
        </p:txBody>
      </p:sp>
    </p:spTree>
    <p:extLst>
      <p:ext uri="{BB962C8B-B14F-4D97-AF65-F5344CB8AC3E}">
        <p14:creationId xmlns:p14="http://schemas.microsoft.com/office/powerpoint/2010/main" val="20331966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29761">
              <a:defRPr/>
            </a:pPr>
            <a:r>
              <a:rPr lang="en-AU" sz="900" dirty="0"/>
              <a:t>The key purpose of anything we take into a workshop is to support the stimulation of ideas. They should help participants: </a:t>
            </a:r>
          </a:p>
          <a:p>
            <a:pPr marL="118080" indent="-118080" defTabSz="629761">
              <a:buFont typeface="Arial" panose="020B0604020202020204" pitchFamily="34" charset="0"/>
              <a:buChar char="•"/>
              <a:defRPr/>
            </a:pPr>
            <a:r>
              <a:rPr lang="en-AU" sz="900" dirty="0"/>
              <a:t>Get an understanding of why we’re focussing on a particular question or challenge</a:t>
            </a:r>
          </a:p>
          <a:p>
            <a:pPr marL="118080" indent="-118080" defTabSz="629761">
              <a:buFont typeface="Arial" panose="020B0604020202020204" pitchFamily="34" charset="0"/>
              <a:buChar char="•"/>
              <a:defRPr/>
            </a:pPr>
            <a:r>
              <a:rPr lang="en-AU" sz="900" dirty="0"/>
              <a:t>Empathise with your users</a:t>
            </a:r>
          </a:p>
          <a:p>
            <a:pPr marL="118080" indent="-118080" defTabSz="629761">
              <a:buFont typeface="Arial" panose="020B0604020202020204" pitchFamily="34" charset="0"/>
              <a:buChar char="•"/>
              <a:defRPr/>
            </a:pPr>
            <a:r>
              <a:rPr lang="en-AU" sz="900" dirty="0"/>
              <a:t>Understand their key pain points and motivations</a:t>
            </a:r>
          </a:p>
          <a:p>
            <a:pPr marL="118080" indent="-118080" defTabSz="629761">
              <a:buFont typeface="Arial" panose="020B0604020202020204" pitchFamily="34" charset="0"/>
              <a:buChar char="•"/>
              <a:defRPr/>
            </a:pPr>
            <a:endParaRPr lang="en-AU" sz="900" dirty="0"/>
          </a:p>
          <a:p>
            <a:pPr defTabSz="629761">
              <a:defRPr/>
            </a:pPr>
            <a:r>
              <a:rPr lang="en-AU" sz="900" dirty="0"/>
              <a:t>These artefacts are also a powerful tool for communicating with key stakeholders and project sponsors. We have always found them useful for demonstrating our research journey and helping stakeholders come along for the ride. </a:t>
            </a:r>
          </a:p>
          <a:p>
            <a:pPr defTabSz="629761">
              <a:defRPr/>
            </a:pPr>
            <a:endParaRPr lang="en-AU" sz="900" dirty="0"/>
          </a:p>
          <a:p>
            <a:pPr defTabSz="629761">
              <a:defRPr/>
            </a:pPr>
            <a:r>
              <a:rPr lang="en-AU" sz="900" dirty="0"/>
              <a:t>Today we will be using journey maps and building on our user profiles to take into ideation. </a:t>
            </a:r>
          </a:p>
        </p:txBody>
      </p:sp>
      <p:sp>
        <p:nvSpPr>
          <p:cNvPr id="4" name="Slide Number Placeholder 3"/>
          <p:cNvSpPr>
            <a:spLocks noGrp="1"/>
          </p:cNvSpPr>
          <p:nvPr>
            <p:ph type="sldNum" sz="quarter" idx="10"/>
          </p:nvPr>
        </p:nvSpPr>
        <p:spPr/>
        <p:txBody>
          <a:bodyPr/>
          <a:lstStyle/>
          <a:p>
            <a:fld id="{6235FB79-F35C-4267-8C28-D3EA29794483}" type="slidenum">
              <a:rPr lang="en-AU" smtClean="0"/>
              <a:t>27</a:t>
            </a:fld>
            <a:endParaRPr lang="en-AU" dirty="0"/>
          </a:p>
        </p:txBody>
      </p:sp>
    </p:spTree>
    <p:extLst>
      <p:ext uri="{BB962C8B-B14F-4D97-AF65-F5344CB8AC3E}">
        <p14:creationId xmlns:p14="http://schemas.microsoft.com/office/powerpoint/2010/main" val="13721461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A persona summarizes a group of really similar characteristics</a:t>
            </a:r>
            <a:endParaRPr lang="en-AU" dirty="0">
              <a:solidFill>
                <a:schemeClr val="tx1">
                  <a:lumMod val="75000"/>
                  <a:lumOff val="25000"/>
                </a:schemeClr>
              </a:solidFill>
            </a:endParaRPr>
          </a:p>
          <a:p>
            <a:pPr marL="196773" indent="-196773">
              <a:buFont typeface="Arial" panose="020B0604020202020204" pitchFamily="34" charset="0"/>
              <a:buChar char="•"/>
            </a:pPr>
            <a:r>
              <a:rPr lang="en-AU" dirty="0">
                <a:solidFill>
                  <a:schemeClr val="tx1">
                    <a:lumMod val="75000"/>
                    <a:lumOff val="25000"/>
                  </a:schemeClr>
                </a:solidFill>
              </a:rPr>
              <a:t>Personas are user stories that bring to life different groups of people – derived from all of your primary and secondary data collection in the Discovery phase.</a:t>
            </a:r>
          </a:p>
          <a:p>
            <a:pPr marL="196773" indent="-196773">
              <a:buFont typeface="Arial" panose="020B0604020202020204" pitchFamily="34" charset="0"/>
              <a:buChar char="•"/>
            </a:pPr>
            <a:r>
              <a:rPr lang="en-AU" dirty="0">
                <a:solidFill>
                  <a:schemeClr val="tx1">
                    <a:lumMod val="75000"/>
                    <a:lumOff val="25000"/>
                  </a:schemeClr>
                </a:solidFill>
              </a:rPr>
              <a:t>Personas represent a </a:t>
            </a:r>
            <a:r>
              <a:rPr lang="en-AU" i="1" dirty="0">
                <a:solidFill>
                  <a:schemeClr val="tx1">
                    <a:lumMod val="75000"/>
                    <a:lumOff val="25000"/>
                  </a:schemeClr>
                </a:solidFill>
              </a:rPr>
              <a:t>typical </a:t>
            </a:r>
            <a:r>
              <a:rPr lang="en-AU" dirty="0">
                <a:solidFill>
                  <a:schemeClr val="tx1">
                    <a:lumMod val="75000"/>
                    <a:lumOff val="25000"/>
                  </a:schemeClr>
                </a:solidFill>
              </a:rPr>
              <a:t>type of person in early forming segments of similar people – joined by (sometimes unique/discrete) needs driven by specific motivations, attitudes and behaviours and shaped by experience. They exist to help tailor the solution development process with a real person in mind. </a:t>
            </a:r>
          </a:p>
          <a:p>
            <a:pPr marL="196773" indent="-196773">
              <a:buFont typeface="Arial" panose="020B0604020202020204" pitchFamily="34" charset="0"/>
              <a:buChar char="•"/>
            </a:pPr>
            <a:r>
              <a:rPr lang="en-AU" dirty="0">
                <a:solidFill>
                  <a:schemeClr val="tx1">
                    <a:lumMod val="75000"/>
                    <a:lumOff val="25000"/>
                  </a:schemeClr>
                </a:solidFill>
              </a:rPr>
              <a:t>It is NOT a statistically significant segment at this stage nor is it meant to be. It simply represents the type of folk we met who are ‘kind of like each other’ in some </a:t>
            </a:r>
            <a:r>
              <a:rPr lang="en-AU" i="1" dirty="0">
                <a:solidFill>
                  <a:schemeClr val="tx1">
                    <a:lumMod val="75000"/>
                    <a:lumOff val="25000"/>
                  </a:schemeClr>
                </a:solidFill>
              </a:rPr>
              <a:t>key</a:t>
            </a:r>
            <a:r>
              <a:rPr lang="en-AU" dirty="0">
                <a:solidFill>
                  <a:schemeClr val="tx1">
                    <a:lumMod val="75000"/>
                    <a:lumOff val="25000"/>
                  </a:schemeClr>
                </a:solidFill>
              </a:rPr>
              <a:t> way. It is an amalgamation of similar stories to make designing solutions easier with a relatable person in mind. </a:t>
            </a:r>
          </a:p>
          <a:p>
            <a:endParaRPr lang="en-AU" dirty="0">
              <a:solidFill>
                <a:schemeClr val="tx1">
                  <a:lumMod val="75000"/>
                  <a:lumOff val="25000"/>
                </a:schemeClr>
              </a:solidFill>
            </a:endParaRPr>
          </a:p>
          <a:p>
            <a:r>
              <a:rPr lang="en-AU" b="1" dirty="0">
                <a:solidFill>
                  <a:schemeClr val="tx1">
                    <a:lumMod val="75000"/>
                    <a:lumOff val="25000"/>
                  </a:schemeClr>
                </a:solidFill>
              </a:rPr>
              <a:t>One size solution doesn’t fit all AND not everybody is like me!</a:t>
            </a:r>
          </a:p>
          <a:p>
            <a:pPr marL="196773" indent="-196773" defTabSz="914034">
              <a:buFont typeface="Arial" panose="020B0604020202020204" pitchFamily="34" charset="0"/>
              <a:buChar char="•"/>
              <a:defRPr/>
            </a:pPr>
            <a:r>
              <a:rPr lang="en-AU" dirty="0"/>
              <a:t>There are many different templates, but they should all aim to make </a:t>
            </a:r>
            <a:r>
              <a:rPr lang="en-AU" b="1" dirty="0"/>
              <a:t>who</a:t>
            </a:r>
            <a:r>
              <a:rPr lang="en-AU" dirty="0"/>
              <a:t> you’re designing for </a:t>
            </a:r>
            <a:r>
              <a:rPr lang="en-AU" b="1" dirty="0"/>
              <a:t>real</a:t>
            </a:r>
            <a:r>
              <a:rPr lang="en-AU" dirty="0"/>
              <a:t> and </a:t>
            </a:r>
            <a:r>
              <a:rPr lang="en-AU" b="1" dirty="0"/>
              <a:t>in the room</a:t>
            </a:r>
          </a:p>
          <a:p>
            <a:pPr marL="196773" indent="-196773" defTabSz="914034">
              <a:buFont typeface="Arial" panose="020B0604020202020204" pitchFamily="34" charset="0"/>
              <a:buChar char="•"/>
              <a:defRPr/>
            </a:pPr>
            <a:r>
              <a:rPr lang="en-AU" dirty="0"/>
              <a:t>It's not usually based on one person, it's based on a combination of people.</a:t>
            </a:r>
          </a:p>
          <a:p>
            <a:pPr marL="196773" indent="-196773" defTabSz="914034">
              <a:buFont typeface="Arial" panose="020B0604020202020204" pitchFamily="34" charset="0"/>
              <a:buChar char="•"/>
              <a:defRPr/>
            </a:pPr>
            <a:r>
              <a:rPr lang="en-AU" dirty="0"/>
              <a:t>The persona kind of helps you to tell a story about the people that you've interviewed as well and brings them to life. </a:t>
            </a:r>
          </a:p>
          <a:p>
            <a:pPr marL="196773" indent="-196773" defTabSz="914034">
              <a:buFont typeface="Arial" panose="020B0604020202020204" pitchFamily="34" charset="0"/>
              <a:buChar char="•"/>
              <a:defRPr/>
            </a:pPr>
            <a:r>
              <a:rPr lang="en-AU" dirty="0"/>
              <a:t>So, it tells you about things like their attitudes, their values, their beliefs, what their particular high points are, and what their behaviours are like. A persona asks you to talk about things like what their needs are– it really helps you to share the story of the people you've done research on. </a:t>
            </a:r>
          </a:p>
          <a:p>
            <a:pPr marL="118064" indent="-118064" defTabSz="914034">
              <a:buFont typeface="Arial" panose="020B0604020202020204" pitchFamily="34" charset="0"/>
              <a:buChar char="•"/>
              <a:defRPr/>
            </a:pPr>
            <a:endParaRPr lang="en-US" dirty="0"/>
          </a:p>
          <a:p>
            <a:pPr defTabSz="1326994">
              <a:defRPr/>
            </a:pPr>
            <a:r>
              <a:rPr lang="en-AU" b="1" dirty="0"/>
              <a:t>Personas as a storytelling tool</a:t>
            </a:r>
          </a:p>
          <a:p>
            <a:pPr marL="171405" indent="-171405" defTabSz="1326994">
              <a:buFont typeface="Arial" panose="020B0604020202020204" pitchFamily="34" charset="0"/>
              <a:buChar char="•"/>
              <a:defRPr/>
            </a:pPr>
            <a:r>
              <a:rPr lang="en-AU" dirty="0"/>
              <a:t>Personas are a story telling tool. It also helps you when you're coming up with solutions to look back and say, "Does it actually address our users needs or not?" Is it going to help these personas? </a:t>
            </a:r>
          </a:p>
          <a:p>
            <a:pPr marL="575143" lvl="1" indent="-118064" defTabSz="914034">
              <a:buFont typeface="Arial" panose="020B0604020202020204" pitchFamily="34" charset="0"/>
              <a:buChar char="•"/>
              <a:defRPr/>
            </a:pPr>
            <a:r>
              <a:rPr lang="en-AU" dirty="0"/>
              <a:t>Or if the idea isn't going to help any personas, well, there's not much point in investing any more time into it either. So, we use them a bit later on to assess solutions against as well.</a:t>
            </a:r>
          </a:p>
          <a:p>
            <a:pPr marL="171405" indent="-171405" defTabSz="1326994">
              <a:buFont typeface="Arial" panose="020B0604020202020204" pitchFamily="34" charset="0"/>
              <a:buChar char="•"/>
              <a:defRPr/>
            </a:pPr>
            <a:r>
              <a:rPr lang="en-AU" dirty="0"/>
              <a:t>I think the main thing personas are really about– you need to try to tell someone's story, that its all about story telling. So, making it real for people. </a:t>
            </a:r>
          </a:p>
          <a:p>
            <a:pPr marL="575143" lvl="1" indent="-118064" defTabSz="914034">
              <a:buFont typeface="Arial" panose="020B0604020202020204" pitchFamily="34" charset="0"/>
              <a:buChar char="•"/>
              <a:defRPr/>
            </a:pPr>
            <a:r>
              <a:rPr lang="en-AU" dirty="0"/>
              <a:t>If you can tell the story about Lucy here, and tell her story and how her life revolves around that problem, then you're going to have more success in persuading people that it’s important to support people like her with the ideas or solutions that you’re working with later in the process.</a:t>
            </a:r>
          </a:p>
          <a:p>
            <a:pPr marL="575143" lvl="1" indent="-118064" defTabSz="914034">
              <a:buFont typeface="Arial" panose="020B0604020202020204" pitchFamily="34" charset="0"/>
              <a:buChar char="•"/>
              <a:defRPr/>
            </a:pPr>
            <a:endParaRPr lang="en-AU" dirty="0"/>
          </a:p>
          <a:p>
            <a:r>
              <a:rPr lang="en-AU" b="1" dirty="0">
                <a:solidFill>
                  <a:schemeClr val="tx1">
                    <a:lumMod val="75000"/>
                    <a:lumOff val="25000"/>
                  </a:schemeClr>
                </a:solidFill>
              </a:rPr>
              <a:t>Developing personas</a:t>
            </a:r>
          </a:p>
          <a:p>
            <a:pPr marL="196773" indent="-196773">
              <a:buFont typeface="Arial" panose="020B0604020202020204" pitchFamily="34" charset="0"/>
              <a:buChar char="•"/>
            </a:pPr>
            <a:r>
              <a:rPr lang="en-AU" dirty="0">
                <a:solidFill>
                  <a:schemeClr val="tx1">
                    <a:lumMod val="75000"/>
                    <a:lumOff val="25000"/>
                  </a:schemeClr>
                </a:solidFill>
              </a:rPr>
              <a:t>The focus of your project will define how you group people. </a:t>
            </a:r>
          </a:p>
          <a:p>
            <a:pPr marL="196773" indent="-196773">
              <a:buFont typeface="Arial" panose="020B0604020202020204" pitchFamily="34" charset="0"/>
              <a:buChar char="•"/>
            </a:pPr>
            <a:r>
              <a:rPr lang="en-AU" dirty="0"/>
              <a:t>Personas always build off the real things you've heard; the quotes and details in your personas are derived from your interviews. </a:t>
            </a:r>
          </a:p>
          <a:p>
            <a:pPr marL="196773" indent="-196773">
              <a:buFont typeface="Arial" panose="020B0604020202020204" pitchFamily="34" charset="0"/>
              <a:buChar char="•"/>
            </a:pPr>
            <a:r>
              <a:rPr lang="en-AU" dirty="0"/>
              <a:t>But they’re also a pulling together the real people stories that you've heard, taking it beyond specific details to feel like a person. </a:t>
            </a:r>
          </a:p>
          <a:p>
            <a:pPr>
              <a:buFont typeface="Arial" panose="020B0604020202020204" pitchFamily="34" charset="0"/>
              <a:buNone/>
            </a:pPr>
            <a:endParaRPr lang="en-AU" dirty="0">
              <a:solidFill>
                <a:schemeClr val="tx1">
                  <a:lumMod val="75000"/>
                  <a:lumOff val="25000"/>
                </a:schemeClr>
              </a:solidFill>
            </a:endParaRPr>
          </a:p>
          <a:p>
            <a:pPr>
              <a:buFont typeface="Arial" panose="020B0604020202020204" pitchFamily="34" charset="0"/>
              <a:buNone/>
            </a:pPr>
            <a:r>
              <a:rPr lang="en-AU" b="1" dirty="0">
                <a:solidFill>
                  <a:schemeClr val="tx1">
                    <a:lumMod val="75000"/>
                    <a:lumOff val="25000"/>
                  </a:schemeClr>
                </a:solidFill>
              </a:rPr>
              <a:t>Further Notes</a:t>
            </a:r>
          </a:p>
          <a:p>
            <a:pPr marL="196773" indent="-196773">
              <a:buFont typeface="Arial" panose="020B0604020202020204" pitchFamily="34" charset="0"/>
              <a:buChar char="•"/>
            </a:pPr>
            <a:r>
              <a:rPr lang="en-AU" dirty="0">
                <a:solidFill>
                  <a:schemeClr val="tx1">
                    <a:lumMod val="75000"/>
                    <a:lumOff val="25000"/>
                  </a:schemeClr>
                </a:solidFill>
              </a:rPr>
              <a:t>You may have many personas – that’s okay, you’re in the divergent Discovery phase! As long as each persona has its own unique design challenges – not a whole lot of different stories that have the same problems, user journeys and needs. </a:t>
            </a:r>
          </a:p>
          <a:p>
            <a:pPr marL="196773" indent="-196773">
              <a:buFont typeface="Arial" panose="020B0604020202020204" pitchFamily="34" charset="0"/>
              <a:buChar char="•"/>
            </a:pPr>
            <a:r>
              <a:rPr lang="en-AU" dirty="0">
                <a:solidFill>
                  <a:schemeClr val="tx1">
                    <a:lumMod val="75000"/>
                    <a:lumOff val="25000"/>
                  </a:schemeClr>
                </a:solidFill>
              </a:rPr>
              <a:t>Segments and solutions will be quantified further along in the design process if deemed necessary. This is about using collective wisdom and intuition along with data and observation to develop a range of derived ‘types of people’.</a:t>
            </a:r>
          </a:p>
          <a:p>
            <a:pPr marL="196773" indent="-196773">
              <a:buFont typeface="Arial" panose="020B0604020202020204" pitchFamily="34" charset="0"/>
              <a:buChar char="•"/>
            </a:pPr>
            <a:r>
              <a:rPr lang="en-AU" dirty="0">
                <a:solidFill>
                  <a:schemeClr val="tx1">
                    <a:lumMod val="75000"/>
                    <a:lumOff val="25000"/>
                  </a:schemeClr>
                </a:solidFill>
              </a:rPr>
              <a:t>Looking beyond a flat description of simply demographics or industry sector, personas must create empathy for the team and keep the user front  of mind when designing solutions.</a:t>
            </a:r>
          </a:p>
          <a:p>
            <a:pPr marL="575143" lvl="1" indent="-118064" defTabSz="914034">
              <a:buFont typeface="Arial" panose="020B0604020202020204" pitchFamily="34" charset="0"/>
              <a:buChar char="•"/>
              <a:defRPr/>
            </a:pPr>
            <a:endParaRPr lang="en-AU" dirty="0"/>
          </a:p>
          <a:p>
            <a:pPr marL="575143" lvl="1" indent="-118064" defTabSz="914034">
              <a:buFont typeface="Arial" panose="020B0604020202020204" pitchFamily="34" charset="0"/>
              <a:buChar char="•"/>
              <a:defRPr/>
            </a:pPr>
            <a:endParaRPr lang="en-AU" dirty="0"/>
          </a:p>
          <a:p>
            <a:pPr marL="575143" lvl="1" indent="-118064" defTabSz="914034">
              <a:buFont typeface="Arial" panose="020B0604020202020204" pitchFamily="34" charset="0"/>
              <a:buChar char="•"/>
              <a:defRPr/>
            </a:pPr>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28</a:t>
            </a:fld>
            <a:endParaRPr lang="en-AU" dirty="0"/>
          </a:p>
        </p:txBody>
      </p:sp>
    </p:spTree>
    <p:extLst>
      <p:ext uri="{BB962C8B-B14F-4D97-AF65-F5344CB8AC3E}">
        <p14:creationId xmlns:p14="http://schemas.microsoft.com/office/powerpoint/2010/main" val="14206287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A persona summarizes a group of really similar characteristics</a:t>
            </a:r>
            <a:endParaRPr lang="en-AU" dirty="0">
              <a:solidFill>
                <a:schemeClr val="tx1">
                  <a:lumMod val="75000"/>
                  <a:lumOff val="25000"/>
                </a:schemeClr>
              </a:solidFill>
            </a:endParaRPr>
          </a:p>
          <a:p>
            <a:pPr marL="196773" indent="-196773">
              <a:buFont typeface="Arial" panose="020B0604020202020204" pitchFamily="34" charset="0"/>
              <a:buChar char="•"/>
            </a:pPr>
            <a:r>
              <a:rPr lang="en-AU" dirty="0">
                <a:solidFill>
                  <a:schemeClr val="tx1">
                    <a:lumMod val="75000"/>
                    <a:lumOff val="25000"/>
                  </a:schemeClr>
                </a:solidFill>
              </a:rPr>
              <a:t>Personas are user stories that bring to life different groups of people – derived from all of your primary and secondary data collection in the Discovery phase.</a:t>
            </a:r>
          </a:p>
          <a:p>
            <a:pPr marL="196773" indent="-196773">
              <a:buFont typeface="Arial" panose="020B0604020202020204" pitchFamily="34" charset="0"/>
              <a:buChar char="•"/>
            </a:pPr>
            <a:r>
              <a:rPr lang="en-AU" dirty="0">
                <a:solidFill>
                  <a:schemeClr val="tx1">
                    <a:lumMod val="75000"/>
                    <a:lumOff val="25000"/>
                  </a:schemeClr>
                </a:solidFill>
              </a:rPr>
              <a:t>Personas represent a </a:t>
            </a:r>
            <a:r>
              <a:rPr lang="en-AU" i="1" dirty="0">
                <a:solidFill>
                  <a:schemeClr val="tx1">
                    <a:lumMod val="75000"/>
                    <a:lumOff val="25000"/>
                  </a:schemeClr>
                </a:solidFill>
              </a:rPr>
              <a:t>typical </a:t>
            </a:r>
            <a:r>
              <a:rPr lang="en-AU" dirty="0">
                <a:solidFill>
                  <a:schemeClr val="tx1">
                    <a:lumMod val="75000"/>
                    <a:lumOff val="25000"/>
                  </a:schemeClr>
                </a:solidFill>
              </a:rPr>
              <a:t>type of person in early forming segments of similar people – joined by (sometimes unique/discrete) needs driven by specific motivations, attitudes and behaviours and shaped by experience. They exist to help tailor the solution development process with a real person in mind. </a:t>
            </a:r>
          </a:p>
          <a:p>
            <a:pPr marL="196773" indent="-196773">
              <a:buFont typeface="Arial" panose="020B0604020202020204" pitchFamily="34" charset="0"/>
              <a:buChar char="•"/>
            </a:pPr>
            <a:r>
              <a:rPr lang="en-AU" dirty="0">
                <a:solidFill>
                  <a:schemeClr val="tx1">
                    <a:lumMod val="75000"/>
                    <a:lumOff val="25000"/>
                  </a:schemeClr>
                </a:solidFill>
              </a:rPr>
              <a:t>It is NOT a statistically significant segment at this stage nor is it meant to be. It simply represents the type of folk we met who are ‘kind of like each other’ in some </a:t>
            </a:r>
            <a:r>
              <a:rPr lang="en-AU" i="1" dirty="0">
                <a:solidFill>
                  <a:schemeClr val="tx1">
                    <a:lumMod val="75000"/>
                    <a:lumOff val="25000"/>
                  </a:schemeClr>
                </a:solidFill>
              </a:rPr>
              <a:t>key</a:t>
            </a:r>
            <a:r>
              <a:rPr lang="en-AU" dirty="0">
                <a:solidFill>
                  <a:schemeClr val="tx1">
                    <a:lumMod val="75000"/>
                    <a:lumOff val="25000"/>
                  </a:schemeClr>
                </a:solidFill>
              </a:rPr>
              <a:t> way. It is an amalgamation of similar stories to make designing solutions easier with a relatable person in mind. </a:t>
            </a:r>
          </a:p>
          <a:p>
            <a:endParaRPr lang="en-AU" dirty="0">
              <a:solidFill>
                <a:schemeClr val="tx1">
                  <a:lumMod val="75000"/>
                  <a:lumOff val="25000"/>
                </a:schemeClr>
              </a:solidFill>
            </a:endParaRPr>
          </a:p>
          <a:p>
            <a:r>
              <a:rPr lang="en-AU" b="1" dirty="0">
                <a:solidFill>
                  <a:schemeClr val="tx1">
                    <a:lumMod val="75000"/>
                    <a:lumOff val="25000"/>
                  </a:schemeClr>
                </a:solidFill>
              </a:rPr>
              <a:t>One size solution doesn’t fit all AND not everybody is like me!</a:t>
            </a:r>
          </a:p>
          <a:p>
            <a:pPr marL="196773" indent="-196773" defTabSz="914034">
              <a:buFont typeface="Arial" panose="020B0604020202020204" pitchFamily="34" charset="0"/>
              <a:buChar char="•"/>
              <a:defRPr/>
            </a:pPr>
            <a:r>
              <a:rPr lang="en-AU" dirty="0"/>
              <a:t>There are many different templates, but they should all aim to make </a:t>
            </a:r>
            <a:r>
              <a:rPr lang="en-AU" b="1" dirty="0"/>
              <a:t>who</a:t>
            </a:r>
            <a:r>
              <a:rPr lang="en-AU" dirty="0"/>
              <a:t> you’re designing for </a:t>
            </a:r>
            <a:r>
              <a:rPr lang="en-AU" b="1" dirty="0"/>
              <a:t>real</a:t>
            </a:r>
            <a:r>
              <a:rPr lang="en-AU" dirty="0"/>
              <a:t> and </a:t>
            </a:r>
            <a:r>
              <a:rPr lang="en-AU" b="1" dirty="0"/>
              <a:t>in the room</a:t>
            </a:r>
          </a:p>
          <a:p>
            <a:pPr marL="196773" indent="-196773" defTabSz="914034">
              <a:buFont typeface="Arial" panose="020B0604020202020204" pitchFamily="34" charset="0"/>
              <a:buChar char="•"/>
              <a:defRPr/>
            </a:pPr>
            <a:r>
              <a:rPr lang="en-AU" dirty="0"/>
              <a:t>It's not usually based on one person, it's based on a combination of people.</a:t>
            </a:r>
          </a:p>
          <a:p>
            <a:pPr marL="196773" indent="-196773" defTabSz="914034">
              <a:buFont typeface="Arial" panose="020B0604020202020204" pitchFamily="34" charset="0"/>
              <a:buChar char="•"/>
              <a:defRPr/>
            </a:pPr>
            <a:r>
              <a:rPr lang="en-AU" dirty="0"/>
              <a:t>The persona kind of helps you to tell a story about the people that you've interviewed as well and brings them to life. </a:t>
            </a:r>
          </a:p>
          <a:p>
            <a:pPr marL="196773" indent="-196773" defTabSz="914034">
              <a:buFont typeface="Arial" panose="020B0604020202020204" pitchFamily="34" charset="0"/>
              <a:buChar char="•"/>
              <a:defRPr/>
            </a:pPr>
            <a:r>
              <a:rPr lang="en-AU" dirty="0"/>
              <a:t>So, it tells you about things like their attitudes, their values, their beliefs, what their particular high points are, and what their behaviours are like. A persona asks you to talk about things like what their needs are– it really helps you to share the story of the people you've done research on. </a:t>
            </a:r>
          </a:p>
          <a:p>
            <a:pPr marL="118064" indent="-118064" defTabSz="914034">
              <a:buFont typeface="Arial" panose="020B0604020202020204" pitchFamily="34" charset="0"/>
              <a:buChar char="•"/>
              <a:defRPr/>
            </a:pPr>
            <a:endParaRPr lang="en-US" dirty="0"/>
          </a:p>
          <a:p>
            <a:pPr defTabSz="1326994">
              <a:defRPr/>
            </a:pPr>
            <a:r>
              <a:rPr lang="en-AU" b="1" dirty="0"/>
              <a:t>Personas as a storytelling tool</a:t>
            </a:r>
          </a:p>
          <a:p>
            <a:pPr marL="171405" indent="-171405" defTabSz="1326994">
              <a:buFont typeface="Arial" panose="020B0604020202020204" pitchFamily="34" charset="0"/>
              <a:buChar char="•"/>
              <a:defRPr/>
            </a:pPr>
            <a:r>
              <a:rPr lang="en-AU" dirty="0"/>
              <a:t>Personas are a story telling tool. It also helps you when you're coming up with solutions to look back and say, "Does it actually address our users needs or not?" Is it going to help these personas? </a:t>
            </a:r>
          </a:p>
          <a:p>
            <a:pPr marL="575143" lvl="1" indent="-118064" defTabSz="914034">
              <a:buFont typeface="Arial" panose="020B0604020202020204" pitchFamily="34" charset="0"/>
              <a:buChar char="•"/>
              <a:defRPr/>
            </a:pPr>
            <a:r>
              <a:rPr lang="en-AU" dirty="0"/>
              <a:t>Or if the idea isn't going to help any personas, well, there's not much point in investing any more time into it either. So, we use them a bit later on to assess solutions against as well.</a:t>
            </a:r>
          </a:p>
          <a:p>
            <a:pPr marL="171405" indent="-171405" defTabSz="1326994">
              <a:buFont typeface="Arial" panose="020B0604020202020204" pitchFamily="34" charset="0"/>
              <a:buChar char="•"/>
              <a:defRPr/>
            </a:pPr>
            <a:r>
              <a:rPr lang="en-AU" dirty="0"/>
              <a:t>I think the main thing personas are really about– you need to try to tell someone's story, that its all about story telling. So, making it real for people. </a:t>
            </a:r>
          </a:p>
          <a:p>
            <a:pPr marL="575143" lvl="1" indent="-118064" defTabSz="914034">
              <a:buFont typeface="Arial" panose="020B0604020202020204" pitchFamily="34" charset="0"/>
              <a:buChar char="•"/>
              <a:defRPr/>
            </a:pPr>
            <a:r>
              <a:rPr lang="en-AU" dirty="0"/>
              <a:t>If you can tell the story about Lucy here, and tell her story and how her life revolves around that problem, then you're going to have more success in persuading people that it’s important to support people like her with the ideas or solutions that you’re working with later in the process.</a:t>
            </a:r>
          </a:p>
          <a:p>
            <a:pPr marL="575143" lvl="1" indent="-118064" defTabSz="914034">
              <a:buFont typeface="Arial" panose="020B0604020202020204" pitchFamily="34" charset="0"/>
              <a:buChar char="•"/>
              <a:defRPr/>
            </a:pPr>
            <a:endParaRPr lang="en-AU" dirty="0"/>
          </a:p>
          <a:p>
            <a:r>
              <a:rPr lang="en-AU" b="1" dirty="0">
                <a:solidFill>
                  <a:schemeClr val="tx1">
                    <a:lumMod val="75000"/>
                    <a:lumOff val="25000"/>
                  </a:schemeClr>
                </a:solidFill>
              </a:rPr>
              <a:t>Developing personas</a:t>
            </a:r>
          </a:p>
          <a:p>
            <a:pPr marL="196773" indent="-196773">
              <a:buFont typeface="Arial" panose="020B0604020202020204" pitchFamily="34" charset="0"/>
              <a:buChar char="•"/>
            </a:pPr>
            <a:r>
              <a:rPr lang="en-AU" dirty="0">
                <a:solidFill>
                  <a:schemeClr val="tx1">
                    <a:lumMod val="75000"/>
                    <a:lumOff val="25000"/>
                  </a:schemeClr>
                </a:solidFill>
              </a:rPr>
              <a:t>The focus of your project will define how you group people. </a:t>
            </a:r>
          </a:p>
          <a:p>
            <a:pPr marL="196773" indent="-196773">
              <a:buFont typeface="Arial" panose="020B0604020202020204" pitchFamily="34" charset="0"/>
              <a:buChar char="•"/>
            </a:pPr>
            <a:r>
              <a:rPr lang="en-AU" dirty="0"/>
              <a:t>Personas always build off the real things you've heard; the quotes and details in your personas are derived from your interviews. </a:t>
            </a:r>
          </a:p>
          <a:p>
            <a:pPr marL="196773" indent="-196773">
              <a:buFont typeface="Arial" panose="020B0604020202020204" pitchFamily="34" charset="0"/>
              <a:buChar char="•"/>
            </a:pPr>
            <a:r>
              <a:rPr lang="en-AU" dirty="0"/>
              <a:t>But they’re also a pulling together the real people stories that you've heard, taking it beyond specific details to feel like a person. </a:t>
            </a:r>
          </a:p>
          <a:p>
            <a:pPr>
              <a:buFont typeface="Arial" panose="020B0604020202020204" pitchFamily="34" charset="0"/>
              <a:buNone/>
            </a:pPr>
            <a:endParaRPr lang="en-AU" dirty="0">
              <a:solidFill>
                <a:schemeClr val="tx1">
                  <a:lumMod val="75000"/>
                  <a:lumOff val="25000"/>
                </a:schemeClr>
              </a:solidFill>
            </a:endParaRPr>
          </a:p>
          <a:p>
            <a:pPr>
              <a:buFont typeface="Arial" panose="020B0604020202020204" pitchFamily="34" charset="0"/>
              <a:buNone/>
            </a:pPr>
            <a:r>
              <a:rPr lang="en-AU" b="1" dirty="0">
                <a:solidFill>
                  <a:schemeClr val="tx1">
                    <a:lumMod val="75000"/>
                    <a:lumOff val="25000"/>
                  </a:schemeClr>
                </a:solidFill>
              </a:rPr>
              <a:t>Further Notes</a:t>
            </a:r>
          </a:p>
          <a:p>
            <a:pPr marL="196773" indent="-196773">
              <a:buFont typeface="Arial" panose="020B0604020202020204" pitchFamily="34" charset="0"/>
              <a:buChar char="•"/>
            </a:pPr>
            <a:r>
              <a:rPr lang="en-AU" dirty="0">
                <a:solidFill>
                  <a:schemeClr val="tx1">
                    <a:lumMod val="75000"/>
                    <a:lumOff val="25000"/>
                  </a:schemeClr>
                </a:solidFill>
              </a:rPr>
              <a:t>You may have many personas – that’s okay, you’re in the divergent Discovery phase! As long as each persona has its own unique design challenges – not a whole lot of different stories that have the same problems, user journeys and needs. </a:t>
            </a:r>
          </a:p>
          <a:p>
            <a:pPr marL="196773" indent="-196773">
              <a:buFont typeface="Arial" panose="020B0604020202020204" pitchFamily="34" charset="0"/>
              <a:buChar char="•"/>
            </a:pPr>
            <a:r>
              <a:rPr lang="en-AU" dirty="0">
                <a:solidFill>
                  <a:schemeClr val="tx1">
                    <a:lumMod val="75000"/>
                    <a:lumOff val="25000"/>
                  </a:schemeClr>
                </a:solidFill>
              </a:rPr>
              <a:t>Segments and solutions will be quantified further along in the design process if deemed necessary. This is about using collective wisdom and intuition along with data and observation to develop a range of derived ‘types of people’.</a:t>
            </a:r>
          </a:p>
          <a:p>
            <a:pPr marL="196773" indent="-196773">
              <a:buFont typeface="Arial" panose="020B0604020202020204" pitchFamily="34" charset="0"/>
              <a:buChar char="•"/>
            </a:pPr>
            <a:r>
              <a:rPr lang="en-AU" dirty="0">
                <a:solidFill>
                  <a:schemeClr val="tx1">
                    <a:lumMod val="75000"/>
                    <a:lumOff val="25000"/>
                  </a:schemeClr>
                </a:solidFill>
              </a:rPr>
              <a:t>Looking beyond a flat description of simply demographics or industry sector, personas must create empathy for the team and keep the user front  of mind when designing solutions.</a:t>
            </a:r>
          </a:p>
          <a:p>
            <a:pPr marL="575143" lvl="1" indent="-118064" defTabSz="914034">
              <a:buFont typeface="Arial" panose="020B0604020202020204" pitchFamily="34" charset="0"/>
              <a:buChar char="•"/>
              <a:defRPr/>
            </a:pPr>
            <a:endParaRPr lang="en-AU" dirty="0"/>
          </a:p>
          <a:p>
            <a:pPr marL="575143" lvl="1" indent="-118064" defTabSz="914034">
              <a:buFont typeface="Arial" panose="020B0604020202020204" pitchFamily="34" charset="0"/>
              <a:buChar char="•"/>
              <a:defRPr/>
            </a:pPr>
            <a:endParaRPr lang="en-AU" dirty="0"/>
          </a:p>
          <a:p>
            <a:pPr marL="575143" lvl="1" indent="-118064" defTabSz="914034">
              <a:buFont typeface="Arial" panose="020B0604020202020204" pitchFamily="34" charset="0"/>
              <a:buChar char="•"/>
              <a:defRPr/>
            </a:pPr>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29</a:t>
            </a:fld>
            <a:endParaRPr lang="en-AU" dirty="0"/>
          </a:p>
        </p:txBody>
      </p:sp>
    </p:spTree>
    <p:extLst>
      <p:ext uri="{BB962C8B-B14F-4D97-AF65-F5344CB8AC3E}">
        <p14:creationId xmlns:p14="http://schemas.microsoft.com/office/powerpoint/2010/main" val="12680942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Recap</a:t>
            </a:r>
          </a:p>
          <a:p>
            <a:pPr marL="171381" indent="-171381">
              <a:buFont typeface="Arial" panose="020B0604020202020204" pitchFamily="34" charset="0"/>
              <a:buChar char="•"/>
            </a:pPr>
            <a:r>
              <a:rPr lang="en-AU" dirty="0"/>
              <a:t>Welcome to the second day of the BizLab Academy Human Centred Design 1.01 training course!  It’s excellent to see all of you again and I hope you had a good week </a:t>
            </a:r>
          </a:p>
          <a:p>
            <a:pPr marL="171381" indent="-171381">
              <a:buFont typeface="Arial" panose="020B0604020202020204" pitchFamily="34" charset="0"/>
              <a:buChar char="•"/>
            </a:pPr>
            <a:r>
              <a:rPr lang="en-AU" dirty="0"/>
              <a:t>Last week on day 1 we went through the problem identification and empathise phase of Discovery</a:t>
            </a:r>
          </a:p>
          <a:p>
            <a:pPr marL="171381" indent="-171381">
              <a:buFont typeface="Arial" panose="020B0604020202020204" pitchFamily="34" charset="0"/>
              <a:buChar char="•"/>
            </a:pPr>
            <a:r>
              <a:rPr lang="en-AU" dirty="0"/>
              <a:t>[Point to the material on the walls in each of the team areas] We went through:</a:t>
            </a:r>
          </a:p>
          <a:p>
            <a:pPr marL="486219" lvl="1" indent="-171381">
              <a:buFont typeface="Arial" panose="020B0604020202020204" pitchFamily="34" charset="0"/>
              <a:buChar char="•"/>
            </a:pPr>
            <a:r>
              <a:rPr lang="en-AU" dirty="0"/>
              <a:t>how to a</a:t>
            </a:r>
            <a:r>
              <a:rPr lang="en-AU" dirty="0">
                <a:cs typeface="Arial" panose="020B0604020202020204" pitchFamily="34" charset="0"/>
              </a:rPr>
              <a:t>rticulate a problem statement, </a:t>
            </a:r>
          </a:p>
          <a:p>
            <a:pPr marL="486219" lvl="1" indent="-171381">
              <a:buFont typeface="Arial" panose="020B0604020202020204" pitchFamily="34" charset="0"/>
              <a:buChar char="•"/>
            </a:pPr>
            <a:r>
              <a:rPr lang="en-AU" dirty="0">
                <a:cs typeface="Arial" panose="020B0604020202020204" pitchFamily="34" charset="0"/>
              </a:rPr>
              <a:t>identify the scope of the problem, </a:t>
            </a:r>
          </a:p>
          <a:p>
            <a:pPr marL="486219" lvl="1" indent="-171381">
              <a:buFont typeface="Arial" panose="020B0604020202020204" pitchFamily="34" charset="0"/>
              <a:buChar char="•"/>
            </a:pPr>
            <a:r>
              <a:rPr lang="en-AU" dirty="0">
                <a:cs typeface="Arial" panose="020B0604020202020204" pitchFamily="34" charset="0"/>
              </a:rPr>
              <a:t>identify affected stakeholders, </a:t>
            </a:r>
          </a:p>
          <a:p>
            <a:pPr marL="486219" lvl="1" indent="-171381">
              <a:buFont typeface="Arial" panose="020B0604020202020204" pitchFamily="34" charset="0"/>
              <a:buChar char="•"/>
            </a:pPr>
            <a:r>
              <a:rPr lang="en-AU" dirty="0">
                <a:cs typeface="Arial" panose="020B0604020202020204" pitchFamily="34" charset="0"/>
              </a:rPr>
              <a:t>developing a discussion guide, </a:t>
            </a:r>
          </a:p>
          <a:p>
            <a:pPr marL="486219" lvl="1" indent="-171381">
              <a:buFont typeface="Arial" panose="020B0604020202020204" pitchFamily="34" charset="0"/>
              <a:buChar char="•"/>
            </a:pPr>
            <a:r>
              <a:rPr lang="en-AU" dirty="0">
                <a:cs typeface="Arial" panose="020B0604020202020204" pitchFamily="34" charset="0"/>
              </a:rPr>
              <a:t>conducting interviews, </a:t>
            </a:r>
          </a:p>
          <a:p>
            <a:pPr marL="486219" lvl="1" indent="-171381">
              <a:buFont typeface="Arial" panose="020B0604020202020204" pitchFamily="34" charset="0"/>
              <a:buChar char="•"/>
            </a:pPr>
            <a:r>
              <a:rPr lang="en-AU" dirty="0">
                <a:cs typeface="Arial" panose="020B0604020202020204" pitchFamily="34" charset="0"/>
              </a:rPr>
              <a:t>and doing some initial download (debrief) after your interviews. </a:t>
            </a:r>
          </a:p>
          <a:p>
            <a:pPr marL="171381" indent="-171381">
              <a:buFont typeface="Arial" panose="020B0604020202020204" pitchFamily="34" charset="0"/>
              <a:buChar char="•"/>
            </a:pPr>
            <a:r>
              <a:rPr lang="en-AU" dirty="0"/>
              <a:t>Today (Day 2), we’ll be moving into the Define and Ideate phases.</a:t>
            </a:r>
          </a:p>
        </p:txBody>
      </p:sp>
      <p:sp>
        <p:nvSpPr>
          <p:cNvPr id="4" name="Slide Number Placeholder 3"/>
          <p:cNvSpPr>
            <a:spLocks noGrp="1"/>
          </p:cNvSpPr>
          <p:nvPr>
            <p:ph type="sldNum" sz="quarter" idx="10"/>
          </p:nvPr>
        </p:nvSpPr>
        <p:spPr/>
        <p:txBody>
          <a:bodyPr/>
          <a:lstStyle/>
          <a:p>
            <a:fld id="{6235FB79-F35C-4267-8C28-D3EA29794483}" type="slidenum">
              <a:rPr lang="en-AU" smtClean="0"/>
              <a:t>3</a:t>
            </a:fld>
            <a:endParaRPr lang="en-AU" dirty="0"/>
          </a:p>
        </p:txBody>
      </p:sp>
    </p:spTree>
    <p:extLst>
      <p:ext uri="{BB962C8B-B14F-4D97-AF65-F5344CB8AC3E}">
        <p14:creationId xmlns:p14="http://schemas.microsoft.com/office/powerpoint/2010/main" val="25760798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Presenter: add your own examples if possible</a:t>
            </a:r>
          </a:p>
        </p:txBody>
      </p:sp>
      <p:sp>
        <p:nvSpPr>
          <p:cNvPr id="4" name="Slide Number Placeholder 3"/>
          <p:cNvSpPr>
            <a:spLocks noGrp="1"/>
          </p:cNvSpPr>
          <p:nvPr>
            <p:ph type="sldNum" sz="quarter" idx="10"/>
          </p:nvPr>
        </p:nvSpPr>
        <p:spPr/>
        <p:txBody>
          <a:bodyPr/>
          <a:lstStyle/>
          <a:p>
            <a:fld id="{6235FB79-F35C-4267-8C28-D3EA29794483}" type="slidenum">
              <a:rPr lang="en-AU" smtClean="0"/>
              <a:t>30</a:t>
            </a:fld>
            <a:endParaRPr lang="en-AU" dirty="0"/>
          </a:p>
        </p:txBody>
      </p:sp>
    </p:spTree>
    <p:extLst>
      <p:ext uri="{BB962C8B-B14F-4D97-AF65-F5344CB8AC3E}">
        <p14:creationId xmlns:p14="http://schemas.microsoft.com/office/powerpoint/2010/main" val="24515415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Presenter: add your own examples if possible</a:t>
            </a:r>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31</a:t>
            </a:fld>
            <a:endParaRPr lang="en-AU" dirty="0">
              <a:solidFill>
                <a:prstClr val="black"/>
              </a:solidFill>
            </a:endParaRPr>
          </a:p>
        </p:txBody>
      </p:sp>
    </p:spTree>
    <p:extLst>
      <p:ext uri="{BB962C8B-B14F-4D97-AF65-F5344CB8AC3E}">
        <p14:creationId xmlns:p14="http://schemas.microsoft.com/office/powerpoint/2010/main" val="17243883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29761">
              <a:defRPr/>
            </a:pPr>
            <a:r>
              <a:rPr lang="en-AU" sz="900" dirty="0"/>
              <a:t>The key purpose of anything we take into a workshop is to support the stimulation of ideas. They should help participants: </a:t>
            </a:r>
          </a:p>
          <a:p>
            <a:pPr marL="118080" indent="-118080" defTabSz="629761">
              <a:buFont typeface="Arial" panose="020B0604020202020204" pitchFamily="34" charset="0"/>
              <a:buChar char="•"/>
              <a:defRPr/>
            </a:pPr>
            <a:r>
              <a:rPr lang="en-AU" sz="900" dirty="0"/>
              <a:t>Get an understanding of why we’re focussing on a particular question or challenge</a:t>
            </a:r>
          </a:p>
          <a:p>
            <a:pPr marL="118080" indent="-118080" defTabSz="629761">
              <a:buFont typeface="Arial" panose="020B0604020202020204" pitchFamily="34" charset="0"/>
              <a:buChar char="•"/>
              <a:defRPr/>
            </a:pPr>
            <a:r>
              <a:rPr lang="en-AU" sz="900" dirty="0"/>
              <a:t>Empathise with your users</a:t>
            </a:r>
          </a:p>
          <a:p>
            <a:pPr marL="118080" indent="-118080" defTabSz="629761">
              <a:buFont typeface="Arial" panose="020B0604020202020204" pitchFamily="34" charset="0"/>
              <a:buChar char="•"/>
              <a:defRPr/>
            </a:pPr>
            <a:r>
              <a:rPr lang="en-AU" sz="900" dirty="0"/>
              <a:t>Understand their key pain points and motivations</a:t>
            </a:r>
          </a:p>
          <a:p>
            <a:pPr marL="118080" indent="-118080" defTabSz="629761">
              <a:buFont typeface="Arial" panose="020B0604020202020204" pitchFamily="34" charset="0"/>
              <a:buChar char="•"/>
              <a:defRPr/>
            </a:pPr>
            <a:endParaRPr lang="en-AU" sz="900" dirty="0"/>
          </a:p>
          <a:p>
            <a:pPr defTabSz="629761">
              <a:defRPr/>
            </a:pPr>
            <a:r>
              <a:rPr lang="en-AU" sz="900" dirty="0"/>
              <a:t>These artefacts are also a powerful tool for communicating with key stakeholders and project sponsors. We have always found them useful for demonstrating our research journey and helping stakeholders come along for the ride. </a:t>
            </a:r>
          </a:p>
          <a:p>
            <a:pPr defTabSz="629761">
              <a:defRPr/>
            </a:pPr>
            <a:endParaRPr lang="en-AU" sz="900" dirty="0"/>
          </a:p>
          <a:p>
            <a:pPr defTabSz="629761">
              <a:defRPr/>
            </a:pPr>
            <a:r>
              <a:rPr lang="en-AU" sz="900" dirty="0"/>
              <a:t>Today we will be using journey maps and building on our user profiles to take into ideation. </a:t>
            </a:r>
          </a:p>
        </p:txBody>
      </p:sp>
      <p:sp>
        <p:nvSpPr>
          <p:cNvPr id="4" name="Slide Number Placeholder 3"/>
          <p:cNvSpPr>
            <a:spLocks noGrp="1"/>
          </p:cNvSpPr>
          <p:nvPr>
            <p:ph type="sldNum" sz="quarter" idx="10"/>
          </p:nvPr>
        </p:nvSpPr>
        <p:spPr/>
        <p:txBody>
          <a:bodyPr/>
          <a:lstStyle/>
          <a:p>
            <a:fld id="{6235FB79-F35C-4267-8C28-D3EA29794483}" type="slidenum">
              <a:rPr lang="en-AU" smtClean="0"/>
              <a:t>32</a:t>
            </a:fld>
            <a:endParaRPr lang="en-AU" dirty="0"/>
          </a:p>
        </p:txBody>
      </p:sp>
    </p:spTree>
    <p:extLst>
      <p:ext uri="{BB962C8B-B14F-4D97-AF65-F5344CB8AC3E}">
        <p14:creationId xmlns:p14="http://schemas.microsoft.com/office/powerpoint/2010/main" val="80581186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33779">
              <a:defRPr/>
            </a:pPr>
            <a:r>
              <a:rPr lang="en-AU" sz="900" dirty="0"/>
              <a:t>Usually we would use personas to create a journey map. Personas differ from user profiles as they are created by combing rather than representing a single user. They are not necessarily based around demographics (such as age groups or gender) but around attitudes and beliefs. </a:t>
            </a:r>
          </a:p>
          <a:p>
            <a:pPr defTabSz="433779">
              <a:defRPr/>
            </a:pPr>
            <a:r>
              <a:rPr lang="en-AU" sz="900" dirty="0"/>
              <a:t>It’s important that personas are representative of a number of people so you can better present the journey of your users as a whole. </a:t>
            </a:r>
          </a:p>
          <a:p>
            <a:pPr defTabSz="433779">
              <a:defRPr/>
            </a:pPr>
            <a:endParaRPr lang="en-AU" sz="900" dirty="0"/>
          </a:p>
          <a:p>
            <a:pPr defTabSz="433779">
              <a:defRPr/>
            </a:pPr>
            <a:r>
              <a:rPr lang="en-AU" sz="900" dirty="0"/>
              <a:t>Today we will be using the user profiles you created this morning – this is due to our limited access to multiple users, but we want to stress that this is not normal practice. </a:t>
            </a:r>
          </a:p>
          <a:p>
            <a:pPr defTabSz="629761">
              <a:defRPr/>
            </a:pPr>
            <a:r>
              <a:rPr lang="en-AU" sz="900" b="1" dirty="0">
                <a:solidFill>
                  <a:schemeClr val="tx1">
                    <a:lumMod val="50000"/>
                  </a:schemeClr>
                </a:solidFill>
              </a:rPr>
              <a:t>Example:</a:t>
            </a:r>
          </a:p>
          <a:p>
            <a:pPr defTabSz="629761">
              <a:defRPr/>
            </a:pPr>
            <a:r>
              <a:rPr lang="en-AU" sz="900" dirty="0">
                <a:solidFill>
                  <a:schemeClr val="tx1">
                    <a:lumMod val="50000"/>
                  </a:schemeClr>
                </a:solidFill>
              </a:rPr>
              <a:t>For the Mental Health Project after undertaking our user research, we identified three key areas of opportunity which we formed into more targeted design questions. One of these:</a:t>
            </a:r>
          </a:p>
          <a:p>
            <a:pPr defTabSz="629761">
              <a:defRPr/>
            </a:pPr>
            <a:r>
              <a:rPr lang="en-AU" sz="900" b="1" dirty="0">
                <a:solidFill>
                  <a:schemeClr val="tx1">
                    <a:lumMod val="50000"/>
                  </a:schemeClr>
                </a:solidFill>
              </a:rPr>
              <a:t>How might we empower managers to offer flexibility to their teams while managing productivity expectations? </a:t>
            </a:r>
          </a:p>
          <a:p>
            <a:r>
              <a:rPr lang="en-AU" b="0" dirty="0" smtClean="0"/>
              <a:t>To demonstrate this as a journey</a:t>
            </a:r>
            <a:r>
              <a:rPr lang="en-AU" b="0" baseline="0" dirty="0" smtClean="0"/>
              <a:t> we might illustrate the journey of a manager approaching a performance discussion with a team member. Some of the pain points we would pull out is the frustration trying balance the whole teams expectations, </a:t>
            </a:r>
            <a:endParaRPr lang="en-AU" b="0" dirty="0" smtClean="0"/>
          </a:p>
          <a:p>
            <a:pPr defTabSz="433779">
              <a:defRPr/>
            </a:pPr>
            <a:endParaRPr lang="en-AU" sz="900" dirty="0"/>
          </a:p>
        </p:txBody>
      </p:sp>
      <p:sp>
        <p:nvSpPr>
          <p:cNvPr id="4" name="Slide Number Placeholder 3"/>
          <p:cNvSpPr>
            <a:spLocks noGrp="1"/>
          </p:cNvSpPr>
          <p:nvPr>
            <p:ph type="sldNum" sz="quarter" idx="10"/>
          </p:nvPr>
        </p:nvSpPr>
        <p:spPr/>
        <p:txBody>
          <a:bodyPr/>
          <a:lstStyle/>
          <a:p>
            <a:fld id="{6235FB79-F35C-4267-8C28-D3EA29794483}" type="slidenum">
              <a:rPr lang="en-AU" smtClean="0"/>
              <a:t>33</a:t>
            </a:fld>
            <a:endParaRPr lang="en-AU" dirty="0"/>
          </a:p>
        </p:txBody>
      </p:sp>
    </p:spTree>
    <p:extLst>
      <p:ext uri="{BB962C8B-B14F-4D97-AF65-F5344CB8AC3E}">
        <p14:creationId xmlns:p14="http://schemas.microsoft.com/office/powerpoint/2010/main" val="249292191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CASE STUDY</a:t>
            </a:r>
            <a:r>
              <a:rPr lang="en-AU" baseline="0" dirty="0" smtClean="0"/>
              <a:t> – JOURNEY MAP</a:t>
            </a:r>
          </a:p>
          <a:p>
            <a:pPr defTabSz="914308">
              <a:defRPr/>
            </a:pPr>
            <a:r>
              <a:rPr lang="en-AU" dirty="0" smtClean="0"/>
              <a:t>Presenter: add your own examples if possible</a:t>
            </a:r>
          </a:p>
          <a:p>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34</a:t>
            </a:fld>
            <a:endParaRPr lang="en-AU" dirty="0"/>
          </a:p>
        </p:txBody>
      </p:sp>
    </p:spTree>
    <p:extLst>
      <p:ext uri="{BB962C8B-B14F-4D97-AF65-F5344CB8AC3E}">
        <p14:creationId xmlns:p14="http://schemas.microsoft.com/office/powerpoint/2010/main" val="37434365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CASE STUDY</a:t>
            </a:r>
            <a:r>
              <a:rPr lang="en-AU" baseline="0" dirty="0" smtClean="0"/>
              <a:t> – JOURNEY MAP</a:t>
            </a:r>
          </a:p>
          <a:p>
            <a:pPr defTabSz="914308">
              <a:defRPr/>
            </a:pPr>
            <a:r>
              <a:rPr lang="en-AU" dirty="0" smtClean="0"/>
              <a:t>Presenter: add your own examples if possible</a:t>
            </a:r>
          </a:p>
          <a:p>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35</a:t>
            </a:fld>
            <a:endParaRPr lang="en-AU" dirty="0"/>
          </a:p>
        </p:txBody>
      </p:sp>
    </p:spTree>
    <p:extLst>
      <p:ext uri="{BB962C8B-B14F-4D97-AF65-F5344CB8AC3E}">
        <p14:creationId xmlns:p14="http://schemas.microsoft.com/office/powerpoint/2010/main" val="312907711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6235FB79-F35C-4267-8C28-D3EA29794483}" type="slidenum">
              <a:rPr lang="en-AU" smtClean="0"/>
              <a:t>36</a:t>
            </a:fld>
            <a:endParaRPr lang="en-AU" dirty="0"/>
          </a:p>
        </p:txBody>
      </p:sp>
    </p:spTree>
    <p:extLst>
      <p:ext uri="{BB962C8B-B14F-4D97-AF65-F5344CB8AC3E}">
        <p14:creationId xmlns:p14="http://schemas.microsoft.com/office/powerpoint/2010/main" val="220220209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8080" indent="-118080">
              <a:buFont typeface="Arial" panose="020B0604020202020204" pitchFamily="34" charset="0"/>
              <a:buChar char="•"/>
            </a:pPr>
            <a:endParaRPr lang="en-AU" dirty="0" smtClean="0"/>
          </a:p>
        </p:txBody>
      </p:sp>
      <p:sp>
        <p:nvSpPr>
          <p:cNvPr id="4" name="Slide Number Placeholder 3"/>
          <p:cNvSpPr>
            <a:spLocks noGrp="1"/>
          </p:cNvSpPr>
          <p:nvPr>
            <p:ph type="sldNum" sz="quarter" idx="10"/>
          </p:nvPr>
        </p:nvSpPr>
        <p:spPr/>
        <p:txBody>
          <a:bodyPr/>
          <a:lstStyle/>
          <a:p>
            <a:fld id="{6235FB79-F35C-4267-8C28-D3EA29794483}" type="slidenum">
              <a:rPr lang="en-AU" smtClean="0"/>
              <a:t>37</a:t>
            </a:fld>
            <a:endParaRPr lang="en-AU" dirty="0"/>
          </a:p>
        </p:txBody>
      </p:sp>
    </p:spTree>
    <p:extLst>
      <p:ext uri="{BB962C8B-B14F-4D97-AF65-F5344CB8AC3E}">
        <p14:creationId xmlns:p14="http://schemas.microsoft.com/office/powerpoint/2010/main" val="40345016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6235FB79-F35C-4267-8C28-D3EA29794483}" type="slidenum">
              <a:rPr lang="en-AU" smtClean="0"/>
              <a:t>38</a:t>
            </a:fld>
            <a:endParaRPr lang="en-AU" dirty="0"/>
          </a:p>
        </p:txBody>
      </p:sp>
    </p:spTree>
    <p:extLst>
      <p:ext uri="{BB962C8B-B14F-4D97-AF65-F5344CB8AC3E}">
        <p14:creationId xmlns:p14="http://schemas.microsoft.com/office/powerpoint/2010/main" val="290866035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Move to next slide for template, then hold on the slide after during activity</a:t>
            </a:r>
          </a:p>
          <a:p>
            <a:r>
              <a:rPr lang="en-AU" b="1" dirty="0" smtClean="0"/>
              <a:t>Timing:</a:t>
            </a:r>
            <a:r>
              <a:rPr lang="en-AU" b="1" baseline="0" dirty="0" smtClean="0"/>
              <a:t> </a:t>
            </a:r>
            <a:r>
              <a:rPr lang="en-AU" b="0" baseline="0" dirty="0" smtClean="0"/>
              <a:t>30 minutes </a:t>
            </a:r>
            <a:endParaRPr lang="en-AU" b="1" dirty="0" smtClean="0"/>
          </a:p>
          <a:p>
            <a:r>
              <a:rPr lang="en-AU" b="0" dirty="0" smtClean="0"/>
              <a:t>User</a:t>
            </a:r>
            <a:r>
              <a:rPr lang="en-AU" b="0" baseline="0" dirty="0" smtClean="0"/>
              <a:t> profiles from previous session, collect materials from the back table that teams can use to build their journey maps. </a:t>
            </a:r>
          </a:p>
          <a:p>
            <a:endParaRPr lang="en-AU" b="0" dirty="0" smtClean="0"/>
          </a:p>
          <a:p>
            <a:r>
              <a:rPr lang="en-AU" b="1" dirty="0" smtClean="0"/>
              <a:t>Materials </a:t>
            </a:r>
          </a:p>
          <a:p>
            <a:pPr marL="118080" indent="-118080">
              <a:buFont typeface="Arial" panose="020B0604020202020204" pitchFamily="34" charset="0"/>
              <a:buChar char="•"/>
            </a:pPr>
            <a:r>
              <a:rPr lang="en-AU" b="0" dirty="0" smtClean="0"/>
              <a:t>Brown paper</a:t>
            </a:r>
          </a:p>
          <a:p>
            <a:pPr marL="118080" indent="-118080">
              <a:buFont typeface="Arial" panose="020B0604020202020204" pitchFamily="34" charset="0"/>
              <a:buChar char="•"/>
            </a:pPr>
            <a:r>
              <a:rPr lang="en-AU" b="0" dirty="0" smtClean="0"/>
              <a:t>Coloured paper</a:t>
            </a:r>
          </a:p>
          <a:p>
            <a:pPr marL="118080" indent="-118080">
              <a:buFont typeface="Arial" panose="020B0604020202020204" pitchFamily="34" charset="0"/>
              <a:buChar char="•"/>
            </a:pPr>
            <a:r>
              <a:rPr lang="en-AU" b="0" dirty="0" smtClean="0"/>
              <a:t>Coloured pens / sharpies </a:t>
            </a:r>
          </a:p>
          <a:p>
            <a:pPr marL="118080" indent="-118080">
              <a:buFont typeface="Arial" panose="020B0604020202020204" pitchFamily="34" charset="0"/>
              <a:buChar char="•"/>
            </a:pPr>
            <a:r>
              <a:rPr lang="en-AU" b="0" baseline="0" dirty="0" smtClean="0"/>
              <a:t>Magazines </a:t>
            </a:r>
          </a:p>
          <a:p>
            <a:pPr marL="118080" indent="-118080">
              <a:buFont typeface="Arial" panose="020B0604020202020204" pitchFamily="34" charset="0"/>
              <a:buChar char="•"/>
            </a:pPr>
            <a:r>
              <a:rPr lang="en-AU" b="0" baseline="0" dirty="0" smtClean="0"/>
              <a:t>Glue</a:t>
            </a:r>
          </a:p>
          <a:p>
            <a:pPr marL="118080" indent="-118080">
              <a:buFont typeface="Arial" panose="020B0604020202020204" pitchFamily="34" charset="0"/>
              <a:buChar char="•"/>
            </a:pPr>
            <a:endParaRPr lang="en-AU" b="0" dirty="0" smtClean="0"/>
          </a:p>
          <a:p>
            <a:r>
              <a:rPr lang="en-AU" b="1" dirty="0" smtClean="0"/>
              <a:t>Instructions</a:t>
            </a:r>
            <a:r>
              <a:rPr lang="en-AU" b="1" baseline="0" dirty="0" smtClean="0"/>
              <a:t> </a:t>
            </a:r>
            <a:endParaRPr lang="en-AU" b="1" dirty="0" smtClean="0"/>
          </a:p>
          <a:p>
            <a:pPr marL="118080" indent="-118080">
              <a:buFont typeface="Arial" panose="020B0604020202020204" pitchFamily="34" charset="0"/>
              <a:buChar char="•"/>
            </a:pPr>
            <a:r>
              <a:rPr lang="en-AU" dirty="0" smtClean="0"/>
              <a:t>Set up materials on the back table</a:t>
            </a:r>
            <a:r>
              <a:rPr lang="en-AU" baseline="0" dirty="0" smtClean="0"/>
              <a:t> for teams to go and collect</a:t>
            </a:r>
          </a:p>
          <a:p>
            <a:pPr marL="118080" indent="-118080">
              <a:buFont typeface="Arial" panose="020B0604020202020204" pitchFamily="34" charset="0"/>
              <a:buChar char="•"/>
            </a:pPr>
            <a:endParaRPr lang="en-AU" dirty="0" smtClean="0"/>
          </a:p>
        </p:txBody>
      </p:sp>
      <p:sp>
        <p:nvSpPr>
          <p:cNvPr id="4" name="Slide Number Placeholder 3"/>
          <p:cNvSpPr>
            <a:spLocks noGrp="1"/>
          </p:cNvSpPr>
          <p:nvPr>
            <p:ph type="sldNum" sz="quarter" idx="10"/>
          </p:nvPr>
        </p:nvSpPr>
        <p:spPr/>
        <p:txBody>
          <a:bodyPr/>
          <a:lstStyle/>
          <a:p>
            <a:fld id="{6235FB79-F35C-4267-8C28-D3EA29794483}" type="slidenum">
              <a:rPr lang="en-AU" smtClean="0"/>
              <a:t>39</a:t>
            </a:fld>
            <a:endParaRPr lang="en-AU" dirty="0"/>
          </a:p>
        </p:txBody>
      </p:sp>
    </p:spTree>
    <p:extLst>
      <p:ext uri="{BB962C8B-B14F-4D97-AF65-F5344CB8AC3E}">
        <p14:creationId xmlns:p14="http://schemas.microsoft.com/office/powerpoint/2010/main" val="41214870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None/>
            </a:pPr>
            <a:r>
              <a:rPr lang="en-US" b="1" dirty="0"/>
              <a:t>Introduce the day</a:t>
            </a:r>
            <a:endParaRPr lang="en-AU" b="1" dirty="0"/>
          </a:p>
          <a:p>
            <a:pPr marL="171381" indent="-171381">
              <a:buFont typeface="Arial" panose="020B0604020202020204" pitchFamily="34" charset="0"/>
              <a:buChar char="•"/>
            </a:pPr>
            <a:r>
              <a:rPr lang="en-AU" dirty="0"/>
              <a:t>In Define our focus today is on synthesising what you heard from your interviews last week to define your insights and areas of opportunity.</a:t>
            </a:r>
          </a:p>
          <a:p>
            <a:pPr marL="171381" indent="-171381">
              <a:buFont typeface="Arial" panose="020B0604020202020204" pitchFamily="34" charset="0"/>
              <a:buChar char="•"/>
            </a:pPr>
            <a:r>
              <a:rPr lang="en-AU" dirty="0"/>
              <a:t>Later today, that material will be your stimulus as you come up with different ideas to solve your problem.</a:t>
            </a:r>
          </a:p>
          <a:p>
            <a:pPr marL="171381" indent="-171381">
              <a:buFont typeface="Arial" panose="020B0604020202020204" pitchFamily="34" charset="0"/>
              <a:buChar char="•"/>
            </a:pPr>
            <a:r>
              <a:rPr lang="en-US" dirty="0"/>
              <a:t>We do this synthesis by working through what we heard in individual interviews, then bringing that information together to draw out themes and insights, identifying what’s ‘typical’, what’s an outlier, and whether our research findings support the problem statement.</a:t>
            </a:r>
          </a:p>
          <a:p>
            <a:pPr marL="171381" indent="-171381">
              <a:buFont typeface="Arial" panose="020B0604020202020204" pitchFamily="34" charset="0"/>
              <a:buChar char="•"/>
            </a:pPr>
            <a:r>
              <a:rPr lang="en-US" dirty="0"/>
              <a:t>This stage is also an important time to share research findings in a clear, appealing way with the broader stakeholders in the work, which helps to develop their interest and connection with the final outcome.</a:t>
            </a:r>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4</a:t>
            </a:fld>
            <a:endParaRPr lang="en-AU" dirty="0"/>
          </a:p>
        </p:txBody>
      </p:sp>
    </p:spTree>
    <p:extLst>
      <p:ext uri="{BB962C8B-B14F-4D97-AF65-F5344CB8AC3E}">
        <p14:creationId xmlns:p14="http://schemas.microsoft.com/office/powerpoint/2010/main" val="17510702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6235FB79-F35C-4267-8C28-D3EA29794483}" type="slidenum">
              <a:rPr lang="en-AU" smtClean="0"/>
              <a:t>40</a:t>
            </a:fld>
            <a:endParaRPr lang="en-AU" dirty="0"/>
          </a:p>
        </p:txBody>
      </p:sp>
    </p:spTree>
    <p:extLst>
      <p:ext uri="{BB962C8B-B14F-4D97-AF65-F5344CB8AC3E}">
        <p14:creationId xmlns:p14="http://schemas.microsoft.com/office/powerpoint/2010/main" val="115179429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6235FB79-F35C-4267-8C28-D3EA29794483}" type="slidenum">
              <a:rPr lang="en-AU" smtClean="0"/>
              <a:t>41</a:t>
            </a:fld>
            <a:endParaRPr lang="en-AU" dirty="0"/>
          </a:p>
        </p:txBody>
      </p:sp>
    </p:spTree>
    <p:extLst>
      <p:ext uri="{BB962C8B-B14F-4D97-AF65-F5344CB8AC3E}">
        <p14:creationId xmlns:p14="http://schemas.microsoft.com/office/powerpoint/2010/main" val="590419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42</a:t>
            </a:fld>
            <a:endParaRPr lang="en-AU" dirty="0">
              <a:solidFill>
                <a:prstClr val="black"/>
              </a:solidFill>
            </a:endParaRPr>
          </a:p>
        </p:txBody>
      </p:sp>
    </p:spTree>
    <p:extLst>
      <p:ext uri="{BB962C8B-B14F-4D97-AF65-F5344CB8AC3E}">
        <p14:creationId xmlns:p14="http://schemas.microsoft.com/office/powerpoint/2010/main" val="135103650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We’re now entering into the ‘Create’ phase of the design methodology.</a:t>
            </a:r>
            <a:endParaRPr lang="en-US" dirty="0"/>
          </a:p>
          <a:p>
            <a:r>
              <a:rPr lang="en-US" dirty="0"/>
              <a:t>In the last session, we took our problem definition and went broad to think about the wide range of information on the problem, including our own assumptions and the information we gathered from our users.</a:t>
            </a:r>
          </a:p>
          <a:p>
            <a:r>
              <a:rPr lang="en-US" dirty="0"/>
              <a:t>This morning we moved into the ‘define’ phase, refining our understanding of the problem through observations, insights and themes.</a:t>
            </a:r>
          </a:p>
          <a:p>
            <a:r>
              <a:rPr lang="en-US" dirty="0"/>
              <a:t>Now we’re going to start broadening our thinking again by considering what could be done to tackle the problem.</a:t>
            </a:r>
          </a:p>
          <a:p>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43</a:t>
            </a:fld>
            <a:endParaRPr lang="en-AU" dirty="0"/>
          </a:p>
        </p:txBody>
      </p:sp>
    </p:spTree>
    <p:extLst>
      <p:ext uri="{BB962C8B-B14F-4D97-AF65-F5344CB8AC3E}">
        <p14:creationId xmlns:p14="http://schemas.microsoft.com/office/powerpoint/2010/main" val="48499864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Materials: </a:t>
            </a:r>
            <a:r>
              <a:rPr lang="en-US" dirty="0"/>
              <a:t>Ideation poster</a:t>
            </a:r>
          </a:p>
          <a:p>
            <a:endParaRPr lang="en-AU" b="1" dirty="0"/>
          </a:p>
          <a:p>
            <a:r>
              <a:rPr lang="en-AU" b="1" dirty="0"/>
              <a:t>Introduction</a:t>
            </a:r>
          </a:p>
          <a:p>
            <a:pPr marL="171405" indent="-171405">
              <a:buFont typeface="Arial" panose="020B0604020202020204" pitchFamily="34" charset="0"/>
              <a:buChar char="•"/>
            </a:pPr>
            <a:r>
              <a:rPr lang="en-AU" dirty="0"/>
              <a:t>In ideate, we're doing a first pass of ideas and then assessing and refine the ideas to get to the gold.</a:t>
            </a:r>
          </a:p>
          <a:p>
            <a:pPr marL="171405" indent="-171405">
              <a:buFont typeface="Arial" panose="020B0604020202020204" pitchFamily="34" charset="0"/>
              <a:buChar char="•"/>
            </a:pPr>
            <a:r>
              <a:rPr lang="en-US" dirty="0"/>
              <a:t>Our Ideation poster here shows the different behaviours that support great ideation.</a:t>
            </a:r>
          </a:p>
          <a:p>
            <a:pPr marL="171405" indent="-171405">
              <a:buFont typeface="Arial" panose="020B0604020202020204" pitchFamily="34" charset="0"/>
              <a:buChar char="•"/>
            </a:pPr>
            <a:endParaRPr lang="en-AU" dirty="0"/>
          </a:p>
          <a:p>
            <a:endParaRPr lang="en-AU" dirty="0"/>
          </a:p>
          <a:p>
            <a:r>
              <a:rPr lang="en-AU" b="1" dirty="0"/>
              <a:t>Ideation Behaviour – Be Wild!</a:t>
            </a:r>
          </a:p>
          <a:p>
            <a:pPr marL="628485" lvl="1" indent="-171405">
              <a:buFont typeface="Arial" panose="020B0604020202020204" pitchFamily="34" charset="0"/>
              <a:buChar char="•"/>
            </a:pPr>
            <a:r>
              <a:rPr lang="en-AU" dirty="0"/>
              <a:t>It's much easier to take a really crazy idea and tame it, than it is to take a dull idea and try and make it wild. </a:t>
            </a:r>
          </a:p>
          <a:p>
            <a:pPr marL="171405" indent="-171405">
              <a:buFont typeface="Arial" panose="020B0604020202020204" pitchFamily="34" charset="0"/>
              <a:buChar char="•"/>
            </a:pPr>
            <a:r>
              <a:rPr lang="en-AU" dirty="0"/>
              <a:t>One example of that…</a:t>
            </a:r>
          </a:p>
          <a:p>
            <a:pPr marL="628485" lvl="1" indent="-171405">
              <a:buFont typeface="Arial" panose="020B0604020202020204" pitchFamily="34" charset="0"/>
              <a:buChar char="•"/>
            </a:pPr>
            <a:r>
              <a:rPr lang="en-AU" dirty="0"/>
              <a:t>During one ideation session we were talking about domestic travel, getting from Canberra to Brisbane. And one of the guys on the team was like, "Well, we have this cannon, and we then we just fired people over to Sydney." </a:t>
            </a:r>
          </a:p>
          <a:p>
            <a:pPr marL="628485" lvl="1" indent="-171405">
              <a:buFont typeface="Arial" panose="020B0604020202020204" pitchFamily="34" charset="0"/>
              <a:buChar char="•"/>
            </a:pPr>
            <a:r>
              <a:rPr lang="en-AU" dirty="0"/>
              <a:t>It's a very extreme idea, but then we're talking about what is kind of the drive behind that? What's the need that that's addressing? How people just want to be able to get there instantly. </a:t>
            </a:r>
          </a:p>
          <a:p>
            <a:pPr marL="628485" lvl="1" indent="-171405">
              <a:buFont typeface="Arial" panose="020B0604020202020204" pitchFamily="34" charset="0"/>
              <a:buChar char="•"/>
            </a:pPr>
            <a:r>
              <a:rPr lang="en-AU" dirty="0"/>
              <a:t>This shifted the question to ‘What can we do that's a more instantaneous way to travel?’ We were exploring a whole host of different things that we might not have explored otherwise.</a:t>
            </a:r>
          </a:p>
          <a:p>
            <a:pPr marL="171405" indent="-171405">
              <a:buFont typeface="Arial" panose="020B0604020202020204" pitchFamily="34" charset="0"/>
              <a:buChar char="•"/>
            </a:pPr>
            <a:r>
              <a:rPr lang="en-AU" dirty="0"/>
              <a:t>Sometimes it's good to be a little bit wild, a little bit crazy. Then you can bring that back, and think about what's the gem within this solution? How could we make it work, if we were to do it?</a:t>
            </a:r>
          </a:p>
          <a:p>
            <a:pPr lvl="1">
              <a:buFont typeface="Arial" panose="020B0604020202020204" pitchFamily="34" charset="0"/>
              <a:buNone/>
            </a:pPr>
            <a:endParaRPr lang="en-AU" dirty="0"/>
          </a:p>
          <a:p>
            <a:r>
              <a:rPr lang="en-AU" b="1" dirty="0"/>
              <a:t>Ideation Behaviour – More is better</a:t>
            </a:r>
          </a:p>
          <a:p>
            <a:pPr marL="171405" indent="-171405">
              <a:buFont typeface="Arial" panose="020B0604020202020204" pitchFamily="34" charset="0"/>
              <a:buChar char="•"/>
            </a:pPr>
            <a:r>
              <a:rPr lang="en-AU" dirty="0"/>
              <a:t>People often think that with ideas ... if I just sit here, and really, really think about it, and I do that for long enough, I'm going to come up with the best idea. </a:t>
            </a:r>
          </a:p>
          <a:p>
            <a:pPr marL="171405" indent="-171405">
              <a:buFont typeface="Arial" panose="020B0604020202020204" pitchFamily="34" charset="0"/>
              <a:buChar char="•"/>
            </a:pPr>
            <a:r>
              <a:rPr lang="en-AU" dirty="0"/>
              <a:t>But you actually come up with better ideas when you force yourself to come up with as many as possible in a short of space of time. So the more ideas that you have, the better ideas you start to have. </a:t>
            </a:r>
          </a:p>
          <a:p>
            <a:pPr marL="171405" indent="-171405">
              <a:buFont typeface="Arial" panose="020B0604020202020204" pitchFamily="34" charset="0"/>
              <a:buChar char="•"/>
            </a:pPr>
            <a:r>
              <a:rPr lang="en-AU" dirty="0"/>
              <a:t>And you have to park one, and keep forcing your brain to keep making connections and coming up with something new. </a:t>
            </a:r>
          </a:p>
          <a:p>
            <a:pPr marL="171405" indent="-171405">
              <a:buFont typeface="Arial" panose="020B0604020202020204" pitchFamily="34" charset="0"/>
              <a:buChar char="•"/>
            </a:pPr>
            <a:r>
              <a:rPr lang="en-AU" dirty="0"/>
              <a:t>So more ideas you can get, the better those ideas end up being in the end.</a:t>
            </a:r>
          </a:p>
          <a:p>
            <a:pPr marL="171405" indent="-171405">
              <a:buFont typeface="Arial" panose="020B0604020202020204" pitchFamily="34" charset="0"/>
              <a:buChar char="•"/>
            </a:pPr>
            <a:endParaRPr lang="en-AU" dirty="0"/>
          </a:p>
          <a:p>
            <a:pPr>
              <a:buFont typeface="Arial" panose="020B0604020202020204" pitchFamily="34" charset="0"/>
              <a:buNone/>
            </a:pPr>
            <a:r>
              <a:rPr lang="en-AU" b="1" dirty="0"/>
              <a:t>Ideation Behaviour – “Yes/and”</a:t>
            </a:r>
          </a:p>
          <a:p>
            <a:pPr marL="171405" indent="-171405">
              <a:buFont typeface="Arial" panose="020B0604020202020204" pitchFamily="34" charset="0"/>
              <a:buChar char="•"/>
            </a:pPr>
            <a:r>
              <a:rPr lang="en-AU" dirty="0"/>
              <a:t>Another behaviour is looking to build ideas, or a “ yes/and” behaviour. </a:t>
            </a:r>
          </a:p>
          <a:p>
            <a:pPr marL="171405" indent="-171405">
              <a:buFont typeface="Arial" panose="020B0604020202020204" pitchFamily="34" charset="0"/>
              <a:buChar char="•"/>
            </a:pPr>
            <a:r>
              <a:rPr lang="en-AU" dirty="0"/>
              <a:t>Has anyone ever done improv theatre before?</a:t>
            </a:r>
          </a:p>
          <a:p>
            <a:pPr marL="628485" lvl="1" indent="-171405">
              <a:buFont typeface="Arial" panose="020B0604020202020204" pitchFamily="34" charset="0"/>
              <a:buChar char="•"/>
            </a:pPr>
            <a:r>
              <a:rPr lang="en-AU" dirty="0"/>
              <a:t> So with improv theatre, there's this behaviour called yes/and. </a:t>
            </a:r>
          </a:p>
          <a:p>
            <a:pPr marL="628485" lvl="1" indent="-171405">
              <a:buFont typeface="Arial" panose="020B0604020202020204" pitchFamily="34" charset="0"/>
              <a:buChar char="•"/>
            </a:pPr>
            <a:r>
              <a:rPr lang="en-AU" dirty="0"/>
              <a:t>So if somebody comes in and says, "I'm riding a horse." You say, "Oh, yeah, you're riding a horse, and you've got a feather in your hat." </a:t>
            </a:r>
          </a:p>
          <a:p>
            <a:pPr marL="628485" lvl="1" indent="-171405">
              <a:buFont typeface="Arial" panose="020B0604020202020204" pitchFamily="34" charset="0"/>
              <a:buChar char="•"/>
            </a:pPr>
            <a:r>
              <a:rPr lang="en-AU" dirty="0"/>
              <a:t>So rather than, when  someone suggests an idea, cutting it down, we're going to build on that idea.</a:t>
            </a:r>
          </a:p>
          <a:p>
            <a:pPr marL="1085565" lvl="2" indent="-171405">
              <a:buFont typeface="Arial" panose="020B0604020202020204" pitchFamily="34" charset="0"/>
              <a:buChar char="•"/>
              <a:defRPr/>
            </a:pPr>
            <a:r>
              <a:rPr lang="en-AU" dirty="0"/>
              <a:t>Rather than saying, "That's a crap idea. Here are all the ways that that idea won't work." we are going to say "Oh, that's a really great idea. We could also do this. And we could do it like this." </a:t>
            </a:r>
          </a:p>
          <a:p>
            <a:pPr marL="628485" lvl="1" indent="-171405">
              <a:buFont typeface="Arial" panose="020B0604020202020204" pitchFamily="34" charset="0"/>
              <a:buChar char="•"/>
            </a:pPr>
            <a:r>
              <a:rPr lang="en-AU" dirty="0"/>
              <a:t>When you're coming up with ideas, we want you to be ready to build off of each other's work. </a:t>
            </a:r>
          </a:p>
          <a:p>
            <a:endParaRPr lang="en-US" dirty="0"/>
          </a:p>
          <a:p>
            <a:r>
              <a:rPr lang="en-AU" b="1" dirty="0"/>
              <a:t>Ideation Behaviour – Nurturing the baby giraffes</a:t>
            </a:r>
          </a:p>
          <a:p>
            <a:pPr marL="171405" indent="-171405">
              <a:buFont typeface="Arial" panose="020B0604020202020204" pitchFamily="34" charset="0"/>
              <a:buChar char="•"/>
            </a:pPr>
            <a:r>
              <a:rPr lang="en-AU" dirty="0"/>
              <a:t>Has anyone seen a baby giraffe before? </a:t>
            </a:r>
          </a:p>
          <a:p>
            <a:pPr marL="171405" indent="-171405">
              <a:buFont typeface="Arial" panose="020B0604020202020204" pitchFamily="34" charset="0"/>
              <a:buChar char="•"/>
            </a:pPr>
            <a:r>
              <a:rPr lang="en-AU" dirty="0"/>
              <a:t>They have little skinny stilts for legs and they look quite awkward. And standing up's quite hard for them, and they're all wobbly.</a:t>
            </a:r>
          </a:p>
          <a:p>
            <a:pPr marL="171405" indent="-171405">
              <a:buFont typeface="Arial" panose="020B0604020202020204" pitchFamily="34" charset="0"/>
              <a:buChar char="•"/>
            </a:pPr>
            <a:r>
              <a:rPr lang="en-AU" dirty="0"/>
              <a:t>The point of this is that sometimes ideas are like baby giraffes. They look kind of awkward. They look like they're not gonna stand on their own. But if you support them a little bit, they'll grow, and they can end up being a quite graceful creature. </a:t>
            </a:r>
          </a:p>
          <a:p>
            <a:pPr marL="171405" indent="-171405">
              <a:buFont typeface="Arial" panose="020B0604020202020204" pitchFamily="34" charset="0"/>
              <a:buChar char="•"/>
            </a:pPr>
            <a:r>
              <a:rPr lang="en-AU" dirty="0"/>
              <a:t>So, with an idea, sometimes they can look really undeveloped at the beginning, and they need a little bit of nurturing to get them to a point where they're much more stable and can stand on their own feet.</a:t>
            </a:r>
          </a:p>
          <a:p>
            <a:pPr marL="171405" indent="-171405">
              <a:buFont typeface="Arial" panose="020B0604020202020204" pitchFamily="34" charset="0"/>
              <a:buChar char="•"/>
            </a:pPr>
            <a:r>
              <a:rPr lang="en-AU" dirty="0"/>
              <a:t>We don’t want to throw them out too early. </a:t>
            </a:r>
          </a:p>
          <a:p>
            <a:endParaRPr lang="en-AU" dirty="0"/>
          </a:p>
          <a:p>
            <a:r>
              <a:rPr lang="en-AU" b="1" dirty="0"/>
              <a:t>Running ideation sessions</a:t>
            </a:r>
          </a:p>
          <a:p>
            <a:pPr marL="171405" indent="-171405">
              <a:buFont typeface="Arial" panose="020B0604020202020204" pitchFamily="34" charset="0"/>
              <a:buChar char="•"/>
            </a:pPr>
            <a:r>
              <a:rPr lang="en-AU" dirty="0"/>
              <a:t>Ideation is about looking at the problem from different lenses, thinking about it from different perspectives, and also getting lots of different stakeholders involved in doing the ideation </a:t>
            </a:r>
          </a:p>
          <a:p>
            <a:pPr marL="171405" indent="-171405">
              <a:buFont typeface="Arial" panose="020B0604020202020204" pitchFamily="34" charset="0"/>
              <a:buChar char="•"/>
            </a:pPr>
            <a:r>
              <a:rPr lang="en-AU" dirty="0"/>
              <a:t>When you’re running an ideation session in the real world, you'll have end users involved and other stakeholders involved.</a:t>
            </a:r>
          </a:p>
          <a:p>
            <a:pPr marL="171405" indent="-171405">
              <a:buFont typeface="Arial" panose="020B0604020202020204" pitchFamily="34" charset="0"/>
              <a:buChar char="•"/>
            </a:pPr>
            <a:r>
              <a:rPr lang="en-AU" dirty="0"/>
              <a:t>And you might throw some wildcard people in there as well who might not have had any exposure to the problem.  Or they've dealt with analogous problems in the private sector. </a:t>
            </a:r>
          </a:p>
          <a:p>
            <a:pPr marL="171405" indent="-171405">
              <a:buFont typeface="Arial" panose="020B0604020202020204" pitchFamily="34" charset="0"/>
              <a:buChar char="•"/>
            </a:pPr>
            <a:r>
              <a:rPr lang="en-AU" dirty="0"/>
              <a:t>Think about your stakeholder map that we did. You don't just want your end user or just want the government coming up with the ideas. </a:t>
            </a:r>
          </a:p>
          <a:p>
            <a:pPr marL="171405" indent="-171405">
              <a:buFont typeface="Arial" panose="020B0604020202020204" pitchFamily="34" charset="0"/>
              <a:buChar char="•"/>
            </a:pPr>
            <a:endParaRPr lang="en-AU" dirty="0"/>
          </a:p>
          <a:p>
            <a:r>
              <a:rPr lang="en-AU" b="1" dirty="0"/>
              <a:t>Swapping team members for ideation</a:t>
            </a:r>
          </a:p>
          <a:p>
            <a:pPr marL="171405" indent="-171405">
              <a:buFont typeface="Arial" panose="020B0604020202020204" pitchFamily="34" charset="0"/>
              <a:buChar char="•"/>
            </a:pPr>
            <a:r>
              <a:rPr lang="en-AU" dirty="0"/>
              <a:t>For today’s session, we are going to mix up your teams. In a moment I’m going to have some people from each of the groups swap so some of you will be coming up with solutions for another team’s platform </a:t>
            </a:r>
          </a:p>
          <a:p>
            <a:pPr marL="171405" indent="-171405">
              <a:buFont typeface="Arial" panose="020B0604020202020204" pitchFamily="34" charset="0"/>
              <a:buChar char="•"/>
            </a:pPr>
            <a:r>
              <a:rPr lang="en-AU" dirty="0"/>
              <a:t>Once we’ve done the ideation process you will get to go back to your original group and work on the ideas that they came up with</a:t>
            </a:r>
          </a:p>
        </p:txBody>
      </p:sp>
      <p:sp>
        <p:nvSpPr>
          <p:cNvPr id="4" name="Slide Number Placeholder 3"/>
          <p:cNvSpPr>
            <a:spLocks noGrp="1"/>
          </p:cNvSpPr>
          <p:nvPr>
            <p:ph type="sldNum" sz="quarter" idx="10"/>
          </p:nvPr>
        </p:nvSpPr>
        <p:spPr/>
        <p:txBody>
          <a:bodyPr/>
          <a:lstStyle/>
          <a:p>
            <a:fld id="{6235FB79-F35C-4267-8C28-D3EA29794483}" type="slidenum">
              <a:rPr lang="en-AU" smtClean="0"/>
              <a:t>44</a:t>
            </a:fld>
            <a:endParaRPr lang="en-AU" dirty="0"/>
          </a:p>
        </p:txBody>
      </p:sp>
    </p:spTree>
    <p:extLst>
      <p:ext uri="{BB962C8B-B14F-4D97-AF65-F5344CB8AC3E}">
        <p14:creationId xmlns:p14="http://schemas.microsoft.com/office/powerpoint/2010/main" val="143912267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29674">
              <a:defRPr/>
            </a:pPr>
            <a:r>
              <a:rPr lang="en-US" b="1" dirty="0" smtClean="0"/>
              <a:t>Material:</a:t>
            </a:r>
            <a:r>
              <a:rPr lang="en-US" b="1" baseline="0" dirty="0" smtClean="0"/>
              <a:t> Plain paper</a:t>
            </a:r>
          </a:p>
          <a:p>
            <a:pPr defTabSz="629674">
              <a:defRPr/>
            </a:pPr>
            <a:endParaRPr lang="en-US" b="1" baseline="0" dirty="0" smtClean="0"/>
          </a:p>
          <a:p>
            <a:pPr defTabSz="629674">
              <a:defRPr/>
            </a:pPr>
            <a:r>
              <a:rPr lang="en-AU" b="1" dirty="0" smtClean="0"/>
              <a:t>Activity </a:t>
            </a:r>
            <a:endParaRPr lang="en-AU" b="1" dirty="0"/>
          </a:p>
          <a:p>
            <a:pPr marL="171381" indent="-171381" defTabSz="629674">
              <a:buFont typeface="Arial" panose="020B0604020202020204" pitchFamily="34" charset="0"/>
              <a:buChar char="•"/>
              <a:defRPr/>
            </a:pPr>
            <a:r>
              <a:rPr lang="en-AU" dirty="0"/>
              <a:t>For 3</a:t>
            </a:r>
            <a:r>
              <a:rPr lang="en-AU" baseline="0" dirty="0"/>
              <a:t> minutes, encourage people to keep writing as many uses as they can think of for a brick</a:t>
            </a:r>
            <a:r>
              <a:rPr lang="en-AU" dirty="0"/>
              <a:t> </a:t>
            </a:r>
            <a:r>
              <a:rPr lang="en-AU" baseline="0" dirty="0"/>
              <a:t>: the more you come up with ideas the better / more creative / more interesting your ideas get </a:t>
            </a:r>
          </a:p>
          <a:p>
            <a:pPr marL="171381" indent="-171381">
              <a:buFont typeface="Arial" panose="020B0604020202020204" pitchFamily="34" charset="0"/>
              <a:buChar char="•"/>
            </a:pPr>
            <a:r>
              <a:rPr lang="en-AU" baseline="0" dirty="0"/>
              <a:t>When time is up, ask for people to volunteer to share their first and last idea</a:t>
            </a:r>
          </a:p>
          <a:p>
            <a:pPr marL="171381" indent="-171381">
              <a:buFont typeface="Arial" panose="020B0604020202020204" pitchFamily="34" charset="0"/>
              <a:buChar char="•"/>
            </a:pPr>
            <a:r>
              <a:rPr lang="en-AU" baseline="0" dirty="0"/>
              <a:t>Reflect on the </a:t>
            </a:r>
            <a:r>
              <a:rPr lang="en-AU" baseline="0" dirty="0" smtClean="0"/>
              <a:t>difference</a:t>
            </a:r>
            <a:endParaRPr lang="en-AU" baseline="0" dirty="0"/>
          </a:p>
          <a:p>
            <a:pPr marL="171381" indent="-171381">
              <a:buFont typeface="Arial" panose="020B0604020202020204" pitchFamily="34" charset="0"/>
              <a:buChar char="•"/>
            </a:pPr>
            <a:r>
              <a:rPr lang="en-AU" baseline="0" dirty="0"/>
              <a:t>A good example from June 2018 HCD 1.01 training: The first idea was a doorstop, the last idea was something to use to test out your new steel capped boots</a:t>
            </a:r>
          </a:p>
          <a:p>
            <a:pPr marL="171381" indent="-171381">
              <a:buFont typeface="Arial" panose="020B0604020202020204" pitchFamily="34" charset="0"/>
              <a:buChar char="•"/>
            </a:pPr>
            <a:r>
              <a:rPr lang="en-AU" baseline="0" dirty="0"/>
              <a:t>Key messages are</a:t>
            </a:r>
            <a:r>
              <a:rPr lang="en-AU" baseline="0" dirty="0" smtClean="0"/>
              <a:t>:</a:t>
            </a:r>
            <a:endParaRPr lang="en-AU" baseline="0" dirty="0"/>
          </a:p>
          <a:p>
            <a:pPr marL="628462" lvl="1" indent="-171381" defTabSz="914160">
              <a:buFont typeface="Arial" panose="020B0604020202020204" pitchFamily="34" charset="0"/>
              <a:buChar char="•"/>
              <a:defRPr/>
            </a:pPr>
            <a:r>
              <a:rPr lang="en-AU" baseline="0" dirty="0"/>
              <a:t>People often think they will come up with better ideas if they think about it more first but this often isn’t the case</a:t>
            </a:r>
          </a:p>
          <a:p>
            <a:pPr marL="628462" lvl="1" indent="-171381">
              <a:buFont typeface="Arial" panose="020B0604020202020204" pitchFamily="34" charset="0"/>
              <a:buChar char="•"/>
            </a:pPr>
            <a:r>
              <a:rPr lang="en-AU" baseline="0" dirty="0"/>
              <a:t>We become more creative once we have exhausted the obvious ideas</a:t>
            </a:r>
          </a:p>
          <a:p>
            <a:pPr marL="628462" lvl="1" indent="-171381">
              <a:buFont typeface="Arial" panose="020B0604020202020204" pitchFamily="34" charset="0"/>
              <a:buChar char="•"/>
            </a:pPr>
            <a:r>
              <a:rPr lang="en-AU" baseline="0" dirty="0"/>
              <a:t>Time-boxing the activity helps – ideation in fast bursts to come up with as many ideas as possible and then look at how you can build on them – if we have too much time we can censor ourselves too much, the time pressure helps us to overcome that </a:t>
            </a:r>
          </a:p>
        </p:txBody>
      </p:sp>
      <p:sp>
        <p:nvSpPr>
          <p:cNvPr id="4" name="Slide Number Placeholder 3"/>
          <p:cNvSpPr>
            <a:spLocks noGrp="1"/>
          </p:cNvSpPr>
          <p:nvPr>
            <p:ph type="sldNum" sz="quarter" idx="10"/>
          </p:nvPr>
        </p:nvSpPr>
        <p:spPr/>
        <p:txBody>
          <a:bodyPr/>
          <a:lstStyle/>
          <a:p>
            <a:fld id="{6235FB79-F35C-4267-8C28-D3EA29794483}" type="slidenum">
              <a:rPr lang="en-AU" smtClean="0"/>
              <a:t>45</a:t>
            </a:fld>
            <a:endParaRPr lang="en-AU" dirty="0"/>
          </a:p>
        </p:txBody>
      </p:sp>
    </p:spTree>
    <p:extLst>
      <p:ext uri="{BB962C8B-B14F-4D97-AF65-F5344CB8AC3E}">
        <p14:creationId xmlns:p14="http://schemas.microsoft.com/office/powerpoint/2010/main" val="174847977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29674">
              <a:defRPr/>
            </a:pPr>
            <a:r>
              <a:rPr lang="en-US" b="1" dirty="0" smtClean="0"/>
              <a:t>Material:</a:t>
            </a:r>
            <a:r>
              <a:rPr lang="en-US" b="1" baseline="0" dirty="0" smtClean="0"/>
              <a:t> Plain paper</a:t>
            </a:r>
          </a:p>
          <a:p>
            <a:pPr defTabSz="629674">
              <a:defRPr/>
            </a:pPr>
            <a:endParaRPr lang="en-US" b="1" baseline="0" dirty="0" smtClean="0"/>
          </a:p>
          <a:p>
            <a:pPr defTabSz="629674">
              <a:defRPr/>
            </a:pPr>
            <a:r>
              <a:rPr lang="en-AU" b="1" dirty="0" smtClean="0"/>
              <a:t>Activity </a:t>
            </a:r>
          </a:p>
          <a:p>
            <a:pPr marL="171381" indent="-171381" defTabSz="629674">
              <a:buFont typeface="Arial" panose="020B0604020202020204" pitchFamily="34" charset="0"/>
              <a:buChar char="•"/>
              <a:defRPr/>
            </a:pPr>
            <a:r>
              <a:rPr lang="en-AU" dirty="0" smtClean="0"/>
              <a:t>For 3</a:t>
            </a:r>
            <a:r>
              <a:rPr lang="en-AU" baseline="0" dirty="0" smtClean="0"/>
              <a:t> minutes, encourage people to keep writing as many uses as they can think of for a brick</a:t>
            </a:r>
            <a:r>
              <a:rPr lang="en-AU" dirty="0" smtClean="0"/>
              <a:t> </a:t>
            </a:r>
            <a:r>
              <a:rPr lang="en-AU" baseline="0" dirty="0" smtClean="0"/>
              <a:t>: the more you come up with ideas the better / more creative / more interesting your ideas get </a:t>
            </a:r>
          </a:p>
          <a:p>
            <a:pPr marL="171381" indent="-171381">
              <a:buFont typeface="Arial" panose="020B0604020202020204" pitchFamily="34" charset="0"/>
              <a:buChar char="•"/>
            </a:pPr>
            <a:r>
              <a:rPr lang="en-AU" baseline="0" dirty="0" smtClean="0"/>
              <a:t>When time is up, ask for people to volunteer to share their first and last idea</a:t>
            </a:r>
          </a:p>
          <a:p>
            <a:pPr marL="171381" indent="-171381">
              <a:buFont typeface="Arial" panose="020B0604020202020204" pitchFamily="34" charset="0"/>
              <a:buChar char="•"/>
            </a:pPr>
            <a:r>
              <a:rPr lang="en-AU" baseline="0" dirty="0" smtClean="0"/>
              <a:t>Reflect on the difference</a:t>
            </a:r>
          </a:p>
          <a:p>
            <a:pPr marL="171381" indent="-171381">
              <a:buFont typeface="Arial" panose="020B0604020202020204" pitchFamily="34" charset="0"/>
              <a:buChar char="•"/>
            </a:pPr>
            <a:r>
              <a:rPr lang="en-AU" baseline="0" dirty="0" smtClean="0"/>
              <a:t>A good example from June 2018 HCD 1.01 training: The first idea was a doorstop, the last idea was something to use to test out your new steel capped boots</a:t>
            </a:r>
          </a:p>
          <a:p>
            <a:pPr marL="171381" indent="-171381">
              <a:buFont typeface="Arial" panose="020B0604020202020204" pitchFamily="34" charset="0"/>
              <a:buChar char="•"/>
            </a:pPr>
            <a:r>
              <a:rPr lang="en-AU" baseline="0" dirty="0" smtClean="0"/>
              <a:t>Key messages are:</a:t>
            </a:r>
          </a:p>
          <a:p>
            <a:pPr marL="628462" lvl="1" indent="-171381" defTabSz="914160">
              <a:buFont typeface="Arial" panose="020B0604020202020204" pitchFamily="34" charset="0"/>
              <a:buChar char="•"/>
              <a:defRPr/>
            </a:pPr>
            <a:r>
              <a:rPr lang="en-AU" baseline="0" dirty="0" smtClean="0"/>
              <a:t>People often think they will come up with better ideas if they think about it more first but this often isn’t the case</a:t>
            </a:r>
          </a:p>
          <a:p>
            <a:pPr marL="628462" lvl="1" indent="-171381">
              <a:buFont typeface="Arial" panose="020B0604020202020204" pitchFamily="34" charset="0"/>
              <a:buChar char="•"/>
            </a:pPr>
            <a:r>
              <a:rPr lang="en-AU" baseline="0" dirty="0" smtClean="0"/>
              <a:t>We become more creative once we have exhausted the obvious ideas</a:t>
            </a:r>
          </a:p>
          <a:p>
            <a:pPr marL="628462" lvl="1" indent="-171381">
              <a:buFont typeface="Arial" panose="020B0604020202020204" pitchFamily="34" charset="0"/>
              <a:buChar char="•"/>
            </a:pPr>
            <a:r>
              <a:rPr lang="en-AU" baseline="0" dirty="0" smtClean="0"/>
              <a:t>Time-boxing the activity helps – ideation in fast bursts to come up with as many ideas as possible and then look at how you can build on them – if we have too much time we can censor ourselves too much, the time pressure helps us to overcome that </a:t>
            </a:r>
          </a:p>
          <a:p>
            <a:pPr marL="248852" indent="-248852">
              <a:buFont typeface="Arial" panose="020B0604020202020204" pitchFamily="34" charset="0"/>
              <a:buChar char="•"/>
            </a:pPr>
            <a:endParaRPr lang="en-AU" baseline="0" dirty="0" smtClean="0"/>
          </a:p>
        </p:txBody>
      </p:sp>
      <p:sp>
        <p:nvSpPr>
          <p:cNvPr id="4" name="Slide Number Placeholder 3"/>
          <p:cNvSpPr>
            <a:spLocks noGrp="1"/>
          </p:cNvSpPr>
          <p:nvPr>
            <p:ph type="sldNum" sz="quarter" idx="10"/>
          </p:nvPr>
        </p:nvSpPr>
        <p:spPr/>
        <p:txBody>
          <a:bodyPr/>
          <a:lstStyle/>
          <a:p>
            <a:fld id="{6235FB79-F35C-4267-8C28-D3EA29794483}" type="slidenum">
              <a:rPr lang="en-AU" smtClean="0"/>
              <a:t>46</a:t>
            </a:fld>
            <a:endParaRPr lang="en-AU"/>
          </a:p>
        </p:txBody>
      </p:sp>
    </p:spTree>
    <p:extLst>
      <p:ext uri="{BB962C8B-B14F-4D97-AF65-F5344CB8AC3E}">
        <p14:creationId xmlns:p14="http://schemas.microsoft.com/office/powerpoint/2010/main" val="227042944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Small Business Digital example – guest speaker</a:t>
            </a:r>
          </a:p>
          <a:p>
            <a:endParaRPr lang="en-AU" dirty="0"/>
          </a:p>
          <a:p>
            <a:r>
              <a:rPr lang="en-AU" dirty="0"/>
              <a:t>Thoughts – stream of consciousness, don’t necessarily have to work</a:t>
            </a:r>
          </a:p>
          <a:p>
            <a:r>
              <a:rPr lang="en-AU" dirty="0"/>
              <a:t>Raw ideas – relate to the problem by providing a solution</a:t>
            </a:r>
          </a:p>
          <a:p>
            <a:r>
              <a:rPr lang="en-AU" dirty="0"/>
              <a:t>Concept: it’s a X that does Y </a:t>
            </a:r>
          </a:p>
          <a:p>
            <a:pPr defTabSz="629761">
              <a:defRPr/>
            </a:pPr>
            <a:r>
              <a:rPr lang="en-AU" dirty="0"/>
              <a:t>Refined concept: more meat on the bones:  it’s a X that does Y for who and what end</a:t>
            </a:r>
          </a:p>
          <a:p>
            <a:pPr defTabSz="629761">
              <a:defRPr/>
            </a:pPr>
            <a:r>
              <a:rPr lang="en-AU" dirty="0"/>
              <a:t>Prototype: material version of solution</a:t>
            </a:r>
          </a:p>
          <a:p>
            <a:pPr defTabSz="629761">
              <a:defRPr/>
            </a:pPr>
            <a:r>
              <a:rPr lang="en-AU" dirty="0"/>
              <a:t>Recommendation: tested prototype </a:t>
            </a:r>
          </a:p>
          <a:p>
            <a:endParaRPr lang="en-AU" dirty="0"/>
          </a:p>
          <a:p>
            <a:endParaRPr lang="en-AU" dirty="0"/>
          </a:p>
          <a:p>
            <a:endParaRPr lang="en-AU" dirty="0"/>
          </a:p>
          <a:p>
            <a:r>
              <a:rPr lang="en-AU" dirty="0"/>
              <a:t>We started out with 276 raw ideas. We turned that into 30 rough concepts. We then tested those and based on the feedback, we were able to combine, iterate and reduce those down to 19 concepts. Some of them we killed and others were improved and iterated.</a:t>
            </a:r>
          </a:p>
          <a:p>
            <a:endParaRPr lang="en-AU" dirty="0"/>
          </a:p>
          <a:p>
            <a:r>
              <a:rPr lang="en-AU" dirty="0"/>
              <a:t>We then built prototypes and tested 17 of those concepts. We got some more feedback through testing the prototypes and finally ended up with 10 recommended concepts. </a:t>
            </a:r>
          </a:p>
          <a:p>
            <a:pPr defTabSz="914160">
              <a:defRPr/>
            </a:pPr>
            <a:r>
              <a:rPr lang="en-AU" dirty="0"/>
              <a:t>We had some sketchers happening initially and  physical prototypes later on. </a:t>
            </a:r>
          </a:p>
          <a:p>
            <a:r>
              <a:rPr lang="en-AU" dirty="0"/>
              <a:t>What we put forward in the end was a much tighter version of what we thought the main features were the whole way through. </a:t>
            </a:r>
          </a:p>
          <a:p>
            <a:r>
              <a:rPr lang="en-AU" dirty="0"/>
              <a:t>Including: how it‘d look and function as a service.  </a:t>
            </a:r>
          </a:p>
          <a:p>
            <a:endParaRPr lang="en-AU" dirty="0"/>
          </a:p>
          <a:p>
            <a:r>
              <a:rPr lang="en-AU" dirty="0"/>
              <a:t>The fidelity and detail, the prototypes that you're testing will increase as your design evolves and you learn more. As you become a little more certain about what it is, you come up to higher fidelity prototypes using for testing. </a:t>
            </a:r>
          </a:p>
          <a:p>
            <a:endParaRPr lang="en-US" dirty="0"/>
          </a:p>
          <a:p>
            <a:r>
              <a:rPr lang="en-AU" dirty="0"/>
              <a:t>We now feel confident that we know some of the main components of the solution. Now we need to talk more about how we do it. And so that's when you might get feedback from other people who'd be involved in implementation. </a:t>
            </a:r>
          </a:p>
          <a:p>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47</a:t>
            </a:fld>
            <a:endParaRPr lang="en-AU" dirty="0"/>
          </a:p>
        </p:txBody>
      </p:sp>
    </p:spTree>
    <p:extLst>
      <p:ext uri="{BB962C8B-B14F-4D97-AF65-F5344CB8AC3E}">
        <p14:creationId xmlns:p14="http://schemas.microsoft.com/office/powerpoint/2010/main" val="177748910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29674">
              <a:defRPr/>
            </a:pPr>
            <a:r>
              <a:rPr lang="en-AU" b="1" baseline="0" dirty="0" smtClean="0"/>
              <a:t>Materials: </a:t>
            </a:r>
            <a:r>
              <a:rPr lang="en-AU" b="0" baseline="0" dirty="0" smtClean="0"/>
              <a:t>Butchers paper drawn up with 30 squares</a:t>
            </a:r>
          </a:p>
          <a:p>
            <a:pPr defTabSz="629674">
              <a:defRPr/>
            </a:pPr>
            <a:endParaRPr lang="en-AU" b="0" baseline="0" dirty="0" smtClean="0"/>
          </a:p>
          <a:p>
            <a:pPr defTabSz="629674">
              <a:defRPr/>
            </a:pPr>
            <a:r>
              <a:rPr lang="en-AU" b="1" baseline="0" dirty="0" smtClean="0"/>
              <a:t>Activity</a:t>
            </a:r>
            <a:r>
              <a:rPr lang="en-AU" b="0" baseline="0" dirty="0" smtClean="0"/>
              <a:t>: </a:t>
            </a:r>
            <a:r>
              <a:rPr lang="en-AU" sz="900" dirty="0"/>
              <a:t>Introduce the exercise to the groups. Explain that it is a simple exercise that will help them define some principles for creativity and idea generation. It will get them in a mindset of </a:t>
            </a:r>
            <a:r>
              <a:rPr lang="en-AU" sz="900" u="sng" dirty="0">
                <a:hlinkClick r:id="rId3"/>
              </a:rPr>
              <a:t>divergent thinking</a:t>
            </a:r>
            <a:r>
              <a:rPr lang="en-AU" sz="900" dirty="0"/>
              <a:t>. And it will be fun. They will work in silence for 7 minutes to draw as many different kinds of apples as they can.</a:t>
            </a:r>
          </a:p>
          <a:p>
            <a:pPr defTabSz="629674">
              <a:defRPr/>
            </a:pPr>
            <a:r>
              <a:rPr lang="en-AU" sz="900" dirty="0"/>
              <a:t>To complete – show how in the beginning everyone has similar ideas and the more you moved along you had to get more creative.</a:t>
            </a:r>
            <a:endParaRPr lang="en-AU" b="1" baseline="0" dirty="0"/>
          </a:p>
        </p:txBody>
      </p:sp>
      <p:sp>
        <p:nvSpPr>
          <p:cNvPr id="4" name="Slide Number Placeholder 3"/>
          <p:cNvSpPr>
            <a:spLocks noGrp="1"/>
          </p:cNvSpPr>
          <p:nvPr>
            <p:ph type="sldNum" sz="quarter" idx="10"/>
          </p:nvPr>
        </p:nvSpPr>
        <p:spPr/>
        <p:txBody>
          <a:bodyPr/>
          <a:lstStyle/>
          <a:p>
            <a:fld id="{6235FB79-F35C-4267-8C28-D3EA29794483}" type="slidenum">
              <a:rPr lang="en-AU" smtClean="0"/>
              <a:t>48</a:t>
            </a:fld>
            <a:endParaRPr lang="en-AU" dirty="0"/>
          </a:p>
        </p:txBody>
      </p:sp>
    </p:spTree>
    <p:extLst>
      <p:ext uri="{BB962C8B-B14F-4D97-AF65-F5344CB8AC3E}">
        <p14:creationId xmlns:p14="http://schemas.microsoft.com/office/powerpoint/2010/main" val="297744276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3013"/>
            <a:ext cx="5961063" cy="3354387"/>
          </a:xfrm>
        </p:spPr>
      </p:sp>
      <p:sp>
        <p:nvSpPr>
          <p:cNvPr id="3" name="Notes Placeholder 2"/>
          <p:cNvSpPr>
            <a:spLocks noGrp="1"/>
          </p:cNvSpPr>
          <p:nvPr>
            <p:ph type="body" idx="1"/>
          </p:nvPr>
        </p:nvSpPr>
        <p:spPr/>
        <p:txBody>
          <a:bodyPr/>
          <a:lstStyle/>
          <a:p>
            <a:pPr>
              <a:lnSpc>
                <a:spcPct val="150000"/>
              </a:lnSpc>
            </a:pPr>
            <a:r>
              <a:rPr lang="en-AU" dirty="0"/>
              <a:t>*make sure to demo this to group, before you let them loose </a:t>
            </a:r>
            <a:r>
              <a:rPr lang="en-AU" dirty="0">
                <a:sym typeface="Wingdings" panose="05000000000000000000" pitchFamily="2" charset="2"/>
              </a:rPr>
              <a:t> </a:t>
            </a:r>
            <a:endParaRPr lang="en-AU" dirty="0"/>
          </a:p>
          <a:p>
            <a:endParaRPr lang="en-AU" dirty="0"/>
          </a:p>
          <a:p>
            <a:r>
              <a:rPr lang="en-AU" dirty="0"/>
              <a:t>Talk to your own problem </a:t>
            </a:r>
            <a:endParaRPr lang="en-AU" dirty="0" smtClean="0"/>
          </a:p>
          <a:p>
            <a:endParaRPr lang="en-AU" dirty="0" smtClean="0"/>
          </a:p>
          <a:p>
            <a:r>
              <a:rPr lang="en-AU" dirty="0" smtClean="0"/>
              <a:t>This exercise is</a:t>
            </a:r>
            <a:r>
              <a:rPr lang="en-AU" baseline="0" dirty="0" smtClean="0"/>
              <a:t> especially good if you’re stuck – even for introverts, although extroverts might enjoy this more </a:t>
            </a:r>
            <a:r>
              <a:rPr lang="en-AU" baseline="0" dirty="0" smtClean="0">
                <a:sym typeface="Wingdings" panose="05000000000000000000" pitchFamily="2" charset="2"/>
              </a:rPr>
              <a:t> </a:t>
            </a:r>
            <a:endParaRPr lang="en-AU" dirty="0"/>
          </a:p>
        </p:txBody>
      </p:sp>
      <p:sp>
        <p:nvSpPr>
          <p:cNvPr id="4" name="Slide Number Placeholder 3"/>
          <p:cNvSpPr>
            <a:spLocks noGrp="1"/>
          </p:cNvSpPr>
          <p:nvPr>
            <p:ph type="sldNum" sz="quarter" idx="10"/>
          </p:nvPr>
        </p:nvSpPr>
        <p:spPr/>
        <p:txBody>
          <a:bodyPr/>
          <a:lstStyle/>
          <a:p>
            <a:fld id="{44111B5A-960F-4438-B680-2E8EB7729B2B}" type="slidenum">
              <a:rPr lang="en-AU" smtClean="0"/>
              <a:t>49</a:t>
            </a:fld>
            <a:endParaRPr lang="en-AU" dirty="0"/>
          </a:p>
        </p:txBody>
      </p:sp>
    </p:spTree>
    <p:extLst>
      <p:ext uri="{BB962C8B-B14F-4D97-AF65-F5344CB8AC3E}">
        <p14:creationId xmlns:p14="http://schemas.microsoft.com/office/powerpoint/2010/main" val="7975015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22237" indent="-122237">
              <a:buFont typeface="Arial" panose="020B0604020202020204" pitchFamily="34" charset="0"/>
              <a:buChar char="•"/>
            </a:pPr>
            <a:r>
              <a:rPr lang="en-US" dirty="0" smtClean="0"/>
              <a:t>Quotes</a:t>
            </a:r>
            <a:r>
              <a:rPr lang="en-US" baseline="0" dirty="0" smtClean="0"/>
              <a:t> are verbatim from users use speech marks</a:t>
            </a:r>
          </a:p>
          <a:p>
            <a:pPr marL="122237" indent="-122237">
              <a:buFont typeface="Arial" panose="020B0604020202020204" pitchFamily="34" charset="0"/>
              <a:buChar char="•"/>
            </a:pPr>
            <a:r>
              <a:rPr lang="en-US" baseline="0" dirty="0" smtClean="0"/>
              <a:t>Observations – </a:t>
            </a:r>
            <a:r>
              <a:rPr lang="en-US" baseline="0" smtClean="0"/>
              <a:t>body language</a:t>
            </a:r>
          </a:p>
          <a:p>
            <a:pPr marL="122237" indent="-122237">
              <a:buFont typeface="Arial" panose="020B0604020202020204" pitchFamily="34" charset="0"/>
              <a:buChar char="•"/>
            </a:pPr>
            <a:r>
              <a:rPr lang="en-US" baseline="0" smtClean="0"/>
              <a:t>Code it: your initials and participant number e.g. AGP1 (Anna Grace, participant 1)</a:t>
            </a:r>
            <a:endParaRPr lang="en-US" baseline="0" dirty="0" smtClean="0"/>
          </a:p>
          <a:p>
            <a:pPr marL="122237" indent="-122237">
              <a:buFont typeface="Arial" panose="020B0604020202020204" pitchFamily="34" charset="0"/>
              <a:buChar char="•"/>
            </a:pPr>
            <a:endParaRPr lang="en-US" baseline="0" dirty="0" smtClean="0"/>
          </a:p>
          <a:p>
            <a:pPr marL="122237" indent="-122237">
              <a:buFont typeface="Arial" panose="020B0604020202020204" pitchFamily="34" charset="0"/>
              <a:buChar char="•"/>
            </a:pPr>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5</a:t>
            </a:fld>
            <a:endParaRPr lang="en-AU" dirty="0">
              <a:solidFill>
                <a:prstClr val="black"/>
              </a:solidFill>
            </a:endParaRPr>
          </a:p>
        </p:txBody>
      </p:sp>
    </p:spTree>
    <p:extLst>
      <p:ext uri="{BB962C8B-B14F-4D97-AF65-F5344CB8AC3E}">
        <p14:creationId xmlns:p14="http://schemas.microsoft.com/office/powerpoint/2010/main" val="345896830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3013"/>
            <a:ext cx="5961063" cy="3354387"/>
          </a:xfrm>
        </p:spPr>
      </p:sp>
      <p:sp>
        <p:nvSpPr>
          <p:cNvPr id="3" name="Notes Placeholder 2"/>
          <p:cNvSpPr>
            <a:spLocks noGrp="1"/>
          </p:cNvSpPr>
          <p:nvPr>
            <p:ph type="body" idx="1"/>
          </p:nvPr>
        </p:nvSpPr>
        <p:spPr/>
        <p:txBody>
          <a:bodyPr/>
          <a:lstStyle/>
          <a:p>
            <a:r>
              <a:rPr lang="en-AU" dirty="0" smtClean="0"/>
              <a:t>Refining</a:t>
            </a:r>
            <a:r>
              <a:rPr lang="en-AU" baseline="0" dirty="0" smtClean="0"/>
              <a:t> ideas:</a:t>
            </a:r>
          </a:p>
          <a:p>
            <a:pPr marL="171433" indent="-171433">
              <a:buFontTx/>
              <a:buChar char="-"/>
            </a:pPr>
            <a:r>
              <a:rPr lang="en-AU" baseline="0" dirty="0" smtClean="0"/>
              <a:t>Human</a:t>
            </a:r>
          </a:p>
          <a:p>
            <a:pPr marL="171433" indent="-171433" defTabSz="914308">
              <a:buFontTx/>
              <a:buChar char="-"/>
              <a:defRPr/>
            </a:pPr>
            <a:r>
              <a:rPr lang="en-AU" baseline="0" dirty="0" smtClean="0"/>
              <a:t>Pick something that can work: must be tangible</a:t>
            </a:r>
          </a:p>
          <a:p>
            <a:pPr marL="171433" indent="-171433">
              <a:buFontTx/>
              <a:buChar char="-"/>
            </a:pPr>
            <a:r>
              <a:rPr lang="en-AU" baseline="0" dirty="0" smtClean="0"/>
              <a:t>Ideally something that doesn’t already exist</a:t>
            </a:r>
          </a:p>
          <a:p>
            <a:pPr marL="171433" indent="-171433">
              <a:buFontTx/>
              <a:buChar char="-"/>
            </a:pPr>
            <a:r>
              <a:rPr lang="en-AU" baseline="0" dirty="0" smtClean="0"/>
              <a:t>Broad enough have options to play with (but not too general that it is nebulous)</a:t>
            </a:r>
          </a:p>
          <a:p>
            <a:endParaRPr lang="en-AU" dirty="0"/>
          </a:p>
        </p:txBody>
      </p:sp>
      <p:sp>
        <p:nvSpPr>
          <p:cNvPr id="4" name="Slide Number Placeholder 3"/>
          <p:cNvSpPr>
            <a:spLocks noGrp="1"/>
          </p:cNvSpPr>
          <p:nvPr>
            <p:ph type="sldNum" sz="quarter" idx="10"/>
          </p:nvPr>
        </p:nvSpPr>
        <p:spPr/>
        <p:txBody>
          <a:bodyPr/>
          <a:lstStyle/>
          <a:p>
            <a:fld id="{44111B5A-960F-4438-B680-2E8EB7729B2B}" type="slidenum">
              <a:rPr lang="en-AU" smtClean="0"/>
              <a:t>50</a:t>
            </a:fld>
            <a:endParaRPr lang="en-AU" dirty="0"/>
          </a:p>
        </p:txBody>
      </p:sp>
    </p:spTree>
    <p:extLst>
      <p:ext uri="{BB962C8B-B14F-4D97-AF65-F5344CB8AC3E}">
        <p14:creationId xmlns:p14="http://schemas.microsoft.com/office/powerpoint/2010/main" val="391636365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3013"/>
            <a:ext cx="5961063" cy="3354387"/>
          </a:xfrm>
        </p:spPr>
      </p:sp>
      <p:sp>
        <p:nvSpPr>
          <p:cNvPr id="3" name="Notes Placeholder 2"/>
          <p:cNvSpPr>
            <a:spLocks noGrp="1"/>
          </p:cNvSpPr>
          <p:nvPr>
            <p:ph type="body" idx="1"/>
          </p:nvPr>
        </p:nvSpPr>
        <p:spPr/>
        <p:txBody>
          <a:bodyPr/>
          <a:lstStyle/>
          <a:p>
            <a:r>
              <a:rPr lang="en-US" b="1" dirty="0"/>
              <a:t>Instructions</a:t>
            </a:r>
            <a:endParaRPr lang="en-AU" b="1" dirty="0"/>
          </a:p>
          <a:p>
            <a:pPr marL="228540" indent="-228540">
              <a:buFont typeface="+mj-lt"/>
              <a:buAutoNum type="arabicPeriod"/>
            </a:pPr>
            <a:r>
              <a:rPr lang="en-AU" dirty="0"/>
              <a:t>Fold your paper in half 3 times and open it. (</a:t>
            </a:r>
            <a:r>
              <a:rPr lang="en-AU" b="1" dirty="0"/>
              <a:t>Facilitator note: </a:t>
            </a:r>
            <a:r>
              <a:rPr lang="en-AU" dirty="0"/>
              <a:t>you might need to explain how to do this to get the right layout)</a:t>
            </a:r>
          </a:p>
          <a:p>
            <a:pPr marL="228540" indent="-228540">
              <a:buFont typeface="+mj-lt"/>
              <a:buAutoNum type="arabicPeriod"/>
            </a:pPr>
            <a:r>
              <a:rPr lang="en-AU" dirty="0"/>
              <a:t>3 minutes: draw one idea per box on your topic and try to fill all 8. If you have more ideas, fill the back! The only writing can be labels or speech</a:t>
            </a:r>
          </a:p>
          <a:p>
            <a:pPr>
              <a:lnSpc>
                <a:spcPct val="150000"/>
              </a:lnSpc>
            </a:pPr>
            <a:endParaRPr lang="en-US" i="1" dirty="0"/>
          </a:p>
          <a:p>
            <a:pPr defTabSz="629674">
              <a:lnSpc>
                <a:spcPct val="150000"/>
              </a:lnSpc>
              <a:defRPr/>
            </a:pPr>
            <a:r>
              <a:rPr lang="en-AU" dirty="0"/>
              <a:t>Crazy 8s Found in: ‘Sprint: How to Solve Big Problems and Test New Ideas in Just Five Days’ (2015) - Jake Knapp from Google Ventures </a:t>
            </a:r>
          </a:p>
          <a:p>
            <a:pPr>
              <a:lnSpc>
                <a:spcPct val="150000"/>
              </a:lnSpc>
            </a:pPr>
            <a:endParaRPr lang="en-US" dirty="0"/>
          </a:p>
          <a:p>
            <a:pPr>
              <a:lnSpc>
                <a:spcPct val="150000"/>
              </a:lnSpc>
            </a:pPr>
            <a:endParaRPr lang="en-US" dirty="0"/>
          </a:p>
          <a:p>
            <a:pPr>
              <a:lnSpc>
                <a:spcPct val="150000"/>
              </a:lnSpc>
            </a:pPr>
            <a:endParaRPr lang="en-AU" dirty="0"/>
          </a:p>
          <a:p>
            <a:endParaRPr lang="en-AU" dirty="0"/>
          </a:p>
          <a:p>
            <a:endParaRPr lang="en-AU" dirty="0"/>
          </a:p>
        </p:txBody>
      </p:sp>
      <p:sp>
        <p:nvSpPr>
          <p:cNvPr id="4" name="Slide Number Placeholder 3"/>
          <p:cNvSpPr>
            <a:spLocks noGrp="1"/>
          </p:cNvSpPr>
          <p:nvPr>
            <p:ph type="sldNum" sz="quarter" idx="10"/>
          </p:nvPr>
        </p:nvSpPr>
        <p:spPr/>
        <p:txBody>
          <a:bodyPr/>
          <a:lstStyle/>
          <a:p>
            <a:fld id="{44111B5A-960F-4438-B680-2E8EB7729B2B}" type="slidenum">
              <a:rPr lang="en-AU" smtClean="0"/>
              <a:t>51</a:t>
            </a:fld>
            <a:endParaRPr lang="en-AU" dirty="0"/>
          </a:p>
        </p:txBody>
      </p:sp>
    </p:spTree>
    <p:extLst>
      <p:ext uri="{BB962C8B-B14F-4D97-AF65-F5344CB8AC3E}">
        <p14:creationId xmlns:p14="http://schemas.microsoft.com/office/powerpoint/2010/main" val="103022410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3013"/>
            <a:ext cx="5961063" cy="3354387"/>
          </a:xfrm>
        </p:spPr>
      </p:sp>
      <p:sp>
        <p:nvSpPr>
          <p:cNvPr id="3" name="Notes Placeholder 2"/>
          <p:cNvSpPr>
            <a:spLocks noGrp="1"/>
          </p:cNvSpPr>
          <p:nvPr>
            <p:ph type="body" idx="1"/>
          </p:nvPr>
        </p:nvSpPr>
        <p:spPr/>
        <p:txBody>
          <a:bodyPr/>
          <a:lstStyle/>
          <a:p>
            <a:r>
              <a:rPr lang="en-US" b="1" dirty="0"/>
              <a:t>Instructions</a:t>
            </a:r>
            <a:endParaRPr lang="en-AU" b="1" dirty="0"/>
          </a:p>
          <a:p>
            <a:pPr marL="228540" indent="-228540">
              <a:buFont typeface="+mj-lt"/>
              <a:buAutoNum type="arabicPeriod" startAt="3"/>
            </a:pPr>
            <a:r>
              <a:rPr lang="en-AU" dirty="0"/>
              <a:t>6 minutes: Share your ideas in pairs and combine the best elements of your ideas into 4 new ideas (building or combining ideas that you had, or writing a new idea that has been sparked by your conversation) </a:t>
            </a:r>
          </a:p>
          <a:p>
            <a:pPr>
              <a:lnSpc>
                <a:spcPct val="150000"/>
              </a:lnSpc>
            </a:pPr>
            <a:endParaRPr lang="en-US" i="1" dirty="0"/>
          </a:p>
          <a:p>
            <a:pPr>
              <a:lnSpc>
                <a:spcPct val="150000"/>
              </a:lnSpc>
            </a:pPr>
            <a:endParaRPr lang="en-US" i="1" dirty="0"/>
          </a:p>
          <a:p>
            <a:pPr defTabSz="629674">
              <a:lnSpc>
                <a:spcPct val="150000"/>
              </a:lnSpc>
              <a:defRPr/>
            </a:pPr>
            <a:r>
              <a:rPr lang="en-AU" dirty="0"/>
              <a:t>Crazy 8s Found in: ‘Sprint: How to Solve Big Problems and Test New Ideas in Just Five Days’ (2015) - Jake Knapp from Google Ventures </a:t>
            </a:r>
          </a:p>
          <a:p>
            <a:pPr>
              <a:lnSpc>
                <a:spcPct val="150000"/>
              </a:lnSpc>
            </a:pPr>
            <a:endParaRPr lang="en-US" dirty="0"/>
          </a:p>
          <a:p>
            <a:pPr>
              <a:lnSpc>
                <a:spcPct val="150000"/>
              </a:lnSpc>
            </a:pPr>
            <a:endParaRPr lang="en-US" dirty="0"/>
          </a:p>
          <a:p>
            <a:pPr>
              <a:lnSpc>
                <a:spcPct val="150000"/>
              </a:lnSpc>
            </a:pPr>
            <a:endParaRPr lang="en-AU" dirty="0"/>
          </a:p>
          <a:p>
            <a:endParaRPr lang="en-AU" dirty="0"/>
          </a:p>
          <a:p>
            <a:endParaRPr lang="en-AU" dirty="0"/>
          </a:p>
        </p:txBody>
      </p:sp>
      <p:sp>
        <p:nvSpPr>
          <p:cNvPr id="4" name="Slide Number Placeholder 3"/>
          <p:cNvSpPr>
            <a:spLocks noGrp="1"/>
          </p:cNvSpPr>
          <p:nvPr>
            <p:ph type="sldNum" sz="quarter" idx="10"/>
          </p:nvPr>
        </p:nvSpPr>
        <p:spPr/>
        <p:txBody>
          <a:bodyPr/>
          <a:lstStyle/>
          <a:p>
            <a:fld id="{44111B5A-960F-4438-B680-2E8EB7729B2B}" type="slidenum">
              <a:rPr lang="en-AU" smtClean="0"/>
              <a:t>52</a:t>
            </a:fld>
            <a:endParaRPr lang="en-AU" dirty="0"/>
          </a:p>
        </p:txBody>
      </p:sp>
    </p:spTree>
    <p:extLst>
      <p:ext uri="{BB962C8B-B14F-4D97-AF65-F5344CB8AC3E}">
        <p14:creationId xmlns:p14="http://schemas.microsoft.com/office/powerpoint/2010/main" val="230794524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3013"/>
            <a:ext cx="5961063" cy="3354387"/>
          </a:xfrm>
        </p:spPr>
      </p:sp>
      <p:sp>
        <p:nvSpPr>
          <p:cNvPr id="3" name="Notes Placeholder 2"/>
          <p:cNvSpPr>
            <a:spLocks noGrp="1"/>
          </p:cNvSpPr>
          <p:nvPr>
            <p:ph type="body" idx="1"/>
          </p:nvPr>
        </p:nvSpPr>
        <p:spPr/>
        <p:txBody>
          <a:bodyPr/>
          <a:lstStyle/>
          <a:p>
            <a:r>
              <a:rPr lang="en-US" b="1" dirty="0"/>
              <a:t>Instructions</a:t>
            </a:r>
            <a:endParaRPr lang="en-AU" b="1" dirty="0"/>
          </a:p>
          <a:p>
            <a:pPr marL="228540" indent="-228540">
              <a:buFont typeface="+mj-lt"/>
              <a:buAutoNum type="arabicPeriod" startAt="3"/>
            </a:pPr>
            <a:r>
              <a:rPr lang="en-AU" dirty="0"/>
              <a:t>3 minutes: Each pair share the best 1 of their 4 ideas with their table</a:t>
            </a:r>
          </a:p>
          <a:p>
            <a:pPr>
              <a:lnSpc>
                <a:spcPct val="150000"/>
              </a:lnSpc>
            </a:pPr>
            <a:endParaRPr lang="en-US" i="1" dirty="0"/>
          </a:p>
          <a:p>
            <a:pPr>
              <a:lnSpc>
                <a:spcPct val="150000"/>
              </a:lnSpc>
            </a:pPr>
            <a:r>
              <a:rPr lang="en-US" b="1" dirty="0"/>
              <a:t>Notes: </a:t>
            </a:r>
          </a:p>
          <a:p>
            <a:pPr defTabSz="914160">
              <a:lnSpc>
                <a:spcPct val="150000"/>
              </a:lnSpc>
              <a:defRPr/>
            </a:pPr>
            <a:r>
              <a:rPr lang="en-AU" b="1" dirty="0">
                <a:latin typeface="Arial" panose="020B0604020202020204" pitchFamily="34" charset="0"/>
                <a:cs typeface="Arial" panose="020B0604020202020204" pitchFamily="34" charset="0"/>
              </a:rPr>
              <a:t>The number one idea</a:t>
            </a:r>
            <a:r>
              <a:rPr lang="en-AU" dirty="0">
                <a:latin typeface="Arial" panose="020B0604020202020204" pitchFamily="34" charset="0"/>
                <a:cs typeface="Arial" panose="020B0604020202020204" pitchFamily="34" charset="0"/>
              </a:rPr>
              <a:t> from speed thinking is called a </a:t>
            </a:r>
            <a:r>
              <a:rPr lang="en-AU" b="1" dirty="0">
                <a:latin typeface="Arial" panose="020B0604020202020204" pitchFamily="34" charset="0"/>
                <a:cs typeface="Arial" panose="020B0604020202020204" pitchFamily="34" charset="0"/>
              </a:rPr>
              <a:t>concept</a:t>
            </a:r>
          </a:p>
          <a:p>
            <a:pPr>
              <a:lnSpc>
                <a:spcPct val="150000"/>
              </a:lnSpc>
            </a:pPr>
            <a:endParaRPr lang="en-US" b="1" dirty="0"/>
          </a:p>
          <a:p>
            <a:pPr>
              <a:lnSpc>
                <a:spcPct val="150000"/>
              </a:lnSpc>
            </a:pPr>
            <a:endParaRPr lang="en-US" i="1" dirty="0"/>
          </a:p>
          <a:p>
            <a:pPr defTabSz="629674">
              <a:lnSpc>
                <a:spcPct val="150000"/>
              </a:lnSpc>
              <a:defRPr/>
            </a:pPr>
            <a:r>
              <a:rPr lang="en-AU" dirty="0"/>
              <a:t>Crazy 8s Found in: ‘Sprint: How to Solve Big Problems and Test New Ideas in Just Five Days’ (2015) - Jake Knapp from Google Ventures </a:t>
            </a:r>
          </a:p>
          <a:p>
            <a:pPr>
              <a:lnSpc>
                <a:spcPct val="150000"/>
              </a:lnSpc>
            </a:pPr>
            <a:endParaRPr lang="en-US" dirty="0"/>
          </a:p>
          <a:p>
            <a:pPr>
              <a:lnSpc>
                <a:spcPct val="150000"/>
              </a:lnSpc>
            </a:pPr>
            <a:endParaRPr lang="en-US" dirty="0"/>
          </a:p>
          <a:p>
            <a:pPr>
              <a:lnSpc>
                <a:spcPct val="150000"/>
              </a:lnSpc>
            </a:pPr>
            <a:endParaRPr lang="en-AU" dirty="0"/>
          </a:p>
          <a:p>
            <a:endParaRPr lang="en-AU" dirty="0"/>
          </a:p>
          <a:p>
            <a:endParaRPr lang="en-AU" dirty="0"/>
          </a:p>
        </p:txBody>
      </p:sp>
      <p:sp>
        <p:nvSpPr>
          <p:cNvPr id="4" name="Slide Number Placeholder 3"/>
          <p:cNvSpPr>
            <a:spLocks noGrp="1"/>
          </p:cNvSpPr>
          <p:nvPr>
            <p:ph type="sldNum" sz="quarter" idx="10"/>
          </p:nvPr>
        </p:nvSpPr>
        <p:spPr/>
        <p:txBody>
          <a:bodyPr/>
          <a:lstStyle/>
          <a:p>
            <a:fld id="{44111B5A-960F-4438-B680-2E8EB7729B2B}" type="slidenum">
              <a:rPr lang="en-AU" smtClean="0"/>
              <a:t>53</a:t>
            </a:fld>
            <a:endParaRPr lang="en-AU" dirty="0"/>
          </a:p>
        </p:txBody>
      </p:sp>
    </p:spTree>
    <p:extLst>
      <p:ext uri="{BB962C8B-B14F-4D97-AF65-F5344CB8AC3E}">
        <p14:creationId xmlns:p14="http://schemas.microsoft.com/office/powerpoint/2010/main" val="171019586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6235FB79-F35C-4267-8C28-D3EA29794483}" type="slidenum">
              <a:rPr lang="en-AU" smtClean="0"/>
              <a:t>54</a:t>
            </a:fld>
            <a:endParaRPr lang="en-AU" dirty="0"/>
          </a:p>
        </p:txBody>
      </p:sp>
    </p:spTree>
    <p:extLst>
      <p:ext uri="{BB962C8B-B14F-4D97-AF65-F5344CB8AC3E}">
        <p14:creationId xmlns:p14="http://schemas.microsoft.com/office/powerpoint/2010/main" val="30439123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3013"/>
            <a:ext cx="5961063" cy="3354387"/>
          </a:xfrm>
        </p:spPr>
      </p:sp>
      <p:sp>
        <p:nvSpPr>
          <p:cNvPr id="3" name="Notes Placeholder 2"/>
          <p:cNvSpPr>
            <a:spLocks noGrp="1"/>
          </p:cNvSpPr>
          <p:nvPr>
            <p:ph type="body" idx="1"/>
          </p:nvPr>
        </p:nvSpPr>
        <p:spPr/>
        <p:txBody>
          <a:bodyPr/>
          <a:lstStyle/>
          <a:p>
            <a:pPr>
              <a:defRPr/>
            </a:pPr>
            <a:r>
              <a:rPr lang="en-US" b="1" dirty="0">
                <a:cs typeface="Arial" panose="020B0604020202020204" pitchFamily="34" charset="0"/>
              </a:rPr>
              <a:t>Material: </a:t>
            </a:r>
            <a:r>
              <a:rPr lang="en-US" dirty="0">
                <a:cs typeface="Arial" panose="020B0604020202020204" pitchFamily="34" charset="0"/>
              </a:rPr>
              <a:t>Fresh paper</a:t>
            </a:r>
            <a:endParaRPr lang="en-AU" dirty="0">
              <a:cs typeface="Arial" panose="020B0604020202020204" pitchFamily="34" charset="0"/>
            </a:endParaRPr>
          </a:p>
          <a:p>
            <a:pPr>
              <a:defRPr/>
            </a:pPr>
            <a:r>
              <a:rPr lang="en-AU" b="1" dirty="0">
                <a:cs typeface="Arial" panose="020B0604020202020204" pitchFamily="34" charset="0"/>
              </a:rPr>
              <a:t>Introduction</a:t>
            </a:r>
          </a:p>
          <a:p>
            <a:pPr marL="118064" indent="-118064">
              <a:buFont typeface="Arial" panose="020B0604020202020204" pitchFamily="34" charset="0"/>
              <a:buChar char="•"/>
              <a:defRPr/>
            </a:pPr>
            <a:r>
              <a:rPr lang="en-AU" dirty="0">
                <a:cs typeface="Arial" panose="020B0604020202020204" pitchFamily="34" charset="0"/>
              </a:rPr>
              <a:t>By applying constraints and ‘breaking’ the concepts we can generate better ideas. </a:t>
            </a:r>
          </a:p>
          <a:p>
            <a:pPr marL="118064" indent="-118064">
              <a:buFont typeface="Arial" panose="020B0604020202020204" pitchFamily="34" charset="0"/>
              <a:buChar char="•"/>
              <a:defRPr/>
            </a:pPr>
            <a:r>
              <a:rPr lang="en-AU" dirty="0">
                <a:cs typeface="Arial" panose="020B0604020202020204" pitchFamily="34" charset="0"/>
              </a:rPr>
              <a:t>This exercise helps to stretch your thinking by challenging the concepts you have come up with. </a:t>
            </a:r>
          </a:p>
          <a:p>
            <a:endParaRPr lang="en-US" b="1" dirty="0"/>
          </a:p>
          <a:p>
            <a:r>
              <a:rPr lang="en-US" b="1" dirty="0"/>
              <a:t>Notes</a:t>
            </a:r>
          </a:p>
          <a:p>
            <a:r>
              <a:rPr lang="en-AU" sz="2000" dirty="0">
                <a:latin typeface="Arial" panose="020B0604020202020204" pitchFamily="34" charset="0"/>
                <a:cs typeface="Arial" panose="020B0604020202020204" pitchFamily="34" charset="0"/>
              </a:rPr>
              <a:t>Use the </a:t>
            </a:r>
            <a:r>
              <a:rPr lang="en-AU" sz="2000" b="1" dirty="0">
                <a:latin typeface="Arial" panose="020B0604020202020204" pitchFamily="34" charset="0"/>
                <a:cs typeface="Arial" panose="020B0604020202020204" pitchFamily="34" charset="0"/>
              </a:rPr>
              <a:t>first</a:t>
            </a:r>
            <a:r>
              <a:rPr lang="en-AU" sz="2000" dirty="0">
                <a:latin typeface="Arial" panose="020B0604020202020204" pitchFamily="34" charset="0"/>
                <a:cs typeface="Arial" panose="020B0604020202020204" pitchFamily="34" charset="0"/>
              </a:rPr>
              <a:t> row to </a:t>
            </a:r>
            <a:r>
              <a:rPr lang="en-AU" sz="2000" b="1" dirty="0">
                <a:latin typeface="Arial" panose="020B0604020202020204" pitchFamily="34" charset="0"/>
                <a:cs typeface="Arial" panose="020B0604020202020204" pitchFamily="34" charset="0"/>
              </a:rPr>
              <a:t>write</a:t>
            </a:r>
            <a:r>
              <a:rPr lang="en-AU" sz="2000" dirty="0">
                <a:latin typeface="Arial" panose="020B0604020202020204" pitchFamily="34" charset="0"/>
                <a:cs typeface="Arial" panose="020B0604020202020204" pitchFamily="34" charset="0"/>
              </a:rPr>
              <a:t>:</a:t>
            </a:r>
          </a:p>
          <a:p>
            <a:pPr marL="799890" lvl="1" indent="-342810">
              <a:lnSpc>
                <a:spcPct val="120000"/>
              </a:lnSpc>
              <a:buClr>
                <a:schemeClr val="accent5"/>
              </a:buClr>
              <a:buFont typeface="Arial" panose="020B0604020202020204" pitchFamily="34" charset="0"/>
              <a:buChar char="•"/>
            </a:pPr>
            <a:r>
              <a:rPr lang="en-AU" sz="2000" dirty="0">
                <a:latin typeface="Arial" panose="020B0604020202020204" pitchFamily="34" charset="0"/>
                <a:cs typeface="Arial" panose="020B0604020202020204" pitchFamily="34" charset="0"/>
              </a:rPr>
              <a:t>Your team name</a:t>
            </a:r>
          </a:p>
          <a:p>
            <a:pPr marL="799890" lvl="1" indent="-342810">
              <a:lnSpc>
                <a:spcPct val="120000"/>
              </a:lnSpc>
              <a:buClr>
                <a:schemeClr val="accent5"/>
              </a:buClr>
              <a:buFont typeface="Arial" panose="020B0604020202020204" pitchFamily="34" charset="0"/>
              <a:buChar char="•"/>
            </a:pPr>
            <a:r>
              <a:rPr lang="en-US" sz="2000" dirty="0">
                <a:latin typeface="Arial" panose="020B0604020202020204" pitchFamily="34" charset="0"/>
                <a:cs typeface="Arial" panose="020B0604020202020204" pitchFamily="34" charset="0"/>
              </a:rPr>
              <a:t>The problem you’re trying to solve</a:t>
            </a:r>
          </a:p>
          <a:p>
            <a:pPr marL="799890" lvl="1" indent="-342810">
              <a:lnSpc>
                <a:spcPct val="120000"/>
              </a:lnSpc>
              <a:buClr>
                <a:schemeClr val="accent5"/>
              </a:buClr>
              <a:buFont typeface="Arial" panose="020B0604020202020204" pitchFamily="34" charset="0"/>
              <a:buChar char="•"/>
            </a:pPr>
            <a:r>
              <a:rPr lang="en-US" sz="2000" dirty="0">
                <a:latin typeface="Arial" panose="020B0604020202020204" pitchFamily="34" charset="0"/>
                <a:cs typeface="Arial" panose="020B0604020202020204" pitchFamily="34" charset="0"/>
              </a:rPr>
              <a:t>The title of </a:t>
            </a:r>
            <a:r>
              <a:rPr lang="en-AU" sz="2000" b="1" dirty="0">
                <a:latin typeface="Arial" panose="020B0604020202020204" pitchFamily="34" charset="0"/>
                <a:cs typeface="Arial" panose="020B0604020202020204" pitchFamily="34" charset="0"/>
              </a:rPr>
              <a:t>your number one idea</a:t>
            </a:r>
            <a:r>
              <a:rPr lang="en-AU" sz="2000" dirty="0">
                <a:latin typeface="Arial" panose="020B0604020202020204" pitchFamily="34" charset="0"/>
                <a:cs typeface="Arial" panose="020B0604020202020204" pitchFamily="34" charset="0"/>
              </a:rPr>
              <a:t> from speed thinking, which we call a </a:t>
            </a:r>
            <a:r>
              <a:rPr lang="en-AU" sz="2000" b="1" dirty="0">
                <a:latin typeface="Arial" panose="020B0604020202020204" pitchFamily="34" charset="0"/>
                <a:cs typeface="Arial" panose="020B0604020202020204" pitchFamily="34" charset="0"/>
              </a:rPr>
              <a:t>concept</a:t>
            </a:r>
          </a:p>
          <a:p>
            <a:endParaRPr lang="en-US" b="1" dirty="0"/>
          </a:p>
        </p:txBody>
      </p:sp>
      <p:sp>
        <p:nvSpPr>
          <p:cNvPr id="4" name="Slide Number Placeholder 3"/>
          <p:cNvSpPr>
            <a:spLocks noGrp="1"/>
          </p:cNvSpPr>
          <p:nvPr>
            <p:ph type="sldNum" sz="quarter" idx="10"/>
          </p:nvPr>
        </p:nvSpPr>
        <p:spPr/>
        <p:txBody>
          <a:bodyPr/>
          <a:lstStyle/>
          <a:p>
            <a:fld id="{44111B5A-960F-4438-B680-2E8EB7729B2B}" type="slidenum">
              <a:rPr lang="en-AU" smtClean="0"/>
              <a:t>55</a:t>
            </a:fld>
            <a:endParaRPr lang="en-AU" dirty="0"/>
          </a:p>
        </p:txBody>
      </p:sp>
    </p:spTree>
    <p:extLst>
      <p:ext uri="{BB962C8B-B14F-4D97-AF65-F5344CB8AC3E}">
        <p14:creationId xmlns:p14="http://schemas.microsoft.com/office/powerpoint/2010/main" val="319838695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3013"/>
            <a:ext cx="5961063" cy="3354387"/>
          </a:xfrm>
        </p:spPr>
      </p:sp>
      <p:sp>
        <p:nvSpPr>
          <p:cNvPr id="3" name="Notes Placeholder 2"/>
          <p:cNvSpPr>
            <a:spLocks noGrp="1"/>
          </p:cNvSpPr>
          <p:nvPr>
            <p:ph type="body" idx="1"/>
          </p:nvPr>
        </p:nvSpPr>
        <p:spPr/>
        <p:txBody>
          <a:bodyPr/>
          <a:lstStyle/>
          <a:p>
            <a:pPr defTabSz="914160">
              <a:defRPr/>
            </a:pPr>
            <a:r>
              <a:rPr lang="en-AU" dirty="0"/>
              <a:t>What’s the big </a:t>
            </a:r>
            <a:r>
              <a:rPr lang="en-AU" dirty="0" smtClean="0"/>
              <a:t>idea: (10 minutes – give more time if needed so that they can think this through deeply)</a:t>
            </a:r>
          </a:p>
          <a:p>
            <a:pPr defTabSz="914160">
              <a:defRPr/>
            </a:pPr>
            <a:endParaRPr lang="en-AU" dirty="0" smtClean="0"/>
          </a:p>
          <a:p>
            <a:pPr marL="171433" indent="-171433" defTabSz="914160">
              <a:buFontTx/>
              <a:buChar char="-"/>
              <a:defRPr/>
            </a:pPr>
            <a:r>
              <a:rPr lang="en-AU" dirty="0" smtClean="0"/>
              <a:t>How </a:t>
            </a:r>
            <a:r>
              <a:rPr lang="en-AU" dirty="0"/>
              <a:t>does it meet your user’s </a:t>
            </a:r>
            <a:r>
              <a:rPr lang="en-AU" dirty="0" smtClean="0"/>
              <a:t>needs?</a:t>
            </a:r>
            <a:r>
              <a:rPr lang="en-AU" baseline="0" dirty="0" smtClean="0"/>
              <a:t> </a:t>
            </a:r>
          </a:p>
          <a:p>
            <a:pPr marL="171433" indent="-171433" defTabSz="914160">
              <a:buFontTx/>
              <a:buChar char="-"/>
              <a:defRPr/>
            </a:pPr>
            <a:r>
              <a:rPr lang="en-AU" baseline="0" dirty="0" smtClean="0"/>
              <a:t>How does it come into your users’ day?</a:t>
            </a:r>
          </a:p>
          <a:p>
            <a:pPr marL="171433" indent="-171433" defTabSz="914160">
              <a:buFontTx/>
              <a:buChar char="-"/>
              <a:defRPr/>
            </a:pPr>
            <a:r>
              <a:rPr lang="en-AU" baseline="0" dirty="0" smtClean="0"/>
              <a:t>How do they use it?</a:t>
            </a:r>
          </a:p>
          <a:p>
            <a:pPr marL="171433" indent="-171433" defTabSz="914160">
              <a:buFontTx/>
              <a:buChar char="-"/>
              <a:defRPr/>
            </a:pPr>
            <a:r>
              <a:rPr lang="en-AU" baseline="0" dirty="0" smtClean="0"/>
              <a:t>How do they know it exists?</a:t>
            </a:r>
          </a:p>
          <a:p>
            <a:pPr marL="171433" indent="-171433" defTabSz="914160">
              <a:buFontTx/>
              <a:buChar char="-"/>
              <a:defRPr/>
            </a:pPr>
            <a:r>
              <a:rPr lang="en-AU" baseline="0" dirty="0" smtClean="0"/>
              <a:t>Where is it located? </a:t>
            </a:r>
            <a:endParaRPr lang="en-AU" dirty="0" smtClean="0"/>
          </a:p>
          <a:p>
            <a:pPr defTabSz="914160">
              <a:defRPr/>
            </a:pPr>
            <a:endParaRPr lang="en-AU" dirty="0"/>
          </a:p>
          <a:p>
            <a:endParaRPr lang="en-US" b="1" dirty="0"/>
          </a:p>
          <a:p>
            <a:pPr>
              <a:defRPr/>
            </a:pPr>
            <a:endParaRPr lang="en-AU" dirty="0">
              <a:cs typeface="Arial" panose="020B0604020202020204" pitchFamily="34" charset="0"/>
            </a:endParaRPr>
          </a:p>
          <a:p>
            <a:pPr>
              <a:defRPr/>
            </a:pPr>
            <a:endParaRPr lang="en-AU" dirty="0">
              <a:cs typeface="Arial" panose="020B0604020202020204" pitchFamily="34" charset="0"/>
            </a:endParaRPr>
          </a:p>
        </p:txBody>
      </p:sp>
      <p:sp>
        <p:nvSpPr>
          <p:cNvPr id="4" name="Slide Number Placeholder 3"/>
          <p:cNvSpPr>
            <a:spLocks noGrp="1"/>
          </p:cNvSpPr>
          <p:nvPr>
            <p:ph type="sldNum" sz="quarter" idx="10"/>
          </p:nvPr>
        </p:nvSpPr>
        <p:spPr/>
        <p:txBody>
          <a:bodyPr/>
          <a:lstStyle/>
          <a:p>
            <a:fld id="{44111B5A-960F-4438-B680-2E8EB7729B2B}" type="slidenum">
              <a:rPr lang="en-AU" smtClean="0"/>
              <a:t>56</a:t>
            </a:fld>
            <a:endParaRPr lang="en-AU" dirty="0"/>
          </a:p>
        </p:txBody>
      </p:sp>
    </p:spTree>
    <p:extLst>
      <p:ext uri="{BB962C8B-B14F-4D97-AF65-F5344CB8AC3E}">
        <p14:creationId xmlns:p14="http://schemas.microsoft.com/office/powerpoint/2010/main" val="120304136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3013"/>
            <a:ext cx="5961063" cy="3354387"/>
          </a:xfrm>
        </p:spPr>
      </p:sp>
      <p:sp>
        <p:nvSpPr>
          <p:cNvPr id="3" name="Notes Placeholder 2"/>
          <p:cNvSpPr>
            <a:spLocks noGrp="1"/>
          </p:cNvSpPr>
          <p:nvPr>
            <p:ph type="body" idx="1"/>
          </p:nvPr>
        </p:nvSpPr>
        <p:spPr/>
        <p:txBody>
          <a:bodyPr/>
          <a:lstStyle/>
          <a:p>
            <a:pPr defTabSz="914160">
              <a:defRPr/>
            </a:pPr>
            <a:r>
              <a:rPr lang="en-AU" dirty="0"/>
              <a:t>How might it fail? (5 minutes)</a:t>
            </a:r>
          </a:p>
          <a:p>
            <a:pPr>
              <a:defRPr/>
            </a:pPr>
            <a:endParaRPr lang="en-AU" dirty="0">
              <a:cs typeface="Arial" panose="020B0604020202020204" pitchFamily="34" charset="0"/>
            </a:endParaRPr>
          </a:p>
          <a:p>
            <a:pPr>
              <a:defRPr/>
            </a:pPr>
            <a:r>
              <a:rPr lang="en-AU" dirty="0">
                <a:cs typeface="Arial" panose="020B0604020202020204" pitchFamily="34" charset="0"/>
              </a:rPr>
              <a:t>Be constructive, the criticism needs to be useful, not just “I don’t like it” </a:t>
            </a:r>
          </a:p>
        </p:txBody>
      </p:sp>
      <p:sp>
        <p:nvSpPr>
          <p:cNvPr id="4" name="Slide Number Placeholder 3"/>
          <p:cNvSpPr>
            <a:spLocks noGrp="1"/>
          </p:cNvSpPr>
          <p:nvPr>
            <p:ph type="sldNum" sz="quarter" idx="10"/>
          </p:nvPr>
        </p:nvSpPr>
        <p:spPr/>
        <p:txBody>
          <a:bodyPr/>
          <a:lstStyle/>
          <a:p>
            <a:fld id="{44111B5A-960F-4438-B680-2E8EB7729B2B}" type="slidenum">
              <a:rPr lang="en-AU" smtClean="0"/>
              <a:t>57</a:t>
            </a:fld>
            <a:endParaRPr lang="en-AU" dirty="0"/>
          </a:p>
        </p:txBody>
      </p:sp>
    </p:spTree>
    <p:extLst>
      <p:ext uri="{BB962C8B-B14F-4D97-AF65-F5344CB8AC3E}">
        <p14:creationId xmlns:p14="http://schemas.microsoft.com/office/powerpoint/2010/main" val="306367867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3013"/>
            <a:ext cx="5961063" cy="3354387"/>
          </a:xfrm>
        </p:spPr>
      </p:sp>
      <p:sp>
        <p:nvSpPr>
          <p:cNvPr id="3" name="Notes Placeholder 2"/>
          <p:cNvSpPr>
            <a:spLocks noGrp="1"/>
          </p:cNvSpPr>
          <p:nvPr>
            <p:ph type="body" idx="1"/>
          </p:nvPr>
        </p:nvSpPr>
        <p:spPr/>
        <p:txBody>
          <a:bodyPr/>
          <a:lstStyle/>
          <a:p>
            <a:pPr defTabSz="914160">
              <a:defRPr/>
            </a:pPr>
            <a:r>
              <a:rPr lang="en-AU" dirty="0"/>
              <a:t>How might we fix it? (5 minutes)</a:t>
            </a:r>
          </a:p>
          <a:p>
            <a:pPr>
              <a:defRPr/>
            </a:pPr>
            <a:endParaRPr lang="en-AU" dirty="0">
              <a:cs typeface="Arial" panose="020B0604020202020204" pitchFamily="34" charset="0"/>
            </a:endParaRPr>
          </a:p>
        </p:txBody>
      </p:sp>
      <p:sp>
        <p:nvSpPr>
          <p:cNvPr id="4" name="Slide Number Placeholder 3"/>
          <p:cNvSpPr>
            <a:spLocks noGrp="1"/>
          </p:cNvSpPr>
          <p:nvPr>
            <p:ph type="sldNum" sz="quarter" idx="10"/>
          </p:nvPr>
        </p:nvSpPr>
        <p:spPr/>
        <p:txBody>
          <a:bodyPr/>
          <a:lstStyle/>
          <a:p>
            <a:fld id="{44111B5A-960F-4438-B680-2E8EB7729B2B}" type="slidenum">
              <a:rPr lang="en-AU" smtClean="0"/>
              <a:t>58</a:t>
            </a:fld>
            <a:endParaRPr lang="en-AU" dirty="0"/>
          </a:p>
        </p:txBody>
      </p:sp>
    </p:spTree>
    <p:extLst>
      <p:ext uri="{BB962C8B-B14F-4D97-AF65-F5344CB8AC3E}">
        <p14:creationId xmlns:p14="http://schemas.microsoft.com/office/powerpoint/2010/main" val="77972152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3013"/>
            <a:ext cx="5961063" cy="3354387"/>
          </a:xfrm>
        </p:spPr>
      </p:sp>
      <p:sp>
        <p:nvSpPr>
          <p:cNvPr id="3" name="Notes Placeholder 2"/>
          <p:cNvSpPr>
            <a:spLocks noGrp="1"/>
          </p:cNvSpPr>
          <p:nvPr>
            <p:ph type="body" idx="1"/>
          </p:nvPr>
        </p:nvSpPr>
        <p:spPr/>
        <p:txBody>
          <a:bodyPr/>
          <a:lstStyle/>
          <a:p>
            <a:pPr defTabSz="914160">
              <a:defRPr/>
            </a:pPr>
            <a:r>
              <a:rPr lang="en-AU" dirty="0"/>
              <a:t>Write your new and improved ideas (10 minutes)</a:t>
            </a:r>
          </a:p>
          <a:p>
            <a:pPr>
              <a:defRPr/>
            </a:pPr>
            <a:r>
              <a:rPr lang="en-AU" dirty="0"/>
              <a:t>End idea share back (5 minutes)</a:t>
            </a:r>
            <a:endParaRPr lang="en-AU" dirty="0">
              <a:cs typeface="Arial" panose="020B0604020202020204" pitchFamily="34" charset="0"/>
            </a:endParaRPr>
          </a:p>
        </p:txBody>
      </p:sp>
      <p:sp>
        <p:nvSpPr>
          <p:cNvPr id="4" name="Slide Number Placeholder 3"/>
          <p:cNvSpPr>
            <a:spLocks noGrp="1"/>
          </p:cNvSpPr>
          <p:nvPr>
            <p:ph type="sldNum" sz="quarter" idx="10"/>
          </p:nvPr>
        </p:nvSpPr>
        <p:spPr/>
        <p:txBody>
          <a:bodyPr/>
          <a:lstStyle/>
          <a:p>
            <a:fld id="{44111B5A-960F-4438-B680-2E8EB7729B2B}" type="slidenum">
              <a:rPr lang="en-AU" smtClean="0"/>
              <a:t>59</a:t>
            </a:fld>
            <a:endParaRPr lang="en-AU" dirty="0"/>
          </a:p>
        </p:txBody>
      </p:sp>
    </p:spTree>
    <p:extLst>
      <p:ext uri="{BB962C8B-B14F-4D97-AF65-F5344CB8AC3E}">
        <p14:creationId xmlns:p14="http://schemas.microsoft.com/office/powerpoint/2010/main" val="33157161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journey to an insight begins</a:t>
            </a:r>
            <a:r>
              <a:rPr lang="en-US" baseline="0" dirty="0" smtClean="0"/>
              <a:t> with making sense of what we learned in the interviews. It’s taking the key take </a:t>
            </a:r>
            <a:r>
              <a:rPr lang="en-US" baseline="0" dirty="0" err="1" smtClean="0"/>
              <a:t>aways</a:t>
            </a:r>
            <a:r>
              <a:rPr lang="en-US" baseline="0" dirty="0" smtClean="0"/>
              <a:t> and quotes of your interview notes combined with your interview capture sheet to create data points.</a:t>
            </a:r>
          </a:p>
          <a:p>
            <a:endParaRPr lang="en-US" baseline="0" dirty="0" smtClean="0"/>
          </a:p>
          <a:p>
            <a:r>
              <a:rPr lang="en-US" baseline="0" dirty="0" smtClean="0"/>
              <a:t>Let’s do that first before we talk about Clusters and Themes</a:t>
            </a:r>
          </a:p>
        </p:txBody>
      </p:sp>
      <p:sp>
        <p:nvSpPr>
          <p:cNvPr id="4" name="Slide Number Placeholder 3"/>
          <p:cNvSpPr>
            <a:spLocks noGrp="1"/>
          </p:cNvSpPr>
          <p:nvPr>
            <p:ph type="sldNum" sz="quarter" idx="10"/>
          </p:nvPr>
        </p:nvSpPr>
        <p:spPr/>
        <p:txBody>
          <a:bodyPr/>
          <a:lstStyle/>
          <a:p>
            <a:fld id="{6235FB79-F35C-4267-8C28-D3EA29794483}" type="slidenum">
              <a:rPr lang="en-AU" smtClean="0"/>
              <a:t>6</a:t>
            </a:fld>
            <a:endParaRPr lang="en-AU" dirty="0"/>
          </a:p>
        </p:txBody>
      </p:sp>
    </p:spTree>
    <p:extLst>
      <p:ext uri="{BB962C8B-B14F-4D97-AF65-F5344CB8AC3E}">
        <p14:creationId xmlns:p14="http://schemas.microsoft.com/office/powerpoint/2010/main" val="363476008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8064" indent="-118064">
              <a:buFont typeface="Arial" panose="020B0604020202020204" pitchFamily="34" charset="0"/>
              <a:buChar char="•"/>
              <a:defRPr/>
            </a:pPr>
            <a:r>
              <a:rPr lang="en-AU" dirty="0">
                <a:cs typeface="Arial" panose="020B0604020202020204" pitchFamily="34" charset="0"/>
              </a:rPr>
              <a:t>By applying constraints and ‘breaking’ the concepts we can generate better ideas. </a:t>
            </a:r>
          </a:p>
          <a:p>
            <a:pPr marL="118064" indent="-118064">
              <a:buFont typeface="Arial" panose="020B0604020202020204" pitchFamily="34" charset="0"/>
              <a:buChar char="•"/>
              <a:defRPr/>
            </a:pPr>
            <a:r>
              <a:rPr lang="en-AU" dirty="0">
                <a:cs typeface="Arial" panose="020B0604020202020204" pitchFamily="34" charset="0"/>
              </a:rPr>
              <a:t>This exercise helps to stretch your thinking by challenging the concepts you have come up with. </a:t>
            </a:r>
          </a:p>
        </p:txBody>
      </p:sp>
      <p:sp>
        <p:nvSpPr>
          <p:cNvPr id="4" name="Slide Number Placeholder 3"/>
          <p:cNvSpPr>
            <a:spLocks noGrp="1"/>
          </p:cNvSpPr>
          <p:nvPr>
            <p:ph type="sldNum" sz="quarter" idx="10"/>
          </p:nvPr>
        </p:nvSpPr>
        <p:spPr/>
        <p:txBody>
          <a:bodyPr/>
          <a:lstStyle/>
          <a:p>
            <a:fld id="{6235FB79-F35C-4267-8C28-D3EA29794483}" type="slidenum">
              <a:rPr lang="en-AU" smtClean="0"/>
              <a:t>60</a:t>
            </a:fld>
            <a:endParaRPr lang="en-AU" dirty="0"/>
          </a:p>
        </p:txBody>
      </p:sp>
    </p:spTree>
    <p:extLst>
      <p:ext uri="{BB962C8B-B14F-4D97-AF65-F5344CB8AC3E}">
        <p14:creationId xmlns:p14="http://schemas.microsoft.com/office/powerpoint/2010/main" val="363404720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61</a:t>
            </a:fld>
            <a:endParaRPr lang="en-AU" dirty="0">
              <a:solidFill>
                <a:prstClr val="black"/>
              </a:solidFill>
            </a:endParaRPr>
          </a:p>
        </p:txBody>
      </p:sp>
    </p:spTree>
    <p:extLst>
      <p:ext uri="{BB962C8B-B14F-4D97-AF65-F5344CB8AC3E}">
        <p14:creationId xmlns:p14="http://schemas.microsoft.com/office/powerpoint/2010/main" val="283158255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You</a:t>
            </a:r>
            <a:r>
              <a:rPr lang="en-AU" baseline="0" dirty="0" smtClean="0"/>
              <a:t> have done all your research, you have created and tested your prototype and your team is ready to decide if you will take the solution forward to activate and refine.</a:t>
            </a:r>
          </a:p>
          <a:p>
            <a:r>
              <a:rPr lang="en-AU" baseline="0" dirty="0" smtClean="0"/>
              <a:t>A great method for doing this with one or many concepts is to use the Impact vs Effort matrix. With your team discuss where you think you solution lives in these four quadrants. This discussion should be what impact will the solution have on your target users and how much effort would it require.</a:t>
            </a:r>
          </a:p>
          <a:p>
            <a:r>
              <a:rPr lang="en-AU" b="1" baseline="0" dirty="0" smtClean="0"/>
              <a:t>1 – </a:t>
            </a:r>
            <a:r>
              <a:rPr lang="en-AU" b="0" baseline="0" dirty="0" smtClean="0"/>
              <a:t>this is a Maybe quadrant. You have determined that your solution would require a smaller effort to implement however it’s also going to add low value to your target users.</a:t>
            </a:r>
          </a:p>
          <a:p>
            <a:r>
              <a:rPr lang="en-AU" b="1" baseline="0" dirty="0" smtClean="0"/>
              <a:t>2 – </a:t>
            </a:r>
            <a:r>
              <a:rPr lang="en-AU" b="0" baseline="0" dirty="0" smtClean="0"/>
              <a:t>This the No Go zone as you determined that your solution is difficult to implement and provides low value to your target audience. At this point you might want to ask, do we have the wrong solution? Did we focus on the wrong target audience? Could we do anything differently? Is this worth pursuing if it was reframed?</a:t>
            </a:r>
          </a:p>
          <a:p>
            <a:r>
              <a:rPr lang="en-AU" b="1" baseline="0" dirty="0" smtClean="0"/>
              <a:t>3 – </a:t>
            </a:r>
            <a:r>
              <a:rPr lang="en-AU" b="0" baseline="0" dirty="0" smtClean="0"/>
              <a:t>This is the Yes quadrant. Any solution that you have determined requires little effort to implement but provides high value to your target users is worth taking forward to activate. The next step for you is to work out what features and functions your solution has and who do you need to work with to bring it into the world.</a:t>
            </a:r>
          </a:p>
          <a:p>
            <a:r>
              <a:rPr lang="en-AU" b="1" baseline="0" dirty="0" smtClean="0"/>
              <a:t>4 – </a:t>
            </a:r>
            <a:r>
              <a:rPr lang="en-AU" b="0" baseline="0" dirty="0" smtClean="0"/>
              <a:t>This is also a Maybe quadrant. If you determine your solution is both high effort and high impact then you have a little thinking to do. Often a solution in this quadrant will need to be a phased delivery. In that case you will need to determine what does the MVP look like and what will iterative improvements contain? </a:t>
            </a:r>
            <a:endParaRPr lang="en-AU" b="1" dirty="0"/>
          </a:p>
        </p:txBody>
      </p:sp>
      <p:sp>
        <p:nvSpPr>
          <p:cNvPr id="4" name="Slide Number Placeholder 3"/>
          <p:cNvSpPr>
            <a:spLocks noGrp="1"/>
          </p:cNvSpPr>
          <p:nvPr>
            <p:ph type="sldNum" sz="quarter" idx="10"/>
          </p:nvPr>
        </p:nvSpPr>
        <p:spPr/>
        <p:txBody>
          <a:bodyPr/>
          <a:lstStyle/>
          <a:p>
            <a:fld id="{2F3B6A20-CE8C-7E4E-A575-46230F6630EA}" type="slidenum">
              <a:rPr lang="en-US" smtClean="0"/>
              <a:t>62</a:t>
            </a:fld>
            <a:endParaRPr lang="en-US"/>
          </a:p>
        </p:txBody>
      </p:sp>
    </p:spTree>
    <p:extLst>
      <p:ext uri="{BB962C8B-B14F-4D97-AF65-F5344CB8AC3E}">
        <p14:creationId xmlns:p14="http://schemas.microsoft.com/office/powerpoint/2010/main" val="250693511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Flag Digital Health Check </a:t>
            </a:r>
            <a:r>
              <a:rPr lang="en-AU" b="0" dirty="0" smtClean="0"/>
              <a:t>– as something</a:t>
            </a:r>
            <a:r>
              <a:rPr lang="en-AU" b="0" baseline="0" dirty="0" smtClean="0"/>
              <a:t> may be phased given it’s high impact and high complexity. The first phase would be the MVP</a:t>
            </a:r>
            <a:endParaRPr lang="en-AU" b="1" dirty="0" smtClean="0"/>
          </a:p>
          <a:p>
            <a:r>
              <a:rPr lang="en-AU" b="1" dirty="0" smtClean="0"/>
              <a:t>Concept</a:t>
            </a:r>
            <a:r>
              <a:rPr lang="en-AU" b="1" baseline="0" dirty="0" smtClean="0"/>
              <a:t> assessment </a:t>
            </a:r>
          </a:p>
          <a:p>
            <a:pPr marL="177467" indent="-177467">
              <a:buFont typeface="Arial" panose="020B0604020202020204" pitchFamily="34" charset="0"/>
              <a:buChar char="•"/>
            </a:pPr>
            <a:r>
              <a:rPr lang="en-AU" b="0" baseline="0" dirty="0" smtClean="0"/>
              <a:t>They also looked at the impact the concept might have on users overall and how complex it would be to deliver. This framing helped to whittle out any concepts that were low impact </a:t>
            </a:r>
          </a:p>
          <a:p>
            <a:pPr marL="177467" indent="-177467">
              <a:buFont typeface="Arial" panose="020B0604020202020204" pitchFamily="34" charset="0"/>
              <a:buChar char="•"/>
            </a:pPr>
            <a:r>
              <a:rPr lang="en-AU" b="0" baseline="0" dirty="0" smtClean="0"/>
              <a:t>Considering concepts that were high impact but high complexity also helped with the roadmap – they had a longer pipeline to deliver verses the quick wins that were high impact but lower complexity to deliver </a:t>
            </a:r>
          </a:p>
          <a:p>
            <a:pPr marL="177467" indent="-177467">
              <a:buFont typeface="Arial" panose="020B0604020202020204" pitchFamily="34" charset="0"/>
              <a:buChar char="•"/>
            </a:pPr>
            <a:r>
              <a:rPr lang="en-AU" b="0" baseline="0" dirty="0" smtClean="0"/>
              <a:t>An important note for this is that for both of these kinds of concept assessment are iterative. They were done progressively over the space of the project, with the team updating the assessment as they developed a better understanding of the complexity to deliver or the impact of the solution</a:t>
            </a:r>
          </a:p>
          <a:p>
            <a:pPr marL="177467" indent="-177467">
              <a:buFont typeface="Arial" panose="020B0604020202020204" pitchFamily="34" charset="0"/>
              <a:buChar char="•"/>
            </a:pPr>
            <a:r>
              <a:rPr lang="en-AU" b="0" baseline="0" dirty="0" smtClean="0"/>
              <a:t>It’s important to make sure you have people with the right knowledge in the room to help you to plot these as accurately as possible, particularly when you’re getting closer to making recommendations </a:t>
            </a:r>
            <a:endParaRPr lang="en-AU" b="0" dirty="0"/>
          </a:p>
        </p:txBody>
      </p:sp>
      <p:sp>
        <p:nvSpPr>
          <p:cNvPr id="4" name="Slide Number Placeholder 3"/>
          <p:cNvSpPr>
            <a:spLocks noGrp="1"/>
          </p:cNvSpPr>
          <p:nvPr>
            <p:ph type="sldNum" sz="quarter" idx="10"/>
          </p:nvPr>
        </p:nvSpPr>
        <p:spPr/>
        <p:txBody>
          <a:bodyPr/>
          <a:lstStyle/>
          <a:p>
            <a:fld id="{6235FB79-F35C-4267-8C28-D3EA29794483}" type="slidenum">
              <a:rPr lang="en-AU" smtClean="0"/>
              <a:t>63</a:t>
            </a:fld>
            <a:endParaRPr lang="en-AU"/>
          </a:p>
        </p:txBody>
      </p:sp>
    </p:spTree>
    <p:extLst>
      <p:ext uri="{BB962C8B-B14F-4D97-AF65-F5344CB8AC3E}">
        <p14:creationId xmlns:p14="http://schemas.microsoft.com/office/powerpoint/2010/main" val="35648150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Flag Digital Health Check </a:t>
            </a:r>
            <a:r>
              <a:rPr lang="en-AU" b="0" dirty="0" smtClean="0"/>
              <a:t>– as something</a:t>
            </a:r>
            <a:r>
              <a:rPr lang="en-AU" b="0" baseline="0" dirty="0" smtClean="0"/>
              <a:t> may be phased given it’s high impact and high complexity. The first phase would be the MVP</a:t>
            </a:r>
            <a:endParaRPr lang="en-AU" b="1" dirty="0" smtClean="0"/>
          </a:p>
          <a:p>
            <a:r>
              <a:rPr lang="en-AU" b="1" dirty="0" smtClean="0"/>
              <a:t>Concept</a:t>
            </a:r>
            <a:r>
              <a:rPr lang="en-AU" b="1" baseline="0" dirty="0" smtClean="0"/>
              <a:t> assessment </a:t>
            </a:r>
          </a:p>
          <a:p>
            <a:pPr marL="177467" indent="-177467">
              <a:buFont typeface="Arial" panose="020B0604020202020204" pitchFamily="34" charset="0"/>
              <a:buChar char="•"/>
            </a:pPr>
            <a:r>
              <a:rPr lang="en-AU" b="0" baseline="0" dirty="0" smtClean="0"/>
              <a:t>They also looked at the impact the concept might have on users overall and how complex it would be to deliver. This framing helped to whittle out any concepts that were low impact </a:t>
            </a:r>
          </a:p>
          <a:p>
            <a:pPr marL="177467" indent="-177467">
              <a:buFont typeface="Arial" panose="020B0604020202020204" pitchFamily="34" charset="0"/>
              <a:buChar char="•"/>
            </a:pPr>
            <a:r>
              <a:rPr lang="en-AU" b="0" baseline="0" dirty="0" smtClean="0"/>
              <a:t>Considering concepts that were high impact but high complexity also helped with the roadmap – they had a longer pipeline to deliver verses the quick wins that were high impact but lower complexity to deliver </a:t>
            </a:r>
          </a:p>
          <a:p>
            <a:pPr marL="177467" indent="-177467">
              <a:buFont typeface="Arial" panose="020B0604020202020204" pitchFamily="34" charset="0"/>
              <a:buChar char="•"/>
            </a:pPr>
            <a:r>
              <a:rPr lang="en-AU" b="0" baseline="0" dirty="0" smtClean="0"/>
              <a:t>An important note for this is that for both of these kinds of concept assessment are iterative. They were done progressively over the space of the project, with the team updating the assessment as they developed a better understanding of the complexity to deliver or the impact of the solution</a:t>
            </a:r>
          </a:p>
          <a:p>
            <a:pPr marL="177467" indent="-177467">
              <a:buFont typeface="Arial" panose="020B0604020202020204" pitchFamily="34" charset="0"/>
              <a:buChar char="•"/>
            </a:pPr>
            <a:r>
              <a:rPr lang="en-AU" b="0" baseline="0" dirty="0" smtClean="0"/>
              <a:t>It’s important to make sure you have people with the right knowledge in the room to help you to plot these as accurately as possible, particularly when you’re getting closer to making recommendations </a:t>
            </a:r>
            <a:endParaRPr lang="en-AU" b="0" dirty="0"/>
          </a:p>
        </p:txBody>
      </p:sp>
      <p:sp>
        <p:nvSpPr>
          <p:cNvPr id="4" name="Slide Number Placeholder 3"/>
          <p:cNvSpPr>
            <a:spLocks noGrp="1"/>
          </p:cNvSpPr>
          <p:nvPr>
            <p:ph type="sldNum" sz="quarter" idx="10"/>
          </p:nvPr>
        </p:nvSpPr>
        <p:spPr/>
        <p:txBody>
          <a:bodyPr/>
          <a:lstStyle/>
          <a:p>
            <a:fld id="{6235FB79-F35C-4267-8C28-D3EA29794483}" type="slidenum">
              <a:rPr lang="en-AU" smtClean="0"/>
              <a:t>64</a:t>
            </a:fld>
            <a:endParaRPr lang="en-AU"/>
          </a:p>
        </p:txBody>
      </p:sp>
    </p:spTree>
    <p:extLst>
      <p:ext uri="{BB962C8B-B14F-4D97-AF65-F5344CB8AC3E}">
        <p14:creationId xmlns:p14="http://schemas.microsoft.com/office/powerpoint/2010/main" val="16350040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2F3B6A20-CE8C-7E4E-A575-46230F6630EA}" type="slidenum">
              <a:rPr lang="en-US" smtClean="0"/>
              <a:t>65</a:t>
            </a:fld>
            <a:endParaRPr lang="en-US"/>
          </a:p>
        </p:txBody>
      </p:sp>
    </p:spTree>
    <p:extLst>
      <p:ext uri="{BB962C8B-B14F-4D97-AF65-F5344CB8AC3E}">
        <p14:creationId xmlns:p14="http://schemas.microsoft.com/office/powerpoint/2010/main" val="179210596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3013"/>
            <a:ext cx="5961063" cy="3354387"/>
          </a:xfrm>
        </p:spPr>
      </p:sp>
      <p:sp>
        <p:nvSpPr>
          <p:cNvPr id="3" name="Notes Placeholder 2"/>
          <p:cNvSpPr>
            <a:spLocks noGrp="1"/>
          </p:cNvSpPr>
          <p:nvPr>
            <p:ph type="body" idx="1"/>
          </p:nvPr>
        </p:nvSpPr>
        <p:spPr/>
        <p:txBody>
          <a:bodyPr/>
          <a:lstStyle/>
          <a:p>
            <a:r>
              <a:rPr lang="en-AU" dirty="0" smtClean="0"/>
              <a:t>Assessment against design</a:t>
            </a:r>
            <a:r>
              <a:rPr lang="en-AU" baseline="0" dirty="0" smtClean="0"/>
              <a:t> question</a:t>
            </a:r>
          </a:p>
          <a:p>
            <a:r>
              <a:rPr lang="en-AU" baseline="0" dirty="0" smtClean="0"/>
              <a:t>Meets users Pain points</a:t>
            </a:r>
          </a:p>
          <a:p>
            <a:r>
              <a:rPr lang="en-AU" baseline="0" dirty="0" smtClean="0"/>
              <a:t>Favourite </a:t>
            </a:r>
          </a:p>
          <a:p>
            <a:endParaRPr lang="en-AU" baseline="0" dirty="0" smtClean="0"/>
          </a:p>
          <a:p>
            <a:r>
              <a:rPr lang="en-AU" baseline="0" dirty="0" smtClean="0"/>
              <a:t>Tie breaker situation: What is going to be most fun to the next stage?</a:t>
            </a:r>
          </a:p>
          <a:p>
            <a:endParaRPr lang="en-AU" dirty="0"/>
          </a:p>
        </p:txBody>
      </p:sp>
      <p:sp>
        <p:nvSpPr>
          <p:cNvPr id="4" name="Slide Number Placeholder 3"/>
          <p:cNvSpPr>
            <a:spLocks noGrp="1"/>
          </p:cNvSpPr>
          <p:nvPr>
            <p:ph type="sldNum" sz="quarter" idx="10"/>
          </p:nvPr>
        </p:nvSpPr>
        <p:spPr/>
        <p:txBody>
          <a:bodyPr/>
          <a:lstStyle/>
          <a:p>
            <a:fld id="{44111B5A-960F-4438-B680-2E8EB7729B2B}" type="slidenum">
              <a:rPr lang="en-AU" smtClean="0"/>
              <a:t>66</a:t>
            </a:fld>
            <a:endParaRPr lang="en-AU" dirty="0"/>
          </a:p>
        </p:txBody>
      </p:sp>
    </p:spTree>
    <p:extLst>
      <p:ext uri="{BB962C8B-B14F-4D97-AF65-F5344CB8AC3E}">
        <p14:creationId xmlns:p14="http://schemas.microsoft.com/office/powerpoint/2010/main" val="99182746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cs typeface="Arial" panose="020B0604020202020204" pitchFamily="34" charset="0"/>
              </a:rPr>
              <a:t>Introduction</a:t>
            </a:r>
          </a:p>
          <a:p>
            <a:pPr marL="118064" indent="-118064" defTabSz="629674">
              <a:buFont typeface="Arial" panose="020B0604020202020204" pitchFamily="34" charset="0"/>
              <a:buChar char="•"/>
              <a:defRPr/>
            </a:pPr>
            <a:r>
              <a:rPr lang="en-AU" dirty="0"/>
              <a:t>Storyboards help to tell the story of how the solution is going to work, and also to help us think through the end to end user experience. </a:t>
            </a:r>
          </a:p>
          <a:p>
            <a:pPr marL="118064" indent="-118064" defTabSz="629674">
              <a:buFont typeface="Arial" panose="020B0604020202020204" pitchFamily="34" charset="0"/>
              <a:buChar char="•"/>
              <a:defRPr/>
            </a:pPr>
            <a:r>
              <a:rPr lang="en-AU" dirty="0"/>
              <a:t>A storyboard is the first way we look at our ideas to consider whether they’ll work in practice. </a:t>
            </a:r>
            <a:endParaRPr lang="en-AU" dirty="0" smtClean="0"/>
          </a:p>
          <a:p>
            <a:pPr marL="118064" indent="-118064" defTabSz="629674">
              <a:buFont typeface="Arial" panose="020B0604020202020204" pitchFamily="34" charset="0"/>
              <a:buChar char="•"/>
              <a:defRPr/>
            </a:pPr>
            <a:endParaRPr lang="en-AU" dirty="0" smtClean="0"/>
          </a:p>
          <a:p>
            <a:pPr marL="118064" indent="-118064" defTabSz="629674">
              <a:buFont typeface="Arial" panose="020B0604020202020204" pitchFamily="34" charset="0"/>
              <a:buChar char="•"/>
              <a:defRPr/>
            </a:pPr>
            <a:r>
              <a:rPr lang="en-US" dirty="0" smtClean="0">
                <a:solidFill>
                  <a:schemeClr val="tx1"/>
                </a:solidFill>
                <a:cs typeface="Arial" panose="020B0604020202020204" pitchFamily="34" charset="0"/>
              </a:rPr>
              <a:t>Story boards are </a:t>
            </a:r>
            <a:r>
              <a:rPr lang="en-US" i="1" dirty="0" smtClean="0">
                <a:solidFill>
                  <a:schemeClr val="tx1"/>
                </a:solidFill>
                <a:cs typeface="Arial" panose="020B0604020202020204" pitchFamily="34" charset="0"/>
              </a:rPr>
              <a:t>different</a:t>
            </a:r>
            <a:r>
              <a:rPr lang="en-US" dirty="0" smtClean="0">
                <a:solidFill>
                  <a:schemeClr val="tx1"/>
                </a:solidFill>
                <a:cs typeface="Arial" panose="020B0604020202020204" pitchFamily="34" charset="0"/>
              </a:rPr>
              <a:t> from journey maps (which describe the touch points of users in relation to a service/product) and empathy maps (which provide a snapshot of the emotions, needs and opportunities of users). Instead storyboards refer to </a:t>
            </a:r>
            <a:r>
              <a:rPr lang="en-US" i="1" dirty="0" smtClean="0">
                <a:solidFill>
                  <a:schemeClr val="tx1"/>
                </a:solidFill>
                <a:cs typeface="Arial" panose="020B0604020202020204" pitchFamily="34" charset="0"/>
              </a:rPr>
              <a:t>future state </a:t>
            </a:r>
            <a:r>
              <a:rPr lang="en-US" dirty="0" smtClean="0">
                <a:solidFill>
                  <a:schemeClr val="tx1"/>
                </a:solidFill>
                <a:cs typeface="Arial" panose="020B0604020202020204" pitchFamily="34" charset="0"/>
              </a:rPr>
              <a:t>in relation to your </a:t>
            </a:r>
            <a:r>
              <a:rPr lang="en-US" i="1" dirty="0" smtClean="0">
                <a:solidFill>
                  <a:schemeClr val="tx1"/>
                </a:solidFill>
                <a:cs typeface="Arial" panose="020B0604020202020204" pitchFamily="34" charset="0"/>
              </a:rPr>
              <a:t>idea/solution</a:t>
            </a:r>
            <a:r>
              <a:rPr lang="en-US" dirty="0" smtClean="0">
                <a:solidFill>
                  <a:schemeClr val="tx1"/>
                </a:solidFill>
                <a:cs typeface="Arial" panose="020B0604020202020204" pitchFamily="34" charset="0"/>
              </a:rPr>
              <a:t>: they have a clear user (a hero) who goes on a journey (encounters a problem) and engages with a solution (your idea) to reach resolution (the end). </a:t>
            </a:r>
            <a:endParaRPr lang="en-AU" dirty="0"/>
          </a:p>
          <a:p>
            <a:pPr marL="118064" indent="-118064" defTabSz="629674">
              <a:buFont typeface="Arial" panose="020B0604020202020204" pitchFamily="34" charset="0"/>
              <a:buChar char="•"/>
              <a:defRPr/>
            </a:pPr>
            <a:endParaRPr lang="en-AU" dirty="0"/>
          </a:p>
          <a:p>
            <a:pPr defTabSz="629674">
              <a:defRPr/>
            </a:pPr>
            <a:r>
              <a:rPr lang="en-AU" b="1" dirty="0"/>
              <a:t>Activity (Make Toast) 10 minutes</a:t>
            </a:r>
          </a:p>
          <a:p>
            <a:pPr marL="171405" indent="-171405" defTabSz="629674">
              <a:buFont typeface="Arial" panose="020B0604020202020204" pitchFamily="34" charset="0"/>
              <a:buChar char="•"/>
              <a:defRPr/>
            </a:pPr>
            <a:r>
              <a:rPr lang="en-AU" dirty="0"/>
              <a:t>Using post it notes, make a storyboard for how you would make toast, thinking about the steps that you go through from step one to the end i.e. eating your toast (3-5 minutes) </a:t>
            </a:r>
          </a:p>
          <a:p>
            <a:pPr marL="171405" indent="-171405" defTabSz="629674">
              <a:buFont typeface="Arial" panose="020B0604020202020204" pitchFamily="34" charset="0"/>
              <a:buChar char="•"/>
              <a:defRPr/>
            </a:pPr>
            <a:r>
              <a:rPr lang="en-AU" dirty="0"/>
              <a:t>Share your storyboards at your tables </a:t>
            </a:r>
          </a:p>
          <a:p>
            <a:pPr marL="171405" indent="-171405" defTabSz="629674">
              <a:buFont typeface="Arial" panose="020B0604020202020204" pitchFamily="34" charset="0"/>
              <a:buChar char="•"/>
              <a:defRPr/>
            </a:pPr>
            <a:r>
              <a:rPr lang="en-AU" dirty="0"/>
              <a:t>What did you notice? How were your storyboards different? (hear back from each table – 5 minutes) </a:t>
            </a:r>
          </a:p>
          <a:p>
            <a:pPr marL="171405" indent="-171405" defTabSz="629674">
              <a:buFont typeface="Arial" panose="020B0604020202020204" pitchFamily="34" charset="0"/>
              <a:buChar char="•"/>
              <a:defRPr/>
            </a:pPr>
            <a:r>
              <a:rPr lang="en-AU" dirty="0"/>
              <a:t>Key messages: </a:t>
            </a:r>
          </a:p>
          <a:p>
            <a:pPr marL="628485" lvl="1" indent="-171405" defTabSz="629674">
              <a:buFont typeface="Arial" panose="020B0604020202020204" pitchFamily="34" charset="0"/>
              <a:buChar char="•"/>
              <a:defRPr/>
            </a:pPr>
            <a:r>
              <a:rPr lang="en-AU" dirty="0"/>
              <a:t>Some people more naturally write or draw (both are valid, and a storyboard usually has both) </a:t>
            </a:r>
          </a:p>
          <a:p>
            <a:pPr marL="628485" lvl="1" indent="-171405" defTabSz="629674">
              <a:buFont typeface="Arial" panose="020B0604020202020204" pitchFamily="34" charset="0"/>
              <a:buChar char="•"/>
              <a:defRPr/>
            </a:pPr>
            <a:r>
              <a:rPr lang="en-AU" dirty="0"/>
              <a:t>Some people have two steps, some people have 15 – you need to think about where your story starts and ends (i.e. from growing the wheat? Buying the bread?) </a:t>
            </a:r>
          </a:p>
          <a:p>
            <a:pPr marL="628485" lvl="1" indent="-171405" defTabSz="629674">
              <a:buFont typeface="Arial" panose="020B0604020202020204" pitchFamily="34" charset="0"/>
              <a:buChar char="•"/>
              <a:defRPr/>
            </a:pPr>
            <a:r>
              <a:rPr lang="en-AU" dirty="0"/>
              <a:t>It’s really easy to overly simplify the experience – putting yourself in the shoes of the user to capture the key elements through a storyboard helps us to identify gaps and think through our solution</a:t>
            </a:r>
          </a:p>
          <a:p>
            <a:pPr marL="628485" lvl="1" indent="-171405" defTabSz="629674">
              <a:buFont typeface="Arial" panose="020B0604020202020204" pitchFamily="34" charset="0"/>
              <a:buChar char="•"/>
              <a:defRPr/>
            </a:pPr>
            <a:r>
              <a:rPr lang="en-AU" dirty="0"/>
              <a:t>In thinking about solutions there is always a before and after to consider e.g. filling in a form – do I have all the information and what happens after I submit it</a:t>
            </a:r>
          </a:p>
          <a:p>
            <a:pPr marL="171405" indent="-171405" defTabSz="629674">
              <a:buFont typeface="Arial" panose="020B0604020202020204" pitchFamily="34" charset="0"/>
              <a:buChar char="•"/>
              <a:defRPr/>
            </a:pPr>
            <a:endParaRPr lang="en-AU" dirty="0"/>
          </a:p>
        </p:txBody>
      </p:sp>
      <p:sp>
        <p:nvSpPr>
          <p:cNvPr id="4" name="Slide Number Placeholder 3"/>
          <p:cNvSpPr>
            <a:spLocks noGrp="1"/>
          </p:cNvSpPr>
          <p:nvPr>
            <p:ph type="sldNum" sz="quarter" idx="10"/>
          </p:nvPr>
        </p:nvSpPr>
        <p:spPr/>
        <p:txBody>
          <a:bodyPr/>
          <a:lstStyle/>
          <a:p>
            <a:fld id="{44111B5A-960F-4438-B680-2E8EB7729B2B}" type="slidenum">
              <a:rPr lang="en-AU" smtClean="0"/>
              <a:t>67</a:t>
            </a:fld>
            <a:endParaRPr lang="en-AU" dirty="0"/>
          </a:p>
        </p:txBody>
      </p:sp>
    </p:spTree>
    <p:extLst>
      <p:ext uri="{BB962C8B-B14F-4D97-AF65-F5344CB8AC3E}">
        <p14:creationId xmlns:p14="http://schemas.microsoft.com/office/powerpoint/2010/main" val="76793644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cs typeface="Arial" panose="020B0604020202020204" pitchFamily="34" charset="0"/>
              </a:rPr>
              <a:t>Introduction</a:t>
            </a:r>
          </a:p>
          <a:p>
            <a:pPr marL="118064" indent="-118064" defTabSz="629674">
              <a:buFont typeface="Arial" panose="020B0604020202020204" pitchFamily="34" charset="0"/>
              <a:buChar char="•"/>
              <a:defRPr/>
            </a:pPr>
            <a:r>
              <a:rPr lang="en-AU" dirty="0"/>
              <a:t>Storyboards help to tell the story of how the solution is going to work, and also to help us think through the end to end user experience. </a:t>
            </a:r>
          </a:p>
          <a:p>
            <a:pPr marL="118064" indent="-118064" defTabSz="629674">
              <a:buFont typeface="Arial" panose="020B0604020202020204" pitchFamily="34" charset="0"/>
              <a:buChar char="•"/>
              <a:defRPr/>
            </a:pPr>
            <a:r>
              <a:rPr lang="en-AU" dirty="0"/>
              <a:t>A storyboard is the first way we look at our ideas to consider whether they’ll work in practice. </a:t>
            </a:r>
            <a:endParaRPr lang="en-AU" dirty="0" smtClean="0"/>
          </a:p>
          <a:p>
            <a:pPr marL="118064" indent="-118064" defTabSz="629674">
              <a:buFont typeface="Arial" panose="020B0604020202020204" pitchFamily="34" charset="0"/>
              <a:buChar char="•"/>
              <a:defRPr/>
            </a:pPr>
            <a:endParaRPr lang="en-AU" dirty="0" smtClean="0"/>
          </a:p>
          <a:p>
            <a:pPr marL="118064" indent="-118064" defTabSz="629674">
              <a:buFont typeface="Arial" panose="020B0604020202020204" pitchFamily="34" charset="0"/>
              <a:buChar char="•"/>
              <a:defRPr/>
            </a:pPr>
            <a:r>
              <a:rPr lang="en-US" dirty="0" smtClean="0">
                <a:solidFill>
                  <a:schemeClr val="tx1"/>
                </a:solidFill>
                <a:cs typeface="Arial" panose="020B0604020202020204" pitchFamily="34" charset="0"/>
              </a:rPr>
              <a:t>Story boards are </a:t>
            </a:r>
            <a:r>
              <a:rPr lang="en-US" i="1" dirty="0" smtClean="0">
                <a:solidFill>
                  <a:schemeClr val="tx1"/>
                </a:solidFill>
                <a:cs typeface="Arial" panose="020B0604020202020204" pitchFamily="34" charset="0"/>
              </a:rPr>
              <a:t>different</a:t>
            </a:r>
            <a:r>
              <a:rPr lang="en-US" dirty="0" smtClean="0">
                <a:solidFill>
                  <a:schemeClr val="tx1"/>
                </a:solidFill>
                <a:cs typeface="Arial" panose="020B0604020202020204" pitchFamily="34" charset="0"/>
              </a:rPr>
              <a:t> from journey maps (which describe the touch points of users in relation to a service/product) and empathy maps (which provide a snapshot of the emotions, needs and opportunities of users). Instead storyboards refer to </a:t>
            </a:r>
            <a:r>
              <a:rPr lang="en-US" i="1" dirty="0" smtClean="0">
                <a:solidFill>
                  <a:schemeClr val="tx1"/>
                </a:solidFill>
                <a:cs typeface="Arial" panose="020B0604020202020204" pitchFamily="34" charset="0"/>
              </a:rPr>
              <a:t>future state </a:t>
            </a:r>
            <a:r>
              <a:rPr lang="en-US" dirty="0" smtClean="0">
                <a:solidFill>
                  <a:schemeClr val="tx1"/>
                </a:solidFill>
                <a:cs typeface="Arial" panose="020B0604020202020204" pitchFamily="34" charset="0"/>
              </a:rPr>
              <a:t>in relation to your </a:t>
            </a:r>
            <a:r>
              <a:rPr lang="en-US" i="1" dirty="0" smtClean="0">
                <a:solidFill>
                  <a:schemeClr val="tx1"/>
                </a:solidFill>
                <a:cs typeface="Arial" panose="020B0604020202020204" pitchFamily="34" charset="0"/>
              </a:rPr>
              <a:t>idea/solution</a:t>
            </a:r>
            <a:r>
              <a:rPr lang="en-US" dirty="0" smtClean="0">
                <a:solidFill>
                  <a:schemeClr val="tx1"/>
                </a:solidFill>
                <a:cs typeface="Arial" panose="020B0604020202020204" pitchFamily="34" charset="0"/>
              </a:rPr>
              <a:t>: they have a clear user (a hero) who goes on a journey (encounters a problem) and engages with a solution (your idea) to reach resolution (the end). </a:t>
            </a:r>
            <a:endParaRPr lang="en-AU" dirty="0"/>
          </a:p>
          <a:p>
            <a:pPr marL="118064" indent="-118064" defTabSz="629674">
              <a:buFont typeface="Arial" panose="020B0604020202020204" pitchFamily="34" charset="0"/>
              <a:buChar char="•"/>
              <a:defRPr/>
            </a:pPr>
            <a:endParaRPr lang="en-AU" dirty="0"/>
          </a:p>
          <a:p>
            <a:pPr defTabSz="629674">
              <a:defRPr/>
            </a:pPr>
            <a:r>
              <a:rPr lang="en-AU" b="1" dirty="0"/>
              <a:t>Activity (Make Toast) 10 minutes</a:t>
            </a:r>
          </a:p>
          <a:p>
            <a:pPr marL="171405" indent="-171405" defTabSz="629674">
              <a:buFont typeface="Arial" panose="020B0604020202020204" pitchFamily="34" charset="0"/>
              <a:buChar char="•"/>
              <a:defRPr/>
            </a:pPr>
            <a:r>
              <a:rPr lang="en-AU" dirty="0"/>
              <a:t>Using post it notes, make a storyboard for how you would make toast, thinking about the steps that you go through from step one to the end i.e. eating your toast (3-5 minutes) </a:t>
            </a:r>
          </a:p>
          <a:p>
            <a:pPr marL="171405" indent="-171405" defTabSz="629674">
              <a:buFont typeface="Arial" panose="020B0604020202020204" pitchFamily="34" charset="0"/>
              <a:buChar char="•"/>
              <a:defRPr/>
            </a:pPr>
            <a:r>
              <a:rPr lang="en-AU" dirty="0"/>
              <a:t>Share your storyboards at your tables </a:t>
            </a:r>
          </a:p>
          <a:p>
            <a:pPr marL="171405" indent="-171405" defTabSz="629674">
              <a:buFont typeface="Arial" panose="020B0604020202020204" pitchFamily="34" charset="0"/>
              <a:buChar char="•"/>
              <a:defRPr/>
            </a:pPr>
            <a:r>
              <a:rPr lang="en-AU" dirty="0"/>
              <a:t>What did you notice? How were your storyboards different? (hear back from each table – 5 minutes) </a:t>
            </a:r>
          </a:p>
          <a:p>
            <a:pPr marL="171405" indent="-171405" defTabSz="629674">
              <a:buFont typeface="Arial" panose="020B0604020202020204" pitchFamily="34" charset="0"/>
              <a:buChar char="•"/>
              <a:defRPr/>
            </a:pPr>
            <a:r>
              <a:rPr lang="en-AU" dirty="0"/>
              <a:t>Key messages: </a:t>
            </a:r>
          </a:p>
          <a:p>
            <a:pPr marL="628485" lvl="1" indent="-171405" defTabSz="629674">
              <a:buFont typeface="Arial" panose="020B0604020202020204" pitchFamily="34" charset="0"/>
              <a:buChar char="•"/>
              <a:defRPr/>
            </a:pPr>
            <a:r>
              <a:rPr lang="en-AU" dirty="0"/>
              <a:t>Some people more naturally write or draw (both are valid, and a storyboard usually has both) </a:t>
            </a:r>
          </a:p>
          <a:p>
            <a:pPr marL="628485" lvl="1" indent="-171405" defTabSz="629674">
              <a:buFont typeface="Arial" panose="020B0604020202020204" pitchFamily="34" charset="0"/>
              <a:buChar char="•"/>
              <a:defRPr/>
            </a:pPr>
            <a:r>
              <a:rPr lang="en-AU" dirty="0"/>
              <a:t>Some people have two steps, some people have 15 – you need to think about where your story starts and ends (i.e. from growing the wheat? Buying the bread?) </a:t>
            </a:r>
          </a:p>
          <a:p>
            <a:pPr marL="628485" lvl="1" indent="-171405" defTabSz="629674">
              <a:buFont typeface="Arial" panose="020B0604020202020204" pitchFamily="34" charset="0"/>
              <a:buChar char="•"/>
              <a:defRPr/>
            </a:pPr>
            <a:r>
              <a:rPr lang="en-AU" dirty="0"/>
              <a:t>It’s really easy to overly simplify the experience – putting yourself in the shoes of the user to capture the key elements through a storyboard helps us to identify gaps and think through our solution</a:t>
            </a:r>
          </a:p>
          <a:p>
            <a:pPr marL="628485" lvl="1" indent="-171405" defTabSz="629674">
              <a:buFont typeface="Arial" panose="020B0604020202020204" pitchFamily="34" charset="0"/>
              <a:buChar char="•"/>
              <a:defRPr/>
            </a:pPr>
            <a:r>
              <a:rPr lang="en-AU" dirty="0"/>
              <a:t>In thinking about solutions there is always a before and after to consider e.g. filling in a form – do I have all the information and what happens after I submit it</a:t>
            </a:r>
          </a:p>
          <a:p>
            <a:pPr marL="171405" indent="-171405" defTabSz="629674">
              <a:buFont typeface="Arial" panose="020B0604020202020204" pitchFamily="34" charset="0"/>
              <a:buChar char="•"/>
              <a:defRPr/>
            </a:pPr>
            <a:endParaRPr lang="en-AU" dirty="0"/>
          </a:p>
        </p:txBody>
      </p:sp>
      <p:sp>
        <p:nvSpPr>
          <p:cNvPr id="4" name="Slide Number Placeholder 3"/>
          <p:cNvSpPr>
            <a:spLocks noGrp="1"/>
          </p:cNvSpPr>
          <p:nvPr>
            <p:ph type="sldNum" sz="quarter" idx="10"/>
          </p:nvPr>
        </p:nvSpPr>
        <p:spPr/>
        <p:txBody>
          <a:bodyPr/>
          <a:lstStyle/>
          <a:p>
            <a:fld id="{44111B5A-960F-4438-B680-2E8EB7729B2B}" type="slidenum">
              <a:rPr lang="en-AU" smtClean="0"/>
              <a:t>68</a:t>
            </a:fld>
            <a:endParaRPr lang="en-AU" dirty="0"/>
          </a:p>
        </p:txBody>
      </p:sp>
    </p:spTree>
    <p:extLst>
      <p:ext uri="{BB962C8B-B14F-4D97-AF65-F5344CB8AC3E}">
        <p14:creationId xmlns:p14="http://schemas.microsoft.com/office/powerpoint/2010/main" val="405733544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Facilitator</a:t>
            </a:r>
            <a:r>
              <a:rPr lang="en-AU" baseline="0" dirty="0" smtClean="0"/>
              <a:t> – add your own storyboarding example</a:t>
            </a:r>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69</a:t>
            </a:fld>
            <a:endParaRPr lang="en-AU" dirty="0"/>
          </a:p>
        </p:txBody>
      </p:sp>
    </p:spTree>
    <p:extLst>
      <p:ext uri="{BB962C8B-B14F-4D97-AF65-F5344CB8AC3E}">
        <p14:creationId xmlns:p14="http://schemas.microsoft.com/office/powerpoint/2010/main" val="30297517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034">
              <a:defRPr/>
            </a:pPr>
            <a:r>
              <a:rPr lang="en-US" b="1" dirty="0"/>
              <a:t>10 mins</a:t>
            </a:r>
          </a:p>
          <a:p>
            <a:pPr marL="171405" indent="-171405" defTabSz="914034">
              <a:buFont typeface="Arial" panose="020B0604020202020204" pitchFamily="34" charset="0"/>
              <a:buChar char="•"/>
              <a:defRPr/>
            </a:pPr>
            <a:r>
              <a:rPr lang="en-US" b="1" dirty="0"/>
              <a:t>A key quote / observation is something that stood out for you </a:t>
            </a:r>
            <a:r>
              <a:rPr lang="en-US" dirty="0"/>
              <a:t>(it revealed something new about your user / challenged or confirmed an assumption / changed how you think about your problem)</a:t>
            </a:r>
          </a:p>
          <a:p>
            <a:pPr marL="171405" indent="-171405" defTabSz="914034">
              <a:buFont typeface="Arial" panose="020B0604020202020204" pitchFamily="34" charset="0"/>
              <a:buChar char="•"/>
              <a:defRPr/>
            </a:pPr>
            <a:r>
              <a:rPr lang="en-US" b="1" dirty="0"/>
              <a:t>NOT everything you heard</a:t>
            </a:r>
          </a:p>
          <a:p>
            <a:pPr marL="171405" indent="-171405" defTabSz="914034">
              <a:buFont typeface="Arial" panose="020B0604020202020204" pitchFamily="34" charset="0"/>
              <a:buChar char="•"/>
              <a:defRPr/>
            </a:pPr>
            <a:r>
              <a:rPr lang="en-US" b="1" dirty="0"/>
              <a:t>Watch for personal bias – focus on what was important for the user in the context of your </a:t>
            </a:r>
            <a:r>
              <a:rPr lang="en-US" b="1" dirty="0" smtClean="0"/>
              <a:t>problem.</a:t>
            </a:r>
            <a:r>
              <a:rPr lang="en-US" b="1" baseline="0" dirty="0" smtClean="0"/>
              <a:t> </a:t>
            </a:r>
            <a:r>
              <a:rPr lang="en-US" b="0" baseline="0" dirty="0" smtClean="0"/>
              <a:t>Bias can come if you start writing he said/she said. Only note down observations e.g. seems frustrated at not being able to access learning opportunities or quotes. The easy was to differentiate is put your quotes in “”.</a:t>
            </a:r>
            <a:endParaRPr lang="en-US" b="1" dirty="0"/>
          </a:p>
          <a:p>
            <a:pPr marL="171405" indent="-171405" defTabSz="914034">
              <a:buFont typeface="Arial" panose="020B0604020202020204" pitchFamily="34" charset="0"/>
              <a:buChar char="•"/>
              <a:defRPr/>
            </a:pPr>
            <a:endParaRPr lang="en-US" b="1" dirty="0"/>
          </a:p>
          <a:p>
            <a:pPr defTabSz="914034">
              <a:defRPr/>
            </a:pPr>
            <a:r>
              <a:rPr lang="en-US" b="1" dirty="0"/>
              <a:t>Activity</a:t>
            </a:r>
            <a:endParaRPr lang="en-AU" b="1" dirty="0"/>
          </a:p>
          <a:p>
            <a:pPr marL="196773" indent="-196773" defTabSz="914034">
              <a:buFont typeface="Arial" panose="020B0604020202020204" pitchFamily="34" charset="0"/>
              <a:buChar char="•"/>
              <a:defRPr/>
            </a:pPr>
            <a:r>
              <a:rPr lang="en-AU" dirty="0"/>
              <a:t>So you've just done a review of your notes and looked at what key quotes and observations came out. Write these onto Post-It notes.  </a:t>
            </a:r>
            <a:endParaRPr lang="en-AU" dirty="0" smtClean="0"/>
          </a:p>
          <a:p>
            <a:endParaRPr lang="en-AU" b="1" dirty="0" smtClean="0"/>
          </a:p>
          <a:p>
            <a:r>
              <a:rPr lang="en-AU" b="1" dirty="0" smtClean="0"/>
              <a:t>A note on notes: </a:t>
            </a:r>
          </a:p>
          <a:p>
            <a:pPr marL="118064" indent="-118064">
              <a:buFont typeface="Arial" panose="020B0604020202020204" pitchFamily="34" charset="0"/>
              <a:buChar char="•"/>
            </a:pPr>
            <a:r>
              <a:rPr lang="en-AU" dirty="0" smtClean="0"/>
              <a:t>Only capture the KEY quotes and observations. </a:t>
            </a:r>
          </a:p>
          <a:p>
            <a:pPr marL="118064" indent="-118064">
              <a:buFont typeface="Arial" panose="020B0604020202020204" pitchFamily="34" charset="0"/>
              <a:buChar char="•"/>
            </a:pPr>
            <a:r>
              <a:rPr lang="en-AU" dirty="0" smtClean="0"/>
              <a:t>We’re not looking to have </a:t>
            </a:r>
            <a:r>
              <a:rPr lang="en-AU" i="1" dirty="0" smtClean="0"/>
              <a:t>everything </a:t>
            </a:r>
            <a:r>
              <a:rPr lang="en-AU" dirty="0" smtClean="0"/>
              <a:t>up on our wall when we’re doing synthesis – we’re looking for the things that seemed significant or surprising, insightful, or something you heard over and over again. </a:t>
            </a:r>
          </a:p>
          <a:p>
            <a:pPr marL="118064" indent="-118064">
              <a:buFont typeface="Arial" panose="020B0604020202020204" pitchFamily="34" charset="0"/>
              <a:buChar char="•"/>
            </a:pPr>
            <a:r>
              <a:rPr lang="en-AU" dirty="0" smtClean="0"/>
              <a:t>It helps to ask yourself: </a:t>
            </a:r>
            <a:r>
              <a:rPr lang="en-AU" i="1" dirty="0" smtClean="0"/>
              <a:t>What stood out from this interview? </a:t>
            </a:r>
          </a:p>
          <a:p>
            <a:pPr marL="196773" indent="-196773" defTabSz="914034">
              <a:buFont typeface="Arial" panose="020B0604020202020204" pitchFamily="34" charset="0"/>
              <a:buChar char="•"/>
              <a:defRPr/>
            </a:pPr>
            <a:endParaRPr lang="en-AU" dirty="0"/>
          </a:p>
        </p:txBody>
      </p:sp>
      <p:sp>
        <p:nvSpPr>
          <p:cNvPr id="4" name="Slide Number Placeholder 3"/>
          <p:cNvSpPr>
            <a:spLocks noGrp="1"/>
          </p:cNvSpPr>
          <p:nvPr>
            <p:ph type="sldNum" sz="quarter" idx="10"/>
          </p:nvPr>
        </p:nvSpPr>
        <p:spPr/>
        <p:txBody>
          <a:bodyPr/>
          <a:lstStyle/>
          <a:p>
            <a:fld id="{5A2C6B0E-9C5D-4487-B167-BFDAB6C8874E}" type="slidenum">
              <a:rPr lang="en-AU" smtClean="0">
                <a:solidFill>
                  <a:prstClr val="black"/>
                </a:solidFill>
              </a:rPr>
              <a:pPr/>
              <a:t>7</a:t>
            </a:fld>
            <a:endParaRPr lang="en-AU" dirty="0">
              <a:solidFill>
                <a:prstClr val="black"/>
              </a:solidFill>
            </a:endParaRPr>
          </a:p>
        </p:txBody>
      </p:sp>
    </p:spTree>
    <p:extLst>
      <p:ext uri="{BB962C8B-B14F-4D97-AF65-F5344CB8AC3E}">
        <p14:creationId xmlns:p14="http://schemas.microsoft.com/office/powerpoint/2010/main" val="344530716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Facilitator</a:t>
            </a:r>
            <a:r>
              <a:rPr lang="en-AU" baseline="0" dirty="0" smtClean="0"/>
              <a:t> – add your own storyboarding example</a:t>
            </a:r>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70</a:t>
            </a:fld>
            <a:endParaRPr lang="en-AU" dirty="0"/>
          </a:p>
        </p:txBody>
      </p:sp>
    </p:spTree>
    <p:extLst>
      <p:ext uri="{BB962C8B-B14F-4D97-AF65-F5344CB8AC3E}">
        <p14:creationId xmlns:p14="http://schemas.microsoft.com/office/powerpoint/2010/main" val="121913125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30 minutes </a:t>
            </a:r>
          </a:p>
          <a:p>
            <a:pPr marL="118064" indent="-118064">
              <a:buFont typeface="Arial" panose="020B0604020202020204" pitchFamily="34" charset="0"/>
              <a:buChar char="•"/>
              <a:defRPr/>
            </a:pPr>
            <a:r>
              <a:rPr lang="en-AU" smtClean="0">
                <a:solidFill>
                  <a:srgbClr val="FF0000"/>
                </a:solidFill>
              </a:rPr>
              <a:t>Have a go: take 5 minutes to draw out a storyboard</a:t>
            </a:r>
            <a:r>
              <a:rPr lang="en-AU" baseline="0" smtClean="0">
                <a:solidFill>
                  <a:srgbClr val="FF0000"/>
                </a:solidFill>
              </a:rPr>
              <a:t> about </a:t>
            </a:r>
            <a:r>
              <a:rPr lang="en-AU" b="1" baseline="0" smtClean="0">
                <a:solidFill>
                  <a:srgbClr val="FF0000"/>
                </a:solidFill>
              </a:rPr>
              <a:t>making toast.</a:t>
            </a:r>
          </a:p>
          <a:p>
            <a:pPr marL="118064" indent="-118064">
              <a:buFont typeface="Arial" panose="020B0604020202020204" pitchFamily="34" charset="0"/>
              <a:buChar char="•"/>
              <a:defRPr/>
            </a:pPr>
            <a:r>
              <a:rPr lang="en-AU" baseline="0" smtClean="0">
                <a:solidFill>
                  <a:srgbClr val="FF0000"/>
                </a:solidFill>
              </a:rPr>
              <a:t>5 minutes share back and discussion: start and end?</a:t>
            </a:r>
            <a:endParaRPr lang="en-AU" smtClean="0">
              <a:solidFill>
                <a:srgbClr val="FF0000"/>
              </a:solidFill>
            </a:endParaRPr>
          </a:p>
          <a:p>
            <a:pPr marL="118064" indent="-118064">
              <a:buFont typeface="Arial" panose="020B0604020202020204" pitchFamily="34" charset="0"/>
              <a:buChar char="•"/>
              <a:defRPr/>
            </a:pPr>
            <a:endParaRPr lang="en-AU" smtClean="0">
              <a:solidFill>
                <a:srgbClr val="FF0000"/>
              </a:solidFill>
            </a:endParaRPr>
          </a:p>
          <a:p>
            <a:pPr marL="118064" indent="-118064">
              <a:buFont typeface="Arial" panose="020B0604020202020204" pitchFamily="34" charset="0"/>
              <a:buChar char="•"/>
              <a:defRPr/>
            </a:pPr>
            <a:r>
              <a:rPr lang="en-AU" smtClean="0">
                <a:solidFill>
                  <a:srgbClr val="FF0000"/>
                </a:solidFill>
              </a:rPr>
              <a:t>Now have a go on your own with post-it notes about </a:t>
            </a:r>
            <a:r>
              <a:rPr lang="en-AU" b="1" smtClean="0">
                <a:solidFill>
                  <a:srgbClr val="FF0000"/>
                </a:solidFill>
              </a:rPr>
              <a:t>your concept</a:t>
            </a:r>
          </a:p>
          <a:p>
            <a:pPr marL="118064" indent="-118064">
              <a:buFont typeface="Arial" panose="020B0604020202020204" pitchFamily="34" charset="0"/>
              <a:buChar char="•"/>
              <a:defRPr/>
            </a:pPr>
            <a:r>
              <a:rPr lang="en-AU" smtClean="0">
                <a:solidFill>
                  <a:srgbClr val="FF0000"/>
                </a:solidFill>
              </a:rPr>
              <a:t>Create </a:t>
            </a:r>
            <a:r>
              <a:rPr lang="en-AU" dirty="0">
                <a:solidFill>
                  <a:srgbClr val="FF0000"/>
                </a:solidFill>
              </a:rPr>
              <a:t>a story board that tells a story of the problem you uncovered through your research and your solution. </a:t>
            </a:r>
          </a:p>
          <a:p>
            <a:pPr marL="118064" indent="-118064">
              <a:buFont typeface="Arial" panose="020B0604020202020204" pitchFamily="34" charset="0"/>
              <a:buChar char="•"/>
              <a:defRPr/>
            </a:pPr>
            <a:r>
              <a:rPr lang="en-AU" dirty="0">
                <a:solidFill>
                  <a:srgbClr val="FF0000"/>
                </a:solidFill>
              </a:rPr>
              <a:t>Have a go individually first using post-it notes (15 minutes)</a:t>
            </a:r>
          </a:p>
          <a:p>
            <a:pPr marL="118064" indent="-118064">
              <a:buFont typeface="Arial" panose="020B0604020202020204" pitchFamily="34" charset="0"/>
              <a:buChar char="•"/>
              <a:defRPr/>
            </a:pPr>
            <a:r>
              <a:rPr lang="en-AU" dirty="0">
                <a:solidFill>
                  <a:srgbClr val="FF0000"/>
                </a:solidFill>
              </a:rPr>
              <a:t>Think about: </a:t>
            </a:r>
          </a:p>
          <a:p>
            <a:pPr marL="432900" lvl="1" indent="-118064" defTabSz="629674">
              <a:buFont typeface="Arial" panose="020B0604020202020204" pitchFamily="34" charset="0"/>
              <a:buChar char="•"/>
              <a:defRPr/>
            </a:pPr>
            <a:r>
              <a:rPr lang="en-AU" dirty="0"/>
              <a:t>Who is your main character (your user)? What is the task that they want to do? What is their end goal? What are the steps that they go through? What is the story? Who else is involved? What are the potential hurdles your user faces, what are the pain points it's addressing, what's the story of someone using your thing? How is the solution going to address their challenges?</a:t>
            </a:r>
          </a:p>
          <a:p>
            <a:pPr marL="118064" indent="-118064">
              <a:buFont typeface="Arial" panose="020B0604020202020204" pitchFamily="34" charset="0"/>
              <a:buChar char="•"/>
              <a:defRPr/>
            </a:pPr>
            <a:r>
              <a:rPr lang="en-AU" dirty="0"/>
              <a:t>Share back your storyboard to the whole group and then refine/mashup to create one group storyboard (15 minutes).  </a:t>
            </a:r>
          </a:p>
          <a:p>
            <a:pPr marL="118064" indent="-118064">
              <a:buFont typeface="Arial" panose="020B0604020202020204" pitchFamily="34" charset="0"/>
              <a:buChar char="•"/>
              <a:defRPr/>
            </a:pPr>
            <a:endParaRPr lang="en-AU" dirty="0"/>
          </a:p>
          <a:p>
            <a:pPr>
              <a:defRPr/>
            </a:pPr>
            <a:r>
              <a:rPr lang="en-US" b="1" dirty="0"/>
              <a:t>Notes</a:t>
            </a:r>
            <a:endParaRPr lang="en-AU" b="1" dirty="0"/>
          </a:p>
          <a:p>
            <a:pPr marL="118064" indent="-118064" defTabSz="629674">
              <a:buFont typeface="Arial" panose="020B0604020202020204" pitchFamily="34" charset="0"/>
              <a:buChar char="•"/>
              <a:defRPr/>
            </a:pPr>
            <a:r>
              <a:rPr lang="en-AU" dirty="0"/>
              <a:t>Storyboards can feel a little confronting sometimes for people to make, because they get worried about the sketching process or what their drawings are like. That's really not the point of story boarding, stick figures are completely fine.  </a:t>
            </a:r>
          </a:p>
          <a:p>
            <a:pPr marL="118064" indent="-118064">
              <a:buFont typeface="Arial" panose="020B0604020202020204" pitchFamily="34" charset="0"/>
              <a:buChar char="•"/>
              <a:defRPr/>
            </a:pPr>
            <a:r>
              <a:rPr lang="en-AU" dirty="0"/>
              <a:t>Story boarding is about communicating, not artistic ability!</a:t>
            </a:r>
          </a:p>
        </p:txBody>
      </p:sp>
      <p:sp>
        <p:nvSpPr>
          <p:cNvPr id="4" name="Slide Number Placeholder 3"/>
          <p:cNvSpPr>
            <a:spLocks noGrp="1"/>
          </p:cNvSpPr>
          <p:nvPr>
            <p:ph type="sldNum" sz="quarter" idx="10"/>
          </p:nvPr>
        </p:nvSpPr>
        <p:spPr/>
        <p:txBody>
          <a:bodyPr/>
          <a:lstStyle/>
          <a:p>
            <a:fld id="{44111B5A-960F-4438-B680-2E8EB7729B2B}" type="slidenum">
              <a:rPr lang="en-AU" smtClean="0"/>
              <a:t>71</a:t>
            </a:fld>
            <a:endParaRPr lang="en-AU" dirty="0"/>
          </a:p>
        </p:txBody>
      </p:sp>
    </p:spTree>
    <p:extLst>
      <p:ext uri="{BB962C8B-B14F-4D97-AF65-F5344CB8AC3E}">
        <p14:creationId xmlns:p14="http://schemas.microsoft.com/office/powerpoint/2010/main" val="278557486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6235FB79-F35C-4267-8C28-D3EA29794483}" type="slidenum">
              <a:rPr lang="en-AU" smtClean="0"/>
              <a:t>72</a:t>
            </a:fld>
            <a:endParaRPr lang="en-AU" dirty="0"/>
          </a:p>
        </p:txBody>
      </p:sp>
    </p:spTree>
    <p:extLst>
      <p:ext uri="{BB962C8B-B14F-4D97-AF65-F5344CB8AC3E}">
        <p14:creationId xmlns:p14="http://schemas.microsoft.com/office/powerpoint/2010/main" val="250491117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Ask participants to reflect quietly and then write on post-it notes: </a:t>
            </a:r>
          </a:p>
          <a:p>
            <a:pPr marL="171405" indent="-171405">
              <a:buFont typeface="Arial" panose="020B0604020202020204" pitchFamily="34" charset="0"/>
              <a:buChar char="•"/>
            </a:pPr>
            <a:r>
              <a:rPr lang="en-AU" dirty="0"/>
              <a:t>Your favourite thing you learned today</a:t>
            </a:r>
          </a:p>
          <a:p>
            <a:pPr marL="171405" indent="-171405">
              <a:buFont typeface="Arial" panose="020B0604020202020204" pitchFamily="34" charset="0"/>
              <a:buChar char="•"/>
            </a:pPr>
            <a:r>
              <a:rPr lang="en-AU" dirty="0"/>
              <a:t>One thing you will put into practice in your work this week</a:t>
            </a:r>
          </a:p>
          <a:p>
            <a:pPr marL="171405" indent="-171405">
              <a:buFont typeface="Arial" panose="020B0604020202020204" pitchFamily="34" charset="0"/>
              <a:buChar char="•"/>
            </a:pPr>
            <a:r>
              <a:rPr lang="en-AU" dirty="0"/>
              <a:t>One word to summarise how you’re feeling right now </a:t>
            </a:r>
          </a:p>
          <a:p>
            <a:endParaRPr lang="en-AU" dirty="0"/>
          </a:p>
          <a:p>
            <a:r>
              <a:rPr lang="en-AU" dirty="0"/>
              <a:t>Participants come up and stick their post-it notes on butchers paper / a whiteboard before they leave. </a:t>
            </a:r>
          </a:p>
          <a:p>
            <a:endParaRPr lang="en-AU" dirty="0"/>
          </a:p>
          <a:p>
            <a:r>
              <a:rPr lang="en-AU" dirty="0"/>
              <a:t>Congratulate people for their work and thank them for their effort and energy.</a:t>
            </a:r>
          </a:p>
          <a:p>
            <a:endParaRPr lang="en-AU" dirty="0"/>
          </a:p>
          <a:p>
            <a:r>
              <a:rPr lang="en-AU" b="1" dirty="0"/>
              <a:t>Up next week</a:t>
            </a:r>
          </a:p>
          <a:p>
            <a:r>
              <a:rPr lang="en-AU" dirty="0"/>
              <a:t>Next week we will be prototyping, testing our ideas and refining them. We will look at delivery and implementation, and you will have an opportunity to do a showcase of the solutions you have come up with. </a:t>
            </a:r>
          </a:p>
          <a:p>
            <a:endParaRPr lang="en-US" dirty="0"/>
          </a:p>
          <a:p>
            <a:r>
              <a:rPr lang="en-AU" dirty="0"/>
              <a:t>Your colleagues are invited to join us for </a:t>
            </a:r>
            <a:r>
              <a:rPr lang="en-AU" baseline="0" dirty="0" smtClean="0"/>
              <a:t>the Showcase on day 3. [Let the group know how to tell you who’s coming.]</a:t>
            </a:r>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73</a:t>
            </a:fld>
            <a:endParaRPr lang="en-AU" dirty="0"/>
          </a:p>
        </p:txBody>
      </p:sp>
    </p:spTree>
    <p:extLst>
      <p:ext uri="{BB962C8B-B14F-4D97-AF65-F5344CB8AC3E}">
        <p14:creationId xmlns:p14="http://schemas.microsoft.com/office/powerpoint/2010/main" val="419005791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74</a:t>
            </a:fld>
            <a:endParaRPr lang="en-AU" dirty="0">
              <a:solidFill>
                <a:prstClr val="black"/>
              </a:solidFill>
            </a:endParaRPr>
          </a:p>
        </p:txBody>
      </p:sp>
    </p:spTree>
    <p:extLst>
      <p:ext uri="{BB962C8B-B14F-4D97-AF65-F5344CB8AC3E}">
        <p14:creationId xmlns:p14="http://schemas.microsoft.com/office/powerpoint/2010/main" val="38565158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that we’ve got the data points down we can start moving them into related</a:t>
            </a:r>
            <a:r>
              <a:rPr lang="en-US" baseline="0" dirty="0" smtClean="0"/>
              <a:t> groups. This is called clustering and you may also hear it referred to as affinity mapping.</a:t>
            </a:r>
          </a:p>
          <a:p>
            <a:endParaRPr lang="en-AU" dirty="0" smtClean="0"/>
          </a:p>
          <a:p>
            <a:pPr defTabSz="629674">
              <a:defRPr/>
            </a:pPr>
            <a:r>
              <a:rPr lang="en-AU" b="1" dirty="0" smtClean="0"/>
              <a:t>The next exercise will be clustering</a:t>
            </a:r>
            <a:endParaRPr lang="en-AU" dirty="0" smtClean="0"/>
          </a:p>
          <a:p>
            <a:pPr marL="118064" indent="-118064">
              <a:buFont typeface="Arial" panose="020B0604020202020204" pitchFamily="34" charset="0"/>
              <a:buChar char="•"/>
              <a:defRPr/>
            </a:pPr>
            <a:r>
              <a:rPr lang="en-AU" dirty="0" smtClean="0"/>
              <a:t>Clustering is a group of similar data, including observations or quotes from individual interviews, from different interviews generally. </a:t>
            </a:r>
          </a:p>
          <a:p>
            <a:pPr marL="118064" indent="-118064">
              <a:buFont typeface="Arial" panose="020B0604020202020204" pitchFamily="34" charset="0"/>
              <a:buChar char="•"/>
              <a:defRPr/>
            </a:pPr>
            <a:r>
              <a:rPr lang="en-AU" dirty="0" smtClean="0"/>
              <a:t>So what we're looking for is </a:t>
            </a:r>
            <a:r>
              <a:rPr lang="en-AU" i="1" dirty="0" smtClean="0"/>
              <a:t>patterns</a:t>
            </a:r>
            <a:r>
              <a:rPr lang="en-AU" dirty="0" smtClean="0"/>
              <a:t> and things that are similar, but also if there's really big </a:t>
            </a:r>
            <a:r>
              <a:rPr lang="en-AU" i="1" dirty="0" smtClean="0"/>
              <a:t>outliers</a:t>
            </a:r>
            <a:r>
              <a:rPr lang="en-AU" dirty="0" smtClean="0"/>
              <a:t> that might be kind of a more extreme user. </a:t>
            </a:r>
          </a:p>
          <a:p>
            <a:pPr marL="118064" indent="-118064" defTabSz="914160">
              <a:buFont typeface="Arial" panose="020B0604020202020204" pitchFamily="34" charset="0"/>
              <a:buChar char="•"/>
              <a:defRPr/>
            </a:pPr>
            <a:r>
              <a:rPr lang="en-AU" dirty="0" smtClean="0"/>
              <a:t>And you might talk about why that is if that's the case.</a:t>
            </a:r>
          </a:p>
          <a:p>
            <a:pPr marL="118064" indent="-118064" defTabSz="914160">
              <a:buFont typeface="Arial" panose="020B0604020202020204" pitchFamily="34" charset="0"/>
              <a:buChar char="•"/>
              <a:defRPr/>
            </a:pPr>
            <a:r>
              <a:rPr lang="en-AU" dirty="0" smtClean="0"/>
              <a:t>If you're seeing a cluster</a:t>
            </a:r>
            <a:r>
              <a:rPr lang="en-AU" baseline="0" dirty="0" smtClean="0"/>
              <a:t> </a:t>
            </a:r>
            <a:r>
              <a:rPr lang="en-AU" dirty="0" smtClean="0"/>
              <a:t>come out with one person who’s said several things that support one another, you might be looking at an outlier rather than part of a pattern.</a:t>
            </a:r>
            <a:endParaRPr lang="en-US" b="1" dirty="0" smtClean="0"/>
          </a:p>
          <a:p>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8</a:t>
            </a:fld>
            <a:endParaRPr lang="en-AU" dirty="0"/>
          </a:p>
        </p:txBody>
      </p:sp>
    </p:spTree>
    <p:extLst>
      <p:ext uri="{BB962C8B-B14F-4D97-AF65-F5344CB8AC3E}">
        <p14:creationId xmlns:p14="http://schemas.microsoft.com/office/powerpoint/2010/main" val="2340140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034">
              <a:defRPr/>
            </a:pPr>
            <a:r>
              <a:rPr lang="en-US" b="1" dirty="0"/>
              <a:t>15 mins whole </a:t>
            </a:r>
            <a:r>
              <a:rPr lang="en-US" b="1" dirty="0" smtClean="0"/>
              <a:t>group</a:t>
            </a:r>
          </a:p>
          <a:p>
            <a:pPr marL="196773" indent="-196773" defTabSz="914034">
              <a:buFont typeface="Arial" panose="020B0604020202020204" pitchFamily="34" charset="0"/>
              <a:buChar char="•"/>
              <a:defRPr/>
            </a:pPr>
            <a:endParaRPr lang="en-AU" dirty="0" smtClean="0"/>
          </a:p>
          <a:p>
            <a:pPr marL="196773" indent="-196773" defTabSz="914034">
              <a:buFont typeface="Arial" panose="020B0604020202020204" pitchFamily="34" charset="0"/>
              <a:buChar char="•"/>
              <a:defRPr/>
            </a:pPr>
            <a:r>
              <a:rPr lang="en-AU" dirty="0" smtClean="0"/>
              <a:t>As a team cluster your Post-It notes (data points) on the butchers paper provided.  </a:t>
            </a:r>
          </a:p>
          <a:p>
            <a:pPr marL="54456" indent="-196773" defTabSz="914034">
              <a:buFont typeface="Arial" panose="020B0604020202020204" pitchFamily="34" charset="0"/>
              <a:buChar char="•"/>
              <a:defRPr/>
            </a:pPr>
            <a:r>
              <a:rPr lang="en-AU" dirty="0" smtClean="0"/>
              <a:t>We’ll use a snap exercise. Someone on the team reads their card out, such as "Hey, I've got this quote over here from Participant One" and you read that out. Other team members can connect that up with their work, "I have a really similar thing", and you start to group those to form themes. </a:t>
            </a:r>
          </a:p>
          <a:p>
            <a:pPr defTabSz="914034">
              <a:defRPr/>
            </a:pPr>
            <a:endParaRPr lang="en-US" dirty="0"/>
          </a:p>
          <a:p>
            <a:r>
              <a:rPr lang="en-AU" b="1" dirty="0" smtClean="0"/>
              <a:t>A note on clustering data points: </a:t>
            </a:r>
          </a:p>
          <a:p>
            <a:pPr marL="118064" indent="-118064">
              <a:buFont typeface="Arial" panose="020B0604020202020204" pitchFamily="34" charset="0"/>
              <a:buChar char="•"/>
            </a:pPr>
            <a:r>
              <a:rPr lang="en-AU" dirty="0" smtClean="0"/>
              <a:t>Ask yourself as a team – does this cluster of observations relate back to our problem statement? </a:t>
            </a:r>
          </a:p>
          <a:p>
            <a:pPr marL="747737" lvl="2" indent="-118064">
              <a:buFont typeface="Arial" panose="020B0604020202020204" pitchFamily="34" charset="0"/>
              <a:buChar char="•"/>
            </a:pPr>
            <a:r>
              <a:rPr lang="en-AU" dirty="0" smtClean="0">
                <a:solidFill>
                  <a:srgbClr val="FF0000"/>
                </a:solidFill>
              </a:rPr>
              <a:t>If it doesn’t, it won’t be a key reflection to share as an insight. We will do this review when we go from sub-themes to insights in the next session, but it might be helpful at the end of the theming process tomorrow if you feel like it’s the right time.  </a:t>
            </a:r>
            <a:endParaRPr lang="en-AU" b="1" dirty="0" smtClean="0">
              <a:solidFill>
                <a:srgbClr val="FF0000"/>
              </a:solidFill>
            </a:endParaRPr>
          </a:p>
          <a:p>
            <a:endParaRPr lang="en-AU" b="1" dirty="0" smtClean="0"/>
          </a:p>
          <a:p>
            <a:r>
              <a:rPr lang="en-AU" b="1" dirty="0" smtClean="0"/>
              <a:t>Prompts for documenting notes and reviewing your themes: </a:t>
            </a:r>
          </a:p>
          <a:p>
            <a:pPr marL="118064" indent="-118064">
              <a:buFont typeface="Arial" panose="020B0604020202020204" pitchFamily="34" charset="0"/>
              <a:buChar char="•"/>
            </a:pPr>
            <a:r>
              <a:rPr lang="en-AU" dirty="0" smtClean="0"/>
              <a:t>What patterns are emerging?</a:t>
            </a:r>
          </a:p>
          <a:p>
            <a:pPr marL="118064" indent="-118064">
              <a:buFont typeface="Arial" panose="020B0604020202020204" pitchFamily="34" charset="0"/>
              <a:buChar char="•"/>
            </a:pPr>
            <a:r>
              <a:rPr lang="en-AU" dirty="0" smtClean="0"/>
              <a:t>Is a consistent problem your users face emerging?</a:t>
            </a:r>
          </a:p>
          <a:p>
            <a:pPr marL="118064" indent="-118064">
              <a:buFont typeface="Arial" panose="020B0604020202020204" pitchFamily="34" charset="0"/>
              <a:buChar char="•"/>
            </a:pPr>
            <a:r>
              <a:rPr lang="en-AU" dirty="0" smtClean="0"/>
              <a:t>What feels significant? </a:t>
            </a:r>
          </a:p>
          <a:p>
            <a:pPr marL="118064" indent="-118064">
              <a:buFont typeface="Arial" panose="020B0604020202020204" pitchFamily="34" charset="0"/>
              <a:buChar char="•"/>
            </a:pPr>
            <a:r>
              <a:rPr lang="en-AU" dirty="0" smtClean="0"/>
              <a:t>What surprised you? </a:t>
            </a:r>
          </a:p>
          <a:p>
            <a:pPr marL="118064" indent="-118064" defTabSz="914034">
              <a:buFont typeface="Arial" panose="020B0604020202020204" pitchFamily="34" charset="0"/>
              <a:buChar char="•"/>
              <a:defRPr/>
            </a:pPr>
            <a:r>
              <a:rPr lang="en-AU" dirty="0" smtClean="0"/>
              <a:t>Is there a compelling insight you heard again and again? </a:t>
            </a:r>
          </a:p>
          <a:p>
            <a:pPr marL="118064" indent="-118064" defTabSz="914034">
              <a:buFont typeface="Arial" panose="020B0604020202020204" pitchFamily="34" charset="0"/>
              <a:buChar char="•"/>
              <a:defRPr/>
            </a:pPr>
            <a:endParaRPr lang="en-US" dirty="0" smtClean="0"/>
          </a:p>
          <a:p>
            <a:pPr marL="118064" indent="-118064" defTabSz="914034">
              <a:buFont typeface="Arial" panose="020B0604020202020204" pitchFamily="34" charset="0"/>
              <a:buChar char="•"/>
              <a:defRPr/>
            </a:pPr>
            <a:endParaRPr lang="en-US" dirty="0" smtClean="0"/>
          </a:p>
          <a:p>
            <a:pPr defTabSz="914034">
              <a:defRPr/>
            </a:pPr>
            <a:r>
              <a:rPr lang="en-US" dirty="0" smtClean="0"/>
              <a:t>Require further </a:t>
            </a:r>
            <a:r>
              <a:rPr lang="en-US" dirty="0" err="1" smtClean="0"/>
              <a:t>BizLab</a:t>
            </a:r>
            <a:r>
              <a:rPr lang="en-US" dirty="0" smtClean="0"/>
              <a:t> staff to be present and attending to each group</a:t>
            </a:r>
            <a:endParaRPr lang="en-AU" dirty="0" smtClean="0"/>
          </a:p>
          <a:p>
            <a:pPr defTabSz="914034">
              <a:defRPr/>
            </a:pPr>
            <a:endParaRPr lang="en-US" b="1" dirty="0"/>
          </a:p>
        </p:txBody>
      </p:sp>
      <p:sp>
        <p:nvSpPr>
          <p:cNvPr id="4" name="Slide Number Placeholder 3"/>
          <p:cNvSpPr>
            <a:spLocks noGrp="1"/>
          </p:cNvSpPr>
          <p:nvPr>
            <p:ph type="sldNum" sz="quarter" idx="10"/>
          </p:nvPr>
        </p:nvSpPr>
        <p:spPr/>
        <p:txBody>
          <a:bodyPr/>
          <a:lstStyle/>
          <a:p>
            <a:fld id="{5A2C6B0E-9C5D-4487-B167-BFDAB6C8874E}" type="slidenum">
              <a:rPr lang="en-AU" smtClean="0">
                <a:solidFill>
                  <a:prstClr val="black"/>
                </a:solidFill>
              </a:rPr>
              <a:pPr/>
              <a:t>9</a:t>
            </a:fld>
            <a:endParaRPr lang="en-AU" dirty="0">
              <a:solidFill>
                <a:prstClr val="black"/>
              </a:solidFill>
            </a:endParaRPr>
          </a:p>
        </p:txBody>
      </p:sp>
    </p:spTree>
    <p:extLst>
      <p:ext uri="{BB962C8B-B14F-4D97-AF65-F5344CB8AC3E}">
        <p14:creationId xmlns:p14="http://schemas.microsoft.com/office/powerpoint/2010/main" val="42776447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with Gov Crest">
    <p:spTree>
      <p:nvGrpSpPr>
        <p:cNvPr id="1" name=""/>
        <p:cNvGrpSpPr/>
        <p:nvPr/>
      </p:nvGrpSpPr>
      <p:grpSpPr>
        <a:xfrm>
          <a:off x="0" y="0"/>
          <a:ext cx="0" cy="0"/>
          <a:chOff x="0" y="0"/>
          <a:chExt cx="0" cy="0"/>
        </a:xfrm>
      </p:grpSpPr>
      <p:pic>
        <p:nvPicPr>
          <p:cNvPr id="2" name="Picture Placeholder 11">
            <a:extLst>
              <a:ext uri="{FF2B5EF4-FFF2-40B4-BE49-F238E27FC236}">
                <a16:creationId xmlns:a16="http://schemas.microsoft.com/office/drawing/2014/main" xmlns="" id="{3BD8F036-555D-794C-B647-82F07569EE63}"/>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4" name="Text Placeholder 3">
            <a:extLst>
              <a:ext uri="{FF2B5EF4-FFF2-40B4-BE49-F238E27FC236}">
                <a16:creationId xmlns:a16="http://schemas.microsoft.com/office/drawing/2014/main" xmlns="" id="{D9B26590-1B3E-014D-8E40-AD1D7A4D2BBC}"/>
              </a:ext>
            </a:extLst>
          </p:cNvPr>
          <p:cNvSpPr>
            <a:spLocks noGrp="1"/>
          </p:cNvSpPr>
          <p:nvPr>
            <p:ph type="body" sz="quarter" idx="10" hasCustomPrompt="1"/>
          </p:nvPr>
        </p:nvSpPr>
        <p:spPr>
          <a:xfrm>
            <a:off x="379186" y="2079525"/>
            <a:ext cx="6986814" cy="2759175"/>
          </a:xfrm>
        </p:spPr>
        <p:txBody>
          <a:bodyPr>
            <a:normAutofit/>
          </a:bodyPr>
          <a:lstStyle>
            <a:lvl1pPr>
              <a:defRPr sz="4000" b="1">
                <a:latin typeface="Century Gothic" panose="020B0502020202020204" pitchFamily="34" charset="0"/>
              </a:defRPr>
            </a:lvl1pPr>
          </a:lstStyle>
          <a:p>
            <a:pPr lvl="0"/>
            <a:r>
              <a:rPr lang="en-US" dirty="0"/>
              <a:t>Insert presentation title</a:t>
            </a:r>
          </a:p>
        </p:txBody>
      </p:sp>
      <p:pic>
        <p:nvPicPr>
          <p:cNvPr id="7" name="Picture 6">
            <a:extLst>
              <a:ext uri="{FF2B5EF4-FFF2-40B4-BE49-F238E27FC236}">
                <a16:creationId xmlns:a16="http://schemas.microsoft.com/office/drawing/2014/main" xmlns="" id="{2D7B15C9-C0F8-1140-9D5C-B139F727E03F}"/>
              </a:ext>
            </a:extLst>
          </p:cNvPr>
          <p:cNvPicPr>
            <a:picLocks noChangeAspect="1"/>
          </p:cNvPicPr>
          <p:nvPr userDrawn="1"/>
        </p:nvPicPr>
        <p:blipFill>
          <a:blip r:embed="rId3"/>
          <a:stretch>
            <a:fillRect/>
          </a:stretch>
        </p:blipFill>
        <p:spPr>
          <a:xfrm>
            <a:off x="10312400" y="4737099"/>
            <a:ext cx="1219200" cy="1727201"/>
          </a:xfrm>
          <a:prstGeom prst="rect">
            <a:avLst/>
          </a:prstGeom>
        </p:spPr>
      </p:pic>
      <p:pic>
        <p:nvPicPr>
          <p:cNvPr id="1026" name="Picture 2" descr="http://icentral/Communications/Documents/DISER-stacked_Mono.png"/>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379186" y="200113"/>
            <a:ext cx="2758528" cy="16792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46831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cture on LH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809DAE66-40A4-E34A-8EE1-D91BEF61F97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7" name="Picture 6">
            <a:extLst>
              <a:ext uri="{FF2B5EF4-FFF2-40B4-BE49-F238E27FC236}">
                <a16:creationId xmlns:a16="http://schemas.microsoft.com/office/drawing/2014/main" xmlns="" id="{1A107253-B73E-EA45-9DB0-DC8B72911EFB}"/>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10" name="Title Placeholder 8">
            <a:extLst>
              <a:ext uri="{FF2B5EF4-FFF2-40B4-BE49-F238E27FC236}">
                <a16:creationId xmlns:a16="http://schemas.microsoft.com/office/drawing/2014/main" xmlns="" id="{62AC7AA8-A8A0-4843-AAD7-F1E8084D674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8" name="Picture Placeholder 2">
            <a:extLst>
              <a:ext uri="{FF2B5EF4-FFF2-40B4-BE49-F238E27FC236}">
                <a16:creationId xmlns:a16="http://schemas.microsoft.com/office/drawing/2014/main" xmlns="" id="{DC0847D4-0B6E-6E41-9AF2-EA6C2C06FC21}"/>
              </a:ext>
            </a:extLst>
          </p:cNvPr>
          <p:cNvSpPr>
            <a:spLocks noGrp="1"/>
          </p:cNvSpPr>
          <p:nvPr>
            <p:ph type="pic" sz="quarter" idx="12" hasCustomPrompt="1"/>
          </p:nvPr>
        </p:nvSpPr>
        <p:spPr>
          <a:xfrm>
            <a:off x="0" y="1327462"/>
            <a:ext cx="5797473" cy="3894137"/>
          </a:xfrm>
        </p:spPr>
        <p:txBody>
          <a:bodyPr>
            <a:normAutofit/>
          </a:bodyPr>
          <a:lstStyle>
            <a:lvl1pPr>
              <a:defRPr sz="2200"/>
            </a:lvl1pPr>
          </a:lstStyle>
          <a:p>
            <a:r>
              <a:rPr lang="en-US" dirty="0"/>
              <a:t>Insert picture here</a:t>
            </a:r>
          </a:p>
        </p:txBody>
      </p:sp>
      <p:sp>
        <p:nvSpPr>
          <p:cNvPr id="11" name="Text Placeholder 13">
            <a:extLst>
              <a:ext uri="{FF2B5EF4-FFF2-40B4-BE49-F238E27FC236}">
                <a16:creationId xmlns:a16="http://schemas.microsoft.com/office/drawing/2014/main" xmlns="" id="{2B272E72-EE37-DC47-BF29-C83C0C42D9EE}"/>
              </a:ext>
            </a:extLst>
          </p:cNvPr>
          <p:cNvSpPr>
            <a:spLocks noGrp="1"/>
          </p:cNvSpPr>
          <p:nvPr>
            <p:ph type="body" sz="quarter" idx="14"/>
          </p:nvPr>
        </p:nvSpPr>
        <p:spPr>
          <a:xfrm>
            <a:off x="6394526" y="1327462"/>
            <a:ext cx="5206048" cy="3894137"/>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1530616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Multiple pictures &amp; tex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809DAE66-40A4-E34A-8EE1-D91BEF61F97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7" name="Picture 6">
            <a:extLst>
              <a:ext uri="{FF2B5EF4-FFF2-40B4-BE49-F238E27FC236}">
                <a16:creationId xmlns:a16="http://schemas.microsoft.com/office/drawing/2014/main" xmlns="" id="{1A107253-B73E-EA45-9DB0-DC8B72911EFB}"/>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10" name="Title Placeholder 8">
            <a:extLst>
              <a:ext uri="{FF2B5EF4-FFF2-40B4-BE49-F238E27FC236}">
                <a16:creationId xmlns:a16="http://schemas.microsoft.com/office/drawing/2014/main" xmlns="" id="{62AC7AA8-A8A0-4843-AAD7-F1E8084D674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8" name="Picture Placeholder 2">
            <a:extLst>
              <a:ext uri="{FF2B5EF4-FFF2-40B4-BE49-F238E27FC236}">
                <a16:creationId xmlns:a16="http://schemas.microsoft.com/office/drawing/2014/main" xmlns="" id="{DC0847D4-0B6E-6E41-9AF2-EA6C2C06FC21}"/>
              </a:ext>
            </a:extLst>
          </p:cNvPr>
          <p:cNvSpPr>
            <a:spLocks noGrp="1"/>
          </p:cNvSpPr>
          <p:nvPr>
            <p:ph type="pic" sz="quarter" idx="12" hasCustomPrompt="1"/>
          </p:nvPr>
        </p:nvSpPr>
        <p:spPr>
          <a:xfrm>
            <a:off x="645461" y="1327462"/>
            <a:ext cx="2466040" cy="2077954"/>
          </a:xfrm>
        </p:spPr>
        <p:txBody>
          <a:bodyPr>
            <a:normAutofit/>
          </a:bodyPr>
          <a:lstStyle>
            <a:lvl1pPr>
              <a:defRPr sz="2200"/>
            </a:lvl1pPr>
          </a:lstStyle>
          <a:p>
            <a:r>
              <a:rPr lang="en-US" dirty="0"/>
              <a:t>Insert picture here</a:t>
            </a:r>
          </a:p>
        </p:txBody>
      </p:sp>
      <p:sp>
        <p:nvSpPr>
          <p:cNvPr id="11" name="Picture Placeholder 2">
            <a:extLst>
              <a:ext uri="{FF2B5EF4-FFF2-40B4-BE49-F238E27FC236}">
                <a16:creationId xmlns:a16="http://schemas.microsoft.com/office/drawing/2014/main" xmlns="" id="{EE0A8A0F-49BB-204E-9C88-057D492CB054}"/>
              </a:ext>
            </a:extLst>
          </p:cNvPr>
          <p:cNvSpPr>
            <a:spLocks noGrp="1"/>
          </p:cNvSpPr>
          <p:nvPr>
            <p:ph type="pic" sz="quarter" idx="13" hasCustomPrompt="1"/>
          </p:nvPr>
        </p:nvSpPr>
        <p:spPr>
          <a:xfrm>
            <a:off x="3475370" y="1327462"/>
            <a:ext cx="2466040" cy="2077954"/>
          </a:xfrm>
        </p:spPr>
        <p:txBody>
          <a:bodyPr>
            <a:normAutofit/>
          </a:bodyPr>
          <a:lstStyle>
            <a:lvl1pPr>
              <a:defRPr sz="2200"/>
            </a:lvl1pPr>
          </a:lstStyle>
          <a:p>
            <a:r>
              <a:rPr lang="en-US" dirty="0"/>
              <a:t>Insert picture here</a:t>
            </a:r>
          </a:p>
        </p:txBody>
      </p:sp>
      <p:sp>
        <p:nvSpPr>
          <p:cNvPr id="12" name="Picture Placeholder 2">
            <a:extLst>
              <a:ext uri="{FF2B5EF4-FFF2-40B4-BE49-F238E27FC236}">
                <a16:creationId xmlns:a16="http://schemas.microsoft.com/office/drawing/2014/main" xmlns="" id="{974FFABA-7182-B943-A52E-DF916B73F661}"/>
              </a:ext>
            </a:extLst>
          </p:cNvPr>
          <p:cNvSpPr>
            <a:spLocks noGrp="1"/>
          </p:cNvSpPr>
          <p:nvPr>
            <p:ph type="pic" sz="quarter" idx="14" hasCustomPrompt="1"/>
          </p:nvPr>
        </p:nvSpPr>
        <p:spPr>
          <a:xfrm>
            <a:off x="6305279" y="1327462"/>
            <a:ext cx="2466040" cy="2077954"/>
          </a:xfrm>
        </p:spPr>
        <p:txBody>
          <a:bodyPr>
            <a:normAutofit/>
          </a:bodyPr>
          <a:lstStyle>
            <a:lvl1pPr>
              <a:defRPr sz="2200"/>
            </a:lvl1pPr>
          </a:lstStyle>
          <a:p>
            <a:r>
              <a:rPr lang="en-US" dirty="0"/>
              <a:t>Insert picture here</a:t>
            </a:r>
          </a:p>
        </p:txBody>
      </p:sp>
      <p:sp>
        <p:nvSpPr>
          <p:cNvPr id="13" name="Picture Placeholder 2">
            <a:extLst>
              <a:ext uri="{FF2B5EF4-FFF2-40B4-BE49-F238E27FC236}">
                <a16:creationId xmlns:a16="http://schemas.microsoft.com/office/drawing/2014/main" xmlns="" id="{2BD4CD3C-5F4A-744D-830B-E79BB1B342E3}"/>
              </a:ext>
            </a:extLst>
          </p:cNvPr>
          <p:cNvSpPr>
            <a:spLocks noGrp="1"/>
          </p:cNvSpPr>
          <p:nvPr>
            <p:ph type="pic" sz="quarter" idx="15" hasCustomPrompt="1"/>
          </p:nvPr>
        </p:nvSpPr>
        <p:spPr>
          <a:xfrm>
            <a:off x="9135187" y="1327462"/>
            <a:ext cx="2466040" cy="2077954"/>
          </a:xfrm>
        </p:spPr>
        <p:txBody>
          <a:bodyPr>
            <a:normAutofit/>
          </a:bodyPr>
          <a:lstStyle>
            <a:lvl1pPr>
              <a:defRPr sz="2200"/>
            </a:lvl1pPr>
          </a:lstStyle>
          <a:p>
            <a:r>
              <a:rPr lang="en-US" dirty="0"/>
              <a:t>Insert picture here</a:t>
            </a:r>
          </a:p>
        </p:txBody>
      </p:sp>
      <p:sp>
        <p:nvSpPr>
          <p:cNvPr id="14" name="Text Placeholder 13">
            <a:extLst>
              <a:ext uri="{FF2B5EF4-FFF2-40B4-BE49-F238E27FC236}">
                <a16:creationId xmlns:a16="http://schemas.microsoft.com/office/drawing/2014/main" xmlns="" id="{8504FF3C-80D8-984F-85D2-C64F8FA43A93}"/>
              </a:ext>
            </a:extLst>
          </p:cNvPr>
          <p:cNvSpPr>
            <a:spLocks noGrp="1"/>
          </p:cNvSpPr>
          <p:nvPr>
            <p:ph type="body" sz="quarter" idx="16"/>
          </p:nvPr>
        </p:nvSpPr>
        <p:spPr>
          <a:xfrm>
            <a:off x="645460" y="3615664"/>
            <a:ext cx="2466041" cy="1743736"/>
          </a:xfrm>
        </p:spPr>
        <p:txBody>
          <a:bodyPr>
            <a:normAutofit/>
          </a:bodyPr>
          <a:lstStyle>
            <a:lvl1pPr marL="0" indent="0">
              <a:buClr>
                <a:srgbClr val="254F90"/>
              </a:buClr>
              <a:buFontTx/>
              <a:buNone/>
              <a:defRPr sz="2000"/>
            </a:lvl1pPr>
          </a:lstStyle>
          <a:p>
            <a:pPr lvl="0"/>
            <a:r>
              <a:rPr lang="en-US" smtClean="0"/>
              <a:t>Click to edit Master text styles</a:t>
            </a:r>
          </a:p>
        </p:txBody>
      </p:sp>
      <p:sp>
        <p:nvSpPr>
          <p:cNvPr id="16" name="Text Placeholder 13">
            <a:extLst>
              <a:ext uri="{FF2B5EF4-FFF2-40B4-BE49-F238E27FC236}">
                <a16:creationId xmlns:a16="http://schemas.microsoft.com/office/drawing/2014/main" xmlns="" id="{F06261EA-24C3-654C-94AD-9E5370F51043}"/>
              </a:ext>
            </a:extLst>
          </p:cNvPr>
          <p:cNvSpPr>
            <a:spLocks noGrp="1"/>
          </p:cNvSpPr>
          <p:nvPr>
            <p:ph type="body" sz="quarter" idx="17"/>
          </p:nvPr>
        </p:nvSpPr>
        <p:spPr>
          <a:xfrm>
            <a:off x="3475369" y="3615664"/>
            <a:ext cx="2466041" cy="1743736"/>
          </a:xfrm>
        </p:spPr>
        <p:txBody>
          <a:bodyPr>
            <a:normAutofit/>
          </a:bodyPr>
          <a:lstStyle>
            <a:lvl1pPr marL="0" indent="0">
              <a:buClr>
                <a:srgbClr val="254F90"/>
              </a:buClr>
              <a:buFontTx/>
              <a:buNone/>
              <a:defRPr sz="2000"/>
            </a:lvl1pPr>
          </a:lstStyle>
          <a:p>
            <a:pPr lvl="0"/>
            <a:r>
              <a:rPr lang="en-US" smtClean="0"/>
              <a:t>Click to edit Master text styles</a:t>
            </a:r>
          </a:p>
        </p:txBody>
      </p:sp>
      <p:sp>
        <p:nvSpPr>
          <p:cNvPr id="17" name="Text Placeholder 13">
            <a:extLst>
              <a:ext uri="{FF2B5EF4-FFF2-40B4-BE49-F238E27FC236}">
                <a16:creationId xmlns:a16="http://schemas.microsoft.com/office/drawing/2014/main" xmlns="" id="{938EC9FB-6756-944B-95F8-4DF8298B1CC5}"/>
              </a:ext>
            </a:extLst>
          </p:cNvPr>
          <p:cNvSpPr>
            <a:spLocks noGrp="1"/>
          </p:cNvSpPr>
          <p:nvPr>
            <p:ph type="body" sz="quarter" idx="18"/>
          </p:nvPr>
        </p:nvSpPr>
        <p:spPr>
          <a:xfrm>
            <a:off x="6305278" y="3615664"/>
            <a:ext cx="2466041" cy="1743736"/>
          </a:xfrm>
        </p:spPr>
        <p:txBody>
          <a:bodyPr>
            <a:normAutofit/>
          </a:bodyPr>
          <a:lstStyle>
            <a:lvl1pPr marL="0" indent="0">
              <a:buClr>
                <a:srgbClr val="254F90"/>
              </a:buClr>
              <a:buFontTx/>
              <a:buNone/>
              <a:defRPr sz="2000"/>
            </a:lvl1pPr>
          </a:lstStyle>
          <a:p>
            <a:pPr lvl="0"/>
            <a:r>
              <a:rPr lang="en-US" smtClean="0"/>
              <a:t>Click to edit Master text styles</a:t>
            </a:r>
          </a:p>
        </p:txBody>
      </p:sp>
      <p:sp>
        <p:nvSpPr>
          <p:cNvPr id="18" name="Text Placeholder 13">
            <a:extLst>
              <a:ext uri="{FF2B5EF4-FFF2-40B4-BE49-F238E27FC236}">
                <a16:creationId xmlns:a16="http://schemas.microsoft.com/office/drawing/2014/main" xmlns="" id="{845CE4ED-2AEE-C148-ACBF-F38EB7150A39}"/>
              </a:ext>
            </a:extLst>
          </p:cNvPr>
          <p:cNvSpPr>
            <a:spLocks noGrp="1"/>
          </p:cNvSpPr>
          <p:nvPr>
            <p:ph type="body" sz="quarter" idx="19"/>
          </p:nvPr>
        </p:nvSpPr>
        <p:spPr>
          <a:xfrm>
            <a:off x="9135187" y="3615664"/>
            <a:ext cx="2466041" cy="1743736"/>
          </a:xfrm>
        </p:spPr>
        <p:txBody>
          <a:bodyPr>
            <a:normAutofit/>
          </a:bodyPr>
          <a:lstStyle>
            <a:lvl1pPr marL="0" indent="0">
              <a:buClr>
                <a:srgbClr val="254F90"/>
              </a:buClr>
              <a:buFontTx/>
              <a:buNone/>
              <a:defRPr sz="2000"/>
            </a:lvl1pPr>
          </a:lstStyle>
          <a:p>
            <a:pPr lvl="0"/>
            <a:r>
              <a:rPr lang="en-US" smtClean="0"/>
              <a:t>Click to edit Master text styles</a:t>
            </a:r>
          </a:p>
        </p:txBody>
      </p:sp>
    </p:spTree>
    <p:extLst>
      <p:ext uri="{BB962C8B-B14F-4D97-AF65-F5344CB8AC3E}">
        <p14:creationId xmlns:p14="http://schemas.microsoft.com/office/powerpoint/2010/main" val="38924511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ote 1">
    <p:spTree>
      <p:nvGrpSpPr>
        <p:cNvPr id="1" name=""/>
        <p:cNvGrpSpPr/>
        <p:nvPr/>
      </p:nvGrpSpPr>
      <p:grpSpPr>
        <a:xfrm>
          <a:off x="0" y="0"/>
          <a:ext cx="0" cy="0"/>
          <a:chOff x="0" y="0"/>
          <a:chExt cx="0" cy="0"/>
        </a:xfrm>
      </p:grpSpPr>
      <p:sp>
        <p:nvSpPr>
          <p:cNvPr id="4" name="Title Placeholder 8">
            <a:extLst>
              <a:ext uri="{FF2B5EF4-FFF2-40B4-BE49-F238E27FC236}">
                <a16:creationId xmlns:a16="http://schemas.microsoft.com/office/drawing/2014/main" xmlns="" id="{F6036AF1-D1F7-6640-BA82-31A3E5EE6BA8}"/>
              </a:ext>
            </a:extLst>
          </p:cNvPr>
          <p:cNvSpPr>
            <a:spLocks noGrp="1"/>
          </p:cNvSpPr>
          <p:nvPr>
            <p:ph type="title" hasCustomPrompt="1"/>
          </p:nvPr>
        </p:nvSpPr>
        <p:spPr>
          <a:xfrm>
            <a:off x="645460" y="736600"/>
            <a:ext cx="10955767" cy="3568700"/>
          </a:xfrm>
          <a:prstGeom prst="rect">
            <a:avLst/>
          </a:prstGeom>
        </p:spPr>
        <p:txBody>
          <a:bodyPr vert="horz" lIns="91440" tIns="45720" rIns="91440" bIns="45720" rtlCol="0" anchor="t">
            <a:normAutofit/>
          </a:bodyPr>
          <a:lstStyle>
            <a:lvl1pPr algn="l">
              <a:defRPr sz="4000"/>
            </a:lvl1pPr>
          </a:lstStyle>
          <a:p>
            <a:r>
              <a:rPr lang="en-US" dirty="0"/>
              <a:t>“Insert quote here”</a:t>
            </a:r>
          </a:p>
        </p:txBody>
      </p:sp>
      <p:pic>
        <p:nvPicPr>
          <p:cNvPr id="5" name="Picture 4">
            <a:extLst>
              <a:ext uri="{FF2B5EF4-FFF2-40B4-BE49-F238E27FC236}">
                <a16:creationId xmlns:a16="http://schemas.microsoft.com/office/drawing/2014/main" xmlns="" id="{9394E5AB-ED91-6640-AA39-58CC47F1344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6" name="Picture 5">
            <a:extLst>
              <a:ext uri="{FF2B5EF4-FFF2-40B4-BE49-F238E27FC236}">
                <a16:creationId xmlns:a16="http://schemas.microsoft.com/office/drawing/2014/main" xmlns="" id="{F05F9F0B-4C3B-784B-9B9E-530E9A8581A0}"/>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7" name="Text Placeholder 13">
            <a:extLst>
              <a:ext uri="{FF2B5EF4-FFF2-40B4-BE49-F238E27FC236}">
                <a16:creationId xmlns:a16="http://schemas.microsoft.com/office/drawing/2014/main" xmlns="" id="{08661201-CA5D-2A45-94FF-E43FB45BAB0A}"/>
              </a:ext>
            </a:extLst>
          </p:cNvPr>
          <p:cNvSpPr>
            <a:spLocks noGrp="1"/>
          </p:cNvSpPr>
          <p:nvPr>
            <p:ph type="body" sz="quarter" idx="14" hasCustomPrompt="1"/>
          </p:nvPr>
        </p:nvSpPr>
        <p:spPr>
          <a:xfrm>
            <a:off x="646113" y="4508632"/>
            <a:ext cx="5206048" cy="952367"/>
          </a:xfrm>
        </p:spPr>
        <p:txBody>
          <a:bodyPr/>
          <a:lstStyle>
            <a:lvl1pPr marL="0" indent="0">
              <a:buClr>
                <a:srgbClr val="254F90"/>
              </a:buClr>
              <a:buFontTx/>
              <a:buNone/>
              <a:defRPr/>
            </a:lvl1pPr>
          </a:lstStyle>
          <a:p>
            <a:pPr lvl="0"/>
            <a:r>
              <a:rPr lang="en-US" dirty="0"/>
              <a:t>Insert Author Name </a:t>
            </a:r>
          </a:p>
        </p:txBody>
      </p:sp>
    </p:spTree>
    <p:extLst>
      <p:ext uri="{BB962C8B-B14F-4D97-AF65-F5344CB8AC3E}">
        <p14:creationId xmlns:p14="http://schemas.microsoft.com/office/powerpoint/2010/main" val="40757492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Quo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2FA98F41-D9E9-9743-A4F1-0F1995EC0282}"/>
              </a:ext>
            </a:extLst>
          </p:cNvPr>
          <p:cNvPicPr>
            <a:picLocks noChangeAspect="1"/>
          </p:cNvPicPr>
          <p:nvPr userDrawn="1"/>
        </p:nvPicPr>
        <p:blipFill>
          <a:blip r:embed="rId2"/>
          <a:stretch>
            <a:fillRect/>
          </a:stretch>
        </p:blipFill>
        <p:spPr>
          <a:xfrm>
            <a:off x="2946400" y="1663700"/>
            <a:ext cx="9245600" cy="5194300"/>
          </a:xfrm>
          <a:prstGeom prst="rect">
            <a:avLst/>
          </a:prstGeom>
        </p:spPr>
      </p:pic>
      <p:sp>
        <p:nvSpPr>
          <p:cNvPr id="4" name="Title Placeholder 8">
            <a:extLst>
              <a:ext uri="{FF2B5EF4-FFF2-40B4-BE49-F238E27FC236}">
                <a16:creationId xmlns:a16="http://schemas.microsoft.com/office/drawing/2014/main" xmlns="" id="{F6036AF1-D1F7-6640-BA82-31A3E5EE6BA8}"/>
              </a:ext>
            </a:extLst>
          </p:cNvPr>
          <p:cNvSpPr>
            <a:spLocks noGrp="1"/>
          </p:cNvSpPr>
          <p:nvPr>
            <p:ph type="title" hasCustomPrompt="1"/>
          </p:nvPr>
        </p:nvSpPr>
        <p:spPr>
          <a:xfrm>
            <a:off x="645460" y="736600"/>
            <a:ext cx="10955767" cy="4318000"/>
          </a:xfrm>
          <a:prstGeom prst="rect">
            <a:avLst/>
          </a:prstGeom>
        </p:spPr>
        <p:txBody>
          <a:bodyPr vert="horz" lIns="91440" tIns="45720" rIns="91440" bIns="45720" rtlCol="0" anchor="t">
            <a:normAutofit/>
          </a:bodyPr>
          <a:lstStyle>
            <a:lvl1pPr algn="l">
              <a:defRPr sz="4000"/>
            </a:lvl1pPr>
          </a:lstStyle>
          <a:p>
            <a:r>
              <a:rPr lang="en-US" dirty="0"/>
              <a:t>“Insert quote here”</a:t>
            </a:r>
          </a:p>
        </p:txBody>
      </p:sp>
      <p:sp>
        <p:nvSpPr>
          <p:cNvPr id="7" name="Text Placeholder 13">
            <a:extLst>
              <a:ext uri="{FF2B5EF4-FFF2-40B4-BE49-F238E27FC236}">
                <a16:creationId xmlns:a16="http://schemas.microsoft.com/office/drawing/2014/main" xmlns="" id="{08661201-CA5D-2A45-94FF-E43FB45BAB0A}"/>
              </a:ext>
            </a:extLst>
          </p:cNvPr>
          <p:cNvSpPr>
            <a:spLocks noGrp="1"/>
          </p:cNvSpPr>
          <p:nvPr>
            <p:ph type="body" sz="quarter" idx="14" hasCustomPrompt="1"/>
          </p:nvPr>
        </p:nvSpPr>
        <p:spPr>
          <a:xfrm>
            <a:off x="646113" y="5232400"/>
            <a:ext cx="5206048" cy="952367"/>
          </a:xfrm>
        </p:spPr>
        <p:txBody>
          <a:bodyPr/>
          <a:lstStyle>
            <a:lvl1pPr marL="0" indent="0">
              <a:buClr>
                <a:srgbClr val="254F90"/>
              </a:buClr>
              <a:buFontTx/>
              <a:buNone/>
              <a:defRPr/>
            </a:lvl1pPr>
          </a:lstStyle>
          <a:p>
            <a:pPr lvl="0"/>
            <a:r>
              <a:rPr lang="en-US" dirty="0"/>
              <a:t>Insert Author Name </a:t>
            </a:r>
          </a:p>
        </p:txBody>
      </p:sp>
    </p:spTree>
    <p:extLst>
      <p:ext uri="{BB962C8B-B14F-4D97-AF65-F5344CB8AC3E}">
        <p14:creationId xmlns:p14="http://schemas.microsoft.com/office/powerpoint/2010/main" val="16041466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reak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09BF08A6-52B1-0243-AD5C-997D8699917B}"/>
              </a:ext>
            </a:extLst>
          </p:cNvPr>
          <p:cNvPicPr>
            <a:picLocks noChangeAspect="1"/>
          </p:cNvPicPr>
          <p:nvPr userDrawn="1"/>
        </p:nvPicPr>
        <p:blipFill>
          <a:blip r:embed="rId2"/>
          <a:stretch>
            <a:fillRect/>
          </a:stretch>
        </p:blipFill>
        <p:spPr>
          <a:xfrm>
            <a:off x="2946400" y="1663700"/>
            <a:ext cx="9245600" cy="5194300"/>
          </a:xfrm>
          <a:prstGeom prst="rect">
            <a:avLst/>
          </a:prstGeom>
        </p:spPr>
      </p:pic>
      <p:sp>
        <p:nvSpPr>
          <p:cNvPr id="3" name="Title Placeholder 8">
            <a:extLst>
              <a:ext uri="{FF2B5EF4-FFF2-40B4-BE49-F238E27FC236}">
                <a16:creationId xmlns:a16="http://schemas.microsoft.com/office/drawing/2014/main" xmlns="" id="{F6036AF1-D1F7-6640-BA82-31A3E5EE6BA8}"/>
              </a:ext>
            </a:extLst>
          </p:cNvPr>
          <p:cNvSpPr>
            <a:spLocks noGrp="1"/>
          </p:cNvSpPr>
          <p:nvPr>
            <p:ph type="title" hasCustomPrompt="1"/>
          </p:nvPr>
        </p:nvSpPr>
        <p:spPr>
          <a:xfrm>
            <a:off x="1114799" y="1173570"/>
            <a:ext cx="7632691" cy="1820483"/>
          </a:xfrm>
          <a:prstGeom prst="rect">
            <a:avLst/>
          </a:prstGeom>
        </p:spPr>
        <p:txBody>
          <a:bodyPr vert="horz" lIns="91440" tIns="45720" rIns="91440" bIns="45720" rtlCol="0" anchor="t">
            <a:normAutofit/>
          </a:bodyPr>
          <a:lstStyle>
            <a:lvl1pPr algn="l">
              <a:defRPr sz="4400"/>
            </a:lvl1pPr>
          </a:lstStyle>
          <a:p>
            <a:r>
              <a:rPr lang="en-US" dirty="0" smtClean="0"/>
              <a:t>Break slide</a:t>
            </a:r>
            <a:endParaRPr lang="en-US" dirty="0"/>
          </a:p>
        </p:txBody>
      </p:sp>
    </p:spTree>
    <p:extLst>
      <p:ext uri="{BB962C8B-B14F-4D97-AF65-F5344CB8AC3E}">
        <p14:creationId xmlns:p14="http://schemas.microsoft.com/office/powerpoint/2010/main" val="22382461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hank you / Questions">
    <p:spTree>
      <p:nvGrpSpPr>
        <p:cNvPr id="1" name=""/>
        <p:cNvGrpSpPr/>
        <p:nvPr/>
      </p:nvGrpSpPr>
      <p:grpSpPr>
        <a:xfrm>
          <a:off x="0" y="0"/>
          <a:ext cx="0" cy="0"/>
          <a:chOff x="0" y="0"/>
          <a:chExt cx="0" cy="0"/>
        </a:xfrm>
      </p:grpSpPr>
      <p:pic>
        <p:nvPicPr>
          <p:cNvPr id="2" name="Picture Placeholder 11">
            <a:extLst>
              <a:ext uri="{FF2B5EF4-FFF2-40B4-BE49-F238E27FC236}">
                <a16:creationId xmlns:a16="http://schemas.microsoft.com/office/drawing/2014/main" xmlns="" id="{3BD8F036-555D-794C-B647-82F07569EE63}"/>
              </a:ext>
            </a:extLst>
          </p:cNvPr>
          <p:cNvPicPr>
            <a:picLocks noChangeAspect="1"/>
          </p:cNvPicPr>
          <p:nvPr userDrawn="1"/>
        </p:nvPicPr>
        <p:blipFill>
          <a:blip r:embed="rId2"/>
          <a:srcRect l="18" r="18"/>
          <a:stretch>
            <a:fillRect/>
          </a:stretch>
        </p:blipFill>
        <p:spPr>
          <a:xfrm>
            <a:off x="0" y="0"/>
            <a:ext cx="12192000" cy="6858000"/>
          </a:xfrm>
          <a:prstGeom prst="rect">
            <a:avLst/>
          </a:prstGeom>
        </p:spPr>
      </p:pic>
      <p:sp>
        <p:nvSpPr>
          <p:cNvPr id="4" name="Text Placeholder 3">
            <a:extLst>
              <a:ext uri="{FF2B5EF4-FFF2-40B4-BE49-F238E27FC236}">
                <a16:creationId xmlns:a16="http://schemas.microsoft.com/office/drawing/2014/main" xmlns="" id="{D9B26590-1B3E-014D-8E40-AD1D7A4D2BBC}"/>
              </a:ext>
            </a:extLst>
          </p:cNvPr>
          <p:cNvSpPr>
            <a:spLocks noGrp="1"/>
          </p:cNvSpPr>
          <p:nvPr>
            <p:ph type="body" sz="quarter" idx="10" hasCustomPrompt="1"/>
          </p:nvPr>
        </p:nvSpPr>
        <p:spPr>
          <a:xfrm>
            <a:off x="674915" y="674234"/>
            <a:ext cx="6233885" cy="2243137"/>
          </a:xfrm>
        </p:spPr>
        <p:txBody>
          <a:bodyPr>
            <a:normAutofit/>
          </a:bodyPr>
          <a:lstStyle>
            <a:lvl1pPr>
              <a:defRPr sz="4200" b="1">
                <a:latin typeface="Century Gothic" panose="020B0502020202020204" pitchFamily="34" charset="0"/>
              </a:defRPr>
            </a:lvl1pPr>
          </a:lstStyle>
          <a:p>
            <a:pPr lvl="0"/>
            <a:r>
              <a:rPr lang="en-US" dirty="0"/>
              <a:t>Thank you / Questions?</a:t>
            </a:r>
          </a:p>
        </p:txBody>
      </p:sp>
    </p:spTree>
    <p:extLst>
      <p:ext uri="{BB962C8B-B14F-4D97-AF65-F5344CB8AC3E}">
        <p14:creationId xmlns:p14="http://schemas.microsoft.com/office/powerpoint/2010/main" val="42621832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urther info / Contact us">
    <p:spTree>
      <p:nvGrpSpPr>
        <p:cNvPr id="1" name=""/>
        <p:cNvGrpSpPr/>
        <p:nvPr/>
      </p:nvGrpSpPr>
      <p:grpSpPr>
        <a:xfrm>
          <a:off x="0" y="0"/>
          <a:ext cx="0" cy="0"/>
          <a:chOff x="0" y="0"/>
          <a:chExt cx="0" cy="0"/>
        </a:xfrm>
      </p:grpSpPr>
      <p:pic>
        <p:nvPicPr>
          <p:cNvPr id="2" name="Picture Placeholder 11">
            <a:extLst>
              <a:ext uri="{FF2B5EF4-FFF2-40B4-BE49-F238E27FC236}">
                <a16:creationId xmlns:a16="http://schemas.microsoft.com/office/drawing/2014/main" xmlns="" id="{3BD8F036-555D-794C-B647-82F07569EE63}"/>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xmlns="" id="{2D7B15C9-C0F8-1140-9D5C-B139F727E03F}"/>
              </a:ext>
            </a:extLst>
          </p:cNvPr>
          <p:cNvPicPr>
            <a:picLocks noChangeAspect="1"/>
          </p:cNvPicPr>
          <p:nvPr userDrawn="1"/>
        </p:nvPicPr>
        <p:blipFill>
          <a:blip r:embed="rId3"/>
          <a:stretch>
            <a:fillRect/>
          </a:stretch>
        </p:blipFill>
        <p:spPr>
          <a:xfrm>
            <a:off x="10312400" y="4737099"/>
            <a:ext cx="1219200" cy="1727201"/>
          </a:xfrm>
          <a:prstGeom prst="rect">
            <a:avLst/>
          </a:prstGeom>
        </p:spPr>
      </p:pic>
      <p:sp>
        <p:nvSpPr>
          <p:cNvPr id="5" name="Title Placeholder 8">
            <a:extLst>
              <a:ext uri="{FF2B5EF4-FFF2-40B4-BE49-F238E27FC236}">
                <a16:creationId xmlns:a16="http://schemas.microsoft.com/office/drawing/2014/main" xmlns="" id="{0DA85A07-2452-394B-8866-A8DA0B62C4D7}"/>
              </a:ext>
            </a:extLst>
          </p:cNvPr>
          <p:cNvSpPr>
            <a:spLocks noGrp="1"/>
          </p:cNvSpPr>
          <p:nvPr>
            <p:ph type="title" hasCustomPrompt="1"/>
          </p:nvPr>
        </p:nvSpPr>
        <p:spPr>
          <a:xfrm>
            <a:off x="645460" y="408155"/>
            <a:ext cx="10955767" cy="549275"/>
          </a:xfrm>
          <a:prstGeom prst="rect">
            <a:avLst/>
          </a:prstGeom>
        </p:spPr>
        <p:txBody>
          <a:bodyPr vert="horz" lIns="91440" tIns="45720" rIns="91440" bIns="45720" rtlCol="0" anchor="t">
            <a:normAutofit/>
          </a:bodyPr>
          <a:lstStyle>
            <a:lvl1pPr algn="l">
              <a:defRPr/>
            </a:lvl1pPr>
          </a:lstStyle>
          <a:p>
            <a:r>
              <a:rPr lang="en-US" dirty="0"/>
              <a:t>Further information / Contact us</a:t>
            </a:r>
          </a:p>
        </p:txBody>
      </p:sp>
      <p:sp>
        <p:nvSpPr>
          <p:cNvPr id="8" name="Text Placeholder 13">
            <a:extLst>
              <a:ext uri="{FF2B5EF4-FFF2-40B4-BE49-F238E27FC236}">
                <a16:creationId xmlns:a16="http://schemas.microsoft.com/office/drawing/2014/main" xmlns="" id="{F6911827-FA22-F645-9216-2960098F4197}"/>
              </a:ext>
            </a:extLst>
          </p:cNvPr>
          <p:cNvSpPr>
            <a:spLocks noGrp="1"/>
          </p:cNvSpPr>
          <p:nvPr>
            <p:ph type="body" sz="quarter" idx="11" hasCustomPrompt="1"/>
          </p:nvPr>
        </p:nvSpPr>
        <p:spPr>
          <a:xfrm>
            <a:off x="646113" y="3238752"/>
            <a:ext cx="10955114" cy="439654"/>
          </a:xfrm>
        </p:spPr>
        <p:txBody>
          <a:bodyPr/>
          <a:lstStyle>
            <a:lvl1pPr marL="0" indent="0">
              <a:buClr>
                <a:srgbClr val="254F90"/>
              </a:buClr>
              <a:buFontTx/>
              <a:buNone/>
              <a:defRPr b="1"/>
            </a:lvl1pPr>
          </a:lstStyle>
          <a:p>
            <a:pPr lvl="0"/>
            <a:r>
              <a:rPr lang="en-US" dirty="0"/>
              <a:t>Name Surname</a:t>
            </a:r>
          </a:p>
        </p:txBody>
      </p:sp>
      <p:sp>
        <p:nvSpPr>
          <p:cNvPr id="9" name="Text Placeholder 13">
            <a:extLst>
              <a:ext uri="{FF2B5EF4-FFF2-40B4-BE49-F238E27FC236}">
                <a16:creationId xmlns:a16="http://schemas.microsoft.com/office/drawing/2014/main" xmlns="" id="{3DEBF085-F5D1-7241-BB29-FD37D9364AC2}"/>
              </a:ext>
            </a:extLst>
          </p:cNvPr>
          <p:cNvSpPr>
            <a:spLocks noGrp="1"/>
          </p:cNvSpPr>
          <p:nvPr>
            <p:ph type="body" sz="quarter" idx="12" hasCustomPrompt="1"/>
          </p:nvPr>
        </p:nvSpPr>
        <p:spPr>
          <a:xfrm>
            <a:off x="645460" y="3792203"/>
            <a:ext cx="10955114" cy="439654"/>
          </a:xfrm>
        </p:spPr>
        <p:txBody>
          <a:bodyPr/>
          <a:lstStyle>
            <a:lvl1pPr marL="0" indent="0">
              <a:buClr>
                <a:srgbClr val="254F90"/>
              </a:buClr>
              <a:buFontTx/>
              <a:buNone/>
              <a:defRPr/>
            </a:lvl1pPr>
          </a:lstStyle>
          <a:p>
            <a:pPr lvl="0"/>
            <a:r>
              <a:rPr lang="en-US" dirty="0"/>
              <a:t>Phone: (02) </a:t>
            </a:r>
            <a:r>
              <a:rPr lang="en-US" dirty="0" err="1"/>
              <a:t>xxxx</a:t>
            </a:r>
            <a:r>
              <a:rPr lang="en-US" dirty="0"/>
              <a:t> </a:t>
            </a:r>
            <a:r>
              <a:rPr lang="en-US" dirty="0" err="1"/>
              <a:t>xxxx</a:t>
            </a:r>
            <a:endParaRPr lang="en-US" dirty="0"/>
          </a:p>
        </p:txBody>
      </p:sp>
      <p:sp>
        <p:nvSpPr>
          <p:cNvPr id="10" name="Text Placeholder 13">
            <a:extLst>
              <a:ext uri="{FF2B5EF4-FFF2-40B4-BE49-F238E27FC236}">
                <a16:creationId xmlns:a16="http://schemas.microsoft.com/office/drawing/2014/main" xmlns="" id="{71225068-2FD7-C14E-87DD-8A6DF76A5922}"/>
              </a:ext>
            </a:extLst>
          </p:cNvPr>
          <p:cNvSpPr>
            <a:spLocks noGrp="1"/>
          </p:cNvSpPr>
          <p:nvPr>
            <p:ph type="body" sz="quarter" idx="13" hasCustomPrompt="1"/>
          </p:nvPr>
        </p:nvSpPr>
        <p:spPr>
          <a:xfrm>
            <a:off x="645460" y="4340223"/>
            <a:ext cx="10955114" cy="439654"/>
          </a:xfrm>
        </p:spPr>
        <p:txBody>
          <a:bodyPr/>
          <a:lstStyle>
            <a:lvl1pPr marL="0" indent="0">
              <a:buClr>
                <a:srgbClr val="254F90"/>
              </a:buClr>
              <a:buFontTx/>
              <a:buNone/>
              <a:defRPr/>
            </a:lvl1pPr>
          </a:lstStyle>
          <a:p>
            <a:pPr lvl="0"/>
            <a:r>
              <a:rPr lang="en-US" dirty="0"/>
              <a:t>Email: </a:t>
            </a:r>
            <a:r>
              <a:rPr lang="en-US" dirty="0" err="1"/>
              <a:t>bizlab@industry.gov.au</a:t>
            </a:r>
            <a:endParaRPr lang="en-US" dirty="0"/>
          </a:p>
        </p:txBody>
      </p:sp>
      <p:sp>
        <p:nvSpPr>
          <p:cNvPr id="11" name="Picture Placeholder 2">
            <a:extLst>
              <a:ext uri="{FF2B5EF4-FFF2-40B4-BE49-F238E27FC236}">
                <a16:creationId xmlns:a16="http://schemas.microsoft.com/office/drawing/2014/main" xmlns="" id="{709D526E-2FF1-9843-B317-84BDBA03E95A}"/>
              </a:ext>
            </a:extLst>
          </p:cNvPr>
          <p:cNvSpPr>
            <a:spLocks noGrp="1"/>
          </p:cNvSpPr>
          <p:nvPr>
            <p:ph type="pic" sz="quarter" idx="14" hasCustomPrompt="1"/>
          </p:nvPr>
        </p:nvSpPr>
        <p:spPr>
          <a:xfrm>
            <a:off x="645461" y="1327463"/>
            <a:ext cx="3380439" cy="1695892"/>
          </a:xfrm>
        </p:spPr>
        <p:txBody>
          <a:bodyPr>
            <a:normAutofit/>
          </a:bodyPr>
          <a:lstStyle>
            <a:lvl1pPr>
              <a:defRPr sz="2200"/>
            </a:lvl1pPr>
          </a:lstStyle>
          <a:p>
            <a:r>
              <a:rPr lang="en-US" dirty="0"/>
              <a:t>Insert picture here</a:t>
            </a:r>
          </a:p>
        </p:txBody>
      </p:sp>
    </p:spTree>
    <p:extLst>
      <p:ext uri="{BB962C8B-B14F-4D97-AF65-F5344CB8AC3E}">
        <p14:creationId xmlns:p14="http://schemas.microsoft.com/office/powerpoint/2010/main" val="16653422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o dots 1-column">
    <p:spTree>
      <p:nvGrpSpPr>
        <p:cNvPr id="1" name=""/>
        <p:cNvGrpSpPr/>
        <p:nvPr/>
      </p:nvGrpSpPr>
      <p:grpSpPr>
        <a:xfrm>
          <a:off x="0" y="0"/>
          <a:ext cx="0" cy="0"/>
          <a:chOff x="0" y="0"/>
          <a:chExt cx="0" cy="0"/>
        </a:xfrm>
      </p:grpSpPr>
      <p:sp>
        <p:nvSpPr>
          <p:cNvPr id="7" name="Title Placeholder 8">
            <a:extLst>
              <a:ext uri="{FF2B5EF4-FFF2-40B4-BE49-F238E27FC236}">
                <a16:creationId xmlns:a16="http://schemas.microsoft.com/office/drawing/2014/main" xmlns="" id="{F2AC2575-EAD8-C746-BEEC-56DED2A121C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pic>
        <p:nvPicPr>
          <p:cNvPr id="10" name="Picture 9">
            <a:extLst>
              <a:ext uri="{FF2B5EF4-FFF2-40B4-BE49-F238E27FC236}">
                <a16:creationId xmlns:a16="http://schemas.microsoft.com/office/drawing/2014/main" xmlns="" id="{F07507CA-B753-1D4A-A099-E10D0F616C1F}"/>
              </a:ext>
            </a:extLst>
          </p:cNvPr>
          <p:cNvPicPr>
            <a:picLocks noChangeAspect="1"/>
          </p:cNvPicPr>
          <p:nvPr userDrawn="1"/>
        </p:nvPicPr>
        <p:blipFill>
          <a:blip r:embed="rId2"/>
          <a:stretch>
            <a:fillRect/>
          </a:stretch>
        </p:blipFill>
        <p:spPr>
          <a:xfrm>
            <a:off x="10237896" y="4870450"/>
            <a:ext cx="1727200" cy="1739900"/>
          </a:xfrm>
          <a:prstGeom prst="rect">
            <a:avLst/>
          </a:prstGeom>
        </p:spPr>
      </p:pic>
      <p:sp>
        <p:nvSpPr>
          <p:cNvPr id="11" name="Text Placeholder 13">
            <a:extLst>
              <a:ext uri="{FF2B5EF4-FFF2-40B4-BE49-F238E27FC236}">
                <a16:creationId xmlns:a16="http://schemas.microsoft.com/office/drawing/2014/main" xmlns="" id="{27BDBD3F-FAC0-6242-A721-D846F1A5EF73}"/>
              </a:ext>
            </a:extLst>
          </p:cNvPr>
          <p:cNvSpPr>
            <a:spLocks noGrp="1"/>
          </p:cNvSpPr>
          <p:nvPr>
            <p:ph type="body" sz="quarter" idx="11"/>
          </p:nvPr>
        </p:nvSpPr>
        <p:spPr>
          <a:xfrm>
            <a:off x="646113" y="1262146"/>
            <a:ext cx="10955114" cy="49862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10000215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o dots 2-column">
    <p:spTree>
      <p:nvGrpSpPr>
        <p:cNvPr id="1" name=""/>
        <p:cNvGrpSpPr/>
        <p:nvPr/>
      </p:nvGrpSpPr>
      <p:grpSpPr>
        <a:xfrm>
          <a:off x="0" y="0"/>
          <a:ext cx="0" cy="0"/>
          <a:chOff x="0" y="0"/>
          <a:chExt cx="0" cy="0"/>
        </a:xfrm>
      </p:grpSpPr>
      <p:sp>
        <p:nvSpPr>
          <p:cNvPr id="7" name="Title Placeholder 8">
            <a:extLst>
              <a:ext uri="{FF2B5EF4-FFF2-40B4-BE49-F238E27FC236}">
                <a16:creationId xmlns:a16="http://schemas.microsoft.com/office/drawing/2014/main" xmlns="" id="{F2AC2575-EAD8-C746-BEEC-56DED2A121C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pic>
        <p:nvPicPr>
          <p:cNvPr id="10" name="Picture 9">
            <a:extLst>
              <a:ext uri="{FF2B5EF4-FFF2-40B4-BE49-F238E27FC236}">
                <a16:creationId xmlns:a16="http://schemas.microsoft.com/office/drawing/2014/main" xmlns="" id="{F07507CA-B753-1D4A-A099-E10D0F616C1F}"/>
              </a:ext>
            </a:extLst>
          </p:cNvPr>
          <p:cNvPicPr>
            <a:picLocks noChangeAspect="1"/>
          </p:cNvPicPr>
          <p:nvPr userDrawn="1"/>
        </p:nvPicPr>
        <p:blipFill>
          <a:blip r:embed="rId2"/>
          <a:stretch>
            <a:fillRect/>
          </a:stretch>
        </p:blipFill>
        <p:spPr>
          <a:xfrm>
            <a:off x="10237896" y="4870450"/>
            <a:ext cx="1727200" cy="1739900"/>
          </a:xfrm>
          <a:prstGeom prst="rect">
            <a:avLst/>
          </a:prstGeom>
        </p:spPr>
      </p:pic>
      <p:sp>
        <p:nvSpPr>
          <p:cNvPr id="5" name="Text Placeholder 13">
            <a:extLst>
              <a:ext uri="{FF2B5EF4-FFF2-40B4-BE49-F238E27FC236}">
                <a16:creationId xmlns:a16="http://schemas.microsoft.com/office/drawing/2014/main" xmlns="" id="{9B6FF730-DF18-D140-922C-7F26BF907F06}"/>
              </a:ext>
            </a:extLst>
          </p:cNvPr>
          <p:cNvSpPr>
            <a:spLocks noGrp="1"/>
          </p:cNvSpPr>
          <p:nvPr>
            <p:ph type="body" sz="quarter" idx="11"/>
          </p:nvPr>
        </p:nvSpPr>
        <p:spPr>
          <a:xfrm>
            <a:off x="646113" y="1262146"/>
            <a:ext cx="5206047" cy="49862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
        <p:nvSpPr>
          <p:cNvPr id="6" name="Text Placeholder 13">
            <a:extLst>
              <a:ext uri="{FF2B5EF4-FFF2-40B4-BE49-F238E27FC236}">
                <a16:creationId xmlns:a16="http://schemas.microsoft.com/office/drawing/2014/main" xmlns="" id="{5469B53A-647D-BB40-BFF1-EAF5CBB73447}"/>
              </a:ext>
            </a:extLst>
          </p:cNvPr>
          <p:cNvSpPr>
            <a:spLocks noGrp="1"/>
          </p:cNvSpPr>
          <p:nvPr>
            <p:ph type="body" sz="quarter" idx="12"/>
          </p:nvPr>
        </p:nvSpPr>
        <p:spPr>
          <a:xfrm>
            <a:off x="6394527" y="1262147"/>
            <a:ext cx="5206047" cy="33987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5446173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ctivity">
    <p:spTree>
      <p:nvGrpSpPr>
        <p:cNvPr id="1" name=""/>
        <p:cNvGrpSpPr/>
        <p:nvPr/>
      </p:nvGrpSpPr>
      <p:grpSpPr>
        <a:xfrm>
          <a:off x="0" y="0"/>
          <a:ext cx="0" cy="0"/>
          <a:chOff x="0" y="0"/>
          <a:chExt cx="0" cy="0"/>
        </a:xfrm>
      </p:grpSpPr>
      <p:sp>
        <p:nvSpPr>
          <p:cNvPr id="7" name="Title Placeholder 8">
            <a:extLst>
              <a:ext uri="{FF2B5EF4-FFF2-40B4-BE49-F238E27FC236}">
                <a16:creationId xmlns:a16="http://schemas.microsoft.com/office/drawing/2014/main" xmlns="" id="{F2AC2575-EAD8-C746-BEEC-56DED2A121CE}"/>
              </a:ext>
            </a:extLst>
          </p:cNvPr>
          <p:cNvSpPr>
            <a:spLocks noGrp="1"/>
          </p:cNvSpPr>
          <p:nvPr>
            <p:ph type="title"/>
          </p:nvPr>
        </p:nvSpPr>
        <p:spPr>
          <a:xfrm>
            <a:off x="2333985" y="503323"/>
            <a:ext cx="8608645" cy="549275"/>
          </a:xfrm>
          <a:prstGeom prst="rect">
            <a:avLst/>
          </a:prstGeom>
        </p:spPr>
        <p:txBody>
          <a:bodyPr vert="horz" lIns="91440" tIns="45720" rIns="91440" bIns="45720" rtlCol="0" anchor="t">
            <a:normAutofit/>
          </a:bodyPr>
          <a:lstStyle>
            <a:lvl1pPr algn="l">
              <a:defRPr/>
            </a:lvl1pPr>
          </a:lstStyle>
          <a:p>
            <a:r>
              <a:rPr lang="en-US" dirty="0" smtClean="0"/>
              <a:t>Click to edit Master title style</a:t>
            </a:r>
            <a:endParaRPr lang="en-US" dirty="0"/>
          </a:p>
        </p:txBody>
      </p:sp>
      <p:sp>
        <p:nvSpPr>
          <p:cNvPr id="5" name="Text Placeholder 13">
            <a:extLst>
              <a:ext uri="{FF2B5EF4-FFF2-40B4-BE49-F238E27FC236}">
                <a16:creationId xmlns:a16="http://schemas.microsoft.com/office/drawing/2014/main" xmlns="" id="{9B6FF730-DF18-D140-922C-7F26BF907F06}"/>
              </a:ext>
            </a:extLst>
          </p:cNvPr>
          <p:cNvSpPr>
            <a:spLocks noGrp="1"/>
          </p:cNvSpPr>
          <p:nvPr>
            <p:ph type="body" sz="quarter" idx="11"/>
          </p:nvPr>
        </p:nvSpPr>
        <p:spPr>
          <a:xfrm>
            <a:off x="2333985" y="1612798"/>
            <a:ext cx="4639470" cy="4513430"/>
          </a:xfrm>
        </p:spPr>
        <p:txBody>
          <a:bodyPr/>
          <a:lstStyle>
            <a:lvl1pPr marL="342900" indent="-342900">
              <a:buClr>
                <a:srgbClr val="254F90"/>
              </a:buClr>
              <a:buFont typeface="Arial" panose="020B0604020202020204" pitchFamily="34" charset="0"/>
              <a:buChar char="•"/>
              <a:defRPr/>
            </a:lvl1pPr>
          </a:lstStyle>
          <a:p>
            <a:pPr lvl="0"/>
            <a:r>
              <a:rPr lang="en-US" dirty="0" smtClean="0"/>
              <a:t>Click to edit Master text styles</a:t>
            </a:r>
          </a:p>
        </p:txBody>
      </p:sp>
      <p:sp>
        <p:nvSpPr>
          <p:cNvPr id="6" name="Text Placeholder 13">
            <a:extLst>
              <a:ext uri="{FF2B5EF4-FFF2-40B4-BE49-F238E27FC236}">
                <a16:creationId xmlns:a16="http://schemas.microsoft.com/office/drawing/2014/main" xmlns="" id="{5469B53A-647D-BB40-BFF1-EAF5CBB73447}"/>
              </a:ext>
            </a:extLst>
          </p:cNvPr>
          <p:cNvSpPr>
            <a:spLocks noGrp="1"/>
          </p:cNvSpPr>
          <p:nvPr>
            <p:ph type="body" sz="quarter" idx="12"/>
          </p:nvPr>
        </p:nvSpPr>
        <p:spPr>
          <a:xfrm>
            <a:off x="7333673" y="1612798"/>
            <a:ext cx="4669547" cy="33987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8885"/>
            <a:ext cx="2447282" cy="2439178"/>
          </a:xfrm>
          <a:prstGeom prst="rect">
            <a:avLst/>
          </a:prstGeom>
        </p:spPr>
      </p:pic>
    </p:spTree>
    <p:extLst>
      <p:ext uri="{BB962C8B-B14F-4D97-AF65-F5344CB8AC3E}">
        <p14:creationId xmlns:p14="http://schemas.microsoft.com/office/powerpoint/2010/main" val="101042167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slide (BizLab only)">
    <p:spTree>
      <p:nvGrpSpPr>
        <p:cNvPr id="1" name=""/>
        <p:cNvGrpSpPr/>
        <p:nvPr/>
      </p:nvGrpSpPr>
      <p:grpSpPr>
        <a:xfrm>
          <a:off x="0" y="0"/>
          <a:ext cx="0" cy="0"/>
          <a:chOff x="0" y="0"/>
          <a:chExt cx="0" cy="0"/>
        </a:xfrm>
      </p:grpSpPr>
      <p:pic>
        <p:nvPicPr>
          <p:cNvPr id="2" name="Picture Placeholder 11">
            <a:extLst>
              <a:ext uri="{FF2B5EF4-FFF2-40B4-BE49-F238E27FC236}">
                <a16:creationId xmlns:a16="http://schemas.microsoft.com/office/drawing/2014/main" xmlns="" id="{3BD8F036-555D-794C-B647-82F07569EE63}"/>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xmlns="" id="{2D7B15C9-C0F8-1140-9D5C-B139F727E03F}"/>
              </a:ext>
            </a:extLst>
          </p:cNvPr>
          <p:cNvPicPr>
            <a:picLocks noChangeAspect="1"/>
          </p:cNvPicPr>
          <p:nvPr userDrawn="1"/>
        </p:nvPicPr>
        <p:blipFill>
          <a:blip r:embed="rId3"/>
          <a:stretch>
            <a:fillRect/>
          </a:stretch>
        </p:blipFill>
        <p:spPr>
          <a:xfrm>
            <a:off x="10312400" y="4737099"/>
            <a:ext cx="1219200" cy="1727201"/>
          </a:xfrm>
          <a:prstGeom prst="rect">
            <a:avLst/>
          </a:prstGeom>
        </p:spPr>
      </p:pic>
      <p:sp>
        <p:nvSpPr>
          <p:cNvPr id="6" name="Text Placeholder 3">
            <a:extLst>
              <a:ext uri="{FF2B5EF4-FFF2-40B4-BE49-F238E27FC236}">
                <a16:creationId xmlns:a16="http://schemas.microsoft.com/office/drawing/2014/main" xmlns="" id="{1D2F5D87-F5CF-7D4F-AD7A-DCFF7ADE18B6}"/>
              </a:ext>
            </a:extLst>
          </p:cNvPr>
          <p:cNvSpPr>
            <a:spLocks noGrp="1"/>
          </p:cNvSpPr>
          <p:nvPr>
            <p:ph type="body" sz="quarter" idx="10" hasCustomPrompt="1"/>
          </p:nvPr>
        </p:nvSpPr>
        <p:spPr>
          <a:xfrm>
            <a:off x="674915" y="674234"/>
            <a:ext cx="7173685" cy="4062865"/>
          </a:xfrm>
        </p:spPr>
        <p:txBody>
          <a:bodyPr>
            <a:normAutofit/>
          </a:bodyPr>
          <a:lstStyle>
            <a:lvl1pPr>
              <a:defRPr sz="4200" b="1">
                <a:latin typeface="Century Gothic" panose="020B0502020202020204" pitchFamily="34" charset="0"/>
              </a:defRPr>
            </a:lvl1pPr>
          </a:lstStyle>
          <a:p>
            <a:pPr lvl="0"/>
            <a:r>
              <a:rPr lang="en-US" dirty="0"/>
              <a:t>Insert presentation title</a:t>
            </a:r>
          </a:p>
        </p:txBody>
      </p:sp>
    </p:spTree>
    <p:extLst>
      <p:ext uri="{BB962C8B-B14F-4D97-AF65-F5344CB8AC3E}">
        <p14:creationId xmlns:p14="http://schemas.microsoft.com/office/powerpoint/2010/main" val="18426459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o dots 3-column">
    <p:spTree>
      <p:nvGrpSpPr>
        <p:cNvPr id="1" name=""/>
        <p:cNvGrpSpPr/>
        <p:nvPr/>
      </p:nvGrpSpPr>
      <p:grpSpPr>
        <a:xfrm>
          <a:off x="0" y="0"/>
          <a:ext cx="0" cy="0"/>
          <a:chOff x="0" y="0"/>
          <a:chExt cx="0" cy="0"/>
        </a:xfrm>
      </p:grpSpPr>
      <p:sp>
        <p:nvSpPr>
          <p:cNvPr id="7" name="Title Placeholder 8">
            <a:extLst>
              <a:ext uri="{FF2B5EF4-FFF2-40B4-BE49-F238E27FC236}">
                <a16:creationId xmlns:a16="http://schemas.microsoft.com/office/drawing/2014/main" xmlns="" id="{F2AC2575-EAD8-C746-BEEC-56DED2A121C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pic>
        <p:nvPicPr>
          <p:cNvPr id="10" name="Picture 9">
            <a:extLst>
              <a:ext uri="{FF2B5EF4-FFF2-40B4-BE49-F238E27FC236}">
                <a16:creationId xmlns:a16="http://schemas.microsoft.com/office/drawing/2014/main" xmlns="" id="{F07507CA-B753-1D4A-A099-E10D0F616C1F}"/>
              </a:ext>
            </a:extLst>
          </p:cNvPr>
          <p:cNvPicPr>
            <a:picLocks noChangeAspect="1"/>
          </p:cNvPicPr>
          <p:nvPr userDrawn="1"/>
        </p:nvPicPr>
        <p:blipFill>
          <a:blip r:embed="rId2"/>
          <a:stretch>
            <a:fillRect/>
          </a:stretch>
        </p:blipFill>
        <p:spPr>
          <a:xfrm>
            <a:off x="10237896" y="4870450"/>
            <a:ext cx="1727200" cy="1739900"/>
          </a:xfrm>
          <a:prstGeom prst="rect">
            <a:avLst/>
          </a:prstGeom>
        </p:spPr>
      </p:pic>
      <p:sp>
        <p:nvSpPr>
          <p:cNvPr id="8" name="Text Placeholder 13">
            <a:extLst>
              <a:ext uri="{FF2B5EF4-FFF2-40B4-BE49-F238E27FC236}">
                <a16:creationId xmlns:a16="http://schemas.microsoft.com/office/drawing/2014/main" xmlns="" id="{AB7D9F21-3541-DB4C-A36F-2BA259F1849D}"/>
              </a:ext>
            </a:extLst>
          </p:cNvPr>
          <p:cNvSpPr>
            <a:spLocks noGrp="1"/>
          </p:cNvSpPr>
          <p:nvPr>
            <p:ph type="body" sz="quarter" idx="12"/>
          </p:nvPr>
        </p:nvSpPr>
        <p:spPr>
          <a:xfrm>
            <a:off x="645460" y="1262146"/>
            <a:ext cx="3334216" cy="49862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
        <p:nvSpPr>
          <p:cNvPr id="9" name="Text Placeholder 13">
            <a:extLst>
              <a:ext uri="{FF2B5EF4-FFF2-40B4-BE49-F238E27FC236}">
                <a16:creationId xmlns:a16="http://schemas.microsoft.com/office/drawing/2014/main" xmlns="" id="{34E92E4E-9FE9-384E-9664-AC2EA75BF51C}"/>
              </a:ext>
            </a:extLst>
          </p:cNvPr>
          <p:cNvSpPr>
            <a:spLocks noGrp="1"/>
          </p:cNvSpPr>
          <p:nvPr>
            <p:ph type="body" sz="quarter" idx="13"/>
          </p:nvPr>
        </p:nvSpPr>
        <p:spPr>
          <a:xfrm>
            <a:off x="8266358" y="1262147"/>
            <a:ext cx="3334216" cy="34368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
        <p:nvSpPr>
          <p:cNvPr id="11" name="Text Placeholder 13">
            <a:extLst>
              <a:ext uri="{FF2B5EF4-FFF2-40B4-BE49-F238E27FC236}">
                <a16:creationId xmlns:a16="http://schemas.microsoft.com/office/drawing/2014/main" xmlns="" id="{3FE24139-D8F6-0241-B425-615D99A87E52}"/>
              </a:ext>
            </a:extLst>
          </p:cNvPr>
          <p:cNvSpPr>
            <a:spLocks noGrp="1"/>
          </p:cNvSpPr>
          <p:nvPr>
            <p:ph type="body" sz="quarter" idx="14"/>
          </p:nvPr>
        </p:nvSpPr>
        <p:spPr>
          <a:xfrm>
            <a:off x="4455255" y="1262146"/>
            <a:ext cx="3334869" cy="49862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36564680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o dots picture on RHS">
    <p:spTree>
      <p:nvGrpSpPr>
        <p:cNvPr id="1" name=""/>
        <p:cNvGrpSpPr/>
        <p:nvPr/>
      </p:nvGrpSpPr>
      <p:grpSpPr>
        <a:xfrm>
          <a:off x="0" y="0"/>
          <a:ext cx="0" cy="0"/>
          <a:chOff x="0" y="0"/>
          <a:chExt cx="0" cy="0"/>
        </a:xfrm>
      </p:grpSpPr>
      <p:sp>
        <p:nvSpPr>
          <p:cNvPr id="10" name="Title Placeholder 8">
            <a:extLst>
              <a:ext uri="{FF2B5EF4-FFF2-40B4-BE49-F238E27FC236}">
                <a16:creationId xmlns:a16="http://schemas.microsoft.com/office/drawing/2014/main" xmlns="" id="{62AC7AA8-A8A0-4843-AAD7-F1E8084D674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pic>
        <p:nvPicPr>
          <p:cNvPr id="3" name="Picture 2">
            <a:extLst>
              <a:ext uri="{FF2B5EF4-FFF2-40B4-BE49-F238E27FC236}">
                <a16:creationId xmlns:a16="http://schemas.microsoft.com/office/drawing/2014/main" xmlns="" id="{30171C43-1699-834D-A53F-C874D62016E7}"/>
              </a:ext>
            </a:extLst>
          </p:cNvPr>
          <p:cNvPicPr>
            <a:picLocks noChangeAspect="1"/>
          </p:cNvPicPr>
          <p:nvPr userDrawn="1"/>
        </p:nvPicPr>
        <p:blipFill>
          <a:blip r:embed="rId2"/>
          <a:stretch>
            <a:fillRect/>
          </a:stretch>
        </p:blipFill>
        <p:spPr>
          <a:xfrm>
            <a:off x="10237896" y="4870450"/>
            <a:ext cx="1727200" cy="1739900"/>
          </a:xfrm>
          <a:prstGeom prst="rect">
            <a:avLst/>
          </a:prstGeom>
        </p:spPr>
      </p:pic>
      <p:sp>
        <p:nvSpPr>
          <p:cNvPr id="15" name="Picture Placeholder 2">
            <a:extLst>
              <a:ext uri="{FF2B5EF4-FFF2-40B4-BE49-F238E27FC236}">
                <a16:creationId xmlns:a16="http://schemas.microsoft.com/office/drawing/2014/main" xmlns="" id="{6AA76BB3-7A31-0849-99EC-60D74C3158F1}"/>
              </a:ext>
            </a:extLst>
          </p:cNvPr>
          <p:cNvSpPr>
            <a:spLocks noGrp="1"/>
          </p:cNvSpPr>
          <p:nvPr>
            <p:ph type="pic" sz="quarter" idx="11" hasCustomPrompt="1"/>
          </p:nvPr>
        </p:nvSpPr>
        <p:spPr>
          <a:xfrm>
            <a:off x="6394526" y="1327463"/>
            <a:ext cx="5797473" cy="3333438"/>
          </a:xfrm>
        </p:spPr>
        <p:txBody>
          <a:bodyPr>
            <a:normAutofit/>
          </a:bodyPr>
          <a:lstStyle>
            <a:lvl1pPr>
              <a:defRPr sz="2200"/>
            </a:lvl1pPr>
          </a:lstStyle>
          <a:p>
            <a:r>
              <a:rPr lang="en-US" dirty="0"/>
              <a:t>Insert picture here</a:t>
            </a:r>
          </a:p>
        </p:txBody>
      </p:sp>
      <p:sp>
        <p:nvSpPr>
          <p:cNvPr id="19" name="Text Placeholder 13">
            <a:extLst>
              <a:ext uri="{FF2B5EF4-FFF2-40B4-BE49-F238E27FC236}">
                <a16:creationId xmlns:a16="http://schemas.microsoft.com/office/drawing/2014/main" xmlns="" id="{51B3F044-D522-F844-B96C-197E375BF961}"/>
              </a:ext>
            </a:extLst>
          </p:cNvPr>
          <p:cNvSpPr>
            <a:spLocks noGrp="1"/>
          </p:cNvSpPr>
          <p:nvPr>
            <p:ph type="body" sz="quarter" idx="14"/>
          </p:nvPr>
        </p:nvSpPr>
        <p:spPr>
          <a:xfrm>
            <a:off x="646113" y="1327462"/>
            <a:ext cx="5206048" cy="4908238"/>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34002941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o dots picture RHS + 2-column">
    <p:spTree>
      <p:nvGrpSpPr>
        <p:cNvPr id="1" name=""/>
        <p:cNvGrpSpPr/>
        <p:nvPr/>
      </p:nvGrpSpPr>
      <p:grpSpPr>
        <a:xfrm>
          <a:off x="0" y="0"/>
          <a:ext cx="0" cy="0"/>
          <a:chOff x="0" y="0"/>
          <a:chExt cx="0" cy="0"/>
        </a:xfrm>
      </p:grpSpPr>
      <p:sp>
        <p:nvSpPr>
          <p:cNvPr id="7" name="Title Placeholder 8">
            <a:extLst>
              <a:ext uri="{FF2B5EF4-FFF2-40B4-BE49-F238E27FC236}">
                <a16:creationId xmlns:a16="http://schemas.microsoft.com/office/drawing/2014/main" xmlns="" id="{F2AC2575-EAD8-C746-BEEC-56DED2A121C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pic>
        <p:nvPicPr>
          <p:cNvPr id="10" name="Picture 9">
            <a:extLst>
              <a:ext uri="{FF2B5EF4-FFF2-40B4-BE49-F238E27FC236}">
                <a16:creationId xmlns:a16="http://schemas.microsoft.com/office/drawing/2014/main" xmlns="" id="{F07507CA-B753-1D4A-A099-E10D0F616C1F}"/>
              </a:ext>
            </a:extLst>
          </p:cNvPr>
          <p:cNvPicPr>
            <a:picLocks noChangeAspect="1"/>
          </p:cNvPicPr>
          <p:nvPr userDrawn="1"/>
        </p:nvPicPr>
        <p:blipFill>
          <a:blip r:embed="rId2"/>
          <a:stretch>
            <a:fillRect/>
          </a:stretch>
        </p:blipFill>
        <p:spPr>
          <a:xfrm>
            <a:off x="10237896" y="4870450"/>
            <a:ext cx="1727200" cy="1739900"/>
          </a:xfrm>
          <a:prstGeom prst="rect">
            <a:avLst/>
          </a:prstGeom>
        </p:spPr>
      </p:pic>
      <p:sp>
        <p:nvSpPr>
          <p:cNvPr id="8" name="Text Placeholder 13">
            <a:extLst>
              <a:ext uri="{FF2B5EF4-FFF2-40B4-BE49-F238E27FC236}">
                <a16:creationId xmlns:a16="http://schemas.microsoft.com/office/drawing/2014/main" xmlns="" id="{74CBAA1C-5284-C64E-90C6-372EE0D664DE}"/>
              </a:ext>
            </a:extLst>
          </p:cNvPr>
          <p:cNvSpPr>
            <a:spLocks noGrp="1"/>
          </p:cNvSpPr>
          <p:nvPr>
            <p:ph type="body" sz="quarter" idx="12"/>
          </p:nvPr>
        </p:nvSpPr>
        <p:spPr>
          <a:xfrm>
            <a:off x="645460" y="1262146"/>
            <a:ext cx="3334216" cy="49862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
        <p:nvSpPr>
          <p:cNvPr id="11" name="Text Placeholder 13">
            <a:extLst>
              <a:ext uri="{FF2B5EF4-FFF2-40B4-BE49-F238E27FC236}">
                <a16:creationId xmlns:a16="http://schemas.microsoft.com/office/drawing/2014/main" xmlns="" id="{946DF8E2-F44D-A643-AD5D-7AF27F5C4794}"/>
              </a:ext>
            </a:extLst>
          </p:cNvPr>
          <p:cNvSpPr>
            <a:spLocks noGrp="1"/>
          </p:cNvSpPr>
          <p:nvPr>
            <p:ph type="body" sz="quarter" idx="14"/>
          </p:nvPr>
        </p:nvSpPr>
        <p:spPr>
          <a:xfrm>
            <a:off x="4455255" y="1262146"/>
            <a:ext cx="3334869" cy="49862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
        <p:nvSpPr>
          <p:cNvPr id="12" name="Picture Placeholder 2">
            <a:extLst>
              <a:ext uri="{FF2B5EF4-FFF2-40B4-BE49-F238E27FC236}">
                <a16:creationId xmlns:a16="http://schemas.microsoft.com/office/drawing/2014/main" xmlns="" id="{B9D90109-D3AA-3B47-A5D1-04BDD68835D8}"/>
              </a:ext>
            </a:extLst>
          </p:cNvPr>
          <p:cNvSpPr>
            <a:spLocks noGrp="1"/>
          </p:cNvSpPr>
          <p:nvPr>
            <p:ph type="pic" sz="quarter" idx="11" hasCustomPrompt="1"/>
          </p:nvPr>
        </p:nvSpPr>
        <p:spPr>
          <a:xfrm>
            <a:off x="8265703" y="1262146"/>
            <a:ext cx="3926296" cy="3333438"/>
          </a:xfrm>
        </p:spPr>
        <p:txBody>
          <a:bodyPr>
            <a:normAutofit/>
          </a:bodyPr>
          <a:lstStyle>
            <a:lvl1pPr>
              <a:defRPr sz="2200"/>
            </a:lvl1pPr>
          </a:lstStyle>
          <a:p>
            <a:r>
              <a:rPr lang="en-US" dirty="0"/>
              <a:t>Insert picture here</a:t>
            </a:r>
          </a:p>
        </p:txBody>
      </p:sp>
    </p:spTree>
    <p:extLst>
      <p:ext uri="{BB962C8B-B14F-4D97-AF65-F5344CB8AC3E}">
        <p14:creationId xmlns:p14="http://schemas.microsoft.com/office/powerpoint/2010/main" val="36344865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0D4C2FD-E873-984A-8D8D-0C8363CEF837}"/>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E39E5E41-B395-0F42-9DCB-79BCA5A3D6B3}"/>
              </a:ext>
            </a:extLst>
          </p:cNvPr>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9136BF45-435F-C441-AC14-7D4A9122E5E6}"/>
              </a:ext>
            </a:extLst>
          </p:cNvPr>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a:extLst>
              <a:ext uri="{FF2B5EF4-FFF2-40B4-BE49-F238E27FC236}">
                <a16:creationId xmlns:a16="http://schemas.microsoft.com/office/drawing/2014/main" xmlns="" id="{352DC95F-4397-0548-9E54-7ABD27D70A6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9" name="Picture 8">
            <a:extLst>
              <a:ext uri="{FF2B5EF4-FFF2-40B4-BE49-F238E27FC236}">
                <a16:creationId xmlns:a16="http://schemas.microsoft.com/office/drawing/2014/main" xmlns="" id="{BC3E5C05-DB36-1741-B21C-44FA1CF8FBB6}"/>
              </a:ext>
            </a:extLst>
          </p:cNvPr>
          <p:cNvPicPr>
            <a:picLocks noChangeAspect="1"/>
          </p:cNvPicPr>
          <p:nvPr userDrawn="1"/>
        </p:nvPicPr>
        <p:blipFill>
          <a:blip r:embed="rId3"/>
          <a:stretch>
            <a:fillRect/>
          </a:stretch>
        </p:blipFill>
        <p:spPr>
          <a:xfrm>
            <a:off x="10744200" y="5461000"/>
            <a:ext cx="914400" cy="1295400"/>
          </a:xfrm>
          <a:prstGeom prst="rect">
            <a:avLst/>
          </a:prstGeom>
        </p:spPr>
      </p:pic>
    </p:spTree>
    <p:extLst>
      <p:ext uri="{BB962C8B-B14F-4D97-AF65-F5344CB8AC3E}">
        <p14:creationId xmlns:p14="http://schemas.microsoft.com/office/powerpoint/2010/main" val="4892936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ull pictur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xmlns="" id="{8CC6083B-4A5D-F242-8890-FF0288CCF2CE}"/>
              </a:ext>
            </a:extLst>
          </p:cNvPr>
          <p:cNvSpPr>
            <a:spLocks noGrp="1"/>
          </p:cNvSpPr>
          <p:nvPr>
            <p:ph type="pic" sz="quarter" idx="10" hasCustomPrompt="1"/>
          </p:nvPr>
        </p:nvSpPr>
        <p:spPr>
          <a:xfrm>
            <a:off x="0" y="0"/>
            <a:ext cx="12192000" cy="6858000"/>
          </a:xfrm>
        </p:spPr>
        <p:txBody>
          <a:bodyPr/>
          <a:lstStyle/>
          <a:p>
            <a:r>
              <a:rPr lang="en-US" dirty="0"/>
              <a:t>Insert picture here</a:t>
            </a:r>
          </a:p>
        </p:txBody>
      </p:sp>
    </p:spTree>
    <p:extLst>
      <p:ext uri="{BB962C8B-B14F-4D97-AF65-F5344CB8AC3E}">
        <p14:creationId xmlns:p14="http://schemas.microsoft.com/office/powerpoint/2010/main" val="347285086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09C84322-2FC4-4956-B6DE-321E98F0D629}" type="datetime1">
              <a:rPr lang="en-AU" smtClean="0"/>
              <a:t>24/03/2020</a:t>
            </a:fld>
            <a:endParaRPr lang="en-AU" dirty="0"/>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AU"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529F5579-5D8D-4B3E-A2F7-5D0CA39E3935}" type="slidenum">
              <a:rPr lang="en-AU" smtClean="0"/>
              <a:t>‹#›</a:t>
            </a:fld>
            <a:endParaRPr lang="en-AU" dirty="0"/>
          </a:p>
        </p:txBody>
      </p:sp>
    </p:spTree>
    <p:extLst>
      <p:ext uri="{BB962C8B-B14F-4D97-AF65-F5344CB8AC3E}">
        <p14:creationId xmlns:p14="http://schemas.microsoft.com/office/powerpoint/2010/main" val="390218700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916400" y="711233"/>
            <a:ext cx="10609600" cy="699600"/>
          </a:xfrm>
          <a:prstGeom prst="rect">
            <a:avLst/>
          </a:prstGeom>
        </p:spPr>
        <p:txBody>
          <a:bodyPr lIns="91425" tIns="91425" rIns="91425" bIns="91425" anchor="t" anchorCtr="0"/>
          <a:lstStyle>
            <a:lvl1pPr lvl="0">
              <a:spcBef>
                <a:spcPts val="0"/>
              </a:spcBef>
              <a:buFont typeface="Arvo"/>
              <a:defRPr b="1">
                <a:latin typeface="Arvo"/>
                <a:ea typeface="Arvo"/>
                <a:cs typeface="Arvo"/>
                <a:sym typeface="Arvo"/>
              </a:defRPr>
            </a:lvl1pPr>
            <a:lvl2pPr lvl="1">
              <a:spcBef>
                <a:spcPts val="0"/>
              </a:spcBef>
              <a:buFont typeface="Arvo"/>
              <a:defRPr b="1">
                <a:latin typeface="Arvo"/>
                <a:ea typeface="Arvo"/>
                <a:cs typeface="Arvo"/>
                <a:sym typeface="Arvo"/>
              </a:defRPr>
            </a:lvl2pPr>
            <a:lvl3pPr lvl="2">
              <a:spcBef>
                <a:spcPts val="0"/>
              </a:spcBef>
              <a:buFont typeface="Arvo"/>
              <a:defRPr b="1">
                <a:latin typeface="Arvo"/>
                <a:ea typeface="Arvo"/>
                <a:cs typeface="Arvo"/>
                <a:sym typeface="Arvo"/>
              </a:defRPr>
            </a:lvl3pPr>
            <a:lvl4pPr lvl="3">
              <a:spcBef>
                <a:spcPts val="0"/>
              </a:spcBef>
              <a:buFont typeface="Arvo"/>
              <a:defRPr b="1">
                <a:latin typeface="Arvo"/>
                <a:ea typeface="Arvo"/>
                <a:cs typeface="Arvo"/>
                <a:sym typeface="Arvo"/>
              </a:defRPr>
            </a:lvl4pPr>
            <a:lvl5pPr lvl="4">
              <a:spcBef>
                <a:spcPts val="0"/>
              </a:spcBef>
              <a:buFont typeface="Arvo"/>
              <a:defRPr b="1">
                <a:latin typeface="Arvo"/>
                <a:ea typeface="Arvo"/>
                <a:cs typeface="Arvo"/>
                <a:sym typeface="Arvo"/>
              </a:defRPr>
            </a:lvl5pPr>
            <a:lvl6pPr lvl="5">
              <a:spcBef>
                <a:spcPts val="0"/>
              </a:spcBef>
              <a:buFont typeface="Arvo"/>
              <a:defRPr b="1">
                <a:latin typeface="Arvo"/>
                <a:ea typeface="Arvo"/>
                <a:cs typeface="Arvo"/>
                <a:sym typeface="Arvo"/>
              </a:defRPr>
            </a:lvl6pPr>
            <a:lvl7pPr lvl="6">
              <a:spcBef>
                <a:spcPts val="0"/>
              </a:spcBef>
              <a:buFont typeface="Arvo"/>
              <a:defRPr b="1">
                <a:latin typeface="Arvo"/>
                <a:ea typeface="Arvo"/>
                <a:cs typeface="Arvo"/>
                <a:sym typeface="Arvo"/>
              </a:defRPr>
            </a:lvl7pPr>
            <a:lvl8pPr lvl="7">
              <a:spcBef>
                <a:spcPts val="0"/>
              </a:spcBef>
              <a:buFont typeface="Arvo"/>
              <a:defRPr b="1">
                <a:latin typeface="Arvo"/>
                <a:ea typeface="Arvo"/>
                <a:cs typeface="Arvo"/>
                <a:sym typeface="Arvo"/>
              </a:defRPr>
            </a:lvl8pPr>
            <a:lvl9pPr lvl="8">
              <a:spcBef>
                <a:spcPts val="0"/>
              </a:spcBef>
              <a:buFont typeface="Arvo"/>
              <a:defRPr b="1">
                <a:latin typeface="Arvo"/>
                <a:ea typeface="Arvo"/>
                <a:cs typeface="Arvo"/>
                <a:sym typeface="Arvo"/>
              </a:defRPr>
            </a:lvl9pPr>
          </a:lstStyle>
          <a:p>
            <a:endParaRPr/>
          </a:p>
        </p:txBody>
      </p:sp>
      <p:sp>
        <p:nvSpPr>
          <p:cNvPr id="18" name="Shape 18"/>
          <p:cNvSpPr txBox="1">
            <a:spLocks noGrp="1"/>
          </p:cNvSpPr>
          <p:nvPr>
            <p:ph type="body" idx="1"/>
          </p:nvPr>
        </p:nvSpPr>
        <p:spPr>
          <a:xfrm>
            <a:off x="916400" y="1536633"/>
            <a:ext cx="10860000" cy="4555200"/>
          </a:xfrm>
          <a:prstGeom prst="rect">
            <a:avLst/>
          </a:prstGeom>
        </p:spPr>
        <p:txBody>
          <a:bodyPr lIns="91425" tIns="91425" rIns="91425" bIns="91425" anchor="t" anchorCtr="0"/>
          <a:lstStyle>
            <a:lvl1pPr lvl="0">
              <a:spcBef>
                <a:spcPts val="0"/>
              </a:spcBef>
              <a:buSzPct val="100000"/>
              <a:buFont typeface="Proxima Nova"/>
              <a:defRPr sz="1867">
                <a:latin typeface="Proxima Nova"/>
                <a:ea typeface="Proxima Nova"/>
                <a:cs typeface="Proxima Nova"/>
                <a:sym typeface="Proxima Nova"/>
              </a:defRPr>
            </a:lvl1pPr>
            <a:lvl2pPr lvl="1">
              <a:spcBef>
                <a:spcPts val="0"/>
              </a:spcBef>
              <a:buFont typeface="Proxima Nova"/>
              <a:defRPr>
                <a:latin typeface="Proxima Nova"/>
                <a:ea typeface="Proxima Nova"/>
                <a:cs typeface="Proxima Nova"/>
                <a:sym typeface="Proxima Nova"/>
              </a:defRPr>
            </a:lvl2pPr>
            <a:lvl3pPr lvl="2">
              <a:spcBef>
                <a:spcPts val="0"/>
              </a:spcBef>
              <a:buFont typeface="Proxima Nova"/>
              <a:defRPr>
                <a:latin typeface="Proxima Nova"/>
                <a:ea typeface="Proxima Nova"/>
                <a:cs typeface="Proxima Nova"/>
                <a:sym typeface="Proxima Nova"/>
              </a:defRPr>
            </a:lvl3pPr>
            <a:lvl4pPr lvl="3">
              <a:spcBef>
                <a:spcPts val="0"/>
              </a:spcBef>
              <a:buFont typeface="Proxima Nova"/>
              <a:defRPr>
                <a:latin typeface="Proxima Nova"/>
                <a:ea typeface="Proxima Nova"/>
                <a:cs typeface="Proxima Nova"/>
                <a:sym typeface="Proxima Nova"/>
              </a:defRPr>
            </a:lvl4pPr>
            <a:lvl5pPr lvl="4">
              <a:spcBef>
                <a:spcPts val="0"/>
              </a:spcBef>
              <a:buFont typeface="Proxima Nova"/>
              <a:defRPr>
                <a:latin typeface="Proxima Nova"/>
                <a:ea typeface="Proxima Nova"/>
                <a:cs typeface="Proxima Nova"/>
                <a:sym typeface="Proxima Nova"/>
              </a:defRPr>
            </a:lvl5pPr>
            <a:lvl6pPr lvl="5">
              <a:spcBef>
                <a:spcPts val="0"/>
              </a:spcBef>
              <a:buFont typeface="Proxima Nova"/>
              <a:defRPr>
                <a:latin typeface="Proxima Nova"/>
                <a:ea typeface="Proxima Nova"/>
                <a:cs typeface="Proxima Nova"/>
                <a:sym typeface="Proxima Nova"/>
              </a:defRPr>
            </a:lvl6pPr>
            <a:lvl7pPr lvl="6">
              <a:spcBef>
                <a:spcPts val="0"/>
              </a:spcBef>
              <a:buFont typeface="Proxima Nova"/>
              <a:defRPr>
                <a:latin typeface="Proxima Nova"/>
                <a:ea typeface="Proxima Nova"/>
                <a:cs typeface="Proxima Nova"/>
                <a:sym typeface="Proxima Nova"/>
              </a:defRPr>
            </a:lvl7pPr>
            <a:lvl8pPr lvl="7">
              <a:spcBef>
                <a:spcPts val="0"/>
              </a:spcBef>
              <a:buFont typeface="Proxima Nova"/>
              <a:defRPr>
                <a:latin typeface="Proxima Nova"/>
                <a:ea typeface="Proxima Nova"/>
                <a:cs typeface="Proxima Nova"/>
                <a:sym typeface="Proxima Nova"/>
              </a:defRPr>
            </a:lvl8pPr>
            <a:lvl9pPr lvl="8">
              <a:spcBef>
                <a:spcPts val="0"/>
              </a:spcBef>
              <a:buFont typeface="Proxima Nova"/>
              <a:defRPr>
                <a:latin typeface="Proxima Nova"/>
                <a:ea typeface="Proxima Nova"/>
                <a:cs typeface="Proxima Nova"/>
                <a:sym typeface="Proxima Nova"/>
              </a:defRPr>
            </a:lvl9pPr>
          </a:lstStyle>
          <a:p>
            <a:endParaRPr/>
          </a:p>
        </p:txBody>
      </p:sp>
      <p:sp>
        <p:nvSpPr>
          <p:cNvPr id="19" name="Shape 19"/>
          <p:cNvSpPr txBox="1">
            <a:spLocks noGrp="1"/>
          </p:cNvSpPr>
          <p:nvPr>
            <p:ph type="sldNum" idx="12"/>
          </p:nvPr>
        </p:nvSpPr>
        <p:spPr>
          <a:xfrm>
            <a:off x="11296609" y="6217621"/>
            <a:ext cx="731600" cy="524800"/>
          </a:xfrm>
          <a:prstGeom prst="rect">
            <a:avLst/>
          </a:prstGeom>
        </p:spPr>
        <p:txBody>
          <a:bodyPr lIns="91425" tIns="91425" rIns="91425" bIns="91425" anchor="ctr" anchorCtr="0">
            <a:noAutofit/>
          </a:bodyPr>
          <a:lstStyle/>
          <a:p>
            <a:fld id="{00000000-1234-1234-1234-123412341234}" type="slidenum">
              <a:rPr lang="en" smtClean="0"/>
              <a:pPr/>
              <a:t>‹#›</a:t>
            </a:fld>
            <a:endParaRPr lang="en"/>
          </a:p>
        </p:txBody>
      </p:sp>
    </p:spTree>
    <p:extLst>
      <p:ext uri="{BB962C8B-B14F-4D97-AF65-F5344CB8AC3E}">
        <p14:creationId xmlns:p14="http://schemas.microsoft.com/office/powerpoint/2010/main" val="259173309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Reflection">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4" name="Date Placeholder 6"/>
          <p:cNvSpPr>
            <a:spLocks noGrp="1"/>
          </p:cNvSpPr>
          <p:nvPr>
            <p:ph type="dt" sz="half" idx="10"/>
          </p:nvPr>
        </p:nvSpPr>
        <p:spPr>
          <a:xfrm>
            <a:off x="1096963" y="6459538"/>
            <a:ext cx="2473325" cy="365125"/>
          </a:xfrm>
          <a:prstGeom prst="rect">
            <a:avLst/>
          </a:prstGeom>
        </p:spPr>
        <p:txBody>
          <a:bodyPr/>
          <a:lstStyle>
            <a:lvl1pPr>
              <a:defRPr/>
            </a:lvl1pPr>
          </a:lstStyle>
          <a:p>
            <a:pPr>
              <a:defRPr/>
            </a:pPr>
            <a:fld id="{E13E7C51-0D71-43CC-8593-75025E9962EB}" type="datetimeFigureOut">
              <a:rPr lang="en-AU"/>
              <a:pPr>
                <a:defRPr/>
              </a:pPr>
              <a:t>24/03/2020</a:t>
            </a:fld>
            <a:endParaRPr lang="en-AU"/>
          </a:p>
        </p:txBody>
      </p:sp>
      <p:sp>
        <p:nvSpPr>
          <p:cNvPr id="5" name="Footer Placeholder 7"/>
          <p:cNvSpPr>
            <a:spLocks noGrp="1"/>
          </p:cNvSpPr>
          <p:nvPr>
            <p:ph type="ftr" sz="quarter" idx="11"/>
          </p:nvPr>
        </p:nvSpPr>
        <p:spPr>
          <a:xfrm>
            <a:off x="3686175" y="6459538"/>
            <a:ext cx="4822825" cy="365125"/>
          </a:xfrm>
          <a:prstGeom prst="rect">
            <a:avLst/>
          </a:prstGeom>
        </p:spPr>
        <p:txBody>
          <a:bodyPr/>
          <a:lstStyle>
            <a:lvl1pPr>
              <a:defRPr>
                <a:solidFill>
                  <a:srgbClr val="FFFFFF"/>
                </a:solidFill>
              </a:defRPr>
            </a:lvl1pPr>
          </a:lstStyle>
          <a:p>
            <a:pPr>
              <a:defRPr/>
            </a:pPr>
            <a:endParaRPr lang="en-AU"/>
          </a:p>
        </p:txBody>
      </p:sp>
      <p:sp>
        <p:nvSpPr>
          <p:cNvPr id="6" name="Slide Number Placeholder 8"/>
          <p:cNvSpPr>
            <a:spLocks noGrp="1"/>
          </p:cNvSpPr>
          <p:nvPr>
            <p:ph type="sldNum" sz="quarter" idx="12"/>
          </p:nvPr>
        </p:nvSpPr>
        <p:spPr>
          <a:xfrm>
            <a:off x="9901238" y="6459538"/>
            <a:ext cx="1311275" cy="365125"/>
          </a:xfrm>
          <a:prstGeom prst="rect">
            <a:avLst/>
          </a:prstGeom>
        </p:spPr>
        <p:txBody>
          <a:bodyPr/>
          <a:lstStyle>
            <a:lvl1pPr>
              <a:defRPr/>
            </a:lvl1pPr>
          </a:lstStyle>
          <a:p>
            <a:pPr>
              <a:defRPr/>
            </a:pPr>
            <a:fld id="{CCFF7AE8-82D5-4318-B009-9C578A0FDDCD}" type="slidenum">
              <a:rPr lang="en-AU"/>
              <a:pPr>
                <a:defRPr/>
              </a:pPr>
              <a:t>‹#›</a:t>
            </a:fld>
            <a:endParaRPr lang="en-AU"/>
          </a:p>
        </p:txBody>
      </p:sp>
      <p:pic>
        <p:nvPicPr>
          <p:cNvPr id="7" name="Picture 6">
            <a:extLst>
              <a:ext uri="{FF2B5EF4-FFF2-40B4-BE49-F238E27FC236}">
                <a16:creationId xmlns:a16="http://schemas.microsoft.com/office/drawing/2014/main" xmlns="" id="{30171C43-1699-834D-A53F-C874D62016E7}"/>
              </a:ext>
            </a:extLst>
          </p:cNvPr>
          <p:cNvPicPr>
            <a:picLocks noChangeAspect="1"/>
          </p:cNvPicPr>
          <p:nvPr userDrawn="1"/>
        </p:nvPicPr>
        <p:blipFill>
          <a:blip r:embed="rId2"/>
          <a:stretch>
            <a:fillRect/>
          </a:stretch>
        </p:blipFill>
        <p:spPr>
          <a:xfrm>
            <a:off x="10237896" y="4870450"/>
            <a:ext cx="1727200" cy="1739900"/>
          </a:xfrm>
          <a:prstGeom prst="rect">
            <a:avLst/>
          </a:prstGeom>
        </p:spPr>
      </p:pic>
      <p:sp>
        <p:nvSpPr>
          <p:cNvPr id="8" name="Text Placeholder 3"/>
          <p:cNvSpPr>
            <a:spLocks noGrp="1"/>
          </p:cNvSpPr>
          <p:nvPr>
            <p:ph type="body" sz="quarter" idx="4294967295"/>
          </p:nvPr>
        </p:nvSpPr>
        <p:spPr>
          <a:xfrm>
            <a:off x="2483318" y="1478479"/>
            <a:ext cx="8999621" cy="952500"/>
          </a:xfrm>
          <a:noFill/>
        </p:spPr>
        <p:txBody>
          <a:bodyPr>
            <a:noAutofit/>
          </a:bodyPr>
          <a:lstStyle/>
          <a:p>
            <a:pPr marL="0" indent="0">
              <a:buNone/>
            </a:pPr>
            <a:endParaRPr lang="en-AU" dirty="0"/>
          </a:p>
        </p:txBody>
      </p:sp>
      <p:sp>
        <p:nvSpPr>
          <p:cNvPr id="9" name="Text Placeholder 3"/>
          <p:cNvSpPr txBox="1">
            <a:spLocks/>
          </p:cNvSpPr>
          <p:nvPr userDrawn="1"/>
        </p:nvSpPr>
        <p:spPr>
          <a:xfrm>
            <a:off x="741145" y="3397984"/>
            <a:ext cx="5174395" cy="2733255"/>
          </a:xfrm>
          <a:prstGeom prst="rect">
            <a:avLst/>
          </a:prstGeom>
          <a:noFill/>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endParaRPr lang="en-AU" dirty="0"/>
          </a:p>
          <a:p>
            <a:pPr marL="0" indent="0">
              <a:lnSpc>
                <a:spcPct val="100000"/>
              </a:lnSpc>
              <a:spcBef>
                <a:spcPts val="0"/>
              </a:spcBef>
              <a:buNone/>
            </a:pPr>
            <a:endParaRPr lang="en-AU" dirty="0" smtClean="0"/>
          </a:p>
          <a:p>
            <a:pPr marL="0" indent="0">
              <a:lnSpc>
                <a:spcPct val="100000"/>
              </a:lnSpc>
              <a:spcBef>
                <a:spcPts val="0"/>
              </a:spcBef>
              <a:buNone/>
            </a:pPr>
            <a:endParaRPr lang="en-AU" b="1" dirty="0" smtClean="0"/>
          </a:p>
        </p:txBody>
      </p:sp>
      <p:sp>
        <p:nvSpPr>
          <p:cNvPr id="10" name="Text Placeholder 3"/>
          <p:cNvSpPr txBox="1">
            <a:spLocks/>
          </p:cNvSpPr>
          <p:nvPr userDrawn="1"/>
        </p:nvSpPr>
        <p:spPr>
          <a:xfrm>
            <a:off x="6380599" y="3397984"/>
            <a:ext cx="5174395" cy="2733255"/>
          </a:xfrm>
          <a:prstGeom prst="rect">
            <a:avLst/>
          </a:prstGeom>
          <a:noFill/>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endParaRPr lang="en-AU" dirty="0"/>
          </a:p>
          <a:p>
            <a:pPr marL="0" indent="0">
              <a:lnSpc>
                <a:spcPct val="100000"/>
              </a:lnSpc>
              <a:spcBef>
                <a:spcPts val="0"/>
              </a:spcBef>
              <a:buNone/>
            </a:pPr>
            <a:endParaRPr lang="en-AU" dirty="0"/>
          </a:p>
          <a:p>
            <a:pPr marL="0" indent="0">
              <a:lnSpc>
                <a:spcPct val="100000"/>
              </a:lnSpc>
              <a:spcBef>
                <a:spcPts val="0"/>
              </a:spcBef>
              <a:buNone/>
            </a:pPr>
            <a:endParaRPr lang="en-AU" dirty="0"/>
          </a:p>
        </p:txBody>
      </p:sp>
      <p:sp>
        <p:nvSpPr>
          <p:cNvPr id="11" name="Text Placeholder 3"/>
          <p:cNvSpPr txBox="1">
            <a:spLocks/>
          </p:cNvSpPr>
          <p:nvPr userDrawn="1"/>
        </p:nvSpPr>
        <p:spPr>
          <a:xfrm>
            <a:off x="634983" y="2563813"/>
            <a:ext cx="1710832" cy="497021"/>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AU" sz="2800" b="1" dirty="0"/>
          </a:p>
        </p:txBody>
      </p:sp>
      <p:pic>
        <p:nvPicPr>
          <p:cNvPr id="12" name="Picture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62936" y="998314"/>
            <a:ext cx="1054925" cy="1054925"/>
          </a:xfrm>
          <a:prstGeom prst="rect">
            <a:avLst/>
          </a:prstGeom>
        </p:spPr>
      </p:pic>
    </p:spTree>
    <p:extLst>
      <p:ext uri="{BB962C8B-B14F-4D97-AF65-F5344CB8AC3E}">
        <p14:creationId xmlns:p14="http://schemas.microsoft.com/office/powerpoint/2010/main" val="1514074293"/>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394B914D-5D3E-4089-839D-730AEDC16CCE}" type="datetime1">
              <a:rPr lang="en-AU" smtClean="0"/>
              <a:t>24/03/2020</a:t>
            </a:fld>
            <a:endParaRPr lang="en-AU" dirty="0"/>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AU" dirty="0"/>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529F5579-5D8D-4B3E-A2F7-5D0CA39E3935}" type="slidenum">
              <a:rPr lang="en-AU" smtClean="0"/>
              <a:t>‹#›</a:t>
            </a:fld>
            <a:endParaRPr lang="en-AU" dirty="0"/>
          </a:p>
        </p:txBody>
      </p:sp>
    </p:spTree>
    <p:extLst>
      <p:ext uri="{BB962C8B-B14F-4D97-AF65-F5344CB8AC3E}">
        <p14:creationId xmlns:p14="http://schemas.microsoft.com/office/powerpoint/2010/main" val="216010624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3 column grid">
    <p:spTree>
      <p:nvGrpSpPr>
        <p:cNvPr id="1" name=""/>
        <p:cNvGrpSpPr/>
        <p:nvPr/>
      </p:nvGrpSpPr>
      <p:grpSpPr>
        <a:xfrm>
          <a:off x="0" y="0"/>
          <a:ext cx="0" cy="0"/>
          <a:chOff x="0" y="0"/>
          <a:chExt cx="0" cy="0"/>
        </a:xfrm>
      </p:grpSpPr>
      <p:sp>
        <p:nvSpPr>
          <p:cNvPr id="2" name="Title 1"/>
          <p:cNvSpPr>
            <a:spLocks noGrp="1"/>
          </p:cNvSpPr>
          <p:nvPr>
            <p:ph type="title"/>
          </p:nvPr>
        </p:nvSpPr>
        <p:spPr>
          <a:xfrm>
            <a:off x="605368" y="806026"/>
            <a:ext cx="10979149" cy="1143000"/>
          </a:xfrm>
        </p:spPr>
        <p:txBody>
          <a:bodyPr/>
          <a:lstStyle/>
          <a:p>
            <a:r>
              <a:rPr lang="en-US" smtClean="0"/>
              <a:t>Click to edit Master title style</a:t>
            </a:r>
            <a:endParaRPr lang="en-US"/>
          </a:p>
        </p:txBody>
      </p:sp>
      <p:sp>
        <p:nvSpPr>
          <p:cNvPr id="3" name="Content Placeholder 2"/>
          <p:cNvSpPr>
            <a:spLocks noGrp="1"/>
          </p:cNvSpPr>
          <p:nvPr>
            <p:ph idx="1"/>
          </p:nvPr>
        </p:nvSpPr>
        <p:spPr>
          <a:xfrm>
            <a:off x="605368" y="1804460"/>
            <a:ext cx="3535680" cy="4372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2"/>
          <p:cNvSpPr>
            <a:spLocks noGrp="1"/>
          </p:cNvSpPr>
          <p:nvPr>
            <p:ph idx="11"/>
          </p:nvPr>
        </p:nvSpPr>
        <p:spPr>
          <a:xfrm>
            <a:off x="4327103" y="1804460"/>
            <a:ext cx="3535680" cy="4372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2"/>
          <p:cNvSpPr>
            <a:spLocks noGrp="1"/>
          </p:cNvSpPr>
          <p:nvPr>
            <p:ph idx="12"/>
          </p:nvPr>
        </p:nvSpPr>
        <p:spPr>
          <a:xfrm>
            <a:off x="8048837" y="1804460"/>
            <a:ext cx="3535680" cy="4372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ext Placeholder 9"/>
          <p:cNvSpPr>
            <a:spLocks noGrp="1"/>
          </p:cNvSpPr>
          <p:nvPr>
            <p:ph type="body" sz="quarter" idx="14"/>
          </p:nvPr>
        </p:nvSpPr>
        <p:spPr>
          <a:xfrm>
            <a:off x="605368" y="320040"/>
            <a:ext cx="10979149" cy="213360"/>
          </a:xfrm>
        </p:spPr>
        <p:txBody>
          <a:bodyPr/>
          <a:lstStyle>
            <a:lvl1pPr>
              <a:buNone/>
              <a:defRPr sz="1200">
                <a:solidFill>
                  <a:srgbClr val="F30617"/>
                </a:solidFill>
              </a:defRPr>
            </a:lvl1pPr>
            <a:lvl2pPr>
              <a:buNone/>
              <a:defRPr sz="1000">
                <a:solidFill>
                  <a:srgbClr val="F30617"/>
                </a:solidFill>
              </a:defRPr>
            </a:lvl2pPr>
            <a:lvl3pPr>
              <a:buNone/>
              <a:defRPr sz="1000">
                <a:solidFill>
                  <a:srgbClr val="F30617"/>
                </a:solidFill>
              </a:defRPr>
            </a:lvl3pPr>
            <a:lvl4pPr>
              <a:buNone/>
              <a:defRPr sz="1000">
                <a:solidFill>
                  <a:srgbClr val="F30617"/>
                </a:solidFill>
              </a:defRPr>
            </a:lvl4pPr>
            <a:lvl5pPr>
              <a:buNone/>
              <a:defRPr sz="1000">
                <a:solidFill>
                  <a:srgbClr val="F30617"/>
                </a:solidFill>
              </a:defRPr>
            </a:lvl5pPr>
          </a:lstStyle>
          <a:p>
            <a:pPr lvl="0"/>
            <a:r>
              <a:rPr lang="en-US" smtClean="0"/>
              <a:t>Click to edit Master text styles</a:t>
            </a:r>
          </a:p>
        </p:txBody>
      </p:sp>
    </p:spTree>
    <p:extLst>
      <p:ext uri="{BB962C8B-B14F-4D97-AF65-F5344CB8AC3E}">
        <p14:creationId xmlns:p14="http://schemas.microsoft.com/office/powerpoint/2010/main" val="1191681617"/>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ull bleed pictur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xmlns="" id="{8CC6083B-4A5D-F242-8890-FF0288CCF2CE}"/>
              </a:ext>
            </a:extLst>
          </p:cNvPr>
          <p:cNvSpPr>
            <a:spLocks noGrp="1"/>
          </p:cNvSpPr>
          <p:nvPr>
            <p:ph type="pic" sz="quarter" idx="10" hasCustomPrompt="1"/>
          </p:nvPr>
        </p:nvSpPr>
        <p:spPr>
          <a:xfrm>
            <a:off x="0" y="0"/>
            <a:ext cx="12192000" cy="6858000"/>
          </a:xfrm>
        </p:spPr>
        <p:txBody>
          <a:bodyPr/>
          <a:lstStyle/>
          <a:p>
            <a:r>
              <a:rPr lang="en-US" dirty="0"/>
              <a:t>Insert picture here</a:t>
            </a:r>
          </a:p>
        </p:txBody>
      </p:sp>
    </p:spTree>
    <p:extLst>
      <p:ext uri="{BB962C8B-B14F-4D97-AF65-F5344CB8AC3E}">
        <p14:creationId xmlns:p14="http://schemas.microsoft.com/office/powerpoint/2010/main" val="142842727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0579021"/>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5507455"/>
            <a:ext cx="9018947" cy="774076"/>
          </a:xfrm>
          <a:prstGeom prst="rect">
            <a:avLst/>
          </a:prstGeom>
        </p:spPr>
        <p:txBody>
          <a:bodyPr/>
          <a:lstStyle>
            <a:lvl1pPr marL="0" indent="0" algn="l">
              <a:buNone/>
              <a:defRPr sz="3600">
                <a:solidFill>
                  <a:schemeClr val="tx2"/>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AU" dirty="0"/>
          </a:p>
        </p:txBody>
      </p:sp>
    </p:spTree>
    <p:extLst>
      <p:ext uri="{BB962C8B-B14F-4D97-AF65-F5344CB8AC3E}">
        <p14:creationId xmlns:p14="http://schemas.microsoft.com/office/powerpoint/2010/main" val="212378380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userDrawn="1">
  <p:cSld name="Chapter Header pink">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8578" y="4140201"/>
            <a:ext cx="8234885" cy="1695849"/>
          </a:xfrm>
        </p:spPr>
        <p:txBody>
          <a:bodyPr wrap="square">
            <a:spAutoFit/>
          </a:bodyPr>
          <a:lstStyle>
            <a:lvl1pPr>
              <a:defRPr sz="5800" kern="100" spc="-200" baseline="0">
                <a:solidFill>
                  <a:schemeClr val="bg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1040594899"/>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Graphic elem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09BF08A6-52B1-0243-AD5C-997D8699917B}"/>
              </a:ext>
            </a:extLst>
          </p:cNvPr>
          <p:cNvPicPr>
            <a:picLocks noChangeAspect="1"/>
          </p:cNvPicPr>
          <p:nvPr userDrawn="1"/>
        </p:nvPicPr>
        <p:blipFill>
          <a:blip r:embed="rId2"/>
          <a:stretch>
            <a:fillRect/>
          </a:stretch>
        </p:blipFill>
        <p:spPr>
          <a:xfrm>
            <a:off x="2946400" y="1663700"/>
            <a:ext cx="9245600" cy="5194300"/>
          </a:xfrm>
          <a:prstGeom prst="rect">
            <a:avLst/>
          </a:prstGeom>
        </p:spPr>
      </p:pic>
    </p:spTree>
    <p:extLst>
      <p:ext uri="{BB962C8B-B14F-4D97-AF65-F5344CB8AC3E}">
        <p14:creationId xmlns:p14="http://schemas.microsoft.com/office/powerpoint/2010/main" val="47310528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36706BD1-52BC-465A-A372-A346F91D7B04}" type="datetime1">
              <a:rPr lang="en-AU" smtClean="0">
                <a:solidFill>
                  <a:prstClr val="black">
                    <a:tint val="75000"/>
                  </a:prstClr>
                </a:solidFill>
              </a:rPr>
              <a:pPr/>
              <a:t>24/03/2020</a:t>
            </a:fld>
            <a:endParaRPr lang="en-AU" dirty="0">
              <a:solidFill>
                <a:prstClr val="black">
                  <a:tint val="75000"/>
                </a:prstClr>
              </a:solidFill>
            </a:endParaRPr>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AU" dirty="0">
              <a:solidFill>
                <a:prstClr val="black">
                  <a:tint val="75000"/>
                </a:prstClr>
              </a:solidFill>
            </a:endParaRPr>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16E6302E-8426-4869-AF56-DD516A430869}" type="slidenum">
              <a:rPr lang="en-AU" smtClean="0">
                <a:solidFill>
                  <a:prstClr val="black">
                    <a:tint val="75000"/>
                  </a:prstClr>
                </a:solidFill>
              </a:rPr>
              <a:pPr/>
              <a:t>‹#›</a:t>
            </a:fld>
            <a:endParaRPr lang="en-AU" dirty="0">
              <a:solidFill>
                <a:prstClr val="black">
                  <a:tint val="75000"/>
                </a:prstClr>
              </a:solidFill>
            </a:endParaRPr>
          </a:p>
        </p:txBody>
      </p:sp>
    </p:spTree>
    <p:extLst>
      <p:ext uri="{BB962C8B-B14F-4D97-AF65-F5344CB8AC3E}">
        <p14:creationId xmlns:p14="http://schemas.microsoft.com/office/powerpoint/2010/main" val="40492060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Full bleed picture with Headin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xmlns="" id="{8CC6083B-4A5D-F242-8890-FF0288CCF2CE}"/>
              </a:ext>
            </a:extLst>
          </p:cNvPr>
          <p:cNvSpPr>
            <a:spLocks noGrp="1"/>
          </p:cNvSpPr>
          <p:nvPr>
            <p:ph type="pic" sz="quarter" idx="10" hasCustomPrompt="1"/>
          </p:nvPr>
        </p:nvSpPr>
        <p:spPr>
          <a:xfrm>
            <a:off x="0" y="0"/>
            <a:ext cx="12192000" cy="6858000"/>
          </a:xfrm>
        </p:spPr>
        <p:txBody>
          <a:bodyPr/>
          <a:lstStyle/>
          <a:p>
            <a:r>
              <a:rPr lang="en-US" dirty="0"/>
              <a:t>Insert picture here</a:t>
            </a:r>
          </a:p>
        </p:txBody>
      </p:sp>
      <p:sp>
        <p:nvSpPr>
          <p:cNvPr id="4" name="Title Placeholder 8">
            <a:extLst>
              <a:ext uri="{FF2B5EF4-FFF2-40B4-BE49-F238E27FC236}">
                <a16:creationId xmlns:a16="http://schemas.microsoft.com/office/drawing/2014/main" xmlns="" id="{F6036AF1-D1F7-6640-BA82-31A3E5EE6BA8}"/>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spTree>
    <p:extLst>
      <p:ext uri="{BB962C8B-B14F-4D97-AF65-F5344CB8AC3E}">
        <p14:creationId xmlns:p14="http://schemas.microsoft.com/office/powerpoint/2010/main" val="23745068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icture with heading and footer">
    <p:spTree>
      <p:nvGrpSpPr>
        <p:cNvPr id="1" name=""/>
        <p:cNvGrpSpPr/>
        <p:nvPr/>
      </p:nvGrpSpPr>
      <p:grpSpPr>
        <a:xfrm>
          <a:off x="0" y="0"/>
          <a:ext cx="0" cy="0"/>
          <a:chOff x="0" y="0"/>
          <a:chExt cx="0" cy="0"/>
        </a:xfrm>
      </p:grpSpPr>
      <p:sp>
        <p:nvSpPr>
          <p:cNvPr id="9" name="Title Placeholder 8">
            <a:extLst>
              <a:ext uri="{FF2B5EF4-FFF2-40B4-BE49-F238E27FC236}">
                <a16:creationId xmlns:a16="http://schemas.microsoft.com/office/drawing/2014/main" xmlns="" id="{E84A67AC-BCC7-234B-9196-2D714E5BF1DC}"/>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pic>
        <p:nvPicPr>
          <p:cNvPr id="11" name="Picture 10">
            <a:extLst>
              <a:ext uri="{FF2B5EF4-FFF2-40B4-BE49-F238E27FC236}">
                <a16:creationId xmlns:a16="http://schemas.microsoft.com/office/drawing/2014/main" xmlns="" id="{6714BD20-FBC3-0443-87B5-40AECA8D90A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12" name="Picture 11">
            <a:extLst>
              <a:ext uri="{FF2B5EF4-FFF2-40B4-BE49-F238E27FC236}">
                <a16:creationId xmlns:a16="http://schemas.microsoft.com/office/drawing/2014/main" xmlns="" id="{282B145E-E030-EB41-9438-A45300C4D559}"/>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6" name="Picture Placeholder 2">
            <a:extLst>
              <a:ext uri="{FF2B5EF4-FFF2-40B4-BE49-F238E27FC236}">
                <a16:creationId xmlns:a16="http://schemas.microsoft.com/office/drawing/2014/main" xmlns="" id="{FFB8CD4F-536A-0044-AF25-961E067C64DA}"/>
              </a:ext>
            </a:extLst>
          </p:cNvPr>
          <p:cNvSpPr>
            <a:spLocks noGrp="1"/>
          </p:cNvSpPr>
          <p:nvPr>
            <p:ph type="pic" sz="quarter" idx="12" hasCustomPrompt="1"/>
          </p:nvPr>
        </p:nvSpPr>
        <p:spPr>
          <a:xfrm>
            <a:off x="0" y="1262146"/>
            <a:ext cx="12191999" cy="3894137"/>
          </a:xfrm>
        </p:spPr>
        <p:txBody>
          <a:bodyPr>
            <a:normAutofit/>
          </a:bodyPr>
          <a:lstStyle>
            <a:lvl1pPr>
              <a:defRPr sz="2200"/>
            </a:lvl1pPr>
          </a:lstStyle>
          <a:p>
            <a:r>
              <a:rPr lang="en-US" dirty="0"/>
              <a:t>Insert picture here</a:t>
            </a:r>
          </a:p>
        </p:txBody>
      </p:sp>
    </p:spTree>
    <p:extLst>
      <p:ext uri="{BB962C8B-B14F-4D97-AF65-F5344CB8AC3E}">
        <p14:creationId xmlns:p14="http://schemas.microsoft.com/office/powerpoint/2010/main" val="27219423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column">
    <p:spTree>
      <p:nvGrpSpPr>
        <p:cNvPr id="1" name=""/>
        <p:cNvGrpSpPr/>
        <p:nvPr/>
      </p:nvGrpSpPr>
      <p:grpSpPr>
        <a:xfrm>
          <a:off x="0" y="0"/>
          <a:ext cx="0" cy="0"/>
          <a:chOff x="0" y="0"/>
          <a:chExt cx="0" cy="0"/>
        </a:xfrm>
      </p:grpSpPr>
      <p:sp>
        <p:nvSpPr>
          <p:cNvPr id="9" name="Title Placeholder 8">
            <a:extLst>
              <a:ext uri="{FF2B5EF4-FFF2-40B4-BE49-F238E27FC236}">
                <a16:creationId xmlns:a16="http://schemas.microsoft.com/office/drawing/2014/main" xmlns="" id="{E84A67AC-BCC7-234B-9196-2D714E5BF1DC}"/>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pic>
        <p:nvPicPr>
          <p:cNvPr id="11" name="Picture 10">
            <a:extLst>
              <a:ext uri="{FF2B5EF4-FFF2-40B4-BE49-F238E27FC236}">
                <a16:creationId xmlns:a16="http://schemas.microsoft.com/office/drawing/2014/main" xmlns="" id="{6714BD20-FBC3-0443-87B5-40AECA8D90A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12" name="Picture 11">
            <a:extLst>
              <a:ext uri="{FF2B5EF4-FFF2-40B4-BE49-F238E27FC236}">
                <a16:creationId xmlns:a16="http://schemas.microsoft.com/office/drawing/2014/main" xmlns="" id="{282B145E-E030-EB41-9438-A45300C4D559}"/>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10" name="Text Placeholder 13">
            <a:extLst>
              <a:ext uri="{FF2B5EF4-FFF2-40B4-BE49-F238E27FC236}">
                <a16:creationId xmlns:a16="http://schemas.microsoft.com/office/drawing/2014/main" xmlns="" id="{3800DFE4-B5DC-F440-ACE3-905752F3F965}"/>
              </a:ext>
            </a:extLst>
          </p:cNvPr>
          <p:cNvSpPr>
            <a:spLocks noGrp="1"/>
          </p:cNvSpPr>
          <p:nvPr>
            <p:ph type="body" sz="quarter" idx="11"/>
          </p:nvPr>
        </p:nvSpPr>
        <p:spPr>
          <a:xfrm>
            <a:off x="646113" y="1262146"/>
            <a:ext cx="10955114" cy="3894137"/>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35659973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colum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809DAE66-40A4-E34A-8EE1-D91BEF61F97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7" name="Picture 6">
            <a:extLst>
              <a:ext uri="{FF2B5EF4-FFF2-40B4-BE49-F238E27FC236}">
                <a16:creationId xmlns:a16="http://schemas.microsoft.com/office/drawing/2014/main" xmlns="" id="{1A107253-B73E-EA45-9DB0-DC8B72911EFB}"/>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10" name="Title Placeholder 8">
            <a:extLst>
              <a:ext uri="{FF2B5EF4-FFF2-40B4-BE49-F238E27FC236}">
                <a16:creationId xmlns:a16="http://schemas.microsoft.com/office/drawing/2014/main" xmlns="" id="{62AC7AA8-A8A0-4843-AAD7-F1E8084D674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14" name="Text Placeholder 13">
            <a:extLst>
              <a:ext uri="{FF2B5EF4-FFF2-40B4-BE49-F238E27FC236}">
                <a16:creationId xmlns:a16="http://schemas.microsoft.com/office/drawing/2014/main" xmlns="" id="{898B829C-91C0-434B-B487-9FCBE4BD432F}"/>
              </a:ext>
            </a:extLst>
          </p:cNvPr>
          <p:cNvSpPr>
            <a:spLocks noGrp="1"/>
          </p:cNvSpPr>
          <p:nvPr>
            <p:ph type="body" sz="quarter" idx="11"/>
          </p:nvPr>
        </p:nvSpPr>
        <p:spPr>
          <a:xfrm>
            <a:off x="646113" y="1262146"/>
            <a:ext cx="5206047" cy="3894137"/>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
        <p:nvSpPr>
          <p:cNvPr id="15" name="Text Placeholder 13">
            <a:extLst>
              <a:ext uri="{FF2B5EF4-FFF2-40B4-BE49-F238E27FC236}">
                <a16:creationId xmlns:a16="http://schemas.microsoft.com/office/drawing/2014/main" xmlns="" id="{F8861A46-1347-554A-84FB-52C732C38247}"/>
              </a:ext>
            </a:extLst>
          </p:cNvPr>
          <p:cNvSpPr>
            <a:spLocks noGrp="1"/>
          </p:cNvSpPr>
          <p:nvPr>
            <p:ph type="body" sz="quarter" idx="12"/>
          </p:nvPr>
        </p:nvSpPr>
        <p:spPr>
          <a:xfrm>
            <a:off x="6394527" y="1262146"/>
            <a:ext cx="5206047" cy="3894137"/>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19910060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colum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809DAE66-40A4-E34A-8EE1-D91BEF61F97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7" name="Picture 6">
            <a:extLst>
              <a:ext uri="{FF2B5EF4-FFF2-40B4-BE49-F238E27FC236}">
                <a16:creationId xmlns:a16="http://schemas.microsoft.com/office/drawing/2014/main" xmlns="" id="{1A107253-B73E-EA45-9DB0-DC8B72911EFB}"/>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10" name="Title Placeholder 8">
            <a:extLst>
              <a:ext uri="{FF2B5EF4-FFF2-40B4-BE49-F238E27FC236}">
                <a16:creationId xmlns:a16="http://schemas.microsoft.com/office/drawing/2014/main" xmlns="" id="{62AC7AA8-A8A0-4843-AAD7-F1E8084D674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17" name="Text Placeholder 13">
            <a:extLst>
              <a:ext uri="{FF2B5EF4-FFF2-40B4-BE49-F238E27FC236}">
                <a16:creationId xmlns:a16="http://schemas.microsoft.com/office/drawing/2014/main" xmlns="" id="{DEB7D791-55B6-4748-8593-A435F9C407F4}"/>
              </a:ext>
            </a:extLst>
          </p:cNvPr>
          <p:cNvSpPr>
            <a:spLocks noGrp="1"/>
          </p:cNvSpPr>
          <p:nvPr>
            <p:ph type="body" sz="quarter" idx="12"/>
          </p:nvPr>
        </p:nvSpPr>
        <p:spPr>
          <a:xfrm>
            <a:off x="645460" y="1262146"/>
            <a:ext cx="3334216" cy="3894137"/>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
        <p:nvSpPr>
          <p:cNvPr id="18" name="Text Placeholder 13">
            <a:extLst>
              <a:ext uri="{FF2B5EF4-FFF2-40B4-BE49-F238E27FC236}">
                <a16:creationId xmlns:a16="http://schemas.microsoft.com/office/drawing/2014/main" xmlns="" id="{BD3D5626-5497-904C-A991-C8E2422FBCA3}"/>
              </a:ext>
            </a:extLst>
          </p:cNvPr>
          <p:cNvSpPr>
            <a:spLocks noGrp="1"/>
          </p:cNvSpPr>
          <p:nvPr>
            <p:ph type="body" sz="quarter" idx="13"/>
          </p:nvPr>
        </p:nvSpPr>
        <p:spPr>
          <a:xfrm>
            <a:off x="8266358" y="1262146"/>
            <a:ext cx="3334216" cy="3894137"/>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
        <p:nvSpPr>
          <p:cNvPr id="19" name="Text Placeholder 13">
            <a:extLst>
              <a:ext uri="{FF2B5EF4-FFF2-40B4-BE49-F238E27FC236}">
                <a16:creationId xmlns:a16="http://schemas.microsoft.com/office/drawing/2014/main" xmlns="" id="{DE756911-09E9-BA4A-926D-71CE7C1CD98E}"/>
              </a:ext>
            </a:extLst>
          </p:cNvPr>
          <p:cNvSpPr>
            <a:spLocks noGrp="1"/>
          </p:cNvSpPr>
          <p:nvPr>
            <p:ph type="body" sz="quarter" idx="14"/>
          </p:nvPr>
        </p:nvSpPr>
        <p:spPr>
          <a:xfrm>
            <a:off x="4455255" y="1262146"/>
            <a:ext cx="3334869" cy="3894137"/>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13742410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on RH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809DAE66-40A4-E34A-8EE1-D91BEF61F97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7" name="Picture 6">
            <a:extLst>
              <a:ext uri="{FF2B5EF4-FFF2-40B4-BE49-F238E27FC236}">
                <a16:creationId xmlns:a16="http://schemas.microsoft.com/office/drawing/2014/main" xmlns="" id="{1A107253-B73E-EA45-9DB0-DC8B72911EFB}"/>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10" name="Title Placeholder 8">
            <a:extLst>
              <a:ext uri="{FF2B5EF4-FFF2-40B4-BE49-F238E27FC236}">
                <a16:creationId xmlns:a16="http://schemas.microsoft.com/office/drawing/2014/main" xmlns="" id="{62AC7AA8-A8A0-4843-AAD7-F1E8084D674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Picture Placeholder 2">
            <a:extLst>
              <a:ext uri="{FF2B5EF4-FFF2-40B4-BE49-F238E27FC236}">
                <a16:creationId xmlns:a16="http://schemas.microsoft.com/office/drawing/2014/main" xmlns="" id="{FFB8CD4F-536A-0044-AF25-961E067C64DA}"/>
              </a:ext>
            </a:extLst>
          </p:cNvPr>
          <p:cNvSpPr>
            <a:spLocks noGrp="1"/>
          </p:cNvSpPr>
          <p:nvPr>
            <p:ph type="pic" sz="quarter" idx="11" hasCustomPrompt="1"/>
          </p:nvPr>
        </p:nvSpPr>
        <p:spPr>
          <a:xfrm>
            <a:off x="6394526" y="1327462"/>
            <a:ext cx="5797473" cy="3894137"/>
          </a:xfrm>
        </p:spPr>
        <p:txBody>
          <a:bodyPr>
            <a:normAutofit/>
          </a:bodyPr>
          <a:lstStyle>
            <a:lvl1pPr>
              <a:defRPr sz="2200"/>
            </a:lvl1pPr>
          </a:lstStyle>
          <a:p>
            <a:r>
              <a:rPr lang="en-US" dirty="0"/>
              <a:t>Insert picture here</a:t>
            </a:r>
          </a:p>
        </p:txBody>
      </p:sp>
      <p:sp>
        <p:nvSpPr>
          <p:cNvPr id="8" name="Text Placeholder 13">
            <a:extLst>
              <a:ext uri="{FF2B5EF4-FFF2-40B4-BE49-F238E27FC236}">
                <a16:creationId xmlns:a16="http://schemas.microsoft.com/office/drawing/2014/main" xmlns="" id="{8F5DDB74-1D4A-4848-857D-823E394DE022}"/>
              </a:ext>
            </a:extLst>
          </p:cNvPr>
          <p:cNvSpPr>
            <a:spLocks noGrp="1"/>
          </p:cNvSpPr>
          <p:nvPr>
            <p:ph type="body" sz="quarter" idx="14"/>
          </p:nvPr>
        </p:nvSpPr>
        <p:spPr>
          <a:xfrm>
            <a:off x="646113" y="1327462"/>
            <a:ext cx="5206048" cy="3894137"/>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37189774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Title Placeholder 8">
            <a:extLst>
              <a:ext uri="{FF2B5EF4-FFF2-40B4-BE49-F238E27FC236}">
                <a16:creationId xmlns:a16="http://schemas.microsoft.com/office/drawing/2014/main" xmlns="" id="{E9AEFDB1-E7E2-B541-BFAE-719BEB1255D1}"/>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11" name="Text Placeholder 10">
            <a:extLst>
              <a:ext uri="{FF2B5EF4-FFF2-40B4-BE49-F238E27FC236}">
                <a16:creationId xmlns:a16="http://schemas.microsoft.com/office/drawing/2014/main" xmlns="" id="{29F4577E-5D77-8A4E-B16E-2AE89F75BB21}"/>
              </a:ext>
            </a:extLst>
          </p:cNvPr>
          <p:cNvSpPr>
            <a:spLocks noGrp="1"/>
          </p:cNvSpPr>
          <p:nvPr>
            <p:ph type="body" idx="1"/>
          </p:nvPr>
        </p:nvSpPr>
        <p:spPr>
          <a:xfrm>
            <a:off x="645459" y="1376979"/>
            <a:ext cx="10955767" cy="4012602"/>
          </a:xfrm>
          <a:prstGeom prst="rect">
            <a:avLst/>
          </a:prstGeom>
        </p:spPr>
        <p:txBody>
          <a:bodyPr vert="horz" lIns="91440" tIns="45720" rIns="91440" bIns="45720" rtlCol="0">
            <a:normAutofit/>
          </a:bodyPr>
          <a:lstStyle/>
          <a:p>
            <a:pPr lvl="0"/>
            <a:r>
              <a:rPr lang="en-US" dirty="0"/>
              <a:t>Edit Master text styles</a:t>
            </a:r>
          </a:p>
        </p:txBody>
      </p:sp>
    </p:spTree>
    <p:extLst>
      <p:ext uri="{BB962C8B-B14F-4D97-AF65-F5344CB8AC3E}">
        <p14:creationId xmlns:p14="http://schemas.microsoft.com/office/powerpoint/2010/main" val="3613787983"/>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 id="2147483785" r:id="rId12"/>
    <p:sldLayoutId id="2147483786" r:id="rId13"/>
    <p:sldLayoutId id="2147483787" r:id="rId14"/>
    <p:sldLayoutId id="2147483788" r:id="rId15"/>
    <p:sldLayoutId id="2147483789" r:id="rId16"/>
    <p:sldLayoutId id="2147483790" r:id="rId17"/>
    <p:sldLayoutId id="2147483791" r:id="rId18"/>
    <p:sldLayoutId id="2147483810" r:id="rId19"/>
    <p:sldLayoutId id="2147483792" r:id="rId20"/>
    <p:sldLayoutId id="2147483793" r:id="rId21"/>
    <p:sldLayoutId id="2147483794" r:id="rId22"/>
    <p:sldLayoutId id="2147483795" r:id="rId23"/>
    <p:sldLayoutId id="2147483796" r:id="rId24"/>
    <p:sldLayoutId id="2147483797" r:id="rId25"/>
    <p:sldLayoutId id="2147483798" r:id="rId26"/>
    <p:sldLayoutId id="2147483809" r:id="rId27"/>
    <p:sldLayoutId id="2147483799" r:id="rId28"/>
    <p:sldLayoutId id="2147483800" r:id="rId29"/>
    <p:sldLayoutId id="2147483801" r:id="rId30"/>
    <p:sldLayoutId id="2147483805" r:id="rId31"/>
    <p:sldLayoutId id="2147483807" r:id="rId32"/>
    <p:sldLayoutId id="2147483808" r:id="rId33"/>
    <p:sldLayoutId id="2147483811" r:id="rId34"/>
  </p:sldLayoutIdLst>
  <p:txStyles>
    <p:titleStyle>
      <a:lvl1pPr algn="ctr" defTabSz="914400" rtl="0" eaLnBrk="1" latinLnBrk="0" hangingPunct="1">
        <a:lnSpc>
          <a:spcPct val="90000"/>
        </a:lnSpc>
        <a:spcBef>
          <a:spcPct val="0"/>
        </a:spcBef>
        <a:buNone/>
        <a:defRPr sz="3200" b="1" i="0" kern="1200">
          <a:solidFill>
            <a:srgbClr val="373737"/>
          </a:solidFill>
          <a:latin typeface="Century Gothic" panose="020B0502020202020204" pitchFamily="34" charset="0"/>
          <a:ea typeface="+mj-ea"/>
          <a:cs typeface="+mj-cs"/>
        </a:defRPr>
      </a:lvl1pPr>
    </p:titleStyle>
    <p:bodyStyle>
      <a:lvl1pPr marL="0" indent="0" algn="l" defTabSz="914400" rtl="0" eaLnBrk="1" latinLnBrk="0" hangingPunct="1">
        <a:lnSpc>
          <a:spcPct val="90000"/>
        </a:lnSpc>
        <a:spcBef>
          <a:spcPts val="1000"/>
        </a:spcBef>
        <a:buFontTx/>
        <a:buNone/>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s://twitter.com/bizlabacademy" TargetMode="External"/><Relationship Id="rId4" Type="http://schemas.openxmlformats.org/officeDocument/2006/relationships/hyperlink" Target="http://creativecommons.org/licenses/by-nc-sa/4.0/"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24.xml"/><Relationship Id="rId5" Type="http://schemas.openxmlformats.org/officeDocument/2006/relationships/hyperlink" Target="https://unsplash.com/s/photos/rest?utm_source=unsplash&amp;utm_medium=referral&amp;utm_content=creditCopyText" TargetMode="External"/><Relationship Id="rId4" Type="http://schemas.openxmlformats.org/officeDocument/2006/relationships/hyperlink" Target="https://unsplash.com/@jesseschoff?utm_source=unsplash&amp;utm_medium=referral&amp;utm_content=creditCopyText"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2.xml"/><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3" Type="http://schemas.openxmlformats.org/officeDocument/2006/relationships/hyperlink" Target="https://unsplash.com/@ratushny?utm_source=unsplash&amp;utm_medium=referral&amp;utm_content=creditCopyText" TargetMode="External"/><Relationship Id="rId2" Type="http://schemas.openxmlformats.org/officeDocument/2006/relationships/notesSlide" Target="../notesSlides/notesSlide27.xml"/><Relationship Id="rId1" Type="http://schemas.openxmlformats.org/officeDocument/2006/relationships/slideLayout" Target="../slideLayouts/slideLayout6.xml"/><Relationship Id="rId5" Type="http://schemas.openxmlformats.org/officeDocument/2006/relationships/image" Target="../media/image20.png"/><Relationship Id="rId4" Type="http://schemas.openxmlformats.org/officeDocument/2006/relationships/hyperlink" Target="https://unsplash.com/search/photos/peaking?utm_source=unsplash&amp;utm_medium=referral&amp;utm_content=creditCopyText"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8.xml"/><Relationship Id="rId1" Type="http://schemas.openxmlformats.org/officeDocument/2006/relationships/slideLayout" Target="../slideLayouts/slideLayout9.xml"/><Relationship Id="rId4" Type="http://schemas.openxmlformats.org/officeDocument/2006/relationships/image" Target="../media/image22.png"/></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1.xml"/><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3" Type="http://schemas.openxmlformats.org/officeDocument/2006/relationships/hyperlink" Target="https://unsplash.com/@cristina_gottardi?utm_source=unsplash&amp;utm_medium=referral&amp;utm_content=creditCopyText" TargetMode="External"/><Relationship Id="rId2" Type="http://schemas.openxmlformats.org/officeDocument/2006/relationships/notesSlide" Target="../notesSlides/notesSlide32.xml"/><Relationship Id="rId1" Type="http://schemas.openxmlformats.org/officeDocument/2006/relationships/slideLayout" Target="../slideLayouts/slideLayout6.xml"/><Relationship Id="rId5" Type="http://schemas.openxmlformats.org/officeDocument/2006/relationships/image" Target="../media/image26.png"/><Relationship Id="rId4" Type="http://schemas.openxmlformats.org/officeDocument/2006/relationships/hyperlink" Target="https://unsplash.com/search/photos/peaking?utm_source=unsplash&amp;utm_medium=referral&amp;utm_content=creditCopyText"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4.xml"/><Relationship Id="rId1" Type="http://schemas.openxmlformats.org/officeDocument/2006/relationships/slideLayout" Target="../slideLayouts/slideLayout21.xml"/></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5.xml"/><Relationship Id="rId1" Type="http://schemas.openxmlformats.org/officeDocument/2006/relationships/slideLayout" Target="../slideLayouts/slideLayout21.xml"/></Relationships>
</file>

<file path=ppt/slides/_rels/slide3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7.xml"/></Relationships>
</file>

<file path=ppt/slides/_rels/slide4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2.xml"/><Relationship Id="rId1" Type="http://schemas.openxmlformats.org/officeDocument/2006/relationships/slideLayout" Target="../slideLayouts/slideLayout24.xml"/><Relationship Id="rId5" Type="http://schemas.openxmlformats.org/officeDocument/2006/relationships/hyperlink" Target="https://unsplash.com/s/photos/lunch?utm_source=unsplash&amp;utm_medium=referral&amp;utm_content=creditCopyText" TargetMode="External"/><Relationship Id="rId4" Type="http://schemas.openxmlformats.org/officeDocument/2006/relationships/hyperlink" Target="https://unsplash.com/@danielcgold?utm_source=unsplash&amp;utm_medium=referral&amp;utm_content=creditCopyText"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3.xml"/><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5.xm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6.xml"/><Relationship Id="rId1" Type="http://schemas.openxmlformats.org/officeDocument/2006/relationships/slideLayout" Target="../slideLayouts/slideLayout19.xml"/><Relationship Id="rId4" Type="http://schemas.openxmlformats.org/officeDocument/2006/relationships/image" Target="../media/image8.png"/></Relationships>
</file>

<file path=ppt/slides/_rels/slide4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7.xml"/><Relationship Id="rId1" Type="http://schemas.openxmlformats.org/officeDocument/2006/relationships/slideLayout" Target="../slideLayouts/slideLayout6.xml"/><Relationship Id="rId4" Type="http://schemas.openxmlformats.org/officeDocument/2006/relationships/image" Target="../media/image35.png"/></Relationships>
</file>

<file path=ppt/slides/_rels/slide48.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48.xml"/><Relationship Id="rId1" Type="http://schemas.openxmlformats.org/officeDocument/2006/relationships/slideLayout" Target="../slideLayouts/slideLayout19.xml"/></Relationships>
</file>

<file path=ppt/slides/_rels/slide4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9.xml"/><Relationship Id="rId1" Type="http://schemas.openxmlformats.org/officeDocument/2006/relationships/slideLayout" Target="../slideLayouts/slideLayout19.xml"/><Relationship Id="rId4" Type="http://schemas.openxmlformats.org/officeDocument/2006/relationships/image" Target="../media/image38.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9.xml"/></Relationships>
</file>

<file path=ppt/slides/_rels/slide5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51.xml"/><Relationship Id="rId1" Type="http://schemas.openxmlformats.org/officeDocument/2006/relationships/slideLayout" Target="../slideLayouts/slideLayout19.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9.xml"/></Relationships>
</file>

<file path=ppt/slides/_rels/slide53.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53.xml"/><Relationship Id="rId1" Type="http://schemas.openxmlformats.org/officeDocument/2006/relationships/slideLayout" Target="../slideLayouts/slideLayout19.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9.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9.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9.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9.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7.xml"/></Relationships>
</file>

<file path=ppt/slides/_rels/slide6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61.xml"/><Relationship Id="rId1" Type="http://schemas.openxmlformats.org/officeDocument/2006/relationships/slideLayout" Target="../slideLayouts/slideLayout24.xml"/><Relationship Id="rId5" Type="http://schemas.openxmlformats.org/officeDocument/2006/relationships/hyperlink" Target="https://unsplash.com/s/photos/cows?utm_source=unsplash&amp;utm_medium=referral&amp;utm_content=creditCopyText" TargetMode="External"/><Relationship Id="rId4" Type="http://schemas.openxmlformats.org/officeDocument/2006/relationships/hyperlink" Target="https://unsplash.com/@miteneva?utm_source=unsplash&amp;utm_medium=referral&amp;utm_content=creditCopyText" TargetMode="Externa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7.xml"/></Relationships>
</file>

<file path=ppt/slides/_rels/slide6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4.xml"/><Relationship Id="rId1" Type="http://schemas.openxmlformats.org/officeDocument/2006/relationships/slideLayout" Target="../slideLayouts/slideLayout1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9.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9.xml"/></Relationships>
</file>

<file path=ppt/slides/_rels/slide6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67.xml"/><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9.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7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70.xml"/><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9.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9.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19.xml"/><Relationship Id="rId4" Type="http://schemas.openxmlformats.org/officeDocument/2006/relationships/hyperlink" Target="https://uxdict.io/design-thinking-methods-affinity-diagrams-357bd8671ad4"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430378" y="2079525"/>
            <a:ext cx="4935621" cy="2759175"/>
          </a:xfrm>
        </p:spPr>
        <p:txBody>
          <a:bodyPr/>
          <a:lstStyle/>
          <a:p>
            <a:r>
              <a:rPr lang="en-AU" dirty="0" smtClean="0"/>
              <a:t>HCD 1.01</a:t>
            </a:r>
          </a:p>
          <a:p>
            <a:r>
              <a:rPr lang="en-AU" b="0" dirty="0" smtClean="0"/>
              <a:t>Day 2</a:t>
            </a:r>
            <a:endParaRPr lang="en-AU" b="0" dirty="0"/>
          </a:p>
        </p:txBody>
      </p:sp>
      <p:pic>
        <p:nvPicPr>
          <p:cNvPr id="1026" name="Picture 2" descr="Creative Commons Licen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925" y="4600575"/>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179162" y="4970160"/>
            <a:ext cx="2344964" cy="784830"/>
          </a:xfrm>
          <a:prstGeom prst="rect">
            <a:avLst/>
          </a:prstGeom>
          <a:noFill/>
          <a:ln>
            <a:noFill/>
          </a:ln>
          <a:effectLst/>
        </p:spPr>
        <p:txBody>
          <a:bodyPr vert="horz" wrap="square" lIns="91440" tIns="45720" rIns="91440" bIns="45720" numCol="1" anchor="ctr" anchorCtr="0" compatLnSpc="1">
            <a:prstTxWarp prst="textNoShape">
              <a:avLst/>
            </a:prstTxWarp>
            <a:spAutoFit/>
          </a:bodyPr>
          <a:lstStyle/>
          <a:p>
            <a:pPr lvl="0" eaLnBrk="0" fontAlgn="ctr" hangingPunct="0">
              <a:spcBef>
                <a:spcPct val="0"/>
              </a:spcBef>
              <a:spcAft>
                <a:spcPct val="0"/>
              </a:spcAft>
            </a:pPr>
            <a:r>
              <a:rPr kumimoji="0" lang="en-US" altLang="en-US" sz="900" b="0" i="0" u="none" strike="noStrike" cap="none" normalizeH="0" baseline="0" dirty="0" err="1" smtClean="0">
                <a:ln>
                  <a:noFill/>
                </a:ln>
                <a:solidFill>
                  <a:srgbClr val="464646"/>
                </a:solidFill>
                <a:effectLst/>
                <a:latin typeface="source sans pro"/>
              </a:rPr>
              <a:t>BizLab</a:t>
            </a:r>
            <a:r>
              <a:rPr kumimoji="0" lang="en-US" altLang="en-US" sz="900" b="0" i="0" u="none" strike="noStrike" cap="none" normalizeH="0" baseline="0" dirty="0" smtClean="0">
                <a:ln>
                  <a:noFill/>
                </a:ln>
                <a:solidFill>
                  <a:srgbClr val="464646"/>
                </a:solidFill>
                <a:effectLst/>
                <a:latin typeface="source sans pro"/>
              </a:rPr>
              <a:t> Academy t</a:t>
            </a:r>
            <a:r>
              <a:rPr kumimoji="0" lang="en-US" altLang="en-US" sz="900" b="0" i="0" u="none" strike="noStrike" cap="none" normalizeH="0" dirty="0" smtClean="0">
                <a:ln>
                  <a:noFill/>
                </a:ln>
                <a:solidFill>
                  <a:srgbClr val="464646"/>
                </a:solidFill>
                <a:effectLst/>
                <a:latin typeface="source sans pro"/>
              </a:rPr>
              <a:t>raining material </a:t>
            </a:r>
            <a:r>
              <a:rPr kumimoji="0" lang="en-US" altLang="en-US" sz="900" b="0" i="0" u="none" strike="noStrike" cap="none" normalizeH="0" baseline="0" dirty="0" smtClean="0">
                <a:ln>
                  <a:noFill/>
                </a:ln>
                <a:solidFill>
                  <a:srgbClr val="464646"/>
                </a:solidFill>
                <a:effectLst/>
                <a:latin typeface="source sans pro"/>
              </a:rPr>
              <a:t>is licensed under a </a:t>
            </a:r>
            <a:r>
              <a:rPr lang="en-AU" sz="900" dirty="0">
                <a:hlinkClick r:id="rId4"/>
              </a:rPr>
              <a:t>Creative Commons Attribution-</a:t>
            </a:r>
            <a:r>
              <a:rPr lang="en-AU" sz="900" dirty="0" err="1">
                <a:hlinkClick r:id="rId4"/>
              </a:rPr>
              <a:t>NonCommercial</a:t>
            </a:r>
            <a:r>
              <a:rPr lang="en-AU" sz="900" dirty="0">
                <a:hlinkClick r:id="rId4"/>
              </a:rPr>
              <a:t>-</a:t>
            </a:r>
            <a:r>
              <a:rPr lang="en-AU" sz="900" dirty="0" err="1">
                <a:hlinkClick r:id="rId4"/>
              </a:rPr>
              <a:t>ShareAlike</a:t>
            </a:r>
            <a:r>
              <a:rPr lang="en-AU" sz="900" dirty="0">
                <a:hlinkClick r:id="rId4"/>
              </a:rPr>
              <a:t> 4.0 International License</a:t>
            </a:r>
            <a:r>
              <a:rPr lang="en-AU" sz="900" dirty="0"/>
              <a:t>.</a:t>
            </a:r>
            <a:r>
              <a:rPr kumimoji="0" lang="en-US" altLang="en-US" sz="900" b="0" i="0" u="none" strike="noStrike" cap="none" normalizeH="0" baseline="0" dirty="0" smtClean="0">
                <a:ln>
                  <a:noFill/>
                </a:ln>
                <a:solidFill>
                  <a:srgbClr val="049CCF"/>
                </a:solidFill>
                <a:effectLst/>
                <a:latin typeface="source sans pro"/>
              </a:rPr>
              <a:t/>
            </a:r>
            <a:br>
              <a:rPr kumimoji="0" lang="en-US" altLang="en-US" sz="900" b="0" i="0" u="none" strike="noStrike" cap="none" normalizeH="0" baseline="0" dirty="0" smtClean="0">
                <a:ln>
                  <a:noFill/>
                </a:ln>
                <a:solidFill>
                  <a:srgbClr val="049CCF"/>
                </a:solidFill>
                <a:effectLst/>
                <a:latin typeface="source sans pro"/>
              </a:rPr>
            </a:br>
            <a:endParaRPr kumimoji="0" lang="en-US" altLang="en-US" sz="900" b="0" i="0" u="none" strike="noStrike" cap="none" normalizeH="0" baseline="0" dirty="0" smtClean="0">
              <a:ln>
                <a:noFill/>
              </a:ln>
              <a:solidFill>
                <a:srgbClr val="049CCF"/>
              </a:solidFill>
              <a:effectLst/>
              <a:latin typeface="source sans pro"/>
            </a:endParaRPr>
          </a:p>
        </p:txBody>
      </p:sp>
      <p:sp>
        <p:nvSpPr>
          <p:cNvPr id="5" name="Rectangle 4"/>
          <p:cNvSpPr/>
          <p:nvPr/>
        </p:nvSpPr>
        <p:spPr>
          <a:xfrm>
            <a:off x="8682962" y="6545642"/>
            <a:ext cx="3509038" cy="307777"/>
          </a:xfrm>
          <a:prstGeom prst="rect">
            <a:avLst/>
          </a:prstGeom>
        </p:spPr>
        <p:txBody>
          <a:bodyPr wrap="none">
            <a:spAutoFit/>
          </a:bodyPr>
          <a:lstStyle/>
          <a:p>
            <a:r>
              <a:rPr lang="en-AU" sz="1400" dirty="0" smtClean="0">
                <a:hlinkClick r:id="rId5"/>
              </a:rPr>
              <a:t>Follow us: https</a:t>
            </a:r>
            <a:r>
              <a:rPr lang="en-AU" sz="1400" dirty="0">
                <a:hlinkClick r:id="rId5"/>
              </a:rPr>
              <a:t>://twitter.com/bizlabacademy</a:t>
            </a:r>
            <a:endParaRPr lang="en-AU" sz="1400" dirty="0"/>
          </a:p>
        </p:txBody>
      </p:sp>
    </p:spTree>
    <p:extLst>
      <p:ext uri="{BB962C8B-B14F-4D97-AF65-F5344CB8AC3E}">
        <p14:creationId xmlns:p14="http://schemas.microsoft.com/office/powerpoint/2010/main" val="9533437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From data to themes</a:t>
            </a:r>
            <a:endParaRPr lang="en-AU" dirty="0"/>
          </a:p>
        </p:txBody>
      </p:sp>
      <p:sp>
        <p:nvSpPr>
          <p:cNvPr id="24" name="TextBox 23"/>
          <p:cNvSpPr txBox="1"/>
          <p:nvPr/>
        </p:nvSpPr>
        <p:spPr>
          <a:xfrm>
            <a:off x="6827797" y="1715729"/>
            <a:ext cx="1991819" cy="369332"/>
          </a:xfrm>
          <a:prstGeom prst="rect">
            <a:avLst/>
          </a:prstGeom>
          <a:noFill/>
        </p:spPr>
        <p:txBody>
          <a:bodyPr wrap="square" rtlCol="0">
            <a:spAutoFit/>
          </a:bodyPr>
          <a:lstStyle>
            <a:defPPr>
              <a:defRPr lang="en-US"/>
            </a:defPPr>
            <a:lvl1pPr>
              <a:defRPr b="1">
                <a:latin typeface="Century Gothic" panose="020B0502020202020204" pitchFamily="34" charset="0"/>
              </a:defRPr>
            </a:lvl1pPr>
          </a:lstStyle>
          <a:p>
            <a:r>
              <a:rPr lang="en-AU" dirty="0" smtClean="0"/>
              <a:t>Cluster</a:t>
            </a:r>
            <a:endParaRPr lang="en-AU" dirty="0"/>
          </a:p>
        </p:txBody>
      </p:sp>
      <p:sp>
        <p:nvSpPr>
          <p:cNvPr id="25" name="TextBox 24"/>
          <p:cNvSpPr txBox="1"/>
          <p:nvPr/>
        </p:nvSpPr>
        <p:spPr>
          <a:xfrm>
            <a:off x="3967777" y="1727342"/>
            <a:ext cx="1879584" cy="369332"/>
          </a:xfrm>
          <a:prstGeom prst="rect">
            <a:avLst/>
          </a:prstGeom>
          <a:noFill/>
        </p:spPr>
        <p:txBody>
          <a:bodyPr wrap="square" rtlCol="0">
            <a:spAutoFit/>
          </a:bodyPr>
          <a:lstStyle/>
          <a:p>
            <a:r>
              <a:rPr lang="en-AU" b="1" dirty="0" smtClean="0">
                <a:latin typeface="Century Gothic" panose="020B0502020202020204" pitchFamily="34" charset="0"/>
              </a:rPr>
              <a:t>Data points</a:t>
            </a:r>
            <a:endParaRPr lang="en-AU" b="1" dirty="0">
              <a:latin typeface="Century Gothic" panose="020B0502020202020204" pitchFamily="34" charset="0"/>
            </a:endParaRPr>
          </a:p>
        </p:txBody>
      </p:sp>
      <p:cxnSp>
        <p:nvCxnSpPr>
          <p:cNvPr id="29" name="Straight Arrow Connector 28"/>
          <p:cNvCxnSpPr/>
          <p:nvPr/>
        </p:nvCxnSpPr>
        <p:spPr>
          <a:xfrm>
            <a:off x="5900229" y="1912008"/>
            <a:ext cx="324000"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808656" y="1727342"/>
            <a:ext cx="2020745" cy="369332"/>
          </a:xfrm>
          <a:prstGeom prst="rect">
            <a:avLst/>
          </a:prstGeom>
          <a:noFill/>
        </p:spPr>
        <p:txBody>
          <a:bodyPr wrap="square" rtlCol="0">
            <a:spAutoFit/>
          </a:bodyPr>
          <a:lstStyle/>
          <a:p>
            <a:r>
              <a:rPr lang="en-AU" b="1" dirty="0" smtClean="0">
                <a:latin typeface="Century Gothic" panose="020B0502020202020204" pitchFamily="34" charset="0"/>
              </a:rPr>
              <a:t>Interview notes</a:t>
            </a:r>
            <a:endParaRPr lang="en-AU" b="1" dirty="0">
              <a:latin typeface="Century Gothic" panose="020B0502020202020204" pitchFamily="34" charset="0"/>
            </a:endParaRPr>
          </a:p>
        </p:txBody>
      </p:sp>
      <p:cxnSp>
        <p:nvCxnSpPr>
          <p:cNvPr id="60" name="Straight Arrow Connector 59"/>
          <p:cNvCxnSpPr/>
          <p:nvPr/>
        </p:nvCxnSpPr>
        <p:spPr>
          <a:xfrm>
            <a:off x="2907899" y="1912008"/>
            <a:ext cx="324000"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63" name="Picture 6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9791" y="2603381"/>
            <a:ext cx="2082726" cy="2082726"/>
          </a:xfrm>
          <a:prstGeom prst="rect">
            <a:avLst/>
          </a:prstGeom>
        </p:spPr>
      </p:pic>
      <p:sp>
        <p:nvSpPr>
          <p:cNvPr id="22" name="Rectangle 21"/>
          <p:cNvSpPr/>
          <p:nvPr/>
        </p:nvSpPr>
        <p:spPr>
          <a:xfrm>
            <a:off x="4007816" y="2281340"/>
            <a:ext cx="1051978" cy="1085517"/>
          </a:xfrm>
          <a:prstGeom prst="rect">
            <a:avLst/>
          </a:prstGeom>
          <a:solidFill>
            <a:srgbClr val="EA4A9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smtClean="0">
                <a:solidFill>
                  <a:srgbClr val="FFFFFF"/>
                </a:solidFill>
              </a:rPr>
              <a:t>EHP1</a:t>
            </a:r>
          </a:p>
          <a:p>
            <a:pPr algn="ctr"/>
            <a:r>
              <a:rPr lang="en-AU" sz="1600" dirty="0" smtClean="0">
                <a:solidFill>
                  <a:srgbClr val="FFFFFF"/>
                </a:solidFill>
              </a:rPr>
              <a:t>“Quote”</a:t>
            </a:r>
          </a:p>
        </p:txBody>
      </p:sp>
      <p:sp>
        <p:nvSpPr>
          <p:cNvPr id="23" name="Rectangle 22"/>
          <p:cNvSpPr/>
          <p:nvPr/>
        </p:nvSpPr>
        <p:spPr>
          <a:xfrm>
            <a:off x="4643089" y="3280500"/>
            <a:ext cx="1087883" cy="1006957"/>
          </a:xfrm>
          <a:prstGeom prst="rect">
            <a:avLst/>
          </a:prstGeom>
          <a:solidFill>
            <a:srgbClr val="F1E72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400" dirty="0" smtClean="0">
                <a:solidFill>
                  <a:srgbClr val="373737"/>
                </a:solidFill>
              </a:rPr>
              <a:t>AGP1</a:t>
            </a:r>
          </a:p>
          <a:p>
            <a:pPr algn="ctr"/>
            <a:r>
              <a:rPr lang="en-AU" sz="1400" dirty="0" smtClean="0">
                <a:solidFill>
                  <a:srgbClr val="373737"/>
                </a:solidFill>
              </a:rPr>
              <a:t>Observation</a:t>
            </a:r>
            <a:endParaRPr lang="en-AU" sz="1400" dirty="0">
              <a:solidFill>
                <a:srgbClr val="373737"/>
              </a:solidFill>
            </a:endParaRPr>
          </a:p>
        </p:txBody>
      </p:sp>
      <p:sp>
        <p:nvSpPr>
          <p:cNvPr id="26" name="Rectangle 25"/>
          <p:cNvSpPr/>
          <p:nvPr/>
        </p:nvSpPr>
        <p:spPr>
          <a:xfrm>
            <a:off x="3609809" y="3876019"/>
            <a:ext cx="1066324" cy="1100320"/>
          </a:xfrm>
          <a:prstGeom prst="rect">
            <a:avLst/>
          </a:prstGeom>
          <a:solidFill>
            <a:srgbClr val="77AA4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smtClean="0">
                <a:solidFill>
                  <a:srgbClr val="FFFFFF"/>
                </a:solidFill>
              </a:rPr>
              <a:t>AGP2</a:t>
            </a:r>
          </a:p>
          <a:p>
            <a:pPr algn="ctr"/>
            <a:r>
              <a:rPr lang="en-AU" sz="1600" dirty="0" smtClean="0">
                <a:solidFill>
                  <a:srgbClr val="FFFFFF"/>
                </a:solidFill>
              </a:rPr>
              <a:t>“Quote”</a:t>
            </a:r>
          </a:p>
        </p:txBody>
      </p:sp>
      <p:sp>
        <p:nvSpPr>
          <p:cNvPr id="20" name="Rectangle 19"/>
          <p:cNvSpPr/>
          <p:nvPr/>
        </p:nvSpPr>
        <p:spPr>
          <a:xfrm>
            <a:off x="7180105" y="2378626"/>
            <a:ext cx="1057012" cy="1091045"/>
          </a:xfrm>
          <a:prstGeom prst="rect">
            <a:avLst/>
          </a:prstGeom>
          <a:solidFill>
            <a:srgbClr val="3B8CC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smtClean="0">
                <a:solidFill>
                  <a:srgbClr val="FFFFFF"/>
                </a:solidFill>
              </a:rPr>
              <a:t>EHP2</a:t>
            </a:r>
          </a:p>
          <a:p>
            <a:pPr algn="ctr"/>
            <a:r>
              <a:rPr lang="en-AU" sz="1200" dirty="0" smtClean="0">
                <a:solidFill>
                  <a:srgbClr val="FFFFFF"/>
                </a:solidFill>
              </a:rPr>
              <a:t>Observation</a:t>
            </a:r>
            <a:endParaRPr lang="en-AU" sz="1200" dirty="0">
              <a:solidFill>
                <a:srgbClr val="FFFFFF"/>
              </a:solidFill>
            </a:endParaRPr>
          </a:p>
        </p:txBody>
      </p:sp>
      <p:sp>
        <p:nvSpPr>
          <p:cNvPr id="21" name="Rectangle 20"/>
          <p:cNvSpPr/>
          <p:nvPr/>
        </p:nvSpPr>
        <p:spPr>
          <a:xfrm>
            <a:off x="7641044" y="3280500"/>
            <a:ext cx="1056775" cy="1090467"/>
          </a:xfrm>
          <a:prstGeom prst="rect">
            <a:avLst/>
          </a:prstGeom>
          <a:solidFill>
            <a:srgbClr val="EA4A9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smtClean="0">
                <a:solidFill>
                  <a:srgbClr val="FFFFFF"/>
                </a:solidFill>
              </a:rPr>
              <a:t>EHP1</a:t>
            </a:r>
          </a:p>
          <a:p>
            <a:pPr algn="ctr"/>
            <a:r>
              <a:rPr lang="en-AU" sz="1600" dirty="0" smtClean="0">
                <a:solidFill>
                  <a:srgbClr val="FFFFFF"/>
                </a:solidFill>
              </a:rPr>
              <a:t>“Quote”</a:t>
            </a:r>
          </a:p>
        </p:txBody>
      </p:sp>
      <p:sp>
        <p:nvSpPr>
          <p:cNvPr id="31" name="Rectangle 30"/>
          <p:cNvSpPr/>
          <p:nvPr/>
        </p:nvSpPr>
        <p:spPr>
          <a:xfrm>
            <a:off x="6231090" y="3066999"/>
            <a:ext cx="1056452" cy="1090467"/>
          </a:xfrm>
          <a:prstGeom prst="rect">
            <a:avLst/>
          </a:prstGeom>
          <a:solidFill>
            <a:srgbClr val="F1E72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smtClean="0">
                <a:solidFill>
                  <a:srgbClr val="373737"/>
                </a:solidFill>
              </a:rPr>
              <a:t>AGP2</a:t>
            </a:r>
          </a:p>
          <a:p>
            <a:pPr algn="ctr"/>
            <a:r>
              <a:rPr lang="en-AU" sz="1200" dirty="0" smtClean="0">
                <a:solidFill>
                  <a:srgbClr val="373737"/>
                </a:solidFill>
              </a:rPr>
              <a:t>Observation</a:t>
            </a:r>
            <a:endParaRPr lang="en-AU" sz="1200" dirty="0">
              <a:solidFill>
                <a:srgbClr val="373737"/>
              </a:solidFill>
            </a:endParaRPr>
          </a:p>
        </p:txBody>
      </p:sp>
      <p:sp>
        <p:nvSpPr>
          <p:cNvPr id="19" name="TextBox 18"/>
          <p:cNvSpPr txBox="1"/>
          <p:nvPr/>
        </p:nvSpPr>
        <p:spPr>
          <a:xfrm>
            <a:off x="9342694" y="1702301"/>
            <a:ext cx="1991819" cy="369332"/>
          </a:xfrm>
          <a:prstGeom prst="rect">
            <a:avLst/>
          </a:prstGeom>
          <a:noFill/>
        </p:spPr>
        <p:txBody>
          <a:bodyPr wrap="square" rtlCol="0">
            <a:spAutoFit/>
          </a:bodyPr>
          <a:lstStyle>
            <a:defPPr>
              <a:defRPr lang="en-US"/>
            </a:defPPr>
            <a:lvl1pPr>
              <a:defRPr b="1">
                <a:latin typeface="Century Gothic" panose="020B0502020202020204" pitchFamily="34" charset="0"/>
              </a:defRPr>
            </a:lvl1pPr>
          </a:lstStyle>
          <a:p>
            <a:r>
              <a:rPr lang="en-AU" dirty="0" smtClean="0"/>
              <a:t>Theme</a:t>
            </a:r>
            <a:endParaRPr lang="en-AU" dirty="0"/>
          </a:p>
        </p:txBody>
      </p:sp>
      <p:cxnSp>
        <p:nvCxnSpPr>
          <p:cNvPr id="27" name="Straight Arrow Connector 26"/>
          <p:cNvCxnSpPr/>
          <p:nvPr/>
        </p:nvCxnSpPr>
        <p:spPr>
          <a:xfrm>
            <a:off x="8415126" y="1898580"/>
            <a:ext cx="324000"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10000336" y="3238999"/>
            <a:ext cx="1057012" cy="1091045"/>
          </a:xfrm>
          <a:prstGeom prst="rect">
            <a:avLst/>
          </a:prstGeom>
          <a:solidFill>
            <a:srgbClr val="3B8CC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smtClean="0">
                <a:solidFill>
                  <a:srgbClr val="FFFFFF"/>
                </a:solidFill>
              </a:rPr>
              <a:t>EHP2</a:t>
            </a:r>
          </a:p>
          <a:p>
            <a:pPr algn="ctr"/>
            <a:r>
              <a:rPr lang="en-AU" sz="1200" dirty="0" smtClean="0">
                <a:solidFill>
                  <a:srgbClr val="FFFFFF"/>
                </a:solidFill>
              </a:rPr>
              <a:t>Observation</a:t>
            </a:r>
            <a:endParaRPr lang="en-AU" sz="1200" dirty="0">
              <a:solidFill>
                <a:srgbClr val="FFFFFF"/>
              </a:solidFill>
            </a:endParaRPr>
          </a:p>
        </p:txBody>
      </p:sp>
      <p:sp>
        <p:nvSpPr>
          <p:cNvPr id="18" name="Rectangle 17"/>
          <p:cNvSpPr/>
          <p:nvPr/>
        </p:nvSpPr>
        <p:spPr>
          <a:xfrm>
            <a:off x="10461275" y="4140873"/>
            <a:ext cx="1056775" cy="1090467"/>
          </a:xfrm>
          <a:prstGeom prst="rect">
            <a:avLst/>
          </a:prstGeom>
          <a:solidFill>
            <a:srgbClr val="EA4A9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smtClean="0">
                <a:solidFill>
                  <a:srgbClr val="FFFFFF"/>
                </a:solidFill>
              </a:rPr>
              <a:t>EHP1</a:t>
            </a:r>
          </a:p>
          <a:p>
            <a:pPr algn="ctr"/>
            <a:r>
              <a:rPr lang="en-AU" sz="1600" dirty="0" smtClean="0">
                <a:solidFill>
                  <a:srgbClr val="FFFFFF"/>
                </a:solidFill>
              </a:rPr>
              <a:t>“Quote”</a:t>
            </a:r>
          </a:p>
        </p:txBody>
      </p:sp>
      <p:sp>
        <p:nvSpPr>
          <p:cNvPr id="28" name="Rectangle 27"/>
          <p:cNvSpPr/>
          <p:nvPr/>
        </p:nvSpPr>
        <p:spPr>
          <a:xfrm>
            <a:off x="9051321" y="3927372"/>
            <a:ext cx="1056452" cy="1090467"/>
          </a:xfrm>
          <a:prstGeom prst="rect">
            <a:avLst/>
          </a:prstGeom>
          <a:solidFill>
            <a:srgbClr val="F1E72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smtClean="0">
                <a:solidFill>
                  <a:srgbClr val="373737"/>
                </a:solidFill>
              </a:rPr>
              <a:t>AGP2</a:t>
            </a:r>
          </a:p>
          <a:p>
            <a:pPr algn="ctr"/>
            <a:r>
              <a:rPr lang="en-AU" sz="1200" dirty="0" smtClean="0">
                <a:solidFill>
                  <a:srgbClr val="373737"/>
                </a:solidFill>
              </a:rPr>
              <a:t>Observation</a:t>
            </a:r>
            <a:endParaRPr lang="en-AU" sz="1200" dirty="0">
              <a:solidFill>
                <a:srgbClr val="373737"/>
              </a:solidFill>
            </a:endParaRPr>
          </a:p>
        </p:txBody>
      </p:sp>
      <p:sp>
        <p:nvSpPr>
          <p:cNvPr id="30" name="Rectangle 29"/>
          <p:cNvSpPr/>
          <p:nvPr/>
        </p:nvSpPr>
        <p:spPr>
          <a:xfrm>
            <a:off x="9033765" y="2241677"/>
            <a:ext cx="1895475" cy="921205"/>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800" dirty="0" smtClean="0">
                <a:solidFill>
                  <a:schemeClr val="bg1"/>
                </a:solidFill>
              </a:rPr>
              <a:t>Theme</a:t>
            </a:r>
            <a:endParaRPr lang="en-AU" sz="2800" dirty="0">
              <a:solidFill>
                <a:schemeClr val="bg1"/>
              </a:solidFill>
            </a:endParaRPr>
          </a:p>
        </p:txBody>
      </p:sp>
    </p:spTree>
    <p:extLst>
      <p:ext uri="{BB962C8B-B14F-4D97-AF65-F5344CB8AC3E}">
        <p14:creationId xmlns:p14="http://schemas.microsoft.com/office/powerpoint/2010/main" val="1426850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 theme is… </a:t>
            </a:r>
            <a:endParaRPr lang="en-AU" dirty="0"/>
          </a:p>
        </p:txBody>
      </p:sp>
      <p:sp>
        <p:nvSpPr>
          <p:cNvPr id="6" name="Text Placeholder 5"/>
          <p:cNvSpPr>
            <a:spLocks noGrp="1"/>
          </p:cNvSpPr>
          <p:nvPr>
            <p:ph type="body" sz="quarter" idx="11"/>
          </p:nvPr>
        </p:nvSpPr>
        <p:spPr>
          <a:xfrm>
            <a:off x="712639" y="1553554"/>
            <a:ext cx="5206047" cy="3894137"/>
          </a:xfrm>
        </p:spPr>
        <p:txBody>
          <a:bodyPr>
            <a:normAutofit/>
          </a:bodyPr>
          <a:lstStyle/>
          <a:p>
            <a:r>
              <a:rPr lang="en-AU" dirty="0" smtClean="0"/>
              <a:t>A cluster/group of similar data (observations/quotes) </a:t>
            </a:r>
          </a:p>
          <a:p>
            <a:r>
              <a:rPr lang="en-AU" dirty="0" smtClean="0"/>
              <a:t>We’re looking for patterns or things that are similar</a:t>
            </a:r>
          </a:p>
          <a:p>
            <a:r>
              <a:rPr lang="en-AU" dirty="0" smtClean="0"/>
              <a:t>Use a different coloured post-it note to label themes  </a:t>
            </a:r>
          </a:p>
          <a:p>
            <a:pPr marL="0" indent="0">
              <a:buNone/>
            </a:pPr>
            <a:r>
              <a:rPr lang="en-AU" dirty="0" smtClean="0"/>
              <a:t>Note: These should not be grouped based on your discussion guide</a:t>
            </a:r>
            <a:endParaRPr lang="en-AU" dirty="0"/>
          </a:p>
        </p:txBody>
      </p:sp>
      <p:grpSp>
        <p:nvGrpSpPr>
          <p:cNvPr id="5" name="Group 4"/>
          <p:cNvGrpSpPr/>
          <p:nvPr/>
        </p:nvGrpSpPr>
        <p:grpSpPr>
          <a:xfrm>
            <a:off x="6558604" y="1102016"/>
            <a:ext cx="3451953" cy="4345675"/>
            <a:chOff x="6146802" y="1754683"/>
            <a:chExt cx="2204091" cy="2774740"/>
          </a:xfrm>
        </p:grpSpPr>
        <p:sp>
          <p:nvSpPr>
            <p:cNvPr id="42" name="Rectangle 41"/>
            <p:cNvSpPr/>
            <p:nvPr/>
          </p:nvSpPr>
          <p:spPr>
            <a:xfrm>
              <a:off x="6247549" y="2695204"/>
              <a:ext cx="1027536" cy="819616"/>
            </a:xfrm>
            <a:prstGeom prst="rect">
              <a:avLst/>
            </a:prstGeom>
            <a:solidFill>
              <a:schemeClr val="tx2"/>
            </a:solidFill>
            <a:ln>
              <a:solidFill>
                <a:schemeClr val="tx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400" dirty="0"/>
                <a:t>Quote</a:t>
              </a:r>
            </a:p>
          </p:txBody>
        </p:sp>
        <p:sp>
          <p:nvSpPr>
            <p:cNvPr id="43" name="Rectangle 42"/>
            <p:cNvSpPr/>
            <p:nvPr/>
          </p:nvSpPr>
          <p:spPr>
            <a:xfrm>
              <a:off x="6146802" y="3607139"/>
              <a:ext cx="955755" cy="922284"/>
            </a:xfrm>
            <a:prstGeom prst="rect">
              <a:avLst/>
            </a:prstGeom>
            <a:solidFill>
              <a:schemeClr val="accent2"/>
            </a:solidFill>
            <a:ln>
              <a:solidFill>
                <a:schemeClr val="accent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400" dirty="0"/>
                <a:t>Quote</a:t>
              </a:r>
            </a:p>
          </p:txBody>
        </p:sp>
        <p:sp>
          <p:nvSpPr>
            <p:cNvPr id="44" name="Rectangle 43"/>
            <p:cNvSpPr/>
            <p:nvPr/>
          </p:nvSpPr>
          <p:spPr>
            <a:xfrm>
              <a:off x="7222610" y="3274244"/>
              <a:ext cx="1128283" cy="1038170"/>
            </a:xfrm>
            <a:prstGeom prst="rect">
              <a:avLst/>
            </a:prstGeom>
            <a:solidFill>
              <a:schemeClr val="accent4"/>
            </a:solidFill>
            <a:ln>
              <a:solidFill>
                <a:schemeClr val="accent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400" dirty="0"/>
                <a:t>Observation</a:t>
              </a:r>
            </a:p>
          </p:txBody>
        </p:sp>
        <p:sp>
          <p:nvSpPr>
            <p:cNvPr id="9" name="Rectangle 8"/>
            <p:cNvSpPr/>
            <p:nvPr/>
          </p:nvSpPr>
          <p:spPr>
            <a:xfrm>
              <a:off x="6761317" y="1754683"/>
              <a:ext cx="1027536" cy="819616"/>
            </a:xfrm>
            <a:prstGeom prst="rect">
              <a:avLst/>
            </a:prstGeom>
            <a:solidFill>
              <a:srgbClr val="F89B30"/>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400" dirty="0" smtClean="0"/>
                <a:t>Theme</a:t>
              </a:r>
              <a:endParaRPr lang="en-AU" sz="2400" dirty="0"/>
            </a:p>
          </p:txBody>
        </p:sp>
      </p:grpSp>
    </p:spTree>
    <p:extLst>
      <p:ext uri="{BB962C8B-B14F-4D97-AF65-F5344CB8AC3E}">
        <p14:creationId xmlns:p14="http://schemas.microsoft.com/office/powerpoint/2010/main" val="42050742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a:t>Activity – </a:t>
            </a:r>
            <a:r>
              <a:rPr lang="en-AU" dirty="0" smtClean="0"/>
              <a:t>Theming / Affinity mapping</a:t>
            </a:r>
            <a:endParaRPr lang="en-AU" dirty="0"/>
          </a:p>
        </p:txBody>
      </p:sp>
      <p:sp>
        <p:nvSpPr>
          <p:cNvPr id="3" name="Content Placeholder 2"/>
          <p:cNvSpPr>
            <a:spLocks noGrp="1"/>
          </p:cNvSpPr>
          <p:nvPr>
            <p:ph type="body" sz="quarter" idx="11"/>
          </p:nvPr>
        </p:nvSpPr>
        <p:spPr/>
        <p:txBody>
          <a:bodyPr>
            <a:noAutofit/>
          </a:bodyPr>
          <a:lstStyle/>
          <a:p>
            <a:pPr marL="457200" indent="-457200">
              <a:buFont typeface="+mj-lt"/>
              <a:buAutoNum type="arabicPeriod" startAt="5"/>
            </a:pPr>
            <a:r>
              <a:rPr lang="en-AU" dirty="0" smtClean="0"/>
              <a:t>Using a different coloured post it - give </a:t>
            </a:r>
            <a:r>
              <a:rPr lang="en-AU" dirty="0"/>
              <a:t>each of your themes a title. </a:t>
            </a:r>
            <a:endParaRPr lang="en-AU" dirty="0" smtClean="0"/>
          </a:p>
          <a:p>
            <a:pPr marL="571500" lvl="2"/>
            <a:r>
              <a:rPr lang="en-AU" i="1" dirty="0" smtClean="0"/>
              <a:t>For </a:t>
            </a:r>
            <a:r>
              <a:rPr lang="en-AU" i="1" dirty="0"/>
              <a:t>example: </a:t>
            </a:r>
          </a:p>
          <a:p>
            <a:pPr marL="571500" lvl="2"/>
            <a:r>
              <a:rPr lang="en-AU" dirty="0" smtClean="0"/>
              <a:t>“Training as a reward”</a:t>
            </a:r>
            <a:endParaRPr lang="en-AU" dirty="0"/>
          </a:p>
          <a:p>
            <a:pPr marL="571500" lvl="2"/>
            <a:r>
              <a:rPr lang="en-AU" dirty="0" smtClean="0"/>
              <a:t>“Teams are time </a:t>
            </a:r>
            <a:r>
              <a:rPr lang="en-AU" dirty="0"/>
              <a:t>poor”</a:t>
            </a:r>
          </a:p>
          <a:p>
            <a:pPr marL="571500" lvl="2"/>
            <a:r>
              <a:rPr lang="en-AU" dirty="0" smtClean="0"/>
              <a:t>“On the job training”</a:t>
            </a:r>
          </a:p>
          <a:p>
            <a:pPr marL="457200" indent="-457200">
              <a:buFont typeface="+mj-lt"/>
              <a:buAutoNum type="arabicPeriod" startAt="6"/>
            </a:pPr>
            <a:r>
              <a:rPr lang="en-US" dirty="0"/>
              <a:t>If the theme feels too big, see if you can split it apart, or if there are any you might combine</a:t>
            </a:r>
            <a:endParaRPr lang="en-AU" dirty="0"/>
          </a:p>
          <a:p>
            <a:pPr marL="457200" indent="-457200">
              <a:buFont typeface="+mj-lt"/>
              <a:buAutoNum type="arabicPeriod" startAt="6"/>
            </a:pPr>
            <a:endParaRPr lang="en-AU" dirty="0"/>
          </a:p>
          <a:p>
            <a:pPr marL="114300" lvl="1"/>
            <a:endParaRPr lang="en-AU" dirty="0" smtClean="0"/>
          </a:p>
          <a:p>
            <a:pPr marL="114300" lvl="1"/>
            <a:endParaRPr lang="en-US" dirty="0" smtClean="0"/>
          </a:p>
        </p:txBody>
      </p:sp>
      <p:pic>
        <p:nvPicPr>
          <p:cNvPr id="9" name="Picture Placeholder 8"/>
          <p:cNvPicPr>
            <a:picLocks noGrp="1" noChangeAspect="1"/>
          </p:cNvPicPr>
          <p:nvPr>
            <p:ph type="pic" sz="quarter" idx="4294967295"/>
          </p:nvPr>
        </p:nvPicPr>
        <p:blipFill rotWithShape="1">
          <a:blip r:embed="rId3">
            <a:extLst>
              <a:ext uri="{28A0092B-C50C-407E-A947-70E740481C1C}">
                <a14:useLocalDpi xmlns:a14="http://schemas.microsoft.com/office/drawing/2010/main" val="0"/>
              </a:ext>
            </a:extLst>
          </a:blip>
          <a:srcRect t="5235" b="5235"/>
          <a:stretch/>
        </p:blipFill>
        <p:spPr>
          <a:xfrm>
            <a:off x="7308850" y="1612900"/>
            <a:ext cx="4883150" cy="3279775"/>
          </a:xfrm>
          <a:prstGeom prst="rect">
            <a:avLst/>
          </a:prstGeom>
          <a:ln w="63500" cap="rnd">
            <a:noFill/>
          </a:ln>
          <a:effectLst/>
        </p:spPr>
      </p:pic>
    </p:spTree>
    <p:extLst>
      <p:ext uri="{BB962C8B-B14F-4D97-AF65-F5344CB8AC3E}">
        <p14:creationId xmlns:p14="http://schemas.microsoft.com/office/powerpoint/2010/main" val="11552075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A0DDDD"/>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4294967295"/>
          </p:nvPr>
        </p:nvSpPr>
        <p:spPr>
          <a:xfrm>
            <a:off x="2483318" y="1076325"/>
            <a:ext cx="8999621" cy="1354654"/>
          </a:xfrm>
        </p:spPr>
        <p:txBody>
          <a:bodyPr/>
          <a:lstStyle/>
          <a:p>
            <a:pPr marL="0" indent="0">
              <a:buNone/>
            </a:pPr>
            <a:r>
              <a:rPr lang="en-AU" b="1" dirty="0" smtClean="0"/>
              <a:t>Objective: </a:t>
            </a:r>
            <a:r>
              <a:rPr lang="en-AU" dirty="0" smtClean="0"/>
              <a:t>Identify themes and outliers in a body of information; familiarity with research session outcomes</a:t>
            </a:r>
          </a:p>
          <a:p>
            <a:pPr marL="0" indent="0">
              <a:buNone/>
            </a:pPr>
            <a:r>
              <a:rPr lang="en-AU" b="1" dirty="0" smtClean="0"/>
              <a:t>Output: </a:t>
            </a:r>
            <a:r>
              <a:rPr lang="en-AU" dirty="0" smtClean="0"/>
              <a:t>Clustered data that surfaces key themes</a:t>
            </a:r>
            <a:endParaRPr lang="en-AU" dirty="0"/>
          </a:p>
        </p:txBody>
      </p:sp>
      <p:sp>
        <p:nvSpPr>
          <p:cNvPr id="5" name="Title 1"/>
          <p:cNvSpPr txBox="1">
            <a:spLocks/>
          </p:cNvSpPr>
          <p:nvPr/>
        </p:nvSpPr>
        <p:spPr>
          <a:xfrm>
            <a:off x="0" y="394734"/>
            <a:ext cx="12192000" cy="549275"/>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3200" b="1" i="0" kern="1200">
                <a:solidFill>
                  <a:srgbClr val="373737"/>
                </a:solidFill>
                <a:latin typeface="Century Gothic" panose="020B0502020202020204" pitchFamily="34" charset="0"/>
                <a:ea typeface="+mj-ea"/>
                <a:cs typeface="+mj-cs"/>
              </a:defRPr>
            </a:lvl1pPr>
          </a:lstStyle>
          <a:p>
            <a:r>
              <a:rPr lang="en-AU" dirty="0"/>
              <a:t>Reflection – </a:t>
            </a:r>
            <a:r>
              <a:rPr lang="en-AU" dirty="0" smtClean="0"/>
              <a:t>Theming/Affinity mapping</a:t>
            </a:r>
            <a:endParaRPr lang="en-AU" dirty="0"/>
          </a:p>
        </p:txBody>
      </p:sp>
      <p:sp>
        <p:nvSpPr>
          <p:cNvPr id="6" name="Text Placeholder 3"/>
          <p:cNvSpPr txBox="1">
            <a:spLocks/>
          </p:cNvSpPr>
          <p:nvPr/>
        </p:nvSpPr>
        <p:spPr>
          <a:xfrm>
            <a:off x="655638" y="2698750"/>
            <a:ext cx="5174395" cy="2733255"/>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b="1" dirty="0" smtClean="0"/>
              <a:t>As a tool:</a:t>
            </a:r>
          </a:p>
          <a:p>
            <a:pPr marL="0" indent="0">
              <a:lnSpc>
                <a:spcPct val="100000"/>
              </a:lnSpc>
              <a:spcBef>
                <a:spcPts val="0"/>
              </a:spcBef>
              <a:buNone/>
            </a:pPr>
            <a:r>
              <a:rPr lang="en-AU" dirty="0" smtClean="0"/>
              <a:t>Used to cluster complex data in a way that draws out underlying themes and ideas.</a:t>
            </a:r>
          </a:p>
        </p:txBody>
      </p:sp>
      <p:sp>
        <p:nvSpPr>
          <p:cNvPr id="8" name="Text Placeholder 3"/>
          <p:cNvSpPr txBox="1">
            <a:spLocks/>
          </p:cNvSpPr>
          <p:nvPr/>
        </p:nvSpPr>
        <p:spPr>
          <a:xfrm>
            <a:off x="6390124" y="2698749"/>
            <a:ext cx="5174395" cy="2733255"/>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b="1" dirty="0" smtClean="0"/>
              <a:t>In a project:</a:t>
            </a:r>
          </a:p>
          <a:p>
            <a:pPr marL="0" indent="0">
              <a:lnSpc>
                <a:spcPct val="100000"/>
              </a:lnSpc>
              <a:spcBef>
                <a:spcPts val="0"/>
              </a:spcBef>
              <a:buNone/>
            </a:pPr>
            <a:r>
              <a:rPr lang="en-AU" dirty="0" smtClean="0"/>
              <a:t>Used to cluster complex data (typically from interviews or observation-based research) in a way that shows underlying themes and ideas.</a:t>
            </a:r>
          </a:p>
          <a:p>
            <a:pPr marL="0" indent="0">
              <a:lnSpc>
                <a:spcPct val="100000"/>
              </a:lnSpc>
              <a:spcBef>
                <a:spcPts val="0"/>
              </a:spcBef>
              <a:buNone/>
            </a:pPr>
            <a:r>
              <a:rPr lang="en-AU" dirty="0" smtClean="0"/>
              <a:t>Identifies outlier data, which may indicate valuable opportunities for improvement.</a:t>
            </a:r>
          </a:p>
        </p:txBody>
      </p:sp>
      <p:sp>
        <p:nvSpPr>
          <p:cNvPr id="2" name="Rectangle 1"/>
          <p:cNvSpPr/>
          <p:nvPr/>
        </p:nvSpPr>
        <p:spPr>
          <a:xfrm>
            <a:off x="781326" y="2049979"/>
            <a:ext cx="1466299" cy="523220"/>
          </a:xfrm>
          <a:prstGeom prst="rect">
            <a:avLst/>
          </a:prstGeom>
        </p:spPr>
        <p:txBody>
          <a:bodyPr wrap="none">
            <a:spAutoFit/>
          </a:bodyPr>
          <a:lstStyle/>
          <a:p>
            <a:pPr algn="ctr"/>
            <a:r>
              <a:rPr lang="en-AU" sz="2800" b="1" dirty="0"/>
              <a:t>2 days + </a:t>
            </a:r>
          </a:p>
        </p:txBody>
      </p:sp>
    </p:spTree>
    <p:extLst>
      <p:ext uri="{BB962C8B-B14F-4D97-AF65-F5344CB8AC3E}">
        <p14:creationId xmlns:p14="http://schemas.microsoft.com/office/powerpoint/2010/main" val="29000659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7813" b="7813"/>
          <a:stretch>
            <a:fillRect/>
          </a:stretch>
        </p:blipFill>
        <p:spPr/>
      </p:pic>
      <p:sp>
        <p:nvSpPr>
          <p:cNvPr id="5" name="Slide Number Placeholder 4"/>
          <p:cNvSpPr>
            <a:spLocks noGrp="1"/>
          </p:cNvSpPr>
          <p:nvPr>
            <p:ph type="sldNum" sz="quarter" idx="4294967295"/>
          </p:nvPr>
        </p:nvSpPr>
        <p:spPr>
          <a:xfrm>
            <a:off x="9448800" y="6356350"/>
            <a:ext cx="2743200" cy="365125"/>
          </a:xfrm>
          <a:prstGeom prst="rect">
            <a:avLst/>
          </a:prstGeom>
        </p:spPr>
        <p:txBody>
          <a:bodyPr/>
          <a:lstStyle/>
          <a:p>
            <a:fld id="{16E6302E-8426-4869-AF56-DD516A430869}" type="slidenum">
              <a:rPr lang="en-AU" smtClean="0">
                <a:solidFill>
                  <a:prstClr val="black">
                    <a:tint val="75000"/>
                  </a:prstClr>
                </a:solidFill>
              </a:rPr>
              <a:pPr/>
              <a:t>14</a:t>
            </a:fld>
            <a:endParaRPr lang="en-AU" dirty="0">
              <a:solidFill>
                <a:prstClr val="black">
                  <a:tint val="75000"/>
                </a:prstClr>
              </a:solidFill>
            </a:endParaRPr>
          </a:p>
        </p:txBody>
      </p:sp>
      <p:sp>
        <p:nvSpPr>
          <p:cNvPr id="4" name="TextBox 3"/>
          <p:cNvSpPr txBox="1"/>
          <p:nvPr/>
        </p:nvSpPr>
        <p:spPr>
          <a:xfrm>
            <a:off x="2081197" y="5248354"/>
            <a:ext cx="8273339" cy="1107996"/>
          </a:xfrm>
          <a:prstGeom prst="rect">
            <a:avLst/>
          </a:prstGeom>
          <a:noFill/>
        </p:spPr>
        <p:txBody>
          <a:bodyPr wrap="square" rtlCol="0">
            <a:spAutoFit/>
          </a:bodyPr>
          <a:lstStyle/>
          <a:p>
            <a:r>
              <a:rPr lang="en-AU" sz="6600" dirty="0" smtClean="0">
                <a:solidFill>
                  <a:schemeClr val="bg1"/>
                </a:solidFill>
                <a:latin typeface="Cooper Black" panose="0208090404030B020404" pitchFamily="18" charset="0"/>
              </a:rPr>
              <a:t>Let’s take a break</a:t>
            </a:r>
            <a:endParaRPr lang="en-AU" sz="6600" dirty="0">
              <a:solidFill>
                <a:schemeClr val="bg1"/>
              </a:solidFill>
              <a:latin typeface="Cooper Black" panose="0208090404030B020404" pitchFamily="18" charset="0"/>
            </a:endParaRPr>
          </a:p>
        </p:txBody>
      </p:sp>
      <p:sp>
        <p:nvSpPr>
          <p:cNvPr id="2" name="Rectangle 1"/>
          <p:cNvSpPr/>
          <p:nvPr/>
        </p:nvSpPr>
        <p:spPr>
          <a:xfrm>
            <a:off x="9105082" y="6453286"/>
            <a:ext cx="3009093" cy="307777"/>
          </a:xfrm>
          <a:prstGeom prst="rect">
            <a:avLst/>
          </a:prstGeom>
        </p:spPr>
        <p:txBody>
          <a:bodyPr wrap="none">
            <a:spAutoFit/>
          </a:bodyPr>
          <a:lstStyle/>
          <a:p>
            <a:r>
              <a:rPr lang="en-AU" sz="1400" dirty="0">
                <a:solidFill>
                  <a:schemeClr val="bg1"/>
                </a:solidFill>
                <a:latin typeface="-apple-system"/>
              </a:rPr>
              <a:t>Photo by </a:t>
            </a:r>
            <a:r>
              <a:rPr lang="en-AU" sz="1400" dirty="0">
                <a:solidFill>
                  <a:schemeClr val="bg1"/>
                </a:solidFill>
                <a:latin typeface="-apple-system"/>
                <a:hlinkClick r:id="rId4"/>
              </a:rPr>
              <a:t>Jesse </a:t>
            </a:r>
            <a:r>
              <a:rPr lang="en-AU" sz="1400" dirty="0" err="1">
                <a:solidFill>
                  <a:schemeClr val="bg1"/>
                </a:solidFill>
                <a:latin typeface="-apple-system"/>
                <a:hlinkClick r:id="rId4"/>
              </a:rPr>
              <a:t>Schoff</a:t>
            </a:r>
            <a:r>
              <a:rPr lang="en-AU" sz="1400" dirty="0">
                <a:solidFill>
                  <a:schemeClr val="bg1"/>
                </a:solidFill>
                <a:latin typeface="-apple-system"/>
              </a:rPr>
              <a:t> on </a:t>
            </a:r>
            <a:r>
              <a:rPr lang="en-AU" sz="1400" dirty="0" err="1">
                <a:solidFill>
                  <a:schemeClr val="bg1"/>
                </a:solidFill>
                <a:latin typeface="-apple-system"/>
                <a:hlinkClick r:id="rId5"/>
              </a:rPr>
              <a:t>Unsplash</a:t>
            </a:r>
            <a:endParaRPr lang="en-AU" sz="1400" dirty="0">
              <a:solidFill>
                <a:schemeClr val="bg1"/>
              </a:solidFill>
            </a:endParaRPr>
          </a:p>
        </p:txBody>
      </p:sp>
    </p:spTree>
    <p:extLst>
      <p:ext uri="{BB962C8B-B14F-4D97-AF65-F5344CB8AC3E}">
        <p14:creationId xmlns:p14="http://schemas.microsoft.com/office/powerpoint/2010/main" val="40922324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From theme to insight</a:t>
            </a:r>
            <a:endParaRPr lang="en-AU" dirty="0"/>
          </a:p>
        </p:txBody>
      </p:sp>
      <p:sp>
        <p:nvSpPr>
          <p:cNvPr id="19" name="TextBox 18"/>
          <p:cNvSpPr txBox="1"/>
          <p:nvPr/>
        </p:nvSpPr>
        <p:spPr>
          <a:xfrm>
            <a:off x="622642" y="1713914"/>
            <a:ext cx="1991819" cy="369332"/>
          </a:xfrm>
          <a:prstGeom prst="rect">
            <a:avLst/>
          </a:prstGeom>
          <a:noFill/>
        </p:spPr>
        <p:txBody>
          <a:bodyPr wrap="square" rtlCol="0">
            <a:spAutoFit/>
          </a:bodyPr>
          <a:lstStyle>
            <a:defPPr>
              <a:defRPr lang="en-US"/>
            </a:defPPr>
            <a:lvl1pPr>
              <a:defRPr b="1">
                <a:latin typeface="Century Gothic" panose="020B0502020202020204" pitchFamily="34" charset="0"/>
              </a:defRPr>
            </a:lvl1pPr>
          </a:lstStyle>
          <a:p>
            <a:r>
              <a:rPr lang="en-AU" dirty="0" smtClean="0"/>
              <a:t>Theme</a:t>
            </a:r>
            <a:endParaRPr lang="en-AU" dirty="0"/>
          </a:p>
        </p:txBody>
      </p:sp>
      <p:cxnSp>
        <p:nvCxnSpPr>
          <p:cNvPr id="27" name="Straight Arrow Connector 26"/>
          <p:cNvCxnSpPr/>
          <p:nvPr/>
        </p:nvCxnSpPr>
        <p:spPr>
          <a:xfrm>
            <a:off x="3414501" y="1920735"/>
            <a:ext cx="324000"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622642" y="2736977"/>
            <a:ext cx="1895475" cy="921205"/>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800" dirty="0" smtClean="0">
                <a:solidFill>
                  <a:schemeClr val="bg1"/>
                </a:solidFill>
              </a:rPr>
              <a:t>Theme</a:t>
            </a:r>
            <a:endParaRPr lang="en-AU" sz="2800" dirty="0">
              <a:solidFill>
                <a:schemeClr val="bg1"/>
              </a:solidFill>
            </a:endParaRPr>
          </a:p>
        </p:txBody>
      </p:sp>
      <p:sp>
        <p:nvSpPr>
          <p:cNvPr id="32" name="TextBox 31"/>
          <p:cNvSpPr txBox="1"/>
          <p:nvPr/>
        </p:nvSpPr>
        <p:spPr>
          <a:xfrm>
            <a:off x="4057171" y="1713914"/>
            <a:ext cx="1991819" cy="646331"/>
          </a:xfrm>
          <a:prstGeom prst="rect">
            <a:avLst/>
          </a:prstGeom>
          <a:noFill/>
        </p:spPr>
        <p:txBody>
          <a:bodyPr wrap="square" rtlCol="0">
            <a:spAutoFit/>
          </a:bodyPr>
          <a:lstStyle>
            <a:defPPr>
              <a:defRPr lang="en-US"/>
            </a:defPPr>
            <a:lvl1pPr>
              <a:defRPr b="1">
                <a:latin typeface="Century Gothic" panose="020B0502020202020204" pitchFamily="34" charset="0"/>
              </a:defRPr>
            </a:lvl1pPr>
          </a:lstStyle>
          <a:p>
            <a:r>
              <a:rPr lang="en-AU" dirty="0" smtClean="0"/>
              <a:t>Point of view statement</a:t>
            </a:r>
            <a:endParaRPr lang="en-AU" dirty="0"/>
          </a:p>
        </p:txBody>
      </p:sp>
      <p:sp>
        <p:nvSpPr>
          <p:cNvPr id="3" name="Rectangle 2"/>
          <p:cNvSpPr/>
          <p:nvPr/>
        </p:nvSpPr>
        <p:spPr>
          <a:xfrm>
            <a:off x="4057171" y="2563752"/>
            <a:ext cx="3256597" cy="1477328"/>
          </a:xfrm>
          <a:prstGeom prst="rect">
            <a:avLst/>
          </a:prstGeom>
        </p:spPr>
        <p:txBody>
          <a:bodyPr wrap="none">
            <a:spAutoFit/>
          </a:bodyPr>
          <a:lstStyle/>
          <a:p>
            <a:r>
              <a:rPr lang="en-AU" dirty="0" smtClean="0"/>
              <a:t>Written in first person</a:t>
            </a:r>
          </a:p>
          <a:p>
            <a:pPr marL="342900" indent="-342900">
              <a:buFont typeface="+mj-lt"/>
              <a:buAutoNum type="arabicPeriod"/>
            </a:pPr>
            <a:r>
              <a:rPr lang="en-AU" dirty="0" smtClean="0"/>
              <a:t>Current situation</a:t>
            </a:r>
          </a:p>
          <a:p>
            <a:pPr marL="342900" indent="-342900">
              <a:buFont typeface="+mj-lt"/>
              <a:buAutoNum type="arabicPeriod"/>
            </a:pPr>
            <a:r>
              <a:rPr lang="en-AU" dirty="0" smtClean="0"/>
              <a:t>A description of the dilemma</a:t>
            </a:r>
          </a:p>
          <a:p>
            <a:pPr marL="342900" indent="-342900">
              <a:buFont typeface="+mj-lt"/>
              <a:buAutoNum type="arabicPeriod"/>
            </a:pPr>
            <a:r>
              <a:rPr lang="en-AU" dirty="0" smtClean="0"/>
              <a:t>The desired end state</a:t>
            </a:r>
          </a:p>
          <a:p>
            <a:pPr marL="342900" indent="-342900">
              <a:buFont typeface="+mj-lt"/>
              <a:buAutoNum type="arabicPeriod"/>
            </a:pPr>
            <a:endParaRPr lang="en-AU" dirty="0"/>
          </a:p>
        </p:txBody>
      </p:sp>
      <p:cxnSp>
        <p:nvCxnSpPr>
          <p:cNvPr id="8" name="Straight Arrow Connector 7"/>
          <p:cNvCxnSpPr/>
          <p:nvPr/>
        </p:nvCxnSpPr>
        <p:spPr>
          <a:xfrm>
            <a:off x="7167351" y="1894195"/>
            <a:ext cx="324000"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8004517" y="1665323"/>
            <a:ext cx="1991819" cy="369332"/>
          </a:xfrm>
          <a:prstGeom prst="rect">
            <a:avLst/>
          </a:prstGeom>
          <a:noFill/>
        </p:spPr>
        <p:txBody>
          <a:bodyPr wrap="square" rtlCol="0">
            <a:spAutoFit/>
          </a:bodyPr>
          <a:lstStyle>
            <a:defPPr>
              <a:defRPr lang="en-US"/>
            </a:defPPr>
            <a:lvl1pPr>
              <a:defRPr b="1">
                <a:latin typeface="Century Gothic" panose="020B0502020202020204" pitchFamily="34" charset="0"/>
              </a:defRPr>
            </a:lvl1pPr>
          </a:lstStyle>
          <a:p>
            <a:r>
              <a:rPr lang="en-AU" dirty="0" smtClean="0"/>
              <a:t>Insight</a:t>
            </a:r>
            <a:endParaRPr lang="en-AU" dirty="0"/>
          </a:p>
        </p:txBody>
      </p:sp>
    </p:spTree>
    <p:extLst>
      <p:ext uri="{BB962C8B-B14F-4D97-AF65-F5344CB8AC3E}">
        <p14:creationId xmlns:p14="http://schemas.microsoft.com/office/powerpoint/2010/main" val="2424156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79914" y="374344"/>
            <a:ext cx="9067141" cy="549275"/>
          </a:xfrm>
        </p:spPr>
        <p:txBody>
          <a:bodyPr>
            <a:normAutofit fontScale="90000"/>
          </a:bodyPr>
          <a:lstStyle/>
          <a:p>
            <a:r>
              <a:rPr lang="en-AU" dirty="0" smtClean="0"/>
              <a:t>Activity - </a:t>
            </a:r>
            <a:r>
              <a:rPr lang="en-AU" dirty="0"/>
              <a:t>(in pairs</a:t>
            </a:r>
            <a:r>
              <a:rPr lang="en-AU" dirty="0" smtClean="0"/>
              <a:t>) writing a Point of View Statement</a:t>
            </a:r>
            <a:br>
              <a:rPr lang="en-AU" dirty="0" smtClean="0"/>
            </a:br>
            <a:endParaRPr lang="en-AU" dirty="0"/>
          </a:p>
        </p:txBody>
      </p:sp>
      <p:sp>
        <p:nvSpPr>
          <p:cNvPr id="3" name="Text Placeholder 2"/>
          <p:cNvSpPr>
            <a:spLocks noGrp="1"/>
          </p:cNvSpPr>
          <p:nvPr>
            <p:ph type="body" sz="quarter" idx="11"/>
          </p:nvPr>
        </p:nvSpPr>
        <p:spPr>
          <a:xfrm>
            <a:off x="6847367" y="1359050"/>
            <a:ext cx="4799688" cy="4513430"/>
          </a:xfrm>
        </p:spPr>
        <p:txBody>
          <a:bodyPr>
            <a:normAutofit fontScale="92500" lnSpcReduction="20000"/>
          </a:bodyPr>
          <a:lstStyle/>
          <a:p>
            <a:r>
              <a:rPr lang="en-AU" b="1" dirty="0"/>
              <a:t>First Sentence – </a:t>
            </a:r>
            <a:r>
              <a:rPr lang="en-AU" dirty="0"/>
              <a:t>Describe the current </a:t>
            </a:r>
            <a:r>
              <a:rPr lang="en-AU" dirty="0" smtClean="0"/>
              <a:t>situation</a:t>
            </a:r>
          </a:p>
          <a:p>
            <a:pPr lvl="1"/>
            <a:r>
              <a:rPr lang="en-AU" i="1" dirty="0" smtClean="0"/>
              <a:t>As a new resident I don’t know too many people so I’m often on my own.</a:t>
            </a:r>
          </a:p>
          <a:p>
            <a:pPr lvl="1"/>
            <a:endParaRPr lang="en-AU" i="1" dirty="0" smtClean="0"/>
          </a:p>
          <a:p>
            <a:r>
              <a:rPr lang="en-AU" b="1" dirty="0"/>
              <a:t>Second Sentence – </a:t>
            </a:r>
            <a:r>
              <a:rPr lang="en-AU" dirty="0"/>
              <a:t>Describe the dilemma </a:t>
            </a:r>
            <a:r>
              <a:rPr lang="en-AU" dirty="0" smtClean="0"/>
              <a:t>and </a:t>
            </a:r>
            <a:r>
              <a:rPr lang="en-AU" dirty="0"/>
              <a:t>clearly articulate why this is a frustration in their </a:t>
            </a:r>
            <a:r>
              <a:rPr lang="en-AU" dirty="0" smtClean="0"/>
              <a:t>life</a:t>
            </a:r>
          </a:p>
          <a:p>
            <a:pPr lvl="1"/>
            <a:r>
              <a:rPr lang="en-AU" i="1" dirty="0"/>
              <a:t>I find that I am feeling isolated and </a:t>
            </a:r>
            <a:r>
              <a:rPr lang="en-AU" i="1" dirty="0" smtClean="0"/>
              <a:t>sometimes </a:t>
            </a:r>
            <a:r>
              <a:rPr lang="en-AU" i="1" dirty="0"/>
              <a:t>lonely even when I </a:t>
            </a:r>
            <a:r>
              <a:rPr lang="en-AU" i="1" dirty="0" smtClean="0"/>
              <a:t>am with </a:t>
            </a:r>
            <a:r>
              <a:rPr lang="en-AU" i="1" dirty="0"/>
              <a:t>people</a:t>
            </a:r>
            <a:r>
              <a:rPr lang="en-AU" i="1" dirty="0" smtClean="0"/>
              <a:t>.</a:t>
            </a:r>
          </a:p>
          <a:p>
            <a:pPr lvl="1"/>
            <a:endParaRPr lang="en-AU" dirty="0" smtClean="0"/>
          </a:p>
          <a:p>
            <a:r>
              <a:rPr lang="en-AU" b="1" dirty="0"/>
              <a:t>Third Sentence – </a:t>
            </a:r>
            <a:r>
              <a:rPr lang="en-AU" dirty="0"/>
              <a:t>Describe </a:t>
            </a:r>
            <a:r>
              <a:rPr lang="en-AU" dirty="0" smtClean="0"/>
              <a:t>their desired </a:t>
            </a:r>
            <a:r>
              <a:rPr lang="en-AU" dirty="0"/>
              <a:t>end-state, their ideal </a:t>
            </a:r>
            <a:r>
              <a:rPr lang="en-AU" dirty="0" smtClean="0"/>
              <a:t>situation</a:t>
            </a:r>
          </a:p>
          <a:p>
            <a:pPr lvl="1"/>
            <a:r>
              <a:rPr lang="en-AU" i="1" dirty="0" smtClean="0"/>
              <a:t>I wish there was a way that I could feel more settled and have a companion.</a:t>
            </a:r>
            <a:endParaRPr lang="en-AU" i="1" dirty="0"/>
          </a:p>
          <a:p>
            <a:pPr lvl="1"/>
            <a:endParaRPr lang="en-AU" i="1" dirty="0" smtClean="0"/>
          </a:p>
        </p:txBody>
      </p:sp>
      <p:sp>
        <p:nvSpPr>
          <p:cNvPr id="4" name="Text Placeholder 2"/>
          <p:cNvSpPr>
            <a:spLocks noGrp="1"/>
          </p:cNvSpPr>
          <p:nvPr>
            <p:ph type="body" sz="quarter" idx="12"/>
          </p:nvPr>
        </p:nvSpPr>
        <p:spPr>
          <a:xfrm>
            <a:off x="2336801" y="1359050"/>
            <a:ext cx="4389119" cy="4513430"/>
          </a:xfrm>
        </p:spPr>
        <p:txBody>
          <a:bodyPr>
            <a:normAutofit/>
          </a:bodyPr>
          <a:lstStyle/>
          <a:p>
            <a:pPr>
              <a:lnSpc>
                <a:spcPct val="100000"/>
              </a:lnSpc>
            </a:pPr>
            <a:r>
              <a:rPr lang="en-AU" sz="2000" b="1" dirty="0"/>
              <a:t>In pairs – </a:t>
            </a:r>
            <a:r>
              <a:rPr lang="en-AU" sz="2000" dirty="0"/>
              <a:t>select</a:t>
            </a:r>
            <a:r>
              <a:rPr lang="en-AU" sz="2000" b="1" dirty="0"/>
              <a:t> ONE </a:t>
            </a:r>
            <a:r>
              <a:rPr lang="en-AU" sz="2000" dirty="0"/>
              <a:t>theme that you would like to explore </a:t>
            </a:r>
            <a:r>
              <a:rPr lang="en-AU" sz="2000" dirty="0" smtClean="0"/>
              <a:t>further. </a:t>
            </a:r>
          </a:p>
          <a:p>
            <a:pPr lvl="1">
              <a:lnSpc>
                <a:spcPct val="100000"/>
              </a:lnSpc>
            </a:pPr>
            <a:r>
              <a:rPr lang="en-AU" sz="2000" i="1" dirty="0" smtClean="0"/>
              <a:t>Make sure each pair has a different theme</a:t>
            </a:r>
          </a:p>
          <a:p>
            <a:pPr lvl="0">
              <a:lnSpc>
                <a:spcPct val="100000"/>
              </a:lnSpc>
            </a:pPr>
            <a:r>
              <a:rPr lang="en-AU" sz="2000" dirty="0" smtClean="0"/>
              <a:t>Turn your theme into a </a:t>
            </a:r>
            <a:r>
              <a:rPr lang="en-AU" sz="2000" b="1" dirty="0" smtClean="0"/>
              <a:t>Point of View (POV) Statement</a:t>
            </a:r>
          </a:p>
          <a:p>
            <a:pPr lvl="1">
              <a:lnSpc>
                <a:spcPct val="100000"/>
              </a:lnSpc>
            </a:pPr>
            <a:r>
              <a:rPr lang="en-AU" sz="2000" i="1" dirty="0" smtClean="0"/>
              <a:t>Write the POV statement in the first person</a:t>
            </a:r>
            <a:endParaRPr lang="en-AU" sz="2000" i="1" dirty="0"/>
          </a:p>
          <a:p>
            <a:pPr marL="685800">
              <a:lnSpc>
                <a:spcPct val="100000"/>
              </a:lnSpc>
            </a:pPr>
            <a:endParaRPr lang="en-AU" sz="2000" i="1" dirty="0" smtClean="0"/>
          </a:p>
          <a:p>
            <a:pPr lvl="1">
              <a:lnSpc>
                <a:spcPct val="70000"/>
              </a:lnSpc>
            </a:pPr>
            <a:endParaRPr lang="en-AU" sz="2000" dirty="0"/>
          </a:p>
          <a:p>
            <a:pPr lvl="1"/>
            <a:endParaRPr lang="en-AU" i="1" dirty="0" smtClean="0"/>
          </a:p>
        </p:txBody>
      </p:sp>
    </p:spTree>
    <p:extLst>
      <p:ext uri="{BB962C8B-B14F-4D97-AF65-F5344CB8AC3E}">
        <p14:creationId xmlns:p14="http://schemas.microsoft.com/office/powerpoint/2010/main" val="19201308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From theme to insight</a:t>
            </a:r>
            <a:endParaRPr lang="en-AU" dirty="0"/>
          </a:p>
        </p:txBody>
      </p:sp>
      <p:sp>
        <p:nvSpPr>
          <p:cNvPr id="19" name="TextBox 18"/>
          <p:cNvSpPr txBox="1"/>
          <p:nvPr/>
        </p:nvSpPr>
        <p:spPr>
          <a:xfrm>
            <a:off x="622642" y="1713914"/>
            <a:ext cx="1991819" cy="369332"/>
          </a:xfrm>
          <a:prstGeom prst="rect">
            <a:avLst/>
          </a:prstGeom>
          <a:noFill/>
        </p:spPr>
        <p:txBody>
          <a:bodyPr wrap="square" rtlCol="0">
            <a:spAutoFit/>
          </a:bodyPr>
          <a:lstStyle>
            <a:defPPr>
              <a:defRPr lang="en-US"/>
            </a:defPPr>
            <a:lvl1pPr>
              <a:defRPr b="1">
                <a:latin typeface="Century Gothic" panose="020B0502020202020204" pitchFamily="34" charset="0"/>
              </a:defRPr>
            </a:lvl1pPr>
          </a:lstStyle>
          <a:p>
            <a:r>
              <a:rPr lang="en-AU" dirty="0" smtClean="0"/>
              <a:t>Theme</a:t>
            </a:r>
            <a:endParaRPr lang="en-AU" dirty="0"/>
          </a:p>
        </p:txBody>
      </p:sp>
      <p:cxnSp>
        <p:nvCxnSpPr>
          <p:cNvPr id="27" name="Straight Arrow Connector 26"/>
          <p:cNvCxnSpPr/>
          <p:nvPr/>
        </p:nvCxnSpPr>
        <p:spPr>
          <a:xfrm>
            <a:off x="3414501" y="1920735"/>
            <a:ext cx="324000"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622642" y="2736977"/>
            <a:ext cx="1895475" cy="921205"/>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800" dirty="0" smtClean="0">
                <a:solidFill>
                  <a:schemeClr val="bg1"/>
                </a:solidFill>
              </a:rPr>
              <a:t>Theme</a:t>
            </a:r>
            <a:endParaRPr lang="en-AU" sz="2800" dirty="0">
              <a:solidFill>
                <a:schemeClr val="bg1"/>
              </a:solidFill>
            </a:endParaRPr>
          </a:p>
        </p:txBody>
      </p:sp>
      <p:sp>
        <p:nvSpPr>
          <p:cNvPr id="32" name="TextBox 31"/>
          <p:cNvSpPr txBox="1"/>
          <p:nvPr/>
        </p:nvSpPr>
        <p:spPr>
          <a:xfrm>
            <a:off x="4057171" y="1713914"/>
            <a:ext cx="1991819" cy="646331"/>
          </a:xfrm>
          <a:prstGeom prst="rect">
            <a:avLst/>
          </a:prstGeom>
          <a:noFill/>
        </p:spPr>
        <p:txBody>
          <a:bodyPr wrap="square" rtlCol="0">
            <a:spAutoFit/>
          </a:bodyPr>
          <a:lstStyle>
            <a:defPPr>
              <a:defRPr lang="en-US"/>
            </a:defPPr>
            <a:lvl1pPr>
              <a:defRPr b="1">
                <a:latin typeface="Century Gothic" panose="020B0502020202020204" pitchFamily="34" charset="0"/>
              </a:defRPr>
            </a:lvl1pPr>
          </a:lstStyle>
          <a:p>
            <a:r>
              <a:rPr lang="en-AU" dirty="0" smtClean="0"/>
              <a:t>Point of view statement</a:t>
            </a:r>
            <a:endParaRPr lang="en-AU" dirty="0"/>
          </a:p>
        </p:txBody>
      </p:sp>
      <p:cxnSp>
        <p:nvCxnSpPr>
          <p:cNvPr id="33" name="Straight Arrow Connector 32"/>
          <p:cNvCxnSpPr/>
          <p:nvPr/>
        </p:nvCxnSpPr>
        <p:spPr>
          <a:xfrm>
            <a:off x="7167351" y="1894195"/>
            <a:ext cx="324000"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8004517" y="1665323"/>
            <a:ext cx="1991819" cy="369332"/>
          </a:xfrm>
          <a:prstGeom prst="rect">
            <a:avLst/>
          </a:prstGeom>
          <a:noFill/>
        </p:spPr>
        <p:txBody>
          <a:bodyPr wrap="square" rtlCol="0">
            <a:spAutoFit/>
          </a:bodyPr>
          <a:lstStyle>
            <a:defPPr>
              <a:defRPr lang="en-US"/>
            </a:defPPr>
            <a:lvl1pPr>
              <a:defRPr b="1">
                <a:latin typeface="Century Gothic" panose="020B0502020202020204" pitchFamily="34" charset="0"/>
              </a:defRPr>
            </a:lvl1pPr>
          </a:lstStyle>
          <a:p>
            <a:r>
              <a:rPr lang="en-AU" dirty="0" smtClean="0"/>
              <a:t>Insight</a:t>
            </a:r>
            <a:endParaRPr lang="en-AU"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04517" y="2360245"/>
            <a:ext cx="2286000" cy="2419350"/>
          </a:xfrm>
          <a:prstGeom prst="rect">
            <a:avLst/>
          </a:prstGeom>
        </p:spPr>
      </p:pic>
      <p:sp>
        <p:nvSpPr>
          <p:cNvPr id="11" name="Rectangle 10"/>
          <p:cNvSpPr/>
          <p:nvPr/>
        </p:nvSpPr>
        <p:spPr>
          <a:xfrm>
            <a:off x="4057171" y="2563752"/>
            <a:ext cx="3256597" cy="1477328"/>
          </a:xfrm>
          <a:prstGeom prst="rect">
            <a:avLst/>
          </a:prstGeom>
        </p:spPr>
        <p:txBody>
          <a:bodyPr wrap="none">
            <a:spAutoFit/>
          </a:bodyPr>
          <a:lstStyle/>
          <a:p>
            <a:r>
              <a:rPr lang="en-AU" dirty="0" smtClean="0"/>
              <a:t>Written in first person</a:t>
            </a:r>
          </a:p>
          <a:p>
            <a:pPr marL="342900" indent="-342900">
              <a:buFont typeface="+mj-lt"/>
              <a:buAutoNum type="arabicPeriod"/>
            </a:pPr>
            <a:r>
              <a:rPr lang="en-AU" dirty="0" smtClean="0"/>
              <a:t>Current situation</a:t>
            </a:r>
          </a:p>
          <a:p>
            <a:pPr marL="342900" indent="-342900">
              <a:buFont typeface="+mj-lt"/>
              <a:buAutoNum type="arabicPeriod"/>
            </a:pPr>
            <a:r>
              <a:rPr lang="en-AU" dirty="0" smtClean="0"/>
              <a:t>A description of the dilemma</a:t>
            </a:r>
          </a:p>
          <a:p>
            <a:pPr marL="342900" indent="-342900">
              <a:buFont typeface="+mj-lt"/>
              <a:buAutoNum type="arabicPeriod"/>
            </a:pPr>
            <a:r>
              <a:rPr lang="en-AU" dirty="0" smtClean="0"/>
              <a:t>The desired end state</a:t>
            </a:r>
          </a:p>
          <a:p>
            <a:pPr marL="342900" indent="-342900">
              <a:buFont typeface="+mj-lt"/>
              <a:buAutoNum type="arabicPeriod"/>
            </a:pPr>
            <a:endParaRPr lang="en-AU" dirty="0"/>
          </a:p>
        </p:txBody>
      </p:sp>
    </p:spTree>
    <p:extLst>
      <p:ext uri="{BB962C8B-B14F-4D97-AF65-F5344CB8AC3E}">
        <p14:creationId xmlns:p14="http://schemas.microsoft.com/office/powerpoint/2010/main" val="442750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Crafting a good Insight</a:t>
            </a:r>
            <a:endParaRPr lang="en-AU" dirty="0"/>
          </a:p>
        </p:txBody>
      </p:sp>
      <p:sp>
        <p:nvSpPr>
          <p:cNvPr id="3" name="Content Placeholder 2"/>
          <p:cNvSpPr>
            <a:spLocks noGrp="1"/>
          </p:cNvSpPr>
          <p:nvPr>
            <p:ph sz="half" idx="1"/>
          </p:nvPr>
        </p:nvSpPr>
        <p:spPr>
          <a:xfrm>
            <a:off x="838200" y="1984937"/>
            <a:ext cx="5181600" cy="4351338"/>
          </a:xfrm>
        </p:spPr>
        <p:txBody>
          <a:bodyPr>
            <a:normAutofit/>
          </a:bodyPr>
          <a:lstStyle/>
          <a:p>
            <a:pPr marL="457200" indent="-457200">
              <a:lnSpc>
                <a:spcPct val="110000"/>
              </a:lnSpc>
              <a:buFont typeface="+mj-lt"/>
              <a:buAutoNum type="arabicPeriod"/>
            </a:pPr>
            <a:r>
              <a:rPr lang="en-AU" b="1" dirty="0" smtClean="0"/>
              <a:t>INFORM </a:t>
            </a:r>
            <a:r>
              <a:rPr lang="en-AU" dirty="0"/>
              <a:t>Does it shed light on what people need and </a:t>
            </a:r>
            <a:r>
              <a:rPr lang="en-AU" dirty="0" smtClean="0"/>
              <a:t>want?</a:t>
            </a:r>
          </a:p>
          <a:p>
            <a:pPr marL="457200" indent="-457200">
              <a:lnSpc>
                <a:spcPct val="110000"/>
              </a:lnSpc>
              <a:buFont typeface="+mj-lt"/>
              <a:buAutoNum type="arabicPeriod"/>
            </a:pPr>
            <a:r>
              <a:rPr lang="en-AU" b="1" dirty="0" smtClean="0"/>
              <a:t>INSPIRE </a:t>
            </a:r>
            <a:r>
              <a:rPr lang="en-AU" dirty="0"/>
              <a:t>Is it motivating? Does it make you </a:t>
            </a:r>
            <a:r>
              <a:rPr lang="en-AU" dirty="0" smtClean="0"/>
              <a:t>FEEL something </a:t>
            </a:r>
            <a:r>
              <a:rPr lang="en-AU" dirty="0"/>
              <a:t>in order to DO </a:t>
            </a:r>
            <a:r>
              <a:rPr lang="en-AU" dirty="0" smtClean="0"/>
              <a:t>something?</a:t>
            </a:r>
          </a:p>
          <a:p>
            <a:pPr marL="457200" indent="-457200">
              <a:lnSpc>
                <a:spcPct val="110000"/>
              </a:lnSpc>
              <a:buFont typeface="+mj-lt"/>
              <a:buAutoNum type="arabicPeriod"/>
            </a:pPr>
            <a:r>
              <a:rPr lang="en-AU" b="1" dirty="0" smtClean="0"/>
              <a:t>MEMORABLE </a:t>
            </a:r>
            <a:r>
              <a:rPr lang="en-AU" dirty="0"/>
              <a:t>Is it phrased in a way that will stick with </a:t>
            </a:r>
            <a:r>
              <a:rPr lang="en-AU" dirty="0" smtClean="0"/>
              <a:t>you and </a:t>
            </a:r>
            <a:r>
              <a:rPr lang="en-AU" dirty="0"/>
              <a:t>be easy to share with others?</a:t>
            </a:r>
          </a:p>
        </p:txBody>
      </p:sp>
      <p:sp>
        <p:nvSpPr>
          <p:cNvPr id="4" name="Content Placeholder 3"/>
          <p:cNvSpPr>
            <a:spLocks noGrp="1"/>
          </p:cNvSpPr>
          <p:nvPr>
            <p:ph sz="half" idx="2"/>
          </p:nvPr>
        </p:nvSpPr>
        <p:spPr>
          <a:xfrm>
            <a:off x="6710680" y="1984937"/>
            <a:ext cx="5181600" cy="3175253"/>
          </a:xfrm>
        </p:spPr>
        <p:txBody>
          <a:bodyPr>
            <a:normAutofit/>
          </a:bodyPr>
          <a:lstStyle/>
          <a:p>
            <a:pPr marL="342900" indent="-342900">
              <a:buFont typeface="Arial" panose="020B0604020202020204" pitchFamily="34" charset="0"/>
              <a:buChar char="•"/>
            </a:pPr>
            <a:r>
              <a:rPr lang="en-AU" dirty="0" smtClean="0"/>
              <a:t>Our new residents need dogs (</a:t>
            </a:r>
            <a:r>
              <a:rPr lang="en-AU" smtClean="0"/>
              <a:t>TOO NARROW and solution-y)</a:t>
            </a:r>
            <a:endParaRPr lang="en-AU" dirty="0" smtClean="0"/>
          </a:p>
          <a:p>
            <a:pPr marL="342900" indent="-342900">
              <a:buFont typeface="Arial" panose="020B0604020202020204" pitchFamily="34" charset="0"/>
              <a:buChar char="•"/>
            </a:pPr>
            <a:r>
              <a:rPr lang="en-AU" dirty="0" smtClean="0"/>
              <a:t>Our new residents feel lonely when they arrive (TOO BROAD)</a:t>
            </a:r>
          </a:p>
          <a:p>
            <a:pPr marL="342900" indent="-342900">
              <a:buFont typeface="Arial" panose="020B0604020202020204" pitchFamily="34" charset="0"/>
              <a:buChar char="•"/>
            </a:pPr>
            <a:r>
              <a:rPr lang="en-AU" dirty="0" smtClean="0"/>
              <a:t>Our new residents look for companionship because they often feel isolated and lonely in their first month. (JUST RIGHT?)</a:t>
            </a:r>
          </a:p>
          <a:p>
            <a:pPr marL="342900" indent="-342900">
              <a:buFont typeface="Arial" panose="020B0604020202020204" pitchFamily="34" charset="0"/>
              <a:buChar char="•"/>
            </a:pPr>
            <a:endParaRPr lang="en-AU" dirty="0"/>
          </a:p>
        </p:txBody>
      </p:sp>
      <p:sp>
        <p:nvSpPr>
          <p:cNvPr id="5" name="TextBox 4"/>
          <p:cNvSpPr txBox="1"/>
          <p:nvPr/>
        </p:nvSpPr>
        <p:spPr>
          <a:xfrm>
            <a:off x="933450" y="1390650"/>
            <a:ext cx="10648950" cy="461665"/>
          </a:xfrm>
          <a:prstGeom prst="rect">
            <a:avLst/>
          </a:prstGeom>
          <a:noFill/>
        </p:spPr>
        <p:txBody>
          <a:bodyPr wrap="square" rtlCol="0">
            <a:spAutoFit/>
          </a:bodyPr>
          <a:lstStyle/>
          <a:p>
            <a:r>
              <a:rPr lang="en-AU" sz="2400" b="1" dirty="0" smtClean="0"/>
              <a:t>An insight is 2-3 sentences (or less) that should:</a:t>
            </a:r>
            <a:endParaRPr lang="en-AU" sz="2400" b="1" dirty="0"/>
          </a:p>
        </p:txBody>
      </p:sp>
    </p:spTree>
    <p:extLst>
      <p:ext uri="{BB962C8B-B14F-4D97-AF65-F5344CB8AC3E}">
        <p14:creationId xmlns:p14="http://schemas.microsoft.com/office/powerpoint/2010/main" val="4268424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smtClean="0"/>
              <a:t>Different types of insights</a:t>
            </a:r>
            <a:endParaRPr lang="en-AU" dirty="0"/>
          </a:p>
        </p:txBody>
      </p:sp>
      <p:sp>
        <p:nvSpPr>
          <p:cNvPr id="3" name="Content Placeholder 2"/>
          <p:cNvSpPr>
            <a:spLocks noGrp="1"/>
          </p:cNvSpPr>
          <p:nvPr>
            <p:ph type="body" sz="quarter" idx="11"/>
          </p:nvPr>
        </p:nvSpPr>
        <p:spPr>
          <a:xfrm>
            <a:off x="646113" y="1262146"/>
            <a:ext cx="5206047" cy="4215018"/>
          </a:xfrm>
        </p:spPr>
        <p:txBody>
          <a:bodyPr>
            <a:normAutofit lnSpcReduction="10000"/>
          </a:bodyPr>
          <a:lstStyle/>
          <a:p>
            <a:pPr marL="514350" indent="-514350">
              <a:buFont typeface="+mj-lt"/>
              <a:buAutoNum type="arabicPeriod"/>
            </a:pPr>
            <a:r>
              <a:rPr lang="en-AU" sz="2000" b="1" dirty="0" smtClean="0">
                <a:solidFill>
                  <a:schemeClr val="tx1"/>
                </a:solidFill>
              </a:rPr>
              <a:t>Misconceptions</a:t>
            </a:r>
            <a:r>
              <a:rPr lang="en-AU" sz="2000" dirty="0" smtClean="0">
                <a:solidFill>
                  <a:schemeClr val="tx1"/>
                </a:solidFill>
              </a:rPr>
              <a:t>— </a:t>
            </a:r>
            <a:r>
              <a:rPr lang="en-AU" sz="2000" dirty="0"/>
              <a:t> Taking a “mental health day” </a:t>
            </a:r>
            <a:r>
              <a:rPr lang="en-AU" sz="2000" dirty="0" smtClean="0"/>
              <a:t>isn’t </a:t>
            </a:r>
            <a:r>
              <a:rPr lang="en-AU" sz="2000" dirty="0"/>
              <a:t>code for “chucking a sickie</a:t>
            </a:r>
            <a:r>
              <a:rPr lang="en-AU" sz="2000" dirty="0" smtClean="0"/>
              <a:t>”</a:t>
            </a:r>
            <a:endParaRPr lang="en-AU" sz="2000" dirty="0" smtClean="0">
              <a:solidFill>
                <a:schemeClr val="tx1"/>
              </a:solidFill>
            </a:endParaRPr>
          </a:p>
          <a:p>
            <a:pPr marL="514350" indent="-514350">
              <a:buFont typeface="+mj-lt"/>
              <a:buAutoNum type="arabicPeriod"/>
            </a:pPr>
            <a:r>
              <a:rPr lang="en-AU" sz="2000" b="1" dirty="0" smtClean="0">
                <a:solidFill>
                  <a:schemeClr val="tx1"/>
                </a:solidFill>
              </a:rPr>
              <a:t>Contradictions</a:t>
            </a:r>
            <a:r>
              <a:rPr lang="en-AU" sz="2000" dirty="0" smtClean="0">
                <a:solidFill>
                  <a:schemeClr val="tx1"/>
                </a:solidFill>
              </a:rPr>
              <a:t>—people are more comfortable sharing their personal data on Facebook than on their medical record </a:t>
            </a:r>
            <a:endParaRPr lang="en-AU" sz="2000" dirty="0">
              <a:solidFill>
                <a:schemeClr val="tx1"/>
              </a:solidFill>
            </a:endParaRPr>
          </a:p>
          <a:p>
            <a:pPr marL="514350" indent="-514350">
              <a:buFont typeface="+mj-lt"/>
              <a:buAutoNum type="arabicPeriod"/>
            </a:pPr>
            <a:r>
              <a:rPr lang="en-AU" sz="2000" b="1" dirty="0" smtClean="0">
                <a:solidFill>
                  <a:schemeClr val="tx1"/>
                </a:solidFill>
              </a:rPr>
              <a:t>Tensions </a:t>
            </a:r>
            <a:r>
              <a:rPr lang="en-AU" sz="2000" b="1" dirty="0">
                <a:solidFill>
                  <a:schemeClr val="tx1"/>
                </a:solidFill>
              </a:rPr>
              <a:t>or </a:t>
            </a:r>
            <a:r>
              <a:rPr lang="en-AU" sz="2000" b="1" dirty="0" smtClean="0">
                <a:solidFill>
                  <a:schemeClr val="tx1"/>
                </a:solidFill>
              </a:rPr>
              <a:t>frustrations</a:t>
            </a:r>
            <a:r>
              <a:rPr lang="en-AU" sz="2000" dirty="0" smtClean="0">
                <a:solidFill>
                  <a:schemeClr val="tx1"/>
                </a:solidFill>
              </a:rPr>
              <a:t>— people want job mobility opportunities but secondments are </a:t>
            </a:r>
            <a:r>
              <a:rPr lang="en-AU" sz="2000" dirty="0">
                <a:solidFill>
                  <a:schemeClr val="tx1"/>
                </a:solidFill>
              </a:rPr>
              <a:t>rarely openly </a:t>
            </a:r>
            <a:r>
              <a:rPr lang="en-AU" sz="2000" dirty="0" smtClean="0">
                <a:solidFill>
                  <a:schemeClr val="tx1"/>
                </a:solidFill>
              </a:rPr>
              <a:t>advertised, instead the same small number of staff members are often tapped on the shoulder</a:t>
            </a:r>
          </a:p>
          <a:p>
            <a:pPr marL="514350" indent="-514350">
              <a:buFont typeface="+mj-lt"/>
              <a:buAutoNum type="arabicPeriod"/>
            </a:pPr>
            <a:r>
              <a:rPr lang="en-AU" sz="2000" b="1" dirty="0" smtClean="0">
                <a:solidFill>
                  <a:schemeClr val="tx1"/>
                </a:solidFill>
              </a:rPr>
              <a:t>Loves </a:t>
            </a:r>
            <a:r>
              <a:rPr lang="en-AU" sz="2000" b="1" dirty="0">
                <a:solidFill>
                  <a:schemeClr val="tx1"/>
                </a:solidFill>
              </a:rPr>
              <a:t>or passions</a:t>
            </a:r>
            <a:r>
              <a:rPr lang="en-AU" sz="2000" dirty="0">
                <a:solidFill>
                  <a:schemeClr val="tx1"/>
                </a:solidFill>
              </a:rPr>
              <a:t>—customers love the ritual of eating </a:t>
            </a:r>
            <a:r>
              <a:rPr lang="en-AU" sz="2000" dirty="0" smtClean="0">
                <a:solidFill>
                  <a:schemeClr val="tx1"/>
                </a:solidFill>
              </a:rPr>
              <a:t>the chocolate </a:t>
            </a:r>
            <a:r>
              <a:rPr lang="en-AU" sz="2000" dirty="0">
                <a:solidFill>
                  <a:schemeClr val="tx1"/>
                </a:solidFill>
              </a:rPr>
              <a:t>layer off KitKats because it makes them feel </a:t>
            </a:r>
            <a:r>
              <a:rPr lang="en-AU" sz="2000" dirty="0" smtClean="0">
                <a:solidFill>
                  <a:schemeClr val="tx1"/>
                </a:solidFill>
              </a:rPr>
              <a:t>like they </a:t>
            </a:r>
            <a:r>
              <a:rPr lang="en-AU" sz="2000" dirty="0">
                <a:solidFill>
                  <a:schemeClr val="tx1"/>
                </a:solidFill>
              </a:rPr>
              <a:t>last </a:t>
            </a:r>
            <a:r>
              <a:rPr lang="en-AU" sz="2000" dirty="0" smtClean="0">
                <a:solidFill>
                  <a:schemeClr val="tx1"/>
                </a:solidFill>
              </a:rPr>
              <a:t>longer</a:t>
            </a:r>
            <a:endParaRPr lang="en-AU" sz="2000" dirty="0">
              <a:solidFill>
                <a:schemeClr val="tx1"/>
              </a:solidFill>
            </a:endParaRPr>
          </a:p>
        </p:txBody>
      </p:sp>
      <p:sp>
        <p:nvSpPr>
          <p:cNvPr id="5" name="Content Placeholder 4"/>
          <p:cNvSpPr>
            <a:spLocks noGrp="1"/>
          </p:cNvSpPr>
          <p:nvPr>
            <p:ph type="body" sz="quarter" idx="12"/>
          </p:nvPr>
        </p:nvSpPr>
        <p:spPr/>
        <p:txBody>
          <a:bodyPr>
            <a:normAutofit lnSpcReduction="10000"/>
          </a:bodyPr>
          <a:lstStyle/>
          <a:p>
            <a:pPr marL="514350" indent="-514350">
              <a:buFont typeface="+mj-lt"/>
              <a:buAutoNum type="arabicPeriod" startAt="5"/>
            </a:pPr>
            <a:r>
              <a:rPr lang="en-AU" sz="2000" b="1" dirty="0">
                <a:solidFill>
                  <a:schemeClr val="tx1"/>
                </a:solidFill>
              </a:rPr>
              <a:t>Unmet </a:t>
            </a:r>
            <a:r>
              <a:rPr lang="en-AU" sz="2000" b="1" dirty="0" smtClean="0">
                <a:solidFill>
                  <a:schemeClr val="tx1"/>
                </a:solidFill>
              </a:rPr>
              <a:t>needs</a:t>
            </a:r>
            <a:r>
              <a:rPr lang="en-AU" sz="2000" dirty="0" smtClean="0">
                <a:solidFill>
                  <a:schemeClr val="tx1"/>
                </a:solidFill>
              </a:rPr>
              <a:t>— </a:t>
            </a:r>
            <a:r>
              <a:rPr lang="en-AU" sz="2000" dirty="0"/>
              <a:t>The only time people have to update their car registration details is on the weekend, but that’s the day that the road and transport authority isn’t open </a:t>
            </a:r>
            <a:endParaRPr lang="en-AU" sz="2000" dirty="0">
              <a:solidFill>
                <a:schemeClr val="tx1"/>
              </a:solidFill>
            </a:endParaRPr>
          </a:p>
          <a:p>
            <a:pPr marL="514350" indent="-514350">
              <a:buFont typeface="+mj-lt"/>
              <a:buAutoNum type="arabicPeriod" startAt="5"/>
            </a:pPr>
            <a:r>
              <a:rPr lang="en-AU" sz="2000" b="1" dirty="0" smtClean="0">
                <a:solidFill>
                  <a:schemeClr val="tx1"/>
                </a:solidFill>
              </a:rPr>
              <a:t>Turns </a:t>
            </a:r>
            <a:r>
              <a:rPr lang="en-AU" sz="2000" b="1" dirty="0">
                <a:solidFill>
                  <a:schemeClr val="tx1"/>
                </a:solidFill>
              </a:rPr>
              <a:t>it on its head</a:t>
            </a:r>
            <a:r>
              <a:rPr lang="en-AU" sz="2000" dirty="0">
                <a:solidFill>
                  <a:schemeClr val="tx1"/>
                </a:solidFill>
              </a:rPr>
              <a:t>—Lindt is in the gift business, not the confectionery business</a:t>
            </a:r>
          </a:p>
          <a:p>
            <a:pPr marL="514350" indent="-514350">
              <a:buFont typeface="+mj-lt"/>
              <a:buAutoNum type="arabicPeriod" startAt="5"/>
            </a:pPr>
            <a:r>
              <a:rPr lang="en-AU" sz="2000" b="1" dirty="0">
                <a:solidFill>
                  <a:schemeClr val="tx1"/>
                </a:solidFill>
              </a:rPr>
              <a:t>Over-serving</a:t>
            </a:r>
            <a:r>
              <a:rPr lang="en-AU" sz="2000" dirty="0">
                <a:solidFill>
                  <a:schemeClr val="tx1"/>
                </a:solidFill>
              </a:rPr>
              <a:t> </a:t>
            </a:r>
            <a:r>
              <a:rPr lang="en-AU" sz="2000" dirty="0" smtClean="0">
                <a:solidFill>
                  <a:schemeClr val="tx1"/>
                </a:solidFill>
              </a:rPr>
              <a:t>—</a:t>
            </a:r>
            <a:r>
              <a:rPr lang="en-AU" sz="2000" dirty="0"/>
              <a:t>We’re trying really hard to help people work out if they’re eligible by providing lots of guidance material, but it’s too much information and people are giving up because it seems too hard </a:t>
            </a:r>
            <a:endParaRPr lang="en-AU" sz="2000" dirty="0">
              <a:solidFill>
                <a:schemeClr val="tx1"/>
              </a:solidFill>
            </a:endParaRPr>
          </a:p>
          <a:p>
            <a:pPr marL="514350" indent="-514350">
              <a:buFont typeface="+mj-lt"/>
              <a:buAutoNum type="arabicPeriod" startAt="5"/>
            </a:pPr>
            <a:r>
              <a:rPr lang="en-AU" sz="2000" b="1" dirty="0">
                <a:solidFill>
                  <a:schemeClr val="tx1"/>
                </a:solidFill>
              </a:rPr>
              <a:t>Surprises</a:t>
            </a:r>
            <a:r>
              <a:rPr lang="en-AU" sz="2000" dirty="0">
                <a:solidFill>
                  <a:schemeClr val="tx1"/>
                </a:solidFill>
              </a:rPr>
              <a:t>—there are users outside of the expected target audience, such as a grandparent who loves video games.</a:t>
            </a:r>
          </a:p>
          <a:p>
            <a:pPr marL="0" indent="0">
              <a:buNone/>
            </a:pPr>
            <a:endParaRPr lang="en-AU" sz="2000" dirty="0">
              <a:solidFill>
                <a:schemeClr val="tx1"/>
              </a:solidFill>
            </a:endParaRPr>
          </a:p>
        </p:txBody>
      </p:sp>
      <p:sp>
        <p:nvSpPr>
          <p:cNvPr id="2" name="Slide Number Placeholder 1"/>
          <p:cNvSpPr>
            <a:spLocks noGrp="1"/>
          </p:cNvSpPr>
          <p:nvPr>
            <p:ph type="sldNum" sz="quarter" idx="4294967295"/>
          </p:nvPr>
        </p:nvSpPr>
        <p:spPr>
          <a:xfrm>
            <a:off x="9448800" y="6356350"/>
            <a:ext cx="2743200" cy="365125"/>
          </a:xfrm>
          <a:prstGeom prst="rect">
            <a:avLst/>
          </a:prstGeom>
        </p:spPr>
        <p:txBody>
          <a:bodyPr/>
          <a:lstStyle/>
          <a:p>
            <a:fld id="{E7631431-254B-420B-A6E9-4316D238AFD8}" type="slidenum">
              <a:rPr lang="en-AU" smtClean="0"/>
              <a:t>19</a:t>
            </a:fld>
            <a:endParaRPr lang="en-AU" dirty="0"/>
          </a:p>
        </p:txBody>
      </p:sp>
    </p:spTree>
    <p:extLst>
      <p:ext uri="{BB962C8B-B14F-4D97-AF65-F5344CB8AC3E}">
        <p14:creationId xmlns:p14="http://schemas.microsoft.com/office/powerpoint/2010/main" val="12507218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21148" t="7852" r="22541" b="7852"/>
          <a:stretch/>
        </p:blipFill>
        <p:spPr>
          <a:xfrm>
            <a:off x="5321507" y="0"/>
            <a:ext cx="6865495" cy="6858000"/>
          </a:xfrm>
        </p:spPr>
      </p:pic>
      <p:sp>
        <p:nvSpPr>
          <p:cNvPr id="3" name="TextBox 2"/>
          <p:cNvSpPr txBox="1"/>
          <p:nvPr/>
        </p:nvSpPr>
        <p:spPr>
          <a:xfrm>
            <a:off x="169222" y="1449870"/>
            <a:ext cx="3823855" cy="461665"/>
          </a:xfrm>
          <a:prstGeom prst="rect">
            <a:avLst/>
          </a:prstGeom>
          <a:noFill/>
        </p:spPr>
        <p:txBody>
          <a:bodyPr wrap="square" rtlCol="0">
            <a:spAutoFit/>
          </a:bodyPr>
          <a:lstStyle/>
          <a:p>
            <a:pPr marL="342900" indent="-342900">
              <a:buAutoNum type="arabicPeriod"/>
            </a:pPr>
            <a:endParaRPr lang="en-AU" sz="2400" dirty="0">
              <a:solidFill>
                <a:schemeClr val="bg1"/>
              </a:solidFill>
            </a:endParaRPr>
          </a:p>
        </p:txBody>
      </p:sp>
      <p:sp>
        <p:nvSpPr>
          <p:cNvPr id="2" name="TextBox 1"/>
          <p:cNvSpPr txBox="1"/>
          <p:nvPr/>
        </p:nvSpPr>
        <p:spPr>
          <a:xfrm>
            <a:off x="169221" y="341874"/>
            <a:ext cx="4897453" cy="3539430"/>
          </a:xfrm>
          <a:prstGeom prst="rect">
            <a:avLst/>
          </a:prstGeom>
          <a:noFill/>
        </p:spPr>
        <p:txBody>
          <a:bodyPr wrap="square" rtlCol="0">
            <a:spAutoFit/>
          </a:bodyPr>
          <a:lstStyle/>
          <a:p>
            <a:pPr marL="809625" indent="-809625">
              <a:buAutoNum type="arabicPeriod"/>
            </a:pPr>
            <a:r>
              <a:rPr lang="en-AU" sz="2800" dirty="0" smtClean="0"/>
              <a:t>Solo: write a few </a:t>
            </a:r>
            <a:r>
              <a:rPr lang="en-AU" sz="2800" b="1" dirty="0" smtClean="0"/>
              <a:t>reflections</a:t>
            </a:r>
            <a:r>
              <a:rPr lang="en-AU" sz="2800" dirty="0" smtClean="0"/>
              <a:t> on </a:t>
            </a:r>
            <a:r>
              <a:rPr lang="en-AU" sz="2800" dirty="0"/>
              <a:t>how you went </a:t>
            </a:r>
            <a:endParaRPr lang="en-AU" sz="2800" dirty="0" smtClean="0"/>
          </a:p>
          <a:p>
            <a:pPr marL="809625" indent="-809625">
              <a:buAutoNum type="arabicPeriod"/>
            </a:pPr>
            <a:r>
              <a:rPr lang="en-AU" sz="2800" b="1" dirty="0" smtClean="0"/>
              <a:t>Share </a:t>
            </a:r>
            <a:r>
              <a:rPr lang="en-AU" sz="2800" b="1" dirty="0"/>
              <a:t>back</a:t>
            </a:r>
            <a:r>
              <a:rPr lang="en-AU" sz="2800" dirty="0"/>
              <a:t>: What did you use? How did it go? If you didn’t use anything, why not? </a:t>
            </a:r>
          </a:p>
          <a:p>
            <a:pPr marL="809625" indent="-809625"/>
            <a:endParaRPr lang="en-AU" sz="2800" dirty="0"/>
          </a:p>
        </p:txBody>
      </p:sp>
    </p:spTree>
    <p:extLst>
      <p:ext uri="{BB962C8B-B14F-4D97-AF65-F5344CB8AC3E}">
        <p14:creationId xmlns:p14="http://schemas.microsoft.com/office/powerpoint/2010/main" val="33836187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AU" dirty="0" smtClean="0"/>
              <a:t>Getting to insights: Asking Why</a:t>
            </a:r>
            <a:endParaRPr lang="en-AU" dirty="0"/>
          </a:p>
        </p:txBody>
      </p:sp>
      <p:sp>
        <p:nvSpPr>
          <p:cNvPr id="6" name="Content Placeholder 5"/>
          <p:cNvSpPr>
            <a:spLocks noGrp="1"/>
          </p:cNvSpPr>
          <p:nvPr>
            <p:ph type="body" sz="quarter" idx="11"/>
          </p:nvPr>
        </p:nvSpPr>
        <p:spPr>
          <a:xfrm>
            <a:off x="646113" y="1162994"/>
            <a:ext cx="10955114" cy="4323406"/>
          </a:xfrm>
        </p:spPr>
        <p:txBody>
          <a:bodyPr>
            <a:normAutofit lnSpcReduction="10000"/>
          </a:bodyPr>
          <a:lstStyle/>
          <a:p>
            <a:pPr marL="0" indent="0">
              <a:buNone/>
            </a:pPr>
            <a:r>
              <a:rPr lang="en-AU" sz="2600" b="1" dirty="0"/>
              <a:t>Observation: </a:t>
            </a:r>
            <a:r>
              <a:rPr lang="en-AU" sz="2600" dirty="0" smtClean="0"/>
              <a:t>New residents enjoy the visits from the companion dogs that come each week</a:t>
            </a:r>
            <a:endParaRPr lang="en-AU" sz="2600" dirty="0"/>
          </a:p>
          <a:p>
            <a:pPr marL="0" indent="0">
              <a:buNone/>
            </a:pPr>
            <a:r>
              <a:rPr lang="en-AU" sz="2600" b="1" dirty="0"/>
              <a:t>WHY? </a:t>
            </a:r>
          </a:p>
          <a:p>
            <a:pPr marL="0" indent="0">
              <a:buNone/>
            </a:pPr>
            <a:r>
              <a:rPr lang="en-AU" sz="2600" dirty="0"/>
              <a:t>Because </a:t>
            </a:r>
            <a:r>
              <a:rPr lang="en-AU" sz="2600" dirty="0" smtClean="0"/>
              <a:t>the dogs provide a different focus for them</a:t>
            </a:r>
            <a:endParaRPr lang="en-AU" sz="2600" dirty="0"/>
          </a:p>
          <a:p>
            <a:pPr marL="0" indent="0">
              <a:buNone/>
            </a:pPr>
            <a:r>
              <a:rPr lang="en-AU" sz="2600" b="1" dirty="0"/>
              <a:t>WHY?</a:t>
            </a:r>
          </a:p>
          <a:p>
            <a:pPr marL="0" indent="0">
              <a:buNone/>
            </a:pPr>
            <a:r>
              <a:rPr lang="en-AU" sz="2600" dirty="0"/>
              <a:t>Because </a:t>
            </a:r>
            <a:r>
              <a:rPr lang="en-AU" sz="2600" dirty="0" smtClean="0"/>
              <a:t>they like the companionship of the dogs</a:t>
            </a:r>
            <a:endParaRPr lang="en-AU" sz="2600" dirty="0"/>
          </a:p>
          <a:p>
            <a:pPr marL="0" indent="0">
              <a:buNone/>
            </a:pPr>
            <a:r>
              <a:rPr lang="en-AU" sz="2600" b="1" dirty="0"/>
              <a:t>WHY?</a:t>
            </a:r>
          </a:p>
          <a:p>
            <a:pPr marL="0" indent="0">
              <a:buNone/>
            </a:pPr>
            <a:r>
              <a:rPr lang="en-US" sz="2600" dirty="0"/>
              <a:t>Because </a:t>
            </a:r>
            <a:r>
              <a:rPr lang="en-US" sz="2600" dirty="0" smtClean="0"/>
              <a:t>in their first month they lack companionship and often feel lonely and isolated</a:t>
            </a:r>
            <a:endParaRPr lang="en-US" sz="2600" dirty="0"/>
          </a:p>
          <a:p>
            <a:pPr marL="0" indent="0">
              <a:buNone/>
            </a:pPr>
            <a:r>
              <a:rPr lang="en-AU" sz="2600" b="1" dirty="0"/>
              <a:t>… WHY?  ... WHY? … and so forth.</a:t>
            </a:r>
            <a:endParaRPr lang="en-US" sz="2600" dirty="0"/>
          </a:p>
          <a:p>
            <a:pPr marL="0" indent="0">
              <a:buNone/>
            </a:pPr>
            <a:endParaRPr lang="en-US" sz="2600" dirty="0"/>
          </a:p>
          <a:p>
            <a:pPr marL="0" indent="0">
              <a:buNone/>
            </a:pPr>
            <a:endParaRPr lang="en-US" sz="2600" dirty="0"/>
          </a:p>
          <a:p>
            <a:pPr marL="0" indent="0">
              <a:buNone/>
            </a:pPr>
            <a:endParaRPr lang="en-US" sz="2600" dirty="0"/>
          </a:p>
        </p:txBody>
      </p:sp>
    </p:spTree>
    <p:extLst>
      <p:ext uri="{BB962C8B-B14F-4D97-AF65-F5344CB8AC3E}">
        <p14:creationId xmlns:p14="http://schemas.microsoft.com/office/powerpoint/2010/main" val="173841395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AU" dirty="0" smtClean="0"/>
              <a:t>From a point of view to an insight</a:t>
            </a:r>
            <a:endParaRPr lang="en-AU" dirty="0"/>
          </a:p>
        </p:txBody>
      </p:sp>
      <p:sp>
        <p:nvSpPr>
          <p:cNvPr id="6" name="Content Placeholder 5"/>
          <p:cNvSpPr>
            <a:spLocks noGrp="1"/>
          </p:cNvSpPr>
          <p:nvPr>
            <p:ph type="body" sz="quarter" idx="11"/>
          </p:nvPr>
        </p:nvSpPr>
        <p:spPr>
          <a:xfrm>
            <a:off x="5899757" y="1557201"/>
            <a:ext cx="6170323" cy="3894137"/>
          </a:xfrm>
        </p:spPr>
        <p:txBody>
          <a:bodyPr>
            <a:normAutofit/>
          </a:bodyPr>
          <a:lstStyle/>
          <a:p>
            <a:pPr marL="0" indent="0">
              <a:buNone/>
            </a:pPr>
            <a:r>
              <a:rPr lang="en-AU" sz="2400" b="1" dirty="0" smtClean="0"/>
              <a:t>Insight	</a:t>
            </a:r>
            <a:r>
              <a:rPr lang="en-AU" sz="2400" b="1" dirty="0"/>
              <a:t> </a:t>
            </a:r>
            <a:r>
              <a:rPr lang="en-AU" sz="2400" b="1" dirty="0" smtClean="0"/>
              <a:t>    Write 2-3 sentences:</a:t>
            </a:r>
            <a:endParaRPr lang="en-AU" b="1" dirty="0" smtClean="0"/>
          </a:p>
          <a:p>
            <a:pPr marL="457200" indent="-457200">
              <a:buFont typeface="+mj-lt"/>
              <a:buAutoNum type="arabicPeriod"/>
            </a:pPr>
            <a:r>
              <a:rPr lang="en-AU" sz="2000" b="1" dirty="0"/>
              <a:t>INFORM </a:t>
            </a:r>
            <a:r>
              <a:rPr lang="en-AU" sz="2000" dirty="0"/>
              <a:t>Does it shed light on what people need and want?</a:t>
            </a:r>
          </a:p>
          <a:p>
            <a:pPr marL="457200" indent="-457200">
              <a:buFont typeface="+mj-lt"/>
              <a:buAutoNum type="arabicPeriod"/>
            </a:pPr>
            <a:r>
              <a:rPr lang="en-AU" sz="2000" b="1" dirty="0"/>
              <a:t>INSPIRE </a:t>
            </a:r>
            <a:r>
              <a:rPr lang="en-AU" sz="2000" dirty="0"/>
              <a:t>Is it motivating? Does it make you FEEL something in order to DO something?</a:t>
            </a:r>
          </a:p>
          <a:p>
            <a:pPr marL="457200" indent="-457200">
              <a:buFont typeface="+mj-lt"/>
              <a:buAutoNum type="arabicPeriod"/>
            </a:pPr>
            <a:r>
              <a:rPr lang="en-AU" sz="2000" b="1" dirty="0"/>
              <a:t>MEMORABLE </a:t>
            </a:r>
            <a:r>
              <a:rPr lang="en-AU" sz="2000" dirty="0"/>
              <a:t>Is it phrased in a way that will stick with you and be easy to share with others?</a:t>
            </a:r>
          </a:p>
          <a:p>
            <a:pPr marL="0" indent="0">
              <a:buNone/>
            </a:pPr>
            <a:endParaRPr lang="en-AU" b="1" dirty="0"/>
          </a:p>
        </p:txBody>
      </p:sp>
      <p:sp>
        <p:nvSpPr>
          <p:cNvPr id="2" name="Rectangle 1"/>
          <p:cNvSpPr/>
          <p:nvPr/>
        </p:nvSpPr>
        <p:spPr>
          <a:xfrm>
            <a:off x="645460" y="1559997"/>
            <a:ext cx="4541682" cy="2616101"/>
          </a:xfrm>
          <a:prstGeom prst="rect">
            <a:avLst/>
          </a:prstGeom>
        </p:spPr>
        <p:txBody>
          <a:bodyPr wrap="square">
            <a:spAutoFit/>
          </a:bodyPr>
          <a:lstStyle/>
          <a:p>
            <a:r>
              <a:rPr lang="en-AU" sz="2400" b="1" dirty="0" smtClean="0"/>
              <a:t>Point of view statement</a:t>
            </a:r>
          </a:p>
          <a:p>
            <a:r>
              <a:rPr lang="en-AU" sz="2000" b="1" dirty="0"/>
              <a:t>First Sentence – </a:t>
            </a:r>
            <a:r>
              <a:rPr lang="en-AU" sz="2000" dirty="0"/>
              <a:t>Describe the current situation</a:t>
            </a:r>
          </a:p>
          <a:p>
            <a:r>
              <a:rPr lang="en-AU" sz="2000" b="1" dirty="0" smtClean="0"/>
              <a:t>Second </a:t>
            </a:r>
            <a:r>
              <a:rPr lang="en-AU" sz="2000" b="1" dirty="0"/>
              <a:t>Sentence – </a:t>
            </a:r>
            <a:r>
              <a:rPr lang="en-AU" sz="2000" dirty="0"/>
              <a:t>Describe the dilemma and clearly articulate why this is a frustration in their life</a:t>
            </a:r>
          </a:p>
          <a:p>
            <a:r>
              <a:rPr lang="en-AU" sz="2000" b="1" dirty="0" smtClean="0"/>
              <a:t>Third </a:t>
            </a:r>
            <a:r>
              <a:rPr lang="en-AU" sz="2000" b="1" dirty="0"/>
              <a:t>Sentence – </a:t>
            </a:r>
            <a:r>
              <a:rPr lang="en-AU" sz="2000" dirty="0"/>
              <a:t>Describe their desired end-state, their ideal </a:t>
            </a:r>
            <a:r>
              <a:rPr lang="en-AU" sz="2000" dirty="0" smtClean="0"/>
              <a:t>situation</a:t>
            </a:r>
            <a:endParaRPr lang="en-AU" sz="2000" dirty="0"/>
          </a:p>
        </p:txBody>
      </p:sp>
      <p:grpSp>
        <p:nvGrpSpPr>
          <p:cNvPr id="15" name="Group 14"/>
          <p:cNvGrpSpPr/>
          <p:nvPr/>
        </p:nvGrpSpPr>
        <p:grpSpPr>
          <a:xfrm>
            <a:off x="645460" y="1557201"/>
            <a:ext cx="6435071" cy="2561645"/>
            <a:chOff x="645460" y="1557201"/>
            <a:chExt cx="6435071" cy="2561645"/>
          </a:xfrm>
        </p:grpSpPr>
        <p:sp>
          <p:nvSpPr>
            <p:cNvPr id="4" name="Rectangle 3"/>
            <p:cNvSpPr/>
            <p:nvPr/>
          </p:nvSpPr>
          <p:spPr>
            <a:xfrm>
              <a:off x="645460" y="3495759"/>
              <a:ext cx="4452522" cy="623087"/>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9" name="Rectangle 8"/>
            <p:cNvSpPr/>
            <p:nvPr/>
          </p:nvSpPr>
          <p:spPr>
            <a:xfrm>
              <a:off x="5834358" y="1557201"/>
              <a:ext cx="1246173" cy="425348"/>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cxnSp>
          <p:nvCxnSpPr>
            <p:cNvPr id="13" name="Elbow Connector 12"/>
            <p:cNvCxnSpPr>
              <a:stCxn id="4" idx="3"/>
              <a:endCxn id="9" idx="1"/>
            </p:cNvCxnSpPr>
            <p:nvPr/>
          </p:nvCxnSpPr>
          <p:spPr>
            <a:xfrm flipV="1">
              <a:off x="5097982" y="1769875"/>
              <a:ext cx="736376" cy="2037428"/>
            </a:xfrm>
            <a:prstGeom prst="bentConnector3">
              <a:avLst/>
            </a:prstGeom>
            <a:ln>
              <a:solidFill>
                <a:srgbClr val="C00000"/>
              </a:solidFill>
              <a:tailEnd type="triangle"/>
            </a:ln>
          </p:spPr>
          <p:style>
            <a:lnRef idx="3">
              <a:schemeClr val="accent1"/>
            </a:lnRef>
            <a:fillRef idx="0">
              <a:schemeClr val="accent1"/>
            </a:fillRef>
            <a:effectRef idx="2">
              <a:schemeClr val="accent1"/>
            </a:effectRef>
            <a:fontRef idx="minor">
              <a:schemeClr val="tx1"/>
            </a:fontRef>
          </p:style>
        </p:cxnSp>
      </p:grpSp>
      <p:sp>
        <p:nvSpPr>
          <p:cNvPr id="3" name="TextBox 2"/>
          <p:cNvSpPr txBox="1"/>
          <p:nvPr/>
        </p:nvSpPr>
        <p:spPr>
          <a:xfrm>
            <a:off x="569869" y="4407074"/>
            <a:ext cx="10594377" cy="1231106"/>
          </a:xfrm>
          <a:prstGeom prst="rect">
            <a:avLst/>
          </a:prstGeom>
          <a:noFill/>
        </p:spPr>
        <p:txBody>
          <a:bodyPr wrap="square" rtlCol="0">
            <a:spAutoFit/>
          </a:bodyPr>
          <a:lstStyle/>
          <a:p>
            <a:r>
              <a:rPr lang="en-AU" dirty="0" smtClean="0"/>
              <a:t>For example: </a:t>
            </a:r>
            <a:r>
              <a:rPr lang="en-AU" dirty="0"/>
              <a:t>Our new residents look for companionship because they often feel isolated and lonely in their first </a:t>
            </a:r>
            <a:r>
              <a:rPr lang="en-AU" dirty="0" smtClean="0"/>
              <a:t>month in the nursing home.</a:t>
            </a:r>
            <a:r>
              <a:rPr lang="en-US" sz="2000" dirty="0" smtClean="0"/>
              <a:t> </a:t>
            </a:r>
            <a:endParaRPr lang="en-US" sz="2000" dirty="0"/>
          </a:p>
          <a:p>
            <a:endParaRPr lang="en-AU" dirty="0" smtClean="0"/>
          </a:p>
          <a:p>
            <a:endParaRPr lang="en-AU" dirty="0"/>
          </a:p>
        </p:txBody>
      </p:sp>
    </p:spTree>
    <p:extLst>
      <p:ext uri="{BB962C8B-B14F-4D97-AF65-F5344CB8AC3E}">
        <p14:creationId xmlns:p14="http://schemas.microsoft.com/office/powerpoint/2010/main" val="1106291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a:t>Activity – </a:t>
            </a:r>
            <a:r>
              <a:rPr lang="en-AU" dirty="0" smtClean="0"/>
              <a:t>Insighting</a:t>
            </a:r>
            <a:endParaRPr lang="en-AU" dirty="0"/>
          </a:p>
        </p:txBody>
      </p:sp>
      <p:sp>
        <p:nvSpPr>
          <p:cNvPr id="3" name="Content Placeholder 2"/>
          <p:cNvSpPr>
            <a:spLocks noGrp="1"/>
          </p:cNvSpPr>
          <p:nvPr>
            <p:ph type="body" sz="quarter" idx="11"/>
          </p:nvPr>
        </p:nvSpPr>
        <p:spPr/>
        <p:txBody>
          <a:bodyPr>
            <a:noAutofit/>
          </a:bodyPr>
          <a:lstStyle/>
          <a:p>
            <a:pPr marL="342900" indent="-342900">
              <a:lnSpc>
                <a:spcPct val="100000"/>
              </a:lnSpc>
              <a:spcBef>
                <a:spcPts val="600"/>
              </a:spcBef>
              <a:spcAft>
                <a:spcPts val="600"/>
              </a:spcAft>
              <a:buFont typeface="Arial" panose="020B0604020202020204" pitchFamily="34" charset="0"/>
              <a:buAutoNum type="arabicPeriod"/>
            </a:pPr>
            <a:r>
              <a:rPr lang="en-AU" sz="2800" b="1" dirty="0">
                <a:solidFill>
                  <a:prstClr val="black">
                    <a:lumMod val="75000"/>
                    <a:lumOff val="25000"/>
                  </a:prstClr>
                </a:solidFill>
              </a:rPr>
              <a:t>In pairs</a:t>
            </a:r>
            <a:r>
              <a:rPr lang="en-AU" sz="2800" dirty="0">
                <a:solidFill>
                  <a:prstClr val="black">
                    <a:lumMod val="75000"/>
                    <a:lumOff val="25000"/>
                  </a:prstClr>
                </a:solidFill>
              </a:rPr>
              <a:t>, rephrase one of your </a:t>
            </a:r>
            <a:r>
              <a:rPr lang="en-AU" sz="2800" dirty="0" smtClean="0">
                <a:solidFill>
                  <a:prstClr val="black">
                    <a:lumMod val="75000"/>
                    <a:lumOff val="25000"/>
                  </a:prstClr>
                </a:solidFill>
              </a:rPr>
              <a:t>point of view statements into an insight</a:t>
            </a:r>
            <a:endParaRPr lang="en-AU" sz="2400" dirty="0" smtClean="0">
              <a:solidFill>
                <a:prstClr val="black">
                  <a:lumMod val="75000"/>
                  <a:lumOff val="25000"/>
                </a:prstClr>
              </a:solidFill>
            </a:endParaRPr>
          </a:p>
          <a:p>
            <a:pPr marL="342900" indent="-342900">
              <a:lnSpc>
                <a:spcPct val="100000"/>
              </a:lnSpc>
              <a:spcBef>
                <a:spcPts val="600"/>
              </a:spcBef>
              <a:spcAft>
                <a:spcPts val="600"/>
              </a:spcAft>
              <a:buFont typeface="Arial" panose="020B0604020202020204" pitchFamily="34" charset="0"/>
              <a:buAutoNum type="arabicPeriod"/>
            </a:pPr>
            <a:r>
              <a:rPr lang="en-US" sz="2800" dirty="0">
                <a:solidFill>
                  <a:prstClr val="black">
                    <a:lumMod val="75000"/>
                    <a:lumOff val="25000"/>
                  </a:prstClr>
                </a:solidFill>
              </a:rPr>
              <a:t>Ask “why” to dig </a:t>
            </a:r>
            <a:r>
              <a:rPr lang="en-US" sz="2800" dirty="0" smtClean="0">
                <a:solidFill>
                  <a:prstClr val="black">
                    <a:lumMod val="75000"/>
                    <a:lumOff val="25000"/>
                  </a:prstClr>
                </a:solidFill>
              </a:rPr>
              <a:t>deeper</a:t>
            </a:r>
          </a:p>
          <a:p>
            <a:pPr marL="342900" indent="-342900">
              <a:lnSpc>
                <a:spcPct val="100000"/>
              </a:lnSpc>
              <a:spcBef>
                <a:spcPts val="600"/>
              </a:spcBef>
              <a:spcAft>
                <a:spcPts val="600"/>
              </a:spcAft>
              <a:buFont typeface="Arial" panose="020B0604020202020204" pitchFamily="34" charset="0"/>
              <a:buAutoNum type="arabicPeriod"/>
            </a:pPr>
            <a:r>
              <a:rPr lang="en-US" sz="2800" dirty="0" smtClean="0">
                <a:solidFill>
                  <a:prstClr val="black">
                    <a:lumMod val="75000"/>
                    <a:lumOff val="25000"/>
                  </a:prstClr>
                </a:solidFill>
              </a:rPr>
              <a:t>Ensure there is a ‘so-what’ or ‘a-ha’ element to your insight </a:t>
            </a:r>
            <a:endParaRPr lang="en-US" sz="2400" dirty="0" smtClean="0">
              <a:solidFill>
                <a:prstClr val="black">
                  <a:lumMod val="75000"/>
                  <a:lumOff val="25000"/>
                </a:prstClr>
              </a:solidFill>
            </a:endParaRPr>
          </a:p>
          <a:p>
            <a:pPr marL="342900" indent="-342900">
              <a:lnSpc>
                <a:spcPct val="100000"/>
              </a:lnSpc>
              <a:spcBef>
                <a:spcPts val="600"/>
              </a:spcBef>
              <a:spcAft>
                <a:spcPts val="600"/>
              </a:spcAft>
              <a:buFont typeface="Arial" panose="020B0604020202020204" pitchFamily="34" charset="0"/>
              <a:buAutoNum type="arabicPeriod"/>
            </a:pPr>
            <a:r>
              <a:rPr lang="en-US" sz="2800" dirty="0" smtClean="0">
                <a:solidFill>
                  <a:prstClr val="black">
                    <a:lumMod val="75000"/>
                    <a:lumOff val="25000"/>
                  </a:prstClr>
                </a:solidFill>
              </a:rPr>
              <a:t>Check </a:t>
            </a:r>
            <a:r>
              <a:rPr lang="en-US" sz="2800" dirty="0">
                <a:solidFill>
                  <a:prstClr val="black">
                    <a:lumMod val="75000"/>
                    <a:lumOff val="25000"/>
                  </a:prstClr>
                </a:solidFill>
              </a:rPr>
              <a:t>that your insight meets the principles and </a:t>
            </a:r>
            <a:r>
              <a:rPr lang="en-US" sz="2800" dirty="0" smtClean="0">
                <a:solidFill>
                  <a:prstClr val="black">
                    <a:lumMod val="75000"/>
                    <a:lumOff val="25000"/>
                  </a:prstClr>
                </a:solidFill>
              </a:rPr>
              <a:t>iterate</a:t>
            </a:r>
            <a:endParaRPr lang="en-AU" sz="2400" dirty="0">
              <a:solidFill>
                <a:prstClr val="black">
                  <a:lumMod val="75000"/>
                  <a:lumOff val="25000"/>
                </a:prstClr>
              </a:solidFill>
            </a:endParaRPr>
          </a:p>
        </p:txBody>
      </p:sp>
      <p:pic>
        <p:nvPicPr>
          <p:cNvPr id="9" name="Picture Placeholder 5"/>
          <p:cNvPicPr>
            <a:picLocks noGrp="1" noChangeAspect="1"/>
          </p:cNvPicPr>
          <p:nvPr>
            <p:ph type="pic" sz="quarter" idx="4294967295"/>
          </p:nvPr>
        </p:nvPicPr>
        <p:blipFill rotWithShape="1">
          <a:blip r:embed="rId3" cstate="print">
            <a:extLst>
              <a:ext uri="{28A0092B-C50C-407E-A947-70E740481C1C}">
                <a14:useLocalDpi xmlns:a14="http://schemas.microsoft.com/office/drawing/2010/main" val="0"/>
              </a:ext>
            </a:extLst>
          </a:blip>
          <a:srcRect l="24492" t="824" r="26807" b="2968"/>
          <a:stretch/>
        </p:blipFill>
        <p:spPr>
          <a:xfrm rot="5400000">
            <a:off x="7824574" y="796823"/>
            <a:ext cx="3398837" cy="5030788"/>
          </a:xfrm>
          <a:prstGeom prst="rect">
            <a:avLst/>
          </a:prstGeom>
          <a:noFill/>
        </p:spPr>
      </p:pic>
    </p:spTree>
    <p:extLst>
      <p:ext uri="{BB962C8B-B14F-4D97-AF65-F5344CB8AC3E}">
        <p14:creationId xmlns:p14="http://schemas.microsoft.com/office/powerpoint/2010/main" val="27785108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l"/>
            <a:r>
              <a:rPr lang="en-AU" dirty="0" smtClean="0"/>
              <a:t>Putting it together</a:t>
            </a:r>
            <a:endParaRPr lang="en-AU" dirty="0"/>
          </a:p>
        </p:txBody>
      </p:sp>
      <p:sp>
        <p:nvSpPr>
          <p:cNvPr id="6" name="Content Placeholder 5"/>
          <p:cNvSpPr>
            <a:spLocks noGrp="1"/>
          </p:cNvSpPr>
          <p:nvPr>
            <p:ph type="body" sz="quarter" idx="11"/>
          </p:nvPr>
        </p:nvSpPr>
        <p:spPr>
          <a:xfrm>
            <a:off x="2333984" y="1612798"/>
            <a:ext cx="5395885" cy="3948030"/>
          </a:xfrm>
        </p:spPr>
        <p:txBody>
          <a:bodyPr>
            <a:normAutofit/>
          </a:bodyPr>
          <a:lstStyle/>
          <a:p>
            <a:pPr marL="0" indent="0">
              <a:buNone/>
            </a:pPr>
            <a:r>
              <a:rPr lang="en-AU" sz="2800" b="1" dirty="0" smtClean="0"/>
              <a:t>Insight: </a:t>
            </a:r>
            <a:r>
              <a:rPr lang="en-AU" sz="2400" b="1" dirty="0"/>
              <a:t>write in 2-3 sentences </a:t>
            </a:r>
            <a:endParaRPr lang="en-AU" sz="2400" b="1" dirty="0" smtClean="0"/>
          </a:p>
          <a:p>
            <a:pPr marL="457200" indent="-457200">
              <a:buFont typeface="+mj-lt"/>
              <a:buAutoNum type="arabicPeriod"/>
            </a:pPr>
            <a:r>
              <a:rPr lang="en-AU" sz="2400" b="1" dirty="0"/>
              <a:t>INFORM </a:t>
            </a:r>
            <a:r>
              <a:rPr lang="en-AU" sz="2400" dirty="0"/>
              <a:t>Does it shed light on what people need and want?</a:t>
            </a:r>
          </a:p>
          <a:p>
            <a:pPr marL="457200" indent="-457200">
              <a:buFont typeface="+mj-lt"/>
              <a:buAutoNum type="arabicPeriod"/>
            </a:pPr>
            <a:r>
              <a:rPr lang="en-AU" sz="2400" b="1" dirty="0"/>
              <a:t>INSPIRE </a:t>
            </a:r>
            <a:r>
              <a:rPr lang="en-AU" sz="2400" dirty="0"/>
              <a:t>Is it motivating? Does it make you FEEL something in order to DO something?</a:t>
            </a:r>
          </a:p>
          <a:p>
            <a:pPr marL="457200" indent="-457200">
              <a:buFont typeface="+mj-lt"/>
              <a:buAutoNum type="arabicPeriod"/>
            </a:pPr>
            <a:r>
              <a:rPr lang="en-AU" sz="2400" b="1" dirty="0"/>
              <a:t>MEMORABLE </a:t>
            </a:r>
            <a:r>
              <a:rPr lang="en-AU" sz="2400" dirty="0"/>
              <a:t>Is it phrased in a way that will stick with you and be easy to share with others</a:t>
            </a:r>
            <a:r>
              <a:rPr lang="en-AU" sz="2400" dirty="0" smtClean="0"/>
              <a:t>?</a:t>
            </a:r>
            <a:endParaRPr lang="en-AU" sz="2400" dirty="0"/>
          </a:p>
        </p:txBody>
      </p:sp>
      <p:sp>
        <p:nvSpPr>
          <p:cNvPr id="3" name="TextBox 2"/>
          <p:cNvSpPr txBox="1"/>
          <p:nvPr/>
        </p:nvSpPr>
        <p:spPr>
          <a:xfrm>
            <a:off x="7940083" y="2573078"/>
            <a:ext cx="3712373" cy="2739211"/>
          </a:xfrm>
          <a:prstGeom prst="rect">
            <a:avLst/>
          </a:prstGeom>
          <a:noFill/>
        </p:spPr>
        <p:txBody>
          <a:bodyPr wrap="square" rtlCol="0">
            <a:spAutoFit/>
          </a:bodyPr>
          <a:lstStyle/>
          <a:p>
            <a:r>
              <a:rPr lang="en-AU" sz="2400" i="1" dirty="0" smtClean="0"/>
              <a:t>Our </a:t>
            </a:r>
            <a:r>
              <a:rPr lang="en-AU" sz="2400" i="1" dirty="0"/>
              <a:t>new residents look for companionship because they often feel isolated and lonely in their first </a:t>
            </a:r>
            <a:r>
              <a:rPr lang="en-AU" sz="2400" i="1" dirty="0" smtClean="0"/>
              <a:t>month in the nursing home.</a:t>
            </a:r>
            <a:r>
              <a:rPr lang="en-US" sz="2800" i="1" dirty="0" smtClean="0"/>
              <a:t> </a:t>
            </a:r>
            <a:endParaRPr lang="en-US" sz="2800" i="1" dirty="0"/>
          </a:p>
          <a:p>
            <a:endParaRPr lang="en-AU" sz="2400" i="1" dirty="0" smtClean="0"/>
          </a:p>
          <a:p>
            <a:endParaRPr lang="en-AU" sz="2400" i="1" dirty="0"/>
          </a:p>
        </p:txBody>
      </p:sp>
      <p:pic>
        <p:nvPicPr>
          <p:cNvPr id="7" name="Picture 6"/>
          <p:cNvPicPr>
            <a:picLocks noChangeAspect="1"/>
          </p:cNvPicPr>
          <p:nvPr/>
        </p:nvPicPr>
        <p:blipFill>
          <a:blip r:embed="rId3"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7940083" y="1510367"/>
            <a:ext cx="990488" cy="1062711"/>
          </a:xfrm>
          <a:prstGeom prst="rect">
            <a:avLst/>
          </a:prstGeom>
        </p:spPr>
      </p:pic>
    </p:spTree>
    <p:extLst>
      <p:ext uri="{BB962C8B-B14F-4D97-AF65-F5344CB8AC3E}">
        <p14:creationId xmlns:p14="http://schemas.microsoft.com/office/powerpoint/2010/main" val="283462100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4294967295"/>
          </p:nvPr>
        </p:nvSpPr>
        <p:spPr>
          <a:xfrm>
            <a:off x="2483318" y="1047750"/>
            <a:ext cx="8999621" cy="1869621"/>
          </a:xfrm>
        </p:spPr>
        <p:txBody>
          <a:bodyPr>
            <a:normAutofit/>
          </a:bodyPr>
          <a:lstStyle/>
          <a:p>
            <a:pPr marL="0" indent="0">
              <a:buNone/>
            </a:pPr>
            <a:r>
              <a:rPr lang="en-AU" b="1" dirty="0" smtClean="0"/>
              <a:t>Objective:</a:t>
            </a:r>
            <a:r>
              <a:rPr lang="en-AU" dirty="0" smtClean="0"/>
              <a:t> Communicate research findings in a way that clarifies the user, focuses on tensions and resonates with the audience; uncover underlying truths. </a:t>
            </a:r>
          </a:p>
          <a:p>
            <a:pPr marL="0" indent="0">
              <a:buNone/>
            </a:pPr>
            <a:r>
              <a:rPr lang="en-AU" b="1" dirty="0" smtClean="0"/>
              <a:t>Output: </a:t>
            </a:r>
            <a:r>
              <a:rPr lang="en-AU" dirty="0" smtClean="0"/>
              <a:t>Statements that capture an accurate and deep understanding of something that was gained through research.</a:t>
            </a:r>
            <a:endParaRPr lang="en-AU" dirty="0"/>
          </a:p>
        </p:txBody>
      </p:sp>
      <p:sp>
        <p:nvSpPr>
          <p:cNvPr id="5" name="Title 1"/>
          <p:cNvSpPr txBox="1">
            <a:spLocks/>
          </p:cNvSpPr>
          <p:nvPr/>
        </p:nvSpPr>
        <p:spPr>
          <a:xfrm>
            <a:off x="0" y="394734"/>
            <a:ext cx="12192000" cy="549275"/>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3200" b="1" i="0" kern="1200">
                <a:solidFill>
                  <a:srgbClr val="373737"/>
                </a:solidFill>
                <a:latin typeface="Century Gothic" panose="020B0502020202020204" pitchFamily="34" charset="0"/>
                <a:ea typeface="+mj-ea"/>
                <a:cs typeface="+mj-cs"/>
              </a:defRPr>
            </a:lvl1pPr>
          </a:lstStyle>
          <a:p>
            <a:r>
              <a:rPr lang="en-AU" dirty="0"/>
              <a:t>Reflection – </a:t>
            </a:r>
            <a:r>
              <a:rPr lang="en-AU" dirty="0" smtClean="0"/>
              <a:t>Insighting</a:t>
            </a:r>
            <a:endParaRPr lang="en-AU" dirty="0"/>
          </a:p>
        </p:txBody>
      </p:sp>
      <p:sp>
        <p:nvSpPr>
          <p:cNvPr id="6" name="Text Placeholder 3"/>
          <p:cNvSpPr txBox="1">
            <a:spLocks/>
          </p:cNvSpPr>
          <p:nvPr/>
        </p:nvSpPr>
        <p:spPr>
          <a:xfrm>
            <a:off x="654821" y="3222015"/>
            <a:ext cx="5174395" cy="2733255"/>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b="1" dirty="0" smtClean="0"/>
              <a:t>As a tool:</a:t>
            </a:r>
          </a:p>
          <a:p>
            <a:pPr marL="0" indent="0">
              <a:lnSpc>
                <a:spcPct val="100000"/>
              </a:lnSpc>
              <a:spcBef>
                <a:spcPts val="0"/>
              </a:spcBef>
              <a:buNone/>
            </a:pPr>
            <a:r>
              <a:rPr lang="en-AU" dirty="0" smtClean="0"/>
              <a:t>Shows the tension in a situation in a way that’s user focused, emotive and resonates for the audience</a:t>
            </a:r>
          </a:p>
          <a:p>
            <a:pPr marL="0" indent="0">
              <a:lnSpc>
                <a:spcPct val="100000"/>
              </a:lnSpc>
              <a:spcBef>
                <a:spcPts val="0"/>
              </a:spcBef>
              <a:buNone/>
            </a:pPr>
            <a:endParaRPr lang="en-AU" b="1" dirty="0" smtClean="0"/>
          </a:p>
        </p:txBody>
      </p:sp>
      <p:sp>
        <p:nvSpPr>
          <p:cNvPr id="8" name="Text Placeholder 3"/>
          <p:cNvSpPr txBox="1">
            <a:spLocks/>
          </p:cNvSpPr>
          <p:nvPr/>
        </p:nvSpPr>
        <p:spPr>
          <a:xfrm>
            <a:off x="6389307" y="3222014"/>
            <a:ext cx="5174395" cy="2733255"/>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b="1" dirty="0" smtClean="0"/>
              <a:t>In a project:</a:t>
            </a:r>
          </a:p>
          <a:p>
            <a:pPr marL="0" indent="0">
              <a:lnSpc>
                <a:spcPct val="100000"/>
              </a:lnSpc>
              <a:spcBef>
                <a:spcPts val="0"/>
              </a:spcBef>
              <a:buNone/>
            </a:pPr>
            <a:r>
              <a:rPr lang="en-AU" dirty="0" smtClean="0"/>
              <a:t>Gives the team a powerful starting point for considering possible solutions.</a:t>
            </a:r>
            <a:endParaRPr lang="en-AU" dirty="0"/>
          </a:p>
          <a:p>
            <a:pPr marL="0" indent="0">
              <a:lnSpc>
                <a:spcPct val="100000"/>
              </a:lnSpc>
              <a:spcBef>
                <a:spcPts val="0"/>
              </a:spcBef>
              <a:buNone/>
            </a:pPr>
            <a:endParaRPr lang="en-AU" b="1" dirty="0" smtClean="0"/>
          </a:p>
        </p:txBody>
      </p:sp>
      <p:sp>
        <p:nvSpPr>
          <p:cNvPr id="7" name="Text Placeholder 3"/>
          <p:cNvSpPr txBox="1">
            <a:spLocks/>
          </p:cNvSpPr>
          <p:nvPr/>
        </p:nvSpPr>
        <p:spPr>
          <a:xfrm>
            <a:off x="654821" y="2169236"/>
            <a:ext cx="1710832" cy="424285"/>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AU" sz="2800" b="1" dirty="0" smtClean="0"/>
              <a:t>1 week + </a:t>
            </a:r>
            <a:endParaRPr lang="en-AU" sz="2800" b="1" dirty="0"/>
          </a:p>
        </p:txBody>
      </p:sp>
    </p:spTree>
    <p:extLst>
      <p:ext uri="{BB962C8B-B14F-4D97-AF65-F5344CB8AC3E}">
        <p14:creationId xmlns:p14="http://schemas.microsoft.com/office/powerpoint/2010/main" val="108252889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a:t>Activity – Turning </a:t>
            </a:r>
            <a:r>
              <a:rPr lang="en-AU" b="1" dirty="0" smtClean="0"/>
              <a:t>an insight into a Design Question</a:t>
            </a:r>
            <a:endParaRPr lang="en-AU" b="1" dirty="0">
              <a:solidFill>
                <a:srgbClr val="FF0000"/>
              </a:solidFill>
            </a:endParaRPr>
          </a:p>
        </p:txBody>
      </p:sp>
      <p:sp>
        <p:nvSpPr>
          <p:cNvPr id="3" name="Text Placeholder 2"/>
          <p:cNvSpPr>
            <a:spLocks noGrp="1"/>
          </p:cNvSpPr>
          <p:nvPr>
            <p:ph type="body" sz="quarter" idx="11"/>
          </p:nvPr>
        </p:nvSpPr>
        <p:spPr>
          <a:xfrm>
            <a:off x="2333984" y="1612798"/>
            <a:ext cx="6724955" cy="4513430"/>
          </a:xfrm>
        </p:spPr>
        <p:txBody>
          <a:bodyPr>
            <a:normAutofit/>
          </a:bodyPr>
          <a:lstStyle/>
          <a:p>
            <a:pPr marL="457200" indent="-457200">
              <a:buFont typeface="+mj-lt"/>
              <a:buAutoNum type="arabicPeriod"/>
            </a:pPr>
            <a:r>
              <a:rPr lang="en-AU" dirty="0"/>
              <a:t>For your most compelling / interesting insight:</a:t>
            </a:r>
          </a:p>
          <a:p>
            <a:pPr marL="571500" lvl="1" indent="-457200">
              <a:buFont typeface="Arial" panose="020B0604020202020204" pitchFamily="34" charset="0"/>
              <a:buChar char="•"/>
            </a:pPr>
            <a:r>
              <a:rPr lang="en-AU" dirty="0"/>
              <a:t>Identify the opportunity from this </a:t>
            </a:r>
            <a:r>
              <a:rPr lang="en-AU" dirty="0" smtClean="0"/>
              <a:t>insight</a:t>
            </a:r>
            <a:endParaRPr lang="en-AU" dirty="0"/>
          </a:p>
          <a:p>
            <a:pPr marL="571500" lvl="1" indent="-457200">
              <a:buFont typeface="Arial" panose="020B0604020202020204" pitchFamily="34" charset="0"/>
              <a:buChar char="•"/>
            </a:pPr>
            <a:r>
              <a:rPr lang="en-AU" dirty="0"/>
              <a:t>Write it as a </a:t>
            </a:r>
            <a:r>
              <a:rPr lang="en-AU" dirty="0" smtClean="0"/>
              <a:t>design or “How </a:t>
            </a:r>
            <a:r>
              <a:rPr lang="en-AU" dirty="0"/>
              <a:t>might we…?” </a:t>
            </a:r>
            <a:r>
              <a:rPr lang="en-AU" dirty="0" smtClean="0"/>
              <a:t>question on A3 paper. </a:t>
            </a:r>
            <a:endParaRPr lang="en-AU" dirty="0"/>
          </a:p>
          <a:p>
            <a:pPr marL="114300" lvl="1"/>
            <a:endParaRPr lang="en-US" dirty="0"/>
          </a:p>
          <a:p>
            <a:pPr marL="628650" lvl="1" indent="-514350">
              <a:buFont typeface="+mj-lt"/>
              <a:buAutoNum type="alphaUcPeriod"/>
            </a:pPr>
            <a:r>
              <a:rPr lang="en-US" b="1" dirty="0" smtClean="0"/>
              <a:t>Insight: </a:t>
            </a:r>
            <a:r>
              <a:rPr lang="en-AU" dirty="0"/>
              <a:t>Our new residents look for companionship because they often feel isolated and lonely in their first month.</a:t>
            </a:r>
            <a:r>
              <a:rPr lang="en-US" dirty="0" smtClean="0"/>
              <a:t> </a:t>
            </a:r>
          </a:p>
          <a:p>
            <a:pPr marL="628650" lvl="1" indent="-514350">
              <a:buFont typeface="+mj-lt"/>
              <a:buAutoNum type="alphaUcPeriod"/>
            </a:pPr>
            <a:endParaRPr lang="en-US" dirty="0" smtClean="0"/>
          </a:p>
          <a:p>
            <a:pPr marL="628650" lvl="1" indent="-514350">
              <a:buFont typeface="+mj-lt"/>
              <a:buAutoNum type="alphaUcPeriod"/>
            </a:pPr>
            <a:r>
              <a:rPr lang="en-US" b="1" dirty="0" smtClean="0"/>
              <a:t>“How might we… </a:t>
            </a:r>
            <a:r>
              <a:rPr lang="en-US" dirty="0" smtClean="0"/>
              <a:t>provide companionship to our new residents so they feel less lonely and isolated in their first month.”</a:t>
            </a:r>
            <a:endParaRPr lang="en-AU" dirty="0"/>
          </a:p>
        </p:txBody>
      </p:sp>
    </p:spTree>
    <p:extLst>
      <p:ext uri="{BB962C8B-B14F-4D97-AF65-F5344CB8AC3E}">
        <p14:creationId xmlns:p14="http://schemas.microsoft.com/office/powerpoint/2010/main" val="145971580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4294967295"/>
          </p:nvPr>
        </p:nvSpPr>
        <p:spPr>
          <a:xfrm>
            <a:off x="2483318" y="944010"/>
            <a:ext cx="8999621" cy="2027790"/>
          </a:xfrm>
        </p:spPr>
        <p:txBody>
          <a:bodyPr>
            <a:normAutofit/>
          </a:bodyPr>
          <a:lstStyle/>
          <a:p>
            <a:pPr marL="0" indent="0">
              <a:buNone/>
            </a:pPr>
            <a:r>
              <a:rPr lang="en-AU" b="1" dirty="0" smtClean="0"/>
              <a:t>Objective: </a:t>
            </a:r>
            <a:r>
              <a:rPr lang="en-AU" dirty="0" smtClean="0"/>
              <a:t>Frame research finding to stimulate idea generation for solution; further refine focus of the research for the next design phase</a:t>
            </a:r>
          </a:p>
          <a:p>
            <a:pPr marL="0" indent="0">
              <a:buNone/>
            </a:pPr>
            <a:r>
              <a:rPr lang="en-AU" b="1" dirty="0" smtClean="0"/>
              <a:t>Output: </a:t>
            </a:r>
            <a:r>
              <a:rPr lang="en-AU" dirty="0" smtClean="0"/>
              <a:t>A compelling and well framed question/s that can be used as a starting point for solutions thinking</a:t>
            </a:r>
            <a:endParaRPr lang="en-AU" dirty="0"/>
          </a:p>
        </p:txBody>
      </p:sp>
      <p:sp>
        <p:nvSpPr>
          <p:cNvPr id="5" name="Title 1"/>
          <p:cNvSpPr txBox="1">
            <a:spLocks/>
          </p:cNvSpPr>
          <p:nvPr/>
        </p:nvSpPr>
        <p:spPr>
          <a:xfrm>
            <a:off x="0" y="394734"/>
            <a:ext cx="12192000" cy="549275"/>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3200" b="1" i="0" kern="1200">
                <a:solidFill>
                  <a:srgbClr val="373737"/>
                </a:solidFill>
                <a:latin typeface="Century Gothic" panose="020B0502020202020204" pitchFamily="34" charset="0"/>
                <a:ea typeface="+mj-ea"/>
                <a:cs typeface="+mj-cs"/>
              </a:defRPr>
            </a:lvl1pPr>
          </a:lstStyle>
          <a:p>
            <a:r>
              <a:rPr lang="en-AU" dirty="0"/>
              <a:t>Reflection – </a:t>
            </a:r>
            <a:r>
              <a:rPr lang="en-AU" dirty="0" smtClean="0"/>
              <a:t>Design questions</a:t>
            </a:r>
            <a:endParaRPr lang="en-AU" dirty="0"/>
          </a:p>
        </p:txBody>
      </p:sp>
      <p:sp>
        <p:nvSpPr>
          <p:cNvPr id="6" name="Text Placeholder 3"/>
          <p:cNvSpPr txBox="1">
            <a:spLocks/>
          </p:cNvSpPr>
          <p:nvPr/>
        </p:nvSpPr>
        <p:spPr>
          <a:xfrm>
            <a:off x="712101" y="3064558"/>
            <a:ext cx="5174395" cy="2733255"/>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b="1" dirty="0" smtClean="0"/>
              <a:t>As a tool:</a:t>
            </a:r>
          </a:p>
          <a:p>
            <a:pPr marL="0" indent="0">
              <a:lnSpc>
                <a:spcPct val="100000"/>
              </a:lnSpc>
              <a:spcBef>
                <a:spcPts val="0"/>
              </a:spcBef>
              <a:buNone/>
            </a:pPr>
            <a:r>
              <a:rPr lang="en-AU" dirty="0" smtClean="0"/>
              <a:t>Frames thinking about potential solutions.</a:t>
            </a:r>
          </a:p>
        </p:txBody>
      </p:sp>
      <p:sp>
        <p:nvSpPr>
          <p:cNvPr id="8" name="Text Placeholder 3"/>
          <p:cNvSpPr txBox="1">
            <a:spLocks/>
          </p:cNvSpPr>
          <p:nvPr/>
        </p:nvSpPr>
        <p:spPr>
          <a:xfrm>
            <a:off x="6446587" y="3064557"/>
            <a:ext cx="5174395" cy="2733255"/>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b="1" dirty="0" smtClean="0"/>
              <a:t>In a project:</a:t>
            </a:r>
            <a:endParaRPr lang="en-AU" dirty="0" smtClean="0"/>
          </a:p>
          <a:p>
            <a:pPr marL="0" indent="0">
              <a:lnSpc>
                <a:spcPct val="100000"/>
              </a:lnSpc>
              <a:spcBef>
                <a:spcPts val="0"/>
              </a:spcBef>
              <a:buNone/>
            </a:pPr>
            <a:r>
              <a:rPr lang="en-AU" dirty="0" smtClean="0"/>
              <a:t>Frames the team’s thinking about potential solutions in a way that connects evidence and opportunities.</a:t>
            </a:r>
          </a:p>
        </p:txBody>
      </p:sp>
      <p:sp>
        <p:nvSpPr>
          <p:cNvPr id="7" name="Text Placeholder 3"/>
          <p:cNvSpPr txBox="1">
            <a:spLocks/>
          </p:cNvSpPr>
          <p:nvPr/>
        </p:nvSpPr>
        <p:spPr>
          <a:xfrm>
            <a:off x="638157" y="2315759"/>
            <a:ext cx="1710832" cy="475370"/>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AU" sz="2800" b="1" dirty="0" smtClean="0"/>
              <a:t>1 – 2 days </a:t>
            </a:r>
            <a:endParaRPr lang="en-AU" sz="2800" b="1" dirty="0"/>
          </a:p>
        </p:txBody>
      </p:sp>
    </p:spTree>
    <p:extLst>
      <p:ext uri="{BB962C8B-B14F-4D97-AF65-F5344CB8AC3E}">
        <p14:creationId xmlns:p14="http://schemas.microsoft.com/office/powerpoint/2010/main" val="295010418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Sneak peak at Personas</a:t>
            </a:r>
            <a:endParaRPr lang="en-AU" b="1" dirty="0">
              <a:solidFill>
                <a:srgbClr val="FF0000"/>
              </a:solidFill>
            </a:endParaRPr>
          </a:p>
        </p:txBody>
      </p:sp>
      <p:sp>
        <p:nvSpPr>
          <p:cNvPr id="3" name="Text Placeholder 2"/>
          <p:cNvSpPr>
            <a:spLocks noGrp="1"/>
          </p:cNvSpPr>
          <p:nvPr>
            <p:ph type="body" sz="quarter" idx="11"/>
          </p:nvPr>
        </p:nvSpPr>
        <p:spPr>
          <a:xfrm>
            <a:off x="646113" y="1262146"/>
            <a:ext cx="5822926" cy="4415323"/>
          </a:xfrm>
        </p:spPr>
        <p:txBody>
          <a:bodyPr>
            <a:normAutofit/>
          </a:bodyPr>
          <a:lstStyle/>
          <a:p>
            <a:pPr marL="0" indent="0">
              <a:buNone/>
            </a:pPr>
            <a:r>
              <a:rPr lang="en-AU" dirty="0" smtClean="0"/>
              <a:t>We run a Deep Dive session for </a:t>
            </a:r>
            <a:r>
              <a:rPr lang="en-AU" dirty="0" err="1" smtClean="0"/>
              <a:t>BizLab</a:t>
            </a:r>
            <a:r>
              <a:rPr lang="en-AU" dirty="0" smtClean="0"/>
              <a:t> Academy Alumni about Personas, come along to find out more. </a:t>
            </a:r>
          </a:p>
          <a:p>
            <a:pPr marL="0" indent="0">
              <a:buNone/>
            </a:pPr>
            <a:endParaRPr lang="en-AU" dirty="0"/>
          </a:p>
          <a:p>
            <a:pPr marL="0" indent="0">
              <a:buNone/>
            </a:pPr>
            <a:r>
              <a:rPr lang="en-AU" dirty="0" smtClean="0"/>
              <a:t>Here’s a taste…</a:t>
            </a:r>
          </a:p>
        </p:txBody>
      </p:sp>
      <p:sp>
        <p:nvSpPr>
          <p:cNvPr id="4" name="Slide Number Placeholder 3"/>
          <p:cNvSpPr>
            <a:spLocks noGrp="1"/>
          </p:cNvSpPr>
          <p:nvPr>
            <p:ph type="sldNum" sz="quarter" idx="4294967295"/>
          </p:nvPr>
        </p:nvSpPr>
        <p:spPr>
          <a:xfrm>
            <a:off x="9448800" y="6356350"/>
            <a:ext cx="2743200" cy="365125"/>
          </a:xfrm>
          <a:prstGeom prst="rect">
            <a:avLst/>
          </a:prstGeom>
        </p:spPr>
        <p:txBody>
          <a:bodyPr/>
          <a:lstStyle/>
          <a:p>
            <a:fld id="{16E6302E-8426-4869-AF56-DD516A430869}" type="slidenum">
              <a:rPr lang="en-AU" smtClean="0"/>
              <a:t>27</a:t>
            </a:fld>
            <a:endParaRPr lang="en-AU" dirty="0"/>
          </a:p>
        </p:txBody>
      </p:sp>
      <p:sp>
        <p:nvSpPr>
          <p:cNvPr id="5" name="Rectangle 4"/>
          <p:cNvSpPr/>
          <p:nvPr/>
        </p:nvSpPr>
        <p:spPr>
          <a:xfrm>
            <a:off x="6853363" y="4869934"/>
            <a:ext cx="1984839" cy="215444"/>
          </a:xfrm>
          <a:prstGeom prst="rect">
            <a:avLst/>
          </a:prstGeom>
        </p:spPr>
        <p:txBody>
          <a:bodyPr wrap="none">
            <a:spAutoFit/>
          </a:bodyPr>
          <a:lstStyle/>
          <a:p>
            <a:r>
              <a:rPr lang="en-AU" sz="800" dirty="0">
                <a:solidFill>
                  <a:srgbClr val="111111"/>
                </a:solidFill>
                <a:latin typeface="-apple-system"/>
              </a:rPr>
              <a:t>Photo by </a:t>
            </a:r>
            <a:r>
              <a:rPr lang="en-AU" sz="800" dirty="0">
                <a:solidFill>
                  <a:srgbClr val="999999"/>
                </a:solidFill>
                <a:latin typeface="-apple-system"/>
                <a:hlinkClick r:id="rId3"/>
              </a:rPr>
              <a:t>Dmitry </a:t>
            </a:r>
            <a:r>
              <a:rPr lang="en-AU" sz="800" dirty="0" err="1">
                <a:solidFill>
                  <a:srgbClr val="999999"/>
                </a:solidFill>
                <a:latin typeface="-apple-system"/>
                <a:hlinkClick r:id="rId3"/>
              </a:rPr>
              <a:t>Ratushny</a:t>
            </a:r>
            <a:r>
              <a:rPr lang="en-AU" sz="800" dirty="0">
                <a:solidFill>
                  <a:srgbClr val="111111"/>
                </a:solidFill>
                <a:latin typeface="-apple-system"/>
              </a:rPr>
              <a:t> on </a:t>
            </a:r>
            <a:r>
              <a:rPr lang="en-AU" sz="800" dirty="0" err="1">
                <a:solidFill>
                  <a:srgbClr val="999999"/>
                </a:solidFill>
                <a:latin typeface="-apple-system"/>
                <a:hlinkClick r:id="rId4"/>
              </a:rPr>
              <a:t>Unsplash</a:t>
            </a:r>
            <a:endParaRPr lang="en-AU" sz="800" dirty="0"/>
          </a:p>
        </p:txBody>
      </p:sp>
      <p:pic>
        <p:nvPicPr>
          <p:cNvPr id="6" name="Picture 5"/>
          <p:cNvPicPr>
            <a:picLocks noChangeAspect="1"/>
          </p:cNvPicPr>
          <p:nvPr/>
        </p:nvPicPr>
        <p:blipFill>
          <a:blip r:embed="rId5"/>
          <a:stretch>
            <a:fillRect/>
          </a:stretch>
        </p:blipFill>
        <p:spPr>
          <a:xfrm>
            <a:off x="6594851" y="1262146"/>
            <a:ext cx="4728435" cy="3375891"/>
          </a:xfrm>
          <a:prstGeom prst="rect">
            <a:avLst/>
          </a:prstGeom>
        </p:spPr>
      </p:pic>
    </p:spTree>
    <p:extLst>
      <p:ext uri="{BB962C8B-B14F-4D97-AF65-F5344CB8AC3E}">
        <p14:creationId xmlns:p14="http://schemas.microsoft.com/office/powerpoint/2010/main" val="146556013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What is a persona?</a:t>
            </a:r>
            <a:endParaRPr lang="en-AU" b="1" dirty="0"/>
          </a:p>
        </p:txBody>
      </p:sp>
      <p:sp>
        <p:nvSpPr>
          <p:cNvPr id="6" name="Text Placeholder 5"/>
          <p:cNvSpPr>
            <a:spLocks noGrp="1"/>
          </p:cNvSpPr>
          <p:nvPr>
            <p:ph type="body" sz="quarter" idx="14"/>
          </p:nvPr>
        </p:nvSpPr>
        <p:spPr/>
        <p:txBody>
          <a:bodyPr>
            <a:noAutofit/>
          </a:bodyPr>
          <a:lstStyle/>
          <a:p>
            <a:pPr>
              <a:buClr>
                <a:schemeClr val="accent5"/>
              </a:buClr>
            </a:pPr>
            <a:r>
              <a:rPr lang="en-AU" sz="2000" dirty="0" smtClean="0"/>
              <a:t>A persona summarises a group of user profiles with similar characteristics and experiences.</a:t>
            </a:r>
            <a:endParaRPr lang="en-AU" sz="2000" dirty="0"/>
          </a:p>
          <a:p>
            <a:pPr>
              <a:buClr>
                <a:schemeClr val="accent5"/>
              </a:buClr>
            </a:pPr>
            <a:r>
              <a:rPr lang="en-AU" sz="2000" dirty="0" smtClean="0"/>
              <a:t>Personas bring your users to life by capturing their key characteristics including: </a:t>
            </a:r>
          </a:p>
          <a:p>
            <a:pPr marL="800100" lvl="1" indent="-342900">
              <a:buClr>
                <a:schemeClr val="accent5"/>
              </a:buClr>
              <a:buFont typeface="Arial" panose="020B0604020202020204" pitchFamily="34" charset="0"/>
              <a:buChar char="•"/>
            </a:pPr>
            <a:r>
              <a:rPr lang="en-AU" sz="2000" dirty="0" smtClean="0"/>
              <a:t>attitudes</a:t>
            </a:r>
          </a:p>
          <a:p>
            <a:pPr marL="800100" lvl="1" indent="-342900">
              <a:buClr>
                <a:schemeClr val="accent5"/>
              </a:buClr>
              <a:buFont typeface="Arial" panose="020B0604020202020204" pitchFamily="34" charset="0"/>
              <a:buChar char="•"/>
            </a:pPr>
            <a:r>
              <a:rPr lang="en-AU" sz="2000" dirty="0" smtClean="0"/>
              <a:t>values</a:t>
            </a:r>
          </a:p>
          <a:p>
            <a:pPr marL="800100" lvl="1" indent="-342900">
              <a:buClr>
                <a:schemeClr val="accent5"/>
              </a:buClr>
              <a:buFont typeface="Arial" panose="020B0604020202020204" pitchFamily="34" charset="0"/>
              <a:buChar char="•"/>
            </a:pPr>
            <a:r>
              <a:rPr lang="en-AU" sz="2000" dirty="0" smtClean="0"/>
              <a:t>beliefs </a:t>
            </a:r>
          </a:p>
          <a:p>
            <a:pPr marL="800100" lvl="1" indent="-342900">
              <a:buClr>
                <a:schemeClr val="accent5"/>
              </a:buClr>
              <a:buFont typeface="Arial" panose="020B0604020202020204" pitchFamily="34" charset="0"/>
              <a:buChar char="•"/>
            </a:pPr>
            <a:r>
              <a:rPr lang="en-AU" sz="2000" dirty="0" smtClean="0"/>
              <a:t>pain points / high points</a:t>
            </a:r>
          </a:p>
          <a:p>
            <a:pPr marL="800100" lvl="1" indent="-342900">
              <a:buClr>
                <a:schemeClr val="accent5"/>
              </a:buClr>
              <a:buFont typeface="Arial" panose="020B0604020202020204" pitchFamily="34" charset="0"/>
              <a:buChar char="•"/>
            </a:pPr>
            <a:r>
              <a:rPr lang="en-AU" sz="2000" dirty="0" smtClean="0"/>
              <a:t>behaviours</a:t>
            </a:r>
          </a:p>
          <a:p>
            <a:pPr>
              <a:buClr>
                <a:schemeClr val="accent5"/>
              </a:buClr>
            </a:pPr>
            <a:r>
              <a:rPr lang="en-AU" sz="2000" dirty="0" smtClean="0"/>
              <a:t>As </a:t>
            </a:r>
            <a:r>
              <a:rPr lang="en-AU" sz="2000" dirty="0"/>
              <a:t>a design tool, personas help you to: </a:t>
            </a:r>
          </a:p>
          <a:p>
            <a:pPr marL="800100" lvl="1" indent="-342900">
              <a:buClr>
                <a:schemeClr val="accent5"/>
              </a:buClr>
              <a:buFont typeface="Arial" panose="020B0604020202020204" pitchFamily="34" charset="0"/>
              <a:buChar char="•"/>
            </a:pPr>
            <a:r>
              <a:rPr lang="en-AU" sz="2000" dirty="0"/>
              <a:t>s</a:t>
            </a:r>
            <a:r>
              <a:rPr lang="en-AU" sz="2000" dirty="0" smtClean="0"/>
              <a:t>tep </a:t>
            </a:r>
            <a:r>
              <a:rPr lang="en-AU" sz="2000" dirty="0"/>
              <a:t>into the shoes of the </a:t>
            </a:r>
            <a:r>
              <a:rPr lang="en-AU" sz="2000" dirty="0" smtClean="0"/>
              <a:t>user</a:t>
            </a:r>
            <a:endParaRPr lang="en-AU" sz="2000" dirty="0"/>
          </a:p>
          <a:p>
            <a:pPr marL="800100" lvl="1" indent="-342900">
              <a:buClr>
                <a:schemeClr val="accent5"/>
              </a:buClr>
              <a:buFont typeface="Arial" panose="020B0604020202020204" pitchFamily="34" charset="0"/>
              <a:buChar char="•"/>
            </a:pPr>
            <a:r>
              <a:rPr lang="en-AU" sz="2000" dirty="0"/>
              <a:t>u</a:t>
            </a:r>
            <a:r>
              <a:rPr lang="en-AU" sz="2000" dirty="0" smtClean="0"/>
              <a:t>nderstand and explain </a:t>
            </a:r>
            <a:r>
              <a:rPr lang="en-AU" sz="2000" dirty="0"/>
              <a:t>the problem </a:t>
            </a:r>
          </a:p>
        </p:txBody>
      </p:sp>
      <p:grpSp>
        <p:nvGrpSpPr>
          <p:cNvPr id="3" name="Group 2"/>
          <p:cNvGrpSpPr/>
          <p:nvPr/>
        </p:nvGrpSpPr>
        <p:grpSpPr>
          <a:xfrm>
            <a:off x="6324228" y="1235295"/>
            <a:ext cx="5476688" cy="4618279"/>
            <a:chOff x="7257678" y="1130520"/>
            <a:chExt cx="5476688" cy="4618279"/>
          </a:xfrm>
        </p:grpSpPr>
        <p:pic>
          <p:nvPicPr>
            <p:cNvPr id="13" name="Picture 12"/>
            <p:cNvPicPr>
              <a:picLocks noChangeAspect="1"/>
            </p:cNvPicPr>
            <p:nvPr/>
          </p:nvPicPr>
          <p:blipFill>
            <a:blip r:embed="rId3"/>
            <a:stretch>
              <a:fillRect/>
            </a:stretch>
          </p:blipFill>
          <p:spPr>
            <a:xfrm>
              <a:off x="7257678" y="1130520"/>
              <a:ext cx="5476688" cy="461827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pic>
          <p:nvPicPr>
            <p:cNvPr id="21" name="Picture 20"/>
            <p:cNvPicPr>
              <a:picLocks noChangeAspect="1"/>
            </p:cNvPicPr>
            <p:nvPr/>
          </p:nvPicPr>
          <p:blipFill>
            <a:blip r:embed="rId4"/>
            <a:stretch>
              <a:fillRect/>
            </a:stretch>
          </p:blipFill>
          <p:spPr>
            <a:xfrm>
              <a:off x="7858124" y="2066925"/>
              <a:ext cx="1910987" cy="1676400"/>
            </a:xfrm>
            <a:prstGeom prst="ellipse">
              <a:avLst/>
            </a:prstGeom>
          </p:spPr>
        </p:pic>
      </p:grpSp>
    </p:spTree>
    <p:extLst>
      <p:ext uri="{BB962C8B-B14F-4D97-AF65-F5344CB8AC3E}">
        <p14:creationId xmlns:p14="http://schemas.microsoft.com/office/powerpoint/2010/main" val="22064347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What is a persona?</a:t>
            </a:r>
            <a:endParaRPr lang="en-AU" b="1" dirty="0"/>
          </a:p>
        </p:txBody>
      </p:sp>
      <p:sp>
        <p:nvSpPr>
          <p:cNvPr id="9" name="Text Placeholder 5"/>
          <p:cNvSpPr>
            <a:spLocks noGrp="1"/>
          </p:cNvSpPr>
          <p:nvPr>
            <p:ph type="body" sz="quarter" idx="14"/>
          </p:nvPr>
        </p:nvSpPr>
        <p:spPr>
          <a:xfrm>
            <a:off x="284604" y="1114802"/>
            <a:ext cx="4808392" cy="3894137"/>
          </a:xfrm>
        </p:spPr>
        <p:txBody>
          <a:bodyPr>
            <a:noAutofit/>
          </a:bodyPr>
          <a:lstStyle/>
          <a:p>
            <a:pPr marL="0" indent="0">
              <a:buClr>
                <a:schemeClr val="accent5"/>
              </a:buClr>
              <a:buNone/>
            </a:pPr>
            <a:r>
              <a:rPr lang="en-AU" sz="2000" dirty="0" smtClean="0"/>
              <a:t>A persona summarises a group of user profiles with similar characteristics and experiences.</a:t>
            </a:r>
            <a:endParaRPr lang="en-AU" sz="2000" dirty="0"/>
          </a:p>
          <a:p>
            <a:pPr marL="0" indent="0">
              <a:buClr>
                <a:schemeClr val="accent5"/>
              </a:buClr>
              <a:buNone/>
            </a:pPr>
            <a:r>
              <a:rPr lang="en-AU" sz="2000" dirty="0" smtClean="0"/>
              <a:t>Personas bring your users to life by capturing their key characteristics including: </a:t>
            </a:r>
          </a:p>
          <a:p>
            <a:pPr marL="800100" lvl="1" indent="-342900">
              <a:buClr>
                <a:schemeClr val="accent5"/>
              </a:buClr>
              <a:buFont typeface="Arial" panose="020B0604020202020204" pitchFamily="34" charset="0"/>
              <a:buChar char="•"/>
            </a:pPr>
            <a:r>
              <a:rPr lang="en-AU" sz="2000" dirty="0" smtClean="0"/>
              <a:t>attitudes</a:t>
            </a:r>
          </a:p>
          <a:p>
            <a:pPr marL="800100" lvl="1" indent="-342900">
              <a:buClr>
                <a:schemeClr val="accent5"/>
              </a:buClr>
              <a:buFont typeface="Arial" panose="020B0604020202020204" pitchFamily="34" charset="0"/>
              <a:buChar char="•"/>
            </a:pPr>
            <a:r>
              <a:rPr lang="en-AU" sz="2000" dirty="0" smtClean="0"/>
              <a:t>values</a:t>
            </a:r>
          </a:p>
          <a:p>
            <a:pPr marL="800100" lvl="1" indent="-342900">
              <a:buClr>
                <a:schemeClr val="accent5"/>
              </a:buClr>
              <a:buFont typeface="Arial" panose="020B0604020202020204" pitchFamily="34" charset="0"/>
              <a:buChar char="•"/>
            </a:pPr>
            <a:r>
              <a:rPr lang="en-AU" sz="2000" dirty="0" smtClean="0"/>
              <a:t>beliefs </a:t>
            </a:r>
          </a:p>
          <a:p>
            <a:pPr marL="800100" lvl="1" indent="-342900">
              <a:buClr>
                <a:schemeClr val="accent5"/>
              </a:buClr>
              <a:buFont typeface="Arial" panose="020B0604020202020204" pitchFamily="34" charset="0"/>
              <a:buChar char="•"/>
            </a:pPr>
            <a:r>
              <a:rPr lang="en-AU" sz="2000" dirty="0" smtClean="0"/>
              <a:t>pain points / high points</a:t>
            </a:r>
          </a:p>
          <a:p>
            <a:pPr marL="800100" lvl="1" indent="-342900">
              <a:buClr>
                <a:schemeClr val="accent5"/>
              </a:buClr>
              <a:buFont typeface="Arial" panose="020B0604020202020204" pitchFamily="34" charset="0"/>
              <a:buChar char="•"/>
            </a:pPr>
            <a:r>
              <a:rPr lang="en-AU" sz="2000" dirty="0" smtClean="0"/>
              <a:t>behaviours</a:t>
            </a:r>
          </a:p>
          <a:p>
            <a:pPr marL="0" indent="0">
              <a:buClr>
                <a:schemeClr val="accent5"/>
              </a:buClr>
              <a:buNone/>
            </a:pPr>
            <a:r>
              <a:rPr lang="en-AU" sz="2000" dirty="0" smtClean="0"/>
              <a:t>As </a:t>
            </a:r>
            <a:r>
              <a:rPr lang="en-AU" sz="2000" dirty="0"/>
              <a:t>a design tool, personas help you to: </a:t>
            </a:r>
          </a:p>
          <a:p>
            <a:pPr marL="800100" lvl="1" indent="-342900">
              <a:buClr>
                <a:schemeClr val="accent5"/>
              </a:buClr>
              <a:buFont typeface="Arial" panose="020B0604020202020204" pitchFamily="34" charset="0"/>
              <a:buChar char="•"/>
            </a:pPr>
            <a:r>
              <a:rPr lang="en-AU" sz="2000" dirty="0"/>
              <a:t>s</a:t>
            </a:r>
            <a:r>
              <a:rPr lang="en-AU" sz="2000" dirty="0" smtClean="0"/>
              <a:t>tep </a:t>
            </a:r>
            <a:r>
              <a:rPr lang="en-AU" sz="2000" dirty="0"/>
              <a:t>into the shoes of the </a:t>
            </a:r>
            <a:r>
              <a:rPr lang="en-AU" sz="2000" dirty="0" smtClean="0"/>
              <a:t>user</a:t>
            </a:r>
            <a:endParaRPr lang="en-AU" sz="2000" dirty="0"/>
          </a:p>
          <a:p>
            <a:pPr marL="800100" lvl="1" indent="-342900">
              <a:buClr>
                <a:schemeClr val="accent5"/>
              </a:buClr>
              <a:buFont typeface="Arial" panose="020B0604020202020204" pitchFamily="34" charset="0"/>
              <a:buChar char="•"/>
            </a:pPr>
            <a:r>
              <a:rPr lang="en-AU" sz="2000" dirty="0"/>
              <a:t>u</a:t>
            </a:r>
            <a:r>
              <a:rPr lang="en-AU" sz="2000" dirty="0" smtClean="0"/>
              <a:t>nderstand and explain </a:t>
            </a:r>
            <a:r>
              <a:rPr lang="en-AU" sz="2000" dirty="0"/>
              <a:t>the problem </a:t>
            </a:r>
          </a:p>
        </p:txBody>
      </p:sp>
      <p:pic>
        <p:nvPicPr>
          <p:cNvPr id="7" name="Picture 6"/>
          <p:cNvPicPr>
            <a:picLocks noChangeAspect="1"/>
          </p:cNvPicPr>
          <p:nvPr/>
        </p:nvPicPr>
        <p:blipFill>
          <a:blip r:embed="rId3"/>
          <a:stretch>
            <a:fillRect/>
          </a:stretch>
        </p:blipFill>
        <p:spPr>
          <a:xfrm>
            <a:off x="5239700" y="1306196"/>
            <a:ext cx="6909768" cy="3861859"/>
          </a:xfrm>
          <a:prstGeom prst="rect">
            <a:avLst/>
          </a:prstGeom>
        </p:spPr>
      </p:pic>
    </p:spTree>
    <p:extLst>
      <p:ext uri="{BB962C8B-B14F-4D97-AF65-F5344CB8AC3E}">
        <p14:creationId xmlns:p14="http://schemas.microsoft.com/office/powerpoint/2010/main" val="8126654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6"/>
          <p:cNvSpPr txBox="1">
            <a:spLocks/>
          </p:cNvSpPr>
          <p:nvPr/>
        </p:nvSpPr>
        <p:spPr>
          <a:xfrm>
            <a:off x="838200" y="365126"/>
            <a:ext cx="10515600" cy="598260"/>
          </a:xfrm>
          <a:prstGeom prst="rect">
            <a:avLst/>
          </a:prstGeom>
        </p:spPr>
        <p:txBody>
          <a:bodyPr>
            <a:normAutofit/>
          </a:bodyPr>
          <a:lstStyle>
            <a:lvl1pPr algn="ctr" defTabSz="914400" rtl="0" eaLnBrk="1" latinLnBrk="0" hangingPunct="1">
              <a:lnSpc>
                <a:spcPct val="90000"/>
              </a:lnSpc>
              <a:spcBef>
                <a:spcPct val="0"/>
              </a:spcBef>
              <a:buNone/>
              <a:defRPr sz="3200" b="1" i="0" kern="1200">
                <a:solidFill>
                  <a:srgbClr val="373737"/>
                </a:solidFill>
                <a:latin typeface="Century Gothic" panose="020B0502020202020204" pitchFamily="34" charset="0"/>
                <a:ea typeface="+mj-ea"/>
                <a:cs typeface="+mj-cs"/>
              </a:defRPr>
            </a:lvl1pPr>
          </a:lstStyle>
          <a:p>
            <a:r>
              <a:rPr lang="en-AU" dirty="0" smtClean="0"/>
              <a:t>HCD 1.01 Day 2</a:t>
            </a:r>
            <a:endParaRPr lang="en-AU" dirty="0"/>
          </a:p>
        </p:txBody>
      </p:sp>
      <p:sp>
        <p:nvSpPr>
          <p:cNvPr id="17" name="Title 1"/>
          <p:cNvSpPr txBox="1">
            <a:spLocks/>
          </p:cNvSpPr>
          <p:nvPr/>
        </p:nvSpPr>
        <p:spPr>
          <a:xfrm>
            <a:off x="2112797" y="6209099"/>
            <a:ext cx="1087017" cy="49479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3200" kern="1200">
                <a:solidFill>
                  <a:schemeClr val="tx1"/>
                </a:solidFill>
                <a:latin typeface="Century Gothic" panose="020B0502020202020204" pitchFamily="34" charset="0"/>
                <a:ea typeface="+mj-ea"/>
                <a:cs typeface="+mj-cs"/>
              </a:defRPr>
            </a:lvl1pPr>
          </a:lstStyle>
          <a:p>
            <a:pPr algn="ctr"/>
            <a:r>
              <a:rPr lang="en-AU" sz="2000" b="1" dirty="0" smtClean="0">
                <a:solidFill>
                  <a:schemeClr val="bg1">
                    <a:lumMod val="75000"/>
                  </a:schemeClr>
                </a:solidFill>
                <a:latin typeface="Calibri" panose="020F0502020204030204"/>
                <a:cs typeface="Arial" panose="020B0604020202020204" pitchFamily="34" charset="0"/>
              </a:rPr>
              <a:t>Day 1</a:t>
            </a:r>
            <a:endParaRPr lang="en-AU" sz="2000" b="1" dirty="0">
              <a:solidFill>
                <a:schemeClr val="bg1">
                  <a:lumMod val="75000"/>
                </a:schemeClr>
              </a:solidFill>
              <a:latin typeface="Calibri" panose="020F0502020204030204"/>
              <a:cs typeface="Arial" panose="020B0604020202020204" pitchFamily="34" charset="0"/>
            </a:endParaRPr>
          </a:p>
        </p:txBody>
      </p:sp>
      <p:sp>
        <p:nvSpPr>
          <p:cNvPr id="18" name="Title 1"/>
          <p:cNvSpPr txBox="1">
            <a:spLocks/>
          </p:cNvSpPr>
          <p:nvPr/>
        </p:nvSpPr>
        <p:spPr>
          <a:xfrm>
            <a:off x="4505213" y="6209099"/>
            <a:ext cx="1087017" cy="494795"/>
          </a:xfrm>
          <a:prstGeom prst="rect">
            <a:avLst/>
          </a:prstGeom>
        </p:spPr>
        <p:txBody>
          <a:bodyPr vert="horz" lIns="91440" tIns="45720" rIns="91440" bIns="45720" rtlCol="0" anchor="t">
            <a:normAutofit/>
          </a:bodyPr>
          <a:lstStyle>
            <a:defPPr>
              <a:defRPr lang="en-US"/>
            </a:defPPr>
            <a:lvl1pPr algn="ctr">
              <a:lnSpc>
                <a:spcPct val="90000"/>
              </a:lnSpc>
              <a:spcBef>
                <a:spcPct val="0"/>
              </a:spcBef>
              <a:buNone/>
              <a:defRPr sz="2800" b="1">
                <a:solidFill>
                  <a:srgbClr val="373737"/>
                </a:solidFill>
                <a:latin typeface="Calibri" panose="020F0502020204030204"/>
                <a:ea typeface="+mj-ea"/>
                <a:cs typeface="Arial" panose="020B0604020202020204" pitchFamily="34" charset="0"/>
              </a:defRPr>
            </a:lvl1pPr>
          </a:lstStyle>
          <a:p>
            <a:r>
              <a:rPr lang="en-AU" sz="2000" dirty="0"/>
              <a:t>Day 2</a:t>
            </a:r>
          </a:p>
        </p:txBody>
      </p:sp>
      <p:cxnSp>
        <p:nvCxnSpPr>
          <p:cNvPr id="19" name="Elbow Connector 18"/>
          <p:cNvCxnSpPr/>
          <p:nvPr/>
        </p:nvCxnSpPr>
        <p:spPr>
          <a:xfrm rot="16200000" flipH="1">
            <a:off x="5059708" y="4511326"/>
            <a:ext cx="12700" cy="2676760"/>
          </a:xfrm>
          <a:prstGeom prst="bentConnector3">
            <a:avLst>
              <a:gd name="adj1" fmla="val 1800000"/>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Elbow Connector 19"/>
          <p:cNvCxnSpPr/>
          <p:nvPr/>
        </p:nvCxnSpPr>
        <p:spPr>
          <a:xfrm rot="16200000" flipH="1">
            <a:off x="8420554" y="3905706"/>
            <a:ext cx="12700" cy="3888000"/>
          </a:xfrm>
          <a:prstGeom prst="bentConnector3">
            <a:avLst>
              <a:gd name="adj1" fmla="val 1800000"/>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1" name="Title 1"/>
          <p:cNvSpPr txBox="1">
            <a:spLocks/>
          </p:cNvSpPr>
          <p:nvPr/>
        </p:nvSpPr>
        <p:spPr>
          <a:xfrm>
            <a:off x="7574905" y="6209099"/>
            <a:ext cx="1087017" cy="494795"/>
          </a:xfrm>
          <a:prstGeom prst="rect">
            <a:avLst/>
          </a:prstGeom>
        </p:spPr>
        <p:txBody>
          <a:bodyPr vert="horz" lIns="91440" tIns="45720" rIns="91440" bIns="45720" rtlCol="0" anchor="t">
            <a:normAutofit/>
          </a:bodyPr>
          <a:lstStyle>
            <a:defPPr>
              <a:defRPr lang="en-US"/>
            </a:defPPr>
            <a:lvl1pPr algn="ctr">
              <a:lnSpc>
                <a:spcPct val="90000"/>
              </a:lnSpc>
              <a:spcBef>
                <a:spcPct val="0"/>
              </a:spcBef>
              <a:buNone/>
              <a:defRPr sz="2800" b="1">
                <a:solidFill>
                  <a:srgbClr val="373737"/>
                </a:solidFill>
                <a:latin typeface="Calibri" panose="020F0502020204030204"/>
                <a:ea typeface="+mj-ea"/>
                <a:cs typeface="Arial" panose="020B0604020202020204" pitchFamily="34" charset="0"/>
              </a:defRPr>
            </a:lvl1pPr>
          </a:lstStyle>
          <a:p>
            <a:r>
              <a:rPr lang="en-AU" sz="2000" dirty="0">
                <a:solidFill>
                  <a:schemeClr val="bg1">
                    <a:lumMod val="75000"/>
                  </a:schemeClr>
                </a:solidFill>
              </a:rPr>
              <a:t>Day 3</a:t>
            </a:r>
          </a:p>
        </p:txBody>
      </p:sp>
      <p:cxnSp>
        <p:nvCxnSpPr>
          <p:cNvPr id="22" name="Elbow Connector 21"/>
          <p:cNvCxnSpPr/>
          <p:nvPr/>
        </p:nvCxnSpPr>
        <p:spPr>
          <a:xfrm rot="16200000" flipH="1">
            <a:off x="2692486" y="4874029"/>
            <a:ext cx="12700" cy="1951353"/>
          </a:xfrm>
          <a:prstGeom prst="bentConnector3">
            <a:avLst>
              <a:gd name="adj1" fmla="val 1800000"/>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99005" y="1173385"/>
            <a:ext cx="8881511" cy="4693723"/>
          </a:xfrm>
          <a:prstGeom prst="rect">
            <a:avLst/>
          </a:prstGeom>
        </p:spPr>
      </p:pic>
    </p:spTree>
    <p:extLst>
      <p:ext uri="{BB962C8B-B14F-4D97-AF65-F5344CB8AC3E}">
        <p14:creationId xmlns:p14="http://schemas.microsoft.com/office/powerpoint/2010/main" val="268432026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Persona Map</a:t>
            </a:r>
            <a:endParaRPr lang="en-AU" dirty="0"/>
          </a:p>
        </p:txBody>
      </p:sp>
      <p:pic>
        <p:nvPicPr>
          <p:cNvPr id="5" name="Picture Placeholder 4"/>
          <p:cNvPicPr>
            <a:picLocks noGrp="1" noChangeAspect="1"/>
          </p:cNvPicPr>
          <p:nvPr>
            <p:ph type="pic" sz="quarter" idx="11"/>
          </p:nvPr>
        </p:nvPicPr>
        <p:blipFill rotWithShape="1">
          <a:blip r:embed="rId3"/>
          <a:srcRect l="-162" r="9483"/>
          <a:stretch/>
        </p:blipFill>
        <p:spPr>
          <a:xfrm>
            <a:off x="2516196" y="957430"/>
            <a:ext cx="7335727" cy="4845809"/>
          </a:xfrm>
          <a:prstGeom prst="rect">
            <a:avLst/>
          </a:prstGeom>
        </p:spPr>
      </p:pic>
    </p:spTree>
    <p:extLst>
      <p:ext uri="{BB962C8B-B14F-4D97-AF65-F5344CB8AC3E}">
        <p14:creationId xmlns:p14="http://schemas.microsoft.com/office/powerpoint/2010/main" val="8072452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220722" y="979756"/>
            <a:ext cx="5880221" cy="5902081"/>
          </a:xfrm>
          <a:prstGeom prst="rect">
            <a:avLst/>
          </a:prstGeom>
        </p:spPr>
      </p:pic>
      <p:sp>
        <p:nvSpPr>
          <p:cNvPr id="6" name="Title 1"/>
          <p:cNvSpPr>
            <a:spLocks noGrp="1"/>
          </p:cNvSpPr>
          <p:nvPr>
            <p:ph type="title"/>
          </p:nvPr>
        </p:nvSpPr>
        <p:spPr>
          <a:xfrm>
            <a:off x="645460" y="408155"/>
            <a:ext cx="10955767" cy="549275"/>
          </a:xfrm>
        </p:spPr>
        <p:txBody>
          <a:bodyPr>
            <a:normAutofit/>
          </a:bodyPr>
          <a:lstStyle/>
          <a:p>
            <a:pPr algn="l"/>
            <a:r>
              <a:rPr lang="en-AU" dirty="0" smtClean="0"/>
              <a:t>Persona Map: </a:t>
            </a:r>
            <a:r>
              <a:rPr lang="en-AU" b="0" dirty="0"/>
              <a:t>Business Research Collaboration </a:t>
            </a:r>
            <a:r>
              <a:rPr lang="en-AU" b="0" dirty="0" smtClean="0"/>
              <a:t>project</a:t>
            </a:r>
            <a:endParaRPr lang="en-AU" b="0" dirty="0"/>
          </a:p>
        </p:txBody>
      </p:sp>
      <p:sp>
        <p:nvSpPr>
          <p:cNvPr id="2" name="TextBox 1"/>
          <p:cNvSpPr txBox="1"/>
          <p:nvPr/>
        </p:nvSpPr>
        <p:spPr>
          <a:xfrm>
            <a:off x="539139" y="2264737"/>
            <a:ext cx="3299865" cy="2308324"/>
          </a:xfrm>
          <a:prstGeom prst="rect">
            <a:avLst/>
          </a:prstGeom>
          <a:noFill/>
        </p:spPr>
        <p:txBody>
          <a:bodyPr wrap="square" rtlCol="0">
            <a:spAutoFit/>
          </a:bodyPr>
          <a:lstStyle/>
          <a:p>
            <a:pPr algn="ctr"/>
            <a:r>
              <a:rPr lang="en-AU" sz="2400" i="1" dirty="0" smtClean="0">
                <a:solidFill>
                  <a:schemeClr val="accent5"/>
                </a:solidFill>
              </a:rPr>
              <a:t>What inhibits ‘collaboration ready’ businesses from collaborating with publicly funded research organisations?</a:t>
            </a:r>
            <a:endParaRPr lang="en-AU" sz="2400" i="1" dirty="0">
              <a:solidFill>
                <a:schemeClr val="accent5"/>
              </a:solidFill>
            </a:endParaRPr>
          </a:p>
        </p:txBody>
      </p:sp>
    </p:spTree>
    <p:extLst>
      <p:ext uri="{BB962C8B-B14F-4D97-AF65-F5344CB8AC3E}">
        <p14:creationId xmlns:p14="http://schemas.microsoft.com/office/powerpoint/2010/main" val="555604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Sneak peak at Mapping</a:t>
            </a:r>
            <a:endParaRPr lang="en-AU" b="1" dirty="0">
              <a:solidFill>
                <a:srgbClr val="FF0000"/>
              </a:solidFill>
            </a:endParaRPr>
          </a:p>
        </p:txBody>
      </p:sp>
      <p:sp>
        <p:nvSpPr>
          <p:cNvPr id="3" name="Text Placeholder 2"/>
          <p:cNvSpPr>
            <a:spLocks noGrp="1"/>
          </p:cNvSpPr>
          <p:nvPr>
            <p:ph type="body" sz="quarter" idx="11"/>
          </p:nvPr>
        </p:nvSpPr>
        <p:spPr>
          <a:xfrm>
            <a:off x="646113" y="1262146"/>
            <a:ext cx="5822926" cy="4415323"/>
          </a:xfrm>
        </p:spPr>
        <p:txBody>
          <a:bodyPr>
            <a:normAutofit/>
          </a:bodyPr>
          <a:lstStyle/>
          <a:p>
            <a:pPr marL="0" indent="0">
              <a:buNone/>
            </a:pPr>
            <a:r>
              <a:rPr lang="en-AU" dirty="0" smtClean="0"/>
              <a:t>We run a Deep Dive session for </a:t>
            </a:r>
            <a:r>
              <a:rPr lang="en-AU" dirty="0" err="1" smtClean="0"/>
              <a:t>BizLab</a:t>
            </a:r>
            <a:r>
              <a:rPr lang="en-AU" dirty="0" smtClean="0"/>
              <a:t> Academy Alumni about different ways to map data </a:t>
            </a:r>
            <a:br>
              <a:rPr lang="en-AU" dirty="0" smtClean="0"/>
            </a:br>
            <a:r>
              <a:rPr lang="en-AU" dirty="0" smtClean="0"/>
              <a:t>(e.g. journey mapping and empathy mapping), come along to find out more. </a:t>
            </a:r>
          </a:p>
          <a:p>
            <a:r>
              <a:rPr lang="en-AU" dirty="0"/>
              <a:t>To prepare for ideation, we </a:t>
            </a:r>
            <a:r>
              <a:rPr lang="en-AU" dirty="0" smtClean="0"/>
              <a:t>might develop artefacts </a:t>
            </a:r>
            <a:r>
              <a:rPr lang="en-AU" dirty="0"/>
              <a:t>that </a:t>
            </a:r>
            <a:r>
              <a:rPr lang="en-AU" b="1" dirty="0"/>
              <a:t>summarise our learnings</a:t>
            </a:r>
            <a:r>
              <a:rPr lang="en-AU" dirty="0"/>
              <a:t> </a:t>
            </a:r>
            <a:endParaRPr lang="en-AU" dirty="0" smtClean="0"/>
          </a:p>
          <a:p>
            <a:r>
              <a:rPr lang="en-AU" dirty="0" smtClean="0"/>
              <a:t>Their </a:t>
            </a:r>
            <a:r>
              <a:rPr lang="en-AU" dirty="0"/>
              <a:t>purpose is to help participants </a:t>
            </a:r>
            <a:r>
              <a:rPr lang="en-AU" b="1" dirty="0"/>
              <a:t>empathise</a:t>
            </a:r>
            <a:r>
              <a:rPr lang="en-AU" dirty="0"/>
              <a:t> with our users, </a:t>
            </a:r>
            <a:r>
              <a:rPr lang="en-AU" b="1" dirty="0"/>
              <a:t>understand their experience</a:t>
            </a:r>
            <a:r>
              <a:rPr lang="en-AU" dirty="0"/>
              <a:t> and </a:t>
            </a:r>
            <a:r>
              <a:rPr lang="en-AU" b="1" dirty="0"/>
              <a:t>create solution</a:t>
            </a:r>
            <a:r>
              <a:rPr lang="en-AU" dirty="0"/>
              <a:t>s for them. </a:t>
            </a:r>
          </a:p>
          <a:p>
            <a:r>
              <a:rPr lang="en-AU" dirty="0"/>
              <a:t>Some you may be familiar with are journey </a:t>
            </a:r>
            <a:r>
              <a:rPr lang="en-AU" dirty="0" smtClean="0"/>
              <a:t>maps or </a:t>
            </a:r>
            <a:r>
              <a:rPr lang="en-AU" dirty="0"/>
              <a:t>empathy </a:t>
            </a:r>
            <a:r>
              <a:rPr lang="en-AU" dirty="0" smtClean="0"/>
              <a:t>maps. </a:t>
            </a:r>
            <a:endParaRPr lang="en-AU" dirty="0"/>
          </a:p>
        </p:txBody>
      </p:sp>
      <p:sp>
        <p:nvSpPr>
          <p:cNvPr id="4" name="Slide Number Placeholder 3"/>
          <p:cNvSpPr>
            <a:spLocks noGrp="1"/>
          </p:cNvSpPr>
          <p:nvPr>
            <p:ph type="sldNum" sz="quarter" idx="4294967295"/>
          </p:nvPr>
        </p:nvSpPr>
        <p:spPr>
          <a:xfrm>
            <a:off x="9448800" y="6356350"/>
            <a:ext cx="2743200" cy="365125"/>
          </a:xfrm>
          <a:prstGeom prst="rect">
            <a:avLst/>
          </a:prstGeom>
        </p:spPr>
        <p:txBody>
          <a:bodyPr/>
          <a:lstStyle/>
          <a:p>
            <a:fld id="{16E6302E-8426-4869-AF56-DD516A430869}" type="slidenum">
              <a:rPr lang="en-AU" smtClean="0"/>
              <a:t>32</a:t>
            </a:fld>
            <a:endParaRPr lang="en-AU" dirty="0"/>
          </a:p>
        </p:txBody>
      </p:sp>
      <p:sp>
        <p:nvSpPr>
          <p:cNvPr id="5" name="Rectangle 4"/>
          <p:cNvSpPr/>
          <p:nvPr/>
        </p:nvSpPr>
        <p:spPr>
          <a:xfrm>
            <a:off x="6909749" y="5193625"/>
            <a:ext cx="1968809" cy="215444"/>
          </a:xfrm>
          <a:prstGeom prst="rect">
            <a:avLst/>
          </a:prstGeom>
        </p:spPr>
        <p:txBody>
          <a:bodyPr wrap="none">
            <a:spAutoFit/>
          </a:bodyPr>
          <a:lstStyle/>
          <a:p>
            <a:r>
              <a:rPr lang="en-AU" sz="800" dirty="0">
                <a:solidFill>
                  <a:srgbClr val="111111"/>
                </a:solidFill>
                <a:latin typeface="-apple-system"/>
              </a:rPr>
              <a:t>Photo by </a:t>
            </a:r>
            <a:r>
              <a:rPr lang="en-AU" sz="800" dirty="0">
                <a:solidFill>
                  <a:srgbClr val="999999"/>
                </a:solidFill>
                <a:latin typeface="-apple-system"/>
                <a:hlinkClick r:id="rId3"/>
              </a:rPr>
              <a:t>Cristina </a:t>
            </a:r>
            <a:r>
              <a:rPr lang="en-AU" sz="800" dirty="0" err="1">
                <a:solidFill>
                  <a:srgbClr val="999999"/>
                </a:solidFill>
                <a:latin typeface="-apple-system"/>
                <a:hlinkClick r:id="rId3"/>
              </a:rPr>
              <a:t>Gottardi</a:t>
            </a:r>
            <a:r>
              <a:rPr lang="en-AU" sz="800" dirty="0">
                <a:solidFill>
                  <a:srgbClr val="111111"/>
                </a:solidFill>
                <a:latin typeface="-apple-system"/>
              </a:rPr>
              <a:t> on </a:t>
            </a:r>
            <a:r>
              <a:rPr lang="en-AU" sz="800" dirty="0" err="1">
                <a:solidFill>
                  <a:srgbClr val="999999"/>
                </a:solidFill>
                <a:latin typeface="-apple-system"/>
                <a:hlinkClick r:id="rId4"/>
              </a:rPr>
              <a:t>Unsplash</a:t>
            </a:r>
            <a:endParaRPr lang="en-AU" sz="800" dirty="0"/>
          </a:p>
        </p:txBody>
      </p:sp>
      <p:pic>
        <p:nvPicPr>
          <p:cNvPr id="6" name="Picture 5"/>
          <p:cNvPicPr>
            <a:picLocks noChangeAspect="1"/>
          </p:cNvPicPr>
          <p:nvPr/>
        </p:nvPicPr>
        <p:blipFill>
          <a:blip r:embed="rId5"/>
          <a:stretch>
            <a:fillRect/>
          </a:stretch>
        </p:blipFill>
        <p:spPr>
          <a:xfrm>
            <a:off x="6559484" y="1124345"/>
            <a:ext cx="5299043" cy="3902364"/>
          </a:xfrm>
          <a:prstGeom prst="rect">
            <a:avLst/>
          </a:prstGeom>
        </p:spPr>
      </p:pic>
    </p:spTree>
    <p:extLst>
      <p:ext uri="{BB962C8B-B14F-4D97-AF65-F5344CB8AC3E}">
        <p14:creationId xmlns:p14="http://schemas.microsoft.com/office/powerpoint/2010/main" val="33108531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What is a Journey Map?</a:t>
            </a:r>
            <a:endParaRPr lang="en-AU" b="1" dirty="0">
              <a:solidFill>
                <a:srgbClr val="FF0000"/>
              </a:solidFill>
            </a:endParaRPr>
          </a:p>
        </p:txBody>
      </p:sp>
      <p:sp>
        <p:nvSpPr>
          <p:cNvPr id="3" name="Content Placeholder 2"/>
          <p:cNvSpPr>
            <a:spLocks noGrp="1"/>
          </p:cNvSpPr>
          <p:nvPr>
            <p:ph type="body" sz="quarter" idx="14"/>
          </p:nvPr>
        </p:nvSpPr>
        <p:spPr/>
        <p:txBody>
          <a:bodyPr>
            <a:noAutofit/>
          </a:bodyPr>
          <a:lstStyle/>
          <a:p>
            <a:pPr marL="0" indent="0">
              <a:buNone/>
            </a:pPr>
            <a:r>
              <a:rPr lang="en-AU" sz="2400" dirty="0" smtClean="0"/>
              <a:t>A journey map is a tool that can be used to demonstrate a persons experience when interacting with a product or service, or trying to complete a task. </a:t>
            </a:r>
          </a:p>
          <a:p>
            <a:pPr marL="0" indent="0">
              <a:buNone/>
            </a:pPr>
            <a:r>
              <a:rPr lang="en-AU" sz="2400" dirty="0" smtClean="0"/>
              <a:t>It should include: </a:t>
            </a:r>
          </a:p>
          <a:p>
            <a:r>
              <a:rPr lang="en-AU" sz="2400" dirty="0"/>
              <a:t>Key steps </a:t>
            </a:r>
            <a:endParaRPr lang="en-AU" sz="2400" dirty="0" smtClean="0"/>
          </a:p>
          <a:p>
            <a:r>
              <a:rPr lang="en-AU" sz="2400" dirty="0" smtClean="0"/>
              <a:t>Key actors or users</a:t>
            </a:r>
          </a:p>
          <a:p>
            <a:r>
              <a:rPr lang="en-AU" sz="2400" dirty="0" smtClean="0"/>
              <a:t>Goals or motivations</a:t>
            </a:r>
          </a:p>
          <a:p>
            <a:r>
              <a:rPr lang="en-AU" sz="2400" dirty="0" smtClean="0"/>
              <a:t>Pain points</a:t>
            </a:r>
          </a:p>
          <a:p>
            <a:r>
              <a:rPr lang="en-AU" sz="2400" dirty="0" smtClean="0"/>
              <a:t>Quotes to demonstrate thoughts and feelings. </a:t>
            </a:r>
          </a:p>
          <a:p>
            <a:pPr marL="0" indent="0">
              <a:buNone/>
            </a:pPr>
            <a:endParaRPr lang="en-AU" sz="2400" dirty="0"/>
          </a:p>
        </p:txBody>
      </p:sp>
      <p:sp>
        <p:nvSpPr>
          <p:cNvPr id="4" name="Slide Number Placeholder 3"/>
          <p:cNvSpPr>
            <a:spLocks noGrp="1"/>
          </p:cNvSpPr>
          <p:nvPr>
            <p:ph type="sldNum" sz="quarter" idx="4294967295"/>
          </p:nvPr>
        </p:nvSpPr>
        <p:spPr>
          <a:xfrm>
            <a:off x="9448800" y="6356350"/>
            <a:ext cx="2743200" cy="365125"/>
          </a:xfrm>
          <a:prstGeom prst="rect">
            <a:avLst/>
          </a:prstGeom>
        </p:spPr>
        <p:txBody>
          <a:bodyPr/>
          <a:lstStyle/>
          <a:p>
            <a:fld id="{16E6302E-8426-4869-AF56-DD516A430869}" type="slidenum">
              <a:rPr lang="en-AU" smtClean="0"/>
              <a:t>33</a:t>
            </a:fld>
            <a:endParaRPr lang="en-AU" dirty="0"/>
          </a:p>
        </p:txBody>
      </p:sp>
      <p:pic>
        <p:nvPicPr>
          <p:cNvPr id="5" name="Picture 4"/>
          <p:cNvPicPr>
            <a:picLocks noChangeAspect="1"/>
          </p:cNvPicPr>
          <p:nvPr/>
        </p:nvPicPr>
        <p:blipFill rotWithShape="1">
          <a:blip r:embed="rId3"/>
          <a:srcRect l="1210" t="26021" r="41206" b="16006"/>
          <a:stretch/>
        </p:blipFill>
        <p:spPr>
          <a:xfrm>
            <a:off x="6533358" y="1140012"/>
            <a:ext cx="7020706" cy="3975759"/>
          </a:xfrm>
          <a:prstGeom prst="rect">
            <a:avLst/>
          </a:prstGeom>
        </p:spPr>
      </p:pic>
    </p:spTree>
    <p:extLst>
      <p:ext uri="{BB962C8B-B14F-4D97-AF65-F5344CB8AC3E}">
        <p14:creationId xmlns:p14="http://schemas.microsoft.com/office/powerpoint/2010/main" val="189647908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1"/>
          <p:cNvSpPr txBox="1">
            <a:spLocks/>
          </p:cNvSpPr>
          <p:nvPr/>
        </p:nvSpPr>
        <p:spPr>
          <a:xfrm>
            <a:off x="789768" y="253058"/>
            <a:ext cx="10955767" cy="549275"/>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3200" b="1" i="0" kern="1200">
                <a:solidFill>
                  <a:srgbClr val="373737"/>
                </a:solidFill>
                <a:latin typeface="Century Gothic" panose="020B0502020202020204" pitchFamily="34" charset="0"/>
                <a:ea typeface="+mj-ea"/>
                <a:cs typeface="+mj-cs"/>
              </a:defRPr>
            </a:lvl1pPr>
          </a:lstStyle>
          <a:p>
            <a:r>
              <a:rPr lang="en-AU" dirty="0" smtClean="0"/>
              <a:t>Current state</a:t>
            </a:r>
            <a:endParaRPr lang="en-AU" dirty="0">
              <a:solidFill>
                <a:srgbClr val="FF0000"/>
              </a:solidFill>
            </a:endParaRPr>
          </a:p>
        </p:txBody>
      </p:sp>
      <p:pic>
        <p:nvPicPr>
          <p:cNvPr id="1026" name="AE0F97A2-4945-4821-95D9-647FBC1A5187" descr="0D06D7E2-5098-4346-8D95-3C98473E92B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4441" y="802333"/>
            <a:ext cx="8431899" cy="5948587"/>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42405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Future state</a:t>
            </a:r>
            <a:endParaRPr lang="en-AU" dirty="0"/>
          </a:p>
        </p:txBody>
      </p:sp>
      <p:pic>
        <p:nvPicPr>
          <p:cNvPr id="2050" name="4F433749-796B-47DB-AA84-246C47C34520" descr="2D79EE16-B571-4BE1-894C-CFDAB77F935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4156" y="957430"/>
            <a:ext cx="8218373" cy="5797947"/>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8101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What is an empathy map? </a:t>
            </a:r>
            <a:endParaRPr lang="en-AU" dirty="0"/>
          </a:p>
        </p:txBody>
      </p:sp>
      <p:sp>
        <p:nvSpPr>
          <p:cNvPr id="4" name="Text Placeholder 3"/>
          <p:cNvSpPr>
            <a:spLocks noGrp="1"/>
          </p:cNvSpPr>
          <p:nvPr>
            <p:ph type="body" sz="quarter" idx="14"/>
          </p:nvPr>
        </p:nvSpPr>
        <p:spPr/>
        <p:txBody>
          <a:bodyPr/>
          <a:lstStyle/>
          <a:p>
            <a:r>
              <a:rPr lang="en-AU" dirty="0" smtClean="0"/>
              <a:t>An empathy map helps you identify key attributes of your users so you can keep them top of mind during the design process. </a:t>
            </a:r>
          </a:p>
          <a:p>
            <a:r>
              <a:rPr lang="en-AU" dirty="0" smtClean="0"/>
              <a:t>It’s a way to make sense of your research findings and convey the key tasks and emotion.</a:t>
            </a:r>
          </a:p>
          <a:p>
            <a:r>
              <a:rPr lang="en-AU" dirty="0" smtClean="0"/>
              <a:t>As with a journey map, it can be used in ideation to help participants understand and empathise with your users. </a:t>
            </a:r>
            <a:endParaRPr lang="en-AU" dirty="0"/>
          </a:p>
        </p:txBody>
      </p:sp>
      <p:pic>
        <p:nvPicPr>
          <p:cNvPr id="3074" name="Picture 2" descr="assorted-color printer paper in wall"/>
          <p:cNvPicPr>
            <a:picLocks noChangeAspect="1" noChangeArrowheads="1"/>
          </p:cNvPicPr>
          <p:nvPr/>
        </p:nvPicPr>
        <p:blipFill rotWithShape="1">
          <a:blip r:embed="rId3">
            <a:extLst>
              <a:ext uri="{28A0092B-C50C-407E-A947-70E740481C1C}">
                <a14:useLocalDpi xmlns:a14="http://schemas.microsoft.com/office/drawing/2010/main" val="0"/>
              </a:ext>
            </a:extLst>
          </a:blip>
          <a:srcRect l="8228" r="9986"/>
          <a:stretch/>
        </p:blipFill>
        <p:spPr bwMode="auto">
          <a:xfrm>
            <a:off x="5929746" y="1040557"/>
            <a:ext cx="5975927" cy="48736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990379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43"/>
          <p:cNvGrpSpPr/>
          <p:nvPr/>
        </p:nvGrpSpPr>
        <p:grpSpPr>
          <a:xfrm>
            <a:off x="820132" y="1074478"/>
            <a:ext cx="10501460" cy="5492577"/>
            <a:chOff x="820132" y="1074478"/>
            <a:chExt cx="10501460" cy="5492577"/>
          </a:xfrm>
        </p:grpSpPr>
        <p:sp>
          <p:nvSpPr>
            <p:cNvPr id="13" name="Rectangle 12"/>
            <p:cNvSpPr/>
            <p:nvPr/>
          </p:nvSpPr>
          <p:spPr>
            <a:xfrm>
              <a:off x="820132" y="1074478"/>
              <a:ext cx="10501460" cy="546411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cxnSp>
          <p:nvCxnSpPr>
            <p:cNvPr id="15" name="Straight Connector 14"/>
            <p:cNvCxnSpPr/>
            <p:nvPr/>
          </p:nvCxnSpPr>
          <p:spPr>
            <a:xfrm flipV="1">
              <a:off x="872612" y="5505253"/>
              <a:ext cx="10448980" cy="1"/>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820132" y="1102936"/>
              <a:ext cx="10501460" cy="4402317"/>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6123341" y="5505253"/>
              <a:ext cx="0" cy="106180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p:txBody>
          <a:bodyPr/>
          <a:lstStyle/>
          <a:p>
            <a:r>
              <a:rPr lang="en-AU" dirty="0" smtClean="0"/>
              <a:t>Building </a:t>
            </a:r>
            <a:r>
              <a:rPr lang="en-AU" b="1" dirty="0" smtClean="0"/>
              <a:t>your </a:t>
            </a:r>
            <a:r>
              <a:rPr lang="en-AU" dirty="0" smtClean="0"/>
              <a:t>empathy map</a:t>
            </a:r>
            <a:endParaRPr lang="en-AU" b="1" dirty="0">
              <a:solidFill>
                <a:srgbClr val="FF0000"/>
              </a:solidFill>
            </a:endParaRPr>
          </a:p>
        </p:txBody>
      </p:sp>
      <p:cxnSp>
        <p:nvCxnSpPr>
          <p:cNvPr id="17" name="Straight Connector 16"/>
          <p:cNvCxnSpPr/>
          <p:nvPr/>
        </p:nvCxnSpPr>
        <p:spPr>
          <a:xfrm flipV="1">
            <a:off x="820132" y="1102937"/>
            <a:ext cx="10501460" cy="440231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2" name="Oval 21"/>
          <p:cNvSpPr/>
          <p:nvPr/>
        </p:nvSpPr>
        <p:spPr>
          <a:xfrm>
            <a:off x="5237222" y="2417976"/>
            <a:ext cx="1772239" cy="1772239"/>
          </a:xfrm>
          <a:prstGeom prst="ellipse">
            <a:avLst/>
          </a:prstGeom>
          <a:solidFill>
            <a:srgbClr val="D9F421"/>
          </a:solidFill>
          <a:ln>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000" b="1" dirty="0" smtClean="0">
                <a:solidFill>
                  <a:schemeClr val="tx1"/>
                </a:solidFill>
              </a:rPr>
              <a:t>Draw your user</a:t>
            </a:r>
            <a:endParaRPr lang="en-AU" sz="2000" b="1" dirty="0">
              <a:solidFill>
                <a:schemeClr val="tx1"/>
              </a:solidFill>
            </a:endParaRPr>
          </a:p>
        </p:txBody>
      </p:sp>
      <p:sp>
        <p:nvSpPr>
          <p:cNvPr id="24" name="TextBox 23"/>
          <p:cNvSpPr txBox="1"/>
          <p:nvPr/>
        </p:nvSpPr>
        <p:spPr>
          <a:xfrm>
            <a:off x="5289297" y="1074479"/>
            <a:ext cx="1567865" cy="369332"/>
          </a:xfrm>
          <a:prstGeom prst="rect">
            <a:avLst/>
          </a:prstGeom>
          <a:noFill/>
        </p:spPr>
        <p:txBody>
          <a:bodyPr wrap="none" rtlCol="0">
            <a:spAutoFit/>
          </a:bodyPr>
          <a:lstStyle/>
          <a:p>
            <a:r>
              <a:rPr lang="en-AU" b="1" dirty="0" smtClean="0"/>
              <a:t>Think and Feel</a:t>
            </a:r>
            <a:endParaRPr lang="en-AU" b="1" dirty="0"/>
          </a:p>
        </p:txBody>
      </p:sp>
      <p:sp>
        <p:nvSpPr>
          <p:cNvPr id="25" name="TextBox 24"/>
          <p:cNvSpPr txBox="1"/>
          <p:nvPr/>
        </p:nvSpPr>
        <p:spPr>
          <a:xfrm>
            <a:off x="9756008" y="2503495"/>
            <a:ext cx="521297" cy="369332"/>
          </a:xfrm>
          <a:prstGeom prst="rect">
            <a:avLst/>
          </a:prstGeom>
          <a:noFill/>
        </p:spPr>
        <p:txBody>
          <a:bodyPr wrap="none" rtlCol="0">
            <a:spAutoFit/>
          </a:bodyPr>
          <a:lstStyle/>
          <a:p>
            <a:r>
              <a:rPr lang="en-AU" b="1" dirty="0" smtClean="0"/>
              <a:t>See</a:t>
            </a:r>
            <a:endParaRPr lang="en-AU" b="1" dirty="0"/>
          </a:p>
        </p:txBody>
      </p:sp>
      <p:sp>
        <p:nvSpPr>
          <p:cNvPr id="32" name="TextBox 31"/>
          <p:cNvSpPr txBox="1"/>
          <p:nvPr/>
        </p:nvSpPr>
        <p:spPr>
          <a:xfrm>
            <a:off x="5557420" y="4205573"/>
            <a:ext cx="1026884" cy="369332"/>
          </a:xfrm>
          <a:prstGeom prst="rect">
            <a:avLst/>
          </a:prstGeom>
          <a:noFill/>
        </p:spPr>
        <p:txBody>
          <a:bodyPr wrap="none" rtlCol="0">
            <a:spAutoFit/>
          </a:bodyPr>
          <a:lstStyle/>
          <a:p>
            <a:r>
              <a:rPr lang="en-AU" b="1" dirty="0" smtClean="0"/>
              <a:t>Say &amp; do</a:t>
            </a:r>
            <a:endParaRPr lang="en-AU" b="1" dirty="0"/>
          </a:p>
        </p:txBody>
      </p:sp>
      <p:sp>
        <p:nvSpPr>
          <p:cNvPr id="33" name="TextBox 32"/>
          <p:cNvSpPr txBox="1"/>
          <p:nvPr/>
        </p:nvSpPr>
        <p:spPr>
          <a:xfrm>
            <a:off x="820132" y="2541409"/>
            <a:ext cx="641522" cy="369332"/>
          </a:xfrm>
          <a:prstGeom prst="rect">
            <a:avLst/>
          </a:prstGeom>
          <a:noFill/>
        </p:spPr>
        <p:txBody>
          <a:bodyPr wrap="none" rtlCol="0">
            <a:spAutoFit/>
          </a:bodyPr>
          <a:lstStyle/>
          <a:p>
            <a:r>
              <a:rPr lang="en-AU" b="1" dirty="0" smtClean="0"/>
              <a:t>Hear</a:t>
            </a:r>
            <a:endParaRPr lang="en-AU" b="1" dirty="0"/>
          </a:p>
        </p:txBody>
      </p:sp>
      <p:sp>
        <p:nvSpPr>
          <p:cNvPr id="35" name="TextBox 34"/>
          <p:cNvSpPr txBox="1"/>
          <p:nvPr/>
        </p:nvSpPr>
        <p:spPr>
          <a:xfrm>
            <a:off x="896443" y="5601822"/>
            <a:ext cx="596958" cy="369332"/>
          </a:xfrm>
          <a:prstGeom prst="rect">
            <a:avLst/>
          </a:prstGeom>
          <a:noFill/>
        </p:spPr>
        <p:txBody>
          <a:bodyPr wrap="none" rtlCol="0">
            <a:spAutoFit/>
          </a:bodyPr>
          <a:lstStyle/>
          <a:p>
            <a:r>
              <a:rPr lang="en-AU" b="1" dirty="0" smtClean="0"/>
              <a:t>Pain</a:t>
            </a:r>
            <a:endParaRPr lang="en-AU" b="1" dirty="0"/>
          </a:p>
        </p:txBody>
      </p:sp>
      <p:sp>
        <p:nvSpPr>
          <p:cNvPr id="36" name="TextBox 35"/>
          <p:cNvSpPr txBox="1"/>
          <p:nvPr/>
        </p:nvSpPr>
        <p:spPr>
          <a:xfrm>
            <a:off x="6333230" y="5601822"/>
            <a:ext cx="625492" cy="369332"/>
          </a:xfrm>
          <a:prstGeom prst="rect">
            <a:avLst/>
          </a:prstGeom>
          <a:noFill/>
        </p:spPr>
        <p:txBody>
          <a:bodyPr wrap="none" rtlCol="0">
            <a:spAutoFit/>
          </a:bodyPr>
          <a:lstStyle/>
          <a:p>
            <a:r>
              <a:rPr lang="en-AU" b="1" dirty="0" smtClean="0"/>
              <a:t>Gain</a:t>
            </a:r>
            <a:endParaRPr lang="en-AU" b="1" dirty="0"/>
          </a:p>
        </p:txBody>
      </p:sp>
      <p:sp>
        <p:nvSpPr>
          <p:cNvPr id="38" name="Rectangle 37"/>
          <p:cNvSpPr/>
          <p:nvPr/>
        </p:nvSpPr>
        <p:spPr>
          <a:xfrm>
            <a:off x="3642589" y="4590263"/>
            <a:ext cx="4856545" cy="646331"/>
          </a:xfrm>
          <a:prstGeom prst="rect">
            <a:avLst/>
          </a:prstGeom>
        </p:spPr>
        <p:txBody>
          <a:bodyPr wrap="square">
            <a:spAutoFit/>
          </a:bodyPr>
          <a:lstStyle/>
          <a:p>
            <a:r>
              <a:rPr lang="en-AU" dirty="0"/>
              <a:t>What’s their attitude, what do they say to people? What are their actions and behaviours?</a:t>
            </a:r>
          </a:p>
        </p:txBody>
      </p:sp>
      <p:sp>
        <p:nvSpPr>
          <p:cNvPr id="39" name="Rectangle 38"/>
          <p:cNvSpPr/>
          <p:nvPr/>
        </p:nvSpPr>
        <p:spPr>
          <a:xfrm>
            <a:off x="820132" y="2839018"/>
            <a:ext cx="2560377" cy="923330"/>
          </a:xfrm>
          <a:prstGeom prst="rect">
            <a:avLst/>
          </a:prstGeom>
        </p:spPr>
        <p:txBody>
          <a:bodyPr wrap="square">
            <a:spAutoFit/>
          </a:bodyPr>
          <a:lstStyle/>
          <a:p>
            <a:r>
              <a:rPr lang="en-AU" dirty="0"/>
              <a:t>What do they hear from friends, family and other influencers?</a:t>
            </a:r>
          </a:p>
        </p:txBody>
      </p:sp>
      <p:sp>
        <p:nvSpPr>
          <p:cNvPr id="40" name="Rectangle 39"/>
          <p:cNvSpPr/>
          <p:nvPr/>
        </p:nvSpPr>
        <p:spPr>
          <a:xfrm>
            <a:off x="3137020" y="1480700"/>
            <a:ext cx="6096000" cy="646331"/>
          </a:xfrm>
          <a:prstGeom prst="rect">
            <a:avLst/>
          </a:prstGeom>
        </p:spPr>
        <p:txBody>
          <a:bodyPr>
            <a:spAutoFit/>
          </a:bodyPr>
          <a:lstStyle/>
          <a:p>
            <a:r>
              <a:rPr lang="en-AU" dirty="0"/>
              <a:t>What goes through their mind? What preoccupies or concerns them? What are they feeling? What are their hopes and fears?</a:t>
            </a:r>
          </a:p>
        </p:txBody>
      </p:sp>
      <p:sp>
        <p:nvSpPr>
          <p:cNvPr id="41" name="Rectangle 40"/>
          <p:cNvSpPr/>
          <p:nvPr/>
        </p:nvSpPr>
        <p:spPr>
          <a:xfrm>
            <a:off x="9034392" y="2839018"/>
            <a:ext cx="2287200" cy="923330"/>
          </a:xfrm>
          <a:prstGeom prst="rect">
            <a:avLst/>
          </a:prstGeom>
        </p:spPr>
        <p:txBody>
          <a:bodyPr wrap="square">
            <a:spAutoFit/>
          </a:bodyPr>
          <a:lstStyle/>
          <a:p>
            <a:r>
              <a:rPr lang="en-AU" dirty="0"/>
              <a:t>What’s their environment? What do they interact with?</a:t>
            </a:r>
          </a:p>
        </p:txBody>
      </p:sp>
      <p:sp>
        <p:nvSpPr>
          <p:cNvPr id="42" name="Rectangle 41"/>
          <p:cNvSpPr/>
          <p:nvPr/>
        </p:nvSpPr>
        <p:spPr>
          <a:xfrm>
            <a:off x="6333230" y="5903536"/>
            <a:ext cx="4602625" cy="369332"/>
          </a:xfrm>
          <a:prstGeom prst="rect">
            <a:avLst/>
          </a:prstGeom>
        </p:spPr>
        <p:txBody>
          <a:bodyPr wrap="square">
            <a:spAutoFit/>
          </a:bodyPr>
          <a:lstStyle/>
          <a:p>
            <a:r>
              <a:rPr lang="en-AU" dirty="0" smtClean="0"/>
              <a:t>What </a:t>
            </a:r>
            <a:r>
              <a:rPr lang="en-AU" dirty="0"/>
              <a:t>is helping them/motivating them?</a:t>
            </a:r>
          </a:p>
        </p:txBody>
      </p:sp>
      <p:sp>
        <p:nvSpPr>
          <p:cNvPr id="43" name="Rectangle 42"/>
          <p:cNvSpPr/>
          <p:nvPr/>
        </p:nvSpPr>
        <p:spPr>
          <a:xfrm>
            <a:off x="925091" y="5903536"/>
            <a:ext cx="2925866" cy="369332"/>
          </a:xfrm>
          <a:prstGeom prst="rect">
            <a:avLst/>
          </a:prstGeom>
        </p:spPr>
        <p:txBody>
          <a:bodyPr wrap="none">
            <a:spAutoFit/>
          </a:bodyPr>
          <a:lstStyle/>
          <a:p>
            <a:r>
              <a:rPr lang="en-AU" dirty="0" smtClean="0"/>
              <a:t>What </a:t>
            </a:r>
            <a:r>
              <a:rPr lang="en-AU" dirty="0"/>
              <a:t>is standing in the way? </a:t>
            </a:r>
          </a:p>
        </p:txBody>
      </p:sp>
    </p:spTree>
    <p:extLst>
      <p:ext uri="{BB962C8B-B14F-4D97-AF65-F5344CB8AC3E}">
        <p14:creationId xmlns:p14="http://schemas.microsoft.com/office/powerpoint/2010/main" val="193613975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Which one is right for your research? </a:t>
            </a:r>
            <a:endParaRPr lang="en-AU" dirty="0"/>
          </a:p>
        </p:txBody>
      </p:sp>
      <p:sp>
        <p:nvSpPr>
          <p:cNvPr id="5" name="Text Placeholder 4"/>
          <p:cNvSpPr>
            <a:spLocks noGrp="1"/>
          </p:cNvSpPr>
          <p:nvPr>
            <p:ph type="body" sz="quarter" idx="11"/>
          </p:nvPr>
        </p:nvSpPr>
        <p:spPr/>
        <p:txBody>
          <a:bodyPr/>
          <a:lstStyle/>
          <a:p>
            <a:pPr marL="0" indent="0">
              <a:buNone/>
            </a:pPr>
            <a:r>
              <a:rPr lang="en-AU" b="1" dirty="0" smtClean="0"/>
              <a:t>Journey map</a:t>
            </a:r>
          </a:p>
          <a:p>
            <a:r>
              <a:rPr lang="en-AU" dirty="0" smtClean="0"/>
              <a:t>You should have clear interactions and touch points (e.g. email, website use, meetings etc.)</a:t>
            </a:r>
          </a:p>
          <a:p>
            <a:r>
              <a:rPr lang="en-AU" dirty="0" smtClean="0"/>
              <a:t>It is best used for demonstrating your users experience with a product, service or process. </a:t>
            </a:r>
            <a:endParaRPr lang="en-AU" dirty="0"/>
          </a:p>
        </p:txBody>
      </p:sp>
      <p:sp>
        <p:nvSpPr>
          <p:cNvPr id="6" name="Text Placeholder 5"/>
          <p:cNvSpPr>
            <a:spLocks noGrp="1"/>
          </p:cNvSpPr>
          <p:nvPr>
            <p:ph type="body" sz="quarter" idx="12"/>
          </p:nvPr>
        </p:nvSpPr>
        <p:spPr>
          <a:xfrm>
            <a:off x="6394527" y="1262147"/>
            <a:ext cx="5206047" cy="2506290"/>
          </a:xfrm>
        </p:spPr>
        <p:txBody>
          <a:bodyPr/>
          <a:lstStyle/>
          <a:p>
            <a:pPr marL="0" indent="0">
              <a:buNone/>
            </a:pPr>
            <a:r>
              <a:rPr lang="en-AU" b="1" dirty="0" smtClean="0"/>
              <a:t>Empathy map</a:t>
            </a:r>
          </a:p>
          <a:p>
            <a:r>
              <a:rPr lang="en-AU" dirty="0" smtClean="0"/>
              <a:t>Best used to understand a user’s experience in more detail.</a:t>
            </a:r>
          </a:p>
          <a:p>
            <a:r>
              <a:rPr lang="en-AU" dirty="0" smtClean="0"/>
              <a:t>This can help you build a more general understanding, rather than focusing on a particular interaction. </a:t>
            </a:r>
            <a:endParaRPr lang="en-AU" dirty="0"/>
          </a:p>
        </p:txBody>
      </p:sp>
      <p:sp>
        <p:nvSpPr>
          <p:cNvPr id="7" name="TextBox 6"/>
          <p:cNvSpPr txBox="1"/>
          <p:nvPr/>
        </p:nvSpPr>
        <p:spPr>
          <a:xfrm>
            <a:off x="645460" y="4691558"/>
            <a:ext cx="11373852" cy="430887"/>
          </a:xfrm>
          <a:prstGeom prst="rect">
            <a:avLst/>
          </a:prstGeom>
          <a:noFill/>
        </p:spPr>
        <p:txBody>
          <a:bodyPr wrap="square" rtlCol="0">
            <a:spAutoFit/>
          </a:bodyPr>
          <a:lstStyle/>
          <a:p>
            <a:r>
              <a:rPr lang="en-AU" sz="2200" b="1" dirty="0" smtClean="0"/>
              <a:t>Note: </a:t>
            </a:r>
            <a:r>
              <a:rPr lang="en-AU" sz="2200" dirty="0" smtClean="0"/>
              <a:t>Both of these would generally be done for all of your personas</a:t>
            </a:r>
            <a:endParaRPr lang="en-AU" sz="2200" dirty="0"/>
          </a:p>
        </p:txBody>
      </p:sp>
    </p:spTree>
    <p:extLst>
      <p:ext uri="{BB962C8B-B14F-4D97-AF65-F5344CB8AC3E}">
        <p14:creationId xmlns:p14="http://schemas.microsoft.com/office/powerpoint/2010/main" val="50280551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Activity – Building </a:t>
            </a:r>
            <a:r>
              <a:rPr lang="en-AU" b="1" dirty="0" smtClean="0"/>
              <a:t>your </a:t>
            </a:r>
            <a:r>
              <a:rPr lang="en-AU" dirty="0" smtClean="0"/>
              <a:t>journey map</a:t>
            </a:r>
            <a:endParaRPr lang="en-AU" b="1" dirty="0">
              <a:solidFill>
                <a:srgbClr val="FF0000"/>
              </a:solidFill>
            </a:endParaRPr>
          </a:p>
        </p:txBody>
      </p:sp>
      <p:sp>
        <p:nvSpPr>
          <p:cNvPr id="3" name="Text Placeholder 2"/>
          <p:cNvSpPr>
            <a:spLocks noGrp="1"/>
          </p:cNvSpPr>
          <p:nvPr>
            <p:ph type="body" sz="quarter" idx="11"/>
          </p:nvPr>
        </p:nvSpPr>
        <p:spPr/>
        <p:txBody>
          <a:bodyPr>
            <a:noAutofit/>
          </a:bodyPr>
          <a:lstStyle/>
          <a:p>
            <a:pPr marL="0" indent="0">
              <a:buNone/>
            </a:pPr>
            <a:r>
              <a:rPr lang="en-US" dirty="0" smtClean="0"/>
              <a:t>Build a journey map that tells the story of someone facing the specific challenge you called out in your design question. Be clear on your purpose and the focus of your journey: </a:t>
            </a:r>
          </a:p>
          <a:p>
            <a:pPr marL="0" indent="0">
              <a:buNone/>
            </a:pPr>
            <a:r>
              <a:rPr lang="en-US" dirty="0" smtClean="0"/>
              <a:t> Key things that need to be represented: </a:t>
            </a:r>
          </a:p>
          <a:p>
            <a:r>
              <a:rPr lang="en-AU" dirty="0"/>
              <a:t>Key steps </a:t>
            </a:r>
            <a:r>
              <a:rPr lang="en-AU" dirty="0" smtClean="0"/>
              <a:t>(Before/During/After)</a:t>
            </a:r>
            <a:endParaRPr lang="en-AU" dirty="0"/>
          </a:p>
          <a:p>
            <a:r>
              <a:rPr lang="en-AU" dirty="0" smtClean="0"/>
              <a:t>Key </a:t>
            </a:r>
            <a:r>
              <a:rPr lang="en-AU" dirty="0"/>
              <a:t>actors or users</a:t>
            </a:r>
          </a:p>
          <a:p>
            <a:r>
              <a:rPr lang="en-AU" dirty="0"/>
              <a:t>Goals or motivations</a:t>
            </a:r>
          </a:p>
          <a:p>
            <a:r>
              <a:rPr lang="en-AU" dirty="0"/>
              <a:t>Pain points</a:t>
            </a:r>
          </a:p>
          <a:p>
            <a:pPr>
              <a:spcAft>
                <a:spcPts val="1000"/>
              </a:spcAft>
            </a:pPr>
            <a:r>
              <a:rPr lang="en-AU" dirty="0" smtClean="0"/>
              <a:t>Quotes </a:t>
            </a:r>
            <a:r>
              <a:rPr lang="en-AU" dirty="0"/>
              <a:t>to demonstrate thoughts and feelings</a:t>
            </a:r>
            <a:r>
              <a:rPr lang="en-AU" dirty="0" smtClean="0"/>
              <a:t>.</a:t>
            </a:r>
            <a:endParaRPr lang="en-US" dirty="0" smtClean="0"/>
          </a:p>
          <a:p>
            <a:endParaRPr lang="en-US" dirty="0" smtClean="0"/>
          </a:p>
        </p:txBody>
      </p:sp>
      <p:sp>
        <p:nvSpPr>
          <p:cNvPr id="5" name="Text Placeholder 4"/>
          <p:cNvSpPr>
            <a:spLocks noGrp="1"/>
          </p:cNvSpPr>
          <p:nvPr>
            <p:ph type="body" sz="quarter" idx="12"/>
          </p:nvPr>
        </p:nvSpPr>
        <p:spPr/>
        <p:txBody>
          <a:bodyPr/>
          <a:lstStyle/>
          <a:p>
            <a:r>
              <a:rPr lang="en-US" b="1" dirty="0"/>
              <a:t>Remember: </a:t>
            </a:r>
            <a:r>
              <a:rPr lang="en-US" dirty="0"/>
              <a:t>The story you tell does not have to be a positive one, drawing out negative experiences from the current state can expose opportunities for future solution design. </a:t>
            </a:r>
          </a:p>
          <a:p>
            <a:endParaRPr lang="en-AU" dirty="0"/>
          </a:p>
        </p:txBody>
      </p:sp>
    </p:spTree>
    <p:extLst>
      <p:ext uri="{BB962C8B-B14F-4D97-AF65-F5344CB8AC3E}">
        <p14:creationId xmlns:p14="http://schemas.microsoft.com/office/powerpoint/2010/main" val="38024403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AU" dirty="0" smtClean="0"/>
              <a:t>Define</a:t>
            </a:r>
            <a:endParaRPr lang="en-AU" dirty="0"/>
          </a:p>
        </p:txBody>
      </p:sp>
      <p:sp>
        <p:nvSpPr>
          <p:cNvPr id="6" name="Text Placeholder 5"/>
          <p:cNvSpPr>
            <a:spLocks noGrp="1"/>
          </p:cNvSpPr>
          <p:nvPr>
            <p:ph type="body" sz="quarter" idx="14"/>
          </p:nvPr>
        </p:nvSpPr>
        <p:spPr>
          <a:xfrm>
            <a:off x="6394526" y="1327462"/>
            <a:ext cx="4814757" cy="3894137"/>
          </a:xfrm>
        </p:spPr>
        <p:txBody>
          <a:bodyPr>
            <a:normAutofit/>
          </a:bodyPr>
          <a:lstStyle/>
          <a:p>
            <a:pPr marL="0" indent="0">
              <a:spcBef>
                <a:spcPts val="600"/>
              </a:spcBef>
              <a:spcAft>
                <a:spcPts val="600"/>
              </a:spcAft>
              <a:buNone/>
            </a:pPr>
            <a:r>
              <a:rPr lang="en-AU" b="1" dirty="0">
                <a:cs typeface="Arial" panose="020B0604020202020204" pitchFamily="34" charset="0"/>
              </a:rPr>
              <a:t>Learning </a:t>
            </a:r>
            <a:r>
              <a:rPr lang="en-AU" b="1" dirty="0" smtClean="0">
                <a:cs typeface="Arial" panose="020B0604020202020204" pitchFamily="34" charset="0"/>
              </a:rPr>
              <a:t>outcomes</a:t>
            </a:r>
            <a:endParaRPr lang="en-AU" b="1" dirty="0">
              <a:cs typeface="Arial" panose="020B0604020202020204" pitchFamily="34" charset="0"/>
            </a:endParaRPr>
          </a:p>
          <a:p>
            <a:pPr marL="182563" indent="-182563">
              <a:spcBef>
                <a:spcPts val="600"/>
              </a:spcBef>
              <a:spcAft>
                <a:spcPts val="600"/>
              </a:spcAft>
              <a:buFont typeface="Arial" panose="020B0604020202020204" pitchFamily="34" charset="0"/>
              <a:buChar char="•"/>
            </a:pPr>
            <a:r>
              <a:rPr lang="en-AU" dirty="0" smtClean="0">
                <a:cs typeface="Arial" panose="020B0604020202020204" pitchFamily="34" charset="0"/>
              </a:rPr>
              <a:t>Organise </a:t>
            </a:r>
            <a:r>
              <a:rPr lang="en-AU" dirty="0">
                <a:cs typeface="Arial" panose="020B0604020202020204" pitchFamily="34" charset="0"/>
              </a:rPr>
              <a:t>research findings into themes and insights</a:t>
            </a:r>
          </a:p>
          <a:p>
            <a:pPr marL="182563" indent="-182563">
              <a:spcBef>
                <a:spcPts val="600"/>
              </a:spcBef>
              <a:spcAft>
                <a:spcPts val="600"/>
              </a:spcAft>
              <a:buFont typeface="Arial" panose="020B0604020202020204" pitchFamily="34" charset="0"/>
              <a:buChar char="•"/>
            </a:pPr>
            <a:r>
              <a:rPr lang="en-AU" dirty="0">
                <a:cs typeface="Arial" panose="020B0604020202020204" pitchFamily="34" charset="0"/>
              </a:rPr>
              <a:t>Are able to confirm the </a:t>
            </a:r>
            <a:r>
              <a:rPr lang="en-AU" dirty="0" smtClean="0">
                <a:cs typeface="Arial" panose="020B0604020202020204" pitchFamily="34" charset="0"/>
              </a:rPr>
              <a:t>problem statement is </a:t>
            </a:r>
            <a:r>
              <a:rPr lang="en-AU" dirty="0">
                <a:cs typeface="Arial" panose="020B0604020202020204" pitchFamily="34" charset="0"/>
              </a:rPr>
              <a:t>supported by research findings</a:t>
            </a:r>
          </a:p>
          <a:p>
            <a:pPr marL="182563" indent="-182563">
              <a:spcBef>
                <a:spcPts val="600"/>
              </a:spcBef>
              <a:spcAft>
                <a:spcPts val="600"/>
              </a:spcAft>
              <a:buFont typeface="Arial" panose="020B0604020202020204" pitchFamily="34" charset="0"/>
              <a:buChar char="•"/>
            </a:pPr>
            <a:r>
              <a:rPr lang="en-AU" dirty="0" smtClean="0">
                <a:cs typeface="Arial" panose="020B0604020202020204" pitchFamily="34" charset="0"/>
              </a:rPr>
              <a:t>Share/communicate </a:t>
            </a:r>
            <a:r>
              <a:rPr lang="en-AU" dirty="0">
                <a:cs typeface="Arial" panose="020B0604020202020204" pitchFamily="34" charset="0"/>
              </a:rPr>
              <a:t>research findings in a clear, visually appealing way </a:t>
            </a:r>
          </a:p>
        </p:txBody>
      </p:sp>
      <p:grpSp>
        <p:nvGrpSpPr>
          <p:cNvPr id="8" name="Group 7"/>
          <p:cNvGrpSpPr/>
          <p:nvPr/>
        </p:nvGrpSpPr>
        <p:grpSpPr>
          <a:xfrm>
            <a:off x="1162106" y="1292638"/>
            <a:ext cx="3863644" cy="3863645"/>
            <a:chOff x="5353554" y="1097565"/>
            <a:chExt cx="1264828" cy="1264828"/>
          </a:xfrm>
        </p:grpSpPr>
        <p:sp>
          <p:nvSpPr>
            <p:cNvPr id="9" name="Oval 8"/>
            <p:cNvSpPr/>
            <p:nvPr/>
          </p:nvSpPr>
          <p:spPr>
            <a:xfrm>
              <a:off x="5353554" y="1097565"/>
              <a:ext cx="1264828" cy="1264828"/>
            </a:xfrm>
            <a:prstGeom prst="ellipse">
              <a:avLst/>
            </a:prstGeom>
            <a:solidFill>
              <a:srgbClr val="28ABE3"/>
            </a:solidFill>
            <a:ln>
              <a:solidFill>
                <a:srgbClr val="28AB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6000" dirty="0"/>
            </a:p>
          </p:txBody>
        </p:sp>
        <p:sp>
          <p:nvSpPr>
            <p:cNvPr id="10" name="TextBox 9"/>
            <p:cNvSpPr txBox="1"/>
            <p:nvPr/>
          </p:nvSpPr>
          <p:spPr>
            <a:xfrm>
              <a:off x="5358007" y="1634708"/>
              <a:ext cx="1255923" cy="180387"/>
            </a:xfrm>
            <a:prstGeom prst="rect">
              <a:avLst/>
            </a:prstGeom>
            <a:noFill/>
          </p:spPr>
          <p:txBody>
            <a:bodyPr wrap="square" rtlCol="0">
              <a:spAutoFit/>
            </a:bodyPr>
            <a:lstStyle/>
            <a:p>
              <a:pPr algn="ctr"/>
              <a:r>
                <a:rPr lang="en-AU" sz="2800" b="1" dirty="0" smtClean="0">
                  <a:solidFill>
                    <a:schemeClr val="bg1"/>
                  </a:solidFill>
                  <a:latin typeface="Arial" panose="020B0604020202020204" pitchFamily="34" charset="0"/>
                  <a:cs typeface="Arial" panose="020B0604020202020204" pitchFamily="34" charset="0"/>
                </a:rPr>
                <a:t>Define</a:t>
              </a:r>
              <a:endParaRPr lang="en-AU" sz="2800" b="1" dirty="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33914876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bg>
      <p:bgPr>
        <a:solidFill>
          <a:srgbClr val="A0DDDD"/>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4294967295"/>
          </p:nvPr>
        </p:nvSpPr>
        <p:spPr>
          <a:xfrm>
            <a:off x="2483318" y="1135736"/>
            <a:ext cx="8999621" cy="1666834"/>
          </a:xfrm>
        </p:spPr>
        <p:txBody>
          <a:bodyPr>
            <a:normAutofit/>
          </a:bodyPr>
          <a:lstStyle/>
          <a:p>
            <a:pPr marL="0" indent="0">
              <a:buNone/>
            </a:pPr>
            <a:r>
              <a:rPr lang="en-AU" b="1" dirty="0" smtClean="0"/>
              <a:t>Objective: </a:t>
            </a:r>
            <a:r>
              <a:rPr lang="en-AU" dirty="0" smtClean="0"/>
              <a:t>Build understanding of user’s experiences, feelings, needs and pain points; demonstrate to sponsors or stakeholders the experience of users</a:t>
            </a:r>
          </a:p>
          <a:p>
            <a:pPr marL="0" indent="0">
              <a:buNone/>
            </a:pPr>
            <a:r>
              <a:rPr lang="en-AU" b="1" dirty="0" smtClean="0"/>
              <a:t>Output: </a:t>
            </a:r>
            <a:r>
              <a:rPr lang="en-AU" dirty="0" smtClean="0"/>
              <a:t>A visualisation of each persona’s journey showing their </a:t>
            </a:r>
            <a:r>
              <a:rPr lang="en-AU" dirty="0"/>
              <a:t>experiences, feelings, needs and pain points</a:t>
            </a:r>
          </a:p>
        </p:txBody>
      </p:sp>
      <p:sp>
        <p:nvSpPr>
          <p:cNvPr id="5" name="Title 1"/>
          <p:cNvSpPr txBox="1">
            <a:spLocks/>
          </p:cNvSpPr>
          <p:nvPr/>
        </p:nvSpPr>
        <p:spPr>
          <a:xfrm>
            <a:off x="0" y="394734"/>
            <a:ext cx="12192000" cy="549275"/>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3200" b="1" i="0" kern="1200">
                <a:solidFill>
                  <a:srgbClr val="373737"/>
                </a:solidFill>
                <a:latin typeface="Century Gothic" panose="020B0502020202020204" pitchFamily="34" charset="0"/>
                <a:ea typeface="+mj-ea"/>
                <a:cs typeface="+mj-cs"/>
              </a:defRPr>
            </a:lvl1pPr>
          </a:lstStyle>
          <a:p>
            <a:r>
              <a:rPr lang="en-AU" dirty="0"/>
              <a:t>Reflection – </a:t>
            </a:r>
            <a:r>
              <a:rPr lang="en-AU" dirty="0" smtClean="0"/>
              <a:t>Journey maps</a:t>
            </a:r>
            <a:endParaRPr lang="en-AU" dirty="0"/>
          </a:p>
        </p:txBody>
      </p:sp>
      <p:sp>
        <p:nvSpPr>
          <p:cNvPr id="6" name="Text Placeholder 3"/>
          <p:cNvSpPr txBox="1">
            <a:spLocks/>
          </p:cNvSpPr>
          <p:nvPr/>
        </p:nvSpPr>
        <p:spPr>
          <a:xfrm>
            <a:off x="646113" y="2802571"/>
            <a:ext cx="5174395" cy="2733255"/>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b="1" dirty="0" smtClean="0"/>
              <a:t>As a tool:</a:t>
            </a:r>
          </a:p>
          <a:p>
            <a:pPr marL="0" indent="0">
              <a:lnSpc>
                <a:spcPct val="100000"/>
              </a:lnSpc>
              <a:spcBef>
                <a:spcPts val="0"/>
              </a:spcBef>
              <a:buNone/>
            </a:pPr>
            <a:r>
              <a:rPr lang="en-AU" dirty="0" smtClean="0"/>
              <a:t>Shows what the journey through a situation can be like for a user, particularly around the pain points and smooth points. Helps to build empathy in a way that supports improvements in a system.</a:t>
            </a:r>
          </a:p>
        </p:txBody>
      </p:sp>
      <p:sp>
        <p:nvSpPr>
          <p:cNvPr id="8" name="Text Placeholder 3"/>
          <p:cNvSpPr txBox="1">
            <a:spLocks/>
          </p:cNvSpPr>
          <p:nvPr/>
        </p:nvSpPr>
        <p:spPr>
          <a:xfrm>
            <a:off x="6380599" y="2802570"/>
            <a:ext cx="5174395" cy="2733255"/>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b="1" dirty="0" smtClean="0"/>
              <a:t>In a project:</a:t>
            </a:r>
          </a:p>
          <a:p>
            <a:pPr marL="0" indent="0">
              <a:lnSpc>
                <a:spcPct val="100000"/>
              </a:lnSpc>
              <a:spcBef>
                <a:spcPts val="0"/>
              </a:spcBef>
              <a:buNone/>
            </a:pPr>
            <a:r>
              <a:rPr lang="en-AU" dirty="0" smtClean="0"/>
              <a:t>Shows users’ journeys in a way that can help decision makers connect empathetically with the information and prioritise pain points for improvement through the Create phase.</a:t>
            </a:r>
          </a:p>
        </p:txBody>
      </p:sp>
      <p:sp>
        <p:nvSpPr>
          <p:cNvPr id="7" name="Text Placeholder 3"/>
          <p:cNvSpPr txBox="1">
            <a:spLocks/>
          </p:cNvSpPr>
          <p:nvPr/>
        </p:nvSpPr>
        <p:spPr>
          <a:xfrm>
            <a:off x="646113" y="2089314"/>
            <a:ext cx="1710832" cy="453862"/>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AU" sz="2000" dirty="0" smtClean="0"/>
              <a:t>½ day</a:t>
            </a:r>
            <a:endParaRPr lang="en-AU" sz="2000" dirty="0"/>
          </a:p>
        </p:txBody>
      </p:sp>
    </p:spTree>
    <p:extLst>
      <p:ext uri="{BB962C8B-B14F-4D97-AF65-F5344CB8AC3E}">
        <p14:creationId xmlns:p14="http://schemas.microsoft.com/office/powerpoint/2010/main" val="28621402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0">
  <p:cSld>
    <p:bg>
      <p:bgPr>
        <a:solidFill>
          <a:srgbClr val="A0DDDD"/>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4294967295"/>
          </p:nvPr>
        </p:nvSpPr>
        <p:spPr>
          <a:xfrm>
            <a:off x="2483318" y="1478478"/>
            <a:ext cx="8999621" cy="1324091"/>
          </a:xfrm>
        </p:spPr>
        <p:txBody>
          <a:bodyPr>
            <a:normAutofit/>
          </a:bodyPr>
          <a:lstStyle/>
          <a:p>
            <a:pPr marL="0" indent="0">
              <a:buNone/>
            </a:pPr>
            <a:r>
              <a:rPr lang="en-AU" b="1" dirty="0" smtClean="0"/>
              <a:t>Objective: </a:t>
            </a:r>
            <a:r>
              <a:rPr lang="en-AU" dirty="0" smtClean="0"/>
              <a:t>Build understanding of user’s experiences, feelings, needs and pain points; demonstrate to sponsors or stakeholders the experience of users</a:t>
            </a:r>
          </a:p>
          <a:p>
            <a:pPr marL="0" indent="0">
              <a:buNone/>
            </a:pPr>
            <a:r>
              <a:rPr lang="en-AU" b="1" dirty="0" smtClean="0"/>
              <a:t>Output: </a:t>
            </a:r>
            <a:r>
              <a:rPr lang="en-AU" dirty="0" smtClean="0"/>
              <a:t>A visualisation of each user or persona’s attitudes and behaviours.</a:t>
            </a:r>
            <a:endParaRPr lang="en-AU" dirty="0"/>
          </a:p>
        </p:txBody>
      </p:sp>
      <p:sp>
        <p:nvSpPr>
          <p:cNvPr id="5" name="Title 1"/>
          <p:cNvSpPr txBox="1">
            <a:spLocks/>
          </p:cNvSpPr>
          <p:nvPr/>
        </p:nvSpPr>
        <p:spPr>
          <a:xfrm>
            <a:off x="0" y="394734"/>
            <a:ext cx="12192000" cy="549275"/>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3200" b="1" i="0" kern="1200">
                <a:solidFill>
                  <a:srgbClr val="373737"/>
                </a:solidFill>
                <a:latin typeface="Century Gothic" panose="020B0502020202020204" pitchFamily="34" charset="0"/>
                <a:ea typeface="+mj-ea"/>
                <a:cs typeface="+mj-cs"/>
              </a:defRPr>
            </a:lvl1pPr>
          </a:lstStyle>
          <a:p>
            <a:r>
              <a:rPr lang="en-AU" dirty="0"/>
              <a:t>Reflection – </a:t>
            </a:r>
            <a:r>
              <a:rPr lang="en-AU" dirty="0" smtClean="0"/>
              <a:t>Empathy maps</a:t>
            </a:r>
            <a:endParaRPr lang="en-AU" dirty="0"/>
          </a:p>
        </p:txBody>
      </p:sp>
      <p:sp>
        <p:nvSpPr>
          <p:cNvPr id="6" name="Text Placeholder 3"/>
          <p:cNvSpPr txBox="1">
            <a:spLocks/>
          </p:cNvSpPr>
          <p:nvPr/>
        </p:nvSpPr>
        <p:spPr>
          <a:xfrm>
            <a:off x="674393" y="3075948"/>
            <a:ext cx="5174395" cy="2733255"/>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b="1" dirty="0" smtClean="0"/>
              <a:t>As a tool:</a:t>
            </a:r>
          </a:p>
          <a:p>
            <a:pPr marL="0" indent="0">
              <a:lnSpc>
                <a:spcPct val="100000"/>
              </a:lnSpc>
              <a:spcBef>
                <a:spcPts val="0"/>
              </a:spcBef>
              <a:buNone/>
            </a:pPr>
            <a:r>
              <a:rPr lang="en-AU" dirty="0"/>
              <a:t>An empathy map is a quick, digestible way to illustrate user attitudes and </a:t>
            </a:r>
            <a:r>
              <a:rPr lang="en-AU" dirty="0" smtClean="0"/>
              <a:t>behaviours. As it is shared visually it can create empathy for the user and highlight gaps in knowledge.</a:t>
            </a:r>
          </a:p>
        </p:txBody>
      </p:sp>
      <p:sp>
        <p:nvSpPr>
          <p:cNvPr id="8" name="Text Placeholder 3"/>
          <p:cNvSpPr txBox="1">
            <a:spLocks/>
          </p:cNvSpPr>
          <p:nvPr/>
        </p:nvSpPr>
        <p:spPr>
          <a:xfrm>
            <a:off x="6408879" y="3075947"/>
            <a:ext cx="5174395" cy="2733255"/>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b="1" dirty="0" smtClean="0"/>
              <a:t>In a project:</a:t>
            </a:r>
          </a:p>
          <a:p>
            <a:pPr marL="0" indent="0">
              <a:lnSpc>
                <a:spcPct val="100000"/>
              </a:lnSpc>
              <a:spcBef>
                <a:spcPts val="0"/>
              </a:spcBef>
              <a:buNone/>
            </a:pPr>
            <a:r>
              <a:rPr lang="en-AU" dirty="0" smtClean="0"/>
              <a:t>Used from the beginning of a design project to help team members understand and prioritise user </a:t>
            </a:r>
            <a:r>
              <a:rPr lang="en-AU" dirty="0"/>
              <a:t>needs. Once created, it should act as a source of truth throughout a project and protect it from bias or unfounded assumptions</a:t>
            </a:r>
            <a:r>
              <a:rPr lang="en-AU" dirty="0" smtClean="0"/>
              <a:t>.</a:t>
            </a:r>
            <a:endParaRPr lang="en-AU" dirty="0"/>
          </a:p>
        </p:txBody>
      </p:sp>
      <p:sp>
        <p:nvSpPr>
          <p:cNvPr id="7" name="Text Placeholder 3"/>
          <p:cNvSpPr txBox="1">
            <a:spLocks/>
          </p:cNvSpPr>
          <p:nvPr/>
        </p:nvSpPr>
        <p:spPr>
          <a:xfrm>
            <a:off x="674393" y="2548729"/>
            <a:ext cx="1710832" cy="390529"/>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AU" sz="2800" b="1" dirty="0" smtClean="0"/>
              <a:t>½ day</a:t>
            </a:r>
            <a:endParaRPr lang="en-AU" sz="2800" b="1" dirty="0"/>
          </a:p>
        </p:txBody>
      </p:sp>
    </p:spTree>
    <p:extLst>
      <p:ext uri="{BB962C8B-B14F-4D97-AF65-F5344CB8AC3E}">
        <p14:creationId xmlns:p14="http://schemas.microsoft.com/office/powerpoint/2010/main" val="28200603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12504" b="12504"/>
          <a:stretch>
            <a:fillRect/>
          </a:stretch>
        </p:blipFill>
        <p:spPr/>
      </p:pic>
      <p:sp>
        <p:nvSpPr>
          <p:cNvPr id="5" name="Slide Number Placeholder 4"/>
          <p:cNvSpPr>
            <a:spLocks noGrp="1"/>
          </p:cNvSpPr>
          <p:nvPr>
            <p:ph type="sldNum" sz="quarter" idx="4294967295"/>
          </p:nvPr>
        </p:nvSpPr>
        <p:spPr>
          <a:xfrm>
            <a:off x="9448800" y="6356350"/>
            <a:ext cx="2743200" cy="365125"/>
          </a:xfrm>
          <a:prstGeom prst="rect">
            <a:avLst/>
          </a:prstGeom>
        </p:spPr>
        <p:txBody>
          <a:bodyPr/>
          <a:lstStyle/>
          <a:p>
            <a:fld id="{16E6302E-8426-4869-AF56-DD516A430869}" type="slidenum">
              <a:rPr lang="en-AU" smtClean="0">
                <a:solidFill>
                  <a:prstClr val="black">
                    <a:tint val="75000"/>
                  </a:prstClr>
                </a:solidFill>
              </a:rPr>
              <a:pPr/>
              <a:t>42</a:t>
            </a:fld>
            <a:endParaRPr lang="en-AU" dirty="0">
              <a:solidFill>
                <a:prstClr val="black">
                  <a:tint val="75000"/>
                </a:prstClr>
              </a:solidFill>
            </a:endParaRPr>
          </a:p>
        </p:txBody>
      </p:sp>
      <p:sp>
        <p:nvSpPr>
          <p:cNvPr id="7" name="TextBox 6"/>
          <p:cNvSpPr txBox="1"/>
          <p:nvPr/>
        </p:nvSpPr>
        <p:spPr>
          <a:xfrm>
            <a:off x="2081197" y="5248354"/>
            <a:ext cx="8273339" cy="1107996"/>
          </a:xfrm>
          <a:prstGeom prst="rect">
            <a:avLst/>
          </a:prstGeom>
          <a:noFill/>
        </p:spPr>
        <p:txBody>
          <a:bodyPr wrap="square" rtlCol="0">
            <a:spAutoFit/>
          </a:bodyPr>
          <a:lstStyle/>
          <a:p>
            <a:pPr algn="ctr"/>
            <a:r>
              <a:rPr lang="en-AU" sz="6600" dirty="0" smtClean="0">
                <a:solidFill>
                  <a:schemeClr val="bg1"/>
                </a:solidFill>
                <a:latin typeface="Cooper Black" panose="0208090404030B020404" pitchFamily="18" charset="0"/>
              </a:rPr>
              <a:t>Lunch</a:t>
            </a:r>
            <a:endParaRPr lang="en-AU" sz="6600" dirty="0">
              <a:solidFill>
                <a:schemeClr val="bg1"/>
              </a:solidFill>
              <a:latin typeface="Cooper Black" panose="0208090404030B020404" pitchFamily="18" charset="0"/>
            </a:endParaRPr>
          </a:p>
        </p:txBody>
      </p:sp>
      <p:sp>
        <p:nvSpPr>
          <p:cNvPr id="8" name="Rectangle 7"/>
          <p:cNvSpPr/>
          <p:nvPr/>
        </p:nvSpPr>
        <p:spPr>
          <a:xfrm>
            <a:off x="9332773" y="6445448"/>
            <a:ext cx="2743059" cy="307777"/>
          </a:xfrm>
          <a:prstGeom prst="rect">
            <a:avLst/>
          </a:prstGeom>
        </p:spPr>
        <p:txBody>
          <a:bodyPr wrap="none">
            <a:spAutoFit/>
          </a:bodyPr>
          <a:lstStyle/>
          <a:p>
            <a:r>
              <a:rPr lang="en-AU" sz="1400" dirty="0">
                <a:solidFill>
                  <a:schemeClr val="bg1"/>
                </a:solidFill>
                <a:latin typeface="-apple-system"/>
              </a:rPr>
              <a:t>Photo by </a:t>
            </a:r>
            <a:r>
              <a:rPr lang="en-AU" sz="1400" dirty="0">
                <a:solidFill>
                  <a:schemeClr val="bg1"/>
                </a:solidFill>
                <a:latin typeface="-apple-system"/>
                <a:hlinkClick r:id="rId4"/>
              </a:rPr>
              <a:t>Dan Gold</a:t>
            </a:r>
            <a:r>
              <a:rPr lang="en-AU" sz="1400" dirty="0">
                <a:solidFill>
                  <a:schemeClr val="bg1"/>
                </a:solidFill>
                <a:latin typeface="-apple-system"/>
              </a:rPr>
              <a:t> on </a:t>
            </a:r>
            <a:r>
              <a:rPr lang="en-AU" sz="1400" dirty="0" err="1">
                <a:solidFill>
                  <a:schemeClr val="bg1"/>
                </a:solidFill>
                <a:latin typeface="-apple-system"/>
                <a:hlinkClick r:id="rId5"/>
              </a:rPr>
              <a:t>Unsplash</a:t>
            </a:r>
            <a:endParaRPr lang="en-AU" sz="1400" dirty="0">
              <a:solidFill>
                <a:schemeClr val="bg1"/>
              </a:solidFill>
            </a:endParaRPr>
          </a:p>
        </p:txBody>
      </p:sp>
    </p:spTree>
    <p:extLst>
      <p:ext uri="{BB962C8B-B14F-4D97-AF65-F5344CB8AC3E}">
        <p14:creationId xmlns:p14="http://schemas.microsoft.com/office/powerpoint/2010/main" val="395364041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6"/>
          <p:cNvSpPr txBox="1">
            <a:spLocks/>
          </p:cNvSpPr>
          <p:nvPr/>
        </p:nvSpPr>
        <p:spPr>
          <a:xfrm>
            <a:off x="838200" y="365126"/>
            <a:ext cx="10515600" cy="598260"/>
          </a:xfrm>
          <a:prstGeom prst="rect">
            <a:avLst/>
          </a:prstGeom>
        </p:spPr>
        <p:txBody>
          <a:bodyPr>
            <a:normAutofit/>
          </a:bodyPr>
          <a:lstStyle>
            <a:lvl1pPr algn="ctr" defTabSz="914400" rtl="0" eaLnBrk="1" latinLnBrk="0" hangingPunct="1">
              <a:lnSpc>
                <a:spcPct val="90000"/>
              </a:lnSpc>
              <a:spcBef>
                <a:spcPct val="0"/>
              </a:spcBef>
              <a:buNone/>
              <a:defRPr sz="3200" b="1" i="0" kern="1200">
                <a:solidFill>
                  <a:srgbClr val="373737"/>
                </a:solidFill>
                <a:latin typeface="Century Gothic" panose="020B0502020202020204" pitchFamily="34" charset="0"/>
                <a:ea typeface="+mj-ea"/>
                <a:cs typeface="+mj-cs"/>
              </a:defRPr>
            </a:lvl1pPr>
          </a:lstStyle>
          <a:p>
            <a:r>
              <a:rPr lang="en-AU" dirty="0" smtClean="0"/>
              <a:t>The Create phase</a:t>
            </a:r>
            <a:endParaRPr lang="en-AU" dirty="0"/>
          </a:p>
        </p:txBody>
      </p:sp>
      <p:sp>
        <p:nvSpPr>
          <p:cNvPr id="17" name="Title 1"/>
          <p:cNvSpPr txBox="1">
            <a:spLocks/>
          </p:cNvSpPr>
          <p:nvPr/>
        </p:nvSpPr>
        <p:spPr>
          <a:xfrm>
            <a:off x="2112797" y="6209099"/>
            <a:ext cx="1087017" cy="49479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3200" kern="1200">
                <a:solidFill>
                  <a:schemeClr val="tx1"/>
                </a:solidFill>
                <a:latin typeface="Century Gothic" panose="020B0502020202020204" pitchFamily="34" charset="0"/>
                <a:ea typeface="+mj-ea"/>
                <a:cs typeface="+mj-cs"/>
              </a:defRPr>
            </a:lvl1pPr>
          </a:lstStyle>
          <a:p>
            <a:pPr algn="ctr"/>
            <a:r>
              <a:rPr lang="en-AU" sz="2000" b="1" dirty="0" smtClean="0">
                <a:solidFill>
                  <a:schemeClr val="bg1">
                    <a:lumMod val="75000"/>
                  </a:schemeClr>
                </a:solidFill>
                <a:latin typeface="Calibri" panose="020F0502020204030204"/>
                <a:cs typeface="Arial" panose="020B0604020202020204" pitchFamily="34" charset="0"/>
              </a:rPr>
              <a:t>Day 1</a:t>
            </a:r>
            <a:endParaRPr lang="en-AU" sz="2000" b="1" dirty="0">
              <a:solidFill>
                <a:schemeClr val="bg1">
                  <a:lumMod val="75000"/>
                </a:schemeClr>
              </a:solidFill>
              <a:latin typeface="Calibri" panose="020F0502020204030204"/>
              <a:cs typeface="Arial" panose="020B0604020202020204" pitchFamily="34" charset="0"/>
            </a:endParaRPr>
          </a:p>
        </p:txBody>
      </p:sp>
      <p:sp>
        <p:nvSpPr>
          <p:cNvPr id="18" name="Title 1"/>
          <p:cNvSpPr txBox="1">
            <a:spLocks/>
          </p:cNvSpPr>
          <p:nvPr/>
        </p:nvSpPr>
        <p:spPr>
          <a:xfrm>
            <a:off x="4505213" y="6209099"/>
            <a:ext cx="1087017" cy="494795"/>
          </a:xfrm>
          <a:prstGeom prst="rect">
            <a:avLst/>
          </a:prstGeom>
        </p:spPr>
        <p:txBody>
          <a:bodyPr vert="horz" lIns="91440" tIns="45720" rIns="91440" bIns="45720" rtlCol="0" anchor="t">
            <a:normAutofit/>
          </a:bodyPr>
          <a:lstStyle>
            <a:defPPr>
              <a:defRPr lang="en-US"/>
            </a:defPPr>
            <a:lvl1pPr algn="ctr">
              <a:lnSpc>
                <a:spcPct val="90000"/>
              </a:lnSpc>
              <a:spcBef>
                <a:spcPct val="0"/>
              </a:spcBef>
              <a:buNone/>
              <a:defRPr sz="2800" b="1">
                <a:solidFill>
                  <a:srgbClr val="373737"/>
                </a:solidFill>
                <a:latin typeface="Calibri" panose="020F0502020204030204"/>
                <a:ea typeface="+mj-ea"/>
                <a:cs typeface="Arial" panose="020B0604020202020204" pitchFamily="34" charset="0"/>
              </a:defRPr>
            </a:lvl1pPr>
          </a:lstStyle>
          <a:p>
            <a:r>
              <a:rPr lang="en-AU" sz="2000" dirty="0"/>
              <a:t>Day 2</a:t>
            </a:r>
          </a:p>
        </p:txBody>
      </p:sp>
      <p:cxnSp>
        <p:nvCxnSpPr>
          <p:cNvPr id="19" name="Elbow Connector 18"/>
          <p:cNvCxnSpPr/>
          <p:nvPr/>
        </p:nvCxnSpPr>
        <p:spPr>
          <a:xfrm rot="16200000" flipH="1">
            <a:off x="5059708" y="4511326"/>
            <a:ext cx="12700" cy="2676760"/>
          </a:xfrm>
          <a:prstGeom prst="bentConnector3">
            <a:avLst>
              <a:gd name="adj1" fmla="val 1800000"/>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Elbow Connector 19"/>
          <p:cNvCxnSpPr/>
          <p:nvPr/>
        </p:nvCxnSpPr>
        <p:spPr>
          <a:xfrm rot="16200000" flipH="1">
            <a:off x="8420554" y="3905706"/>
            <a:ext cx="12700" cy="3888000"/>
          </a:xfrm>
          <a:prstGeom prst="bentConnector3">
            <a:avLst>
              <a:gd name="adj1" fmla="val 1800000"/>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1" name="Title 1"/>
          <p:cNvSpPr txBox="1">
            <a:spLocks/>
          </p:cNvSpPr>
          <p:nvPr/>
        </p:nvSpPr>
        <p:spPr>
          <a:xfrm>
            <a:off x="7574905" y="6209099"/>
            <a:ext cx="1087017" cy="494795"/>
          </a:xfrm>
          <a:prstGeom prst="rect">
            <a:avLst/>
          </a:prstGeom>
        </p:spPr>
        <p:txBody>
          <a:bodyPr vert="horz" lIns="91440" tIns="45720" rIns="91440" bIns="45720" rtlCol="0" anchor="t">
            <a:normAutofit/>
          </a:bodyPr>
          <a:lstStyle>
            <a:defPPr>
              <a:defRPr lang="en-US"/>
            </a:defPPr>
            <a:lvl1pPr algn="ctr">
              <a:lnSpc>
                <a:spcPct val="90000"/>
              </a:lnSpc>
              <a:spcBef>
                <a:spcPct val="0"/>
              </a:spcBef>
              <a:buNone/>
              <a:defRPr sz="2800" b="1">
                <a:solidFill>
                  <a:srgbClr val="373737"/>
                </a:solidFill>
                <a:latin typeface="Calibri" panose="020F0502020204030204"/>
                <a:ea typeface="+mj-ea"/>
                <a:cs typeface="Arial" panose="020B0604020202020204" pitchFamily="34" charset="0"/>
              </a:defRPr>
            </a:lvl1pPr>
          </a:lstStyle>
          <a:p>
            <a:r>
              <a:rPr lang="en-AU" sz="2000" dirty="0">
                <a:solidFill>
                  <a:schemeClr val="bg1">
                    <a:lumMod val="75000"/>
                  </a:schemeClr>
                </a:solidFill>
              </a:rPr>
              <a:t>Day 3</a:t>
            </a:r>
          </a:p>
        </p:txBody>
      </p:sp>
      <p:cxnSp>
        <p:nvCxnSpPr>
          <p:cNvPr id="22" name="Elbow Connector 21"/>
          <p:cNvCxnSpPr/>
          <p:nvPr/>
        </p:nvCxnSpPr>
        <p:spPr>
          <a:xfrm rot="16200000" flipH="1">
            <a:off x="2692486" y="4874029"/>
            <a:ext cx="12700" cy="1951353"/>
          </a:xfrm>
          <a:prstGeom prst="bentConnector3">
            <a:avLst>
              <a:gd name="adj1" fmla="val 1800000"/>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99005" y="1173385"/>
            <a:ext cx="8881511" cy="4693723"/>
          </a:xfrm>
          <a:prstGeom prst="rect">
            <a:avLst/>
          </a:prstGeom>
        </p:spPr>
      </p:pic>
    </p:spTree>
    <p:extLst>
      <p:ext uri="{BB962C8B-B14F-4D97-AF65-F5344CB8AC3E}">
        <p14:creationId xmlns:p14="http://schemas.microsoft.com/office/powerpoint/2010/main" val="295027435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AU" dirty="0" smtClean="0"/>
              <a:t>Ideate</a:t>
            </a:r>
            <a:endParaRPr lang="en-AU" dirty="0"/>
          </a:p>
        </p:txBody>
      </p:sp>
      <p:sp>
        <p:nvSpPr>
          <p:cNvPr id="6" name="Text Placeholder 5"/>
          <p:cNvSpPr>
            <a:spLocks noGrp="1"/>
          </p:cNvSpPr>
          <p:nvPr>
            <p:ph type="body" sz="quarter" idx="14"/>
          </p:nvPr>
        </p:nvSpPr>
        <p:spPr>
          <a:xfrm>
            <a:off x="5407572" y="1327462"/>
            <a:ext cx="6193002" cy="3894137"/>
          </a:xfrm>
        </p:spPr>
        <p:txBody>
          <a:bodyPr>
            <a:normAutofit/>
          </a:bodyPr>
          <a:lstStyle/>
          <a:p>
            <a:pPr marL="0" indent="0">
              <a:spcBef>
                <a:spcPts val="600"/>
              </a:spcBef>
              <a:spcAft>
                <a:spcPts val="600"/>
              </a:spcAft>
              <a:buNone/>
            </a:pPr>
            <a:r>
              <a:rPr lang="en-AU" sz="2400" b="1" dirty="0">
                <a:cs typeface="Arial" panose="020B0604020202020204" pitchFamily="34" charset="0"/>
              </a:rPr>
              <a:t>Learning outcomes:</a:t>
            </a:r>
          </a:p>
          <a:p>
            <a:pPr marL="182563" indent="-182563">
              <a:spcBef>
                <a:spcPts val="600"/>
              </a:spcBef>
              <a:spcAft>
                <a:spcPts val="600"/>
              </a:spcAft>
              <a:buFont typeface="Arial" panose="020B0604020202020204" pitchFamily="34" charset="0"/>
              <a:buChar char="•"/>
            </a:pPr>
            <a:r>
              <a:rPr lang="en-AU" sz="2400" dirty="0">
                <a:cs typeface="Arial" panose="020B0604020202020204" pitchFamily="34" charset="0"/>
              </a:rPr>
              <a:t>Demonstrate strategies for producing multiple ideas / concepts for the design problem </a:t>
            </a:r>
          </a:p>
          <a:p>
            <a:pPr marL="182563" indent="-182563">
              <a:spcBef>
                <a:spcPts val="600"/>
              </a:spcBef>
              <a:spcAft>
                <a:spcPts val="600"/>
              </a:spcAft>
              <a:buFont typeface="Arial" panose="020B0604020202020204" pitchFamily="34" charset="0"/>
              <a:buChar char="•"/>
            </a:pPr>
            <a:r>
              <a:rPr lang="en-AU" sz="2400" dirty="0">
                <a:cs typeface="Arial" panose="020B0604020202020204" pitchFamily="34" charset="0"/>
              </a:rPr>
              <a:t>Assess / refine and prioritise ideas / concepts </a:t>
            </a:r>
          </a:p>
        </p:txBody>
      </p:sp>
      <p:sp>
        <p:nvSpPr>
          <p:cNvPr id="9" name="Oval 8"/>
          <p:cNvSpPr/>
          <p:nvPr/>
        </p:nvSpPr>
        <p:spPr>
          <a:xfrm>
            <a:off x="1162106" y="1292638"/>
            <a:ext cx="3863644" cy="3863645"/>
          </a:xfrm>
          <a:prstGeom prst="ellipse">
            <a:avLst/>
          </a:prstGeom>
          <a:solidFill>
            <a:srgbClr val="F2C601"/>
          </a:solidFill>
          <a:ln>
            <a:solidFill>
              <a:srgbClr val="F2C6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6000" dirty="0"/>
          </a:p>
        </p:txBody>
      </p:sp>
      <p:sp>
        <p:nvSpPr>
          <p:cNvPr id="10" name="TextBox 9"/>
          <p:cNvSpPr txBox="1"/>
          <p:nvPr/>
        </p:nvSpPr>
        <p:spPr>
          <a:xfrm>
            <a:off x="1175708" y="2933438"/>
            <a:ext cx="3836442" cy="707885"/>
          </a:xfrm>
          <a:prstGeom prst="rect">
            <a:avLst/>
          </a:prstGeom>
          <a:noFill/>
          <a:ln>
            <a:noFill/>
          </a:ln>
        </p:spPr>
        <p:txBody>
          <a:bodyPr wrap="square" rtlCol="0">
            <a:spAutoFit/>
          </a:bodyPr>
          <a:lstStyle/>
          <a:p>
            <a:pPr algn="ctr"/>
            <a:r>
              <a:rPr lang="en-AU" sz="4000" b="1" dirty="0" smtClean="0">
                <a:solidFill>
                  <a:schemeClr val="bg1"/>
                </a:solidFill>
                <a:cs typeface="Arial" panose="020B0604020202020204" pitchFamily="34" charset="0"/>
              </a:rPr>
              <a:t>Ideate</a:t>
            </a:r>
            <a:endParaRPr lang="en-AU" sz="2800" b="1" dirty="0">
              <a:solidFill>
                <a:schemeClr val="bg1"/>
              </a:solidFill>
              <a:cs typeface="Arial" panose="020B0604020202020204" pitchFamily="34" charset="0"/>
            </a:endParaRPr>
          </a:p>
        </p:txBody>
      </p:sp>
    </p:spTree>
    <p:extLst>
      <p:ext uri="{BB962C8B-B14F-4D97-AF65-F5344CB8AC3E}">
        <p14:creationId xmlns:p14="http://schemas.microsoft.com/office/powerpoint/2010/main" val="90816796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Activity – the brick</a:t>
            </a:r>
            <a:endParaRPr lang="en-AU" b="1" dirty="0">
              <a:solidFill>
                <a:srgbClr val="FF0000"/>
              </a:solidFill>
            </a:endParaRPr>
          </a:p>
        </p:txBody>
      </p:sp>
      <p:pic>
        <p:nvPicPr>
          <p:cNvPr id="9" name="Picture Placeholder 8"/>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514" r="514"/>
          <a:stretch>
            <a:fillRect/>
          </a:stretch>
        </p:blipFill>
        <p:spPr/>
      </p:pic>
      <p:sp>
        <p:nvSpPr>
          <p:cNvPr id="3" name="Content Placeholder 2"/>
          <p:cNvSpPr>
            <a:spLocks noGrp="1"/>
          </p:cNvSpPr>
          <p:nvPr>
            <p:ph type="body" sz="quarter" idx="14"/>
          </p:nvPr>
        </p:nvSpPr>
        <p:spPr>
          <a:xfrm>
            <a:off x="646112" y="1765738"/>
            <a:ext cx="6211887" cy="3455861"/>
          </a:xfrm>
        </p:spPr>
        <p:txBody>
          <a:bodyPr>
            <a:normAutofit/>
          </a:bodyPr>
          <a:lstStyle/>
          <a:p>
            <a:r>
              <a:rPr lang="en-AU" sz="2400" dirty="0" smtClean="0"/>
              <a:t>Write down as many uses for a brick as you can</a:t>
            </a:r>
          </a:p>
          <a:p>
            <a:r>
              <a:rPr lang="en-AU" sz="2400" dirty="0" smtClean="0"/>
              <a:t>Keep going until the timer stops!</a:t>
            </a:r>
          </a:p>
        </p:txBody>
      </p:sp>
      <p:sp>
        <p:nvSpPr>
          <p:cNvPr id="4" name="Slide Number Placeholder 3"/>
          <p:cNvSpPr>
            <a:spLocks noGrp="1"/>
          </p:cNvSpPr>
          <p:nvPr>
            <p:ph type="sldNum" sz="quarter" idx="4294967295"/>
          </p:nvPr>
        </p:nvSpPr>
        <p:spPr>
          <a:xfrm>
            <a:off x="9448800" y="6356350"/>
            <a:ext cx="2743200" cy="365125"/>
          </a:xfrm>
          <a:prstGeom prst="rect">
            <a:avLst/>
          </a:prstGeom>
        </p:spPr>
        <p:txBody>
          <a:bodyPr/>
          <a:lstStyle/>
          <a:p>
            <a:fld id="{16E6302E-8426-4869-AF56-DD516A430869}" type="slidenum">
              <a:rPr lang="en-AU" smtClean="0"/>
              <a:t>45</a:t>
            </a:fld>
            <a:endParaRPr lang="en-AU" dirty="0"/>
          </a:p>
        </p:txBody>
      </p:sp>
    </p:spTree>
    <p:extLst>
      <p:ext uri="{BB962C8B-B14F-4D97-AF65-F5344CB8AC3E}">
        <p14:creationId xmlns:p14="http://schemas.microsoft.com/office/powerpoint/2010/main" val="246722106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srcRect l="-163" t="44405" r="163" b="10451"/>
          <a:stretch/>
        </p:blipFill>
        <p:spPr>
          <a:xfrm>
            <a:off x="-142558" y="-23447"/>
            <a:ext cx="12374045" cy="7457915"/>
          </a:xfrm>
          <a:prstGeom prst="rect">
            <a:avLst/>
          </a:prstGeom>
        </p:spPr>
      </p:pic>
      <p:sp>
        <p:nvSpPr>
          <p:cNvPr id="2" name="Title 1"/>
          <p:cNvSpPr>
            <a:spLocks noGrp="1"/>
          </p:cNvSpPr>
          <p:nvPr>
            <p:ph type="title"/>
          </p:nvPr>
        </p:nvSpPr>
        <p:spPr/>
        <p:txBody>
          <a:bodyPr>
            <a:normAutofit/>
          </a:bodyPr>
          <a:lstStyle/>
          <a:p>
            <a:r>
              <a:rPr lang="en-AU" dirty="0" smtClean="0">
                <a:latin typeface="Open Sans ExtraBold" panose="020B0906030804020204" pitchFamily="34" charset="0"/>
                <a:ea typeface="Open Sans ExtraBold" panose="020B0906030804020204" pitchFamily="34" charset="0"/>
                <a:cs typeface="Open Sans ExtraBold" panose="020B0906030804020204" pitchFamily="34" charset="0"/>
              </a:rPr>
              <a:t>Getting </a:t>
            </a:r>
            <a:r>
              <a:rPr lang="en-AU" dirty="0">
                <a:latin typeface="Open Sans ExtraBold" panose="020B0906030804020204" pitchFamily="34" charset="0"/>
                <a:ea typeface="Open Sans ExtraBold" panose="020B0906030804020204" pitchFamily="34" charset="0"/>
                <a:cs typeface="Open Sans ExtraBold" panose="020B0906030804020204" pitchFamily="34" charset="0"/>
              </a:rPr>
              <a:t>into the </a:t>
            </a:r>
            <a:r>
              <a:rPr lang="en-AU" dirty="0" smtClean="0">
                <a:latin typeface="Open Sans ExtraBold" panose="020B0906030804020204" pitchFamily="34" charset="0"/>
                <a:ea typeface="Open Sans ExtraBold" panose="020B0906030804020204" pitchFamily="34" charset="0"/>
                <a:cs typeface="Open Sans ExtraBold" panose="020B0906030804020204" pitchFamily="34" charset="0"/>
              </a:rPr>
              <a:t>ideation </a:t>
            </a:r>
            <a:r>
              <a:rPr lang="en-AU" dirty="0">
                <a:latin typeface="Open Sans ExtraBold" panose="020B0906030804020204" pitchFamily="34" charset="0"/>
                <a:ea typeface="Open Sans ExtraBold" panose="020B0906030804020204" pitchFamily="34" charset="0"/>
                <a:cs typeface="Open Sans ExtraBold" panose="020B0906030804020204" pitchFamily="34" charset="0"/>
              </a:rPr>
              <a:t>mindset</a:t>
            </a:r>
            <a:endParaRPr lang="en-AU" b="1" dirty="0">
              <a:solidFill>
                <a:srgbClr val="FF0000"/>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8885"/>
            <a:ext cx="2447282" cy="2439178"/>
          </a:xfrm>
          <a:prstGeom prst="rect">
            <a:avLst/>
          </a:prstGeom>
        </p:spPr>
      </p:pic>
    </p:spTree>
    <p:extLst>
      <p:ext uri="{BB962C8B-B14F-4D97-AF65-F5344CB8AC3E}">
        <p14:creationId xmlns:p14="http://schemas.microsoft.com/office/powerpoint/2010/main" val="35079985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From raw ideas… to concepts… to recommendations</a:t>
            </a:r>
            <a:endParaRPr lang="en-AU" b="1" dirty="0">
              <a:solidFill>
                <a:srgbClr val="FF0000"/>
              </a:solidFill>
            </a:endParaRPr>
          </a:p>
        </p:txBody>
      </p:sp>
      <p:grpSp>
        <p:nvGrpSpPr>
          <p:cNvPr id="33" name="Group 32"/>
          <p:cNvGrpSpPr/>
          <p:nvPr/>
        </p:nvGrpSpPr>
        <p:grpSpPr>
          <a:xfrm>
            <a:off x="1953009" y="1984406"/>
            <a:ext cx="9181631" cy="2049039"/>
            <a:chOff x="560632" y="4567887"/>
            <a:chExt cx="10604298" cy="1981477"/>
          </a:xfrm>
        </p:grpSpPr>
        <p:pic>
          <p:nvPicPr>
            <p:cNvPr id="19" name="Picture 5"/>
            <p:cNvPicPr/>
            <p:nvPr/>
          </p:nvPicPr>
          <p:blipFill>
            <a:blip r:embed="rId3"/>
            <a:stretch>
              <a:fillRect/>
            </a:stretch>
          </p:blipFill>
          <p:spPr>
            <a:xfrm>
              <a:off x="560632" y="4567887"/>
              <a:ext cx="10500123" cy="1845880"/>
            </a:xfrm>
            <a:prstGeom prst="rect">
              <a:avLst/>
            </a:prstGeom>
            <a:noFill/>
          </p:spPr>
        </p:pic>
        <p:sp>
          <p:nvSpPr>
            <p:cNvPr id="20" name="Oval 1"/>
            <p:cNvSpPr/>
            <p:nvPr/>
          </p:nvSpPr>
          <p:spPr>
            <a:xfrm>
              <a:off x="1534177" y="5208012"/>
              <a:ext cx="520560" cy="520560"/>
            </a:xfrm>
            <a:prstGeom prst="ellipse">
              <a:avLst/>
            </a:prstGeom>
            <a:solidFill>
              <a:srgbClr val="FFFFFF"/>
            </a:solidFill>
            <a:ln w="12700" cap="flat" cmpd="sng" algn="ctr">
              <a:solidFill>
                <a:srgbClr val="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dirty="0" smtClean="0">
                <a:ln>
                  <a:noFill/>
                </a:ln>
                <a:solidFill>
                  <a:srgbClr val="FFFFFF"/>
                </a:solidFill>
                <a:effectLst/>
                <a:uLnTx/>
                <a:uFillTx/>
                <a:latin typeface="Calibri" panose="020F0502020204030204"/>
                <a:ea typeface="+mn-ea"/>
                <a:cs typeface="+mn-cs"/>
              </a:endParaRPr>
            </a:p>
          </p:txBody>
        </p:sp>
        <p:sp>
          <p:nvSpPr>
            <p:cNvPr id="21" name="Oval 1"/>
            <p:cNvSpPr/>
            <p:nvPr/>
          </p:nvSpPr>
          <p:spPr>
            <a:xfrm>
              <a:off x="1534177" y="5208012"/>
              <a:ext cx="520560" cy="520560"/>
            </a:xfrm>
            <a:prstGeom prst="ellipse">
              <a:avLst/>
            </a:prstGeom>
            <a:solidFill>
              <a:srgbClr val="FFFFFF"/>
            </a:solidFill>
            <a:ln w="12700" cap="flat" cmpd="sng" algn="ctr">
              <a:solidFill>
                <a:srgbClr val="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AU" sz="1800" b="0" i="0" u="none" strike="noStrike" kern="0" cap="none" spc="0" normalizeH="0" baseline="0" noProof="0" dirty="0" smtClean="0">
                <a:ln>
                  <a:noFill/>
                </a:ln>
                <a:solidFill>
                  <a:srgbClr val="FFFFFF"/>
                </a:solidFill>
                <a:effectLst/>
                <a:uLnTx/>
                <a:uFillTx/>
                <a:latin typeface="Calibri" panose="020F0502020204030204"/>
                <a:ea typeface="+mn-ea"/>
                <a:cs typeface="+mn-cs"/>
              </a:endParaRPr>
            </a:p>
          </p:txBody>
        </p:sp>
        <p:sp>
          <p:nvSpPr>
            <p:cNvPr id="22" name="TextBox 12"/>
            <p:cNvSpPr txBox="1"/>
            <p:nvPr/>
          </p:nvSpPr>
          <p:spPr>
            <a:xfrm>
              <a:off x="1402318" y="5268500"/>
              <a:ext cx="862655" cy="400110"/>
            </a:xfrm>
            <a:prstGeom prst="rect">
              <a:avLst/>
            </a:prstGeom>
            <a:noFill/>
          </p:spPr>
          <p:txBody>
            <a:bodyPr wrap="square" rtlCol="0">
              <a:spAutoFit/>
            </a:bodyPr>
            <a:lstStyle/>
            <a:p>
              <a:pPr algn="ctr"/>
              <a:r>
                <a:rPr lang="en-AU" sz="2000" b="1" dirty="0" smtClean="0">
                  <a:solidFill>
                    <a:srgbClr val="61C6C6"/>
                  </a:solidFill>
                  <a:latin typeface="Century Gothic" panose="020B0502020202020204" pitchFamily="34" charset="0"/>
                </a:rPr>
                <a:t>276 </a:t>
              </a:r>
              <a:endParaRPr lang="en-AU" sz="1100" b="1" dirty="0" smtClean="0">
                <a:solidFill>
                  <a:srgbClr val="212A4C"/>
                </a:solidFill>
                <a:latin typeface="Century Gothic" panose="020B0502020202020204" pitchFamily="34" charset="0"/>
              </a:endParaRPr>
            </a:p>
          </p:txBody>
        </p:sp>
        <p:sp>
          <p:nvSpPr>
            <p:cNvPr id="23" name="TextBox 12"/>
            <p:cNvSpPr txBox="1"/>
            <p:nvPr/>
          </p:nvSpPr>
          <p:spPr>
            <a:xfrm>
              <a:off x="3379292" y="5268500"/>
              <a:ext cx="1006858" cy="400110"/>
            </a:xfrm>
            <a:prstGeom prst="rect">
              <a:avLst/>
            </a:prstGeom>
            <a:noFill/>
          </p:spPr>
          <p:txBody>
            <a:bodyPr wrap="square" rtlCol="0">
              <a:spAutoFit/>
            </a:bodyPr>
            <a:lstStyle/>
            <a:p>
              <a:pPr algn="ctr"/>
              <a:r>
                <a:rPr lang="en-AU" sz="2000" b="1" dirty="0" smtClean="0">
                  <a:solidFill>
                    <a:srgbClr val="61C6C6"/>
                  </a:solidFill>
                  <a:latin typeface="Century Gothic" panose="020B0502020202020204" pitchFamily="34" charset="0"/>
                </a:rPr>
                <a:t>30</a:t>
              </a:r>
              <a:endParaRPr lang="en-AU" sz="1200" b="1" dirty="0">
                <a:solidFill>
                  <a:srgbClr val="61C6C6"/>
                </a:solidFill>
                <a:latin typeface="Century Gothic" panose="020B0502020202020204" pitchFamily="34" charset="0"/>
              </a:endParaRPr>
            </a:p>
          </p:txBody>
        </p:sp>
        <p:sp>
          <p:nvSpPr>
            <p:cNvPr id="24" name="Rectangle 3"/>
            <p:cNvSpPr/>
            <p:nvPr/>
          </p:nvSpPr>
          <p:spPr>
            <a:xfrm>
              <a:off x="7821430" y="6241587"/>
              <a:ext cx="1099981" cy="307777"/>
            </a:xfrm>
            <a:prstGeom prst="rect">
              <a:avLst/>
            </a:prstGeom>
          </p:spPr>
          <p:txBody>
            <a:bodyPr wrap="none">
              <a:spAutoFit/>
            </a:bodyPr>
            <a:lstStyle/>
            <a:p>
              <a:pPr algn="ctr"/>
              <a:r>
                <a:rPr lang="en-AU" sz="1400" b="1" dirty="0" smtClean="0">
                  <a:solidFill>
                    <a:srgbClr val="61C6C6"/>
                  </a:solidFill>
                  <a:latin typeface="Century Gothic" panose="020B0502020202020204" pitchFamily="34" charset="0"/>
                </a:rPr>
                <a:t>Prototypes</a:t>
              </a:r>
              <a:endParaRPr lang="en-AU" sz="1400" b="1" dirty="0">
                <a:solidFill>
                  <a:srgbClr val="61C6C6"/>
                </a:solidFill>
                <a:latin typeface="Century Gothic" panose="020B0502020202020204" pitchFamily="34" charset="0"/>
              </a:endParaRPr>
            </a:p>
          </p:txBody>
        </p:sp>
        <p:sp>
          <p:nvSpPr>
            <p:cNvPr id="25" name="Rectangle 5"/>
            <p:cNvSpPr/>
            <p:nvPr/>
          </p:nvSpPr>
          <p:spPr>
            <a:xfrm>
              <a:off x="9394350" y="6235639"/>
              <a:ext cx="1770580" cy="297629"/>
            </a:xfrm>
            <a:prstGeom prst="rect">
              <a:avLst/>
            </a:prstGeom>
          </p:spPr>
          <p:txBody>
            <a:bodyPr wrap="none">
              <a:spAutoFit/>
            </a:bodyPr>
            <a:lstStyle/>
            <a:p>
              <a:pPr algn="ctr"/>
              <a:r>
                <a:rPr lang="en-AU" sz="1400" b="1" dirty="0" smtClean="0">
                  <a:solidFill>
                    <a:srgbClr val="61C6C6"/>
                  </a:solidFill>
                  <a:latin typeface="Century Gothic" panose="020B0502020202020204" pitchFamily="34" charset="0"/>
                </a:rPr>
                <a:t>Recommendations</a:t>
              </a:r>
              <a:endParaRPr lang="en-AU" sz="1400" b="1" dirty="0">
                <a:solidFill>
                  <a:srgbClr val="61C6C6"/>
                </a:solidFill>
                <a:latin typeface="Century Gothic" panose="020B0502020202020204" pitchFamily="34" charset="0"/>
              </a:endParaRPr>
            </a:p>
          </p:txBody>
        </p:sp>
        <p:sp>
          <p:nvSpPr>
            <p:cNvPr id="26" name="Rectangle 8"/>
            <p:cNvSpPr/>
            <p:nvPr/>
          </p:nvSpPr>
          <p:spPr>
            <a:xfrm>
              <a:off x="5347641" y="6241587"/>
              <a:ext cx="1709122" cy="307777"/>
            </a:xfrm>
            <a:prstGeom prst="rect">
              <a:avLst/>
            </a:prstGeom>
          </p:spPr>
          <p:txBody>
            <a:bodyPr wrap="none">
              <a:spAutoFit/>
            </a:bodyPr>
            <a:lstStyle/>
            <a:p>
              <a:pPr algn="ctr"/>
              <a:r>
                <a:rPr lang="en-AU" sz="1400" b="1" dirty="0" smtClean="0">
                  <a:solidFill>
                    <a:srgbClr val="61C6C6"/>
                  </a:solidFill>
                  <a:latin typeface="Century Gothic" panose="020B0502020202020204" pitchFamily="34" charset="0"/>
                </a:rPr>
                <a:t>Refined concepts</a:t>
              </a:r>
              <a:endParaRPr lang="en-AU" sz="1400" b="1" dirty="0">
                <a:solidFill>
                  <a:srgbClr val="61C6C6"/>
                </a:solidFill>
                <a:latin typeface="Century Gothic" panose="020B0502020202020204" pitchFamily="34" charset="0"/>
              </a:endParaRPr>
            </a:p>
          </p:txBody>
        </p:sp>
        <p:sp>
          <p:nvSpPr>
            <p:cNvPr id="27" name="Rectangle 9"/>
            <p:cNvSpPr/>
            <p:nvPr/>
          </p:nvSpPr>
          <p:spPr>
            <a:xfrm>
              <a:off x="3173738" y="6241587"/>
              <a:ext cx="1608133" cy="307777"/>
            </a:xfrm>
            <a:prstGeom prst="rect">
              <a:avLst/>
            </a:prstGeom>
          </p:spPr>
          <p:txBody>
            <a:bodyPr wrap="none">
              <a:spAutoFit/>
            </a:bodyPr>
            <a:lstStyle/>
            <a:p>
              <a:pPr algn="ctr"/>
              <a:r>
                <a:rPr lang="en-AU" sz="1400" b="1" dirty="0" smtClean="0">
                  <a:solidFill>
                    <a:srgbClr val="61C6C6"/>
                  </a:solidFill>
                  <a:latin typeface="Century Gothic" panose="020B0502020202020204" pitchFamily="34" charset="0"/>
                </a:rPr>
                <a:t>Rough concepts</a:t>
              </a:r>
              <a:endParaRPr lang="en-AU" sz="1400" b="1" dirty="0">
                <a:solidFill>
                  <a:srgbClr val="61C6C6"/>
                </a:solidFill>
                <a:latin typeface="Century Gothic" panose="020B0502020202020204" pitchFamily="34" charset="0"/>
              </a:endParaRPr>
            </a:p>
          </p:txBody>
        </p:sp>
        <p:sp>
          <p:nvSpPr>
            <p:cNvPr id="28" name="Rectangle 10"/>
            <p:cNvSpPr/>
            <p:nvPr/>
          </p:nvSpPr>
          <p:spPr>
            <a:xfrm>
              <a:off x="1256489" y="6241587"/>
              <a:ext cx="1075937" cy="307777"/>
            </a:xfrm>
            <a:prstGeom prst="rect">
              <a:avLst/>
            </a:prstGeom>
          </p:spPr>
          <p:txBody>
            <a:bodyPr wrap="none">
              <a:spAutoFit/>
            </a:bodyPr>
            <a:lstStyle/>
            <a:p>
              <a:pPr algn="ctr"/>
              <a:r>
                <a:rPr lang="en-AU" sz="1400" b="1" dirty="0" smtClean="0">
                  <a:solidFill>
                    <a:srgbClr val="61C6C6"/>
                  </a:solidFill>
                  <a:latin typeface="Century Gothic" panose="020B0502020202020204" pitchFamily="34" charset="0"/>
                </a:rPr>
                <a:t>Raw ideas</a:t>
              </a:r>
              <a:endParaRPr lang="en-AU" sz="1400" b="1" dirty="0">
                <a:solidFill>
                  <a:srgbClr val="61C6C6"/>
                </a:solidFill>
                <a:latin typeface="Century Gothic" panose="020B0502020202020204" pitchFamily="34" charset="0"/>
              </a:endParaRPr>
            </a:p>
          </p:txBody>
        </p:sp>
        <p:sp>
          <p:nvSpPr>
            <p:cNvPr id="29" name="TextBox 12"/>
            <p:cNvSpPr txBox="1"/>
            <p:nvPr/>
          </p:nvSpPr>
          <p:spPr>
            <a:xfrm>
              <a:off x="5617197" y="5268500"/>
              <a:ext cx="1006858" cy="400110"/>
            </a:xfrm>
            <a:prstGeom prst="rect">
              <a:avLst/>
            </a:prstGeom>
            <a:noFill/>
          </p:spPr>
          <p:txBody>
            <a:bodyPr wrap="square" rtlCol="0">
              <a:spAutoFit/>
            </a:bodyPr>
            <a:lstStyle/>
            <a:p>
              <a:pPr algn="ctr"/>
              <a:r>
                <a:rPr lang="en-AU" sz="2000" b="1" dirty="0" smtClean="0">
                  <a:solidFill>
                    <a:srgbClr val="61C6C6"/>
                  </a:solidFill>
                  <a:latin typeface="Century Gothic" panose="020B0502020202020204" pitchFamily="34" charset="0"/>
                </a:rPr>
                <a:t>19</a:t>
              </a:r>
              <a:endParaRPr lang="en-AU" sz="1200" b="1" dirty="0">
                <a:solidFill>
                  <a:srgbClr val="61C6C6"/>
                </a:solidFill>
                <a:latin typeface="Century Gothic" panose="020B0502020202020204" pitchFamily="34" charset="0"/>
              </a:endParaRPr>
            </a:p>
          </p:txBody>
        </p:sp>
        <p:sp>
          <p:nvSpPr>
            <p:cNvPr id="30" name="TextBox 12"/>
            <p:cNvSpPr txBox="1"/>
            <p:nvPr/>
          </p:nvSpPr>
          <p:spPr>
            <a:xfrm>
              <a:off x="7738374" y="5290773"/>
              <a:ext cx="1006858" cy="400110"/>
            </a:xfrm>
            <a:prstGeom prst="rect">
              <a:avLst/>
            </a:prstGeom>
            <a:noFill/>
          </p:spPr>
          <p:txBody>
            <a:bodyPr wrap="square" rtlCol="0">
              <a:spAutoFit/>
            </a:bodyPr>
            <a:lstStyle/>
            <a:p>
              <a:pPr algn="ctr"/>
              <a:r>
                <a:rPr lang="en-AU" sz="2000" b="1" dirty="0" smtClean="0">
                  <a:solidFill>
                    <a:srgbClr val="61C6C6"/>
                  </a:solidFill>
                  <a:latin typeface="Century Gothic" panose="020B0502020202020204" pitchFamily="34" charset="0"/>
                </a:rPr>
                <a:t>17</a:t>
              </a:r>
              <a:endParaRPr lang="en-AU" sz="1200" b="1" dirty="0">
                <a:solidFill>
                  <a:srgbClr val="61C6C6"/>
                </a:solidFill>
                <a:latin typeface="Century Gothic" panose="020B0502020202020204" pitchFamily="34" charset="0"/>
              </a:endParaRPr>
            </a:p>
          </p:txBody>
        </p:sp>
        <p:sp>
          <p:nvSpPr>
            <p:cNvPr id="31" name="TextBox 12"/>
            <p:cNvSpPr txBox="1"/>
            <p:nvPr/>
          </p:nvSpPr>
          <p:spPr>
            <a:xfrm>
              <a:off x="9698457" y="5290773"/>
              <a:ext cx="1006858" cy="400110"/>
            </a:xfrm>
            <a:prstGeom prst="rect">
              <a:avLst/>
            </a:prstGeom>
            <a:noFill/>
          </p:spPr>
          <p:txBody>
            <a:bodyPr wrap="square" rtlCol="0">
              <a:spAutoFit/>
            </a:bodyPr>
            <a:lstStyle/>
            <a:p>
              <a:pPr algn="ctr"/>
              <a:r>
                <a:rPr lang="en-AU" sz="2000" b="1" dirty="0" smtClean="0">
                  <a:solidFill>
                    <a:srgbClr val="61C6C6"/>
                  </a:solidFill>
                  <a:latin typeface="Century Gothic" panose="020B0502020202020204" pitchFamily="34" charset="0"/>
                </a:rPr>
                <a:t>10</a:t>
              </a:r>
              <a:endParaRPr lang="en-AU" sz="1200" b="1" dirty="0">
                <a:solidFill>
                  <a:srgbClr val="61C6C6"/>
                </a:solidFill>
                <a:latin typeface="Century Gothic" panose="020B0502020202020204" pitchFamily="34" charset="0"/>
              </a:endParaRPr>
            </a:p>
          </p:txBody>
        </p:sp>
      </p:grpSp>
      <p:sp>
        <p:nvSpPr>
          <p:cNvPr id="5" name="Rectangle 4"/>
          <p:cNvSpPr/>
          <p:nvPr/>
        </p:nvSpPr>
        <p:spPr>
          <a:xfrm>
            <a:off x="735679" y="1288334"/>
            <a:ext cx="8159693" cy="523220"/>
          </a:xfrm>
          <a:prstGeom prst="rect">
            <a:avLst/>
          </a:prstGeom>
        </p:spPr>
        <p:txBody>
          <a:bodyPr wrap="square">
            <a:spAutoFit/>
          </a:bodyPr>
          <a:lstStyle/>
          <a:p>
            <a:pPr algn="r"/>
            <a:endParaRPr lang="en-AU" sz="2800" dirty="0"/>
          </a:p>
        </p:txBody>
      </p:sp>
      <p:pic>
        <p:nvPicPr>
          <p:cNvPr id="3" name="Picture 2"/>
          <p:cNvPicPr>
            <a:picLocks noChangeAspect="1"/>
          </p:cNvPicPr>
          <p:nvPr/>
        </p:nvPicPr>
        <p:blipFill>
          <a:blip r:embed="rId4"/>
          <a:stretch>
            <a:fillRect/>
          </a:stretch>
        </p:blipFill>
        <p:spPr>
          <a:xfrm>
            <a:off x="688205" y="2045951"/>
            <a:ext cx="1164781" cy="1739120"/>
          </a:xfrm>
          <a:prstGeom prst="rect">
            <a:avLst/>
          </a:prstGeom>
        </p:spPr>
      </p:pic>
      <p:sp>
        <p:nvSpPr>
          <p:cNvPr id="4" name="TextBox 3"/>
          <p:cNvSpPr txBox="1"/>
          <p:nvPr/>
        </p:nvSpPr>
        <p:spPr>
          <a:xfrm>
            <a:off x="807282" y="3678245"/>
            <a:ext cx="1002197" cy="369332"/>
          </a:xfrm>
          <a:prstGeom prst="rect">
            <a:avLst/>
          </a:prstGeom>
          <a:noFill/>
        </p:spPr>
        <p:txBody>
          <a:bodyPr wrap="none" rtlCol="0">
            <a:spAutoFit/>
          </a:bodyPr>
          <a:lstStyle/>
          <a:p>
            <a:r>
              <a:rPr lang="en-AU" sz="1400" b="1" dirty="0" smtClean="0">
                <a:solidFill>
                  <a:srgbClr val="61C6C6"/>
                </a:solidFill>
                <a:latin typeface="Century Gothic" panose="020B0502020202020204" pitchFamily="34" charset="0"/>
              </a:rPr>
              <a:t>Thoughts</a:t>
            </a:r>
            <a:r>
              <a:rPr lang="en-AU" dirty="0" smtClean="0"/>
              <a:t> </a:t>
            </a:r>
            <a:endParaRPr lang="en-AU" dirty="0"/>
          </a:p>
        </p:txBody>
      </p:sp>
    </p:spTree>
    <p:extLst>
      <p:ext uri="{BB962C8B-B14F-4D97-AF65-F5344CB8AC3E}">
        <p14:creationId xmlns:p14="http://schemas.microsoft.com/office/powerpoint/2010/main" val="309268555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Activity – draw an apple</a:t>
            </a:r>
            <a:endParaRPr lang="en-AU" b="1" dirty="0">
              <a:solidFill>
                <a:srgbClr val="FF0000"/>
              </a:solidFill>
            </a:endParaRPr>
          </a:p>
        </p:txBody>
      </p:sp>
      <p:sp>
        <p:nvSpPr>
          <p:cNvPr id="3" name="Content Placeholder 2"/>
          <p:cNvSpPr>
            <a:spLocks noGrp="1"/>
          </p:cNvSpPr>
          <p:nvPr>
            <p:ph type="body" sz="quarter" idx="11"/>
          </p:nvPr>
        </p:nvSpPr>
        <p:spPr>
          <a:xfrm>
            <a:off x="2333984" y="1612798"/>
            <a:ext cx="5395885" cy="4513430"/>
          </a:xfrm>
        </p:spPr>
        <p:txBody>
          <a:bodyPr>
            <a:normAutofit/>
          </a:bodyPr>
          <a:lstStyle/>
          <a:p>
            <a:r>
              <a:rPr lang="en-AU" sz="2400" dirty="0" smtClean="0"/>
              <a:t>With your team you have 7 minutes to draw an apple</a:t>
            </a:r>
          </a:p>
          <a:p>
            <a:pPr marL="0" indent="0">
              <a:buNone/>
            </a:pPr>
            <a:r>
              <a:rPr lang="en-AU" sz="2400" dirty="0" smtClean="0"/>
              <a:t>RULES</a:t>
            </a:r>
          </a:p>
          <a:p>
            <a:r>
              <a:rPr lang="en-AU" sz="2400" dirty="0" smtClean="0"/>
              <a:t>You cannot talk</a:t>
            </a:r>
          </a:p>
          <a:p>
            <a:r>
              <a:rPr lang="en-AU" sz="2400" dirty="0" smtClean="0"/>
              <a:t>Take it in turns from the top left corner of the paper</a:t>
            </a:r>
          </a:p>
          <a:p>
            <a:r>
              <a:rPr lang="en-AU" sz="2400" dirty="0" smtClean="0"/>
              <a:t>No apple can be the same</a:t>
            </a:r>
          </a:p>
        </p:txBody>
      </p:sp>
      <p:pic>
        <p:nvPicPr>
          <p:cNvPr id="6" name="Picture Placeholder 5"/>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rcRect t="5162" b="5162"/>
          <a:stretch>
            <a:fillRect/>
          </a:stretch>
        </p:blipFill>
        <p:spPr>
          <a:xfrm>
            <a:off x="7251700" y="1435100"/>
            <a:ext cx="4940300" cy="3317875"/>
          </a:xfrm>
        </p:spPr>
      </p:pic>
    </p:spTree>
    <p:extLst>
      <p:ext uri="{BB962C8B-B14F-4D97-AF65-F5344CB8AC3E}">
        <p14:creationId xmlns:p14="http://schemas.microsoft.com/office/powerpoint/2010/main" val="26758750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people walking on grey concrete floor during daytime"/>
          <p:cNvPicPr>
            <a:picLocks noChangeAspect="1" noChangeArrowheads="1"/>
          </p:cNvPicPr>
          <p:nvPr/>
        </p:nvPicPr>
        <p:blipFill rotWithShape="1">
          <a:blip r:embed="rId3">
            <a:extLst>
              <a:ext uri="{28A0092B-C50C-407E-A947-70E740481C1C}">
                <a14:useLocalDpi xmlns:a14="http://schemas.microsoft.com/office/drawing/2010/main" val="0"/>
              </a:ext>
            </a:extLst>
          </a:blip>
          <a:srcRect r="2439" b="17841"/>
          <a:stretch/>
        </p:blipFill>
        <p:spPr bwMode="auto">
          <a:xfrm>
            <a:off x="0" y="1"/>
            <a:ext cx="12187989" cy="6845968"/>
          </a:xfrm>
          <a:prstGeom prst="rect">
            <a:avLst/>
          </a:prstGeom>
          <a:solidFill>
            <a:schemeClr val="bg1"/>
          </a:solidFill>
          <a:extLst/>
        </p:spPr>
      </p:pic>
      <p:sp>
        <p:nvSpPr>
          <p:cNvPr id="3" name="Rectangle 2"/>
          <p:cNvSpPr/>
          <p:nvPr/>
        </p:nvSpPr>
        <p:spPr>
          <a:xfrm>
            <a:off x="0" y="1"/>
            <a:ext cx="12192000" cy="6845968"/>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title"/>
          </p:nvPr>
        </p:nvSpPr>
        <p:spPr/>
        <p:txBody>
          <a:bodyPr vert="horz" lIns="91440" tIns="45720" rIns="91440" bIns="45720" rtlCol="0" anchor="t">
            <a:normAutofit fontScale="90000"/>
          </a:bodyPr>
          <a:lstStyle/>
          <a:p>
            <a:pPr algn="l"/>
            <a:r>
              <a:rPr lang="en-AU" dirty="0">
                <a:solidFill>
                  <a:schemeClr val="bg1"/>
                </a:solidFill>
              </a:rPr>
              <a:t>Activity – </a:t>
            </a:r>
            <a:r>
              <a:rPr lang="en-AU" dirty="0" smtClean="0">
                <a:solidFill>
                  <a:schemeClr val="bg1"/>
                </a:solidFill>
              </a:rPr>
              <a:t>Idea generation, let’s take a walk</a:t>
            </a:r>
            <a:endParaRPr lang="en-AU" dirty="0">
              <a:solidFill>
                <a:schemeClr val="bg1"/>
              </a:solidFill>
            </a:endParaRPr>
          </a:p>
        </p:txBody>
      </p:sp>
      <p:sp>
        <p:nvSpPr>
          <p:cNvPr id="7" name="Text Placeholder 6"/>
          <p:cNvSpPr>
            <a:spLocks noGrp="1"/>
          </p:cNvSpPr>
          <p:nvPr>
            <p:ph type="body" sz="quarter" idx="11"/>
          </p:nvPr>
        </p:nvSpPr>
        <p:spPr>
          <a:xfrm>
            <a:off x="2333984" y="1612798"/>
            <a:ext cx="8879447" cy="4513430"/>
          </a:xfrm>
        </p:spPr>
        <p:txBody>
          <a:bodyPr anchor="t">
            <a:normAutofit/>
          </a:bodyPr>
          <a:lstStyle/>
          <a:p>
            <a:pPr eaLnBrk="0" fontAlgn="base" hangingPunct="0">
              <a:lnSpc>
                <a:spcPct val="100000"/>
              </a:lnSpc>
              <a:spcBef>
                <a:spcPct val="0"/>
              </a:spcBef>
              <a:spcAft>
                <a:spcPct val="0"/>
              </a:spcAft>
              <a:buClr>
                <a:schemeClr val="accent2"/>
              </a:buClr>
              <a:buFont typeface="Wingdings" panose="05000000000000000000" pitchFamily="2" charset="2"/>
              <a:buChar char="§"/>
              <a:tabLst>
                <a:tab pos="265113" algn="l"/>
                <a:tab pos="1344613" algn="l"/>
              </a:tabLst>
            </a:pPr>
            <a:r>
              <a:rPr lang="en-US" altLang="en-US" sz="2400" b="1" dirty="0" smtClean="0">
                <a:solidFill>
                  <a:schemeClr val="bg1"/>
                </a:solidFill>
                <a:ea typeface="Calibri" panose="020F0502020204030204" pitchFamily="34" charset="0"/>
                <a:cs typeface="Calibri" panose="020F0502020204030204" pitchFamily="34" charset="0"/>
              </a:rPr>
              <a:t>In pairs</a:t>
            </a:r>
          </a:p>
          <a:p>
            <a:pPr eaLnBrk="0" fontAlgn="base" hangingPunct="0">
              <a:lnSpc>
                <a:spcPct val="100000"/>
              </a:lnSpc>
              <a:spcBef>
                <a:spcPct val="0"/>
              </a:spcBef>
              <a:spcAft>
                <a:spcPct val="0"/>
              </a:spcAft>
              <a:buClr>
                <a:schemeClr val="accent2"/>
              </a:buClr>
              <a:buFont typeface="Wingdings" panose="05000000000000000000" pitchFamily="2" charset="2"/>
              <a:buChar char="§"/>
              <a:tabLst>
                <a:tab pos="265113" algn="l"/>
                <a:tab pos="1344613" algn="l"/>
              </a:tabLst>
            </a:pPr>
            <a:r>
              <a:rPr lang="en-US" altLang="en-US" sz="2400" dirty="0" smtClean="0">
                <a:solidFill>
                  <a:schemeClr val="bg1"/>
                </a:solidFill>
                <a:ea typeface="Calibri" panose="020F0502020204030204" pitchFamily="34" charset="0"/>
                <a:cs typeface="Calibri" panose="020F0502020204030204" pitchFamily="34" charset="0"/>
              </a:rPr>
              <a:t>Find a </a:t>
            </a:r>
            <a:r>
              <a:rPr lang="en-US" altLang="en-US" sz="2400" b="1" dirty="0" smtClean="0">
                <a:solidFill>
                  <a:schemeClr val="bg1"/>
                </a:solidFill>
                <a:ea typeface="Calibri" panose="020F0502020204030204" pitchFamily="34" charset="0"/>
                <a:cs typeface="Calibri" panose="020F0502020204030204" pitchFamily="34" charset="0"/>
              </a:rPr>
              <a:t>buddy</a:t>
            </a:r>
            <a:r>
              <a:rPr lang="en-US" altLang="en-US" sz="2400" dirty="0" smtClean="0">
                <a:solidFill>
                  <a:schemeClr val="bg1"/>
                </a:solidFill>
                <a:ea typeface="Calibri" panose="020F0502020204030204" pitchFamily="34" charset="0"/>
                <a:cs typeface="Calibri" panose="020F0502020204030204" pitchFamily="34" charset="0"/>
              </a:rPr>
              <a:t> from another team – work out who will go first</a:t>
            </a:r>
          </a:p>
          <a:p>
            <a:pPr eaLnBrk="0" fontAlgn="base" hangingPunct="0">
              <a:lnSpc>
                <a:spcPct val="100000"/>
              </a:lnSpc>
              <a:spcBef>
                <a:spcPct val="0"/>
              </a:spcBef>
              <a:spcAft>
                <a:spcPct val="0"/>
              </a:spcAft>
              <a:buClr>
                <a:schemeClr val="accent2"/>
              </a:buClr>
              <a:buFont typeface="Wingdings" panose="05000000000000000000" pitchFamily="2" charset="2"/>
              <a:buChar char="§"/>
              <a:tabLst>
                <a:tab pos="265113" algn="l"/>
                <a:tab pos="1344613" algn="l"/>
              </a:tabLst>
            </a:pPr>
            <a:r>
              <a:rPr lang="en-US" altLang="en-US" sz="2400" b="1" dirty="0" smtClean="0">
                <a:solidFill>
                  <a:schemeClr val="bg1"/>
                </a:solidFill>
                <a:ea typeface="Calibri" panose="020F0502020204030204" pitchFamily="34" charset="0"/>
                <a:cs typeface="Calibri" panose="020F0502020204030204" pitchFamily="34" charset="0"/>
              </a:rPr>
              <a:t>First</a:t>
            </a:r>
            <a:r>
              <a:rPr lang="en-US" altLang="en-US" sz="2400" dirty="0" smtClean="0">
                <a:solidFill>
                  <a:schemeClr val="bg1"/>
                </a:solidFill>
                <a:ea typeface="Calibri" panose="020F0502020204030204" pitchFamily="34" charset="0"/>
                <a:cs typeface="Calibri" panose="020F0502020204030204" pitchFamily="34" charset="0"/>
              </a:rPr>
              <a:t> buddy – share your HMW with your buddy. In 2 minutes come up with as many solution ideas as possible</a:t>
            </a:r>
          </a:p>
          <a:p>
            <a:pPr eaLnBrk="0" fontAlgn="base" hangingPunct="0">
              <a:lnSpc>
                <a:spcPct val="100000"/>
              </a:lnSpc>
              <a:spcBef>
                <a:spcPct val="0"/>
              </a:spcBef>
              <a:spcAft>
                <a:spcPct val="0"/>
              </a:spcAft>
              <a:buClr>
                <a:schemeClr val="accent2"/>
              </a:buClr>
              <a:buFont typeface="Wingdings" panose="05000000000000000000" pitchFamily="2" charset="2"/>
              <a:buChar char="§"/>
              <a:tabLst>
                <a:tab pos="265113" algn="l"/>
                <a:tab pos="1344613" algn="l"/>
              </a:tabLst>
            </a:pPr>
            <a:r>
              <a:rPr lang="en-US" altLang="en-US" sz="2400" b="1" dirty="0" smtClean="0">
                <a:solidFill>
                  <a:schemeClr val="bg1"/>
                </a:solidFill>
                <a:ea typeface="Calibri" panose="020F0502020204030204" pitchFamily="34" charset="0"/>
                <a:cs typeface="Calibri" panose="020F0502020204030204" pitchFamily="34" charset="0"/>
              </a:rPr>
              <a:t>Second</a:t>
            </a:r>
            <a:r>
              <a:rPr lang="en-US" altLang="en-US" sz="2400" dirty="0" smtClean="0">
                <a:solidFill>
                  <a:schemeClr val="bg1"/>
                </a:solidFill>
                <a:ea typeface="Calibri" panose="020F0502020204030204" pitchFamily="34" charset="0"/>
                <a:cs typeface="Calibri" panose="020F0502020204030204" pitchFamily="34" charset="0"/>
              </a:rPr>
              <a:t> buddy – set a timer for  the 2 minutes, show active listening but don’t interrupt</a:t>
            </a:r>
          </a:p>
          <a:p>
            <a:pPr eaLnBrk="0" fontAlgn="base" hangingPunct="0">
              <a:lnSpc>
                <a:spcPct val="100000"/>
              </a:lnSpc>
              <a:spcBef>
                <a:spcPct val="0"/>
              </a:spcBef>
              <a:spcAft>
                <a:spcPct val="0"/>
              </a:spcAft>
              <a:buClr>
                <a:schemeClr val="accent2"/>
              </a:buClr>
              <a:buFont typeface="Wingdings" panose="05000000000000000000" pitchFamily="2" charset="2"/>
              <a:buChar char="§"/>
              <a:tabLst>
                <a:tab pos="265113" algn="l"/>
                <a:tab pos="1344613" algn="l"/>
              </a:tabLst>
            </a:pPr>
            <a:r>
              <a:rPr lang="en-US" altLang="en-US" sz="2400" b="1" dirty="0" smtClean="0">
                <a:solidFill>
                  <a:schemeClr val="bg1"/>
                </a:solidFill>
                <a:ea typeface="Calibri" panose="020F0502020204030204" pitchFamily="34" charset="0"/>
                <a:cs typeface="Calibri" panose="020F0502020204030204" pitchFamily="34" charset="0"/>
              </a:rPr>
              <a:t>STOP</a:t>
            </a:r>
            <a:r>
              <a:rPr lang="en-US" altLang="en-US" sz="2400" dirty="0" smtClean="0">
                <a:solidFill>
                  <a:schemeClr val="bg1"/>
                </a:solidFill>
                <a:ea typeface="Calibri" panose="020F0502020204030204" pitchFamily="34" charset="0"/>
                <a:cs typeface="Calibri" panose="020F0502020204030204" pitchFamily="34" charset="0"/>
              </a:rPr>
              <a:t> - Together decide on the top 3 ideas</a:t>
            </a:r>
          </a:p>
          <a:p>
            <a:pPr eaLnBrk="0" fontAlgn="base" hangingPunct="0">
              <a:lnSpc>
                <a:spcPct val="100000"/>
              </a:lnSpc>
              <a:spcBef>
                <a:spcPct val="0"/>
              </a:spcBef>
              <a:spcAft>
                <a:spcPct val="0"/>
              </a:spcAft>
              <a:buClr>
                <a:schemeClr val="accent2"/>
              </a:buClr>
              <a:buFont typeface="Wingdings" panose="05000000000000000000" pitchFamily="2" charset="2"/>
              <a:buChar char="§"/>
              <a:tabLst>
                <a:tab pos="265113" algn="l"/>
                <a:tab pos="1344613" algn="l"/>
              </a:tabLst>
            </a:pPr>
            <a:r>
              <a:rPr lang="en-US" altLang="en-US" sz="2400" b="1" dirty="0" smtClean="0">
                <a:solidFill>
                  <a:schemeClr val="bg1"/>
                </a:solidFill>
                <a:ea typeface="Calibri" panose="020F0502020204030204" pitchFamily="34" charset="0"/>
                <a:cs typeface="Calibri" panose="020F0502020204030204" pitchFamily="34" charset="0"/>
              </a:rPr>
              <a:t>SWAP </a:t>
            </a:r>
            <a:r>
              <a:rPr lang="en-US" altLang="en-US" sz="2400" dirty="0" smtClean="0">
                <a:solidFill>
                  <a:schemeClr val="bg1"/>
                </a:solidFill>
                <a:ea typeface="Calibri" panose="020F0502020204030204" pitchFamily="34" charset="0"/>
                <a:cs typeface="Calibri" panose="020F0502020204030204" pitchFamily="34" charset="0"/>
              </a:rPr>
              <a:t>roles</a:t>
            </a:r>
            <a:endParaRPr lang="en-US" altLang="en-US" sz="2400" b="1" dirty="0" smtClean="0">
              <a:solidFill>
                <a:schemeClr val="bg1"/>
              </a:solidFill>
              <a:ea typeface="Calibri" panose="020F0502020204030204" pitchFamily="34" charset="0"/>
              <a:cs typeface="Calibri" panose="020F0502020204030204" pitchFamily="34" charset="0"/>
            </a:endParaRPr>
          </a:p>
          <a:p>
            <a:pPr eaLnBrk="0" fontAlgn="base" hangingPunct="0">
              <a:lnSpc>
                <a:spcPct val="100000"/>
              </a:lnSpc>
              <a:spcBef>
                <a:spcPct val="0"/>
              </a:spcBef>
              <a:spcAft>
                <a:spcPct val="0"/>
              </a:spcAft>
              <a:buClr>
                <a:schemeClr val="accent2"/>
              </a:buClr>
              <a:buFont typeface="Wingdings" panose="05000000000000000000" pitchFamily="2" charset="2"/>
              <a:buChar char="§"/>
              <a:tabLst>
                <a:tab pos="265113" algn="l"/>
                <a:tab pos="1344613" algn="l"/>
              </a:tabLst>
            </a:pPr>
            <a:r>
              <a:rPr lang="en-US" altLang="en-US" sz="2400" dirty="0" smtClean="0">
                <a:solidFill>
                  <a:schemeClr val="bg1"/>
                </a:solidFill>
                <a:ea typeface="Calibri" panose="020F0502020204030204" pitchFamily="34" charset="0"/>
                <a:cs typeface="Calibri" panose="020F0502020204030204" pitchFamily="34" charset="0"/>
              </a:rPr>
              <a:t>Come back to Level 9 with your </a:t>
            </a:r>
            <a:r>
              <a:rPr lang="en-US" altLang="en-US" sz="2400" b="1" dirty="0" smtClean="0">
                <a:solidFill>
                  <a:schemeClr val="bg1"/>
                </a:solidFill>
                <a:ea typeface="Calibri" panose="020F0502020204030204" pitchFamily="34" charset="0"/>
                <a:cs typeface="Calibri" panose="020F0502020204030204" pitchFamily="34" charset="0"/>
              </a:rPr>
              <a:t>6 ideas</a:t>
            </a:r>
            <a:r>
              <a:rPr lang="en-US" altLang="en-US" sz="2400" dirty="0" smtClean="0">
                <a:solidFill>
                  <a:schemeClr val="bg1"/>
                </a:solidFill>
                <a:ea typeface="Calibri" panose="020F0502020204030204" pitchFamily="34" charset="0"/>
                <a:cs typeface="Calibri" panose="020F0502020204030204" pitchFamily="34" charset="0"/>
              </a:rPr>
              <a:t> – 3 for each project</a:t>
            </a:r>
          </a:p>
        </p:txBody>
      </p:sp>
      <p:sp>
        <p:nvSpPr>
          <p:cNvPr id="23" name="Slide Number Placeholder 3"/>
          <p:cNvSpPr txBox="1">
            <a:spLocks/>
          </p:cNvSpPr>
          <p:nvPr/>
        </p:nvSpPr>
        <p:spPr>
          <a:xfrm>
            <a:off x="8648944" y="6337878"/>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7631431-254B-420B-A6E9-4316D238AFD8}" type="slidenum">
              <a:rPr lang="en-AU" smtClean="0"/>
              <a:pPr/>
              <a:t>49</a:t>
            </a:fld>
            <a:endParaRPr lang="en-AU" dirty="0"/>
          </a:p>
        </p:txBody>
      </p:sp>
      <p:sp>
        <p:nvSpPr>
          <p:cNvPr id="24" name="Slide Number Placeholder 2"/>
          <p:cNvSpPr txBox="1">
            <a:spLocks/>
          </p:cNvSpPr>
          <p:nvPr/>
        </p:nvSpPr>
        <p:spPr>
          <a:xfrm>
            <a:off x="8648944" y="6337878"/>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7631431-254B-420B-A6E9-4316D238AFD8}" type="slidenum">
              <a:rPr lang="en-AU" smtClean="0"/>
              <a:pPr/>
              <a:t>49</a:t>
            </a:fld>
            <a:endParaRPr lang="en-AU" dirty="0"/>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1788" y="176964"/>
            <a:ext cx="2110408" cy="2103420"/>
          </a:xfrm>
          <a:prstGeom prst="rect">
            <a:avLst/>
          </a:prstGeom>
        </p:spPr>
      </p:pic>
    </p:spTree>
    <p:extLst>
      <p:ext uri="{BB962C8B-B14F-4D97-AF65-F5344CB8AC3E}">
        <p14:creationId xmlns:p14="http://schemas.microsoft.com/office/powerpoint/2010/main" val="19610020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Coding in action</a:t>
            </a:r>
            <a:endParaRPr lang="en-AU" dirty="0"/>
          </a:p>
        </p:txBody>
      </p:sp>
      <p:sp>
        <p:nvSpPr>
          <p:cNvPr id="6" name="Rectangle 5"/>
          <p:cNvSpPr/>
          <p:nvPr/>
        </p:nvSpPr>
        <p:spPr>
          <a:xfrm>
            <a:off x="6635546" y="3452006"/>
            <a:ext cx="1344606" cy="1387474"/>
          </a:xfrm>
          <a:prstGeom prst="rect">
            <a:avLst/>
          </a:prstGeom>
          <a:solidFill>
            <a:srgbClr val="EA4A9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rgbClr val="FFFFFF"/>
                </a:solidFill>
              </a:rPr>
              <a:t>EHP1</a:t>
            </a:r>
          </a:p>
          <a:p>
            <a:pPr algn="ctr"/>
            <a:r>
              <a:rPr lang="en-AU" dirty="0" smtClean="0">
                <a:solidFill>
                  <a:srgbClr val="FFFFFF"/>
                </a:solidFill>
              </a:rPr>
              <a:t>“Quote”</a:t>
            </a:r>
          </a:p>
        </p:txBody>
      </p:sp>
      <p:sp>
        <p:nvSpPr>
          <p:cNvPr id="11" name="Rectangle 10"/>
          <p:cNvSpPr/>
          <p:nvPr/>
        </p:nvSpPr>
        <p:spPr>
          <a:xfrm>
            <a:off x="6635752" y="1705820"/>
            <a:ext cx="1344194" cy="1387474"/>
          </a:xfrm>
          <a:prstGeom prst="rect">
            <a:avLst/>
          </a:prstGeom>
          <a:solidFill>
            <a:srgbClr val="3B8CC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rgbClr val="FFFFFF"/>
                </a:solidFill>
              </a:rPr>
              <a:t>EHP2</a:t>
            </a:r>
          </a:p>
          <a:p>
            <a:pPr algn="ctr"/>
            <a:r>
              <a:rPr lang="en-AU" dirty="0" smtClean="0">
                <a:solidFill>
                  <a:srgbClr val="FFFFFF"/>
                </a:solidFill>
              </a:rPr>
              <a:t>Observation</a:t>
            </a:r>
            <a:endParaRPr lang="en-AU" dirty="0">
              <a:solidFill>
                <a:srgbClr val="FFFFFF"/>
              </a:solidFill>
            </a:endParaRPr>
          </a:p>
        </p:txBody>
      </p:sp>
      <p:sp>
        <p:nvSpPr>
          <p:cNvPr id="13" name="TextBox 12"/>
          <p:cNvSpPr txBox="1"/>
          <p:nvPr/>
        </p:nvSpPr>
        <p:spPr>
          <a:xfrm>
            <a:off x="645460" y="332786"/>
            <a:ext cx="1885003" cy="369332"/>
          </a:xfrm>
          <a:prstGeom prst="rect">
            <a:avLst/>
          </a:prstGeom>
          <a:noFill/>
        </p:spPr>
        <p:txBody>
          <a:bodyPr wrap="none" rtlCol="0">
            <a:spAutoFit/>
          </a:bodyPr>
          <a:lstStyle/>
          <a:p>
            <a:r>
              <a:rPr lang="en-AU" b="1" dirty="0" smtClean="0">
                <a:solidFill>
                  <a:srgbClr val="373737"/>
                </a:solidFill>
              </a:rPr>
              <a:t>1 round interview</a:t>
            </a:r>
            <a:endParaRPr lang="en-AU" b="1" dirty="0">
              <a:solidFill>
                <a:srgbClr val="373737"/>
              </a:solidFill>
            </a:endParaRPr>
          </a:p>
        </p:txBody>
      </p:sp>
      <p:sp>
        <p:nvSpPr>
          <p:cNvPr id="14" name="TextBox 13"/>
          <p:cNvSpPr txBox="1"/>
          <p:nvPr/>
        </p:nvSpPr>
        <p:spPr>
          <a:xfrm>
            <a:off x="645460" y="636828"/>
            <a:ext cx="1579856" cy="369332"/>
          </a:xfrm>
          <a:prstGeom prst="rect">
            <a:avLst/>
          </a:prstGeom>
          <a:noFill/>
        </p:spPr>
        <p:txBody>
          <a:bodyPr wrap="none" rtlCol="0">
            <a:spAutoFit/>
          </a:bodyPr>
          <a:lstStyle/>
          <a:p>
            <a:r>
              <a:rPr lang="en-AU" b="1" dirty="0" smtClean="0">
                <a:solidFill>
                  <a:srgbClr val="373737"/>
                </a:solidFill>
              </a:rPr>
              <a:t>2 interviewees</a:t>
            </a:r>
            <a:endParaRPr lang="en-AU" b="1" dirty="0">
              <a:solidFill>
                <a:srgbClr val="373737"/>
              </a:solidFill>
            </a:endParaRPr>
          </a:p>
        </p:txBody>
      </p:sp>
      <p:sp>
        <p:nvSpPr>
          <p:cNvPr id="16" name="Rectangle 15"/>
          <p:cNvSpPr/>
          <p:nvPr/>
        </p:nvSpPr>
        <p:spPr>
          <a:xfrm>
            <a:off x="385658" y="3187228"/>
            <a:ext cx="1344606" cy="1387474"/>
          </a:xfrm>
          <a:prstGeom prst="rect">
            <a:avLst/>
          </a:prstGeom>
          <a:solidFill>
            <a:srgbClr val="EA4A9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rgbClr val="FFFFFF"/>
                </a:solidFill>
              </a:rPr>
              <a:t>EHP1</a:t>
            </a:r>
          </a:p>
          <a:p>
            <a:pPr algn="ctr"/>
            <a:r>
              <a:rPr lang="en-AU" dirty="0" smtClean="0">
                <a:solidFill>
                  <a:srgbClr val="FFFFFF"/>
                </a:solidFill>
              </a:rPr>
              <a:t>“Quote”</a:t>
            </a:r>
          </a:p>
        </p:txBody>
      </p:sp>
      <p:sp>
        <p:nvSpPr>
          <p:cNvPr id="17" name="Rectangle 16"/>
          <p:cNvSpPr/>
          <p:nvPr/>
        </p:nvSpPr>
        <p:spPr>
          <a:xfrm>
            <a:off x="1995406" y="1625522"/>
            <a:ext cx="1344606" cy="1387474"/>
          </a:xfrm>
          <a:prstGeom prst="rect">
            <a:avLst/>
          </a:prstGeom>
          <a:solidFill>
            <a:srgbClr val="EA4A9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rgbClr val="FFFFFF"/>
                </a:solidFill>
              </a:rPr>
              <a:t>EHP1</a:t>
            </a:r>
          </a:p>
          <a:p>
            <a:pPr algn="ctr"/>
            <a:r>
              <a:rPr lang="en-AU" dirty="0" smtClean="0">
                <a:solidFill>
                  <a:srgbClr val="FFFFFF"/>
                </a:solidFill>
              </a:rPr>
              <a:t>“Quote”</a:t>
            </a:r>
          </a:p>
        </p:txBody>
      </p:sp>
      <p:sp>
        <p:nvSpPr>
          <p:cNvPr id="18" name="Rectangle 17"/>
          <p:cNvSpPr/>
          <p:nvPr/>
        </p:nvSpPr>
        <p:spPr>
          <a:xfrm>
            <a:off x="8297194" y="3551370"/>
            <a:ext cx="1344606" cy="1387474"/>
          </a:xfrm>
          <a:prstGeom prst="rect">
            <a:avLst/>
          </a:prstGeom>
          <a:solidFill>
            <a:srgbClr val="EA4A9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rgbClr val="FFFFFF"/>
                </a:solidFill>
              </a:rPr>
              <a:t>EHP2</a:t>
            </a:r>
          </a:p>
          <a:p>
            <a:pPr algn="ctr"/>
            <a:r>
              <a:rPr lang="en-AU" dirty="0" smtClean="0">
                <a:solidFill>
                  <a:srgbClr val="FFFFFF"/>
                </a:solidFill>
              </a:rPr>
              <a:t>“Quote”</a:t>
            </a:r>
          </a:p>
        </p:txBody>
      </p:sp>
      <p:sp>
        <p:nvSpPr>
          <p:cNvPr id="19" name="Rectangle 18"/>
          <p:cNvSpPr/>
          <p:nvPr/>
        </p:nvSpPr>
        <p:spPr>
          <a:xfrm>
            <a:off x="350694" y="1478030"/>
            <a:ext cx="1344194" cy="1387474"/>
          </a:xfrm>
          <a:prstGeom prst="rect">
            <a:avLst/>
          </a:prstGeom>
          <a:solidFill>
            <a:srgbClr val="3B8CC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rgbClr val="FFFFFF"/>
                </a:solidFill>
              </a:rPr>
              <a:t>EHP1</a:t>
            </a:r>
          </a:p>
          <a:p>
            <a:pPr algn="ctr"/>
            <a:r>
              <a:rPr lang="en-AU" dirty="0" smtClean="0">
                <a:solidFill>
                  <a:srgbClr val="FFFFFF"/>
                </a:solidFill>
              </a:rPr>
              <a:t>Observation</a:t>
            </a:r>
            <a:endParaRPr lang="en-AU" dirty="0">
              <a:solidFill>
                <a:srgbClr val="FFFFFF"/>
              </a:solidFill>
            </a:endParaRPr>
          </a:p>
        </p:txBody>
      </p:sp>
      <p:sp>
        <p:nvSpPr>
          <p:cNvPr id="20" name="Rectangle 19"/>
          <p:cNvSpPr/>
          <p:nvPr/>
        </p:nvSpPr>
        <p:spPr>
          <a:xfrm>
            <a:off x="3663093" y="3386104"/>
            <a:ext cx="1344194" cy="1387474"/>
          </a:xfrm>
          <a:prstGeom prst="rect">
            <a:avLst/>
          </a:prstGeom>
          <a:solidFill>
            <a:srgbClr val="3B8CC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rgbClr val="FFFFFF"/>
                </a:solidFill>
              </a:rPr>
              <a:t>EHP1</a:t>
            </a:r>
          </a:p>
          <a:p>
            <a:pPr algn="ctr"/>
            <a:r>
              <a:rPr lang="en-AU" dirty="0" smtClean="0">
                <a:solidFill>
                  <a:srgbClr val="FFFFFF"/>
                </a:solidFill>
              </a:rPr>
              <a:t>Observation</a:t>
            </a:r>
            <a:endParaRPr lang="en-AU" dirty="0">
              <a:solidFill>
                <a:srgbClr val="FFFFFF"/>
              </a:solidFill>
            </a:endParaRPr>
          </a:p>
        </p:txBody>
      </p:sp>
      <p:sp>
        <p:nvSpPr>
          <p:cNvPr id="21" name="Rectangle 20"/>
          <p:cNvSpPr/>
          <p:nvPr/>
        </p:nvSpPr>
        <p:spPr>
          <a:xfrm>
            <a:off x="9958842" y="3312510"/>
            <a:ext cx="1344194" cy="1387474"/>
          </a:xfrm>
          <a:prstGeom prst="rect">
            <a:avLst/>
          </a:prstGeom>
          <a:solidFill>
            <a:srgbClr val="3B8CC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rgbClr val="FFFFFF"/>
                </a:solidFill>
              </a:rPr>
              <a:t>EHP2</a:t>
            </a:r>
          </a:p>
          <a:p>
            <a:pPr algn="ctr"/>
            <a:r>
              <a:rPr lang="en-AU" dirty="0" smtClean="0">
                <a:solidFill>
                  <a:srgbClr val="FFFFFF"/>
                </a:solidFill>
              </a:rPr>
              <a:t>Observation</a:t>
            </a:r>
            <a:endParaRPr lang="en-AU" dirty="0">
              <a:solidFill>
                <a:srgbClr val="FFFFFF"/>
              </a:solidFill>
            </a:endParaRPr>
          </a:p>
        </p:txBody>
      </p:sp>
      <p:sp>
        <p:nvSpPr>
          <p:cNvPr id="22" name="Rectangle 21"/>
          <p:cNvSpPr/>
          <p:nvPr/>
        </p:nvSpPr>
        <p:spPr>
          <a:xfrm>
            <a:off x="3537726" y="1625522"/>
            <a:ext cx="1344194" cy="1387474"/>
          </a:xfrm>
          <a:prstGeom prst="rect">
            <a:avLst/>
          </a:prstGeom>
          <a:solidFill>
            <a:srgbClr val="F1E72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rgbClr val="373737"/>
                </a:solidFill>
              </a:rPr>
              <a:t>AGP1</a:t>
            </a:r>
          </a:p>
          <a:p>
            <a:pPr algn="ctr"/>
            <a:r>
              <a:rPr lang="en-AU" dirty="0" smtClean="0">
                <a:solidFill>
                  <a:srgbClr val="373737"/>
                </a:solidFill>
              </a:rPr>
              <a:t>Observation</a:t>
            </a:r>
            <a:endParaRPr lang="en-AU" dirty="0">
              <a:solidFill>
                <a:srgbClr val="373737"/>
              </a:solidFill>
            </a:endParaRPr>
          </a:p>
        </p:txBody>
      </p:sp>
      <p:sp>
        <p:nvSpPr>
          <p:cNvPr id="23" name="Rectangle 22"/>
          <p:cNvSpPr/>
          <p:nvPr/>
        </p:nvSpPr>
        <p:spPr>
          <a:xfrm>
            <a:off x="8197302" y="1526158"/>
            <a:ext cx="1344606" cy="1387474"/>
          </a:xfrm>
          <a:prstGeom prst="rect">
            <a:avLst/>
          </a:prstGeom>
          <a:solidFill>
            <a:srgbClr val="77AA4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rgbClr val="FFFFFF"/>
                </a:solidFill>
              </a:rPr>
              <a:t>AGP2</a:t>
            </a:r>
          </a:p>
          <a:p>
            <a:pPr algn="ctr"/>
            <a:r>
              <a:rPr lang="en-AU" dirty="0" smtClean="0">
                <a:solidFill>
                  <a:srgbClr val="FFFFFF"/>
                </a:solidFill>
              </a:rPr>
              <a:t>“Quote”</a:t>
            </a:r>
          </a:p>
        </p:txBody>
      </p:sp>
      <p:sp>
        <p:nvSpPr>
          <p:cNvPr id="24" name="Rectangle 23"/>
          <p:cNvSpPr/>
          <p:nvPr/>
        </p:nvSpPr>
        <p:spPr>
          <a:xfrm>
            <a:off x="9719568" y="1584081"/>
            <a:ext cx="1344194" cy="1387474"/>
          </a:xfrm>
          <a:prstGeom prst="rect">
            <a:avLst/>
          </a:prstGeom>
          <a:solidFill>
            <a:srgbClr val="F1E72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rgbClr val="373737"/>
                </a:solidFill>
              </a:rPr>
              <a:t>AGP2</a:t>
            </a:r>
          </a:p>
          <a:p>
            <a:pPr algn="ctr"/>
            <a:r>
              <a:rPr lang="en-AU" dirty="0" smtClean="0">
                <a:solidFill>
                  <a:srgbClr val="373737"/>
                </a:solidFill>
              </a:rPr>
              <a:t>Observation</a:t>
            </a:r>
            <a:endParaRPr lang="en-AU" dirty="0">
              <a:solidFill>
                <a:srgbClr val="373737"/>
              </a:solidFill>
            </a:endParaRPr>
          </a:p>
        </p:txBody>
      </p:sp>
      <p:sp>
        <p:nvSpPr>
          <p:cNvPr id="25" name="Rectangle 24"/>
          <p:cNvSpPr/>
          <p:nvPr/>
        </p:nvSpPr>
        <p:spPr>
          <a:xfrm>
            <a:off x="2013917" y="3411064"/>
            <a:ext cx="1344606" cy="1387474"/>
          </a:xfrm>
          <a:prstGeom prst="rect">
            <a:avLst/>
          </a:prstGeom>
          <a:solidFill>
            <a:srgbClr val="77AA4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rgbClr val="FFFFFF"/>
                </a:solidFill>
              </a:rPr>
              <a:t>AGP1</a:t>
            </a:r>
          </a:p>
          <a:p>
            <a:pPr algn="ctr"/>
            <a:r>
              <a:rPr lang="en-AU" dirty="0" smtClean="0">
                <a:solidFill>
                  <a:srgbClr val="FFFFFF"/>
                </a:solidFill>
              </a:rPr>
              <a:t>“Quote”</a:t>
            </a:r>
          </a:p>
        </p:txBody>
      </p:sp>
    </p:spTree>
    <p:extLst>
      <p:ext uri="{BB962C8B-B14F-4D97-AF65-F5344CB8AC3E}">
        <p14:creationId xmlns:p14="http://schemas.microsoft.com/office/powerpoint/2010/main" val="159242284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t">
            <a:normAutofit/>
          </a:bodyPr>
          <a:lstStyle/>
          <a:p>
            <a:r>
              <a:rPr lang="en-AU" dirty="0"/>
              <a:t>Activity – </a:t>
            </a:r>
            <a:r>
              <a:rPr lang="en-AU" dirty="0" smtClean="0"/>
              <a:t>After the walk, choose one idea</a:t>
            </a:r>
            <a:endParaRPr lang="en-AU" dirty="0"/>
          </a:p>
        </p:txBody>
      </p:sp>
      <p:sp>
        <p:nvSpPr>
          <p:cNvPr id="7" name="Text Placeholder 6"/>
          <p:cNvSpPr>
            <a:spLocks noGrp="1"/>
          </p:cNvSpPr>
          <p:nvPr>
            <p:ph type="body" sz="quarter" idx="11"/>
          </p:nvPr>
        </p:nvSpPr>
        <p:spPr/>
        <p:txBody>
          <a:bodyPr anchor="t">
            <a:normAutofit/>
          </a:bodyPr>
          <a:lstStyle/>
          <a:p>
            <a:pPr marL="0" lvl="0" indent="0" eaLnBrk="0" fontAlgn="base" hangingPunct="0">
              <a:lnSpc>
                <a:spcPct val="100000"/>
              </a:lnSpc>
              <a:spcBef>
                <a:spcPct val="0"/>
              </a:spcBef>
              <a:spcAft>
                <a:spcPct val="0"/>
              </a:spcAft>
              <a:buClr>
                <a:schemeClr val="accent5"/>
              </a:buClr>
              <a:buNone/>
              <a:tabLst>
                <a:tab pos="265113" algn="l"/>
                <a:tab pos="1344613" algn="l"/>
              </a:tabLst>
            </a:pPr>
            <a:r>
              <a:rPr lang="en-US" altLang="en-US" sz="2800" b="1" dirty="0" smtClean="0">
                <a:solidFill>
                  <a:schemeClr val="tx1"/>
                </a:solidFill>
                <a:ea typeface="Calibri" panose="020F0502020204030204" pitchFamily="34" charset="0"/>
                <a:cs typeface="Calibri" panose="020F0502020204030204" pitchFamily="34" charset="0"/>
              </a:rPr>
              <a:t>In pairs</a:t>
            </a:r>
          </a:p>
          <a:p>
            <a:pPr eaLnBrk="0" fontAlgn="base" hangingPunct="0">
              <a:lnSpc>
                <a:spcPct val="100000"/>
              </a:lnSpc>
              <a:spcBef>
                <a:spcPct val="0"/>
              </a:spcBef>
              <a:spcAft>
                <a:spcPct val="0"/>
              </a:spcAft>
              <a:buClr>
                <a:schemeClr val="accent5"/>
              </a:buClr>
              <a:tabLst>
                <a:tab pos="265113" algn="l"/>
                <a:tab pos="1344613" algn="l"/>
              </a:tabLst>
            </a:pPr>
            <a:r>
              <a:rPr lang="en-US" altLang="en-US" sz="2800" dirty="0" smtClean="0">
                <a:solidFill>
                  <a:schemeClr val="tx1"/>
                </a:solidFill>
                <a:ea typeface="Calibri" panose="020F0502020204030204" pitchFamily="34" charset="0"/>
                <a:cs typeface="Calibri" panose="020F0502020204030204" pitchFamily="34" charset="0"/>
              </a:rPr>
              <a:t>Return to your home team and with a partner share your ideas and then select one idea that you will take forward for the next exercise</a:t>
            </a:r>
          </a:p>
          <a:p>
            <a:pPr eaLnBrk="0" fontAlgn="base" hangingPunct="0">
              <a:lnSpc>
                <a:spcPct val="100000"/>
              </a:lnSpc>
              <a:spcBef>
                <a:spcPct val="0"/>
              </a:spcBef>
              <a:spcAft>
                <a:spcPct val="0"/>
              </a:spcAft>
              <a:buClr>
                <a:schemeClr val="accent5"/>
              </a:buClr>
              <a:tabLst>
                <a:tab pos="265113" algn="l"/>
                <a:tab pos="1344613" algn="l"/>
              </a:tabLst>
            </a:pPr>
            <a:r>
              <a:rPr lang="en-US" altLang="en-US" sz="2800" i="1" dirty="0" smtClean="0">
                <a:solidFill>
                  <a:schemeClr val="tx1"/>
                </a:solidFill>
                <a:ea typeface="Calibri" panose="020F0502020204030204" pitchFamily="34" charset="0"/>
                <a:cs typeface="Calibri" panose="020F0502020204030204" pitchFamily="34" charset="0"/>
              </a:rPr>
              <a:t>It’s OK if your </a:t>
            </a:r>
            <a:r>
              <a:rPr lang="en-US" altLang="en-US" sz="2800" b="1" i="1" dirty="0" smtClean="0">
                <a:solidFill>
                  <a:schemeClr val="tx1"/>
                </a:solidFill>
                <a:ea typeface="Calibri" panose="020F0502020204030204" pitchFamily="34" charset="0"/>
                <a:cs typeface="Calibri" panose="020F0502020204030204" pitchFamily="34" charset="0"/>
              </a:rPr>
              <a:t>ONE</a:t>
            </a:r>
            <a:r>
              <a:rPr lang="en-US" altLang="en-US" sz="2800" i="1" dirty="0" smtClean="0">
                <a:solidFill>
                  <a:schemeClr val="tx1"/>
                </a:solidFill>
                <a:ea typeface="Calibri" panose="020F0502020204030204" pitchFamily="34" charset="0"/>
                <a:cs typeface="Calibri" panose="020F0502020204030204" pitchFamily="34" charset="0"/>
              </a:rPr>
              <a:t> idea is a mash-up of a few ideas</a:t>
            </a:r>
          </a:p>
          <a:p>
            <a:pPr eaLnBrk="0" fontAlgn="base" hangingPunct="0">
              <a:lnSpc>
                <a:spcPct val="100000"/>
              </a:lnSpc>
              <a:spcBef>
                <a:spcPct val="0"/>
              </a:spcBef>
              <a:spcAft>
                <a:spcPct val="0"/>
              </a:spcAft>
              <a:buClr>
                <a:schemeClr val="accent5"/>
              </a:buClr>
              <a:tabLst>
                <a:tab pos="265113" algn="l"/>
                <a:tab pos="1344613" algn="l"/>
              </a:tabLst>
            </a:pPr>
            <a:endParaRPr lang="en-US" altLang="en-US" sz="2800" b="1" dirty="0" smtClean="0">
              <a:solidFill>
                <a:schemeClr val="tx1"/>
              </a:solidFill>
              <a:ea typeface="Calibri" panose="020F0502020204030204" pitchFamily="34" charset="0"/>
              <a:cs typeface="Calibri" panose="020F0502020204030204" pitchFamily="34" charset="0"/>
            </a:endParaRPr>
          </a:p>
        </p:txBody>
      </p:sp>
      <p:sp>
        <p:nvSpPr>
          <p:cNvPr id="4" name="Rounded Rectangle 3"/>
          <p:cNvSpPr/>
          <p:nvPr/>
        </p:nvSpPr>
        <p:spPr>
          <a:xfrm>
            <a:off x="7119257" y="1219200"/>
            <a:ext cx="4727122" cy="5091939"/>
          </a:xfrm>
          <a:prstGeom prst="roundRect">
            <a:avLst/>
          </a:prstGeom>
          <a:solidFill>
            <a:schemeClr val="tx2"/>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eaLnBrk="0" fontAlgn="base" hangingPunct="0">
              <a:spcBef>
                <a:spcPct val="0"/>
              </a:spcBef>
              <a:spcAft>
                <a:spcPct val="0"/>
              </a:spcAft>
              <a:buClr>
                <a:srgbClr val="254F90"/>
              </a:buClr>
              <a:tabLst>
                <a:tab pos="265113" algn="l"/>
                <a:tab pos="1344613" algn="l"/>
              </a:tabLst>
            </a:pPr>
            <a:r>
              <a:rPr lang="en-US" altLang="en-US" sz="2800" b="1" dirty="0">
                <a:solidFill>
                  <a:schemeClr val="bg1"/>
                </a:solidFill>
                <a:ea typeface="Calibri" panose="020F0502020204030204" pitchFamily="34" charset="0"/>
                <a:cs typeface="Calibri" panose="020F0502020204030204" pitchFamily="34" charset="0"/>
              </a:rPr>
              <a:t>Idea checklist</a:t>
            </a:r>
          </a:p>
          <a:p>
            <a:pPr marL="342900" lvl="0" indent="-342900" eaLnBrk="0" fontAlgn="base" hangingPunct="0">
              <a:spcBef>
                <a:spcPct val="0"/>
              </a:spcBef>
              <a:spcAft>
                <a:spcPct val="0"/>
              </a:spcAft>
              <a:buClr>
                <a:schemeClr val="accent2"/>
              </a:buClr>
              <a:buFont typeface="Wingdings" panose="05000000000000000000" pitchFamily="2" charset="2"/>
              <a:buChar char="ü"/>
              <a:tabLst>
                <a:tab pos="265113" algn="l"/>
                <a:tab pos="1344613" algn="l"/>
              </a:tabLst>
            </a:pPr>
            <a:r>
              <a:rPr lang="en-US" altLang="en-US" sz="2800" dirty="0" smtClean="0">
                <a:solidFill>
                  <a:schemeClr val="bg1"/>
                </a:solidFill>
                <a:ea typeface="Calibri" panose="020F0502020204030204" pitchFamily="34" charset="0"/>
                <a:cs typeface="Calibri" panose="020F0502020204030204" pitchFamily="34" charset="0"/>
              </a:rPr>
              <a:t>Puts the </a:t>
            </a:r>
            <a:r>
              <a:rPr lang="en-US" altLang="en-US" sz="2800" dirty="0">
                <a:solidFill>
                  <a:schemeClr val="bg1"/>
                </a:solidFill>
                <a:ea typeface="Calibri" panose="020F0502020204030204" pitchFamily="34" charset="0"/>
                <a:cs typeface="Calibri" panose="020F0502020204030204" pitchFamily="34" charset="0"/>
              </a:rPr>
              <a:t>user at the heart of the idea</a:t>
            </a:r>
          </a:p>
          <a:p>
            <a:pPr marL="342900" lvl="0" indent="-342900" eaLnBrk="0" fontAlgn="base" hangingPunct="0">
              <a:spcBef>
                <a:spcPct val="0"/>
              </a:spcBef>
              <a:spcAft>
                <a:spcPct val="0"/>
              </a:spcAft>
              <a:buClr>
                <a:schemeClr val="accent2"/>
              </a:buClr>
              <a:buFont typeface="Wingdings" panose="05000000000000000000" pitchFamily="2" charset="2"/>
              <a:buChar char="ü"/>
              <a:tabLst>
                <a:tab pos="265113" algn="l"/>
                <a:tab pos="1344613" algn="l"/>
              </a:tabLst>
            </a:pPr>
            <a:r>
              <a:rPr lang="en-US" altLang="en-US" sz="2800" dirty="0" smtClean="0">
                <a:solidFill>
                  <a:schemeClr val="bg1"/>
                </a:solidFill>
                <a:ea typeface="Calibri" panose="020F0502020204030204" pitchFamily="34" charset="0"/>
                <a:cs typeface="Calibri" panose="020F0502020204030204" pitchFamily="34" charset="0"/>
              </a:rPr>
              <a:t>At least </a:t>
            </a:r>
            <a:r>
              <a:rPr lang="en-US" altLang="en-US" sz="2800" b="1" dirty="0" smtClean="0">
                <a:solidFill>
                  <a:schemeClr val="bg1"/>
                </a:solidFill>
                <a:ea typeface="Calibri" panose="020F0502020204030204" pitchFamily="34" charset="0"/>
                <a:cs typeface="Calibri" panose="020F0502020204030204" pitchFamily="34" charset="0"/>
              </a:rPr>
              <a:t>ONE </a:t>
            </a:r>
            <a:r>
              <a:rPr lang="en-US" altLang="en-US" sz="2800" dirty="0" smtClean="0">
                <a:solidFill>
                  <a:schemeClr val="bg1"/>
                </a:solidFill>
                <a:ea typeface="Calibri" panose="020F0502020204030204" pitchFamily="34" charset="0"/>
                <a:cs typeface="Calibri" panose="020F0502020204030204" pitchFamily="34" charset="0"/>
              </a:rPr>
              <a:t>that is a bit crazy and out performs the norm</a:t>
            </a:r>
            <a:endParaRPr lang="en-US" altLang="en-US" sz="2800" dirty="0">
              <a:solidFill>
                <a:schemeClr val="bg1"/>
              </a:solidFill>
              <a:ea typeface="Calibri" panose="020F0502020204030204" pitchFamily="34" charset="0"/>
              <a:cs typeface="Calibri" panose="020F0502020204030204" pitchFamily="34" charset="0"/>
            </a:endParaRPr>
          </a:p>
          <a:p>
            <a:pPr marL="342900" lvl="0" indent="-342900" eaLnBrk="0" fontAlgn="base" hangingPunct="0">
              <a:spcBef>
                <a:spcPct val="0"/>
              </a:spcBef>
              <a:spcAft>
                <a:spcPct val="0"/>
              </a:spcAft>
              <a:buClr>
                <a:schemeClr val="accent2"/>
              </a:buClr>
              <a:buFont typeface="Wingdings" panose="05000000000000000000" pitchFamily="2" charset="2"/>
              <a:buChar char="ü"/>
              <a:tabLst>
                <a:tab pos="265113" algn="l"/>
                <a:tab pos="1344613" algn="l"/>
              </a:tabLst>
            </a:pPr>
            <a:r>
              <a:rPr lang="en-US" altLang="en-US" sz="2800" dirty="0" smtClean="0">
                <a:solidFill>
                  <a:schemeClr val="bg1"/>
                </a:solidFill>
                <a:ea typeface="Calibri" panose="020F0502020204030204" pitchFamily="34" charset="0"/>
                <a:cs typeface="Calibri" panose="020F0502020204030204" pitchFamily="34" charset="0"/>
              </a:rPr>
              <a:t>Relates to </a:t>
            </a:r>
            <a:r>
              <a:rPr lang="en-US" altLang="en-US" sz="2800" dirty="0">
                <a:solidFill>
                  <a:schemeClr val="bg1"/>
                </a:solidFill>
                <a:ea typeface="Calibri" panose="020F0502020204030204" pitchFamily="34" charset="0"/>
                <a:cs typeface="Calibri" panose="020F0502020204030204" pitchFamily="34" charset="0"/>
              </a:rPr>
              <a:t>your original problem statement</a:t>
            </a:r>
          </a:p>
          <a:p>
            <a:pPr marL="342900" lvl="0" indent="-342900" eaLnBrk="0" fontAlgn="base" hangingPunct="0">
              <a:spcBef>
                <a:spcPct val="0"/>
              </a:spcBef>
              <a:spcAft>
                <a:spcPct val="0"/>
              </a:spcAft>
              <a:buClr>
                <a:schemeClr val="accent2"/>
              </a:buClr>
              <a:buFont typeface="Wingdings" panose="05000000000000000000" pitchFamily="2" charset="2"/>
              <a:buChar char="ü"/>
              <a:tabLst>
                <a:tab pos="265113" algn="l"/>
                <a:tab pos="1344613" algn="l"/>
              </a:tabLst>
            </a:pPr>
            <a:r>
              <a:rPr lang="en-US" altLang="en-US" sz="2800" dirty="0">
                <a:solidFill>
                  <a:schemeClr val="bg1"/>
                </a:solidFill>
                <a:ea typeface="Calibri" panose="020F0502020204030204" pitchFamily="34" charset="0"/>
                <a:cs typeface="Calibri" panose="020F0502020204030204" pitchFamily="34" charset="0"/>
              </a:rPr>
              <a:t>Broad enough to allow for a little creativity</a:t>
            </a:r>
          </a:p>
        </p:txBody>
      </p:sp>
    </p:spTree>
    <p:extLst>
      <p:ext uri="{BB962C8B-B14F-4D97-AF65-F5344CB8AC3E}">
        <p14:creationId xmlns:p14="http://schemas.microsoft.com/office/powerpoint/2010/main" val="8619334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t">
            <a:normAutofit/>
          </a:bodyPr>
          <a:lstStyle/>
          <a:p>
            <a:r>
              <a:rPr lang="en-AU" dirty="0"/>
              <a:t>Activity – </a:t>
            </a:r>
            <a:r>
              <a:rPr lang="en-AU" dirty="0" smtClean="0"/>
              <a:t>Speed </a:t>
            </a:r>
            <a:r>
              <a:rPr lang="en-AU" dirty="0"/>
              <a:t>thinking / Crazy </a:t>
            </a:r>
            <a:r>
              <a:rPr lang="en-AU" dirty="0" smtClean="0"/>
              <a:t>8s</a:t>
            </a:r>
            <a:endParaRPr lang="en-AU" dirty="0"/>
          </a:p>
        </p:txBody>
      </p:sp>
      <p:sp>
        <p:nvSpPr>
          <p:cNvPr id="7" name="Text Placeholder 6"/>
          <p:cNvSpPr>
            <a:spLocks noGrp="1"/>
          </p:cNvSpPr>
          <p:nvPr>
            <p:ph type="body" sz="quarter" idx="11"/>
          </p:nvPr>
        </p:nvSpPr>
        <p:spPr/>
        <p:txBody>
          <a:bodyPr anchor="t">
            <a:normAutofit lnSpcReduction="10000"/>
          </a:bodyPr>
          <a:lstStyle/>
          <a:p>
            <a:pPr marL="0" lvl="0" indent="0" eaLnBrk="0" fontAlgn="base" hangingPunct="0">
              <a:lnSpc>
                <a:spcPct val="100000"/>
              </a:lnSpc>
              <a:spcBef>
                <a:spcPct val="0"/>
              </a:spcBef>
              <a:spcAft>
                <a:spcPct val="0"/>
              </a:spcAft>
              <a:buClr>
                <a:schemeClr val="accent5"/>
              </a:buClr>
              <a:buNone/>
              <a:tabLst>
                <a:tab pos="265113" algn="l"/>
                <a:tab pos="1344613" algn="l"/>
              </a:tabLst>
            </a:pPr>
            <a:r>
              <a:rPr lang="en-AU" altLang="en-US" sz="2800" b="1" dirty="0" smtClean="0">
                <a:solidFill>
                  <a:schemeClr val="tx1"/>
                </a:solidFill>
                <a:ea typeface="Calibri" panose="020F0502020204030204" pitchFamily="34" charset="0"/>
                <a:cs typeface="Calibri" panose="020F0502020204030204" pitchFamily="34" charset="0"/>
              </a:rPr>
              <a:t>Individually</a:t>
            </a:r>
            <a:r>
              <a:rPr lang="en-AU" altLang="en-US" sz="2800" dirty="0" smtClean="0">
                <a:solidFill>
                  <a:schemeClr val="tx1"/>
                </a:solidFill>
                <a:ea typeface="Calibri" panose="020F0502020204030204" pitchFamily="34" charset="0"/>
                <a:cs typeface="Calibri" panose="020F0502020204030204" pitchFamily="34" charset="0"/>
              </a:rPr>
              <a:t>:</a:t>
            </a:r>
            <a:endParaRPr lang="en-AU" altLang="en-US" sz="2800" dirty="0">
              <a:solidFill>
                <a:schemeClr val="tx1"/>
              </a:solidFill>
              <a:ea typeface="Calibri" panose="020F0502020204030204" pitchFamily="34" charset="0"/>
              <a:cs typeface="Calibri" panose="020F0502020204030204" pitchFamily="34" charset="0"/>
            </a:endParaRPr>
          </a:p>
          <a:p>
            <a:pPr marL="514350" lvl="0" indent="-514350" eaLnBrk="0" fontAlgn="base" hangingPunct="0">
              <a:lnSpc>
                <a:spcPct val="100000"/>
              </a:lnSpc>
              <a:spcBef>
                <a:spcPct val="0"/>
              </a:spcBef>
              <a:spcAft>
                <a:spcPct val="0"/>
              </a:spcAft>
              <a:buClr>
                <a:schemeClr val="accent5"/>
              </a:buClr>
              <a:buFont typeface="+mj-lt"/>
              <a:buAutoNum type="arabicPeriod"/>
              <a:tabLst>
                <a:tab pos="265113" algn="l"/>
                <a:tab pos="1344613" algn="l"/>
              </a:tabLst>
            </a:pPr>
            <a:r>
              <a:rPr lang="en-AU" altLang="en-US" sz="2800" b="1" dirty="0" smtClean="0">
                <a:solidFill>
                  <a:schemeClr val="tx1"/>
                </a:solidFill>
                <a:ea typeface="Calibri" panose="020F0502020204030204" pitchFamily="34" charset="0"/>
                <a:cs typeface="Calibri" panose="020F0502020204030204" pitchFamily="34" charset="0"/>
              </a:rPr>
              <a:t>Fold your A3 paper </a:t>
            </a:r>
            <a:r>
              <a:rPr lang="en-AU" altLang="en-US" sz="2800" dirty="0">
                <a:solidFill>
                  <a:schemeClr val="tx1"/>
                </a:solidFill>
                <a:ea typeface="Calibri" panose="020F0502020204030204" pitchFamily="34" charset="0"/>
                <a:cs typeface="Calibri" panose="020F0502020204030204" pitchFamily="34" charset="0"/>
              </a:rPr>
              <a:t>in half three times then open it to make 8 </a:t>
            </a:r>
            <a:r>
              <a:rPr lang="en-AU" altLang="en-US" sz="2800" dirty="0" smtClean="0">
                <a:solidFill>
                  <a:schemeClr val="tx1"/>
                </a:solidFill>
                <a:ea typeface="Calibri" panose="020F0502020204030204" pitchFamily="34" charset="0"/>
                <a:cs typeface="Calibri" panose="020F0502020204030204" pitchFamily="34" charset="0"/>
              </a:rPr>
              <a:t>boxes</a:t>
            </a:r>
            <a:endParaRPr lang="en-AU" altLang="en-US" sz="2800" dirty="0">
              <a:solidFill>
                <a:schemeClr val="tx1"/>
              </a:solidFill>
            </a:endParaRPr>
          </a:p>
          <a:p>
            <a:pPr marL="457200" lvl="0" indent="-457200" eaLnBrk="0" fontAlgn="base" hangingPunct="0">
              <a:lnSpc>
                <a:spcPct val="100000"/>
              </a:lnSpc>
              <a:spcBef>
                <a:spcPct val="0"/>
              </a:spcBef>
              <a:spcAft>
                <a:spcPct val="0"/>
              </a:spcAft>
              <a:buClr>
                <a:schemeClr val="accent5"/>
              </a:buClr>
              <a:buFont typeface="+mj-lt"/>
              <a:buAutoNum type="arabicPeriod"/>
              <a:tabLst>
                <a:tab pos="265113" algn="l"/>
                <a:tab pos="1344613" algn="l"/>
              </a:tabLst>
            </a:pPr>
            <a:r>
              <a:rPr lang="en-AU" altLang="en-US" sz="2800" dirty="0" smtClean="0">
                <a:solidFill>
                  <a:schemeClr val="tx1"/>
                </a:solidFill>
                <a:ea typeface="Calibri" panose="020F0502020204030204" pitchFamily="34" charset="0"/>
                <a:cs typeface="Calibri" panose="020F0502020204030204" pitchFamily="34" charset="0"/>
              </a:rPr>
              <a:t>Draw one </a:t>
            </a:r>
            <a:r>
              <a:rPr lang="en-AU" altLang="en-US" sz="2800" dirty="0">
                <a:solidFill>
                  <a:schemeClr val="tx1"/>
                </a:solidFill>
                <a:ea typeface="Calibri" panose="020F0502020204030204" pitchFamily="34" charset="0"/>
                <a:cs typeface="Calibri" panose="020F0502020204030204" pitchFamily="34" charset="0"/>
              </a:rPr>
              <a:t>idea per box </a:t>
            </a:r>
            <a:r>
              <a:rPr lang="en-AU" altLang="en-US" sz="2800" dirty="0" smtClean="0">
                <a:solidFill>
                  <a:schemeClr val="tx1"/>
                </a:solidFill>
                <a:ea typeface="Calibri" panose="020F0502020204030204" pitchFamily="34" charset="0"/>
                <a:cs typeface="Calibri" panose="020F0502020204030204" pitchFamily="34" charset="0"/>
              </a:rPr>
              <a:t>– aim to fill out all 8! If you have more ideas, use the back</a:t>
            </a:r>
          </a:p>
          <a:p>
            <a:pPr marL="0" lvl="0" indent="0" eaLnBrk="0" fontAlgn="base" hangingPunct="0">
              <a:lnSpc>
                <a:spcPct val="100000"/>
              </a:lnSpc>
              <a:spcBef>
                <a:spcPct val="0"/>
              </a:spcBef>
              <a:spcAft>
                <a:spcPct val="0"/>
              </a:spcAft>
              <a:buClr>
                <a:schemeClr val="accent5"/>
              </a:buClr>
              <a:buNone/>
              <a:tabLst>
                <a:tab pos="265113" algn="l"/>
                <a:tab pos="1344613" algn="l"/>
              </a:tabLst>
            </a:pPr>
            <a:endParaRPr lang="en-AU" altLang="en-US" sz="2800" dirty="0" smtClean="0">
              <a:solidFill>
                <a:schemeClr val="tx1"/>
              </a:solidFill>
              <a:ea typeface="Calibri" panose="020F0502020204030204" pitchFamily="34" charset="0"/>
              <a:cs typeface="Calibri" panose="020F0502020204030204" pitchFamily="34" charset="0"/>
            </a:endParaRPr>
          </a:p>
          <a:p>
            <a:pPr marL="0" lvl="0" indent="0" eaLnBrk="0" fontAlgn="base" hangingPunct="0">
              <a:lnSpc>
                <a:spcPct val="100000"/>
              </a:lnSpc>
              <a:spcBef>
                <a:spcPct val="0"/>
              </a:spcBef>
              <a:spcAft>
                <a:spcPct val="0"/>
              </a:spcAft>
              <a:buClr>
                <a:schemeClr val="accent5"/>
              </a:buClr>
              <a:buNone/>
              <a:tabLst>
                <a:tab pos="265113" algn="l"/>
                <a:tab pos="1344613" algn="l"/>
              </a:tabLst>
            </a:pPr>
            <a:r>
              <a:rPr lang="en-AU" altLang="en-US" sz="2400" i="1" dirty="0" smtClean="0">
                <a:solidFill>
                  <a:schemeClr val="tx1"/>
                </a:solidFill>
                <a:ea typeface="Calibri" panose="020F0502020204030204" pitchFamily="34" charset="0"/>
                <a:cs typeface="Calibri" panose="020F0502020204030204" pitchFamily="34" charset="0"/>
              </a:rPr>
              <a:t>*make sure you have ideas – not thoughts! It’s a....... </a:t>
            </a:r>
            <a:r>
              <a:rPr lang="en-AU" altLang="en-US" sz="2400" i="1" dirty="0">
                <a:solidFill>
                  <a:schemeClr val="tx1"/>
                </a:solidFill>
                <a:ea typeface="Calibri" panose="020F0502020204030204" pitchFamily="34" charset="0"/>
                <a:cs typeface="Calibri" panose="020F0502020204030204" pitchFamily="34" charset="0"/>
              </a:rPr>
              <a:t>t</a:t>
            </a:r>
            <a:r>
              <a:rPr lang="en-AU" altLang="en-US" sz="2400" i="1" dirty="0" smtClean="0">
                <a:solidFill>
                  <a:schemeClr val="tx1"/>
                </a:solidFill>
                <a:ea typeface="Calibri" panose="020F0502020204030204" pitchFamily="34" charset="0"/>
                <a:cs typeface="Calibri" panose="020F0502020204030204" pitchFamily="34" charset="0"/>
              </a:rPr>
              <a:t>hat does......</a:t>
            </a:r>
          </a:p>
        </p:txBody>
      </p:sp>
      <p:sp>
        <p:nvSpPr>
          <p:cNvPr id="3" name="Text Placeholder 2"/>
          <p:cNvSpPr>
            <a:spLocks noGrp="1"/>
          </p:cNvSpPr>
          <p:nvPr>
            <p:ph type="body" sz="quarter" idx="12"/>
          </p:nvPr>
        </p:nvSpPr>
        <p:spPr/>
        <p:txBody>
          <a:bodyPr/>
          <a:lstStyle/>
          <a:p>
            <a:endParaRPr lang="en-AU"/>
          </a:p>
        </p:txBody>
      </p:sp>
      <p:pic>
        <p:nvPicPr>
          <p:cNvPr id="15" name="Content Placeholder 5"/>
          <p:cNvPicPr>
            <a:picLocks noGrp="1" noChangeAspect="1"/>
          </p:cNvPicPr>
          <p:nvPr>
            <p:ph type="pic" sz="quarter" idx="4294967295"/>
          </p:nvPr>
        </p:nvPicPr>
        <p:blipFill rotWithShape="1">
          <a:blip r:embed="rId3">
            <a:extLst>
              <a:ext uri="{28A0092B-C50C-407E-A947-70E740481C1C}">
                <a14:useLocalDpi xmlns:a14="http://schemas.microsoft.com/office/drawing/2010/main" val="0"/>
              </a:ext>
            </a:extLst>
          </a:blip>
          <a:srcRect t="6010" b="6010"/>
          <a:stretch/>
        </p:blipFill>
        <p:spPr>
          <a:xfrm>
            <a:off x="7132638" y="1612900"/>
            <a:ext cx="5059362" cy="3398838"/>
          </a:xfrm>
          <a:prstGeom prst="rect">
            <a:avLst/>
          </a:prstGeom>
          <a:ln w="63500" cap="rnd">
            <a:noFill/>
          </a:ln>
          <a:effectLst/>
        </p:spPr>
      </p:pic>
      <p:sp>
        <p:nvSpPr>
          <p:cNvPr id="23" name="Slide Number Placeholder 3"/>
          <p:cNvSpPr txBox="1">
            <a:spLocks/>
          </p:cNvSpPr>
          <p:nvPr/>
        </p:nvSpPr>
        <p:spPr>
          <a:xfrm>
            <a:off x="8648944" y="6337878"/>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7631431-254B-420B-A6E9-4316D238AFD8}" type="slidenum">
              <a:rPr lang="en-AU" smtClean="0"/>
              <a:pPr/>
              <a:t>51</a:t>
            </a:fld>
            <a:endParaRPr lang="en-AU" dirty="0"/>
          </a:p>
        </p:txBody>
      </p:sp>
      <p:sp>
        <p:nvSpPr>
          <p:cNvPr id="24" name="Slide Number Placeholder 2"/>
          <p:cNvSpPr txBox="1">
            <a:spLocks/>
          </p:cNvSpPr>
          <p:nvPr/>
        </p:nvSpPr>
        <p:spPr>
          <a:xfrm>
            <a:off x="8648944" y="6337878"/>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7631431-254B-420B-A6E9-4316D238AFD8}" type="slidenum">
              <a:rPr lang="en-AU" smtClean="0"/>
              <a:pPr/>
              <a:t>51</a:t>
            </a:fld>
            <a:endParaRPr lang="en-AU" dirty="0"/>
          </a:p>
        </p:txBody>
      </p:sp>
    </p:spTree>
    <p:extLst>
      <p:ext uri="{BB962C8B-B14F-4D97-AF65-F5344CB8AC3E}">
        <p14:creationId xmlns:p14="http://schemas.microsoft.com/office/powerpoint/2010/main" val="10706283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t">
            <a:normAutofit/>
          </a:bodyPr>
          <a:lstStyle/>
          <a:p>
            <a:r>
              <a:rPr lang="en-AU" dirty="0"/>
              <a:t>Activity – </a:t>
            </a:r>
            <a:r>
              <a:rPr lang="en-AU" dirty="0" smtClean="0"/>
              <a:t>Speed </a:t>
            </a:r>
            <a:r>
              <a:rPr lang="en-AU" dirty="0"/>
              <a:t>thinking / Crazy </a:t>
            </a:r>
            <a:r>
              <a:rPr lang="en-AU" dirty="0" smtClean="0"/>
              <a:t>8s</a:t>
            </a:r>
            <a:endParaRPr lang="en-AU" dirty="0"/>
          </a:p>
        </p:txBody>
      </p:sp>
      <p:sp>
        <p:nvSpPr>
          <p:cNvPr id="7" name="Text Placeholder 6"/>
          <p:cNvSpPr>
            <a:spLocks noGrp="1"/>
          </p:cNvSpPr>
          <p:nvPr>
            <p:ph type="body" sz="quarter" idx="11"/>
          </p:nvPr>
        </p:nvSpPr>
        <p:spPr/>
        <p:txBody>
          <a:bodyPr anchor="t">
            <a:normAutofit/>
          </a:bodyPr>
          <a:lstStyle/>
          <a:p>
            <a:pPr marL="0" indent="0" eaLnBrk="0" fontAlgn="base" hangingPunct="0">
              <a:lnSpc>
                <a:spcPct val="100000"/>
              </a:lnSpc>
              <a:spcBef>
                <a:spcPct val="0"/>
              </a:spcBef>
              <a:spcAft>
                <a:spcPct val="0"/>
              </a:spcAft>
              <a:buClr>
                <a:schemeClr val="accent5"/>
              </a:buClr>
              <a:buNone/>
            </a:pPr>
            <a:r>
              <a:rPr lang="en-US" altLang="en-US" sz="2800" b="1" dirty="0" smtClean="0"/>
              <a:t>In pairs</a:t>
            </a:r>
            <a:r>
              <a:rPr lang="en-US" altLang="en-US" sz="2800" dirty="0" smtClean="0"/>
              <a:t>:</a:t>
            </a:r>
            <a:endParaRPr lang="en-AU" altLang="en-US" sz="2800" dirty="0" smtClean="0"/>
          </a:p>
          <a:p>
            <a:pPr marL="514350" indent="-514350" eaLnBrk="0" fontAlgn="base" hangingPunct="0">
              <a:lnSpc>
                <a:spcPct val="100000"/>
              </a:lnSpc>
              <a:spcBef>
                <a:spcPct val="0"/>
              </a:spcBef>
              <a:spcAft>
                <a:spcPct val="0"/>
              </a:spcAft>
              <a:buClr>
                <a:schemeClr val="accent5"/>
              </a:buClr>
              <a:buFont typeface="+mj-lt"/>
              <a:buAutoNum type="arabicPeriod" startAt="4"/>
            </a:pPr>
            <a:r>
              <a:rPr lang="en-AU" altLang="en-US" sz="2800" dirty="0" smtClean="0"/>
              <a:t>Discuss your ideas, and combine the best elements into </a:t>
            </a:r>
            <a:r>
              <a:rPr lang="en-AU" altLang="en-US" sz="2800" b="1" dirty="0" smtClean="0"/>
              <a:t>four new ideas </a:t>
            </a:r>
            <a:r>
              <a:rPr lang="en-AU" altLang="en-US" sz="2800" dirty="0" smtClean="0"/>
              <a:t>– draw or write on the back of your paper</a:t>
            </a:r>
          </a:p>
          <a:p>
            <a:pPr marL="0" indent="0" eaLnBrk="0" fontAlgn="base" hangingPunct="0">
              <a:lnSpc>
                <a:spcPct val="100000"/>
              </a:lnSpc>
              <a:spcBef>
                <a:spcPct val="0"/>
              </a:spcBef>
              <a:spcAft>
                <a:spcPct val="0"/>
              </a:spcAft>
              <a:buClr>
                <a:schemeClr val="accent5"/>
              </a:buClr>
              <a:buNone/>
            </a:pPr>
            <a:endParaRPr lang="en-AU" sz="2800" dirty="0"/>
          </a:p>
        </p:txBody>
      </p:sp>
      <p:sp>
        <p:nvSpPr>
          <p:cNvPr id="23" name="Slide Number Placeholder 3"/>
          <p:cNvSpPr txBox="1">
            <a:spLocks/>
          </p:cNvSpPr>
          <p:nvPr/>
        </p:nvSpPr>
        <p:spPr>
          <a:xfrm>
            <a:off x="8648944" y="6337878"/>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7631431-254B-420B-A6E9-4316D238AFD8}" type="slidenum">
              <a:rPr lang="en-AU" smtClean="0"/>
              <a:pPr/>
              <a:t>52</a:t>
            </a:fld>
            <a:endParaRPr lang="en-AU" dirty="0"/>
          </a:p>
        </p:txBody>
      </p:sp>
      <p:sp>
        <p:nvSpPr>
          <p:cNvPr id="24" name="Slide Number Placeholder 2"/>
          <p:cNvSpPr txBox="1">
            <a:spLocks/>
          </p:cNvSpPr>
          <p:nvPr/>
        </p:nvSpPr>
        <p:spPr>
          <a:xfrm>
            <a:off x="8648944" y="6337878"/>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7631431-254B-420B-A6E9-4316D238AFD8}" type="slidenum">
              <a:rPr lang="en-AU" smtClean="0"/>
              <a:pPr/>
              <a:t>52</a:t>
            </a:fld>
            <a:endParaRPr lang="en-AU" dirty="0"/>
          </a:p>
        </p:txBody>
      </p:sp>
      <p:sp>
        <p:nvSpPr>
          <p:cNvPr id="8" name="Rounded Rectangle 7"/>
          <p:cNvSpPr/>
          <p:nvPr/>
        </p:nvSpPr>
        <p:spPr>
          <a:xfrm>
            <a:off x="7119257" y="1219200"/>
            <a:ext cx="4727122" cy="5091939"/>
          </a:xfrm>
          <a:prstGeom prst="roundRect">
            <a:avLst/>
          </a:prstGeom>
          <a:solidFill>
            <a:schemeClr val="tx2"/>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eaLnBrk="0" fontAlgn="base" hangingPunct="0">
              <a:spcBef>
                <a:spcPct val="0"/>
              </a:spcBef>
              <a:spcAft>
                <a:spcPct val="0"/>
              </a:spcAft>
              <a:buClr>
                <a:srgbClr val="254F90"/>
              </a:buClr>
              <a:tabLst>
                <a:tab pos="265113" algn="l"/>
                <a:tab pos="1344613" algn="l"/>
              </a:tabLst>
            </a:pPr>
            <a:r>
              <a:rPr lang="en-US" altLang="en-US" sz="2800" b="1" dirty="0">
                <a:solidFill>
                  <a:schemeClr val="bg1"/>
                </a:solidFill>
                <a:ea typeface="Calibri" panose="020F0502020204030204" pitchFamily="34" charset="0"/>
                <a:cs typeface="Calibri" panose="020F0502020204030204" pitchFamily="34" charset="0"/>
              </a:rPr>
              <a:t>Idea checklist</a:t>
            </a:r>
          </a:p>
          <a:p>
            <a:pPr marL="342900" lvl="0" indent="-342900" eaLnBrk="0" fontAlgn="base" hangingPunct="0">
              <a:spcBef>
                <a:spcPct val="0"/>
              </a:spcBef>
              <a:spcAft>
                <a:spcPct val="0"/>
              </a:spcAft>
              <a:buClr>
                <a:schemeClr val="accent2"/>
              </a:buClr>
              <a:buFont typeface="Wingdings" panose="05000000000000000000" pitchFamily="2" charset="2"/>
              <a:buChar char="ü"/>
              <a:tabLst>
                <a:tab pos="265113" algn="l"/>
                <a:tab pos="1344613" algn="l"/>
              </a:tabLst>
            </a:pPr>
            <a:r>
              <a:rPr lang="en-US" altLang="en-US" sz="2800" dirty="0" smtClean="0">
                <a:solidFill>
                  <a:schemeClr val="bg1"/>
                </a:solidFill>
                <a:ea typeface="Calibri" panose="020F0502020204030204" pitchFamily="34" charset="0"/>
                <a:cs typeface="Calibri" panose="020F0502020204030204" pitchFamily="34" charset="0"/>
              </a:rPr>
              <a:t>Puts the </a:t>
            </a:r>
            <a:r>
              <a:rPr lang="en-US" altLang="en-US" sz="2800" dirty="0">
                <a:solidFill>
                  <a:schemeClr val="bg1"/>
                </a:solidFill>
                <a:ea typeface="Calibri" panose="020F0502020204030204" pitchFamily="34" charset="0"/>
                <a:cs typeface="Calibri" panose="020F0502020204030204" pitchFamily="34" charset="0"/>
              </a:rPr>
              <a:t>user at the heart of the idea</a:t>
            </a:r>
          </a:p>
          <a:p>
            <a:pPr marL="342900" lvl="0" indent="-342900" eaLnBrk="0" fontAlgn="base" hangingPunct="0">
              <a:spcBef>
                <a:spcPct val="0"/>
              </a:spcBef>
              <a:spcAft>
                <a:spcPct val="0"/>
              </a:spcAft>
              <a:buClr>
                <a:schemeClr val="accent2"/>
              </a:buClr>
              <a:buFont typeface="Wingdings" panose="05000000000000000000" pitchFamily="2" charset="2"/>
              <a:buChar char="ü"/>
              <a:tabLst>
                <a:tab pos="265113" algn="l"/>
                <a:tab pos="1344613" algn="l"/>
              </a:tabLst>
            </a:pPr>
            <a:r>
              <a:rPr lang="en-US" altLang="en-US" sz="2800" dirty="0" smtClean="0">
                <a:solidFill>
                  <a:schemeClr val="bg1"/>
                </a:solidFill>
                <a:ea typeface="Calibri" panose="020F0502020204030204" pitchFamily="34" charset="0"/>
                <a:cs typeface="Calibri" panose="020F0502020204030204" pitchFamily="34" charset="0"/>
              </a:rPr>
              <a:t>At least </a:t>
            </a:r>
            <a:r>
              <a:rPr lang="en-US" altLang="en-US" sz="2800" b="1" dirty="0" smtClean="0">
                <a:solidFill>
                  <a:schemeClr val="bg1"/>
                </a:solidFill>
                <a:ea typeface="Calibri" panose="020F0502020204030204" pitchFamily="34" charset="0"/>
                <a:cs typeface="Calibri" panose="020F0502020204030204" pitchFamily="34" charset="0"/>
              </a:rPr>
              <a:t>ONE </a:t>
            </a:r>
            <a:r>
              <a:rPr lang="en-US" altLang="en-US" sz="2800" dirty="0" smtClean="0">
                <a:solidFill>
                  <a:schemeClr val="bg1"/>
                </a:solidFill>
                <a:ea typeface="Calibri" panose="020F0502020204030204" pitchFamily="34" charset="0"/>
                <a:cs typeface="Calibri" panose="020F0502020204030204" pitchFamily="34" charset="0"/>
              </a:rPr>
              <a:t>that is a bit crazy and out performs the norm</a:t>
            </a:r>
            <a:endParaRPr lang="en-US" altLang="en-US" sz="2800" dirty="0">
              <a:solidFill>
                <a:schemeClr val="bg1"/>
              </a:solidFill>
              <a:ea typeface="Calibri" panose="020F0502020204030204" pitchFamily="34" charset="0"/>
              <a:cs typeface="Calibri" panose="020F0502020204030204" pitchFamily="34" charset="0"/>
            </a:endParaRPr>
          </a:p>
          <a:p>
            <a:pPr marL="342900" lvl="0" indent="-342900" eaLnBrk="0" fontAlgn="base" hangingPunct="0">
              <a:spcBef>
                <a:spcPct val="0"/>
              </a:spcBef>
              <a:spcAft>
                <a:spcPct val="0"/>
              </a:spcAft>
              <a:buClr>
                <a:schemeClr val="accent2"/>
              </a:buClr>
              <a:buFont typeface="Wingdings" panose="05000000000000000000" pitchFamily="2" charset="2"/>
              <a:buChar char="ü"/>
              <a:tabLst>
                <a:tab pos="265113" algn="l"/>
                <a:tab pos="1344613" algn="l"/>
              </a:tabLst>
            </a:pPr>
            <a:r>
              <a:rPr lang="en-US" altLang="en-US" sz="2800" dirty="0" smtClean="0">
                <a:solidFill>
                  <a:schemeClr val="bg1"/>
                </a:solidFill>
                <a:ea typeface="Calibri" panose="020F0502020204030204" pitchFamily="34" charset="0"/>
                <a:cs typeface="Calibri" panose="020F0502020204030204" pitchFamily="34" charset="0"/>
              </a:rPr>
              <a:t>Relates to </a:t>
            </a:r>
            <a:r>
              <a:rPr lang="en-US" altLang="en-US" sz="2800" dirty="0">
                <a:solidFill>
                  <a:schemeClr val="bg1"/>
                </a:solidFill>
                <a:ea typeface="Calibri" panose="020F0502020204030204" pitchFamily="34" charset="0"/>
                <a:cs typeface="Calibri" panose="020F0502020204030204" pitchFamily="34" charset="0"/>
              </a:rPr>
              <a:t>your original problem statement</a:t>
            </a:r>
          </a:p>
          <a:p>
            <a:pPr marL="342900" lvl="0" indent="-342900" eaLnBrk="0" fontAlgn="base" hangingPunct="0">
              <a:spcBef>
                <a:spcPct val="0"/>
              </a:spcBef>
              <a:spcAft>
                <a:spcPct val="0"/>
              </a:spcAft>
              <a:buClr>
                <a:schemeClr val="accent2"/>
              </a:buClr>
              <a:buFont typeface="Wingdings" panose="05000000000000000000" pitchFamily="2" charset="2"/>
              <a:buChar char="ü"/>
              <a:tabLst>
                <a:tab pos="265113" algn="l"/>
                <a:tab pos="1344613" algn="l"/>
              </a:tabLst>
            </a:pPr>
            <a:r>
              <a:rPr lang="en-US" altLang="en-US" sz="2800" dirty="0">
                <a:solidFill>
                  <a:schemeClr val="bg1"/>
                </a:solidFill>
                <a:ea typeface="Calibri" panose="020F0502020204030204" pitchFamily="34" charset="0"/>
                <a:cs typeface="Calibri" panose="020F0502020204030204" pitchFamily="34" charset="0"/>
              </a:rPr>
              <a:t>Broad enough to allow for a little creativity</a:t>
            </a:r>
          </a:p>
        </p:txBody>
      </p:sp>
    </p:spTree>
    <p:extLst>
      <p:ext uri="{BB962C8B-B14F-4D97-AF65-F5344CB8AC3E}">
        <p14:creationId xmlns:p14="http://schemas.microsoft.com/office/powerpoint/2010/main" val="34289408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t">
            <a:normAutofit/>
          </a:bodyPr>
          <a:lstStyle/>
          <a:p>
            <a:r>
              <a:rPr lang="en-AU" dirty="0"/>
              <a:t>Activity – </a:t>
            </a:r>
            <a:r>
              <a:rPr lang="en-AU" dirty="0" smtClean="0"/>
              <a:t>Speed </a:t>
            </a:r>
            <a:r>
              <a:rPr lang="en-AU" dirty="0"/>
              <a:t>thinking / Crazy </a:t>
            </a:r>
            <a:r>
              <a:rPr lang="en-AU" dirty="0" smtClean="0"/>
              <a:t>8s</a:t>
            </a:r>
            <a:endParaRPr lang="en-AU" dirty="0"/>
          </a:p>
        </p:txBody>
      </p:sp>
      <p:sp>
        <p:nvSpPr>
          <p:cNvPr id="7" name="Text Placeholder 6"/>
          <p:cNvSpPr>
            <a:spLocks noGrp="1"/>
          </p:cNvSpPr>
          <p:nvPr>
            <p:ph type="body" sz="quarter" idx="11"/>
          </p:nvPr>
        </p:nvSpPr>
        <p:spPr/>
        <p:txBody>
          <a:bodyPr anchor="t">
            <a:normAutofit/>
          </a:bodyPr>
          <a:lstStyle/>
          <a:p>
            <a:pPr marL="514350" indent="-514350" eaLnBrk="0" fontAlgn="base" hangingPunct="0">
              <a:lnSpc>
                <a:spcPct val="100000"/>
              </a:lnSpc>
              <a:spcBef>
                <a:spcPct val="0"/>
              </a:spcBef>
              <a:spcAft>
                <a:spcPct val="0"/>
              </a:spcAft>
              <a:buClr>
                <a:schemeClr val="accent5"/>
              </a:buClr>
              <a:buFont typeface="+mj-lt"/>
              <a:buAutoNum type="arabicPeriod" startAt="5"/>
            </a:pPr>
            <a:r>
              <a:rPr lang="en-AU" altLang="en-US" sz="2800" dirty="0" smtClean="0"/>
              <a:t>For each pair, </a:t>
            </a:r>
            <a:r>
              <a:rPr lang="en-AU" altLang="en-US" sz="2800" b="1" dirty="0" smtClean="0"/>
              <a:t>choose </a:t>
            </a:r>
            <a:r>
              <a:rPr lang="en-AU" altLang="en-US" sz="2800" b="1" dirty="0"/>
              <a:t>your best idea </a:t>
            </a:r>
            <a:r>
              <a:rPr lang="en-AU" altLang="en-US" sz="2800" dirty="0"/>
              <a:t>to share back </a:t>
            </a:r>
            <a:r>
              <a:rPr lang="en-AU" altLang="en-US" sz="2800" dirty="0" smtClean="0"/>
              <a:t>with your table</a:t>
            </a:r>
          </a:p>
          <a:p>
            <a:pPr marL="457200" indent="-457200" eaLnBrk="0" fontAlgn="base" hangingPunct="0">
              <a:lnSpc>
                <a:spcPct val="100000"/>
              </a:lnSpc>
              <a:spcBef>
                <a:spcPct val="0"/>
              </a:spcBef>
              <a:spcAft>
                <a:spcPct val="0"/>
              </a:spcAft>
              <a:buClr>
                <a:schemeClr val="accent5"/>
              </a:buClr>
              <a:buFont typeface="+mj-lt"/>
              <a:buAutoNum type="arabicPeriod" startAt="5"/>
            </a:pPr>
            <a:endParaRPr lang="en-AU" sz="2800" dirty="0"/>
          </a:p>
        </p:txBody>
      </p:sp>
      <p:sp>
        <p:nvSpPr>
          <p:cNvPr id="3" name="Text Placeholder 2"/>
          <p:cNvSpPr>
            <a:spLocks noGrp="1"/>
          </p:cNvSpPr>
          <p:nvPr>
            <p:ph type="body" sz="quarter" idx="12"/>
          </p:nvPr>
        </p:nvSpPr>
        <p:spPr/>
        <p:txBody>
          <a:bodyPr/>
          <a:lstStyle/>
          <a:p>
            <a:endParaRPr lang="en-AU"/>
          </a:p>
        </p:txBody>
      </p:sp>
      <p:pic>
        <p:nvPicPr>
          <p:cNvPr id="10" name="Content Placeholder 5"/>
          <p:cNvPicPr>
            <a:picLocks noGrp="1" noChangeAspect="1"/>
          </p:cNvPicPr>
          <p:nvPr>
            <p:ph type="pic" sz="quarter" idx="4294967295"/>
          </p:nvPr>
        </p:nvPicPr>
        <p:blipFill rotWithShape="1">
          <a:blip r:embed="rId3">
            <a:extLst>
              <a:ext uri="{28A0092B-C50C-407E-A947-70E740481C1C}">
                <a14:useLocalDpi xmlns:a14="http://schemas.microsoft.com/office/drawing/2010/main" val="0"/>
              </a:ext>
            </a:extLst>
          </a:blip>
          <a:srcRect t="6010" b="6010"/>
          <a:stretch/>
        </p:blipFill>
        <p:spPr>
          <a:xfrm>
            <a:off x="7132638" y="1612900"/>
            <a:ext cx="5059362" cy="3398838"/>
          </a:xfrm>
          <a:prstGeom prst="rect">
            <a:avLst/>
          </a:prstGeom>
          <a:ln w="63500" cap="rnd">
            <a:noFill/>
          </a:ln>
          <a:effectLst/>
        </p:spPr>
      </p:pic>
      <p:sp>
        <p:nvSpPr>
          <p:cNvPr id="23" name="Slide Number Placeholder 3"/>
          <p:cNvSpPr txBox="1">
            <a:spLocks/>
          </p:cNvSpPr>
          <p:nvPr/>
        </p:nvSpPr>
        <p:spPr>
          <a:xfrm>
            <a:off x="8648944" y="6337878"/>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7631431-254B-420B-A6E9-4316D238AFD8}" type="slidenum">
              <a:rPr lang="en-AU" smtClean="0"/>
              <a:pPr/>
              <a:t>53</a:t>
            </a:fld>
            <a:endParaRPr lang="en-AU" dirty="0"/>
          </a:p>
        </p:txBody>
      </p:sp>
      <p:sp>
        <p:nvSpPr>
          <p:cNvPr id="24" name="Slide Number Placeholder 2"/>
          <p:cNvSpPr txBox="1">
            <a:spLocks/>
          </p:cNvSpPr>
          <p:nvPr/>
        </p:nvSpPr>
        <p:spPr>
          <a:xfrm>
            <a:off x="8648944" y="6337878"/>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7631431-254B-420B-A6E9-4316D238AFD8}" type="slidenum">
              <a:rPr lang="en-AU" smtClean="0"/>
              <a:pPr/>
              <a:t>53</a:t>
            </a:fld>
            <a:endParaRPr lang="en-AU" dirty="0"/>
          </a:p>
        </p:txBody>
      </p:sp>
    </p:spTree>
    <p:extLst>
      <p:ext uri="{BB962C8B-B14F-4D97-AF65-F5344CB8AC3E}">
        <p14:creationId xmlns:p14="http://schemas.microsoft.com/office/powerpoint/2010/main" val="10294731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4294967295"/>
          </p:nvPr>
        </p:nvSpPr>
        <p:spPr>
          <a:xfrm>
            <a:off x="2486025" y="1376979"/>
            <a:ext cx="9115201" cy="1200074"/>
          </a:xfrm>
        </p:spPr>
        <p:txBody>
          <a:bodyPr/>
          <a:lstStyle/>
          <a:p>
            <a:pPr marL="0" indent="0">
              <a:buNone/>
            </a:pPr>
            <a:r>
              <a:rPr lang="en-AU" b="1" dirty="0" smtClean="0"/>
              <a:t>Objective: </a:t>
            </a:r>
            <a:r>
              <a:rPr lang="en-AU" dirty="0" smtClean="0"/>
              <a:t>Stimulate quick, low fidelity thinking about options; generate large quantities of ideas; demonstrate stretch thinking</a:t>
            </a:r>
          </a:p>
          <a:p>
            <a:pPr marL="0" indent="0">
              <a:buNone/>
            </a:pPr>
            <a:r>
              <a:rPr lang="en-AU" b="1" dirty="0" smtClean="0"/>
              <a:t>Output: </a:t>
            </a:r>
            <a:r>
              <a:rPr lang="en-AU" dirty="0" smtClean="0"/>
              <a:t>Several creative possibilities for action in a short time</a:t>
            </a:r>
            <a:endParaRPr lang="en-AU" dirty="0"/>
          </a:p>
        </p:txBody>
      </p:sp>
      <p:sp>
        <p:nvSpPr>
          <p:cNvPr id="5" name="Title 1"/>
          <p:cNvSpPr txBox="1">
            <a:spLocks/>
          </p:cNvSpPr>
          <p:nvPr/>
        </p:nvSpPr>
        <p:spPr>
          <a:xfrm>
            <a:off x="0" y="394734"/>
            <a:ext cx="12192000" cy="549275"/>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3200" b="1" i="0" kern="1200">
                <a:solidFill>
                  <a:srgbClr val="373737"/>
                </a:solidFill>
                <a:latin typeface="Century Gothic" panose="020B0502020202020204" pitchFamily="34" charset="0"/>
                <a:ea typeface="+mj-ea"/>
                <a:cs typeface="+mj-cs"/>
              </a:defRPr>
            </a:lvl1pPr>
          </a:lstStyle>
          <a:p>
            <a:r>
              <a:rPr lang="en-AU" dirty="0"/>
              <a:t>Reflection – </a:t>
            </a:r>
            <a:r>
              <a:rPr lang="en-AU" dirty="0" smtClean="0"/>
              <a:t>Speed Thinking</a:t>
            </a:r>
            <a:endParaRPr lang="en-AU" dirty="0"/>
          </a:p>
        </p:txBody>
      </p:sp>
      <p:sp>
        <p:nvSpPr>
          <p:cNvPr id="6" name="Text Placeholder 3"/>
          <p:cNvSpPr txBox="1">
            <a:spLocks/>
          </p:cNvSpPr>
          <p:nvPr/>
        </p:nvSpPr>
        <p:spPr>
          <a:xfrm>
            <a:off x="664967" y="3151363"/>
            <a:ext cx="5174395" cy="2733255"/>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b="1" dirty="0" smtClean="0"/>
              <a:t>As a tool:</a:t>
            </a:r>
            <a:endParaRPr lang="en-AU" dirty="0" smtClean="0"/>
          </a:p>
          <a:p>
            <a:pPr marL="0" indent="0">
              <a:lnSpc>
                <a:spcPct val="100000"/>
              </a:lnSpc>
              <a:spcBef>
                <a:spcPts val="0"/>
              </a:spcBef>
              <a:buNone/>
            </a:pPr>
            <a:r>
              <a:rPr lang="en-AU" dirty="0" smtClean="0"/>
              <a:t>Quick, straightforward ideas generation that pushes beyond the obvious answers.</a:t>
            </a:r>
          </a:p>
        </p:txBody>
      </p:sp>
      <p:sp>
        <p:nvSpPr>
          <p:cNvPr id="8" name="Text Placeholder 3"/>
          <p:cNvSpPr txBox="1">
            <a:spLocks/>
          </p:cNvSpPr>
          <p:nvPr/>
        </p:nvSpPr>
        <p:spPr>
          <a:xfrm>
            <a:off x="6399453" y="3151362"/>
            <a:ext cx="5174395" cy="2733255"/>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b="1" dirty="0" smtClean="0"/>
              <a:t>In a project:</a:t>
            </a:r>
          </a:p>
          <a:p>
            <a:pPr marL="0" indent="0">
              <a:lnSpc>
                <a:spcPct val="100000"/>
              </a:lnSpc>
              <a:spcBef>
                <a:spcPts val="0"/>
              </a:spcBef>
              <a:buNone/>
            </a:pPr>
            <a:r>
              <a:rPr lang="en-AU" dirty="0"/>
              <a:t>Quick, straightforward ideas generation that pushes beyond the obvious answers</a:t>
            </a:r>
            <a:r>
              <a:rPr lang="en-AU" dirty="0" smtClean="0"/>
              <a:t>. Can also be a lot of fun and silliness, helping the team venture into wild ideas that can then be refined into unexpected opportunities for testing.</a:t>
            </a:r>
            <a:endParaRPr lang="en-AU" dirty="0"/>
          </a:p>
        </p:txBody>
      </p:sp>
      <p:sp>
        <p:nvSpPr>
          <p:cNvPr id="7" name="Text Placeholder 3"/>
          <p:cNvSpPr txBox="1">
            <a:spLocks/>
          </p:cNvSpPr>
          <p:nvPr/>
        </p:nvSpPr>
        <p:spPr>
          <a:xfrm>
            <a:off x="637778" y="2577053"/>
            <a:ext cx="1710832" cy="428236"/>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AU" sz="2800" b="1" dirty="0" smtClean="0"/>
              <a:t>20 mins</a:t>
            </a:r>
            <a:endParaRPr lang="en-AU" sz="2800" b="1" dirty="0"/>
          </a:p>
        </p:txBody>
      </p:sp>
    </p:spTree>
    <p:extLst>
      <p:ext uri="{BB962C8B-B14F-4D97-AF65-F5344CB8AC3E}">
        <p14:creationId xmlns:p14="http://schemas.microsoft.com/office/powerpoint/2010/main" val="334970287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t">
            <a:normAutofit/>
          </a:bodyPr>
          <a:lstStyle/>
          <a:p>
            <a:r>
              <a:rPr lang="en-AU" dirty="0"/>
              <a:t>Activity – </a:t>
            </a:r>
            <a:r>
              <a:rPr lang="en-AU" dirty="0" smtClean="0"/>
              <a:t>Round Robin</a:t>
            </a:r>
            <a:endParaRPr lang="en-AU" dirty="0"/>
          </a:p>
        </p:txBody>
      </p:sp>
      <p:sp>
        <p:nvSpPr>
          <p:cNvPr id="4" name="Content Placeholder 3"/>
          <p:cNvSpPr>
            <a:spLocks noGrp="1"/>
          </p:cNvSpPr>
          <p:nvPr>
            <p:ph type="body" sz="quarter" idx="11"/>
          </p:nvPr>
        </p:nvSpPr>
        <p:spPr>
          <a:xfrm>
            <a:off x="2359269" y="1262146"/>
            <a:ext cx="4639470" cy="4513430"/>
          </a:xfrm>
        </p:spPr>
        <p:txBody>
          <a:bodyPr>
            <a:normAutofit lnSpcReduction="10000"/>
          </a:bodyPr>
          <a:lstStyle/>
          <a:p>
            <a:pPr marL="0" indent="0">
              <a:lnSpc>
                <a:spcPct val="120000"/>
              </a:lnSpc>
              <a:buClr>
                <a:schemeClr val="accent5"/>
              </a:buClr>
              <a:buNone/>
            </a:pPr>
            <a:r>
              <a:rPr lang="en-AU" sz="2000" b="1" dirty="0" smtClean="0">
                <a:cs typeface="Arial" panose="020B0604020202020204" pitchFamily="34" charset="0"/>
              </a:rPr>
              <a:t>In pairs</a:t>
            </a:r>
            <a:r>
              <a:rPr lang="en-AU" sz="2000" dirty="0" smtClean="0">
                <a:cs typeface="Arial" panose="020B0604020202020204" pitchFamily="34" charset="0"/>
              </a:rPr>
              <a:t>:</a:t>
            </a:r>
          </a:p>
          <a:p>
            <a:pPr marL="342900" indent="-342900">
              <a:lnSpc>
                <a:spcPct val="120000"/>
              </a:lnSpc>
              <a:buClr>
                <a:schemeClr val="accent5"/>
              </a:buClr>
              <a:buFont typeface="+mj-lt"/>
              <a:buAutoNum type="arabicPeriod"/>
            </a:pPr>
            <a:r>
              <a:rPr lang="en-AU" sz="2000" b="1" dirty="0" smtClean="0">
                <a:cs typeface="Arial" panose="020B0604020202020204" pitchFamily="34" charset="0"/>
              </a:rPr>
              <a:t>Fold one A3 piece </a:t>
            </a:r>
            <a:r>
              <a:rPr lang="en-AU" sz="2000" dirty="0" smtClean="0">
                <a:cs typeface="Arial" panose="020B0604020202020204" pitchFamily="34" charset="0"/>
              </a:rPr>
              <a:t>of paper into quarters to make four quarters. At the top, write your names and your groups’ design question</a:t>
            </a:r>
          </a:p>
          <a:p>
            <a:pPr marL="342900" indent="-342900">
              <a:lnSpc>
                <a:spcPct val="120000"/>
              </a:lnSpc>
              <a:buClr>
                <a:schemeClr val="accent5"/>
              </a:buClr>
              <a:buFont typeface="+mj-lt"/>
              <a:buAutoNum type="arabicPeriod"/>
            </a:pPr>
            <a:r>
              <a:rPr lang="en-AU" sz="2000" dirty="0" smtClean="0">
                <a:cs typeface="Arial" panose="020B0604020202020204" pitchFamily="34" charset="0"/>
              </a:rPr>
              <a:t>Use the </a:t>
            </a:r>
            <a:r>
              <a:rPr lang="en-AU" sz="2000" b="1" dirty="0" smtClean="0">
                <a:cs typeface="Arial" panose="020B0604020202020204" pitchFamily="34" charset="0"/>
              </a:rPr>
              <a:t>first</a:t>
            </a:r>
            <a:r>
              <a:rPr lang="en-AU" sz="2000" dirty="0" smtClean="0">
                <a:cs typeface="Arial" panose="020B0604020202020204" pitchFamily="34" charset="0"/>
              </a:rPr>
              <a:t> quarter to </a:t>
            </a:r>
            <a:r>
              <a:rPr lang="en-AU" sz="2000" b="1" dirty="0" smtClean="0">
                <a:cs typeface="Arial" panose="020B0604020202020204" pitchFamily="34" charset="0"/>
              </a:rPr>
              <a:t>write</a:t>
            </a:r>
            <a:r>
              <a:rPr lang="en-AU" sz="2000" dirty="0" smtClean="0">
                <a:cs typeface="Arial" panose="020B0604020202020204" pitchFamily="34" charset="0"/>
              </a:rPr>
              <a:t>:</a:t>
            </a:r>
          </a:p>
          <a:p>
            <a:pPr marL="800100" lvl="1" indent="-342900">
              <a:lnSpc>
                <a:spcPct val="120000"/>
              </a:lnSpc>
              <a:buClr>
                <a:schemeClr val="accent5"/>
              </a:buClr>
              <a:buFont typeface="Arial" panose="020B0604020202020204" pitchFamily="34" charset="0"/>
              <a:buChar char="•"/>
            </a:pPr>
            <a:r>
              <a:rPr lang="en-AU" sz="2000" dirty="0" smtClean="0">
                <a:cs typeface="Arial" panose="020B0604020202020204" pitchFamily="34" charset="0"/>
              </a:rPr>
              <a:t>Your team name</a:t>
            </a:r>
          </a:p>
          <a:p>
            <a:pPr marL="800100" lvl="1" indent="-342900">
              <a:lnSpc>
                <a:spcPct val="120000"/>
              </a:lnSpc>
              <a:buClr>
                <a:schemeClr val="accent5"/>
              </a:buClr>
              <a:buFont typeface="Arial" panose="020B0604020202020204" pitchFamily="34" charset="0"/>
              <a:buChar char="•"/>
            </a:pPr>
            <a:r>
              <a:rPr lang="en-US" sz="2000" dirty="0" smtClean="0">
                <a:cs typeface="Arial" panose="020B0604020202020204" pitchFamily="34" charset="0"/>
              </a:rPr>
              <a:t>The </a:t>
            </a:r>
            <a:r>
              <a:rPr lang="en-US" sz="2000" dirty="0">
                <a:cs typeface="Arial" panose="020B0604020202020204" pitchFamily="34" charset="0"/>
              </a:rPr>
              <a:t>p</a:t>
            </a:r>
            <a:r>
              <a:rPr lang="en-US" sz="2000" dirty="0" smtClean="0">
                <a:cs typeface="Arial" panose="020B0604020202020204" pitchFamily="34" charset="0"/>
              </a:rPr>
              <a:t>roblem you’re trying to solve</a:t>
            </a:r>
          </a:p>
          <a:p>
            <a:pPr marL="800100" lvl="1" indent="-342900">
              <a:lnSpc>
                <a:spcPct val="120000"/>
              </a:lnSpc>
              <a:buClr>
                <a:schemeClr val="accent5"/>
              </a:buClr>
              <a:buFont typeface="Arial" panose="020B0604020202020204" pitchFamily="34" charset="0"/>
              <a:buChar char="•"/>
            </a:pPr>
            <a:r>
              <a:rPr lang="en-US" sz="2000" dirty="0" smtClean="0">
                <a:cs typeface="Arial" panose="020B0604020202020204" pitchFamily="34" charset="0"/>
              </a:rPr>
              <a:t>The title of </a:t>
            </a:r>
            <a:r>
              <a:rPr lang="en-AU" sz="2000" b="1" dirty="0" smtClean="0">
                <a:cs typeface="Arial" panose="020B0604020202020204" pitchFamily="34" charset="0"/>
              </a:rPr>
              <a:t>your </a:t>
            </a:r>
            <a:r>
              <a:rPr lang="en-AU" sz="2000" b="1" dirty="0">
                <a:cs typeface="Arial" panose="020B0604020202020204" pitchFamily="34" charset="0"/>
              </a:rPr>
              <a:t>number one idea</a:t>
            </a:r>
            <a:r>
              <a:rPr lang="en-AU" sz="2000" dirty="0">
                <a:cs typeface="Arial" panose="020B0604020202020204" pitchFamily="34" charset="0"/>
              </a:rPr>
              <a:t> </a:t>
            </a:r>
            <a:r>
              <a:rPr lang="en-AU" sz="2000" b="1" dirty="0" smtClean="0">
                <a:cs typeface="Arial" panose="020B0604020202020204" pitchFamily="34" charset="0"/>
              </a:rPr>
              <a:t>(solution) </a:t>
            </a:r>
            <a:r>
              <a:rPr lang="en-AU" sz="2000" dirty="0" smtClean="0">
                <a:cs typeface="Arial" panose="020B0604020202020204" pitchFamily="34" charset="0"/>
              </a:rPr>
              <a:t>from </a:t>
            </a:r>
            <a:r>
              <a:rPr lang="en-AU" sz="2000" dirty="0">
                <a:cs typeface="Arial" panose="020B0604020202020204" pitchFamily="34" charset="0"/>
              </a:rPr>
              <a:t>speed </a:t>
            </a:r>
            <a:r>
              <a:rPr lang="en-AU" sz="2000" dirty="0" smtClean="0">
                <a:cs typeface="Arial" panose="020B0604020202020204" pitchFamily="34" charset="0"/>
              </a:rPr>
              <a:t>thinking, which we call a </a:t>
            </a:r>
            <a:r>
              <a:rPr lang="en-AU" sz="2000" b="1" dirty="0" smtClean="0">
                <a:cs typeface="Arial" panose="020B0604020202020204" pitchFamily="34" charset="0"/>
              </a:rPr>
              <a:t>concept</a:t>
            </a:r>
          </a:p>
        </p:txBody>
      </p:sp>
      <p:sp>
        <p:nvSpPr>
          <p:cNvPr id="24" name="Slide Number Placeholder 2"/>
          <p:cNvSpPr txBox="1">
            <a:spLocks/>
          </p:cNvSpPr>
          <p:nvPr/>
        </p:nvSpPr>
        <p:spPr>
          <a:xfrm>
            <a:off x="8648944" y="6337878"/>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7631431-254B-420B-A6E9-4316D238AFD8}" type="slidenum">
              <a:rPr lang="en-AU" smtClean="0"/>
              <a:pPr/>
              <a:t>55</a:t>
            </a:fld>
            <a:endParaRPr lang="en-AU" dirty="0"/>
          </a:p>
        </p:txBody>
      </p:sp>
      <p:grpSp>
        <p:nvGrpSpPr>
          <p:cNvPr id="16" name="Group 15"/>
          <p:cNvGrpSpPr/>
          <p:nvPr/>
        </p:nvGrpSpPr>
        <p:grpSpPr>
          <a:xfrm>
            <a:off x="7891036" y="1262146"/>
            <a:ext cx="3951026" cy="4262354"/>
            <a:chOff x="239486" y="876586"/>
            <a:chExt cx="9122228" cy="11349942"/>
          </a:xfrm>
        </p:grpSpPr>
        <p:sp>
          <p:nvSpPr>
            <p:cNvPr id="17" name="Rectangle 16"/>
            <p:cNvSpPr/>
            <p:nvPr/>
          </p:nvSpPr>
          <p:spPr>
            <a:xfrm>
              <a:off x="239486" y="3111223"/>
              <a:ext cx="9122228" cy="310633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AU" sz="2000" b="1" dirty="0"/>
            </a:p>
          </p:txBody>
        </p:sp>
        <p:sp>
          <p:nvSpPr>
            <p:cNvPr id="18" name="Rectangle 17"/>
            <p:cNvSpPr/>
            <p:nvPr/>
          </p:nvSpPr>
          <p:spPr>
            <a:xfrm>
              <a:off x="239486" y="6281070"/>
              <a:ext cx="9122228" cy="301194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AU" sz="2000" dirty="0"/>
            </a:p>
          </p:txBody>
        </p:sp>
        <p:sp>
          <p:nvSpPr>
            <p:cNvPr id="19" name="Rectangle 18"/>
            <p:cNvSpPr/>
            <p:nvPr/>
          </p:nvSpPr>
          <p:spPr>
            <a:xfrm>
              <a:off x="239486" y="9364565"/>
              <a:ext cx="9122228" cy="286196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AU" sz="2000" dirty="0"/>
            </a:p>
          </p:txBody>
        </p:sp>
        <p:sp>
          <p:nvSpPr>
            <p:cNvPr id="20" name="Rectangle 19"/>
            <p:cNvSpPr/>
            <p:nvPr/>
          </p:nvSpPr>
          <p:spPr>
            <a:xfrm>
              <a:off x="239486" y="876586"/>
              <a:ext cx="9122228" cy="216308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AU" sz="1400" b="1" dirty="0">
                  <a:solidFill>
                    <a:srgbClr val="FF0000"/>
                  </a:solidFill>
                </a:rPr>
                <a:t>Team name</a:t>
              </a:r>
              <a:r>
                <a:rPr lang="en-AU" sz="1400" b="1" dirty="0" smtClean="0">
                  <a:solidFill>
                    <a:srgbClr val="FF0000"/>
                  </a:solidFill>
                </a:rPr>
                <a:t>:</a:t>
              </a:r>
            </a:p>
            <a:p>
              <a:r>
                <a:rPr lang="en-AU" sz="1400" b="1" dirty="0" smtClean="0">
                  <a:solidFill>
                    <a:srgbClr val="FF0000"/>
                  </a:solidFill>
                </a:rPr>
                <a:t>Design question: </a:t>
              </a:r>
              <a:r>
                <a:rPr lang="en-AU" sz="1400" dirty="0" smtClean="0">
                  <a:solidFill>
                    <a:srgbClr val="FF0000"/>
                  </a:solidFill>
                </a:rPr>
                <a:t>how might we…</a:t>
              </a:r>
            </a:p>
            <a:p>
              <a:r>
                <a:rPr lang="en-AU" sz="1400" b="1" dirty="0" smtClean="0">
                  <a:solidFill>
                    <a:srgbClr val="FF0000"/>
                  </a:solidFill>
                </a:rPr>
                <a:t>Concept title:</a:t>
              </a:r>
              <a:endParaRPr lang="en-AU" sz="1400" b="1" dirty="0">
                <a:solidFill>
                  <a:srgbClr val="FF0000"/>
                </a:solidFill>
              </a:endParaRPr>
            </a:p>
          </p:txBody>
        </p:sp>
      </p:grpSp>
      <p:sp>
        <p:nvSpPr>
          <p:cNvPr id="3" name="Left Brace 2"/>
          <p:cNvSpPr/>
          <p:nvPr/>
        </p:nvSpPr>
        <p:spPr>
          <a:xfrm>
            <a:off x="7590622" y="1262147"/>
            <a:ext cx="209320" cy="812324"/>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dirty="0">
              <a:solidFill>
                <a:srgbClr val="373737"/>
              </a:solidFill>
            </a:endParaRPr>
          </a:p>
        </p:txBody>
      </p:sp>
      <p:sp>
        <p:nvSpPr>
          <p:cNvPr id="5" name="TextBox 4"/>
          <p:cNvSpPr txBox="1"/>
          <p:nvPr/>
        </p:nvSpPr>
        <p:spPr>
          <a:xfrm>
            <a:off x="6452404" y="1497077"/>
            <a:ext cx="1092671" cy="369332"/>
          </a:xfrm>
          <a:prstGeom prst="rect">
            <a:avLst/>
          </a:prstGeom>
          <a:noFill/>
        </p:spPr>
        <p:txBody>
          <a:bodyPr wrap="none" rtlCol="0">
            <a:spAutoFit/>
          </a:bodyPr>
          <a:lstStyle/>
          <a:p>
            <a:r>
              <a:rPr lang="en-AU" dirty="0" smtClean="0"/>
              <a:t>Quarter 1</a:t>
            </a:r>
            <a:endParaRPr lang="en-AU" dirty="0"/>
          </a:p>
        </p:txBody>
      </p:sp>
      <p:sp>
        <p:nvSpPr>
          <p:cNvPr id="6" name="Left Brace 5"/>
          <p:cNvSpPr/>
          <p:nvPr/>
        </p:nvSpPr>
        <p:spPr>
          <a:xfrm>
            <a:off x="7590622" y="2101341"/>
            <a:ext cx="209320" cy="3423159"/>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dirty="0">
              <a:solidFill>
                <a:srgbClr val="373737"/>
              </a:solidFill>
            </a:endParaRPr>
          </a:p>
        </p:txBody>
      </p:sp>
      <p:sp>
        <p:nvSpPr>
          <p:cNvPr id="15" name="TextBox 14"/>
          <p:cNvSpPr txBox="1"/>
          <p:nvPr/>
        </p:nvSpPr>
        <p:spPr>
          <a:xfrm>
            <a:off x="6882873" y="3351255"/>
            <a:ext cx="799653" cy="923330"/>
          </a:xfrm>
          <a:prstGeom prst="rect">
            <a:avLst/>
          </a:prstGeom>
          <a:noFill/>
        </p:spPr>
        <p:txBody>
          <a:bodyPr wrap="square" rtlCol="0">
            <a:spAutoFit/>
          </a:bodyPr>
          <a:lstStyle/>
          <a:p>
            <a:r>
              <a:rPr lang="en-AU" dirty="0" smtClean="0"/>
              <a:t>Don’t touch these</a:t>
            </a:r>
            <a:endParaRPr lang="en-AU" dirty="0"/>
          </a:p>
        </p:txBody>
      </p:sp>
    </p:spTree>
    <p:extLst>
      <p:ext uri="{BB962C8B-B14F-4D97-AF65-F5344CB8AC3E}">
        <p14:creationId xmlns:p14="http://schemas.microsoft.com/office/powerpoint/2010/main" val="373820510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t">
            <a:normAutofit/>
          </a:bodyPr>
          <a:lstStyle/>
          <a:p>
            <a:r>
              <a:rPr lang="en-AU" dirty="0"/>
              <a:t>Activity – </a:t>
            </a:r>
            <a:r>
              <a:rPr lang="en-AU" dirty="0" smtClean="0"/>
              <a:t>Round Robin</a:t>
            </a:r>
            <a:endParaRPr lang="en-AU" dirty="0"/>
          </a:p>
        </p:txBody>
      </p:sp>
      <p:sp>
        <p:nvSpPr>
          <p:cNvPr id="4" name="Content Placeholder 3"/>
          <p:cNvSpPr>
            <a:spLocks noGrp="1"/>
          </p:cNvSpPr>
          <p:nvPr>
            <p:ph type="body" sz="quarter" idx="11"/>
          </p:nvPr>
        </p:nvSpPr>
        <p:spPr>
          <a:xfrm>
            <a:off x="2352372" y="1249482"/>
            <a:ext cx="3747789" cy="5088395"/>
          </a:xfrm>
        </p:spPr>
        <p:txBody>
          <a:bodyPr>
            <a:noAutofit/>
          </a:bodyPr>
          <a:lstStyle/>
          <a:p>
            <a:pPr marL="0" indent="0">
              <a:lnSpc>
                <a:spcPct val="120000"/>
              </a:lnSpc>
              <a:buClr>
                <a:schemeClr val="accent5"/>
              </a:buClr>
              <a:buNone/>
            </a:pPr>
            <a:r>
              <a:rPr lang="en-AU" sz="2000" dirty="0" smtClean="0">
                <a:cs typeface="Arial" panose="020B0604020202020204" pitchFamily="34" charset="0"/>
              </a:rPr>
              <a:t>Still in pairs:</a:t>
            </a:r>
          </a:p>
          <a:p>
            <a:pPr marL="457200" indent="-457200">
              <a:lnSpc>
                <a:spcPct val="120000"/>
              </a:lnSpc>
              <a:buClr>
                <a:schemeClr val="accent5"/>
              </a:buClr>
              <a:buFont typeface="+mj-lt"/>
              <a:buAutoNum type="arabicPeriod" startAt="3"/>
            </a:pPr>
            <a:r>
              <a:rPr lang="en-AU" sz="2000" dirty="0" smtClean="0">
                <a:cs typeface="Arial" panose="020B0604020202020204" pitchFamily="34" charset="0"/>
              </a:rPr>
              <a:t>Use the </a:t>
            </a:r>
            <a:r>
              <a:rPr lang="en-AU" sz="2000" b="1" dirty="0" smtClean="0">
                <a:cs typeface="Arial" panose="020B0604020202020204" pitchFamily="34" charset="0"/>
              </a:rPr>
              <a:t>second</a:t>
            </a:r>
            <a:r>
              <a:rPr lang="en-AU" sz="2000" dirty="0" smtClean="0">
                <a:cs typeface="Arial" panose="020B0604020202020204" pitchFamily="34" charset="0"/>
              </a:rPr>
              <a:t> quarter to </a:t>
            </a:r>
            <a:r>
              <a:rPr lang="en-AU" sz="2000" b="1" dirty="0" smtClean="0">
                <a:cs typeface="Arial" panose="020B0604020202020204" pitchFamily="34" charset="0"/>
              </a:rPr>
              <a:t>describe your number one idea</a:t>
            </a:r>
            <a:r>
              <a:rPr lang="en-AU" sz="2000" dirty="0" smtClean="0">
                <a:cs typeface="Arial" panose="020B0604020202020204" pitchFamily="34" charset="0"/>
              </a:rPr>
              <a:t> from speed thinking:</a:t>
            </a:r>
          </a:p>
          <a:p>
            <a:pPr marL="800100" lvl="1" indent="-342900">
              <a:lnSpc>
                <a:spcPct val="120000"/>
              </a:lnSpc>
              <a:buClr>
                <a:schemeClr val="accent5"/>
              </a:buClr>
              <a:buFont typeface="Arial" panose="020B0604020202020204" pitchFamily="34" charset="0"/>
              <a:buChar char="•"/>
            </a:pPr>
            <a:r>
              <a:rPr lang="en-AU" sz="2000" dirty="0" smtClean="0">
                <a:cs typeface="Arial" panose="020B0604020202020204" pitchFamily="34" charset="0"/>
              </a:rPr>
              <a:t>What is your solution?</a:t>
            </a:r>
          </a:p>
          <a:p>
            <a:pPr marL="800100" lvl="1" indent="-342900">
              <a:lnSpc>
                <a:spcPct val="120000"/>
              </a:lnSpc>
              <a:buClr>
                <a:schemeClr val="accent5"/>
              </a:buClr>
              <a:buFont typeface="Arial" panose="020B0604020202020204" pitchFamily="34" charset="0"/>
              <a:buChar char="•"/>
            </a:pPr>
            <a:r>
              <a:rPr lang="en-AU" sz="2000" dirty="0" smtClean="0">
                <a:cs typeface="Arial" panose="020B0604020202020204" pitchFamily="34" charset="0"/>
              </a:rPr>
              <a:t>Who does it help?</a:t>
            </a:r>
          </a:p>
          <a:p>
            <a:pPr marL="800100" lvl="1" indent="-342900">
              <a:lnSpc>
                <a:spcPct val="120000"/>
              </a:lnSpc>
              <a:buClr>
                <a:schemeClr val="accent5"/>
              </a:buClr>
              <a:buFont typeface="Arial" panose="020B0604020202020204" pitchFamily="34" charset="0"/>
              <a:buChar char="•"/>
            </a:pPr>
            <a:r>
              <a:rPr lang="en-AU" sz="2000" dirty="0" smtClean="0">
                <a:cs typeface="Arial" panose="020B0604020202020204" pitchFamily="34" charset="0"/>
              </a:rPr>
              <a:t>How does it work? (most detail here – how does it address pain points)</a:t>
            </a:r>
          </a:p>
          <a:p>
            <a:pPr marL="800100" lvl="1" indent="-342900">
              <a:lnSpc>
                <a:spcPct val="120000"/>
              </a:lnSpc>
              <a:buClr>
                <a:schemeClr val="accent5"/>
              </a:buClr>
              <a:buFont typeface="Arial" panose="020B0604020202020204" pitchFamily="34" charset="0"/>
              <a:buChar char="•"/>
            </a:pPr>
            <a:r>
              <a:rPr lang="en-AU" sz="2000" dirty="0" smtClean="0">
                <a:cs typeface="Arial" panose="020B0604020202020204" pitchFamily="34" charset="0"/>
              </a:rPr>
              <a:t>How does it address your user’s pain points? </a:t>
            </a:r>
          </a:p>
        </p:txBody>
      </p:sp>
      <p:sp>
        <p:nvSpPr>
          <p:cNvPr id="24" name="Slide Number Placeholder 2"/>
          <p:cNvSpPr txBox="1">
            <a:spLocks/>
          </p:cNvSpPr>
          <p:nvPr/>
        </p:nvSpPr>
        <p:spPr>
          <a:xfrm>
            <a:off x="8648944" y="6337878"/>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7631431-254B-420B-A6E9-4316D238AFD8}" type="slidenum">
              <a:rPr lang="en-AU" smtClean="0"/>
              <a:pPr/>
              <a:t>56</a:t>
            </a:fld>
            <a:endParaRPr lang="en-AU" dirty="0"/>
          </a:p>
        </p:txBody>
      </p:sp>
      <p:grpSp>
        <p:nvGrpSpPr>
          <p:cNvPr id="16" name="Group 15"/>
          <p:cNvGrpSpPr/>
          <p:nvPr/>
        </p:nvGrpSpPr>
        <p:grpSpPr>
          <a:xfrm>
            <a:off x="7263074" y="2101341"/>
            <a:ext cx="3951026" cy="3423160"/>
            <a:chOff x="239486" y="3111223"/>
            <a:chExt cx="9122228" cy="9115305"/>
          </a:xfrm>
        </p:grpSpPr>
        <p:sp>
          <p:nvSpPr>
            <p:cNvPr id="17" name="Rectangle 16"/>
            <p:cNvSpPr/>
            <p:nvPr/>
          </p:nvSpPr>
          <p:spPr>
            <a:xfrm>
              <a:off x="239486" y="3111223"/>
              <a:ext cx="9122228" cy="310633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r>
                <a:rPr lang="en-AU" sz="2000" b="1" dirty="0" smtClean="0">
                  <a:solidFill>
                    <a:srgbClr val="FF0000"/>
                  </a:solidFill>
                  <a:cs typeface="Arial" panose="020B0604020202020204" pitchFamily="34" charset="0"/>
                </a:rPr>
                <a:t>What’s your solution? Who does it help? How does it work? How does it address your user’s pain points?</a:t>
              </a:r>
            </a:p>
            <a:p>
              <a:pPr algn="ctr"/>
              <a:endParaRPr lang="en-AU" sz="2000" b="1" dirty="0"/>
            </a:p>
          </p:txBody>
        </p:sp>
        <p:sp>
          <p:nvSpPr>
            <p:cNvPr id="18" name="Rectangle 17"/>
            <p:cNvSpPr/>
            <p:nvPr/>
          </p:nvSpPr>
          <p:spPr>
            <a:xfrm>
              <a:off x="239486" y="6281070"/>
              <a:ext cx="9122228" cy="301194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AU" sz="2000" dirty="0"/>
            </a:p>
          </p:txBody>
        </p:sp>
        <p:sp>
          <p:nvSpPr>
            <p:cNvPr id="19" name="Rectangle 18"/>
            <p:cNvSpPr/>
            <p:nvPr/>
          </p:nvSpPr>
          <p:spPr>
            <a:xfrm>
              <a:off x="239486" y="9364565"/>
              <a:ext cx="9122228" cy="286196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AU" sz="2000" dirty="0"/>
            </a:p>
          </p:txBody>
        </p:sp>
      </p:grpSp>
      <p:grpSp>
        <p:nvGrpSpPr>
          <p:cNvPr id="3" name="Group 2"/>
          <p:cNvGrpSpPr/>
          <p:nvPr/>
        </p:nvGrpSpPr>
        <p:grpSpPr>
          <a:xfrm>
            <a:off x="6250835" y="3306470"/>
            <a:ext cx="950327" cy="2232756"/>
            <a:chOff x="6123343" y="2101341"/>
            <a:chExt cx="950327" cy="3423159"/>
          </a:xfrm>
        </p:grpSpPr>
        <p:sp>
          <p:nvSpPr>
            <p:cNvPr id="12" name="Left Brace 11"/>
            <p:cNvSpPr/>
            <p:nvPr/>
          </p:nvSpPr>
          <p:spPr>
            <a:xfrm>
              <a:off x="6864350" y="2101341"/>
              <a:ext cx="209320" cy="3423159"/>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dirty="0"/>
            </a:p>
          </p:txBody>
        </p:sp>
        <p:sp>
          <p:nvSpPr>
            <p:cNvPr id="13" name="TextBox 12"/>
            <p:cNvSpPr txBox="1"/>
            <p:nvPr/>
          </p:nvSpPr>
          <p:spPr>
            <a:xfrm>
              <a:off x="6123343" y="3131679"/>
              <a:ext cx="799653" cy="923330"/>
            </a:xfrm>
            <a:prstGeom prst="rect">
              <a:avLst/>
            </a:prstGeom>
            <a:noFill/>
          </p:spPr>
          <p:txBody>
            <a:bodyPr wrap="square" rtlCol="0">
              <a:spAutoFit/>
            </a:bodyPr>
            <a:lstStyle/>
            <a:p>
              <a:r>
                <a:rPr lang="en-AU" dirty="0" smtClean="0"/>
                <a:t>Don’t touch these</a:t>
              </a:r>
              <a:endParaRPr lang="en-AU" dirty="0"/>
            </a:p>
          </p:txBody>
        </p:sp>
      </p:grpSp>
      <p:grpSp>
        <p:nvGrpSpPr>
          <p:cNvPr id="5" name="Group 4"/>
          <p:cNvGrpSpPr/>
          <p:nvPr/>
        </p:nvGrpSpPr>
        <p:grpSpPr>
          <a:xfrm>
            <a:off x="5853624" y="2113064"/>
            <a:ext cx="1347538" cy="1154827"/>
            <a:chOff x="5817819" y="2113064"/>
            <a:chExt cx="1347538" cy="812324"/>
          </a:xfrm>
        </p:grpSpPr>
        <p:sp>
          <p:nvSpPr>
            <p:cNvPr id="15" name="Left Brace 14"/>
            <p:cNvSpPr/>
            <p:nvPr/>
          </p:nvSpPr>
          <p:spPr>
            <a:xfrm>
              <a:off x="6956037" y="2113064"/>
              <a:ext cx="209320" cy="812324"/>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dirty="0"/>
            </a:p>
          </p:txBody>
        </p:sp>
        <p:sp>
          <p:nvSpPr>
            <p:cNvPr id="23" name="TextBox 22"/>
            <p:cNvSpPr txBox="1"/>
            <p:nvPr/>
          </p:nvSpPr>
          <p:spPr>
            <a:xfrm>
              <a:off x="5817819" y="2347994"/>
              <a:ext cx="1092671" cy="259794"/>
            </a:xfrm>
            <a:prstGeom prst="rect">
              <a:avLst/>
            </a:prstGeom>
            <a:noFill/>
          </p:spPr>
          <p:txBody>
            <a:bodyPr wrap="none" rtlCol="0">
              <a:spAutoFit/>
            </a:bodyPr>
            <a:lstStyle/>
            <a:p>
              <a:r>
                <a:rPr lang="en-AU" dirty="0" smtClean="0"/>
                <a:t>Quarter 2</a:t>
              </a:r>
              <a:endParaRPr lang="en-AU" dirty="0"/>
            </a:p>
          </p:txBody>
        </p:sp>
      </p:grpSp>
      <p:sp>
        <p:nvSpPr>
          <p:cNvPr id="25" name="Rectangle 24"/>
          <p:cNvSpPr/>
          <p:nvPr/>
        </p:nvSpPr>
        <p:spPr>
          <a:xfrm>
            <a:off x="7263074" y="1249483"/>
            <a:ext cx="3951026" cy="81232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AU" sz="1400" b="1" dirty="0">
                <a:solidFill>
                  <a:srgbClr val="373737"/>
                </a:solidFill>
              </a:rPr>
              <a:t>Team name</a:t>
            </a:r>
            <a:r>
              <a:rPr lang="en-AU" sz="1400" b="1" dirty="0" smtClean="0">
                <a:solidFill>
                  <a:srgbClr val="373737"/>
                </a:solidFill>
              </a:rPr>
              <a:t>:</a:t>
            </a:r>
          </a:p>
          <a:p>
            <a:r>
              <a:rPr lang="en-AU" sz="1400" b="1" dirty="0" smtClean="0">
                <a:solidFill>
                  <a:srgbClr val="373737"/>
                </a:solidFill>
              </a:rPr>
              <a:t>Design question: </a:t>
            </a:r>
            <a:r>
              <a:rPr lang="en-AU" sz="1400" dirty="0" smtClean="0">
                <a:solidFill>
                  <a:srgbClr val="373737"/>
                </a:solidFill>
              </a:rPr>
              <a:t>how might we…</a:t>
            </a:r>
          </a:p>
          <a:p>
            <a:r>
              <a:rPr lang="en-AU" sz="1400" b="1" dirty="0" smtClean="0">
                <a:solidFill>
                  <a:srgbClr val="373737"/>
                </a:solidFill>
              </a:rPr>
              <a:t>Concept title:</a:t>
            </a:r>
            <a:endParaRPr lang="en-AU" sz="1400" b="1" dirty="0">
              <a:solidFill>
                <a:srgbClr val="373737"/>
              </a:solidFill>
            </a:endParaRPr>
          </a:p>
        </p:txBody>
      </p:sp>
    </p:spTree>
    <p:extLst>
      <p:ext uri="{BB962C8B-B14F-4D97-AF65-F5344CB8AC3E}">
        <p14:creationId xmlns:p14="http://schemas.microsoft.com/office/powerpoint/2010/main" val="371353617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t">
            <a:normAutofit/>
          </a:bodyPr>
          <a:lstStyle/>
          <a:p>
            <a:r>
              <a:rPr lang="en-AU" dirty="0"/>
              <a:t>Activity – </a:t>
            </a:r>
            <a:r>
              <a:rPr lang="en-AU" dirty="0" smtClean="0"/>
              <a:t>Round Robin</a:t>
            </a:r>
            <a:endParaRPr lang="en-AU" dirty="0"/>
          </a:p>
        </p:txBody>
      </p:sp>
      <p:sp>
        <p:nvSpPr>
          <p:cNvPr id="4" name="Content Placeholder 3"/>
          <p:cNvSpPr>
            <a:spLocks noGrp="1"/>
          </p:cNvSpPr>
          <p:nvPr>
            <p:ph type="body" sz="quarter" idx="11"/>
          </p:nvPr>
        </p:nvSpPr>
        <p:spPr>
          <a:xfrm>
            <a:off x="2343948" y="1353722"/>
            <a:ext cx="3647778" cy="4513430"/>
          </a:xfrm>
        </p:spPr>
        <p:txBody>
          <a:bodyPr>
            <a:normAutofit fontScale="85000" lnSpcReduction="20000"/>
          </a:bodyPr>
          <a:lstStyle/>
          <a:p>
            <a:pPr marL="457200" indent="-457200">
              <a:lnSpc>
                <a:spcPct val="120000"/>
              </a:lnSpc>
              <a:buClr>
                <a:schemeClr val="accent5"/>
              </a:buClr>
              <a:buFont typeface="+mj-lt"/>
              <a:buAutoNum type="arabicPeriod" startAt="4"/>
            </a:pPr>
            <a:r>
              <a:rPr lang="en-AU" sz="2800" dirty="0" smtClean="0">
                <a:cs typeface="Arial" panose="020B0604020202020204" pitchFamily="34" charset="0"/>
              </a:rPr>
              <a:t>As a table, collect the A3 sheets and pass them to </a:t>
            </a:r>
            <a:r>
              <a:rPr lang="en-AU" sz="2800" dirty="0">
                <a:cs typeface="Arial" panose="020B0604020202020204" pitchFamily="34" charset="0"/>
              </a:rPr>
              <a:t>the next </a:t>
            </a:r>
            <a:r>
              <a:rPr lang="en-AU" sz="2800" dirty="0" smtClean="0">
                <a:cs typeface="Arial" panose="020B0604020202020204" pitchFamily="34" charset="0"/>
              </a:rPr>
              <a:t>table (clockwise). Collect and distribute to the pairs</a:t>
            </a:r>
            <a:endParaRPr lang="en-AU" sz="2800" dirty="0">
              <a:cs typeface="Arial" panose="020B0604020202020204" pitchFamily="34" charset="0"/>
            </a:endParaRPr>
          </a:p>
          <a:p>
            <a:pPr marL="457200" indent="-457200">
              <a:lnSpc>
                <a:spcPct val="120000"/>
              </a:lnSpc>
              <a:buClr>
                <a:schemeClr val="accent5"/>
              </a:buClr>
              <a:buFont typeface="+mj-lt"/>
              <a:buAutoNum type="arabicPeriod" startAt="4"/>
            </a:pPr>
            <a:r>
              <a:rPr lang="en-AU" sz="2800" dirty="0">
                <a:cs typeface="Arial" panose="020B0604020202020204" pitchFamily="34" charset="0"/>
              </a:rPr>
              <a:t>In the </a:t>
            </a:r>
            <a:r>
              <a:rPr lang="en-AU" sz="2800" b="1" dirty="0" smtClean="0">
                <a:cs typeface="Arial" panose="020B0604020202020204" pitchFamily="34" charset="0"/>
              </a:rPr>
              <a:t>third</a:t>
            </a:r>
            <a:r>
              <a:rPr lang="en-AU" sz="2800" dirty="0" smtClean="0">
                <a:cs typeface="Arial" panose="020B0604020202020204" pitchFamily="34" charset="0"/>
              </a:rPr>
              <a:t> quarter, </a:t>
            </a:r>
            <a:r>
              <a:rPr lang="en-AU" sz="2800" dirty="0">
                <a:cs typeface="Arial" panose="020B0604020202020204" pitchFamily="34" charset="0"/>
              </a:rPr>
              <a:t>brainstorm as many ways as you can that the idea or concept will fail, or </a:t>
            </a:r>
            <a:r>
              <a:rPr lang="en-AU" sz="2800" b="1" dirty="0">
                <a:cs typeface="Arial" panose="020B0604020202020204" pitchFamily="34" charset="0"/>
              </a:rPr>
              <a:t>why it won’t work </a:t>
            </a:r>
          </a:p>
        </p:txBody>
      </p:sp>
      <p:sp>
        <p:nvSpPr>
          <p:cNvPr id="24" name="Slide Number Placeholder 2"/>
          <p:cNvSpPr txBox="1">
            <a:spLocks/>
          </p:cNvSpPr>
          <p:nvPr/>
        </p:nvSpPr>
        <p:spPr>
          <a:xfrm>
            <a:off x="8648944" y="6337878"/>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7631431-254B-420B-A6E9-4316D238AFD8}" type="slidenum">
              <a:rPr lang="en-AU" smtClean="0"/>
              <a:pPr/>
              <a:t>57</a:t>
            </a:fld>
            <a:endParaRPr lang="en-AU" dirty="0"/>
          </a:p>
        </p:txBody>
      </p:sp>
      <p:grpSp>
        <p:nvGrpSpPr>
          <p:cNvPr id="3" name="Group 2"/>
          <p:cNvGrpSpPr/>
          <p:nvPr/>
        </p:nvGrpSpPr>
        <p:grpSpPr>
          <a:xfrm>
            <a:off x="6288425" y="4449719"/>
            <a:ext cx="904313" cy="1074780"/>
            <a:chOff x="6242329" y="2101340"/>
            <a:chExt cx="904313" cy="3423159"/>
          </a:xfrm>
        </p:grpSpPr>
        <p:sp>
          <p:nvSpPr>
            <p:cNvPr id="15" name="Left Brace 14"/>
            <p:cNvSpPr/>
            <p:nvPr/>
          </p:nvSpPr>
          <p:spPr>
            <a:xfrm>
              <a:off x="6937322" y="2101340"/>
              <a:ext cx="209320" cy="3423159"/>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dirty="0">
                <a:solidFill>
                  <a:srgbClr val="373737"/>
                </a:solidFill>
              </a:endParaRPr>
            </a:p>
          </p:txBody>
        </p:sp>
        <p:sp>
          <p:nvSpPr>
            <p:cNvPr id="23" name="TextBox 22"/>
            <p:cNvSpPr txBox="1"/>
            <p:nvPr/>
          </p:nvSpPr>
          <p:spPr>
            <a:xfrm>
              <a:off x="6242329" y="2438952"/>
              <a:ext cx="799653" cy="2940793"/>
            </a:xfrm>
            <a:prstGeom prst="rect">
              <a:avLst/>
            </a:prstGeom>
            <a:noFill/>
          </p:spPr>
          <p:txBody>
            <a:bodyPr wrap="square" rtlCol="0">
              <a:spAutoFit/>
            </a:bodyPr>
            <a:lstStyle/>
            <a:p>
              <a:r>
                <a:rPr lang="en-AU" dirty="0" smtClean="0"/>
                <a:t>Don’t touch this</a:t>
              </a:r>
              <a:endParaRPr lang="en-AU" dirty="0"/>
            </a:p>
          </p:txBody>
        </p:sp>
      </p:grpSp>
      <p:grpSp>
        <p:nvGrpSpPr>
          <p:cNvPr id="25" name="Group 24"/>
          <p:cNvGrpSpPr/>
          <p:nvPr/>
        </p:nvGrpSpPr>
        <p:grpSpPr>
          <a:xfrm>
            <a:off x="5845200" y="3279883"/>
            <a:ext cx="1347538" cy="1142966"/>
            <a:chOff x="5817819" y="2113064"/>
            <a:chExt cx="1347538" cy="812324"/>
          </a:xfrm>
        </p:grpSpPr>
        <p:sp>
          <p:nvSpPr>
            <p:cNvPr id="26" name="Left Brace 25"/>
            <p:cNvSpPr/>
            <p:nvPr/>
          </p:nvSpPr>
          <p:spPr>
            <a:xfrm>
              <a:off x="6956037" y="2113064"/>
              <a:ext cx="209320" cy="812324"/>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dirty="0"/>
            </a:p>
          </p:txBody>
        </p:sp>
        <p:sp>
          <p:nvSpPr>
            <p:cNvPr id="27" name="TextBox 26"/>
            <p:cNvSpPr txBox="1"/>
            <p:nvPr/>
          </p:nvSpPr>
          <p:spPr>
            <a:xfrm>
              <a:off x="5817819" y="2347994"/>
              <a:ext cx="1092671" cy="262490"/>
            </a:xfrm>
            <a:prstGeom prst="rect">
              <a:avLst/>
            </a:prstGeom>
            <a:noFill/>
          </p:spPr>
          <p:txBody>
            <a:bodyPr wrap="none" rtlCol="0">
              <a:spAutoFit/>
            </a:bodyPr>
            <a:lstStyle/>
            <a:p>
              <a:r>
                <a:rPr lang="en-AU" dirty="0" smtClean="0"/>
                <a:t>Quarter 3</a:t>
              </a:r>
              <a:endParaRPr lang="en-AU" dirty="0"/>
            </a:p>
          </p:txBody>
        </p:sp>
      </p:grpSp>
      <p:grpSp>
        <p:nvGrpSpPr>
          <p:cNvPr id="5" name="Group 4"/>
          <p:cNvGrpSpPr/>
          <p:nvPr/>
        </p:nvGrpSpPr>
        <p:grpSpPr>
          <a:xfrm>
            <a:off x="7263074" y="1260500"/>
            <a:ext cx="3951026" cy="4264001"/>
            <a:chOff x="7263074" y="1260500"/>
            <a:chExt cx="3951026" cy="4264001"/>
          </a:xfrm>
        </p:grpSpPr>
        <p:grpSp>
          <p:nvGrpSpPr>
            <p:cNvPr id="16" name="Group 15"/>
            <p:cNvGrpSpPr/>
            <p:nvPr/>
          </p:nvGrpSpPr>
          <p:grpSpPr>
            <a:xfrm>
              <a:off x="7263074" y="2101341"/>
              <a:ext cx="3951026" cy="3423160"/>
              <a:chOff x="239486" y="3111223"/>
              <a:chExt cx="9122228" cy="9115305"/>
            </a:xfrm>
          </p:grpSpPr>
          <p:sp>
            <p:nvSpPr>
              <p:cNvPr id="17" name="Rectangle 16"/>
              <p:cNvSpPr/>
              <p:nvPr/>
            </p:nvSpPr>
            <p:spPr>
              <a:xfrm>
                <a:off x="239486" y="3111223"/>
                <a:ext cx="9122228" cy="310633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r>
                  <a:rPr lang="en-AU" sz="1400" b="1" dirty="0" smtClean="0">
                    <a:solidFill>
                      <a:schemeClr val="tx1"/>
                    </a:solidFill>
                    <a:cs typeface="Arial" panose="020B0604020202020204" pitchFamily="34" charset="0"/>
                  </a:rPr>
                  <a:t>What’s your big idea? Who does it help? How does it work? How does it address your user’s pain points?</a:t>
                </a:r>
              </a:p>
              <a:p>
                <a:pPr algn="ctr"/>
                <a:endParaRPr lang="en-AU" sz="2000" b="1" dirty="0"/>
              </a:p>
            </p:txBody>
          </p:sp>
          <p:sp>
            <p:nvSpPr>
              <p:cNvPr id="18" name="Rectangle 17"/>
              <p:cNvSpPr/>
              <p:nvPr/>
            </p:nvSpPr>
            <p:spPr>
              <a:xfrm>
                <a:off x="239486" y="6281070"/>
                <a:ext cx="9122228" cy="301194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r>
                  <a:rPr lang="en-AU" sz="2000" b="1" dirty="0">
                    <a:solidFill>
                      <a:srgbClr val="FF0000"/>
                    </a:solidFill>
                    <a:cs typeface="Arial" panose="020B0604020202020204" pitchFamily="34" charset="0"/>
                  </a:rPr>
                  <a:t>Why won’t it work? How might it fail? Come up with as many ideas as possible. </a:t>
                </a:r>
              </a:p>
            </p:txBody>
          </p:sp>
          <p:sp>
            <p:nvSpPr>
              <p:cNvPr id="19" name="Rectangle 18"/>
              <p:cNvSpPr/>
              <p:nvPr/>
            </p:nvSpPr>
            <p:spPr>
              <a:xfrm>
                <a:off x="239486" y="9364565"/>
                <a:ext cx="9122228" cy="286196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AU" sz="2000" dirty="0"/>
              </a:p>
            </p:txBody>
          </p:sp>
        </p:grpSp>
        <p:sp>
          <p:nvSpPr>
            <p:cNvPr id="28" name="Rectangle 27"/>
            <p:cNvSpPr/>
            <p:nvPr/>
          </p:nvSpPr>
          <p:spPr>
            <a:xfrm>
              <a:off x="7263074" y="1260500"/>
              <a:ext cx="3951026" cy="81232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AU" sz="1400" b="1" dirty="0">
                  <a:solidFill>
                    <a:srgbClr val="373737"/>
                  </a:solidFill>
                </a:rPr>
                <a:t>Team name</a:t>
              </a:r>
              <a:r>
                <a:rPr lang="en-AU" sz="1400" b="1" dirty="0" smtClean="0">
                  <a:solidFill>
                    <a:srgbClr val="373737"/>
                  </a:solidFill>
                </a:rPr>
                <a:t>:</a:t>
              </a:r>
            </a:p>
            <a:p>
              <a:r>
                <a:rPr lang="en-AU" sz="1400" b="1" dirty="0" smtClean="0">
                  <a:solidFill>
                    <a:srgbClr val="373737"/>
                  </a:solidFill>
                </a:rPr>
                <a:t>Design question: </a:t>
              </a:r>
              <a:r>
                <a:rPr lang="en-AU" sz="1400" dirty="0" smtClean="0">
                  <a:solidFill>
                    <a:srgbClr val="373737"/>
                  </a:solidFill>
                </a:rPr>
                <a:t>how might we…</a:t>
              </a:r>
            </a:p>
            <a:p>
              <a:r>
                <a:rPr lang="en-AU" sz="1400" b="1" dirty="0" smtClean="0">
                  <a:solidFill>
                    <a:srgbClr val="373737"/>
                  </a:solidFill>
                </a:rPr>
                <a:t>Concept title:</a:t>
              </a:r>
              <a:endParaRPr lang="en-AU" sz="1400" b="1" dirty="0">
                <a:solidFill>
                  <a:srgbClr val="373737"/>
                </a:solidFill>
              </a:endParaRPr>
            </a:p>
          </p:txBody>
        </p:sp>
      </p:grpSp>
    </p:spTree>
    <p:extLst>
      <p:ext uri="{BB962C8B-B14F-4D97-AF65-F5344CB8AC3E}">
        <p14:creationId xmlns:p14="http://schemas.microsoft.com/office/powerpoint/2010/main" val="76100102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t">
            <a:normAutofit/>
          </a:bodyPr>
          <a:lstStyle/>
          <a:p>
            <a:r>
              <a:rPr lang="en-AU" dirty="0"/>
              <a:t>Activity – </a:t>
            </a:r>
            <a:r>
              <a:rPr lang="en-AU" dirty="0" smtClean="0"/>
              <a:t>Round Robin</a:t>
            </a:r>
            <a:endParaRPr lang="en-AU" dirty="0"/>
          </a:p>
        </p:txBody>
      </p:sp>
      <p:sp>
        <p:nvSpPr>
          <p:cNvPr id="4" name="Content Placeholder 3"/>
          <p:cNvSpPr>
            <a:spLocks noGrp="1"/>
          </p:cNvSpPr>
          <p:nvPr>
            <p:ph type="body" sz="quarter" idx="11"/>
          </p:nvPr>
        </p:nvSpPr>
        <p:spPr>
          <a:xfrm>
            <a:off x="2466332" y="1271517"/>
            <a:ext cx="3497605" cy="4513430"/>
          </a:xfrm>
        </p:spPr>
        <p:txBody>
          <a:bodyPr>
            <a:normAutofit fontScale="77500" lnSpcReduction="20000"/>
          </a:bodyPr>
          <a:lstStyle/>
          <a:p>
            <a:pPr marL="457200" indent="-457200">
              <a:lnSpc>
                <a:spcPct val="120000"/>
              </a:lnSpc>
              <a:buClr>
                <a:schemeClr val="accent5"/>
              </a:buClr>
              <a:buFont typeface="+mj-lt"/>
              <a:buAutoNum type="arabicPeriod" startAt="6"/>
            </a:pPr>
            <a:r>
              <a:rPr lang="en-AU" sz="3200" dirty="0" smtClean="0">
                <a:cs typeface="Arial" panose="020B0604020202020204" pitchFamily="34" charset="0"/>
              </a:rPr>
              <a:t>As a table, collect the A3 sheets and pass them to </a:t>
            </a:r>
            <a:r>
              <a:rPr lang="en-AU" sz="3200" dirty="0">
                <a:cs typeface="Arial" panose="020B0604020202020204" pitchFamily="34" charset="0"/>
              </a:rPr>
              <a:t>the next </a:t>
            </a:r>
            <a:r>
              <a:rPr lang="en-AU" sz="3200" dirty="0" smtClean="0">
                <a:cs typeface="Arial" panose="020B0604020202020204" pitchFamily="34" charset="0"/>
              </a:rPr>
              <a:t>table again (clockwise). Collect and distribute to the pairs</a:t>
            </a:r>
            <a:endParaRPr lang="en-AU" sz="3200" dirty="0">
              <a:cs typeface="Arial" panose="020B0604020202020204" pitchFamily="34" charset="0"/>
            </a:endParaRPr>
          </a:p>
          <a:p>
            <a:pPr marL="457200" indent="-457200">
              <a:lnSpc>
                <a:spcPct val="120000"/>
              </a:lnSpc>
              <a:buClr>
                <a:schemeClr val="accent5"/>
              </a:buClr>
              <a:buFont typeface="+mj-lt"/>
              <a:buAutoNum type="arabicPeriod" startAt="6"/>
            </a:pPr>
            <a:r>
              <a:rPr lang="en-AU" sz="3200" dirty="0" smtClean="0">
                <a:cs typeface="Arial" panose="020B0604020202020204" pitchFamily="34" charset="0"/>
              </a:rPr>
              <a:t>In the </a:t>
            </a:r>
            <a:r>
              <a:rPr lang="en-AU" sz="3200" b="1" dirty="0" smtClean="0">
                <a:cs typeface="Arial" panose="020B0604020202020204" pitchFamily="34" charset="0"/>
              </a:rPr>
              <a:t>fourth</a:t>
            </a:r>
            <a:r>
              <a:rPr lang="en-AU" sz="3200" dirty="0">
                <a:cs typeface="Arial" panose="020B0604020202020204" pitchFamily="34" charset="0"/>
              </a:rPr>
              <a:t> </a:t>
            </a:r>
            <a:r>
              <a:rPr lang="en-AU" sz="3200" dirty="0" smtClean="0">
                <a:cs typeface="Arial" panose="020B0604020202020204" pitchFamily="34" charset="0"/>
              </a:rPr>
              <a:t>quarter, </a:t>
            </a:r>
            <a:r>
              <a:rPr lang="en-AU" sz="3200" dirty="0">
                <a:cs typeface="Arial" panose="020B0604020202020204" pitchFamily="34" charset="0"/>
              </a:rPr>
              <a:t>brainstorm as many ways as you can that you could </a:t>
            </a:r>
            <a:r>
              <a:rPr lang="en-AU" sz="3200" b="1" dirty="0">
                <a:cs typeface="Arial" panose="020B0604020202020204" pitchFamily="34" charset="0"/>
              </a:rPr>
              <a:t>fix the idea </a:t>
            </a:r>
          </a:p>
        </p:txBody>
      </p:sp>
      <p:sp>
        <p:nvSpPr>
          <p:cNvPr id="24" name="Slide Number Placeholder 2"/>
          <p:cNvSpPr txBox="1">
            <a:spLocks/>
          </p:cNvSpPr>
          <p:nvPr/>
        </p:nvSpPr>
        <p:spPr>
          <a:xfrm>
            <a:off x="8648944" y="6337878"/>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7631431-254B-420B-A6E9-4316D238AFD8}" type="slidenum">
              <a:rPr lang="en-AU" smtClean="0"/>
              <a:pPr/>
              <a:t>58</a:t>
            </a:fld>
            <a:endParaRPr lang="en-AU" dirty="0"/>
          </a:p>
        </p:txBody>
      </p:sp>
      <p:grpSp>
        <p:nvGrpSpPr>
          <p:cNvPr id="12" name="Group 11"/>
          <p:cNvGrpSpPr/>
          <p:nvPr/>
        </p:nvGrpSpPr>
        <p:grpSpPr>
          <a:xfrm>
            <a:off x="5831590" y="4446701"/>
            <a:ext cx="1347538" cy="1077799"/>
            <a:chOff x="5817819" y="2113064"/>
            <a:chExt cx="1347538" cy="812324"/>
          </a:xfrm>
        </p:grpSpPr>
        <p:sp>
          <p:nvSpPr>
            <p:cNvPr id="13" name="Left Brace 12"/>
            <p:cNvSpPr/>
            <p:nvPr/>
          </p:nvSpPr>
          <p:spPr>
            <a:xfrm>
              <a:off x="6956037" y="2113064"/>
              <a:ext cx="209320" cy="812324"/>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dirty="0"/>
            </a:p>
          </p:txBody>
        </p:sp>
        <p:sp>
          <p:nvSpPr>
            <p:cNvPr id="14" name="TextBox 13"/>
            <p:cNvSpPr txBox="1"/>
            <p:nvPr/>
          </p:nvSpPr>
          <p:spPr>
            <a:xfrm>
              <a:off x="5817819" y="2347994"/>
              <a:ext cx="1092671" cy="278361"/>
            </a:xfrm>
            <a:prstGeom prst="rect">
              <a:avLst/>
            </a:prstGeom>
            <a:noFill/>
          </p:spPr>
          <p:txBody>
            <a:bodyPr wrap="none" rtlCol="0">
              <a:spAutoFit/>
            </a:bodyPr>
            <a:lstStyle/>
            <a:p>
              <a:r>
                <a:rPr lang="en-AU" dirty="0" smtClean="0"/>
                <a:t>Quarter 4</a:t>
              </a:r>
              <a:endParaRPr lang="en-AU" dirty="0"/>
            </a:p>
          </p:txBody>
        </p:sp>
      </p:grpSp>
      <p:grpSp>
        <p:nvGrpSpPr>
          <p:cNvPr id="3" name="Group 2"/>
          <p:cNvGrpSpPr/>
          <p:nvPr/>
        </p:nvGrpSpPr>
        <p:grpSpPr>
          <a:xfrm>
            <a:off x="7263074" y="1271517"/>
            <a:ext cx="3951026" cy="4252984"/>
            <a:chOff x="7263074" y="1271517"/>
            <a:chExt cx="3951026" cy="4252984"/>
          </a:xfrm>
        </p:grpSpPr>
        <p:grpSp>
          <p:nvGrpSpPr>
            <p:cNvPr id="16" name="Group 15"/>
            <p:cNvGrpSpPr/>
            <p:nvPr/>
          </p:nvGrpSpPr>
          <p:grpSpPr>
            <a:xfrm>
              <a:off x="7263074" y="2101341"/>
              <a:ext cx="3951026" cy="3423160"/>
              <a:chOff x="239486" y="3111223"/>
              <a:chExt cx="9122228" cy="9115305"/>
            </a:xfrm>
          </p:grpSpPr>
          <p:sp>
            <p:nvSpPr>
              <p:cNvPr id="17" name="Rectangle 16"/>
              <p:cNvSpPr/>
              <p:nvPr/>
            </p:nvSpPr>
            <p:spPr>
              <a:xfrm>
                <a:off x="239486" y="3111223"/>
                <a:ext cx="9122228" cy="310633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r>
                  <a:rPr lang="en-AU" sz="1400" b="1" dirty="0" smtClean="0">
                    <a:solidFill>
                      <a:schemeClr val="tx1"/>
                    </a:solidFill>
                    <a:cs typeface="Arial" panose="020B0604020202020204" pitchFamily="34" charset="0"/>
                  </a:rPr>
                  <a:t>What’s your big idea? Who does it help? How does it work? How does it address your user’s pain points?</a:t>
                </a:r>
              </a:p>
              <a:p>
                <a:pPr algn="ctr"/>
                <a:endParaRPr lang="en-AU" sz="2000" b="1" dirty="0"/>
              </a:p>
            </p:txBody>
          </p:sp>
          <p:sp>
            <p:nvSpPr>
              <p:cNvPr id="18" name="Rectangle 17"/>
              <p:cNvSpPr/>
              <p:nvPr/>
            </p:nvSpPr>
            <p:spPr>
              <a:xfrm>
                <a:off x="239486" y="6281070"/>
                <a:ext cx="9122228" cy="301194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r>
                  <a:rPr lang="en-AU" sz="1400" b="1" dirty="0">
                    <a:solidFill>
                      <a:schemeClr val="tx1"/>
                    </a:solidFill>
                    <a:cs typeface="Arial" panose="020B0604020202020204" pitchFamily="34" charset="0"/>
                  </a:rPr>
                  <a:t>Why won’t it work? How might it fail? Come up with as many ideas as possible. </a:t>
                </a:r>
              </a:p>
            </p:txBody>
          </p:sp>
          <p:sp>
            <p:nvSpPr>
              <p:cNvPr id="19" name="Rectangle 18"/>
              <p:cNvSpPr/>
              <p:nvPr/>
            </p:nvSpPr>
            <p:spPr>
              <a:xfrm>
                <a:off x="239486" y="9364565"/>
                <a:ext cx="9122228" cy="286196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r>
                  <a:rPr lang="en-AU" sz="2000" b="1" dirty="0">
                    <a:solidFill>
                      <a:srgbClr val="FF0000"/>
                    </a:solidFill>
                    <a:cs typeface="Arial" panose="020B0604020202020204" pitchFamily="34" charset="0"/>
                  </a:rPr>
                  <a:t>How might we fix it? Come up with as many ideas as possible. </a:t>
                </a:r>
              </a:p>
            </p:txBody>
          </p:sp>
        </p:grpSp>
        <p:sp>
          <p:nvSpPr>
            <p:cNvPr id="15" name="Rectangle 14"/>
            <p:cNvSpPr/>
            <p:nvPr/>
          </p:nvSpPr>
          <p:spPr>
            <a:xfrm>
              <a:off x="7263074" y="1271517"/>
              <a:ext cx="3951026" cy="81232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AU" sz="1400" b="1" dirty="0">
                  <a:solidFill>
                    <a:srgbClr val="373737"/>
                  </a:solidFill>
                </a:rPr>
                <a:t>Team name</a:t>
              </a:r>
              <a:r>
                <a:rPr lang="en-AU" sz="1400" b="1" dirty="0" smtClean="0">
                  <a:solidFill>
                    <a:srgbClr val="373737"/>
                  </a:solidFill>
                </a:rPr>
                <a:t>:</a:t>
              </a:r>
            </a:p>
            <a:p>
              <a:r>
                <a:rPr lang="en-AU" sz="1400" b="1" dirty="0" smtClean="0">
                  <a:solidFill>
                    <a:srgbClr val="373737"/>
                  </a:solidFill>
                </a:rPr>
                <a:t>Design question: </a:t>
              </a:r>
              <a:r>
                <a:rPr lang="en-AU" sz="1400" dirty="0" smtClean="0">
                  <a:solidFill>
                    <a:srgbClr val="373737"/>
                  </a:solidFill>
                </a:rPr>
                <a:t>how might we…</a:t>
              </a:r>
            </a:p>
            <a:p>
              <a:r>
                <a:rPr lang="en-AU" sz="1400" b="1" dirty="0" smtClean="0">
                  <a:solidFill>
                    <a:srgbClr val="373737"/>
                  </a:solidFill>
                </a:rPr>
                <a:t>Concept title:</a:t>
              </a:r>
              <a:endParaRPr lang="en-AU" sz="1400" b="1" dirty="0">
                <a:solidFill>
                  <a:srgbClr val="373737"/>
                </a:solidFill>
              </a:endParaRPr>
            </a:p>
          </p:txBody>
        </p:sp>
      </p:grpSp>
    </p:spTree>
    <p:extLst>
      <p:ext uri="{BB962C8B-B14F-4D97-AF65-F5344CB8AC3E}">
        <p14:creationId xmlns:p14="http://schemas.microsoft.com/office/powerpoint/2010/main" val="425912127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t">
            <a:normAutofit/>
          </a:bodyPr>
          <a:lstStyle/>
          <a:p>
            <a:pPr algn="l"/>
            <a:r>
              <a:rPr lang="en-AU" dirty="0"/>
              <a:t>Activity – </a:t>
            </a:r>
            <a:r>
              <a:rPr lang="en-AU" dirty="0" smtClean="0"/>
              <a:t>Round Robin</a:t>
            </a:r>
            <a:endParaRPr lang="en-AU" dirty="0"/>
          </a:p>
        </p:txBody>
      </p:sp>
      <p:sp>
        <p:nvSpPr>
          <p:cNvPr id="4" name="Content Placeholder 3"/>
          <p:cNvSpPr>
            <a:spLocks noGrp="1"/>
          </p:cNvSpPr>
          <p:nvPr>
            <p:ph type="body" sz="quarter" idx="11"/>
          </p:nvPr>
        </p:nvSpPr>
        <p:spPr>
          <a:xfrm>
            <a:off x="2438818" y="1438523"/>
            <a:ext cx="6549014" cy="4513430"/>
          </a:xfrm>
        </p:spPr>
        <p:txBody>
          <a:bodyPr>
            <a:normAutofit fontScale="85000" lnSpcReduction="20000"/>
          </a:bodyPr>
          <a:lstStyle/>
          <a:p>
            <a:pPr marL="457200" indent="-457200">
              <a:lnSpc>
                <a:spcPct val="120000"/>
              </a:lnSpc>
              <a:buClr>
                <a:schemeClr val="accent5"/>
              </a:buClr>
              <a:buFont typeface="+mj-lt"/>
              <a:buAutoNum type="arabicPeriod" startAt="6"/>
            </a:pPr>
            <a:r>
              <a:rPr lang="en-AU" sz="2800" dirty="0" smtClean="0">
                <a:cs typeface="Arial" panose="020B0604020202020204" pitchFamily="34" charset="0"/>
              </a:rPr>
              <a:t>As a table, collect the A3 sheets and pass them back to the table with the pairs </a:t>
            </a:r>
            <a:r>
              <a:rPr lang="en-AU" sz="2800" dirty="0">
                <a:cs typeface="Arial" panose="020B0604020202020204" pitchFamily="34" charset="0"/>
              </a:rPr>
              <a:t>who wrote the original </a:t>
            </a:r>
            <a:r>
              <a:rPr lang="en-AU" sz="2800" dirty="0" smtClean="0">
                <a:cs typeface="Arial" panose="020B0604020202020204" pitchFamily="34" charset="0"/>
              </a:rPr>
              <a:t>ideas</a:t>
            </a:r>
            <a:endParaRPr lang="en-AU" sz="2800" dirty="0">
              <a:cs typeface="Arial" panose="020B0604020202020204" pitchFamily="34" charset="0"/>
            </a:endParaRPr>
          </a:p>
          <a:p>
            <a:pPr marL="457200" indent="-457200">
              <a:lnSpc>
                <a:spcPct val="120000"/>
              </a:lnSpc>
              <a:buClr>
                <a:schemeClr val="accent5"/>
              </a:buClr>
              <a:buFont typeface="+mj-lt"/>
              <a:buAutoNum type="arabicPeriod" startAt="6"/>
            </a:pPr>
            <a:r>
              <a:rPr lang="en-AU" sz="2800" dirty="0" smtClean="0">
                <a:cs typeface="Arial" panose="020B0604020202020204" pitchFamily="34" charset="0"/>
              </a:rPr>
              <a:t>Spend </a:t>
            </a:r>
            <a:r>
              <a:rPr lang="en-AU" sz="2800" dirty="0">
                <a:cs typeface="Arial" panose="020B0604020202020204" pitchFamily="34" charset="0"/>
              </a:rPr>
              <a:t>some time reading through the feedback </a:t>
            </a:r>
          </a:p>
          <a:p>
            <a:pPr marL="457200" indent="-457200">
              <a:lnSpc>
                <a:spcPct val="120000"/>
              </a:lnSpc>
              <a:buClr>
                <a:schemeClr val="accent5"/>
              </a:buClr>
              <a:buFont typeface="+mj-lt"/>
              <a:buAutoNum type="arabicPeriod" startAt="6"/>
            </a:pPr>
            <a:r>
              <a:rPr lang="en-AU" sz="2800" dirty="0" smtClean="0">
                <a:cs typeface="Arial" panose="020B0604020202020204" pitchFamily="34" charset="0"/>
              </a:rPr>
              <a:t>Select the feedback of your idea you would like to include in your </a:t>
            </a:r>
            <a:r>
              <a:rPr lang="en-AU" sz="2800" b="1" dirty="0" smtClean="0">
                <a:cs typeface="Arial" panose="020B0604020202020204" pitchFamily="34" charset="0"/>
              </a:rPr>
              <a:t>refined concept </a:t>
            </a:r>
            <a:r>
              <a:rPr lang="en-AU" sz="2800" dirty="0" smtClean="0">
                <a:cs typeface="Arial" panose="020B0604020202020204" pitchFamily="34" charset="0"/>
              </a:rPr>
              <a:t>e.g.</a:t>
            </a:r>
            <a:endParaRPr lang="en-AU" sz="2800" dirty="0">
              <a:cs typeface="Arial" panose="020B0604020202020204" pitchFamily="34" charset="0"/>
            </a:endParaRPr>
          </a:p>
          <a:p>
            <a:pPr marL="1028700" lvl="2" indent="-457200">
              <a:lnSpc>
                <a:spcPct val="120000"/>
              </a:lnSpc>
              <a:buClr>
                <a:schemeClr val="accent5"/>
              </a:buClr>
              <a:buFont typeface="Arial" panose="020B0604020202020204" pitchFamily="34" charset="0"/>
              <a:buChar char="•"/>
            </a:pPr>
            <a:r>
              <a:rPr lang="en-AU" sz="2800" dirty="0" smtClean="0">
                <a:cs typeface="Arial" panose="020B0604020202020204" pitchFamily="34" charset="0"/>
              </a:rPr>
              <a:t>addresses </a:t>
            </a:r>
            <a:r>
              <a:rPr lang="en-AU" sz="2800" dirty="0">
                <a:cs typeface="Arial" panose="020B0604020202020204" pitchFamily="34" charset="0"/>
              </a:rPr>
              <a:t>the reasons it won’t </a:t>
            </a:r>
            <a:r>
              <a:rPr lang="en-AU" sz="2800" dirty="0" smtClean="0">
                <a:cs typeface="Arial" panose="020B0604020202020204" pitchFamily="34" charset="0"/>
              </a:rPr>
              <a:t>work</a:t>
            </a:r>
          </a:p>
          <a:p>
            <a:pPr marL="1028700" lvl="2" indent="-457200">
              <a:lnSpc>
                <a:spcPct val="120000"/>
              </a:lnSpc>
              <a:buClr>
                <a:schemeClr val="accent5"/>
              </a:buClr>
              <a:buFont typeface="Arial" panose="020B0604020202020204" pitchFamily="34" charset="0"/>
              <a:buChar char="•"/>
            </a:pPr>
            <a:r>
              <a:rPr lang="en-AU" sz="2800" dirty="0" smtClean="0">
                <a:cs typeface="Arial" panose="020B0604020202020204" pitchFamily="34" charset="0"/>
              </a:rPr>
              <a:t>uses </a:t>
            </a:r>
            <a:r>
              <a:rPr lang="en-AU" sz="2800" dirty="0">
                <a:cs typeface="Arial" panose="020B0604020202020204" pitchFamily="34" charset="0"/>
              </a:rPr>
              <a:t>the “fixes” as </a:t>
            </a:r>
            <a:r>
              <a:rPr lang="en-AU" sz="2800" dirty="0" smtClean="0">
                <a:cs typeface="Arial" panose="020B0604020202020204" pitchFamily="34" charset="0"/>
              </a:rPr>
              <a:t>inspiration</a:t>
            </a:r>
          </a:p>
          <a:p>
            <a:pPr marL="1028700" lvl="2" indent="-457200">
              <a:lnSpc>
                <a:spcPct val="120000"/>
              </a:lnSpc>
              <a:buClr>
                <a:schemeClr val="accent5"/>
              </a:buClr>
              <a:buFont typeface="Arial" panose="020B0604020202020204" pitchFamily="34" charset="0"/>
              <a:buChar char="•"/>
            </a:pPr>
            <a:r>
              <a:rPr lang="en-AU" sz="2800" dirty="0" smtClean="0">
                <a:cs typeface="Arial" panose="020B0604020202020204" pitchFamily="34" charset="0"/>
              </a:rPr>
              <a:t>any additional ideas – in another colour sharpie / post-it notes </a:t>
            </a:r>
            <a:endParaRPr lang="en-AU" sz="2800" dirty="0">
              <a:cs typeface="Arial" panose="020B0604020202020204" pitchFamily="34" charset="0"/>
            </a:endParaRPr>
          </a:p>
          <a:p>
            <a:pPr marL="457200" indent="-457200">
              <a:lnSpc>
                <a:spcPct val="120000"/>
              </a:lnSpc>
              <a:buClr>
                <a:schemeClr val="accent5"/>
              </a:buClr>
              <a:buFont typeface="+mj-lt"/>
              <a:buAutoNum type="arabicPeriod" startAt="6"/>
            </a:pPr>
            <a:endParaRPr lang="en-AU" sz="2800" b="1" dirty="0">
              <a:cs typeface="Arial" panose="020B0604020202020204" pitchFamily="34" charset="0"/>
            </a:endParaRPr>
          </a:p>
        </p:txBody>
      </p:sp>
      <p:sp>
        <p:nvSpPr>
          <p:cNvPr id="24" name="Slide Number Placeholder 2"/>
          <p:cNvSpPr txBox="1">
            <a:spLocks/>
          </p:cNvSpPr>
          <p:nvPr/>
        </p:nvSpPr>
        <p:spPr>
          <a:xfrm>
            <a:off x="8648944" y="6337878"/>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7631431-254B-420B-A6E9-4316D238AFD8}" type="slidenum">
              <a:rPr lang="en-AU" smtClean="0"/>
              <a:pPr/>
              <a:t>59</a:t>
            </a:fld>
            <a:endParaRPr lang="en-AU" dirty="0"/>
          </a:p>
        </p:txBody>
      </p:sp>
    </p:spTree>
    <p:extLst>
      <p:ext uri="{BB962C8B-B14F-4D97-AF65-F5344CB8AC3E}">
        <p14:creationId xmlns:p14="http://schemas.microsoft.com/office/powerpoint/2010/main" val="135817437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From data to themes</a:t>
            </a:r>
            <a:endParaRPr lang="en-AU" dirty="0"/>
          </a:p>
        </p:txBody>
      </p:sp>
      <p:sp>
        <p:nvSpPr>
          <p:cNvPr id="24" name="TextBox 23"/>
          <p:cNvSpPr txBox="1"/>
          <p:nvPr/>
        </p:nvSpPr>
        <p:spPr>
          <a:xfrm>
            <a:off x="6827797" y="1715729"/>
            <a:ext cx="1991819" cy="369332"/>
          </a:xfrm>
          <a:prstGeom prst="rect">
            <a:avLst/>
          </a:prstGeom>
          <a:noFill/>
        </p:spPr>
        <p:txBody>
          <a:bodyPr wrap="square" rtlCol="0">
            <a:spAutoFit/>
          </a:bodyPr>
          <a:lstStyle>
            <a:defPPr>
              <a:defRPr lang="en-US"/>
            </a:defPPr>
            <a:lvl1pPr>
              <a:defRPr b="1">
                <a:latin typeface="Century Gothic" panose="020B0502020202020204" pitchFamily="34" charset="0"/>
              </a:defRPr>
            </a:lvl1pPr>
          </a:lstStyle>
          <a:p>
            <a:r>
              <a:rPr lang="en-AU" dirty="0" smtClean="0"/>
              <a:t>Cluster</a:t>
            </a:r>
            <a:endParaRPr lang="en-AU" dirty="0"/>
          </a:p>
        </p:txBody>
      </p:sp>
      <p:sp>
        <p:nvSpPr>
          <p:cNvPr id="25" name="TextBox 24"/>
          <p:cNvSpPr txBox="1"/>
          <p:nvPr/>
        </p:nvSpPr>
        <p:spPr>
          <a:xfrm>
            <a:off x="3967777" y="1727342"/>
            <a:ext cx="1879584" cy="369332"/>
          </a:xfrm>
          <a:prstGeom prst="rect">
            <a:avLst/>
          </a:prstGeom>
          <a:noFill/>
        </p:spPr>
        <p:txBody>
          <a:bodyPr wrap="square" rtlCol="0">
            <a:spAutoFit/>
          </a:bodyPr>
          <a:lstStyle/>
          <a:p>
            <a:r>
              <a:rPr lang="en-AU" b="1" dirty="0" smtClean="0">
                <a:latin typeface="Century Gothic" panose="020B0502020202020204" pitchFamily="34" charset="0"/>
              </a:rPr>
              <a:t>Data points</a:t>
            </a:r>
            <a:endParaRPr lang="en-AU" b="1" dirty="0">
              <a:latin typeface="Century Gothic" panose="020B0502020202020204" pitchFamily="34" charset="0"/>
            </a:endParaRPr>
          </a:p>
        </p:txBody>
      </p:sp>
      <p:cxnSp>
        <p:nvCxnSpPr>
          <p:cNvPr id="29" name="Straight Arrow Connector 28"/>
          <p:cNvCxnSpPr/>
          <p:nvPr/>
        </p:nvCxnSpPr>
        <p:spPr>
          <a:xfrm>
            <a:off x="5900229" y="1912008"/>
            <a:ext cx="324000"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808656" y="1727342"/>
            <a:ext cx="2020745" cy="369332"/>
          </a:xfrm>
          <a:prstGeom prst="rect">
            <a:avLst/>
          </a:prstGeom>
          <a:noFill/>
        </p:spPr>
        <p:txBody>
          <a:bodyPr wrap="square" rtlCol="0">
            <a:spAutoFit/>
          </a:bodyPr>
          <a:lstStyle/>
          <a:p>
            <a:r>
              <a:rPr lang="en-AU" b="1" dirty="0" smtClean="0">
                <a:latin typeface="Century Gothic" panose="020B0502020202020204" pitchFamily="34" charset="0"/>
              </a:rPr>
              <a:t>Interview notes</a:t>
            </a:r>
            <a:endParaRPr lang="en-AU" b="1" dirty="0">
              <a:latin typeface="Century Gothic" panose="020B0502020202020204" pitchFamily="34" charset="0"/>
            </a:endParaRPr>
          </a:p>
        </p:txBody>
      </p:sp>
      <p:cxnSp>
        <p:nvCxnSpPr>
          <p:cNvPr id="60" name="Straight Arrow Connector 59"/>
          <p:cNvCxnSpPr/>
          <p:nvPr/>
        </p:nvCxnSpPr>
        <p:spPr>
          <a:xfrm>
            <a:off x="2907899" y="1912008"/>
            <a:ext cx="324000"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63" name="Picture 6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9791" y="2603381"/>
            <a:ext cx="2082726" cy="2082726"/>
          </a:xfrm>
          <a:prstGeom prst="rect">
            <a:avLst/>
          </a:prstGeom>
        </p:spPr>
      </p:pic>
      <p:sp>
        <p:nvSpPr>
          <p:cNvPr id="22" name="Rectangle 21"/>
          <p:cNvSpPr/>
          <p:nvPr/>
        </p:nvSpPr>
        <p:spPr>
          <a:xfrm>
            <a:off x="4007816" y="2281340"/>
            <a:ext cx="1051978" cy="1085517"/>
          </a:xfrm>
          <a:prstGeom prst="rect">
            <a:avLst/>
          </a:prstGeom>
          <a:solidFill>
            <a:srgbClr val="EA4A9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smtClean="0">
                <a:solidFill>
                  <a:srgbClr val="FFFFFF"/>
                </a:solidFill>
              </a:rPr>
              <a:t>EHP1</a:t>
            </a:r>
          </a:p>
          <a:p>
            <a:pPr algn="ctr"/>
            <a:r>
              <a:rPr lang="en-AU" sz="1600" dirty="0" smtClean="0">
                <a:solidFill>
                  <a:srgbClr val="FFFFFF"/>
                </a:solidFill>
              </a:rPr>
              <a:t>“Quote”</a:t>
            </a:r>
          </a:p>
        </p:txBody>
      </p:sp>
      <p:sp>
        <p:nvSpPr>
          <p:cNvPr id="23" name="Rectangle 22"/>
          <p:cNvSpPr/>
          <p:nvPr/>
        </p:nvSpPr>
        <p:spPr>
          <a:xfrm>
            <a:off x="4643089" y="3280500"/>
            <a:ext cx="1087883" cy="1006957"/>
          </a:xfrm>
          <a:prstGeom prst="rect">
            <a:avLst/>
          </a:prstGeom>
          <a:solidFill>
            <a:srgbClr val="F1E72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400" dirty="0" smtClean="0">
                <a:solidFill>
                  <a:srgbClr val="373737"/>
                </a:solidFill>
              </a:rPr>
              <a:t>AGP1</a:t>
            </a:r>
          </a:p>
          <a:p>
            <a:pPr algn="ctr"/>
            <a:r>
              <a:rPr lang="en-AU" sz="1400" dirty="0" smtClean="0">
                <a:solidFill>
                  <a:srgbClr val="373737"/>
                </a:solidFill>
              </a:rPr>
              <a:t>Observation</a:t>
            </a:r>
            <a:endParaRPr lang="en-AU" sz="1400" dirty="0">
              <a:solidFill>
                <a:srgbClr val="373737"/>
              </a:solidFill>
            </a:endParaRPr>
          </a:p>
        </p:txBody>
      </p:sp>
      <p:sp>
        <p:nvSpPr>
          <p:cNvPr id="26" name="Rectangle 25"/>
          <p:cNvSpPr/>
          <p:nvPr/>
        </p:nvSpPr>
        <p:spPr>
          <a:xfrm>
            <a:off x="3609809" y="3876019"/>
            <a:ext cx="1066324" cy="1100320"/>
          </a:xfrm>
          <a:prstGeom prst="rect">
            <a:avLst/>
          </a:prstGeom>
          <a:solidFill>
            <a:srgbClr val="77AA4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smtClean="0">
                <a:solidFill>
                  <a:srgbClr val="FFFFFF"/>
                </a:solidFill>
              </a:rPr>
              <a:t>AGP2</a:t>
            </a:r>
          </a:p>
          <a:p>
            <a:pPr algn="ctr"/>
            <a:r>
              <a:rPr lang="en-AU" sz="1600" dirty="0" smtClean="0">
                <a:solidFill>
                  <a:srgbClr val="FFFFFF"/>
                </a:solidFill>
              </a:rPr>
              <a:t>“Quote”</a:t>
            </a:r>
          </a:p>
        </p:txBody>
      </p:sp>
      <p:sp>
        <p:nvSpPr>
          <p:cNvPr id="19" name="TextBox 18"/>
          <p:cNvSpPr txBox="1"/>
          <p:nvPr/>
        </p:nvSpPr>
        <p:spPr>
          <a:xfrm>
            <a:off x="9342694" y="1702301"/>
            <a:ext cx="1991819" cy="369332"/>
          </a:xfrm>
          <a:prstGeom prst="rect">
            <a:avLst/>
          </a:prstGeom>
          <a:noFill/>
        </p:spPr>
        <p:txBody>
          <a:bodyPr wrap="square" rtlCol="0">
            <a:spAutoFit/>
          </a:bodyPr>
          <a:lstStyle>
            <a:defPPr>
              <a:defRPr lang="en-US"/>
            </a:defPPr>
            <a:lvl1pPr>
              <a:defRPr b="1">
                <a:latin typeface="Century Gothic" panose="020B0502020202020204" pitchFamily="34" charset="0"/>
              </a:defRPr>
            </a:lvl1pPr>
          </a:lstStyle>
          <a:p>
            <a:r>
              <a:rPr lang="en-AU" dirty="0" smtClean="0"/>
              <a:t>Theme</a:t>
            </a:r>
            <a:endParaRPr lang="en-AU" dirty="0"/>
          </a:p>
        </p:txBody>
      </p:sp>
      <p:cxnSp>
        <p:nvCxnSpPr>
          <p:cNvPr id="27" name="Straight Arrow Connector 26"/>
          <p:cNvCxnSpPr/>
          <p:nvPr/>
        </p:nvCxnSpPr>
        <p:spPr>
          <a:xfrm>
            <a:off x="8415126" y="1898580"/>
            <a:ext cx="324000"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657183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4294967295"/>
          </p:nvPr>
        </p:nvSpPr>
        <p:spPr>
          <a:xfrm>
            <a:off x="2457450" y="1376979"/>
            <a:ext cx="9143776" cy="1623396"/>
          </a:xfrm>
        </p:spPr>
        <p:txBody>
          <a:bodyPr>
            <a:normAutofit/>
          </a:bodyPr>
          <a:lstStyle/>
          <a:p>
            <a:pPr marL="0" indent="0">
              <a:buNone/>
            </a:pPr>
            <a:r>
              <a:rPr lang="en-AU" b="1" dirty="0" smtClean="0"/>
              <a:t>Objective: </a:t>
            </a:r>
            <a:r>
              <a:rPr lang="en-AU" dirty="0" smtClean="0"/>
              <a:t>Ideas developed into more detailed concepts; apply constraints to concepts; detect possible issues; demonstrate value of collaborative design</a:t>
            </a:r>
          </a:p>
          <a:p>
            <a:pPr marL="0" indent="0">
              <a:buNone/>
            </a:pPr>
            <a:r>
              <a:rPr lang="en-AU" b="1" dirty="0" smtClean="0"/>
              <a:t>Output: </a:t>
            </a:r>
            <a:r>
              <a:rPr lang="en-AU" dirty="0" smtClean="0"/>
              <a:t>Concepts that have been stress tested</a:t>
            </a:r>
            <a:endParaRPr lang="en-AU" dirty="0"/>
          </a:p>
        </p:txBody>
      </p:sp>
      <p:sp>
        <p:nvSpPr>
          <p:cNvPr id="5" name="Title 1"/>
          <p:cNvSpPr txBox="1">
            <a:spLocks/>
          </p:cNvSpPr>
          <p:nvPr/>
        </p:nvSpPr>
        <p:spPr>
          <a:xfrm>
            <a:off x="0" y="394734"/>
            <a:ext cx="12192000" cy="549275"/>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3200" b="1" i="0" kern="1200">
                <a:solidFill>
                  <a:srgbClr val="373737"/>
                </a:solidFill>
                <a:latin typeface="Century Gothic" panose="020B0502020202020204" pitchFamily="34" charset="0"/>
                <a:ea typeface="+mj-ea"/>
                <a:cs typeface="+mj-cs"/>
              </a:defRPr>
            </a:lvl1pPr>
          </a:lstStyle>
          <a:p>
            <a:r>
              <a:rPr lang="en-AU" dirty="0"/>
              <a:t>Reflection – </a:t>
            </a:r>
            <a:r>
              <a:rPr lang="en-AU" dirty="0" smtClean="0"/>
              <a:t>Round Robin</a:t>
            </a:r>
            <a:endParaRPr lang="en-AU" dirty="0"/>
          </a:p>
        </p:txBody>
      </p:sp>
      <p:sp>
        <p:nvSpPr>
          <p:cNvPr id="6" name="Text Placeholder 3"/>
          <p:cNvSpPr txBox="1">
            <a:spLocks/>
          </p:cNvSpPr>
          <p:nvPr/>
        </p:nvSpPr>
        <p:spPr>
          <a:xfrm>
            <a:off x="664967" y="3292764"/>
            <a:ext cx="5174395" cy="2733255"/>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b="1" dirty="0" smtClean="0"/>
              <a:t>As a tool:</a:t>
            </a:r>
          </a:p>
          <a:p>
            <a:pPr marL="0" indent="0">
              <a:lnSpc>
                <a:spcPct val="100000"/>
              </a:lnSpc>
              <a:spcBef>
                <a:spcPts val="0"/>
              </a:spcBef>
              <a:buNone/>
            </a:pPr>
            <a:r>
              <a:rPr lang="en-AU" dirty="0" smtClean="0"/>
              <a:t>Develops better quality ideas that have been considered through more diverse perspectives.</a:t>
            </a:r>
          </a:p>
        </p:txBody>
      </p:sp>
      <p:sp>
        <p:nvSpPr>
          <p:cNvPr id="8" name="Text Placeholder 3"/>
          <p:cNvSpPr txBox="1">
            <a:spLocks/>
          </p:cNvSpPr>
          <p:nvPr/>
        </p:nvSpPr>
        <p:spPr>
          <a:xfrm>
            <a:off x="6399453" y="3292763"/>
            <a:ext cx="5174395" cy="2733255"/>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b="1" dirty="0" smtClean="0"/>
              <a:t>In a project:</a:t>
            </a:r>
          </a:p>
          <a:p>
            <a:pPr marL="0" indent="0">
              <a:lnSpc>
                <a:spcPct val="100000"/>
              </a:lnSpc>
              <a:spcBef>
                <a:spcPts val="0"/>
              </a:spcBef>
              <a:buNone/>
            </a:pPr>
            <a:r>
              <a:rPr lang="en-AU" dirty="0" smtClean="0"/>
              <a:t>Involves the project team in breaking and fixing each idea, helping them to think through all the possibilities for action in a practical way.</a:t>
            </a:r>
          </a:p>
        </p:txBody>
      </p:sp>
      <p:sp>
        <p:nvSpPr>
          <p:cNvPr id="7" name="Text Placeholder 3"/>
          <p:cNvSpPr txBox="1">
            <a:spLocks/>
          </p:cNvSpPr>
          <p:nvPr/>
        </p:nvSpPr>
        <p:spPr>
          <a:xfrm>
            <a:off x="581498" y="2546795"/>
            <a:ext cx="1710832" cy="535883"/>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AU" sz="2800" b="1" dirty="0" smtClean="0"/>
              <a:t>40 mins</a:t>
            </a:r>
            <a:endParaRPr lang="en-AU" sz="2800" b="1" dirty="0"/>
          </a:p>
        </p:txBody>
      </p:sp>
    </p:spTree>
    <p:extLst>
      <p:ext uri="{BB962C8B-B14F-4D97-AF65-F5344CB8AC3E}">
        <p14:creationId xmlns:p14="http://schemas.microsoft.com/office/powerpoint/2010/main" val="202123100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7813" b="7813"/>
          <a:stretch>
            <a:fillRect/>
          </a:stretch>
        </p:blipFill>
        <p:spPr/>
      </p:pic>
      <p:sp>
        <p:nvSpPr>
          <p:cNvPr id="8" name="TextBox 7"/>
          <p:cNvSpPr txBox="1"/>
          <p:nvPr/>
        </p:nvSpPr>
        <p:spPr>
          <a:xfrm>
            <a:off x="2081197" y="5248354"/>
            <a:ext cx="8273339" cy="1107996"/>
          </a:xfrm>
          <a:prstGeom prst="rect">
            <a:avLst/>
          </a:prstGeom>
          <a:noFill/>
        </p:spPr>
        <p:txBody>
          <a:bodyPr wrap="square" rtlCol="0">
            <a:spAutoFit/>
          </a:bodyPr>
          <a:lstStyle/>
          <a:p>
            <a:r>
              <a:rPr lang="en-AU" sz="6600" dirty="0" smtClean="0">
                <a:solidFill>
                  <a:schemeClr val="bg1"/>
                </a:solidFill>
                <a:latin typeface="Cooper Black" panose="0208090404030B020404" pitchFamily="18" charset="0"/>
              </a:rPr>
              <a:t>Let’s take a break</a:t>
            </a:r>
            <a:endParaRPr lang="en-AU" sz="6600" dirty="0">
              <a:solidFill>
                <a:schemeClr val="bg1"/>
              </a:solidFill>
              <a:latin typeface="Cooper Black" panose="0208090404030B020404" pitchFamily="18" charset="0"/>
            </a:endParaRPr>
          </a:p>
        </p:txBody>
      </p:sp>
      <p:sp>
        <p:nvSpPr>
          <p:cNvPr id="2" name="Rectangle 1"/>
          <p:cNvSpPr/>
          <p:nvPr/>
        </p:nvSpPr>
        <p:spPr>
          <a:xfrm>
            <a:off x="9135458" y="6441493"/>
            <a:ext cx="3056542" cy="307777"/>
          </a:xfrm>
          <a:prstGeom prst="rect">
            <a:avLst/>
          </a:prstGeom>
        </p:spPr>
        <p:txBody>
          <a:bodyPr wrap="none">
            <a:spAutoFit/>
          </a:bodyPr>
          <a:lstStyle/>
          <a:p>
            <a:r>
              <a:rPr lang="en-AU" sz="1400" dirty="0">
                <a:solidFill>
                  <a:schemeClr val="bg1"/>
                </a:solidFill>
                <a:latin typeface="-apple-system"/>
              </a:rPr>
              <a:t>Photo by </a:t>
            </a:r>
            <a:r>
              <a:rPr lang="en-AU" sz="1400" dirty="0">
                <a:solidFill>
                  <a:schemeClr val="bg1"/>
                </a:solidFill>
                <a:latin typeface="-apple-system"/>
                <a:hlinkClick r:id="rId4"/>
              </a:rPr>
              <a:t>Maria </a:t>
            </a:r>
            <a:r>
              <a:rPr lang="en-AU" sz="1400" dirty="0" err="1">
                <a:solidFill>
                  <a:schemeClr val="bg1"/>
                </a:solidFill>
                <a:latin typeface="-apple-system"/>
                <a:hlinkClick r:id="rId4"/>
              </a:rPr>
              <a:t>Teneva</a:t>
            </a:r>
            <a:r>
              <a:rPr lang="en-AU" sz="1400" dirty="0">
                <a:solidFill>
                  <a:schemeClr val="bg1"/>
                </a:solidFill>
                <a:latin typeface="-apple-system"/>
              </a:rPr>
              <a:t> on </a:t>
            </a:r>
            <a:r>
              <a:rPr lang="en-AU" sz="1400" dirty="0" err="1">
                <a:solidFill>
                  <a:schemeClr val="bg1"/>
                </a:solidFill>
                <a:latin typeface="-apple-system"/>
                <a:hlinkClick r:id="rId5"/>
              </a:rPr>
              <a:t>Unsplash</a:t>
            </a:r>
            <a:endParaRPr lang="en-AU" sz="1400" dirty="0">
              <a:solidFill>
                <a:schemeClr val="bg1"/>
              </a:solidFill>
            </a:endParaRPr>
          </a:p>
        </p:txBody>
      </p:sp>
    </p:spTree>
    <p:extLst>
      <p:ext uri="{BB962C8B-B14F-4D97-AF65-F5344CB8AC3E}">
        <p14:creationId xmlns:p14="http://schemas.microsoft.com/office/powerpoint/2010/main" val="391615831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Effort vs Impact</a:t>
            </a:r>
            <a:endParaRPr lang="en-AU" dirty="0"/>
          </a:p>
        </p:txBody>
      </p:sp>
      <p:grpSp>
        <p:nvGrpSpPr>
          <p:cNvPr id="7" name="Group 6"/>
          <p:cNvGrpSpPr/>
          <p:nvPr/>
        </p:nvGrpSpPr>
        <p:grpSpPr>
          <a:xfrm>
            <a:off x="1894705" y="1037514"/>
            <a:ext cx="6383021" cy="5113742"/>
            <a:chOff x="1894705" y="1037514"/>
            <a:chExt cx="6383021" cy="5113742"/>
          </a:xfrm>
        </p:grpSpPr>
        <p:cxnSp>
          <p:nvCxnSpPr>
            <p:cNvPr id="14" name="Straight Arrow Connector 13"/>
            <p:cNvCxnSpPr/>
            <p:nvPr/>
          </p:nvCxnSpPr>
          <p:spPr>
            <a:xfrm flipV="1">
              <a:off x="3164105" y="1167775"/>
              <a:ext cx="0" cy="4416265"/>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3152778" y="5570825"/>
              <a:ext cx="5042622"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V="1">
              <a:off x="5758101" y="1177647"/>
              <a:ext cx="11327" cy="4393178"/>
            </a:xfrm>
            <a:prstGeom prst="straightConnector1">
              <a:avLst/>
            </a:prstGeom>
            <a:ln w="9525">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3152778" y="3196605"/>
              <a:ext cx="5042622" cy="2"/>
            </a:xfrm>
            <a:prstGeom prst="straightConnector1">
              <a:avLst/>
            </a:prstGeom>
            <a:ln w="9525">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2147545" y="1037514"/>
              <a:ext cx="760635" cy="434648"/>
            </a:xfrm>
            <a:prstGeom prst="rect">
              <a:avLst/>
            </a:prstGeom>
            <a:noFill/>
          </p:spPr>
          <p:txBody>
            <a:bodyPr wrap="none" rtlCol="0">
              <a:spAutoFit/>
            </a:bodyPr>
            <a:lstStyle/>
            <a:p>
              <a:r>
                <a:rPr lang="en-AU" i="1" dirty="0" smtClean="0">
                  <a:latin typeface="Times New Roman" panose="02020603050405020304" pitchFamily="18" charset="0"/>
                  <a:cs typeface="Times New Roman" panose="02020603050405020304" pitchFamily="18" charset="0"/>
                </a:rPr>
                <a:t>High</a:t>
              </a:r>
              <a:endParaRPr lang="en-AU" i="1" dirty="0">
                <a:latin typeface="Times New Roman" panose="02020603050405020304" pitchFamily="18" charset="0"/>
                <a:cs typeface="Times New Roman" panose="02020603050405020304" pitchFamily="18" charset="0"/>
              </a:endParaRPr>
            </a:p>
          </p:txBody>
        </p:sp>
        <p:sp>
          <p:nvSpPr>
            <p:cNvPr id="26" name="TextBox 25"/>
            <p:cNvSpPr txBox="1"/>
            <p:nvPr/>
          </p:nvSpPr>
          <p:spPr>
            <a:xfrm>
              <a:off x="2231557" y="5172048"/>
              <a:ext cx="685175" cy="434648"/>
            </a:xfrm>
            <a:prstGeom prst="rect">
              <a:avLst/>
            </a:prstGeom>
            <a:noFill/>
          </p:spPr>
          <p:txBody>
            <a:bodyPr wrap="none" rtlCol="0">
              <a:spAutoFit/>
            </a:bodyPr>
            <a:lstStyle/>
            <a:p>
              <a:r>
                <a:rPr lang="en-AU" i="1" dirty="0" smtClean="0">
                  <a:latin typeface="Times New Roman" panose="02020603050405020304" pitchFamily="18" charset="0"/>
                  <a:cs typeface="Times New Roman" panose="02020603050405020304" pitchFamily="18" charset="0"/>
                </a:rPr>
                <a:t>Low</a:t>
              </a:r>
              <a:endParaRPr lang="en-AU" i="1" dirty="0">
                <a:latin typeface="Times New Roman" panose="02020603050405020304" pitchFamily="18" charset="0"/>
                <a:cs typeface="Times New Roman" panose="02020603050405020304" pitchFamily="18" charset="0"/>
              </a:endParaRPr>
            </a:p>
          </p:txBody>
        </p:sp>
        <p:sp>
          <p:nvSpPr>
            <p:cNvPr id="27" name="TextBox 26"/>
            <p:cNvSpPr txBox="1"/>
            <p:nvPr/>
          </p:nvSpPr>
          <p:spPr>
            <a:xfrm>
              <a:off x="3164105" y="5716608"/>
              <a:ext cx="745543" cy="434648"/>
            </a:xfrm>
            <a:prstGeom prst="rect">
              <a:avLst/>
            </a:prstGeom>
            <a:noFill/>
          </p:spPr>
          <p:txBody>
            <a:bodyPr wrap="none" rtlCol="0">
              <a:spAutoFit/>
            </a:bodyPr>
            <a:lstStyle/>
            <a:p>
              <a:r>
                <a:rPr lang="en-AU" i="1" dirty="0" smtClean="0">
                  <a:latin typeface="Times New Roman" panose="02020603050405020304" pitchFamily="18" charset="0"/>
                  <a:cs typeface="Times New Roman" panose="02020603050405020304" pitchFamily="18" charset="0"/>
                </a:rPr>
                <a:t>Easy</a:t>
              </a:r>
              <a:endParaRPr lang="en-AU" i="1" dirty="0">
                <a:latin typeface="Times New Roman" panose="02020603050405020304" pitchFamily="18" charset="0"/>
                <a:cs typeface="Times New Roman" panose="02020603050405020304" pitchFamily="18" charset="0"/>
              </a:endParaRPr>
            </a:p>
          </p:txBody>
        </p:sp>
        <p:sp>
          <p:nvSpPr>
            <p:cNvPr id="28" name="TextBox 27"/>
            <p:cNvSpPr txBox="1"/>
            <p:nvPr/>
          </p:nvSpPr>
          <p:spPr>
            <a:xfrm>
              <a:off x="7497019" y="5716608"/>
              <a:ext cx="780707" cy="434648"/>
            </a:xfrm>
            <a:prstGeom prst="rect">
              <a:avLst/>
            </a:prstGeom>
            <a:noFill/>
          </p:spPr>
          <p:txBody>
            <a:bodyPr wrap="none" rtlCol="0">
              <a:spAutoFit/>
            </a:bodyPr>
            <a:lstStyle/>
            <a:p>
              <a:r>
                <a:rPr lang="en-AU" i="1" dirty="0" smtClean="0">
                  <a:latin typeface="Times New Roman" panose="02020603050405020304" pitchFamily="18" charset="0"/>
                  <a:cs typeface="Times New Roman" panose="02020603050405020304" pitchFamily="18" charset="0"/>
                </a:rPr>
                <a:t>Hard</a:t>
              </a:r>
              <a:endParaRPr lang="en-AU" i="1" dirty="0">
                <a:latin typeface="Times New Roman" panose="02020603050405020304" pitchFamily="18" charset="0"/>
                <a:cs typeface="Times New Roman" panose="02020603050405020304" pitchFamily="18" charset="0"/>
              </a:endParaRPr>
            </a:p>
          </p:txBody>
        </p:sp>
        <p:sp>
          <p:nvSpPr>
            <p:cNvPr id="32" name="TextBox 31"/>
            <p:cNvSpPr txBox="1"/>
            <p:nvPr/>
          </p:nvSpPr>
          <p:spPr>
            <a:xfrm>
              <a:off x="1894705" y="3045565"/>
              <a:ext cx="1070171" cy="434648"/>
            </a:xfrm>
            <a:prstGeom prst="rect">
              <a:avLst/>
            </a:prstGeom>
            <a:noFill/>
          </p:spPr>
          <p:txBody>
            <a:bodyPr wrap="none" rtlCol="0">
              <a:spAutoFit/>
            </a:bodyPr>
            <a:lstStyle/>
            <a:p>
              <a:r>
                <a:rPr lang="en-AU" dirty="0" smtClean="0">
                  <a:cs typeface="Times New Roman" panose="02020603050405020304" pitchFamily="18" charset="0"/>
                </a:rPr>
                <a:t>IMPACT</a:t>
              </a:r>
              <a:endParaRPr lang="en-AU" dirty="0">
                <a:cs typeface="Times New Roman" panose="02020603050405020304" pitchFamily="18" charset="0"/>
              </a:endParaRPr>
            </a:p>
          </p:txBody>
        </p:sp>
        <p:sp>
          <p:nvSpPr>
            <p:cNvPr id="33" name="TextBox 32"/>
            <p:cNvSpPr txBox="1"/>
            <p:nvPr/>
          </p:nvSpPr>
          <p:spPr>
            <a:xfrm>
              <a:off x="5223015" y="5708366"/>
              <a:ext cx="1051758" cy="434648"/>
            </a:xfrm>
            <a:prstGeom prst="rect">
              <a:avLst/>
            </a:prstGeom>
            <a:noFill/>
          </p:spPr>
          <p:txBody>
            <a:bodyPr wrap="none" rtlCol="0">
              <a:spAutoFit/>
            </a:bodyPr>
            <a:lstStyle/>
            <a:p>
              <a:r>
                <a:rPr lang="en-AU" dirty="0" smtClean="0">
                  <a:cs typeface="Times New Roman" panose="02020603050405020304" pitchFamily="18" charset="0"/>
                </a:rPr>
                <a:t>EFFORT</a:t>
              </a:r>
              <a:endParaRPr lang="en-AU" dirty="0">
                <a:cs typeface="Times New Roman" panose="02020603050405020304" pitchFamily="18" charset="0"/>
              </a:endParaRPr>
            </a:p>
          </p:txBody>
        </p:sp>
      </p:grpSp>
      <p:grpSp>
        <p:nvGrpSpPr>
          <p:cNvPr id="10" name="Group 9"/>
          <p:cNvGrpSpPr/>
          <p:nvPr/>
        </p:nvGrpSpPr>
        <p:grpSpPr>
          <a:xfrm>
            <a:off x="3344593" y="3760045"/>
            <a:ext cx="1224121" cy="886734"/>
            <a:chOff x="3344593" y="3760045"/>
            <a:chExt cx="1224121" cy="886734"/>
          </a:xfrm>
        </p:grpSpPr>
        <p:sp>
          <p:nvSpPr>
            <p:cNvPr id="35" name="Oval 34"/>
            <p:cNvSpPr/>
            <p:nvPr/>
          </p:nvSpPr>
          <p:spPr>
            <a:xfrm>
              <a:off x="4058977" y="4137042"/>
              <a:ext cx="509737" cy="50973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1</a:t>
              </a:r>
              <a:endParaRPr lang="en-AU" dirty="0"/>
            </a:p>
          </p:txBody>
        </p:sp>
        <p:sp>
          <p:nvSpPr>
            <p:cNvPr id="3" name="Rectangle 2"/>
            <p:cNvSpPr/>
            <p:nvPr/>
          </p:nvSpPr>
          <p:spPr>
            <a:xfrm>
              <a:off x="3344593" y="3760045"/>
              <a:ext cx="1055681" cy="369332"/>
            </a:xfrm>
            <a:prstGeom prst="rect">
              <a:avLst/>
            </a:prstGeom>
          </p:spPr>
          <p:txBody>
            <a:bodyPr wrap="square">
              <a:spAutoFit/>
            </a:bodyPr>
            <a:lstStyle/>
            <a:p>
              <a:r>
                <a:rPr lang="en-AU" b="1" dirty="0" smtClean="0"/>
                <a:t>Maybe</a:t>
              </a:r>
              <a:r>
                <a:rPr lang="en-AU" dirty="0" smtClean="0"/>
                <a:t> </a:t>
              </a:r>
              <a:endParaRPr lang="en-AU" dirty="0"/>
            </a:p>
          </p:txBody>
        </p:sp>
      </p:grpSp>
      <p:grpSp>
        <p:nvGrpSpPr>
          <p:cNvPr id="11" name="Group 10"/>
          <p:cNvGrpSpPr/>
          <p:nvPr/>
        </p:nvGrpSpPr>
        <p:grpSpPr>
          <a:xfrm>
            <a:off x="6525664" y="3772398"/>
            <a:ext cx="937210" cy="1158385"/>
            <a:chOff x="6525664" y="3772398"/>
            <a:chExt cx="937210" cy="1158385"/>
          </a:xfrm>
        </p:grpSpPr>
        <p:sp>
          <p:nvSpPr>
            <p:cNvPr id="44" name="Oval 43"/>
            <p:cNvSpPr/>
            <p:nvPr/>
          </p:nvSpPr>
          <p:spPr>
            <a:xfrm>
              <a:off x="6727545" y="4421046"/>
              <a:ext cx="509737" cy="509737"/>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2</a:t>
              </a:r>
              <a:endParaRPr lang="en-AU" dirty="0"/>
            </a:p>
          </p:txBody>
        </p:sp>
        <p:sp>
          <p:nvSpPr>
            <p:cNvPr id="4" name="Rectangle 3"/>
            <p:cNvSpPr/>
            <p:nvPr/>
          </p:nvSpPr>
          <p:spPr>
            <a:xfrm>
              <a:off x="6525664" y="3772398"/>
              <a:ext cx="937210" cy="369332"/>
            </a:xfrm>
            <a:prstGeom prst="rect">
              <a:avLst/>
            </a:prstGeom>
          </p:spPr>
          <p:txBody>
            <a:bodyPr wrap="square">
              <a:spAutoFit/>
            </a:bodyPr>
            <a:lstStyle/>
            <a:p>
              <a:r>
                <a:rPr lang="en-AU" b="1" dirty="0"/>
                <a:t>No </a:t>
              </a:r>
              <a:r>
                <a:rPr lang="en-AU" b="1" dirty="0" smtClean="0"/>
                <a:t>go</a:t>
              </a:r>
              <a:r>
                <a:rPr lang="en-AU" dirty="0" smtClean="0"/>
                <a:t> </a:t>
              </a:r>
              <a:endParaRPr lang="en-AU" dirty="0"/>
            </a:p>
          </p:txBody>
        </p:sp>
      </p:grpSp>
      <p:grpSp>
        <p:nvGrpSpPr>
          <p:cNvPr id="8" name="Group 7"/>
          <p:cNvGrpSpPr/>
          <p:nvPr/>
        </p:nvGrpSpPr>
        <p:grpSpPr>
          <a:xfrm>
            <a:off x="3411479" y="1637147"/>
            <a:ext cx="1279014" cy="716558"/>
            <a:chOff x="3411479" y="1637147"/>
            <a:chExt cx="1279014" cy="716558"/>
          </a:xfrm>
        </p:grpSpPr>
        <p:sp>
          <p:nvSpPr>
            <p:cNvPr id="36" name="Oval 35"/>
            <p:cNvSpPr/>
            <p:nvPr/>
          </p:nvSpPr>
          <p:spPr>
            <a:xfrm>
              <a:off x="3411479" y="1843968"/>
              <a:ext cx="509737" cy="50973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3</a:t>
              </a:r>
              <a:endParaRPr lang="en-AU" dirty="0"/>
            </a:p>
          </p:txBody>
        </p:sp>
        <p:sp>
          <p:nvSpPr>
            <p:cNvPr id="5" name="Rectangle 4"/>
            <p:cNvSpPr/>
            <p:nvPr/>
          </p:nvSpPr>
          <p:spPr>
            <a:xfrm>
              <a:off x="4110056" y="1637147"/>
              <a:ext cx="580437" cy="369332"/>
            </a:xfrm>
            <a:prstGeom prst="rect">
              <a:avLst/>
            </a:prstGeom>
          </p:spPr>
          <p:txBody>
            <a:bodyPr wrap="square">
              <a:spAutoFit/>
            </a:bodyPr>
            <a:lstStyle/>
            <a:p>
              <a:r>
                <a:rPr lang="en-AU" b="1" dirty="0"/>
                <a:t>Yes</a:t>
              </a:r>
              <a:endParaRPr lang="en-AU" dirty="0"/>
            </a:p>
          </p:txBody>
        </p:sp>
      </p:grpSp>
      <p:grpSp>
        <p:nvGrpSpPr>
          <p:cNvPr id="9" name="Group 8"/>
          <p:cNvGrpSpPr/>
          <p:nvPr/>
        </p:nvGrpSpPr>
        <p:grpSpPr>
          <a:xfrm>
            <a:off x="6199704" y="1413302"/>
            <a:ext cx="1410441" cy="1224284"/>
            <a:chOff x="6199704" y="1413302"/>
            <a:chExt cx="1410441" cy="1224284"/>
          </a:xfrm>
        </p:grpSpPr>
        <p:sp>
          <p:nvSpPr>
            <p:cNvPr id="37" name="Oval 36"/>
            <p:cNvSpPr/>
            <p:nvPr/>
          </p:nvSpPr>
          <p:spPr>
            <a:xfrm>
              <a:off x="7100408" y="1413302"/>
              <a:ext cx="509737" cy="50973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4</a:t>
              </a:r>
              <a:endParaRPr lang="en-AU" dirty="0"/>
            </a:p>
          </p:txBody>
        </p:sp>
        <p:sp>
          <p:nvSpPr>
            <p:cNvPr id="6" name="Rectangle 5"/>
            <p:cNvSpPr/>
            <p:nvPr/>
          </p:nvSpPr>
          <p:spPr>
            <a:xfrm>
              <a:off x="6199704" y="2268254"/>
              <a:ext cx="1055681" cy="369332"/>
            </a:xfrm>
            <a:prstGeom prst="rect">
              <a:avLst/>
            </a:prstGeom>
          </p:spPr>
          <p:txBody>
            <a:bodyPr wrap="square">
              <a:spAutoFit/>
            </a:bodyPr>
            <a:lstStyle/>
            <a:p>
              <a:r>
                <a:rPr lang="en-AU" b="1" dirty="0"/>
                <a:t>Maybe</a:t>
              </a:r>
              <a:r>
                <a:rPr lang="en-AU" dirty="0"/>
                <a:t> </a:t>
              </a:r>
            </a:p>
          </p:txBody>
        </p:sp>
      </p:grpSp>
    </p:spTree>
    <p:extLst>
      <p:ext uri="{BB962C8B-B14F-4D97-AF65-F5344CB8AC3E}">
        <p14:creationId xmlns:p14="http://schemas.microsoft.com/office/powerpoint/2010/main" val="868481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Small Business Digital </a:t>
            </a:r>
            <a:r>
              <a:rPr lang="en-AU" dirty="0" smtClean="0"/>
              <a:t>Create (case study)</a:t>
            </a:r>
            <a:endParaRPr lang="en-AU" dirty="0"/>
          </a:p>
        </p:txBody>
      </p:sp>
      <p:pic>
        <p:nvPicPr>
          <p:cNvPr id="6" name="Picture 5"/>
          <p:cNvPicPr>
            <a:picLocks noChangeAspect="1"/>
          </p:cNvPicPr>
          <p:nvPr/>
        </p:nvPicPr>
        <p:blipFill rotWithShape="1">
          <a:blip r:embed="rId3"/>
          <a:srcRect l="19305" t="8400" r="4907"/>
          <a:stretch/>
        </p:blipFill>
        <p:spPr>
          <a:xfrm>
            <a:off x="3020140" y="1337839"/>
            <a:ext cx="6151720" cy="4182322"/>
          </a:xfrm>
          <a:prstGeom prst="rect">
            <a:avLst/>
          </a:prstGeom>
        </p:spPr>
      </p:pic>
    </p:spTree>
    <p:extLst>
      <p:ext uri="{BB962C8B-B14F-4D97-AF65-F5344CB8AC3E}">
        <p14:creationId xmlns:p14="http://schemas.microsoft.com/office/powerpoint/2010/main" val="30116937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Case Study: </a:t>
            </a:r>
            <a:r>
              <a:rPr lang="en-AU" b="0" dirty="0" smtClean="0"/>
              <a:t>Supporting Indigenous Business, Create</a:t>
            </a:r>
            <a:endParaRPr lang="en-AU" b="0" dirty="0"/>
          </a:p>
        </p:txBody>
      </p:sp>
      <p:pic>
        <p:nvPicPr>
          <p:cNvPr id="3" name="Picture 2"/>
          <p:cNvPicPr>
            <a:picLocks noChangeAspect="1"/>
          </p:cNvPicPr>
          <p:nvPr/>
        </p:nvPicPr>
        <p:blipFill>
          <a:blip r:embed="rId3"/>
          <a:stretch>
            <a:fillRect/>
          </a:stretch>
        </p:blipFill>
        <p:spPr>
          <a:xfrm>
            <a:off x="102211" y="957430"/>
            <a:ext cx="12089789" cy="5634439"/>
          </a:xfrm>
          <a:prstGeom prst="rect">
            <a:avLst/>
          </a:prstGeom>
        </p:spPr>
      </p:pic>
    </p:spTree>
    <p:extLst>
      <p:ext uri="{BB962C8B-B14F-4D97-AF65-F5344CB8AC3E}">
        <p14:creationId xmlns:p14="http://schemas.microsoft.com/office/powerpoint/2010/main" val="35031337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Effort vs Impact</a:t>
            </a:r>
            <a:endParaRPr lang="en-AU" dirty="0"/>
          </a:p>
        </p:txBody>
      </p:sp>
      <p:sp>
        <p:nvSpPr>
          <p:cNvPr id="39" name="Text Placeholder 38"/>
          <p:cNvSpPr>
            <a:spLocks noGrp="1"/>
          </p:cNvSpPr>
          <p:nvPr>
            <p:ph type="body" sz="quarter" idx="11"/>
          </p:nvPr>
        </p:nvSpPr>
        <p:spPr>
          <a:xfrm>
            <a:off x="2333984" y="1612798"/>
            <a:ext cx="4253649" cy="1932154"/>
          </a:xfrm>
        </p:spPr>
        <p:txBody>
          <a:bodyPr/>
          <a:lstStyle/>
          <a:p>
            <a:pPr marL="0" indent="0">
              <a:buNone/>
            </a:pPr>
            <a:r>
              <a:rPr lang="en-AU" b="1" dirty="0" smtClean="0"/>
              <a:t>As a team</a:t>
            </a:r>
          </a:p>
          <a:p>
            <a:r>
              <a:rPr lang="en-AU" dirty="0" smtClean="0"/>
              <a:t>Evaluate where your concept sits on the Impact/Effort Matrix.</a:t>
            </a:r>
          </a:p>
          <a:p>
            <a:r>
              <a:rPr lang="en-AU" dirty="0" smtClean="0"/>
              <a:t>Depending on where it sits you need to consider:</a:t>
            </a:r>
          </a:p>
          <a:p>
            <a:endParaRPr lang="en-AU" dirty="0"/>
          </a:p>
        </p:txBody>
      </p:sp>
      <p:sp>
        <p:nvSpPr>
          <p:cNvPr id="42" name="Text Placeholder 38"/>
          <p:cNvSpPr>
            <a:spLocks noGrp="1"/>
          </p:cNvSpPr>
          <p:nvPr>
            <p:ph type="body" sz="quarter" idx="12"/>
          </p:nvPr>
        </p:nvSpPr>
        <p:spPr>
          <a:xfrm>
            <a:off x="2886103" y="3575793"/>
            <a:ext cx="4277071" cy="2555500"/>
          </a:xfrm>
        </p:spPr>
        <p:txBody>
          <a:bodyPr>
            <a:normAutofit/>
          </a:bodyPr>
          <a:lstStyle/>
          <a:p>
            <a:pPr marL="0" indent="0">
              <a:buNone/>
            </a:pPr>
            <a:r>
              <a:rPr lang="en-AU" sz="2000" dirty="0"/>
              <a:t>I</a:t>
            </a:r>
            <a:r>
              <a:rPr lang="en-AU" sz="2000" dirty="0" smtClean="0"/>
              <a:t>s it worth proceeding? If not what needs to change?</a:t>
            </a:r>
          </a:p>
          <a:p>
            <a:pPr marL="0" indent="0">
              <a:buNone/>
            </a:pPr>
            <a:r>
              <a:rPr lang="en-AU" sz="2000" dirty="0"/>
              <a:t>W</a:t>
            </a:r>
            <a:r>
              <a:rPr lang="en-AU" sz="2000" dirty="0" smtClean="0"/>
              <a:t>hat </a:t>
            </a:r>
            <a:r>
              <a:rPr lang="en-AU" sz="2000" dirty="0"/>
              <a:t>should you do differently? Wrong audience? Wrong solution</a:t>
            </a:r>
            <a:r>
              <a:rPr lang="en-AU" sz="2000" dirty="0" smtClean="0"/>
              <a:t>?</a:t>
            </a:r>
          </a:p>
          <a:p>
            <a:pPr marL="0" indent="0">
              <a:buNone/>
            </a:pPr>
            <a:r>
              <a:rPr lang="en-AU" sz="2000" dirty="0" smtClean="0"/>
              <a:t>What’s your top 3 recommendations?</a:t>
            </a:r>
          </a:p>
          <a:p>
            <a:pPr marL="0" indent="0">
              <a:buNone/>
            </a:pPr>
            <a:r>
              <a:rPr lang="en-AU" sz="2000" dirty="0"/>
              <a:t>W</a:t>
            </a:r>
            <a:r>
              <a:rPr lang="en-AU" sz="2000" dirty="0" smtClean="0"/>
              <a:t>hat </a:t>
            </a:r>
            <a:r>
              <a:rPr lang="en-AU" sz="2000" dirty="0"/>
              <a:t>needs to be included in your MVP?</a:t>
            </a:r>
          </a:p>
          <a:p>
            <a:pPr marL="0" indent="0">
              <a:buNone/>
            </a:pPr>
            <a:endParaRPr lang="en-AU" sz="2400" dirty="0"/>
          </a:p>
          <a:p>
            <a:pPr marL="0" indent="0">
              <a:buNone/>
            </a:pPr>
            <a:endParaRPr lang="en-AU" dirty="0"/>
          </a:p>
          <a:p>
            <a:pPr marL="0" indent="0">
              <a:buNone/>
            </a:pPr>
            <a:endParaRPr lang="en-AU" dirty="0"/>
          </a:p>
        </p:txBody>
      </p:sp>
      <p:sp>
        <p:nvSpPr>
          <p:cNvPr id="38" name="Oval 37"/>
          <p:cNvSpPr/>
          <p:nvPr/>
        </p:nvSpPr>
        <p:spPr>
          <a:xfrm>
            <a:off x="2328101" y="4238094"/>
            <a:ext cx="433137" cy="433137"/>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2</a:t>
            </a:r>
            <a:endParaRPr lang="en-AU" dirty="0"/>
          </a:p>
        </p:txBody>
      </p:sp>
      <p:sp>
        <p:nvSpPr>
          <p:cNvPr id="41" name="Oval 40"/>
          <p:cNvSpPr/>
          <p:nvPr/>
        </p:nvSpPr>
        <p:spPr>
          <a:xfrm>
            <a:off x="2328102" y="3575793"/>
            <a:ext cx="433137" cy="43313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1</a:t>
            </a:r>
            <a:endParaRPr lang="en-AU" dirty="0"/>
          </a:p>
        </p:txBody>
      </p:sp>
      <p:grpSp>
        <p:nvGrpSpPr>
          <p:cNvPr id="50" name="Group 49"/>
          <p:cNvGrpSpPr/>
          <p:nvPr/>
        </p:nvGrpSpPr>
        <p:grpSpPr>
          <a:xfrm>
            <a:off x="7100964" y="1653531"/>
            <a:ext cx="4962815" cy="3975948"/>
            <a:chOff x="6639960" y="1276383"/>
            <a:chExt cx="5423819" cy="4345280"/>
          </a:xfrm>
        </p:grpSpPr>
        <p:cxnSp>
          <p:nvCxnSpPr>
            <p:cNvPr id="14" name="Straight Arrow Connector 13"/>
            <p:cNvCxnSpPr/>
            <p:nvPr/>
          </p:nvCxnSpPr>
          <p:spPr>
            <a:xfrm flipV="1">
              <a:off x="7718602" y="1387069"/>
              <a:ext cx="0" cy="375261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7708977" y="5128456"/>
              <a:ext cx="4284847"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V="1">
              <a:off x="9922788" y="1395458"/>
              <a:ext cx="9625" cy="3732998"/>
            </a:xfrm>
            <a:prstGeom prst="straightConnector1">
              <a:avLst/>
            </a:prstGeom>
            <a:ln w="9525">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7708977" y="3111019"/>
              <a:ext cx="4284847" cy="2"/>
            </a:xfrm>
            <a:prstGeom prst="straightConnector1">
              <a:avLst/>
            </a:prstGeom>
            <a:ln w="9525">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6854805" y="1276383"/>
              <a:ext cx="646331" cy="369332"/>
            </a:xfrm>
            <a:prstGeom prst="rect">
              <a:avLst/>
            </a:prstGeom>
            <a:noFill/>
          </p:spPr>
          <p:txBody>
            <a:bodyPr wrap="none" rtlCol="0">
              <a:spAutoFit/>
            </a:bodyPr>
            <a:lstStyle/>
            <a:p>
              <a:r>
                <a:rPr lang="en-AU" i="1" dirty="0" smtClean="0">
                  <a:latin typeface="Times New Roman" panose="02020603050405020304" pitchFamily="18" charset="0"/>
                  <a:cs typeface="Times New Roman" panose="02020603050405020304" pitchFamily="18" charset="0"/>
                </a:rPr>
                <a:t>High</a:t>
              </a:r>
              <a:endParaRPr lang="en-AU" i="1" dirty="0">
                <a:latin typeface="Times New Roman" panose="02020603050405020304" pitchFamily="18" charset="0"/>
                <a:cs typeface="Times New Roman" panose="02020603050405020304" pitchFamily="18" charset="0"/>
              </a:endParaRPr>
            </a:p>
          </p:txBody>
        </p:sp>
        <p:sp>
          <p:nvSpPr>
            <p:cNvPr id="26" name="TextBox 25"/>
            <p:cNvSpPr txBox="1"/>
            <p:nvPr/>
          </p:nvSpPr>
          <p:spPr>
            <a:xfrm>
              <a:off x="6926192" y="4789604"/>
              <a:ext cx="582211" cy="369332"/>
            </a:xfrm>
            <a:prstGeom prst="rect">
              <a:avLst/>
            </a:prstGeom>
            <a:noFill/>
          </p:spPr>
          <p:txBody>
            <a:bodyPr wrap="none" rtlCol="0">
              <a:spAutoFit/>
            </a:bodyPr>
            <a:lstStyle/>
            <a:p>
              <a:r>
                <a:rPr lang="en-AU" i="1" dirty="0" smtClean="0">
                  <a:latin typeface="Times New Roman" panose="02020603050405020304" pitchFamily="18" charset="0"/>
                  <a:cs typeface="Times New Roman" panose="02020603050405020304" pitchFamily="18" charset="0"/>
                </a:rPr>
                <a:t>Low</a:t>
              </a:r>
              <a:endParaRPr lang="en-AU" i="1" dirty="0">
                <a:latin typeface="Times New Roman" panose="02020603050405020304" pitchFamily="18" charset="0"/>
                <a:cs typeface="Times New Roman" panose="02020603050405020304" pitchFamily="18" charset="0"/>
              </a:endParaRPr>
            </a:p>
          </p:txBody>
        </p:sp>
        <p:sp>
          <p:nvSpPr>
            <p:cNvPr id="27" name="TextBox 26"/>
            <p:cNvSpPr txBox="1"/>
            <p:nvPr/>
          </p:nvSpPr>
          <p:spPr>
            <a:xfrm>
              <a:off x="7718602" y="5252331"/>
              <a:ext cx="633507" cy="369332"/>
            </a:xfrm>
            <a:prstGeom prst="rect">
              <a:avLst/>
            </a:prstGeom>
            <a:noFill/>
          </p:spPr>
          <p:txBody>
            <a:bodyPr wrap="none" rtlCol="0">
              <a:spAutoFit/>
            </a:bodyPr>
            <a:lstStyle/>
            <a:p>
              <a:r>
                <a:rPr lang="en-AU" i="1" dirty="0" smtClean="0">
                  <a:latin typeface="Times New Roman" panose="02020603050405020304" pitchFamily="18" charset="0"/>
                  <a:cs typeface="Times New Roman" panose="02020603050405020304" pitchFamily="18" charset="0"/>
                </a:rPr>
                <a:t>Easy</a:t>
              </a:r>
              <a:endParaRPr lang="en-AU" i="1" dirty="0">
                <a:latin typeface="Times New Roman" panose="02020603050405020304" pitchFamily="18" charset="0"/>
                <a:cs typeface="Times New Roman" panose="02020603050405020304" pitchFamily="18" charset="0"/>
              </a:endParaRPr>
            </a:p>
          </p:txBody>
        </p:sp>
        <p:sp>
          <p:nvSpPr>
            <p:cNvPr id="28" name="TextBox 27"/>
            <p:cNvSpPr txBox="1"/>
            <p:nvPr/>
          </p:nvSpPr>
          <p:spPr>
            <a:xfrm>
              <a:off x="11400392" y="5252331"/>
              <a:ext cx="663387" cy="369332"/>
            </a:xfrm>
            <a:prstGeom prst="rect">
              <a:avLst/>
            </a:prstGeom>
            <a:noFill/>
          </p:spPr>
          <p:txBody>
            <a:bodyPr wrap="none" rtlCol="0">
              <a:spAutoFit/>
            </a:bodyPr>
            <a:lstStyle/>
            <a:p>
              <a:r>
                <a:rPr lang="en-AU" i="1" dirty="0" smtClean="0">
                  <a:latin typeface="Times New Roman" panose="02020603050405020304" pitchFamily="18" charset="0"/>
                  <a:cs typeface="Times New Roman" panose="02020603050405020304" pitchFamily="18" charset="0"/>
                </a:rPr>
                <a:t>Hard</a:t>
              </a:r>
              <a:endParaRPr lang="en-AU" i="1" dirty="0">
                <a:latin typeface="Times New Roman" panose="02020603050405020304" pitchFamily="18" charset="0"/>
                <a:cs typeface="Times New Roman" panose="02020603050405020304" pitchFamily="18" charset="0"/>
              </a:endParaRPr>
            </a:p>
          </p:txBody>
        </p:sp>
        <p:sp>
          <p:nvSpPr>
            <p:cNvPr id="32" name="TextBox 31"/>
            <p:cNvSpPr txBox="1"/>
            <p:nvPr/>
          </p:nvSpPr>
          <p:spPr>
            <a:xfrm>
              <a:off x="6639960" y="2982676"/>
              <a:ext cx="909352" cy="369332"/>
            </a:xfrm>
            <a:prstGeom prst="rect">
              <a:avLst/>
            </a:prstGeom>
            <a:noFill/>
          </p:spPr>
          <p:txBody>
            <a:bodyPr wrap="none" rtlCol="0">
              <a:spAutoFit/>
            </a:bodyPr>
            <a:lstStyle/>
            <a:p>
              <a:r>
                <a:rPr lang="en-AU" dirty="0" smtClean="0">
                  <a:cs typeface="Times New Roman" panose="02020603050405020304" pitchFamily="18" charset="0"/>
                </a:rPr>
                <a:t>IMPACT</a:t>
              </a:r>
              <a:endParaRPr lang="en-AU" dirty="0">
                <a:cs typeface="Times New Roman" panose="02020603050405020304" pitchFamily="18" charset="0"/>
              </a:endParaRPr>
            </a:p>
          </p:txBody>
        </p:sp>
        <p:sp>
          <p:nvSpPr>
            <p:cNvPr id="33" name="TextBox 32"/>
            <p:cNvSpPr txBox="1"/>
            <p:nvPr/>
          </p:nvSpPr>
          <p:spPr>
            <a:xfrm>
              <a:off x="9468112" y="5245328"/>
              <a:ext cx="893706" cy="369332"/>
            </a:xfrm>
            <a:prstGeom prst="rect">
              <a:avLst/>
            </a:prstGeom>
            <a:noFill/>
          </p:spPr>
          <p:txBody>
            <a:bodyPr wrap="none" rtlCol="0">
              <a:spAutoFit/>
            </a:bodyPr>
            <a:lstStyle/>
            <a:p>
              <a:r>
                <a:rPr lang="en-AU" dirty="0" smtClean="0">
                  <a:cs typeface="Times New Roman" panose="02020603050405020304" pitchFamily="18" charset="0"/>
                </a:rPr>
                <a:t>EFFORT</a:t>
              </a:r>
              <a:endParaRPr lang="en-AU" dirty="0">
                <a:cs typeface="Times New Roman" panose="02020603050405020304" pitchFamily="18" charset="0"/>
              </a:endParaRPr>
            </a:p>
          </p:txBody>
        </p:sp>
        <p:sp>
          <p:nvSpPr>
            <p:cNvPr id="35" name="Oval 34"/>
            <p:cNvSpPr/>
            <p:nvPr/>
          </p:nvSpPr>
          <p:spPr>
            <a:xfrm>
              <a:off x="8478998" y="3910133"/>
              <a:ext cx="433137" cy="43313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1</a:t>
              </a:r>
              <a:endParaRPr lang="en-AU" dirty="0"/>
            </a:p>
          </p:txBody>
        </p:sp>
        <p:sp>
          <p:nvSpPr>
            <p:cNvPr id="36" name="Oval 35"/>
            <p:cNvSpPr/>
            <p:nvPr/>
          </p:nvSpPr>
          <p:spPr>
            <a:xfrm>
              <a:off x="7928802" y="1961648"/>
              <a:ext cx="433137" cy="43313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3</a:t>
              </a:r>
              <a:endParaRPr lang="en-AU" dirty="0"/>
            </a:p>
          </p:txBody>
        </p:sp>
        <p:sp>
          <p:nvSpPr>
            <p:cNvPr id="37" name="Oval 36"/>
            <p:cNvSpPr/>
            <p:nvPr/>
          </p:nvSpPr>
          <p:spPr>
            <a:xfrm>
              <a:off x="11063381" y="1595700"/>
              <a:ext cx="433137" cy="43313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4</a:t>
              </a:r>
              <a:endParaRPr lang="en-AU" dirty="0"/>
            </a:p>
          </p:txBody>
        </p:sp>
        <p:sp>
          <p:nvSpPr>
            <p:cNvPr id="44" name="Oval 43"/>
            <p:cNvSpPr/>
            <p:nvPr/>
          </p:nvSpPr>
          <p:spPr>
            <a:xfrm>
              <a:off x="10746550" y="4151458"/>
              <a:ext cx="433137" cy="433137"/>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2</a:t>
              </a:r>
              <a:endParaRPr lang="en-AU" dirty="0"/>
            </a:p>
          </p:txBody>
        </p:sp>
      </p:grpSp>
      <p:sp>
        <p:nvSpPr>
          <p:cNvPr id="47" name="Oval 46"/>
          <p:cNvSpPr/>
          <p:nvPr/>
        </p:nvSpPr>
        <p:spPr>
          <a:xfrm>
            <a:off x="2328102" y="4858402"/>
            <a:ext cx="433137" cy="43313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3</a:t>
            </a:r>
            <a:endParaRPr lang="en-AU" dirty="0"/>
          </a:p>
        </p:txBody>
      </p:sp>
      <p:sp>
        <p:nvSpPr>
          <p:cNvPr id="48" name="Oval 47"/>
          <p:cNvSpPr/>
          <p:nvPr/>
        </p:nvSpPr>
        <p:spPr>
          <a:xfrm>
            <a:off x="2333985" y="5406502"/>
            <a:ext cx="433137" cy="43313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4</a:t>
            </a:r>
            <a:endParaRPr lang="en-AU" dirty="0"/>
          </a:p>
        </p:txBody>
      </p:sp>
      <p:sp>
        <p:nvSpPr>
          <p:cNvPr id="3" name="Rectangle 2"/>
          <p:cNvSpPr/>
          <p:nvPr/>
        </p:nvSpPr>
        <p:spPr>
          <a:xfrm>
            <a:off x="8148146" y="3801078"/>
            <a:ext cx="1100569" cy="338554"/>
          </a:xfrm>
          <a:prstGeom prst="rect">
            <a:avLst/>
          </a:prstGeom>
        </p:spPr>
        <p:txBody>
          <a:bodyPr wrap="square">
            <a:spAutoFit/>
          </a:bodyPr>
          <a:lstStyle/>
          <a:p>
            <a:r>
              <a:rPr lang="en-AU" sz="1600" b="1" dirty="0" smtClean="0"/>
              <a:t>Maybe</a:t>
            </a:r>
            <a:r>
              <a:rPr lang="en-AU" sz="1600" dirty="0" smtClean="0"/>
              <a:t> </a:t>
            </a:r>
            <a:endParaRPr lang="en-AU" sz="1600" dirty="0"/>
          </a:p>
        </p:txBody>
      </p:sp>
      <p:sp>
        <p:nvSpPr>
          <p:cNvPr id="4" name="Rectangle 3"/>
          <p:cNvSpPr/>
          <p:nvPr/>
        </p:nvSpPr>
        <p:spPr>
          <a:xfrm>
            <a:off x="10584985" y="3809291"/>
            <a:ext cx="977060" cy="338554"/>
          </a:xfrm>
          <a:prstGeom prst="rect">
            <a:avLst/>
          </a:prstGeom>
        </p:spPr>
        <p:txBody>
          <a:bodyPr wrap="square">
            <a:spAutoFit/>
          </a:bodyPr>
          <a:lstStyle/>
          <a:p>
            <a:r>
              <a:rPr lang="en-AU" sz="1600" b="1" dirty="0"/>
              <a:t>No </a:t>
            </a:r>
            <a:r>
              <a:rPr lang="en-AU" sz="1600" b="1" dirty="0" smtClean="0"/>
              <a:t>go</a:t>
            </a:r>
            <a:r>
              <a:rPr lang="en-AU" sz="1600" dirty="0" smtClean="0"/>
              <a:t> </a:t>
            </a:r>
            <a:endParaRPr lang="en-AU" sz="1600" dirty="0"/>
          </a:p>
        </p:txBody>
      </p:sp>
      <p:sp>
        <p:nvSpPr>
          <p:cNvPr id="5" name="Rectangle 4"/>
          <p:cNvSpPr/>
          <p:nvPr/>
        </p:nvSpPr>
        <p:spPr>
          <a:xfrm>
            <a:off x="8767365" y="2331784"/>
            <a:ext cx="605117" cy="338554"/>
          </a:xfrm>
          <a:prstGeom prst="rect">
            <a:avLst/>
          </a:prstGeom>
        </p:spPr>
        <p:txBody>
          <a:bodyPr wrap="square">
            <a:spAutoFit/>
          </a:bodyPr>
          <a:lstStyle/>
          <a:p>
            <a:r>
              <a:rPr lang="en-AU" sz="1600" b="1" dirty="0"/>
              <a:t>Yes</a:t>
            </a:r>
            <a:endParaRPr lang="en-AU" sz="1600" dirty="0"/>
          </a:p>
        </p:txBody>
      </p:sp>
      <p:sp>
        <p:nvSpPr>
          <p:cNvPr id="6" name="Rectangle 5"/>
          <p:cNvSpPr/>
          <p:nvPr/>
        </p:nvSpPr>
        <p:spPr>
          <a:xfrm>
            <a:off x="10593541" y="2763133"/>
            <a:ext cx="1100569" cy="338554"/>
          </a:xfrm>
          <a:prstGeom prst="rect">
            <a:avLst/>
          </a:prstGeom>
        </p:spPr>
        <p:txBody>
          <a:bodyPr wrap="square">
            <a:spAutoFit/>
          </a:bodyPr>
          <a:lstStyle/>
          <a:p>
            <a:r>
              <a:rPr lang="en-AU" sz="1600" b="1" dirty="0"/>
              <a:t>Maybe</a:t>
            </a:r>
            <a:r>
              <a:rPr lang="en-AU" sz="1600" dirty="0"/>
              <a:t> </a:t>
            </a:r>
          </a:p>
        </p:txBody>
      </p:sp>
    </p:spTree>
    <p:extLst>
      <p:ext uri="{BB962C8B-B14F-4D97-AF65-F5344CB8AC3E}">
        <p14:creationId xmlns:p14="http://schemas.microsoft.com/office/powerpoint/2010/main" val="32549827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t">
            <a:normAutofit/>
          </a:bodyPr>
          <a:lstStyle/>
          <a:p>
            <a:pPr algn="l"/>
            <a:r>
              <a:rPr lang="en-AU" dirty="0"/>
              <a:t>Activity – </a:t>
            </a:r>
            <a:r>
              <a:rPr lang="en-AU" dirty="0" smtClean="0"/>
              <a:t>Choose your refined concept</a:t>
            </a:r>
            <a:endParaRPr lang="en-AU" dirty="0"/>
          </a:p>
        </p:txBody>
      </p:sp>
      <p:sp>
        <p:nvSpPr>
          <p:cNvPr id="4" name="Content Placeholder 3"/>
          <p:cNvSpPr>
            <a:spLocks noGrp="1"/>
          </p:cNvSpPr>
          <p:nvPr>
            <p:ph type="body" sz="quarter" idx="11"/>
          </p:nvPr>
        </p:nvSpPr>
        <p:spPr>
          <a:xfrm>
            <a:off x="2523038" y="1438523"/>
            <a:ext cx="6678323" cy="4513430"/>
          </a:xfrm>
        </p:spPr>
        <p:txBody>
          <a:bodyPr>
            <a:normAutofit fontScale="85000" lnSpcReduction="10000"/>
          </a:bodyPr>
          <a:lstStyle/>
          <a:p>
            <a:pPr marL="0" indent="0">
              <a:lnSpc>
                <a:spcPct val="120000"/>
              </a:lnSpc>
              <a:buClr>
                <a:schemeClr val="accent5"/>
              </a:buClr>
              <a:buNone/>
            </a:pPr>
            <a:r>
              <a:rPr lang="en-AU" sz="2400" dirty="0">
                <a:cs typeface="Arial" panose="020B0604020202020204" pitchFamily="34" charset="0"/>
              </a:rPr>
              <a:t>This activity should help you as a group prioritise and decide which concept to take forward</a:t>
            </a:r>
          </a:p>
          <a:p>
            <a:pPr>
              <a:lnSpc>
                <a:spcPct val="120000"/>
              </a:lnSpc>
              <a:buClr>
                <a:schemeClr val="accent5"/>
              </a:buClr>
            </a:pPr>
            <a:r>
              <a:rPr lang="en-AU" sz="2400" dirty="0">
                <a:cs typeface="Arial" panose="020B0604020202020204" pitchFamily="34" charset="0"/>
              </a:rPr>
              <a:t>You each have </a:t>
            </a:r>
            <a:r>
              <a:rPr lang="en-AU" sz="2400" dirty="0" smtClean="0">
                <a:cs typeface="Arial" panose="020B0604020202020204" pitchFamily="34" charset="0"/>
              </a:rPr>
              <a:t>1 sticker (‘coin’) </a:t>
            </a:r>
            <a:r>
              <a:rPr lang="en-AU" sz="2400" dirty="0">
                <a:cs typeface="Arial" panose="020B0604020202020204" pitchFamily="34" charset="0"/>
              </a:rPr>
              <a:t>to spend on your concepts. </a:t>
            </a:r>
          </a:p>
          <a:p>
            <a:pPr>
              <a:lnSpc>
                <a:spcPct val="120000"/>
              </a:lnSpc>
              <a:buClr>
                <a:schemeClr val="accent5"/>
              </a:buClr>
            </a:pPr>
            <a:r>
              <a:rPr lang="en-AU" sz="2400" dirty="0" smtClean="0">
                <a:cs typeface="Arial" panose="020B0604020202020204" pitchFamily="34" charset="0"/>
              </a:rPr>
              <a:t>Before </a:t>
            </a:r>
            <a:r>
              <a:rPr lang="en-AU" sz="2400" dirty="0">
                <a:cs typeface="Arial" panose="020B0604020202020204" pitchFamily="34" charset="0"/>
              </a:rPr>
              <a:t>spending your </a:t>
            </a:r>
            <a:r>
              <a:rPr lang="en-AU" sz="2400" dirty="0" smtClean="0">
                <a:cs typeface="Arial" panose="020B0604020202020204" pitchFamily="34" charset="0"/>
              </a:rPr>
              <a:t>coin, </a:t>
            </a:r>
            <a:r>
              <a:rPr lang="en-AU" sz="2400" dirty="0">
                <a:cs typeface="Arial" panose="020B0604020202020204" pitchFamily="34" charset="0"/>
              </a:rPr>
              <a:t>consider the following </a:t>
            </a:r>
            <a:r>
              <a:rPr lang="en-AU" sz="2400" b="1" dirty="0">
                <a:cs typeface="Arial" panose="020B0604020202020204" pitchFamily="34" charset="0"/>
              </a:rPr>
              <a:t>with equal importance</a:t>
            </a:r>
            <a:r>
              <a:rPr lang="en-AU" sz="2400" dirty="0">
                <a:cs typeface="Arial" panose="020B0604020202020204" pitchFamily="34" charset="0"/>
              </a:rPr>
              <a:t>:</a:t>
            </a:r>
          </a:p>
          <a:p>
            <a:pPr marL="800100" lvl="1" indent="-342900">
              <a:lnSpc>
                <a:spcPct val="120000"/>
              </a:lnSpc>
              <a:buClr>
                <a:schemeClr val="accent5"/>
              </a:buClr>
              <a:buFont typeface="Arial" panose="020B0604020202020204" pitchFamily="34" charset="0"/>
              <a:buChar char="•"/>
            </a:pPr>
            <a:r>
              <a:rPr lang="en-AU" sz="2400" dirty="0">
                <a:cs typeface="Arial" panose="020B0604020202020204" pitchFamily="34" charset="0"/>
              </a:rPr>
              <a:t>How well does the concept address the design question?</a:t>
            </a:r>
          </a:p>
          <a:p>
            <a:pPr marL="800100" lvl="1" indent="-342900">
              <a:lnSpc>
                <a:spcPct val="120000"/>
              </a:lnSpc>
              <a:buClr>
                <a:schemeClr val="accent5"/>
              </a:buClr>
              <a:buFont typeface="Arial" panose="020B0604020202020204" pitchFamily="34" charset="0"/>
              <a:buChar char="•"/>
            </a:pPr>
            <a:r>
              <a:rPr lang="en-AU" sz="2400" dirty="0">
                <a:cs typeface="Arial" panose="020B0604020202020204" pitchFamily="34" charset="0"/>
              </a:rPr>
              <a:t>How well does the concept alleviate users’ pain points?</a:t>
            </a:r>
          </a:p>
          <a:p>
            <a:pPr lvl="0">
              <a:lnSpc>
                <a:spcPct val="120000"/>
              </a:lnSpc>
            </a:pPr>
            <a:r>
              <a:rPr lang="en-AU" sz="2400" dirty="0">
                <a:cs typeface="Arial" panose="020B0604020202020204" pitchFamily="34" charset="0"/>
              </a:rPr>
              <a:t>The winning concept will be the one with the most coins</a:t>
            </a:r>
            <a:r>
              <a:rPr lang="en-AU" sz="2400" dirty="0" smtClean="0">
                <a:cs typeface="Arial" panose="020B0604020202020204" pitchFamily="34" charset="0"/>
              </a:rPr>
              <a:t>!</a:t>
            </a:r>
            <a:endParaRPr lang="en-AU" sz="2400" dirty="0">
              <a:cs typeface="Arial" panose="020B0604020202020204" pitchFamily="34" charset="0"/>
            </a:endParaRPr>
          </a:p>
        </p:txBody>
      </p:sp>
      <p:sp>
        <p:nvSpPr>
          <p:cNvPr id="24" name="Slide Number Placeholder 2"/>
          <p:cNvSpPr txBox="1">
            <a:spLocks/>
          </p:cNvSpPr>
          <p:nvPr/>
        </p:nvSpPr>
        <p:spPr>
          <a:xfrm>
            <a:off x="8648944" y="6337878"/>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7631431-254B-420B-A6E9-4316D238AFD8}" type="slidenum">
              <a:rPr lang="en-AU" smtClean="0"/>
              <a:pPr/>
              <a:t>66</a:t>
            </a:fld>
            <a:endParaRPr lang="en-AU" dirty="0"/>
          </a:p>
        </p:txBody>
      </p:sp>
    </p:spTree>
    <p:extLst>
      <p:ext uri="{BB962C8B-B14F-4D97-AF65-F5344CB8AC3E}">
        <p14:creationId xmlns:p14="http://schemas.microsoft.com/office/powerpoint/2010/main" val="24130813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solidFill>
                  <a:schemeClr val="tx1"/>
                </a:solidFill>
              </a:rPr>
              <a:t>Storyboarding</a:t>
            </a:r>
            <a:endParaRPr lang="en-AU" dirty="0">
              <a:solidFill>
                <a:schemeClr val="tx1"/>
              </a:solidFill>
            </a:endParaRPr>
          </a:p>
        </p:txBody>
      </p:sp>
      <p:pic>
        <p:nvPicPr>
          <p:cNvPr id="8" name="Picture Placeholder 7"/>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t="671" b="671"/>
          <a:stretch>
            <a:fillRect/>
          </a:stretch>
        </p:blipFill>
        <p:spPr>
          <a:xfrm>
            <a:off x="6871058" y="1339702"/>
            <a:ext cx="5320942" cy="3574053"/>
          </a:xfrm>
          <a:prstGeom prst="rect">
            <a:avLst/>
          </a:prstGeom>
        </p:spPr>
      </p:pic>
      <p:sp>
        <p:nvSpPr>
          <p:cNvPr id="5" name="Text Placeholder 4"/>
          <p:cNvSpPr>
            <a:spLocks noGrp="1"/>
          </p:cNvSpPr>
          <p:nvPr>
            <p:ph type="body" sz="quarter" idx="14"/>
          </p:nvPr>
        </p:nvSpPr>
        <p:spPr>
          <a:xfrm>
            <a:off x="262686" y="1039776"/>
            <a:ext cx="6488987" cy="4913850"/>
          </a:xfrm>
        </p:spPr>
        <p:txBody>
          <a:bodyPr>
            <a:normAutofit/>
          </a:bodyPr>
          <a:lstStyle/>
          <a:p>
            <a:pPr marL="0" indent="0">
              <a:buNone/>
            </a:pPr>
            <a:r>
              <a:rPr lang="en-AU" b="1" dirty="0">
                <a:solidFill>
                  <a:schemeClr val="tx1"/>
                </a:solidFill>
                <a:cs typeface="Arial" panose="020B0604020202020204" pitchFamily="34" charset="0"/>
              </a:rPr>
              <a:t>We use storyboards to…</a:t>
            </a:r>
          </a:p>
          <a:p>
            <a:r>
              <a:rPr lang="en-AU" dirty="0">
                <a:solidFill>
                  <a:schemeClr val="tx1"/>
                </a:solidFill>
                <a:cs typeface="Arial" panose="020B0604020202020204" pitchFamily="34" charset="0"/>
              </a:rPr>
              <a:t>Tell the story of how </a:t>
            </a:r>
            <a:r>
              <a:rPr lang="en-AU" dirty="0" smtClean="0">
                <a:solidFill>
                  <a:schemeClr val="tx1"/>
                </a:solidFill>
                <a:cs typeface="Arial" panose="020B0604020202020204" pitchFamily="34" charset="0"/>
              </a:rPr>
              <a:t>our solution </a:t>
            </a:r>
            <a:r>
              <a:rPr lang="en-AU" dirty="0">
                <a:solidFill>
                  <a:schemeClr val="tx1"/>
                </a:solidFill>
                <a:cs typeface="Arial" panose="020B0604020202020204" pitchFamily="34" charset="0"/>
              </a:rPr>
              <a:t>will </a:t>
            </a:r>
            <a:r>
              <a:rPr lang="en-AU" dirty="0" smtClean="0">
                <a:solidFill>
                  <a:schemeClr val="tx1"/>
                </a:solidFill>
                <a:cs typeface="Arial" panose="020B0604020202020204" pitchFamily="34" charset="0"/>
              </a:rPr>
              <a:t>work: </a:t>
            </a:r>
            <a:r>
              <a:rPr lang="en-AU" b="1" dirty="0" smtClean="0">
                <a:solidFill>
                  <a:schemeClr val="tx1"/>
                </a:solidFill>
                <a:cs typeface="Arial" panose="020B0604020202020204" pitchFamily="34" charset="0"/>
              </a:rPr>
              <a:t>future state</a:t>
            </a:r>
            <a:r>
              <a:rPr lang="en-AU" dirty="0" smtClean="0">
                <a:solidFill>
                  <a:schemeClr val="tx1"/>
                </a:solidFill>
                <a:cs typeface="Arial" panose="020B0604020202020204" pitchFamily="34" charset="0"/>
              </a:rPr>
              <a:t>. </a:t>
            </a:r>
            <a:endParaRPr lang="en-AU" dirty="0">
              <a:solidFill>
                <a:schemeClr val="tx1"/>
              </a:solidFill>
              <a:cs typeface="Arial" panose="020B0604020202020204" pitchFamily="34" charset="0"/>
            </a:endParaRPr>
          </a:p>
          <a:p>
            <a:r>
              <a:rPr lang="en-US" dirty="0">
                <a:solidFill>
                  <a:schemeClr val="tx1"/>
                </a:solidFill>
                <a:cs typeface="Arial" panose="020B0604020202020204" pitchFamily="34" charset="0"/>
              </a:rPr>
              <a:t>Help us think through the end-to-end user experience </a:t>
            </a:r>
            <a:r>
              <a:rPr lang="en-US" dirty="0" smtClean="0">
                <a:solidFill>
                  <a:schemeClr val="tx1"/>
                </a:solidFill>
                <a:cs typeface="Arial" panose="020B0604020202020204" pitchFamily="34" charset="0"/>
              </a:rPr>
              <a:t>(steps</a:t>
            </a:r>
            <a:r>
              <a:rPr lang="en-US" dirty="0">
                <a:solidFill>
                  <a:schemeClr val="tx1"/>
                </a:solidFill>
                <a:cs typeface="Arial" panose="020B0604020202020204" pitchFamily="34" charset="0"/>
              </a:rPr>
              <a:t>, who else is involved, potential hurdles, how the solution addresses their challenges</a:t>
            </a:r>
            <a:r>
              <a:rPr lang="en-US" dirty="0" smtClean="0">
                <a:solidFill>
                  <a:schemeClr val="tx1"/>
                </a:solidFill>
                <a:cs typeface="Arial" panose="020B0604020202020204" pitchFamily="34" charset="0"/>
              </a:rPr>
              <a:t>)</a:t>
            </a:r>
          </a:p>
          <a:p>
            <a:r>
              <a:rPr lang="en-US" dirty="0" smtClean="0">
                <a:solidFill>
                  <a:schemeClr val="tx1"/>
                </a:solidFill>
                <a:cs typeface="Arial" panose="020B0604020202020204" pitchFamily="34" charset="0"/>
              </a:rPr>
              <a:t>Storyboards have </a:t>
            </a:r>
            <a:r>
              <a:rPr lang="en-US" dirty="0">
                <a:solidFill>
                  <a:schemeClr val="tx1"/>
                </a:solidFill>
                <a:cs typeface="Arial" panose="020B0604020202020204" pitchFamily="34" charset="0"/>
              </a:rPr>
              <a:t>a clear user (a hero) who goes on a journey (encounters a problem) and engages with a solution (your idea) to reach resolution (the end). </a:t>
            </a:r>
            <a:endParaRPr lang="en-US" dirty="0" smtClean="0">
              <a:solidFill>
                <a:schemeClr val="tx1"/>
              </a:solidFill>
              <a:cs typeface="Arial" panose="020B0604020202020204" pitchFamily="34" charset="0"/>
            </a:endParaRPr>
          </a:p>
          <a:p>
            <a:pPr marL="0" indent="0">
              <a:buNone/>
            </a:pPr>
            <a:r>
              <a:rPr lang="en-US" b="1" dirty="0" smtClean="0">
                <a:solidFill>
                  <a:schemeClr val="tx1"/>
                </a:solidFill>
                <a:cs typeface="Arial" panose="020B0604020202020204" pitchFamily="34" charset="0"/>
              </a:rPr>
              <a:t>NOTE</a:t>
            </a:r>
            <a:r>
              <a:rPr lang="en-US" dirty="0" smtClean="0">
                <a:solidFill>
                  <a:schemeClr val="tx1"/>
                </a:solidFill>
                <a:cs typeface="Arial" panose="020B0604020202020204" pitchFamily="34" charset="0"/>
              </a:rPr>
              <a:t>: Story boards are </a:t>
            </a:r>
            <a:r>
              <a:rPr lang="en-US" i="1" dirty="0" smtClean="0">
                <a:solidFill>
                  <a:schemeClr val="tx1"/>
                </a:solidFill>
                <a:cs typeface="Arial" panose="020B0604020202020204" pitchFamily="34" charset="0"/>
              </a:rPr>
              <a:t>different</a:t>
            </a:r>
            <a:r>
              <a:rPr lang="en-US" dirty="0" smtClean="0">
                <a:solidFill>
                  <a:schemeClr val="tx1"/>
                </a:solidFill>
                <a:cs typeface="Arial" panose="020B0604020202020204" pitchFamily="34" charset="0"/>
              </a:rPr>
              <a:t> from journey maps and empathy maps. </a:t>
            </a:r>
            <a:endParaRPr lang="en-US" dirty="0">
              <a:solidFill>
                <a:schemeClr val="tx1"/>
              </a:solidFill>
              <a:cs typeface="Arial" panose="020B0604020202020204" pitchFamily="34" charset="0"/>
            </a:endParaRPr>
          </a:p>
        </p:txBody>
      </p:sp>
      <p:sp>
        <p:nvSpPr>
          <p:cNvPr id="4" name="Slide Number Placeholder 3"/>
          <p:cNvSpPr>
            <a:spLocks noGrp="1"/>
          </p:cNvSpPr>
          <p:nvPr>
            <p:ph type="sldNum" sz="quarter" idx="4294967295"/>
          </p:nvPr>
        </p:nvSpPr>
        <p:spPr>
          <a:xfrm>
            <a:off x="9448800" y="6356350"/>
            <a:ext cx="2743200" cy="365125"/>
          </a:xfrm>
          <a:prstGeom prst="rect">
            <a:avLst/>
          </a:prstGeom>
        </p:spPr>
        <p:txBody>
          <a:bodyPr/>
          <a:lstStyle/>
          <a:p>
            <a:fld id="{529F5579-5D8D-4B3E-A2F7-5D0CA39E3935}" type="slidenum">
              <a:rPr lang="en-AU" smtClean="0"/>
              <a:t>67</a:t>
            </a:fld>
            <a:endParaRPr lang="en-AU" dirty="0"/>
          </a:p>
        </p:txBody>
      </p:sp>
    </p:spTree>
    <p:extLst>
      <p:ext uri="{BB962C8B-B14F-4D97-AF65-F5344CB8AC3E}">
        <p14:creationId xmlns:p14="http://schemas.microsoft.com/office/powerpoint/2010/main" val="304876710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solidFill>
                  <a:schemeClr val="tx1"/>
                </a:solidFill>
              </a:rPr>
              <a:t>Storyboarding – Natasha’s slide</a:t>
            </a:r>
            <a:endParaRPr lang="en-AU" dirty="0">
              <a:solidFill>
                <a:schemeClr val="tx1"/>
              </a:solidFill>
            </a:endParaRPr>
          </a:p>
        </p:txBody>
      </p:sp>
      <p:sp>
        <p:nvSpPr>
          <p:cNvPr id="5" name="Text Placeholder 4"/>
          <p:cNvSpPr>
            <a:spLocks noGrp="1"/>
          </p:cNvSpPr>
          <p:nvPr>
            <p:ph type="body" sz="quarter" idx="14"/>
          </p:nvPr>
        </p:nvSpPr>
        <p:spPr>
          <a:xfrm>
            <a:off x="262686" y="1039776"/>
            <a:ext cx="6488987" cy="4913850"/>
          </a:xfrm>
        </p:spPr>
        <p:txBody>
          <a:bodyPr>
            <a:normAutofit/>
          </a:bodyPr>
          <a:lstStyle/>
          <a:p>
            <a:pPr marL="0" indent="0">
              <a:buNone/>
            </a:pPr>
            <a:r>
              <a:rPr lang="en-AU" b="1" dirty="0" smtClean="0">
                <a:solidFill>
                  <a:schemeClr val="tx1"/>
                </a:solidFill>
                <a:cs typeface="Arial" panose="020B0604020202020204" pitchFamily="34" charset="0"/>
              </a:rPr>
              <a:t>We use storyboards to…</a:t>
            </a:r>
          </a:p>
          <a:p>
            <a:r>
              <a:rPr lang="en-AU" dirty="0" smtClean="0">
                <a:solidFill>
                  <a:schemeClr val="tx1"/>
                </a:solidFill>
                <a:cs typeface="Arial" panose="020B0604020202020204" pitchFamily="34" charset="0"/>
              </a:rPr>
              <a:t>Tell the story of how our solution will work: </a:t>
            </a:r>
            <a:r>
              <a:rPr lang="en-AU" b="1" dirty="0" smtClean="0">
                <a:solidFill>
                  <a:schemeClr val="tx1"/>
                </a:solidFill>
                <a:cs typeface="Arial" panose="020B0604020202020204" pitchFamily="34" charset="0"/>
              </a:rPr>
              <a:t>future state</a:t>
            </a:r>
            <a:r>
              <a:rPr lang="en-AU" dirty="0" smtClean="0">
                <a:solidFill>
                  <a:schemeClr val="tx1"/>
                </a:solidFill>
                <a:cs typeface="Arial" panose="020B0604020202020204" pitchFamily="34" charset="0"/>
              </a:rPr>
              <a:t>. </a:t>
            </a:r>
          </a:p>
          <a:p>
            <a:r>
              <a:rPr lang="en-US" dirty="0" smtClean="0">
                <a:solidFill>
                  <a:schemeClr val="tx1"/>
                </a:solidFill>
                <a:cs typeface="Arial" panose="020B0604020202020204" pitchFamily="34" charset="0"/>
              </a:rPr>
              <a:t>Help us think through the end-to-end user experience (steps, who else is involved, potential hurdles, how the solution addresses their challenges)</a:t>
            </a:r>
          </a:p>
          <a:p>
            <a:r>
              <a:rPr lang="en-US" dirty="0" smtClean="0">
                <a:solidFill>
                  <a:schemeClr val="tx1"/>
                </a:solidFill>
                <a:cs typeface="Arial" panose="020B0604020202020204" pitchFamily="34" charset="0"/>
              </a:rPr>
              <a:t>Storyboards have a clear user (a hero) who goes on a journey (encounters a problem) and engages with a solution (your idea) to reach resolution (the end). </a:t>
            </a:r>
          </a:p>
          <a:p>
            <a:pPr marL="0" indent="0">
              <a:buNone/>
            </a:pPr>
            <a:r>
              <a:rPr lang="en-US" b="1" dirty="0" smtClean="0">
                <a:solidFill>
                  <a:schemeClr val="tx1"/>
                </a:solidFill>
                <a:cs typeface="Arial" panose="020B0604020202020204" pitchFamily="34" charset="0"/>
              </a:rPr>
              <a:t>NOTE</a:t>
            </a:r>
            <a:r>
              <a:rPr lang="en-US" dirty="0" smtClean="0">
                <a:solidFill>
                  <a:schemeClr val="tx1"/>
                </a:solidFill>
                <a:cs typeface="Arial" panose="020B0604020202020204" pitchFamily="34" charset="0"/>
              </a:rPr>
              <a:t>: Story boards are </a:t>
            </a:r>
            <a:r>
              <a:rPr lang="en-US" i="1" dirty="0" smtClean="0">
                <a:solidFill>
                  <a:schemeClr val="tx1"/>
                </a:solidFill>
                <a:cs typeface="Arial" panose="020B0604020202020204" pitchFamily="34" charset="0"/>
              </a:rPr>
              <a:t>different</a:t>
            </a:r>
            <a:r>
              <a:rPr lang="en-US" dirty="0" smtClean="0">
                <a:solidFill>
                  <a:schemeClr val="tx1"/>
                </a:solidFill>
                <a:cs typeface="Arial" panose="020B0604020202020204" pitchFamily="34" charset="0"/>
              </a:rPr>
              <a:t> from journey maps and empathy maps. </a:t>
            </a:r>
            <a:endParaRPr lang="en-US" dirty="0">
              <a:solidFill>
                <a:schemeClr val="tx1"/>
              </a:solidFill>
              <a:cs typeface="Arial" panose="020B0604020202020204" pitchFamily="34" charset="0"/>
            </a:endParaRPr>
          </a:p>
        </p:txBody>
      </p:sp>
      <p:sp>
        <p:nvSpPr>
          <p:cNvPr id="4" name="Slide Number Placeholder 3"/>
          <p:cNvSpPr>
            <a:spLocks noGrp="1"/>
          </p:cNvSpPr>
          <p:nvPr>
            <p:ph type="sldNum" sz="quarter" idx="4294967295"/>
          </p:nvPr>
        </p:nvSpPr>
        <p:spPr>
          <a:xfrm>
            <a:off x="9448800" y="6356350"/>
            <a:ext cx="2743200" cy="365125"/>
          </a:xfrm>
          <a:prstGeom prst="rect">
            <a:avLst/>
          </a:prstGeom>
        </p:spPr>
        <p:txBody>
          <a:bodyPr/>
          <a:lstStyle/>
          <a:p>
            <a:fld id="{529F5579-5D8D-4B3E-A2F7-5D0CA39E3935}" type="slidenum">
              <a:rPr lang="en-AU" smtClean="0"/>
              <a:t>68</a:t>
            </a:fld>
            <a:endParaRPr lang="en-AU" dirty="0"/>
          </a:p>
        </p:txBody>
      </p:sp>
      <p:sp>
        <p:nvSpPr>
          <p:cNvPr id="3" name="Picture Placeholder 2"/>
          <p:cNvSpPr>
            <a:spLocks noGrp="1"/>
          </p:cNvSpPr>
          <p:nvPr>
            <p:ph type="pic" sz="quarter" idx="11"/>
          </p:nvPr>
        </p:nvSpPr>
        <p:spPr/>
      </p:sp>
    </p:spTree>
    <p:extLst>
      <p:ext uri="{BB962C8B-B14F-4D97-AF65-F5344CB8AC3E}">
        <p14:creationId xmlns:p14="http://schemas.microsoft.com/office/powerpoint/2010/main" val="2799968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Case study: storyboarding</a:t>
            </a:r>
            <a:endParaRPr lang="en-AU" dirty="0"/>
          </a:p>
        </p:txBody>
      </p:sp>
      <p:pic>
        <p:nvPicPr>
          <p:cNvPr id="3" name="Picture 2"/>
          <p:cNvPicPr>
            <a:picLocks noChangeAspect="1"/>
          </p:cNvPicPr>
          <p:nvPr/>
        </p:nvPicPr>
        <p:blipFill>
          <a:blip r:embed="rId3"/>
          <a:stretch>
            <a:fillRect/>
          </a:stretch>
        </p:blipFill>
        <p:spPr>
          <a:xfrm>
            <a:off x="2033740" y="957430"/>
            <a:ext cx="7783893" cy="5340927"/>
          </a:xfrm>
          <a:prstGeom prst="rect">
            <a:avLst/>
          </a:prstGeom>
        </p:spPr>
      </p:pic>
    </p:spTree>
    <p:extLst>
      <p:ext uri="{BB962C8B-B14F-4D97-AF65-F5344CB8AC3E}">
        <p14:creationId xmlns:p14="http://schemas.microsoft.com/office/powerpoint/2010/main" val="4505797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en-AU" dirty="0"/>
              <a:t>Activity </a:t>
            </a:r>
            <a:r>
              <a:rPr lang="en-AU" dirty="0" smtClean="0"/>
              <a:t>– Creating data points</a:t>
            </a:r>
            <a:endParaRPr lang="en-AU" dirty="0"/>
          </a:p>
        </p:txBody>
      </p:sp>
      <p:sp>
        <p:nvSpPr>
          <p:cNvPr id="3" name="Content Placeholder 2"/>
          <p:cNvSpPr>
            <a:spLocks noGrp="1"/>
          </p:cNvSpPr>
          <p:nvPr>
            <p:ph type="body" sz="quarter" idx="11"/>
          </p:nvPr>
        </p:nvSpPr>
        <p:spPr/>
        <p:txBody>
          <a:bodyPr>
            <a:noAutofit/>
          </a:bodyPr>
          <a:lstStyle/>
          <a:p>
            <a:pPr marL="342900" indent="-342900">
              <a:buAutoNum type="arabicPeriod"/>
            </a:pPr>
            <a:r>
              <a:rPr lang="en-AU" b="1" dirty="0" smtClean="0"/>
              <a:t>In groups of 2-4 </a:t>
            </a:r>
            <a:r>
              <a:rPr lang="en-AU" dirty="0" smtClean="0"/>
              <a:t>review your notes and  capture sheets from Day 1 interviews. On post-it notes, write down </a:t>
            </a:r>
            <a:r>
              <a:rPr lang="en-AU" b="1" dirty="0" smtClean="0"/>
              <a:t>key</a:t>
            </a:r>
            <a:r>
              <a:rPr lang="en-AU" dirty="0" smtClean="0"/>
              <a:t>:</a:t>
            </a:r>
          </a:p>
          <a:p>
            <a:r>
              <a:rPr lang="en-AU" dirty="0" smtClean="0"/>
              <a:t>Quotes, and</a:t>
            </a:r>
          </a:p>
          <a:p>
            <a:r>
              <a:rPr lang="en-AU" dirty="0" smtClean="0"/>
              <a:t>Observations</a:t>
            </a:r>
          </a:p>
          <a:p>
            <a:r>
              <a:rPr lang="en-AU" dirty="0" smtClean="0"/>
              <a:t>Code each post-it note according to the interview</a:t>
            </a:r>
          </a:p>
          <a:p>
            <a:pPr marL="0" indent="0">
              <a:buNone/>
            </a:pPr>
            <a:r>
              <a:rPr lang="en-AU" b="1" dirty="0" smtClean="0"/>
              <a:t>Please note: </a:t>
            </a:r>
            <a:r>
              <a:rPr lang="en-AU" dirty="0" smtClean="0"/>
              <a:t>If your data isn’t captured on a post-it note it will get missed in your analysis </a:t>
            </a:r>
          </a:p>
          <a:p>
            <a:pPr marL="0" lvl="0" indent="0">
              <a:lnSpc>
                <a:spcPct val="100000"/>
              </a:lnSpc>
              <a:spcBef>
                <a:spcPts val="0"/>
              </a:spcBef>
              <a:buClrTx/>
              <a:buNone/>
              <a:defRPr/>
            </a:pPr>
            <a:endParaRPr lang="en-US" dirty="0" smtClean="0"/>
          </a:p>
        </p:txBody>
      </p:sp>
      <p:sp>
        <p:nvSpPr>
          <p:cNvPr id="2" name="Rounded Rectangle 1"/>
          <p:cNvSpPr/>
          <p:nvPr/>
        </p:nvSpPr>
        <p:spPr>
          <a:xfrm>
            <a:off x="7318845" y="1529654"/>
            <a:ext cx="4692073" cy="4679718"/>
          </a:xfrm>
          <a:prstGeom prst="round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smtClean="0">
                <a:solidFill>
                  <a:schemeClr val="bg1"/>
                </a:solidFill>
              </a:rPr>
              <a:t>Remember a good post-it note has:</a:t>
            </a:r>
          </a:p>
          <a:p>
            <a:pPr marL="342900" indent="-342900">
              <a:buFont typeface="Arial" panose="020B0604020202020204" pitchFamily="34" charset="0"/>
              <a:buChar char="•"/>
            </a:pPr>
            <a:r>
              <a:rPr lang="en-US" sz="2400" dirty="0" smtClean="0">
                <a:solidFill>
                  <a:schemeClr val="bg1"/>
                </a:solidFill>
              </a:rPr>
              <a:t>One idea per post-it note</a:t>
            </a:r>
          </a:p>
          <a:p>
            <a:pPr marL="342900" indent="-342900">
              <a:buFont typeface="Arial" panose="020B0604020202020204" pitchFamily="34" charset="0"/>
              <a:buChar char="•"/>
            </a:pPr>
            <a:r>
              <a:rPr lang="en-US" sz="2400" dirty="0" smtClean="0">
                <a:solidFill>
                  <a:schemeClr val="bg1"/>
                </a:solidFill>
              </a:rPr>
              <a:t>No acronyms </a:t>
            </a:r>
          </a:p>
          <a:p>
            <a:pPr marL="342900" indent="-342900">
              <a:buFont typeface="Arial" panose="020B0604020202020204" pitchFamily="34" charset="0"/>
              <a:buChar char="•"/>
            </a:pPr>
            <a:r>
              <a:rPr lang="en-US" sz="2400" dirty="0" smtClean="0">
                <a:solidFill>
                  <a:schemeClr val="bg1"/>
                </a:solidFill>
              </a:rPr>
              <a:t>Use Sharpies</a:t>
            </a:r>
          </a:p>
          <a:p>
            <a:pPr marL="342900" indent="-342900">
              <a:buFont typeface="Arial" panose="020B0604020202020204" pitchFamily="34" charset="0"/>
              <a:buChar char="•"/>
            </a:pPr>
            <a:r>
              <a:rPr lang="en-US" sz="2400" dirty="0" smtClean="0">
                <a:solidFill>
                  <a:schemeClr val="bg1"/>
                </a:solidFill>
              </a:rPr>
              <a:t>Is a sentence / has context </a:t>
            </a:r>
            <a:br>
              <a:rPr lang="en-US" sz="2400" dirty="0" smtClean="0">
                <a:solidFill>
                  <a:schemeClr val="bg1"/>
                </a:solidFill>
              </a:rPr>
            </a:br>
            <a:r>
              <a:rPr lang="en-US" sz="2400" dirty="0" smtClean="0">
                <a:solidFill>
                  <a:schemeClr val="bg1"/>
                </a:solidFill>
              </a:rPr>
              <a:t>“people prefer on the job training to formal training” not “on the job training”</a:t>
            </a:r>
            <a:endParaRPr lang="en-US" sz="2400" dirty="0">
              <a:solidFill>
                <a:schemeClr val="bg1"/>
              </a:solidFill>
            </a:endParaRPr>
          </a:p>
        </p:txBody>
      </p:sp>
    </p:spTree>
    <p:extLst>
      <p:ext uri="{BB962C8B-B14F-4D97-AF65-F5344CB8AC3E}">
        <p14:creationId xmlns:p14="http://schemas.microsoft.com/office/powerpoint/2010/main" val="255812291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Case study: storyboarding</a:t>
            </a:r>
            <a:endParaRPr lang="en-AU" dirty="0"/>
          </a:p>
        </p:txBody>
      </p:sp>
      <p:pic>
        <p:nvPicPr>
          <p:cNvPr id="5" name="Picture 4"/>
          <p:cNvPicPr>
            <a:picLocks noChangeAspect="1"/>
          </p:cNvPicPr>
          <p:nvPr/>
        </p:nvPicPr>
        <p:blipFill>
          <a:blip r:embed="rId3"/>
          <a:stretch>
            <a:fillRect/>
          </a:stretch>
        </p:blipFill>
        <p:spPr>
          <a:xfrm>
            <a:off x="438150" y="957430"/>
            <a:ext cx="10896600" cy="4530299"/>
          </a:xfrm>
          <a:prstGeom prst="rect">
            <a:avLst/>
          </a:prstGeom>
        </p:spPr>
      </p:pic>
    </p:spTree>
    <p:extLst>
      <p:ext uri="{BB962C8B-B14F-4D97-AF65-F5344CB8AC3E}">
        <p14:creationId xmlns:p14="http://schemas.microsoft.com/office/powerpoint/2010/main" val="26926993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Activity – </a:t>
            </a:r>
            <a:r>
              <a:rPr lang="en-AU" dirty="0" smtClean="0">
                <a:solidFill>
                  <a:schemeClr val="tx1"/>
                </a:solidFill>
              </a:rPr>
              <a:t>Storyboard it!</a:t>
            </a:r>
            <a:endParaRPr lang="en-AU" dirty="0">
              <a:solidFill>
                <a:schemeClr val="tx1"/>
              </a:solidFill>
            </a:endParaRPr>
          </a:p>
        </p:txBody>
      </p:sp>
      <p:sp>
        <p:nvSpPr>
          <p:cNvPr id="7" name="Text Placeholder 6"/>
          <p:cNvSpPr>
            <a:spLocks noGrp="1"/>
          </p:cNvSpPr>
          <p:nvPr>
            <p:ph type="body" sz="quarter" idx="11"/>
          </p:nvPr>
        </p:nvSpPr>
        <p:spPr>
          <a:xfrm>
            <a:off x="2333984" y="1612798"/>
            <a:ext cx="6064057" cy="4513430"/>
          </a:xfrm>
        </p:spPr>
        <p:txBody>
          <a:bodyPr>
            <a:normAutofit/>
          </a:bodyPr>
          <a:lstStyle/>
          <a:p>
            <a:pPr>
              <a:lnSpc>
                <a:spcPct val="100000"/>
              </a:lnSpc>
            </a:pPr>
            <a:r>
              <a:rPr lang="en-US" dirty="0">
                <a:solidFill>
                  <a:schemeClr val="tx1"/>
                </a:solidFill>
                <a:cs typeface="Arial" panose="020B0604020202020204" pitchFamily="34" charset="0"/>
              </a:rPr>
              <a:t>Create a storyboard for your idea. Think about:</a:t>
            </a:r>
          </a:p>
          <a:p>
            <a:pPr marL="571500" lvl="1" indent="-457200">
              <a:lnSpc>
                <a:spcPct val="100000"/>
              </a:lnSpc>
              <a:buFont typeface="Courier New" panose="02070309020205020404" pitchFamily="49" charset="0"/>
              <a:buChar char="o"/>
            </a:pPr>
            <a:r>
              <a:rPr lang="en-US" b="1" dirty="0">
                <a:solidFill>
                  <a:schemeClr val="tx1"/>
                </a:solidFill>
                <a:cs typeface="Arial" panose="020B0604020202020204" pitchFamily="34" charset="0"/>
              </a:rPr>
              <a:t>The beginning: </a:t>
            </a:r>
            <a:r>
              <a:rPr lang="en-US" dirty="0">
                <a:solidFill>
                  <a:schemeClr val="tx1"/>
                </a:solidFill>
                <a:cs typeface="Arial" panose="020B0604020202020204" pitchFamily="34" charset="0"/>
              </a:rPr>
              <a:t>Introduce us to </a:t>
            </a:r>
            <a:r>
              <a:rPr lang="en-US" dirty="0" smtClean="0">
                <a:solidFill>
                  <a:schemeClr val="tx1"/>
                </a:solidFill>
                <a:cs typeface="Arial" panose="020B0604020202020204" pitchFamily="34" charset="0"/>
              </a:rPr>
              <a:t>your </a:t>
            </a:r>
            <a:r>
              <a:rPr lang="en-US" dirty="0">
                <a:solidFill>
                  <a:schemeClr val="tx1"/>
                </a:solidFill>
                <a:cs typeface="Arial" panose="020B0604020202020204" pitchFamily="34" charset="0"/>
              </a:rPr>
              <a:t>character </a:t>
            </a:r>
            <a:r>
              <a:rPr lang="en-US" dirty="0" smtClean="0">
                <a:solidFill>
                  <a:schemeClr val="tx1"/>
                </a:solidFill>
                <a:cs typeface="Arial" panose="020B0604020202020204" pitchFamily="34" charset="0"/>
              </a:rPr>
              <a:t>and </a:t>
            </a:r>
            <a:r>
              <a:rPr lang="en-US" dirty="0">
                <a:solidFill>
                  <a:schemeClr val="tx1"/>
                </a:solidFill>
                <a:cs typeface="Arial" panose="020B0604020202020204" pitchFamily="34" charset="0"/>
              </a:rPr>
              <a:t>what they want to achieve</a:t>
            </a:r>
          </a:p>
          <a:p>
            <a:pPr marL="571500" lvl="1" indent="-457200">
              <a:lnSpc>
                <a:spcPct val="100000"/>
              </a:lnSpc>
              <a:buFont typeface="Courier New" panose="02070309020205020404" pitchFamily="49" charset="0"/>
              <a:buChar char="o"/>
            </a:pPr>
            <a:r>
              <a:rPr lang="en-US" b="1" dirty="0">
                <a:solidFill>
                  <a:schemeClr val="tx1"/>
                </a:solidFill>
                <a:cs typeface="Arial" panose="020B0604020202020204" pitchFamily="34" charset="0"/>
              </a:rPr>
              <a:t>The crisis:</a:t>
            </a:r>
            <a:r>
              <a:rPr lang="en-US" dirty="0">
                <a:solidFill>
                  <a:schemeClr val="tx1"/>
                </a:solidFill>
                <a:cs typeface="Arial" panose="020B0604020202020204" pitchFamily="34" charset="0"/>
              </a:rPr>
              <a:t> What </a:t>
            </a:r>
            <a:r>
              <a:rPr lang="en-US" dirty="0" smtClean="0">
                <a:solidFill>
                  <a:schemeClr val="tx1"/>
                </a:solidFill>
                <a:cs typeface="Arial" panose="020B0604020202020204" pitchFamily="34" charset="0"/>
              </a:rPr>
              <a:t>challenges/problems </a:t>
            </a:r>
            <a:r>
              <a:rPr lang="en-US" dirty="0">
                <a:solidFill>
                  <a:schemeClr val="tx1"/>
                </a:solidFill>
                <a:cs typeface="Arial" panose="020B0604020202020204" pitchFamily="34" charset="0"/>
              </a:rPr>
              <a:t>do they </a:t>
            </a:r>
            <a:r>
              <a:rPr lang="en-US" dirty="0" smtClean="0">
                <a:solidFill>
                  <a:schemeClr val="tx1"/>
                </a:solidFill>
                <a:cs typeface="Arial" panose="020B0604020202020204" pitchFamily="34" charset="0"/>
              </a:rPr>
              <a:t>face?</a:t>
            </a:r>
            <a:endParaRPr lang="en-US" dirty="0">
              <a:solidFill>
                <a:schemeClr val="tx1"/>
              </a:solidFill>
              <a:cs typeface="Arial" panose="020B0604020202020204" pitchFamily="34" charset="0"/>
            </a:endParaRPr>
          </a:p>
          <a:p>
            <a:pPr marL="571500" lvl="1" indent="-457200">
              <a:lnSpc>
                <a:spcPct val="100000"/>
              </a:lnSpc>
              <a:buFont typeface="Courier New" panose="02070309020205020404" pitchFamily="49" charset="0"/>
              <a:buChar char="o"/>
            </a:pPr>
            <a:r>
              <a:rPr lang="en-US" b="1" dirty="0">
                <a:solidFill>
                  <a:schemeClr val="tx1"/>
                </a:solidFill>
                <a:cs typeface="Arial" panose="020B0604020202020204" pitchFamily="34" charset="0"/>
              </a:rPr>
              <a:t>The solution: </a:t>
            </a:r>
            <a:r>
              <a:rPr lang="en-US" dirty="0">
                <a:solidFill>
                  <a:schemeClr val="tx1"/>
                </a:solidFill>
                <a:cs typeface="Arial" panose="020B0604020202020204" pitchFamily="34" charset="0"/>
              </a:rPr>
              <a:t>Your idea and how they found it, how it works, how they use it, who they interact with etc.</a:t>
            </a:r>
          </a:p>
          <a:p>
            <a:pPr marL="571500" lvl="1" indent="-457200">
              <a:lnSpc>
                <a:spcPct val="100000"/>
              </a:lnSpc>
              <a:buFont typeface="Courier New" panose="02070309020205020404" pitchFamily="49" charset="0"/>
              <a:buChar char="o"/>
            </a:pPr>
            <a:r>
              <a:rPr lang="en-US" b="1" dirty="0">
                <a:solidFill>
                  <a:schemeClr val="tx1"/>
                </a:solidFill>
                <a:cs typeface="Arial" panose="020B0604020202020204" pitchFamily="34" charset="0"/>
              </a:rPr>
              <a:t>The outcome: </a:t>
            </a:r>
            <a:r>
              <a:rPr lang="en-US" dirty="0">
                <a:solidFill>
                  <a:schemeClr val="tx1"/>
                </a:solidFill>
                <a:cs typeface="Arial" panose="020B0604020202020204" pitchFamily="34" charset="0"/>
              </a:rPr>
              <a:t>How it fixed their problem</a:t>
            </a:r>
          </a:p>
          <a:p>
            <a:pPr>
              <a:lnSpc>
                <a:spcPct val="100000"/>
              </a:lnSpc>
            </a:pPr>
            <a:r>
              <a:rPr lang="en-AU" dirty="0">
                <a:solidFill>
                  <a:schemeClr val="tx1"/>
                </a:solidFill>
                <a:cs typeface="Arial" panose="020B0604020202020204" pitchFamily="34" charset="0"/>
              </a:rPr>
              <a:t>For each step, explain what’s happening using pictures and </a:t>
            </a:r>
            <a:r>
              <a:rPr lang="en-AU" dirty="0" smtClean="0">
                <a:solidFill>
                  <a:schemeClr val="tx1"/>
                </a:solidFill>
                <a:cs typeface="Arial" panose="020B0604020202020204" pitchFamily="34" charset="0"/>
              </a:rPr>
              <a:t>text.</a:t>
            </a:r>
            <a:endParaRPr lang="en-AU" dirty="0">
              <a:solidFill>
                <a:schemeClr val="tx1"/>
              </a:solidFill>
              <a:cs typeface="Arial" panose="020B0604020202020204" pitchFamily="34" charset="0"/>
            </a:endParaRPr>
          </a:p>
        </p:txBody>
      </p:sp>
      <p:sp>
        <p:nvSpPr>
          <p:cNvPr id="3" name="Text Placeholder 2"/>
          <p:cNvSpPr>
            <a:spLocks noGrp="1"/>
          </p:cNvSpPr>
          <p:nvPr>
            <p:ph type="body" sz="quarter" idx="12"/>
          </p:nvPr>
        </p:nvSpPr>
        <p:spPr>
          <a:xfrm>
            <a:off x="8578516" y="1612798"/>
            <a:ext cx="3424704" cy="3398754"/>
          </a:xfrm>
        </p:spPr>
        <p:txBody>
          <a:bodyPr/>
          <a:lstStyle/>
          <a:p>
            <a:pPr marL="0" indent="0">
              <a:lnSpc>
                <a:spcPct val="100000"/>
              </a:lnSpc>
              <a:buNone/>
            </a:pPr>
            <a:r>
              <a:rPr lang="en-US" b="1" dirty="0">
                <a:solidFill>
                  <a:schemeClr val="tx1"/>
                </a:solidFill>
                <a:cs typeface="Arial" panose="020B0604020202020204" pitchFamily="34" charset="0"/>
              </a:rPr>
              <a:t>Tips</a:t>
            </a:r>
            <a:endParaRPr lang="en-AU" b="1" dirty="0">
              <a:solidFill>
                <a:schemeClr val="tx1"/>
              </a:solidFill>
              <a:cs typeface="Arial" panose="020B0604020202020204" pitchFamily="34" charset="0"/>
            </a:endParaRPr>
          </a:p>
          <a:p>
            <a:pPr>
              <a:lnSpc>
                <a:spcPct val="100000"/>
              </a:lnSpc>
            </a:pPr>
            <a:r>
              <a:rPr lang="en-AU" dirty="0">
                <a:solidFill>
                  <a:schemeClr val="tx1"/>
                </a:solidFill>
                <a:cs typeface="Arial" panose="020B0604020202020204" pitchFamily="34" charset="0"/>
              </a:rPr>
              <a:t>Don’t get hung up on your sketching ability – stick figures, smiley faces and cartoons are great!</a:t>
            </a:r>
          </a:p>
          <a:p>
            <a:endParaRPr lang="en-AU" dirty="0"/>
          </a:p>
        </p:txBody>
      </p:sp>
      <p:sp>
        <p:nvSpPr>
          <p:cNvPr id="4" name="Slide Number Placeholder 3"/>
          <p:cNvSpPr>
            <a:spLocks noGrp="1"/>
          </p:cNvSpPr>
          <p:nvPr>
            <p:ph type="sldNum" sz="quarter" idx="4294967295"/>
          </p:nvPr>
        </p:nvSpPr>
        <p:spPr>
          <a:xfrm>
            <a:off x="9448800" y="6356350"/>
            <a:ext cx="2743200" cy="365125"/>
          </a:xfrm>
          <a:prstGeom prst="rect">
            <a:avLst/>
          </a:prstGeom>
        </p:spPr>
        <p:txBody>
          <a:bodyPr/>
          <a:lstStyle/>
          <a:p>
            <a:fld id="{529F5579-5D8D-4B3E-A2F7-5D0CA39E3935}" type="slidenum">
              <a:rPr lang="en-AU" smtClean="0"/>
              <a:t>71</a:t>
            </a:fld>
            <a:endParaRPr lang="en-AU" dirty="0"/>
          </a:p>
        </p:txBody>
      </p:sp>
    </p:spTree>
    <p:extLst>
      <p:ext uri="{BB962C8B-B14F-4D97-AF65-F5344CB8AC3E}">
        <p14:creationId xmlns:p14="http://schemas.microsoft.com/office/powerpoint/2010/main" val="398955731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4294967295"/>
          </p:nvPr>
        </p:nvSpPr>
        <p:spPr>
          <a:xfrm>
            <a:off x="2564800" y="1450437"/>
            <a:ext cx="8999621" cy="1674297"/>
          </a:xfrm>
        </p:spPr>
        <p:txBody>
          <a:bodyPr>
            <a:normAutofit/>
          </a:bodyPr>
          <a:lstStyle/>
          <a:p>
            <a:pPr marL="0" indent="0">
              <a:buNone/>
            </a:pPr>
            <a:r>
              <a:rPr lang="en-AU" b="1" dirty="0" smtClean="0"/>
              <a:t>Objective: </a:t>
            </a:r>
            <a:r>
              <a:rPr lang="en-AU" dirty="0" smtClean="0"/>
              <a:t>Visualise</a:t>
            </a:r>
            <a:r>
              <a:rPr lang="en-US" dirty="0" smtClean="0"/>
              <a:t> </a:t>
            </a:r>
            <a:r>
              <a:rPr lang="en-US" dirty="0"/>
              <a:t>end-to-end user </a:t>
            </a:r>
            <a:r>
              <a:rPr lang="en-US" dirty="0" smtClean="0"/>
              <a:t>experience, including steps</a:t>
            </a:r>
            <a:r>
              <a:rPr lang="en-US" dirty="0"/>
              <a:t>, who else is involved, potential hurdles, how the solution addresses their </a:t>
            </a:r>
            <a:r>
              <a:rPr lang="en-US" dirty="0" smtClean="0"/>
              <a:t>challenges; uncover hidden challenges</a:t>
            </a:r>
            <a:endParaRPr lang="en-US" dirty="0"/>
          </a:p>
          <a:p>
            <a:pPr marL="0" indent="0">
              <a:buNone/>
            </a:pPr>
            <a:r>
              <a:rPr lang="en-AU" b="1" dirty="0" smtClean="0"/>
              <a:t>Output: </a:t>
            </a:r>
            <a:r>
              <a:rPr lang="en-AU" dirty="0" smtClean="0"/>
              <a:t>A visual tool for telling the </a:t>
            </a:r>
            <a:r>
              <a:rPr lang="en-AU" dirty="0"/>
              <a:t>story of how </a:t>
            </a:r>
            <a:r>
              <a:rPr lang="en-AU" dirty="0" smtClean="0"/>
              <a:t>a solution </a:t>
            </a:r>
            <a:r>
              <a:rPr lang="en-AU" dirty="0"/>
              <a:t>will </a:t>
            </a:r>
            <a:r>
              <a:rPr lang="en-AU" dirty="0" smtClean="0"/>
              <a:t>work</a:t>
            </a:r>
            <a:endParaRPr lang="en-AU" dirty="0"/>
          </a:p>
        </p:txBody>
      </p:sp>
      <p:sp>
        <p:nvSpPr>
          <p:cNvPr id="5" name="Title 1"/>
          <p:cNvSpPr txBox="1">
            <a:spLocks/>
          </p:cNvSpPr>
          <p:nvPr/>
        </p:nvSpPr>
        <p:spPr>
          <a:xfrm>
            <a:off x="0" y="394734"/>
            <a:ext cx="12192000" cy="549275"/>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3200" b="1" i="0" kern="1200">
                <a:solidFill>
                  <a:srgbClr val="373737"/>
                </a:solidFill>
                <a:latin typeface="Century Gothic" panose="020B0502020202020204" pitchFamily="34" charset="0"/>
                <a:ea typeface="+mj-ea"/>
                <a:cs typeface="+mj-cs"/>
              </a:defRPr>
            </a:lvl1pPr>
          </a:lstStyle>
          <a:p>
            <a:r>
              <a:rPr lang="en-AU" dirty="0"/>
              <a:t>Reflection – </a:t>
            </a:r>
            <a:r>
              <a:rPr lang="en-AU" dirty="0" smtClean="0"/>
              <a:t>Storyboard it!</a:t>
            </a:r>
            <a:endParaRPr lang="en-AU" dirty="0"/>
          </a:p>
        </p:txBody>
      </p:sp>
      <p:sp>
        <p:nvSpPr>
          <p:cNvPr id="6" name="Text Placeholder 3"/>
          <p:cNvSpPr txBox="1">
            <a:spLocks/>
          </p:cNvSpPr>
          <p:nvPr/>
        </p:nvSpPr>
        <p:spPr>
          <a:xfrm>
            <a:off x="655540" y="3245630"/>
            <a:ext cx="5174395" cy="2733255"/>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b="1" dirty="0" smtClean="0"/>
              <a:t>As a tool:</a:t>
            </a:r>
          </a:p>
          <a:p>
            <a:pPr marL="0" indent="0">
              <a:lnSpc>
                <a:spcPct val="100000"/>
              </a:lnSpc>
              <a:spcBef>
                <a:spcPts val="0"/>
              </a:spcBef>
              <a:buNone/>
            </a:pPr>
            <a:r>
              <a:rPr lang="en-AU" dirty="0" smtClean="0"/>
              <a:t>Tells the story of how a solution will work in a way that helps to think through practical questions.</a:t>
            </a:r>
          </a:p>
        </p:txBody>
      </p:sp>
      <p:sp>
        <p:nvSpPr>
          <p:cNvPr id="8" name="Text Placeholder 3"/>
          <p:cNvSpPr txBox="1">
            <a:spLocks/>
          </p:cNvSpPr>
          <p:nvPr/>
        </p:nvSpPr>
        <p:spPr>
          <a:xfrm>
            <a:off x="6390026" y="3245629"/>
            <a:ext cx="5174395" cy="2733255"/>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b="1" dirty="0" smtClean="0"/>
              <a:t>In a project:</a:t>
            </a:r>
          </a:p>
          <a:p>
            <a:pPr marL="0" indent="0">
              <a:lnSpc>
                <a:spcPct val="100000"/>
              </a:lnSpc>
              <a:spcBef>
                <a:spcPts val="0"/>
              </a:spcBef>
              <a:buNone/>
            </a:pPr>
            <a:r>
              <a:rPr lang="en-AU" dirty="0" smtClean="0"/>
              <a:t>Helps the team to articulate and work through assumptions about how a solution will work.</a:t>
            </a:r>
          </a:p>
          <a:p>
            <a:pPr marL="0" indent="0">
              <a:lnSpc>
                <a:spcPct val="100000"/>
              </a:lnSpc>
              <a:spcBef>
                <a:spcPts val="0"/>
              </a:spcBef>
              <a:buNone/>
            </a:pPr>
            <a:r>
              <a:rPr lang="en-AU" dirty="0" smtClean="0"/>
              <a:t>Shows the intended solution ‘in action’ for explanation to stakeholders</a:t>
            </a:r>
          </a:p>
        </p:txBody>
      </p:sp>
      <p:sp>
        <p:nvSpPr>
          <p:cNvPr id="7" name="Text Placeholder 3"/>
          <p:cNvSpPr txBox="1">
            <a:spLocks/>
          </p:cNvSpPr>
          <p:nvPr/>
        </p:nvSpPr>
        <p:spPr>
          <a:xfrm>
            <a:off x="624992" y="2519044"/>
            <a:ext cx="1710832" cy="484797"/>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600"/>
              </a:lnSpc>
              <a:buFont typeface="Arial" panose="020B0604020202020204" pitchFamily="34" charset="0"/>
              <a:buNone/>
            </a:pPr>
            <a:r>
              <a:rPr lang="en-AU" sz="2800" b="1" dirty="0" smtClean="0"/>
              <a:t>15 - 30 mins</a:t>
            </a:r>
            <a:endParaRPr lang="en-AU" sz="2800" b="1" dirty="0"/>
          </a:p>
        </p:txBody>
      </p:sp>
    </p:spTree>
    <p:extLst>
      <p:ext uri="{BB962C8B-B14F-4D97-AF65-F5344CB8AC3E}">
        <p14:creationId xmlns:p14="http://schemas.microsoft.com/office/powerpoint/2010/main" val="27768897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AU" dirty="0"/>
              <a:t>Activity – </a:t>
            </a:r>
            <a:r>
              <a:rPr lang="en-AU" dirty="0" smtClean="0"/>
              <a:t>Wrap-up</a:t>
            </a:r>
            <a:endParaRPr lang="en-AU" dirty="0"/>
          </a:p>
        </p:txBody>
      </p:sp>
      <p:sp>
        <p:nvSpPr>
          <p:cNvPr id="3" name="Text Placeholder 2"/>
          <p:cNvSpPr>
            <a:spLocks noGrp="1"/>
          </p:cNvSpPr>
          <p:nvPr>
            <p:ph type="body" sz="quarter" idx="11"/>
          </p:nvPr>
        </p:nvSpPr>
        <p:spPr>
          <a:xfrm>
            <a:off x="2481326" y="1504514"/>
            <a:ext cx="8313962" cy="4513430"/>
          </a:xfrm>
        </p:spPr>
        <p:txBody>
          <a:bodyPr>
            <a:normAutofit/>
          </a:bodyPr>
          <a:lstStyle/>
          <a:p>
            <a:pPr marL="0" lvl="0" indent="0">
              <a:buNone/>
            </a:pPr>
            <a:r>
              <a:rPr lang="en-AU" sz="2800" b="1" dirty="0" smtClean="0"/>
              <a:t>Individually post-it note </a:t>
            </a:r>
          </a:p>
          <a:p>
            <a:pPr lvl="0"/>
            <a:r>
              <a:rPr lang="en-AU" sz="2800" dirty="0" smtClean="0"/>
              <a:t>Your </a:t>
            </a:r>
            <a:r>
              <a:rPr lang="en-AU" sz="2800" dirty="0"/>
              <a:t>favourite thing you learned today</a:t>
            </a:r>
          </a:p>
          <a:p>
            <a:pPr lvl="0"/>
            <a:r>
              <a:rPr lang="en-AU" sz="2800" dirty="0"/>
              <a:t>One thing </a:t>
            </a:r>
            <a:r>
              <a:rPr lang="en-AU" sz="2800"/>
              <a:t>you </a:t>
            </a:r>
            <a:r>
              <a:rPr lang="en-AU" sz="2800" smtClean="0"/>
              <a:t>are excited about trying in the next week</a:t>
            </a:r>
            <a:endParaRPr lang="en-AU" sz="2800" dirty="0"/>
          </a:p>
          <a:p>
            <a:pPr lvl="0"/>
            <a:r>
              <a:rPr lang="en-AU" sz="2800" dirty="0"/>
              <a:t>One thing you’re left wondering about</a:t>
            </a:r>
          </a:p>
          <a:p>
            <a:pPr lvl="0"/>
            <a:r>
              <a:rPr lang="en-AU" sz="2800" dirty="0"/>
              <a:t>One word to summarise how you’re feeling right now </a:t>
            </a:r>
          </a:p>
        </p:txBody>
      </p:sp>
    </p:spTree>
    <p:extLst>
      <p:ext uri="{BB962C8B-B14F-4D97-AF65-F5344CB8AC3E}">
        <p14:creationId xmlns:p14="http://schemas.microsoft.com/office/powerpoint/2010/main" val="416940406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109272" y="1068388"/>
            <a:ext cx="6234113" cy="2243137"/>
          </a:xfrm>
        </p:spPr>
        <p:txBody>
          <a:bodyPr>
            <a:normAutofit/>
          </a:bodyPr>
          <a:lstStyle/>
          <a:p>
            <a:r>
              <a:rPr lang="en-AU" sz="4200" b="1" dirty="0" smtClean="0">
                <a:latin typeface="Century Gothic" panose="020B0502020202020204" pitchFamily="34" charset="0"/>
              </a:rPr>
              <a:t>End of Day 2!</a:t>
            </a:r>
            <a:endParaRPr lang="en-AU" sz="4200" b="1" dirty="0">
              <a:latin typeface="Century Gothic" panose="020B0502020202020204" pitchFamily="34" charset="0"/>
            </a:endParaRPr>
          </a:p>
        </p:txBody>
      </p:sp>
    </p:spTree>
    <p:extLst>
      <p:ext uri="{BB962C8B-B14F-4D97-AF65-F5344CB8AC3E}">
        <p14:creationId xmlns:p14="http://schemas.microsoft.com/office/powerpoint/2010/main" val="14146518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From data to themes</a:t>
            </a:r>
            <a:endParaRPr lang="en-AU" dirty="0"/>
          </a:p>
        </p:txBody>
      </p:sp>
      <p:sp>
        <p:nvSpPr>
          <p:cNvPr id="24" name="TextBox 23"/>
          <p:cNvSpPr txBox="1"/>
          <p:nvPr/>
        </p:nvSpPr>
        <p:spPr>
          <a:xfrm>
            <a:off x="6827797" y="1715729"/>
            <a:ext cx="1991819" cy="369332"/>
          </a:xfrm>
          <a:prstGeom prst="rect">
            <a:avLst/>
          </a:prstGeom>
          <a:noFill/>
        </p:spPr>
        <p:txBody>
          <a:bodyPr wrap="square" rtlCol="0">
            <a:spAutoFit/>
          </a:bodyPr>
          <a:lstStyle>
            <a:defPPr>
              <a:defRPr lang="en-US"/>
            </a:defPPr>
            <a:lvl1pPr>
              <a:defRPr b="1">
                <a:latin typeface="Century Gothic" panose="020B0502020202020204" pitchFamily="34" charset="0"/>
              </a:defRPr>
            </a:lvl1pPr>
          </a:lstStyle>
          <a:p>
            <a:r>
              <a:rPr lang="en-AU" dirty="0" smtClean="0"/>
              <a:t>Cluster</a:t>
            </a:r>
            <a:endParaRPr lang="en-AU" dirty="0"/>
          </a:p>
        </p:txBody>
      </p:sp>
      <p:sp>
        <p:nvSpPr>
          <p:cNvPr id="25" name="TextBox 24"/>
          <p:cNvSpPr txBox="1"/>
          <p:nvPr/>
        </p:nvSpPr>
        <p:spPr>
          <a:xfrm>
            <a:off x="3967777" y="1727342"/>
            <a:ext cx="1879584" cy="369332"/>
          </a:xfrm>
          <a:prstGeom prst="rect">
            <a:avLst/>
          </a:prstGeom>
          <a:noFill/>
        </p:spPr>
        <p:txBody>
          <a:bodyPr wrap="square" rtlCol="0">
            <a:spAutoFit/>
          </a:bodyPr>
          <a:lstStyle/>
          <a:p>
            <a:r>
              <a:rPr lang="en-AU" b="1" dirty="0" smtClean="0">
                <a:latin typeface="Century Gothic" panose="020B0502020202020204" pitchFamily="34" charset="0"/>
              </a:rPr>
              <a:t>Data points</a:t>
            </a:r>
            <a:endParaRPr lang="en-AU" b="1" dirty="0">
              <a:latin typeface="Century Gothic" panose="020B0502020202020204" pitchFamily="34" charset="0"/>
            </a:endParaRPr>
          </a:p>
        </p:txBody>
      </p:sp>
      <p:cxnSp>
        <p:nvCxnSpPr>
          <p:cNvPr id="29" name="Straight Arrow Connector 28"/>
          <p:cNvCxnSpPr/>
          <p:nvPr/>
        </p:nvCxnSpPr>
        <p:spPr>
          <a:xfrm>
            <a:off x="5900229" y="1912008"/>
            <a:ext cx="324000"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808656" y="1727342"/>
            <a:ext cx="2020745" cy="369332"/>
          </a:xfrm>
          <a:prstGeom prst="rect">
            <a:avLst/>
          </a:prstGeom>
          <a:noFill/>
        </p:spPr>
        <p:txBody>
          <a:bodyPr wrap="square" rtlCol="0">
            <a:spAutoFit/>
          </a:bodyPr>
          <a:lstStyle/>
          <a:p>
            <a:r>
              <a:rPr lang="en-AU" b="1" dirty="0" smtClean="0">
                <a:latin typeface="Century Gothic" panose="020B0502020202020204" pitchFamily="34" charset="0"/>
              </a:rPr>
              <a:t>Interview notes</a:t>
            </a:r>
            <a:endParaRPr lang="en-AU" b="1" dirty="0">
              <a:latin typeface="Century Gothic" panose="020B0502020202020204" pitchFamily="34" charset="0"/>
            </a:endParaRPr>
          </a:p>
        </p:txBody>
      </p:sp>
      <p:cxnSp>
        <p:nvCxnSpPr>
          <p:cNvPr id="60" name="Straight Arrow Connector 59"/>
          <p:cNvCxnSpPr/>
          <p:nvPr/>
        </p:nvCxnSpPr>
        <p:spPr>
          <a:xfrm>
            <a:off x="2907899" y="1912008"/>
            <a:ext cx="324000"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63" name="Picture 6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9791" y="2603381"/>
            <a:ext cx="2082726" cy="2082726"/>
          </a:xfrm>
          <a:prstGeom prst="rect">
            <a:avLst/>
          </a:prstGeom>
        </p:spPr>
      </p:pic>
      <p:sp>
        <p:nvSpPr>
          <p:cNvPr id="22" name="Rectangle 21"/>
          <p:cNvSpPr/>
          <p:nvPr/>
        </p:nvSpPr>
        <p:spPr>
          <a:xfrm>
            <a:off x="4007816" y="2281340"/>
            <a:ext cx="1051978" cy="1085517"/>
          </a:xfrm>
          <a:prstGeom prst="rect">
            <a:avLst/>
          </a:prstGeom>
          <a:solidFill>
            <a:srgbClr val="EA4A9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smtClean="0">
                <a:solidFill>
                  <a:srgbClr val="FFFFFF"/>
                </a:solidFill>
              </a:rPr>
              <a:t>EHP1</a:t>
            </a:r>
          </a:p>
          <a:p>
            <a:pPr algn="ctr"/>
            <a:r>
              <a:rPr lang="en-AU" sz="1600" dirty="0" smtClean="0">
                <a:solidFill>
                  <a:srgbClr val="FFFFFF"/>
                </a:solidFill>
              </a:rPr>
              <a:t>“Quote”</a:t>
            </a:r>
          </a:p>
        </p:txBody>
      </p:sp>
      <p:sp>
        <p:nvSpPr>
          <p:cNvPr id="23" name="Rectangle 22"/>
          <p:cNvSpPr/>
          <p:nvPr/>
        </p:nvSpPr>
        <p:spPr>
          <a:xfrm>
            <a:off x="4643089" y="3280500"/>
            <a:ext cx="1087883" cy="1006957"/>
          </a:xfrm>
          <a:prstGeom prst="rect">
            <a:avLst/>
          </a:prstGeom>
          <a:solidFill>
            <a:srgbClr val="F1E72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400" dirty="0" smtClean="0">
                <a:solidFill>
                  <a:srgbClr val="373737"/>
                </a:solidFill>
              </a:rPr>
              <a:t>AGP1</a:t>
            </a:r>
          </a:p>
          <a:p>
            <a:pPr algn="ctr"/>
            <a:r>
              <a:rPr lang="en-AU" sz="1400" dirty="0" smtClean="0">
                <a:solidFill>
                  <a:srgbClr val="373737"/>
                </a:solidFill>
              </a:rPr>
              <a:t>Observation</a:t>
            </a:r>
            <a:endParaRPr lang="en-AU" sz="1400" dirty="0">
              <a:solidFill>
                <a:srgbClr val="373737"/>
              </a:solidFill>
            </a:endParaRPr>
          </a:p>
        </p:txBody>
      </p:sp>
      <p:sp>
        <p:nvSpPr>
          <p:cNvPr id="26" name="Rectangle 25"/>
          <p:cNvSpPr/>
          <p:nvPr/>
        </p:nvSpPr>
        <p:spPr>
          <a:xfrm>
            <a:off x="3609809" y="3876019"/>
            <a:ext cx="1066324" cy="1100320"/>
          </a:xfrm>
          <a:prstGeom prst="rect">
            <a:avLst/>
          </a:prstGeom>
          <a:solidFill>
            <a:srgbClr val="77AA4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smtClean="0">
                <a:solidFill>
                  <a:srgbClr val="FFFFFF"/>
                </a:solidFill>
              </a:rPr>
              <a:t>AGP2</a:t>
            </a:r>
          </a:p>
          <a:p>
            <a:pPr algn="ctr"/>
            <a:r>
              <a:rPr lang="en-AU" sz="1600" dirty="0" smtClean="0">
                <a:solidFill>
                  <a:srgbClr val="FFFFFF"/>
                </a:solidFill>
              </a:rPr>
              <a:t>“Quote”</a:t>
            </a:r>
          </a:p>
        </p:txBody>
      </p:sp>
      <p:sp>
        <p:nvSpPr>
          <p:cNvPr id="20" name="Rectangle 19"/>
          <p:cNvSpPr/>
          <p:nvPr/>
        </p:nvSpPr>
        <p:spPr>
          <a:xfrm>
            <a:off x="7180105" y="2378626"/>
            <a:ext cx="1057012" cy="1091045"/>
          </a:xfrm>
          <a:prstGeom prst="rect">
            <a:avLst/>
          </a:prstGeom>
          <a:solidFill>
            <a:srgbClr val="3B8CC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smtClean="0">
                <a:solidFill>
                  <a:srgbClr val="FFFFFF"/>
                </a:solidFill>
              </a:rPr>
              <a:t>EHP2</a:t>
            </a:r>
          </a:p>
          <a:p>
            <a:pPr algn="ctr"/>
            <a:r>
              <a:rPr lang="en-AU" sz="1200" dirty="0" smtClean="0">
                <a:solidFill>
                  <a:srgbClr val="FFFFFF"/>
                </a:solidFill>
              </a:rPr>
              <a:t>Observation</a:t>
            </a:r>
            <a:endParaRPr lang="en-AU" sz="1200" dirty="0">
              <a:solidFill>
                <a:srgbClr val="FFFFFF"/>
              </a:solidFill>
            </a:endParaRPr>
          </a:p>
        </p:txBody>
      </p:sp>
      <p:sp>
        <p:nvSpPr>
          <p:cNvPr id="21" name="Rectangle 20"/>
          <p:cNvSpPr/>
          <p:nvPr/>
        </p:nvSpPr>
        <p:spPr>
          <a:xfrm>
            <a:off x="7641044" y="3280500"/>
            <a:ext cx="1056775" cy="1090467"/>
          </a:xfrm>
          <a:prstGeom prst="rect">
            <a:avLst/>
          </a:prstGeom>
          <a:solidFill>
            <a:srgbClr val="EA4A9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smtClean="0">
                <a:solidFill>
                  <a:srgbClr val="FFFFFF"/>
                </a:solidFill>
              </a:rPr>
              <a:t>EHP1</a:t>
            </a:r>
          </a:p>
          <a:p>
            <a:pPr algn="ctr"/>
            <a:r>
              <a:rPr lang="en-AU" sz="1600" dirty="0" smtClean="0">
                <a:solidFill>
                  <a:srgbClr val="FFFFFF"/>
                </a:solidFill>
              </a:rPr>
              <a:t>“Quote”</a:t>
            </a:r>
          </a:p>
        </p:txBody>
      </p:sp>
      <p:sp>
        <p:nvSpPr>
          <p:cNvPr id="31" name="Rectangle 30"/>
          <p:cNvSpPr/>
          <p:nvPr/>
        </p:nvSpPr>
        <p:spPr>
          <a:xfrm>
            <a:off x="6231090" y="3066999"/>
            <a:ext cx="1056452" cy="1090467"/>
          </a:xfrm>
          <a:prstGeom prst="rect">
            <a:avLst/>
          </a:prstGeom>
          <a:solidFill>
            <a:srgbClr val="F1E72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dirty="0" smtClean="0">
                <a:solidFill>
                  <a:srgbClr val="373737"/>
                </a:solidFill>
              </a:rPr>
              <a:t>AGP2</a:t>
            </a:r>
          </a:p>
          <a:p>
            <a:pPr algn="ctr"/>
            <a:r>
              <a:rPr lang="en-AU" sz="1200" dirty="0" smtClean="0">
                <a:solidFill>
                  <a:srgbClr val="373737"/>
                </a:solidFill>
              </a:rPr>
              <a:t>Observation</a:t>
            </a:r>
            <a:endParaRPr lang="en-AU" sz="1200" dirty="0">
              <a:solidFill>
                <a:srgbClr val="373737"/>
              </a:solidFill>
            </a:endParaRPr>
          </a:p>
        </p:txBody>
      </p:sp>
      <p:sp>
        <p:nvSpPr>
          <p:cNvPr id="19" name="TextBox 18"/>
          <p:cNvSpPr txBox="1"/>
          <p:nvPr/>
        </p:nvSpPr>
        <p:spPr>
          <a:xfrm>
            <a:off x="9342694" y="1702301"/>
            <a:ext cx="1991819" cy="369332"/>
          </a:xfrm>
          <a:prstGeom prst="rect">
            <a:avLst/>
          </a:prstGeom>
          <a:noFill/>
        </p:spPr>
        <p:txBody>
          <a:bodyPr wrap="square" rtlCol="0">
            <a:spAutoFit/>
          </a:bodyPr>
          <a:lstStyle>
            <a:defPPr>
              <a:defRPr lang="en-US"/>
            </a:defPPr>
            <a:lvl1pPr>
              <a:defRPr b="1">
                <a:latin typeface="Century Gothic" panose="020B0502020202020204" pitchFamily="34" charset="0"/>
              </a:defRPr>
            </a:lvl1pPr>
          </a:lstStyle>
          <a:p>
            <a:r>
              <a:rPr lang="en-AU" dirty="0" smtClean="0"/>
              <a:t>Theme</a:t>
            </a:r>
            <a:endParaRPr lang="en-AU" dirty="0"/>
          </a:p>
        </p:txBody>
      </p:sp>
      <p:cxnSp>
        <p:nvCxnSpPr>
          <p:cNvPr id="27" name="Straight Arrow Connector 26"/>
          <p:cNvCxnSpPr/>
          <p:nvPr/>
        </p:nvCxnSpPr>
        <p:spPr>
          <a:xfrm>
            <a:off x="8415126" y="1898580"/>
            <a:ext cx="324000"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89238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en-AU" dirty="0"/>
              <a:t>Activity – </a:t>
            </a:r>
            <a:r>
              <a:rPr lang="en-AU" dirty="0" smtClean="0"/>
              <a:t>Clustering</a:t>
            </a:r>
            <a:endParaRPr lang="en-AU" dirty="0"/>
          </a:p>
        </p:txBody>
      </p:sp>
      <p:sp>
        <p:nvSpPr>
          <p:cNvPr id="3" name="Content Placeholder 2"/>
          <p:cNvSpPr>
            <a:spLocks noGrp="1"/>
          </p:cNvSpPr>
          <p:nvPr>
            <p:ph type="body" sz="quarter" idx="11"/>
          </p:nvPr>
        </p:nvSpPr>
        <p:spPr>
          <a:xfrm>
            <a:off x="2333985" y="1552016"/>
            <a:ext cx="4316197" cy="3875464"/>
          </a:xfrm>
        </p:spPr>
        <p:txBody>
          <a:bodyPr>
            <a:noAutofit/>
          </a:bodyPr>
          <a:lstStyle/>
          <a:p>
            <a:pPr marL="457200" indent="-457200">
              <a:buFont typeface="+mj-lt"/>
              <a:buAutoNum type="arabicPeriod"/>
            </a:pPr>
            <a:r>
              <a:rPr lang="en-AU" b="1" dirty="0" smtClean="0"/>
              <a:t>As a team</a:t>
            </a:r>
            <a:r>
              <a:rPr lang="en-AU" dirty="0" smtClean="0"/>
              <a:t>, play “snap” with all of your observations and quotes</a:t>
            </a:r>
            <a:r>
              <a:rPr lang="en-AU" dirty="0"/>
              <a:t> </a:t>
            </a:r>
            <a:r>
              <a:rPr lang="en-AU" dirty="0" smtClean="0"/>
              <a:t>– grouping related things together into a related clusters</a:t>
            </a:r>
            <a:endParaRPr lang="en-US" dirty="0" smtClean="0"/>
          </a:p>
          <a:p>
            <a:pPr marL="0" indent="0">
              <a:buNone/>
            </a:pPr>
            <a:r>
              <a:rPr lang="en-US" b="1" dirty="0" smtClean="0"/>
              <a:t>Tips</a:t>
            </a:r>
          </a:p>
          <a:p>
            <a:r>
              <a:rPr lang="en-US" dirty="0" smtClean="0"/>
              <a:t>Don’t overthink it (clustering is intuitive, trust your instincts)</a:t>
            </a:r>
          </a:p>
          <a:p>
            <a:r>
              <a:rPr lang="en-US" dirty="0" smtClean="0"/>
              <a:t>If something doesn’t fit into a group, park it on it’s own </a:t>
            </a:r>
          </a:p>
          <a:p>
            <a:r>
              <a:rPr lang="en-US" dirty="0" smtClean="0"/>
              <a:t>Have some tension (i.e. opposing views related to the same topic)</a:t>
            </a:r>
          </a:p>
          <a:p>
            <a:pPr marL="0" indent="0">
              <a:buNone/>
            </a:pPr>
            <a:endParaRPr lang="en-US" dirty="0" smtClean="0"/>
          </a:p>
        </p:txBody>
      </p:sp>
      <p:pic>
        <p:nvPicPr>
          <p:cNvPr id="2052" name="Picture 4" descr="https://miro.medium.com/max/600/1*kjFx_JOdEcGCMWLPGYB-0Q.jpeg"/>
          <p:cNvPicPr>
            <a:picLocks noGrp="1" noChangeAspect="1" noChangeArrowheads="1"/>
          </p:cNvPicPr>
          <p:nvPr>
            <p:ph type="pic" sz="quarter" idx="4294967295"/>
          </p:nvPr>
        </p:nvPicPr>
        <p:blipFill>
          <a:blip r:embed="rId3">
            <a:extLst>
              <a:ext uri="{28A0092B-C50C-407E-A947-70E740481C1C}">
                <a14:useLocalDpi xmlns:a14="http://schemas.microsoft.com/office/drawing/2010/main" val="0"/>
              </a:ext>
            </a:extLst>
          </a:blip>
          <a:srcRect t="5221" b="5221"/>
          <a:stretch>
            <a:fillRect/>
          </a:stretch>
        </p:blipFill>
        <p:spPr bwMode="auto">
          <a:xfrm>
            <a:off x="7026275" y="1541463"/>
            <a:ext cx="5165725" cy="347027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6761019" y="5082575"/>
            <a:ext cx="6096000" cy="261610"/>
          </a:xfrm>
          <a:prstGeom prst="rect">
            <a:avLst/>
          </a:prstGeom>
        </p:spPr>
        <p:txBody>
          <a:bodyPr>
            <a:spAutoFit/>
          </a:bodyPr>
          <a:lstStyle/>
          <a:p>
            <a:r>
              <a:rPr lang="en-AU" sz="1100" dirty="0" smtClean="0"/>
              <a:t>Image via - </a:t>
            </a:r>
            <a:r>
              <a:rPr lang="en-AU" sz="1100" dirty="0" smtClean="0">
                <a:hlinkClick r:id="rId4"/>
              </a:rPr>
              <a:t>https</a:t>
            </a:r>
            <a:r>
              <a:rPr lang="en-AU" sz="1100" dirty="0">
                <a:hlinkClick r:id="rId4"/>
              </a:rPr>
              <a:t>://uxdict.io/design-thinking-methods-affinity-diagrams-357bd8671ad4</a:t>
            </a:r>
            <a:endParaRPr lang="en-AU" sz="1100" dirty="0"/>
          </a:p>
        </p:txBody>
      </p:sp>
    </p:spTree>
    <p:extLst>
      <p:ext uri="{BB962C8B-B14F-4D97-AF65-F5344CB8AC3E}">
        <p14:creationId xmlns:p14="http://schemas.microsoft.com/office/powerpoint/2010/main" val="367894386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ustom 5">
      <a:dk1>
        <a:srgbClr val="373737"/>
      </a:dk1>
      <a:lt1>
        <a:srgbClr val="FFFFFF"/>
      </a:lt1>
      <a:dk2>
        <a:srgbClr val="E2349C"/>
      </a:dk2>
      <a:lt2>
        <a:srgbClr val="C62C2A"/>
      </a:lt2>
      <a:accent1>
        <a:srgbClr val="F7931E"/>
      </a:accent1>
      <a:accent2>
        <a:srgbClr val="D9E021"/>
      </a:accent2>
      <a:accent3>
        <a:srgbClr val="69BC45"/>
      </a:accent3>
      <a:accent4>
        <a:srgbClr val="61C6C6"/>
      </a:accent4>
      <a:accent5>
        <a:srgbClr val="254F90"/>
      </a:accent5>
      <a:accent6>
        <a:srgbClr val="212A4C"/>
      </a:accent6>
      <a:hlink>
        <a:srgbClr val="61C6C6"/>
      </a:hlink>
      <a:folHlink>
        <a:srgbClr val="61C6C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cademy slides template 1" id="{49C367A5-5B59-49B7-83DF-03421A08100D}" vid="{9807A777-E7E5-4EF2-9290-6B6F67D82DF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8FE068F4A1C2274A998E0EB695E19D35" ma:contentTypeVersion="2" ma:contentTypeDescription="Create a new document." ma:contentTypeScope="" ma:versionID="1813ff3018130f66435ab81abaa14729">
  <xsd:schema xmlns:xsd="http://www.w3.org/2001/XMLSchema" xmlns:xs="http://www.w3.org/2001/XMLSchema" xmlns:p="http://schemas.microsoft.com/office/2006/metadata/properties" xmlns:ns2="7d86360c-6504-4262-b3ef-ca28b2b4274b" targetNamespace="http://schemas.microsoft.com/office/2006/metadata/properties" ma:root="true" ma:fieldsID="d40c795807c1d881343f09d93d5c8777" ns2:_="">
    <xsd:import namespace="7d86360c-6504-4262-b3ef-ca28b2b4274b"/>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86360c-6504-4262-b3ef-ca28b2b4274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84160C3-2987-40F2-B39D-79DE524611B4}">
  <ds:schemaRefs>
    <ds:schemaRef ds:uri="http://schemas.microsoft.com/sharepoint/v3/contenttype/forms"/>
  </ds:schemaRefs>
</ds:datastoreItem>
</file>

<file path=customXml/itemProps2.xml><?xml version="1.0" encoding="utf-8"?>
<ds:datastoreItem xmlns:ds="http://schemas.openxmlformats.org/officeDocument/2006/customXml" ds:itemID="{3F31886C-F996-4047-8AE0-87F29E41418E}">
  <ds:schemaRefs>
    <ds:schemaRef ds:uri="http://schemas.microsoft.com/sharepoint/events"/>
  </ds:schemaRefs>
</ds:datastoreItem>
</file>

<file path=customXml/itemProps3.xml><?xml version="1.0" encoding="utf-8"?>
<ds:datastoreItem xmlns:ds="http://schemas.openxmlformats.org/officeDocument/2006/customXml" ds:itemID="{A7E7C112-8D55-4C1D-B821-0F472F4586B1}">
  <ds:schemaRefs>
    <ds:schemaRef ds:uri="http://schemas.microsoft.com/office/2006/documentManagement/types"/>
    <ds:schemaRef ds:uri="http://purl.org/dc/terms/"/>
    <ds:schemaRef ds:uri="http://purl.org/dc/dcmitype/"/>
    <ds:schemaRef ds:uri="http://schemas.openxmlformats.org/package/2006/metadata/core-properties"/>
    <ds:schemaRef ds:uri="http://purl.org/dc/elements/1.1/"/>
    <ds:schemaRef ds:uri="http://schemas.microsoft.com/office/2006/metadata/properties"/>
    <ds:schemaRef ds:uri="http://schemas.microsoft.com/office/infopath/2007/PartnerControls"/>
    <ds:schemaRef ds:uri="8e85c331-3837-4b61-81da-71bde4ec3c03"/>
    <ds:schemaRef ds:uri="http://schemas.microsoft.com/sharepoint/v3"/>
    <ds:schemaRef ds:uri="http://www.w3.org/XML/1998/namespace"/>
  </ds:schemaRefs>
</ds:datastoreItem>
</file>

<file path=customXml/itemProps4.xml><?xml version="1.0" encoding="utf-8"?>
<ds:datastoreItem xmlns:ds="http://schemas.openxmlformats.org/officeDocument/2006/customXml" ds:itemID="{E5F74C6B-6131-4D5C-B48B-A6FF87D3BCF7}"/>
</file>

<file path=docProps/app.xml><?xml version="1.0" encoding="utf-8"?>
<Properties xmlns="http://schemas.openxmlformats.org/officeDocument/2006/extended-properties" xmlns:vt="http://schemas.openxmlformats.org/officeDocument/2006/docPropsVTypes">
  <Template/>
  <TotalTime>24976</TotalTime>
  <Words>12495</Words>
  <Application>Microsoft Office PowerPoint</Application>
  <PresentationFormat>Widescreen</PresentationFormat>
  <Paragraphs>1142</Paragraphs>
  <Slides>74</Slides>
  <Notes>74</Notes>
  <HiddenSlides>16</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74</vt:i4>
      </vt:variant>
    </vt:vector>
  </HeadingPairs>
  <TitlesOfParts>
    <vt:vector size="87" baseType="lpstr">
      <vt:lpstr>-apple-system</vt:lpstr>
      <vt:lpstr>Arial</vt:lpstr>
      <vt:lpstr>Arvo</vt:lpstr>
      <vt:lpstr>Calibri</vt:lpstr>
      <vt:lpstr>Century Gothic</vt:lpstr>
      <vt:lpstr>Cooper Black</vt:lpstr>
      <vt:lpstr>Courier New</vt:lpstr>
      <vt:lpstr>Open Sans ExtraBold</vt:lpstr>
      <vt:lpstr>Proxima Nova</vt:lpstr>
      <vt:lpstr>source sans pro</vt:lpstr>
      <vt:lpstr>Times New Roman</vt:lpstr>
      <vt:lpstr>Wingdings</vt:lpstr>
      <vt:lpstr>Office Theme</vt:lpstr>
      <vt:lpstr>PowerPoint Presentation</vt:lpstr>
      <vt:lpstr>PowerPoint Presentation</vt:lpstr>
      <vt:lpstr>PowerPoint Presentation</vt:lpstr>
      <vt:lpstr>Define</vt:lpstr>
      <vt:lpstr>Coding in action</vt:lpstr>
      <vt:lpstr>From data to themes</vt:lpstr>
      <vt:lpstr>Activity – Creating data points</vt:lpstr>
      <vt:lpstr>From data to themes</vt:lpstr>
      <vt:lpstr>Activity – Clustering</vt:lpstr>
      <vt:lpstr>From data to themes</vt:lpstr>
      <vt:lpstr>A theme is… </vt:lpstr>
      <vt:lpstr>Activity – Theming / Affinity mapping</vt:lpstr>
      <vt:lpstr>PowerPoint Presentation</vt:lpstr>
      <vt:lpstr>PowerPoint Presentation</vt:lpstr>
      <vt:lpstr>From theme to insight</vt:lpstr>
      <vt:lpstr>Activity - (in pairs) writing a Point of View Statement </vt:lpstr>
      <vt:lpstr>From theme to insight</vt:lpstr>
      <vt:lpstr>Crafting a good Insight</vt:lpstr>
      <vt:lpstr>Different types of insights</vt:lpstr>
      <vt:lpstr>Getting to insights: Asking Why</vt:lpstr>
      <vt:lpstr>From a point of view to an insight</vt:lpstr>
      <vt:lpstr>Activity – Insighting</vt:lpstr>
      <vt:lpstr>Putting it together</vt:lpstr>
      <vt:lpstr>PowerPoint Presentation</vt:lpstr>
      <vt:lpstr>Activity – Turning an insight into a Design Question</vt:lpstr>
      <vt:lpstr>PowerPoint Presentation</vt:lpstr>
      <vt:lpstr>Sneak peak at Personas</vt:lpstr>
      <vt:lpstr>What is a persona?</vt:lpstr>
      <vt:lpstr>What is a persona?</vt:lpstr>
      <vt:lpstr>Persona Map</vt:lpstr>
      <vt:lpstr>Persona Map: Business Research Collaboration project</vt:lpstr>
      <vt:lpstr>Sneak peak at Mapping</vt:lpstr>
      <vt:lpstr>What is a Journey Map?</vt:lpstr>
      <vt:lpstr>PowerPoint Presentation</vt:lpstr>
      <vt:lpstr>Future state</vt:lpstr>
      <vt:lpstr>What is an empathy map? </vt:lpstr>
      <vt:lpstr>Building your empathy map</vt:lpstr>
      <vt:lpstr>Which one is right for your research? </vt:lpstr>
      <vt:lpstr>Activity – Building your journey map</vt:lpstr>
      <vt:lpstr>PowerPoint Presentation</vt:lpstr>
      <vt:lpstr>PowerPoint Presentation</vt:lpstr>
      <vt:lpstr>PowerPoint Presentation</vt:lpstr>
      <vt:lpstr>PowerPoint Presentation</vt:lpstr>
      <vt:lpstr>Ideate</vt:lpstr>
      <vt:lpstr>Activity – the brick</vt:lpstr>
      <vt:lpstr>Getting into the ideation mindset</vt:lpstr>
      <vt:lpstr>From raw ideas… to concepts… to recommendations</vt:lpstr>
      <vt:lpstr>Activity – draw an apple</vt:lpstr>
      <vt:lpstr>Activity – Idea generation, let’s take a walk</vt:lpstr>
      <vt:lpstr>Activity – After the walk, choose one idea</vt:lpstr>
      <vt:lpstr>Activity – Speed thinking / Crazy 8s</vt:lpstr>
      <vt:lpstr>Activity – Speed thinking / Crazy 8s</vt:lpstr>
      <vt:lpstr>Activity – Speed thinking / Crazy 8s</vt:lpstr>
      <vt:lpstr>PowerPoint Presentation</vt:lpstr>
      <vt:lpstr>Activity – Round Robin</vt:lpstr>
      <vt:lpstr>Activity – Round Robin</vt:lpstr>
      <vt:lpstr>Activity – Round Robin</vt:lpstr>
      <vt:lpstr>Activity – Round Robin</vt:lpstr>
      <vt:lpstr>Activity – Round Robin</vt:lpstr>
      <vt:lpstr>PowerPoint Presentation</vt:lpstr>
      <vt:lpstr>PowerPoint Presentation</vt:lpstr>
      <vt:lpstr>Effort vs Impact</vt:lpstr>
      <vt:lpstr>Small Business Digital Create (case study)</vt:lpstr>
      <vt:lpstr>Case Study: Supporting Indigenous Business, Create</vt:lpstr>
      <vt:lpstr>Effort vs Impact</vt:lpstr>
      <vt:lpstr>Activity – Choose your refined concept</vt:lpstr>
      <vt:lpstr>Storyboarding</vt:lpstr>
      <vt:lpstr>Storyboarding – Natasha’s slide</vt:lpstr>
      <vt:lpstr>Case study: storyboarding</vt:lpstr>
      <vt:lpstr>Case study: storyboarding</vt:lpstr>
      <vt:lpstr>Activity – Storyboard it!</vt:lpstr>
      <vt:lpstr>PowerPoint Presentation</vt:lpstr>
      <vt:lpstr>Activity – Wrap-up</vt:lpstr>
      <vt:lpstr>PowerPoint Presentation</vt:lpstr>
    </vt:vector>
  </TitlesOfParts>
  <Company>Department of Industry, Innovation and Science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Reeves, Aimee</dc:creator>
  <cp:lastModifiedBy>Heasman, Libby</cp:lastModifiedBy>
  <cp:revision>1071</cp:revision>
  <cp:lastPrinted>2020-03-15T22:12:19Z</cp:lastPrinted>
  <dcterms:created xsi:type="dcterms:W3CDTF">2018-05-07T03:29:04Z</dcterms:created>
  <dcterms:modified xsi:type="dcterms:W3CDTF">2020-03-24T02:26:00Z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0x0101008FE068F4A1C2274A998E0EB695E19D35</vt:lpwstr>
  </property>
  <property fmtid="{D5CDD505-2E9C-101B-9397-08002B2CF9AE}" pid="3" name="DocHub_Year">
    <vt:lpwstr>259;#2018|224abc7b-6f7e-4064-b773-6750976429b5</vt:lpwstr>
  </property>
  <property fmtid="{D5CDD505-2E9C-101B-9397-08002B2CF9AE}" pid="4" name="DocHub_WorkActivity">
    <vt:lpwstr/>
  </property>
  <property fmtid="{D5CDD505-2E9C-101B-9397-08002B2CF9AE}" pid="5" name="DocHub_Keywords">
    <vt:lpwstr/>
  </property>
  <property fmtid="{D5CDD505-2E9C-101B-9397-08002B2CF9AE}" pid="6" name="DocHub_DocumentType">
    <vt:lpwstr>86;#Presentation|ab805e68-7a57-486a-be81-1c5c2b6ed4f5</vt:lpwstr>
  </property>
  <property fmtid="{D5CDD505-2E9C-101B-9397-08002B2CF9AE}" pid="7" name="DocHub_SecurityClassification">
    <vt:lpwstr>3;#UNCLASSIFIED|6106d03b-a1a0-4e30-9d91-d5e9fb4314f9</vt:lpwstr>
  </property>
  <property fmtid="{D5CDD505-2E9C-101B-9397-08002B2CF9AE}" pid="8" name="_dlc_DocIdItemGuid">
    <vt:lpwstr>4c673621-b6e9-4965-b01c-424499b2aca8</vt:lpwstr>
  </property>
  <property fmtid="{D5CDD505-2E9C-101B-9397-08002B2CF9AE}" pid="9" name="DocHub_InternalTeamProject">
    <vt:lpwstr>367;#HCD Academy 101|818bd646-5a66-41a2-b5de-5953868427cd</vt:lpwstr>
  </property>
</Properties>
</file>