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67"/>
  </p:notesMasterIdLst>
  <p:handoutMasterIdLst>
    <p:handoutMasterId r:id="rId68"/>
  </p:handoutMasterIdLst>
  <p:sldIdLst>
    <p:sldId id="256" r:id="rId6"/>
    <p:sldId id="257" r:id="rId7"/>
    <p:sldId id="258"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4" r:id="rId21"/>
    <p:sldId id="333" r:id="rId22"/>
    <p:sldId id="285" r:id="rId23"/>
    <p:sldId id="286" r:id="rId24"/>
    <p:sldId id="288" r:id="rId25"/>
    <p:sldId id="290" r:id="rId26"/>
    <p:sldId id="289" r:id="rId27"/>
    <p:sldId id="293" r:id="rId28"/>
    <p:sldId id="294" r:id="rId29"/>
    <p:sldId id="295" r:id="rId30"/>
    <p:sldId id="296" r:id="rId31"/>
    <p:sldId id="341" r:id="rId32"/>
    <p:sldId id="334" r:id="rId33"/>
    <p:sldId id="298" r:id="rId34"/>
    <p:sldId id="300" r:id="rId35"/>
    <p:sldId id="301" r:id="rId36"/>
    <p:sldId id="302" r:id="rId37"/>
    <p:sldId id="335" r:id="rId38"/>
    <p:sldId id="342" r:id="rId39"/>
    <p:sldId id="303" r:id="rId40"/>
    <p:sldId id="304" r:id="rId41"/>
    <p:sldId id="305" r:id="rId42"/>
    <p:sldId id="306" r:id="rId43"/>
    <p:sldId id="307" r:id="rId44"/>
    <p:sldId id="308" r:id="rId45"/>
    <p:sldId id="309" r:id="rId46"/>
    <p:sldId id="310" r:id="rId47"/>
    <p:sldId id="340" r:id="rId48"/>
    <p:sldId id="338" r:id="rId49"/>
    <p:sldId id="312" r:id="rId50"/>
    <p:sldId id="339" r:id="rId51"/>
    <p:sldId id="343" r:id="rId52"/>
    <p:sldId id="344" r:id="rId53"/>
    <p:sldId id="345" r:id="rId54"/>
    <p:sldId id="346" r:id="rId55"/>
    <p:sldId id="315" r:id="rId56"/>
    <p:sldId id="316" r:id="rId57"/>
    <p:sldId id="320" r:id="rId58"/>
    <p:sldId id="321" r:id="rId59"/>
    <p:sldId id="322" r:id="rId60"/>
    <p:sldId id="332" r:id="rId61"/>
    <p:sldId id="324" r:id="rId62"/>
    <p:sldId id="325" r:id="rId63"/>
    <p:sldId id="326" r:id="rId64"/>
    <p:sldId id="327" r:id="rId65"/>
    <p:sldId id="329" r:id="rId66"/>
  </p:sldIdLst>
  <p:sldSz cx="12192000" cy="6858000"/>
  <p:notesSz cx="7102475" cy="10233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obokova, Katya" initials="GK" lastIdx="6" clrIdx="0">
    <p:extLst>
      <p:ext uri="{19B8F6BF-5375-455C-9EA6-DF929625EA0E}">
        <p15:presenceInfo xmlns:p15="http://schemas.microsoft.com/office/powerpoint/2012/main" userId="S-1-5-21-2957929095-3120739573-999721741-94313" providerId="AD"/>
      </p:ext>
    </p:extLst>
  </p:cmAuthor>
  <p:cmAuthor id="2" name="Grace, Anna" initials="GA" lastIdx="1" clrIdx="1">
    <p:extLst>
      <p:ext uri="{19B8F6BF-5375-455C-9EA6-DF929625EA0E}">
        <p15:presenceInfo xmlns:p15="http://schemas.microsoft.com/office/powerpoint/2012/main" userId="S-1-5-21-2957929095-3120739573-999721741-74507" providerId="AD"/>
      </p:ext>
    </p:extLst>
  </p:cmAuthor>
  <p:cmAuthor id="3" name="Keks, Matthew" initials="KM" lastIdx="1" clrIdx="2">
    <p:extLst>
      <p:ext uri="{19B8F6BF-5375-455C-9EA6-DF929625EA0E}">
        <p15:presenceInfo xmlns:p15="http://schemas.microsoft.com/office/powerpoint/2012/main" userId="S-1-5-21-2957929095-3120739573-999721741-1033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6EB52C"/>
    <a:srgbClr val="254F90"/>
    <a:srgbClr val="24969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77654" autoAdjust="0"/>
  </p:normalViewPr>
  <p:slideViewPr>
    <p:cSldViewPr snapToGrid="0" snapToObjects="1">
      <p:cViewPr varScale="1">
        <p:scale>
          <a:sx n="57" d="100"/>
          <a:sy n="57" d="100"/>
        </p:scale>
        <p:origin x="920" y="28"/>
      </p:cViewPr>
      <p:guideLst/>
    </p:cSldViewPr>
  </p:slideViewPr>
  <p:outlineViewPr>
    <p:cViewPr>
      <p:scale>
        <a:sx n="33" d="100"/>
        <a:sy n="33" d="100"/>
      </p:scale>
      <p:origin x="0" y="-3331"/>
    </p:cViewPr>
  </p:outlineViewPr>
  <p:notesTextViewPr>
    <p:cViewPr>
      <p:scale>
        <a:sx n="3" d="2"/>
        <a:sy n="3" d="2"/>
      </p:scale>
      <p:origin x="0" y="0"/>
    </p:cViewPr>
  </p:notesTextViewPr>
  <p:sorterViewPr>
    <p:cViewPr>
      <p:scale>
        <a:sx n="160" d="100"/>
        <a:sy n="160" d="100"/>
      </p:scale>
      <p:origin x="0" y="-26508"/>
    </p:cViewPr>
  </p:sorterViewPr>
  <p:notesViewPr>
    <p:cSldViewPr snapToGrid="0" snapToObjects="1">
      <p:cViewPr varScale="1">
        <p:scale>
          <a:sx n="69" d="100"/>
          <a:sy n="69" d="100"/>
        </p:scale>
        <p:origin x="3019"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1.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C7FD48-D95C-431D-9323-9671996EEADD}" type="doc">
      <dgm:prSet loTypeId="urn:microsoft.com/office/officeart/2005/8/layout/venn1" loCatId="relationship" qsTypeId="urn:microsoft.com/office/officeart/2005/8/quickstyle/simple1" qsCatId="simple" csTypeId="urn:microsoft.com/office/officeart/2005/8/colors/colorful2" csCatId="colorful" phldr="1"/>
      <dgm:spPr/>
    </dgm:pt>
    <dgm:pt modelId="{EDCA16FD-FD57-489B-85EE-D7FEF9CBE5C5}">
      <dgm:prSet phldrT="[Text]" custT="1"/>
      <dgm:spPr/>
      <dgm:t>
        <a:bodyPr/>
        <a:lstStyle/>
        <a:p>
          <a:r>
            <a:rPr lang="en-AU" sz="2000" b="1" dirty="0" smtClean="0"/>
            <a:t>Desirable</a:t>
          </a:r>
        </a:p>
        <a:p>
          <a:r>
            <a:rPr lang="en-AU" sz="2000" dirty="0" smtClean="0"/>
            <a:t>Do end-users need it?</a:t>
          </a:r>
          <a:endParaRPr lang="en-AU" sz="2000" dirty="0"/>
        </a:p>
      </dgm:t>
    </dgm:pt>
    <dgm:pt modelId="{E20F7432-0DE4-4060-886C-A550960070F9}" type="parTrans" cxnId="{25D36BB5-95B9-4E67-B9A1-50C2237ADF55}">
      <dgm:prSet/>
      <dgm:spPr/>
      <dgm:t>
        <a:bodyPr/>
        <a:lstStyle/>
        <a:p>
          <a:endParaRPr lang="en-AU" sz="2000"/>
        </a:p>
      </dgm:t>
    </dgm:pt>
    <dgm:pt modelId="{38B3FFCF-E74B-42FC-826C-C4937E381431}" type="sibTrans" cxnId="{25D36BB5-95B9-4E67-B9A1-50C2237ADF55}">
      <dgm:prSet/>
      <dgm:spPr/>
      <dgm:t>
        <a:bodyPr/>
        <a:lstStyle/>
        <a:p>
          <a:endParaRPr lang="en-AU" sz="2000"/>
        </a:p>
      </dgm:t>
    </dgm:pt>
    <dgm:pt modelId="{1604E662-B9D1-4336-884A-082D70810839}">
      <dgm:prSet phldrT="[Text]" custT="1"/>
      <dgm:spPr/>
      <dgm:t>
        <a:bodyPr/>
        <a:lstStyle/>
        <a:p>
          <a:r>
            <a:rPr lang="en-AU" sz="2000" b="1" dirty="0" smtClean="0"/>
            <a:t>Viable</a:t>
          </a:r>
        </a:p>
        <a:p>
          <a:r>
            <a:rPr lang="en-AU" sz="2000" dirty="0" smtClean="0"/>
            <a:t>Does it generate value?</a:t>
          </a:r>
          <a:endParaRPr lang="en-AU" sz="2000" dirty="0"/>
        </a:p>
      </dgm:t>
    </dgm:pt>
    <dgm:pt modelId="{8ECF6269-5E33-404D-8A8A-726CB952E101}" type="parTrans" cxnId="{C77DBDA4-9846-41A8-BEFA-B1ABF8904777}">
      <dgm:prSet/>
      <dgm:spPr/>
      <dgm:t>
        <a:bodyPr/>
        <a:lstStyle/>
        <a:p>
          <a:endParaRPr lang="en-AU" sz="2000"/>
        </a:p>
      </dgm:t>
    </dgm:pt>
    <dgm:pt modelId="{67D410FF-9F85-47B0-A344-573E0072062A}" type="sibTrans" cxnId="{C77DBDA4-9846-41A8-BEFA-B1ABF8904777}">
      <dgm:prSet/>
      <dgm:spPr/>
      <dgm:t>
        <a:bodyPr/>
        <a:lstStyle/>
        <a:p>
          <a:endParaRPr lang="en-AU" sz="2000"/>
        </a:p>
      </dgm:t>
    </dgm:pt>
    <dgm:pt modelId="{7FED6434-913D-4169-930D-BD10D9E6A581}">
      <dgm:prSet phldrT="[Text]" custT="1"/>
      <dgm:spPr/>
      <dgm:t>
        <a:bodyPr/>
        <a:lstStyle/>
        <a:p>
          <a:r>
            <a:rPr lang="en-AU" sz="2000" b="1" dirty="0" smtClean="0"/>
            <a:t>Feasible</a:t>
          </a:r>
        </a:p>
        <a:p>
          <a:r>
            <a:rPr lang="en-AU" sz="2000" dirty="0" smtClean="0"/>
            <a:t>Can we make it?</a:t>
          </a:r>
          <a:endParaRPr lang="en-AU" sz="2000" dirty="0"/>
        </a:p>
      </dgm:t>
    </dgm:pt>
    <dgm:pt modelId="{EDAF8119-ECDA-4AC1-9897-D09C9A10F938}" type="parTrans" cxnId="{20BC92D1-F3D5-4986-A80C-624AD64160C5}">
      <dgm:prSet/>
      <dgm:spPr/>
      <dgm:t>
        <a:bodyPr/>
        <a:lstStyle/>
        <a:p>
          <a:endParaRPr lang="en-AU" sz="2000"/>
        </a:p>
      </dgm:t>
    </dgm:pt>
    <dgm:pt modelId="{62A41901-C00D-4D5F-B52A-C5F8618D8731}" type="sibTrans" cxnId="{20BC92D1-F3D5-4986-A80C-624AD64160C5}">
      <dgm:prSet/>
      <dgm:spPr/>
      <dgm:t>
        <a:bodyPr/>
        <a:lstStyle/>
        <a:p>
          <a:endParaRPr lang="en-AU" sz="2000"/>
        </a:p>
      </dgm:t>
    </dgm:pt>
    <dgm:pt modelId="{CA111CBD-AB23-4AAF-9F20-3307A1D87E5E}" type="pres">
      <dgm:prSet presAssocID="{08C7FD48-D95C-431D-9323-9671996EEADD}" presName="compositeShape" presStyleCnt="0">
        <dgm:presLayoutVars>
          <dgm:chMax val="7"/>
          <dgm:dir/>
          <dgm:resizeHandles val="exact"/>
        </dgm:presLayoutVars>
      </dgm:prSet>
      <dgm:spPr/>
    </dgm:pt>
    <dgm:pt modelId="{8E5B3158-24D2-49E2-8818-DED00991DCFB}" type="pres">
      <dgm:prSet presAssocID="{EDCA16FD-FD57-489B-85EE-D7FEF9CBE5C5}" presName="circ1" presStyleLbl="vennNode1" presStyleIdx="0" presStyleCnt="3"/>
      <dgm:spPr/>
      <dgm:t>
        <a:bodyPr/>
        <a:lstStyle/>
        <a:p>
          <a:endParaRPr lang="en-AU"/>
        </a:p>
      </dgm:t>
    </dgm:pt>
    <dgm:pt modelId="{F207D18C-1D43-4475-9E58-63A9268FA4BD}" type="pres">
      <dgm:prSet presAssocID="{EDCA16FD-FD57-489B-85EE-D7FEF9CBE5C5}" presName="circ1Tx" presStyleLbl="revTx" presStyleIdx="0" presStyleCnt="0">
        <dgm:presLayoutVars>
          <dgm:chMax val="0"/>
          <dgm:chPref val="0"/>
          <dgm:bulletEnabled val="1"/>
        </dgm:presLayoutVars>
      </dgm:prSet>
      <dgm:spPr/>
      <dgm:t>
        <a:bodyPr/>
        <a:lstStyle/>
        <a:p>
          <a:endParaRPr lang="en-AU"/>
        </a:p>
      </dgm:t>
    </dgm:pt>
    <dgm:pt modelId="{F21432E6-86E7-40A7-ABB6-D08193F0BB30}" type="pres">
      <dgm:prSet presAssocID="{1604E662-B9D1-4336-884A-082D70810839}" presName="circ2" presStyleLbl="vennNode1" presStyleIdx="1" presStyleCnt="3"/>
      <dgm:spPr/>
      <dgm:t>
        <a:bodyPr/>
        <a:lstStyle/>
        <a:p>
          <a:endParaRPr lang="en-AU"/>
        </a:p>
      </dgm:t>
    </dgm:pt>
    <dgm:pt modelId="{07241DD4-9423-46AA-B895-8C464A73BB72}" type="pres">
      <dgm:prSet presAssocID="{1604E662-B9D1-4336-884A-082D70810839}" presName="circ2Tx" presStyleLbl="revTx" presStyleIdx="0" presStyleCnt="0">
        <dgm:presLayoutVars>
          <dgm:chMax val="0"/>
          <dgm:chPref val="0"/>
          <dgm:bulletEnabled val="1"/>
        </dgm:presLayoutVars>
      </dgm:prSet>
      <dgm:spPr/>
      <dgm:t>
        <a:bodyPr/>
        <a:lstStyle/>
        <a:p>
          <a:endParaRPr lang="en-AU"/>
        </a:p>
      </dgm:t>
    </dgm:pt>
    <dgm:pt modelId="{43D5E441-292C-46E9-8D09-6DDE3AB46E72}" type="pres">
      <dgm:prSet presAssocID="{7FED6434-913D-4169-930D-BD10D9E6A581}" presName="circ3" presStyleLbl="vennNode1" presStyleIdx="2" presStyleCnt="3"/>
      <dgm:spPr/>
      <dgm:t>
        <a:bodyPr/>
        <a:lstStyle/>
        <a:p>
          <a:endParaRPr lang="en-AU"/>
        </a:p>
      </dgm:t>
    </dgm:pt>
    <dgm:pt modelId="{68A403F7-7A37-4F47-ADC5-27F3CCED9F64}" type="pres">
      <dgm:prSet presAssocID="{7FED6434-913D-4169-930D-BD10D9E6A581}" presName="circ3Tx" presStyleLbl="revTx" presStyleIdx="0" presStyleCnt="0">
        <dgm:presLayoutVars>
          <dgm:chMax val="0"/>
          <dgm:chPref val="0"/>
          <dgm:bulletEnabled val="1"/>
        </dgm:presLayoutVars>
      </dgm:prSet>
      <dgm:spPr/>
      <dgm:t>
        <a:bodyPr/>
        <a:lstStyle/>
        <a:p>
          <a:endParaRPr lang="en-AU"/>
        </a:p>
      </dgm:t>
    </dgm:pt>
  </dgm:ptLst>
  <dgm:cxnLst>
    <dgm:cxn modelId="{BA5D211E-295E-4691-A006-0D65A2A84A35}" type="presOf" srcId="{1604E662-B9D1-4336-884A-082D70810839}" destId="{07241DD4-9423-46AA-B895-8C464A73BB72}" srcOrd="1" destOrd="0" presId="urn:microsoft.com/office/officeart/2005/8/layout/venn1"/>
    <dgm:cxn modelId="{BED762DE-DCF0-4B87-B7E1-87EDC7D4DDDA}" type="presOf" srcId="{1604E662-B9D1-4336-884A-082D70810839}" destId="{F21432E6-86E7-40A7-ABB6-D08193F0BB30}" srcOrd="0" destOrd="0" presId="urn:microsoft.com/office/officeart/2005/8/layout/venn1"/>
    <dgm:cxn modelId="{21408014-EDE9-4FDF-894B-5C72613200D2}" type="presOf" srcId="{7FED6434-913D-4169-930D-BD10D9E6A581}" destId="{43D5E441-292C-46E9-8D09-6DDE3AB46E72}" srcOrd="0" destOrd="0" presId="urn:microsoft.com/office/officeart/2005/8/layout/venn1"/>
    <dgm:cxn modelId="{6EC08CEF-4E55-42D8-A79F-1F5A58634B2B}" type="presOf" srcId="{EDCA16FD-FD57-489B-85EE-D7FEF9CBE5C5}" destId="{8E5B3158-24D2-49E2-8818-DED00991DCFB}" srcOrd="0" destOrd="0" presId="urn:microsoft.com/office/officeart/2005/8/layout/venn1"/>
    <dgm:cxn modelId="{20BC92D1-F3D5-4986-A80C-624AD64160C5}" srcId="{08C7FD48-D95C-431D-9323-9671996EEADD}" destId="{7FED6434-913D-4169-930D-BD10D9E6A581}" srcOrd="2" destOrd="0" parTransId="{EDAF8119-ECDA-4AC1-9897-D09C9A10F938}" sibTransId="{62A41901-C00D-4D5F-B52A-C5F8618D8731}"/>
    <dgm:cxn modelId="{C77DBDA4-9846-41A8-BEFA-B1ABF8904777}" srcId="{08C7FD48-D95C-431D-9323-9671996EEADD}" destId="{1604E662-B9D1-4336-884A-082D70810839}" srcOrd="1" destOrd="0" parTransId="{8ECF6269-5E33-404D-8A8A-726CB952E101}" sibTransId="{67D410FF-9F85-47B0-A344-573E0072062A}"/>
    <dgm:cxn modelId="{151C18DC-B7E4-40A8-BAEC-36DDD524F424}" type="presOf" srcId="{7FED6434-913D-4169-930D-BD10D9E6A581}" destId="{68A403F7-7A37-4F47-ADC5-27F3CCED9F64}" srcOrd="1" destOrd="0" presId="urn:microsoft.com/office/officeart/2005/8/layout/venn1"/>
    <dgm:cxn modelId="{F2B1E92F-3225-4FF9-B62C-9619D8B801E0}" type="presOf" srcId="{EDCA16FD-FD57-489B-85EE-D7FEF9CBE5C5}" destId="{F207D18C-1D43-4475-9E58-63A9268FA4BD}" srcOrd="1" destOrd="0" presId="urn:microsoft.com/office/officeart/2005/8/layout/venn1"/>
    <dgm:cxn modelId="{53AD1636-F868-4802-BC1E-010B7D38D73F}" type="presOf" srcId="{08C7FD48-D95C-431D-9323-9671996EEADD}" destId="{CA111CBD-AB23-4AAF-9F20-3307A1D87E5E}" srcOrd="0" destOrd="0" presId="urn:microsoft.com/office/officeart/2005/8/layout/venn1"/>
    <dgm:cxn modelId="{25D36BB5-95B9-4E67-B9A1-50C2237ADF55}" srcId="{08C7FD48-D95C-431D-9323-9671996EEADD}" destId="{EDCA16FD-FD57-489B-85EE-D7FEF9CBE5C5}" srcOrd="0" destOrd="0" parTransId="{E20F7432-0DE4-4060-886C-A550960070F9}" sibTransId="{38B3FFCF-E74B-42FC-826C-C4937E381431}"/>
    <dgm:cxn modelId="{CAD068A8-D853-45D9-AB08-78C6369C55FA}" type="presParOf" srcId="{CA111CBD-AB23-4AAF-9F20-3307A1D87E5E}" destId="{8E5B3158-24D2-49E2-8818-DED00991DCFB}" srcOrd="0" destOrd="0" presId="urn:microsoft.com/office/officeart/2005/8/layout/venn1"/>
    <dgm:cxn modelId="{0C637AFA-0B85-4AE7-9F79-0639309E2323}" type="presParOf" srcId="{CA111CBD-AB23-4AAF-9F20-3307A1D87E5E}" destId="{F207D18C-1D43-4475-9E58-63A9268FA4BD}" srcOrd="1" destOrd="0" presId="urn:microsoft.com/office/officeart/2005/8/layout/venn1"/>
    <dgm:cxn modelId="{AB1BA02D-5449-4B24-A8F1-E78B64D7103B}" type="presParOf" srcId="{CA111CBD-AB23-4AAF-9F20-3307A1D87E5E}" destId="{F21432E6-86E7-40A7-ABB6-D08193F0BB30}" srcOrd="2" destOrd="0" presId="urn:microsoft.com/office/officeart/2005/8/layout/venn1"/>
    <dgm:cxn modelId="{D01AB7BB-7D6C-40B1-90BA-5B83C86F2E98}" type="presParOf" srcId="{CA111CBD-AB23-4AAF-9F20-3307A1D87E5E}" destId="{07241DD4-9423-46AA-B895-8C464A73BB72}" srcOrd="3" destOrd="0" presId="urn:microsoft.com/office/officeart/2005/8/layout/venn1"/>
    <dgm:cxn modelId="{308659B9-68A8-4D39-8402-6822026EF8AD}" type="presParOf" srcId="{CA111CBD-AB23-4AAF-9F20-3307A1D87E5E}" destId="{43D5E441-292C-46E9-8D09-6DDE3AB46E72}" srcOrd="4" destOrd="0" presId="urn:microsoft.com/office/officeart/2005/8/layout/venn1"/>
    <dgm:cxn modelId="{472CD3F7-06CB-40A4-8A8B-3CDC27D2E605}" type="presParOf" srcId="{CA111CBD-AB23-4AAF-9F20-3307A1D87E5E}" destId="{68A403F7-7A37-4F47-ADC5-27F3CCED9F64}"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78236" cy="513204"/>
          </a:xfrm>
          <a:prstGeom prst="rect">
            <a:avLst/>
          </a:prstGeom>
        </p:spPr>
        <p:txBody>
          <a:bodyPr vert="horz" lIns="94649" tIns="47324" rIns="94649" bIns="47324" rtlCol="0"/>
          <a:lstStyle>
            <a:lvl1pPr algn="l">
              <a:defRPr sz="1200"/>
            </a:lvl1pPr>
          </a:lstStyle>
          <a:p>
            <a:endParaRPr lang="en-AU"/>
          </a:p>
        </p:txBody>
      </p:sp>
      <p:sp>
        <p:nvSpPr>
          <p:cNvPr id="3" name="Date Placeholder 2"/>
          <p:cNvSpPr>
            <a:spLocks noGrp="1"/>
          </p:cNvSpPr>
          <p:nvPr>
            <p:ph type="dt" sz="quarter" idx="1"/>
          </p:nvPr>
        </p:nvSpPr>
        <p:spPr>
          <a:xfrm>
            <a:off x="4022582" y="0"/>
            <a:ext cx="3078236" cy="513204"/>
          </a:xfrm>
          <a:prstGeom prst="rect">
            <a:avLst/>
          </a:prstGeom>
        </p:spPr>
        <p:txBody>
          <a:bodyPr vert="horz" lIns="94649" tIns="47324" rIns="94649" bIns="47324" rtlCol="0"/>
          <a:lstStyle>
            <a:lvl1pPr algn="r">
              <a:defRPr sz="1200"/>
            </a:lvl1pPr>
          </a:lstStyle>
          <a:p>
            <a:fld id="{581AA06C-8CB2-4F2B-BB9E-4104620FCE91}" type="datetimeFigureOut">
              <a:rPr lang="en-AU" smtClean="0"/>
              <a:t>24/03/2020</a:t>
            </a:fld>
            <a:endParaRPr lang="en-AU"/>
          </a:p>
        </p:txBody>
      </p:sp>
      <p:sp>
        <p:nvSpPr>
          <p:cNvPr id="4" name="Footer Placeholder 3"/>
          <p:cNvSpPr>
            <a:spLocks noGrp="1"/>
          </p:cNvSpPr>
          <p:nvPr>
            <p:ph type="ftr" sz="quarter" idx="2"/>
          </p:nvPr>
        </p:nvSpPr>
        <p:spPr>
          <a:xfrm>
            <a:off x="2" y="9719823"/>
            <a:ext cx="3078236" cy="513204"/>
          </a:xfrm>
          <a:prstGeom prst="rect">
            <a:avLst/>
          </a:prstGeom>
        </p:spPr>
        <p:txBody>
          <a:bodyPr vert="horz" lIns="94649" tIns="47324" rIns="94649" bIns="47324" rtlCol="0" anchor="b"/>
          <a:lstStyle>
            <a:lvl1pPr algn="l">
              <a:defRPr sz="1200"/>
            </a:lvl1pPr>
          </a:lstStyle>
          <a:p>
            <a:endParaRPr lang="en-AU"/>
          </a:p>
        </p:txBody>
      </p:sp>
      <p:sp>
        <p:nvSpPr>
          <p:cNvPr id="5" name="Slide Number Placeholder 4"/>
          <p:cNvSpPr>
            <a:spLocks noGrp="1"/>
          </p:cNvSpPr>
          <p:nvPr>
            <p:ph type="sldNum" sz="quarter" idx="3"/>
          </p:nvPr>
        </p:nvSpPr>
        <p:spPr>
          <a:xfrm>
            <a:off x="4022582" y="9719823"/>
            <a:ext cx="3078236" cy="513204"/>
          </a:xfrm>
          <a:prstGeom prst="rect">
            <a:avLst/>
          </a:prstGeom>
        </p:spPr>
        <p:txBody>
          <a:bodyPr vert="horz" lIns="94649" tIns="47324" rIns="94649" bIns="47324" rtlCol="0" anchor="b"/>
          <a:lstStyle>
            <a:lvl1pPr algn="r">
              <a:defRPr sz="1200"/>
            </a:lvl1pPr>
          </a:lstStyle>
          <a:p>
            <a:fld id="{B517FC7D-A447-4675-AD86-BEE969F55C1A}" type="slidenum">
              <a:rPr lang="en-AU" smtClean="0"/>
              <a:t>‹#›</a:t>
            </a:fld>
            <a:endParaRPr lang="en-AU"/>
          </a:p>
        </p:txBody>
      </p:sp>
    </p:spTree>
    <p:extLst>
      <p:ext uri="{BB962C8B-B14F-4D97-AF65-F5344CB8AC3E}">
        <p14:creationId xmlns:p14="http://schemas.microsoft.com/office/powerpoint/2010/main" val="1057598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77739" cy="513428"/>
          </a:xfrm>
          <a:prstGeom prst="rect">
            <a:avLst/>
          </a:prstGeom>
        </p:spPr>
        <p:txBody>
          <a:bodyPr vert="horz" lIns="94649" tIns="47324" rIns="94649" bIns="47324" rtlCol="0"/>
          <a:lstStyle>
            <a:lvl1pPr algn="l">
              <a:defRPr sz="1200"/>
            </a:lvl1pPr>
          </a:lstStyle>
          <a:p>
            <a:endParaRPr lang="en-US"/>
          </a:p>
        </p:txBody>
      </p:sp>
      <p:sp>
        <p:nvSpPr>
          <p:cNvPr id="3" name="Date Placeholder 2"/>
          <p:cNvSpPr>
            <a:spLocks noGrp="1"/>
          </p:cNvSpPr>
          <p:nvPr>
            <p:ph type="dt" idx="1"/>
          </p:nvPr>
        </p:nvSpPr>
        <p:spPr>
          <a:xfrm>
            <a:off x="4023094" y="2"/>
            <a:ext cx="3077739" cy="513428"/>
          </a:xfrm>
          <a:prstGeom prst="rect">
            <a:avLst/>
          </a:prstGeom>
        </p:spPr>
        <p:txBody>
          <a:bodyPr vert="horz" lIns="94649" tIns="47324" rIns="94649" bIns="47324" rtlCol="0"/>
          <a:lstStyle>
            <a:lvl1pPr algn="r">
              <a:defRPr sz="1200"/>
            </a:lvl1pPr>
          </a:lstStyle>
          <a:p>
            <a:fld id="{8C95CC7F-C35F-8E4A-A616-D503CC309206}" type="datetimeFigureOut">
              <a:rPr lang="en-US" smtClean="0"/>
              <a:t>3/24/2020</a:t>
            </a:fld>
            <a:endParaRPr lang="en-US"/>
          </a:p>
        </p:txBody>
      </p:sp>
      <p:sp>
        <p:nvSpPr>
          <p:cNvPr id="4" name="Slide Image Placeholder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4649" tIns="47324" rIns="94649" bIns="47324" rtlCol="0" anchor="ctr"/>
          <a:lstStyle/>
          <a:p>
            <a:endParaRPr lang="en-US"/>
          </a:p>
        </p:txBody>
      </p:sp>
      <p:sp>
        <p:nvSpPr>
          <p:cNvPr id="5" name="Notes Placeholder 4"/>
          <p:cNvSpPr>
            <a:spLocks noGrp="1"/>
          </p:cNvSpPr>
          <p:nvPr>
            <p:ph type="body" sz="quarter" idx="3"/>
          </p:nvPr>
        </p:nvSpPr>
        <p:spPr>
          <a:xfrm>
            <a:off x="710248" y="4924644"/>
            <a:ext cx="5681980" cy="4029253"/>
          </a:xfrm>
          <a:prstGeom prst="rect">
            <a:avLst/>
          </a:prstGeom>
        </p:spPr>
        <p:txBody>
          <a:bodyPr vert="horz" lIns="94649" tIns="47324" rIns="94649" bIns="4732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719600"/>
            <a:ext cx="3077739" cy="513427"/>
          </a:xfrm>
          <a:prstGeom prst="rect">
            <a:avLst/>
          </a:prstGeom>
        </p:spPr>
        <p:txBody>
          <a:bodyPr vert="horz" lIns="94649" tIns="47324" rIns="94649" bIns="47324" rtlCol="0" anchor="b"/>
          <a:lstStyle>
            <a:lvl1pPr algn="l">
              <a:defRPr sz="1200"/>
            </a:lvl1pPr>
          </a:lstStyle>
          <a:p>
            <a:endParaRPr lang="en-US"/>
          </a:p>
        </p:txBody>
      </p:sp>
      <p:sp>
        <p:nvSpPr>
          <p:cNvPr id="7" name="Slide Number Placeholder 6"/>
          <p:cNvSpPr>
            <a:spLocks noGrp="1"/>
          </p:cNvSpPr>
          <p:nvPr>
            <p:ph type="sldNum" sz="quarter" idx="5"/>
          </p:nvPr>
        </p:nvSpPr>
        <p:spPr>
          <a:xfrm>
            <a:off x="4023094" y="9719600"/>
            <a:ext cx="3077739" cy="513427"/>
          </a:xfrm>
          <a:prstGeom prst="rect">
            <a:avLst/>
          </a:prstGeom>
        </p:spPr>
        <p:txBody>
          <a:bodyPr vert="horz" lIns="94649" tIns="47324" rIns="94649" bIns="47324" rtlCol="0" anchor="b"/>
          <a:lstStyle>
            <a:lvl1pPr algn="r">
              <a:defRPr sz="1200"/>
            </a:lvl1pPr>
          </a:lstStyle>
          <a:p>
            <a:fld id="{2F3B6A20-CE8C-7E4E-A575-46230F6630EA}" type="slidenum">
              <a:rPr lang="en-US" smtClean="0"/>
              <a:t>‹#›</a:t>
            </a:fld>
            <a:endParaRPr lang="en-US"/>
          </a:p>
        </p:txBody>
      </p:sp>
    </p:spTree>
    <p:extLst>
      <p:ext uri="{BB962C8B-B14F-4D97-AF65-F5344CB8AC3E}">
        <p14:creationId xmlns:p14="http://schemas.microsoft.com/office/powerpoint/2010/main" val="3404629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baseline="0" dirty="0" smtClean="0"/>
              <a:t>Introduction</a:t>
            </a:r>
          </a:p>
          <a:p>
            <a:pPr marL="177467" indent="-177467">
              <a:buFont typeface="Arial" panose="020B0604020202020204" pitchFamily="34" charset="0"/>
              <a:buChar char="•"/>
            </a:pPr>
            <a:r>
              <a:rPr lang="en-AU" b="0" baseline="0" dirty="0" smtClean="0"/>
              <a:t>Welcome to the third day of the </a:t>
            </a:r>
            <a:r>
              <a:rPr lang="en-AU" b="0" baseline="0" dirty="0" err="1" smtClean="0"/>
              <a:t>BizLab</a:t>
            </a:r>
            <a:r>
              <a:rPr lang="en-AU" b="0" baseline="0" dirty="0" smtClean="0"/>
              <a:t> Academy Human Centred Design 1.01 training course!</a:t>
            </a:r>
          </a:p>
          <a:p>
            <a:pPr marL="177467" indent="-177467">
              <a:buFont typeface="Arial" panose="020B0604020202020204" pitchFamily="34" charset="0"/>
              <a:buChar char="•"/>
            </a:pPr>
            <a:r>
              <a:rPr lang="en-AU" b="0" baseline="0" dirty="0" smtClean="0"/>
              <a:t>It’s excellent to see all of you again and I hope you had a good week </a:t>
            </a:r>
          </a:p>
          <a:p>
            <a:pPr marL="177467" indent="-177467">
              <a:buFont typeface="Arial" panose="020B0604020202020204" pitchFamily="34" charset="0"/>
              <a:buChar char="•"/>
            </a:pPr>
            <a:r>
              <a:rPr lang="en-AU" b="0" baseline="0" dirty="0" smtClean="0"/>
              <a:t>Run through the agenda – timings </a:t>
            </a:r>
            <a:r>
              <a:rPr lang="en-AU" b="0" baseline="0" dirty="0" err="1" smtClean="0"/>
              <a:t>etc</a:t>
            </a:r>
            <a:r>
              <a:rPr lang="en-AU" b="0" baseline="0" dirty="0" smtClean="0"/>
              <a:t> </a:t>
            </a:r>
          </a:p>
          <a:p>
            <a:pPr marL="177467" indent="-177467">
              <a:buFont typeface="Arial" panose="020B0604020202020204" pitchFamily="34" charset="0"/>
              <a:buChar char="•"/>
            </a:pPr>
            <a:endParaRPr lang="en-AU" b="0" baseline="0" dirty="0" smtClean="0"/>
          </a:p>
          <a:p>
            <a:r>
              <a:rPr lang="en-AU" b="0" baseline="0" dirty="0" smtClean="0"/>
              <a:t> </a:t>
            </a:r>
            <a:r>
              <a:rPr lang="en-AU" b="1" baseline="0" dirty="0" smtClean="0"/>
              <a:t>Introduction (5 minutes)</a:t>
            </a:r>
          </a:p>
          <a:p>
            <a:endParaRPr lang="en-US" b="1" baseline="0" dirty="0" smtClean="0"/>
          </a:p>
          <a:p>
            <a:r>
              <a:rPr lang="en-AU" dirty="0"/>
              <a:t>Welcome to day three! Day three is a fun day. It's going to be really active, physical day making lots of stuff and lots of standing up.</a:t>
            </a:r>
            <a:endParaRPr lang="en-AU" b="1" baseline="0" dirty="0" smtClean="0"/>
          </a:p>
          <a:p>
            <a:pPr marL="177467" indent="-177467">
              <a:buFont typeface="Arial" panose="020B0604020202020204" pitchFamily="34" charset="0"/>
              <a:buChar char="•"/>
            </a:pPr>
            <a:r>
              <a:rPr lang="en-AU" b="0" baseline="0" dirty="0" smtClean="0"/>
              <a:t>Last week on day 2 we went through the Define and Ideate phases. </a:t>
            </a:r>
          </a:p>
          <a:p>
            <a:pPr marL="177467" indent="-177467">
              <a:buFont typeface="Arial" panose="020B0604020202020204" pitchFamily="34" charset="0"/>
              <a:buChar char="•"/>
            </a:pPr>
            <a:r>
              <a:rPr lang="en-AU" b="0" baseline="0" dirty="0" smtClean="0"/>
              <a:t>In Define our focus was on synthesising what you heard from your interviews in week 1 to define your insights and areas of opportunity as a launching point to come up with some ideas.</a:t>
            </a:r>
          </a:p>
          <a:p>
            <a:pPr marL="177467" indent="-177467">
              <a:buFont typeface="Arial" panose="020B0604020202020204" pitchFamily="34" charset="0"/>
              <a:buChar char="•"/>
            </a:pPr>
            <a:r>
              <a:rPr lang="en-AU" b="0" baseline="0" dirty="0" smtClean="0"/>
              <a:t>In Ideate we moved into the Create phase, and using the stimulus material you pulled together in Define you came up with lots of different ideas to solve your problem.</a:t>
            </a:r>
          </a:p>
          <a:p>
            <a:pPr marL="177467" indent="-177467">
              <a:buFont typeface="Arial" panose="020B0604020202020204" pitchFamily="34" charset="0"/>
              <a:buChar char="•"/>
            </a:pPr>
            <a:r>
              <a:rPr lang="en-AU" b="0" baseline="0" dirty="0" smtClean="0"/>
              <a:t>You got some initial feedback from other teams which helped you to build and flesh out your ideas </a:t>
            </a:r>
          </a:p>
          <a:p>
            <a:pPr marL="177467" indent="-177467">
              <a:buFont typeface="Arial" panose="020B0604020202020204" pitchFamily="34" charset="0"/>
              <a:buChar char="•"/>
            </a:pPr>
            <a:r>
              <a:rPr lang="en-AU" b="0" baseline="0" dirty="0" smtClean="0"/>
              <a:t>As a team, we looked at the impact your ideas would have and the effort required to help you choose the most promising / inspiring idea to take into prototyping </a:t>
            </a:r>
          </a:p>
          <a:p>
            <a:pPr marL="177467" indent="-177467">
              <a:buFont typeface="Arial" panose="020B0604020202020204" pitchFamily="34" charset="0"/>
              <a:buChar char="•"/>
            </a:pPr>
            <a:r>
              <a:rPr lang="en-AU" b="0" baseline="0" dirty="0" smtClean="0"/>
              <a:t>You developed out a story board to start to think through how your idea might work in practice </a:t>
            </a:r>
          </a:p>
          <a:p>
            <a:endParaRPr lang="en-AU" b="1"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1</a:t>
            </a:fld>
            <a:endParaRPr lang="en-AU"/>
          </a:p>
        </p:txBody>
      </p:sp>
    </p:spTree>
    <p:extLst>
      <p:ext uri="{BB962C8B-B14F-4D97-AF65-F5344CB8AC3E}">
        <p14:creationId xmlns:p14="http://schemas.microsoft.com/office/powerpoint/2010/main" val="3678532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993844">
              <a:defRPr/>
            </a:pPr>
            <a:r>
              <a:rPr lang="en-AU" b="1" dirty="0"/>
              <a:t>Immersive prototypes: </a:t>
            </a:r>
          </a:p>
          <a:p>
            <a:pPr defTabSz="1993844">
              <a:defRPr/>
            </a:pPr>
            <a:r>
              <a:rPr lang="en-US" b="1" dirty="0"/>
              <a:t>WHAT: </a:t>
            </a:r>
            <a:r>
              <a:rPr lang="en-US" dirty="0"/>
              <a:t>an </a:t>
            </a:r>
            <a:r>
              <a:rPr lang="en-AU" dirty="0"/>
              <a:t>interactive  role play</a:t>
            </a:r>
          </a:p>
          <a:p>
            <a:pPr defTabSz="1993844">
              <a:defRPr/>
            </a:pPr>
            <a:r>
              <a:rPr lang="en-AU" b="1" dirty="0"/>
              <a:t>WHY: </a:t>
            </a:r>
            <a:r>
              <a:rPr lang="en-AU" dirty="0"/>
              <a:t>emulating an experience (e.g. service, logistics of usability) and how a prototype is used. </a:t>
            </a:r>
            <a:endParaRPr lang="en-AU" b="0" dirty="0" smtClean="0"/>
          </a:p>
          <a:p>
            <a:pPr defTabSz="1993844">
              <a:defRPr/>
            </a:pPr>
            <a:endParaRPr lang="en-AU" b="1" dirty="0"/>
          </a:p>
          <a:p>
            <a:pPr defTabSz="1993844">
              <a:defRPr/>
            </a:pPr>
            <a:r>
              <a:rPr lang="en-US" b="1" dirty="0"/>
              <a:t>Features: </a:t>
            </a:r>
            <a:r>
              <a:rPr lang="en-AU" dirty="0"/>
              <a:t>immersive prototypes are quite fun, but they can be a little bit difficult to do (requires time to prepare, props and willingness of team to role play/act out an experience).</a:t>
            </a:r>
          </a:p>
          <a:p>
            <a:pPr defTabSz="1993844">
              <a:defRPr/>
            </a:pPr>
            <a:r>
              <a:rPr lang="en-AU" b="0" baseline="0" dirty="0" smtClean="0"/>
              <a:t>  </a:t>
            </a:r>
          </a:p>
          <a:p>
            <a:pPr defTabSz="1993844">
              <a:defRPr/>
            </a:pPr>
            <a:r>
              <a:rPr lang="en-AU" b="1" baseline="0" dirty="0" smtClean="0"/>
              <a:t>Example</a:t>
            </a:r>
            <a:r>
              <a:rPr lang="en-AU" b="0" baseline="0" dirty="0" smtClean="0"/>
              <a:t>: DIGITAL HEALTH CHECK ACCOUNTANT role play</a:t>
            </a:r>
          </a:p>
          <a:p>
            <a:pPr marL="177467" indent="-177467" defTabSz="1993844">
              <a:buFontTx/>
              <a:buChar char="-"/>
              <a:defRPr/>
            </a:pPr>
            <a:r>
              <a:rPr lang="en-US" b="0" baseline="0" dirty="0" smtClean="0"/>
              <a:t>One person</a:t>
            </a:r>
            <a:r>
              <a:rPr lang="en-AU" dirty="0"/>
              <a:t> could pretend to be an accountant, and someone is the user (a business) </a:t>
            </a:r>
          </a:p>
          <a:p>
            <a:pPr marL="177467" indent="-177467" defTabSz="1993844">
              <a:buFontTx/>
              <a:buChar char="-"/>
              <a:defRPr/>
            </a:pPr>
            <a:r>
              <a:rPr lang="en-AU" dirty="0"/>
              <a:t>The accountant might say: "Oh there's this really cool tool that the government's just brought out. Let's do this digital health check together and I can talk about how I can then help you to set up your cloud accounting.” </a:t>
            </a:r>
          </a:p>
          <a:p>
            <a:pPr defTabSz="1993844">
              <a:defRPr/>
            </a:pPr>
            <a:endParaRPr lang="en-AU" b="1" baseline="0" dirty="0" smtClean="0"/>
          </a:p>
          <a:p>
            <a:pPr defTabSz="1993844">
              <a:defRPr/>
            </a:pPr>
            <a:r>
              <a:rPr lang="en-US" b="0" baseline="0" dirty="0" smtClean="0"/>
              <a:t>--------------------------------------------------------------------------------------------------------------</a:t>
            </a:r>
            <a:endParaRPr lang="en-AU" b="0" baseline="0" dirty="0" smtClean="0"/>
          </a:p>
          <a:p>
            <a:pPr defTabSz="1993844">
              <a:defRPr/>
            </a:pPr>
            <a:r>
              <a:rPr lang="en-AU" b="1" baseline="0" dirty="0" smtClean="0"/>
              <a:t>Image from: </a:t>
            </a:r>
            <a:r>
              <a:rPr lang="en-AU" b="0" baseline="0" dirty="0" smtClean="0"/>
              <a:t>http://uxmas.com/2012/ux-design-role-playing-and-micromoments</a:t>
            </a:r>
          </a:p>
          <a:p>
            <a:pPr defTabSz="1993844">
              <a:defRPr/>
            </a:pPr>
            <a:endParaRPr lang="en-AU" b="0" dirty="0"/>
          </a:p>
        </p:txBody>
      </p:sp>
      <p:sp>
        <p:nvSpPr>
          <p:cNvPr id="4" name="Slide Number Placeholder 3"/>
          <p:cNvSpPr>
            <a:spLocks noGrp="1"/>
          </p:cNvSpPr>
          <p:nvPr>
            <p:ph type="sldNum" sz="quarter" idx="10"/>
          </p:nvPr>
        </p:nvSpPr>
        <p:spPr/>
        <p:txBody>
          <a:bodyPr/>
          <a:lstStyle/>
          <a:p>
            <a:fld id="{44111B5A-960F-4438-B680-2E8EB7729B2B}" type="slidenum">
              <a:rPr lang="en-AU" smtClean="0"/>
              <a:t>10</a:t>
            </a:fld>
            <a:endParaRPr lang="en-AU"/>
          </a:p>
        </p:txBody>
      </p:sp>
    </p:spTree>
    <p:extLst>
      <p:ext uri="{BB962C8B-B14F-4D97-AF65-F5344CB8AC3E}">
        <p14:creationId xmlns:p14="http://schemas.microsoft.com/office/powerpoint/2010/main" val="3486550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993844">
              <a:defRPr/>
            </a:pPr>
            <a:r>
              <a:rPr lang="en-AU" b="0" dirty="0" smtClean="0"/>
              <a:t>https://www.youtube.com/watch?v=jTageuhPfAM</a:t>
            </a:r>
          </a:p>
          <a:p>
            <a:pPr defTabSz="1993844">
              <a:defRPr/>
            </a:pPr>
            <a:endParaRPr lang="en-AU" b="0" dirty="0" smtClean="0"/>
          </a:p>
          <a:p>
            <a:pPr defTabSz="1993844">
              <a:defRPr/>
            </a:pPr>
            <a:endParaRPr lang="en-AU" b="0" dirty="0"/>
          </a:p>
        </p:txBody>
      </p:sp>
      <p:sp>
        <p:nvSpPr>
          <p:cNvPr id="4" name="Slide Number Placeholder 3"/>
          <p:cNvSpPr>
            <a:spLocks noGrp="1"/>
          </p:cNvSpPr>
          <p:nvPr>
            <p:ph type="sldNum" sz="quarter" idx="10"/>
          </p:nvPr>
        </p:nvSpPr>
        <p:spPr/>
        <p:txBody>
          <a:bodyPr/>
          <a:lstStyle/>
          <a:p>
            <a:fld id="{44111B5A-960F-4438-B680-2E8EB7729B2B}" type="slidenum">
              <a:rPr lang="en-AU" smtClean="0"/>
              <a:t>11</a:t>
            </a:fld>
            <a:endParaRPr lang="en-AU"/>
          </a:p>
        </p:txBody>
      </p:sp>
    </p:spTree>
    <p:extLst>
      <p:ext uri="{BB962C8B-B14F-4D97-AF65-F5344CB8AC3E}">
        <p14:creationId xmlns:p14="http://schemas.microsoft.com/office/powerpoint/2010/main" val="2678557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993844">
              <a:defRPr/>
            </a:pPr>
            <a:r>
              <a:rPr lang="en-AU" b="0" dirty="0" smtClean="0"/>
              <a:t>Prototyping</a:t>
            </a:r>
            <a:r>
              <a:rPr lang="en-AU" b="0" baseline="0" dirty="0" smtClean="0"/>
              <a:t> like HCD is risk mitigation. By starting small with low fidelity it’s easier to eliminate elements that don’t work for our target audience and work in a way that is more iterative. As we move over </a:t>
            </a:r>
            <a:r>
              <a:rPr lang="en-AU" b="1" baseline="0" dirty="0" smtClean="0"/>
              <a:t>time</a:t>
            </a:r>
            <a:r>
              <a:rPr lang="en-AU" b="0" baseline="0" dirty="0" smtClean="0"/>
              <a:t> from </a:t>
            </a:r>
            <a:r>
              <a:rPr lang="en-AU" b="1" baseline="0" dirty="0" smtClean="0"/>
              <a:t>Uncertainty </a:t>
            </a:r>
            <a:r>
              <a:rPr lang="en-AU" b="0" baseline="0" dirty="0" smtClean="0"/>
              <a:t>to certainty so too the complexity and </a:t>
            </a:r>
            <a:r>
              <a:rPr lang="en-AU" b="1" baseline="0" dirty="0" smtClean="0"/>
              <a:t>Fidelity</a:t>
            </a:r>
            <a:r>
              <a:rPr lang="en-AU" b="0" baseline="0" dirty="0" smtClean="0"/>
              <a:t> of our prototype will become greater.</a:t>
            </a:r>
            <a:endParaRPr lang="en-AU" b="0" dirty="0"/>
          </a:p>
        </p:txBody>
      </p:sp>
      <p:sp>
        <p:nvSpPr>
          <p:cNvPr id="4" name="Slide Number Placeholder 3"/>
          <p:cNvSpPr>
            <a:spLocks noGrp="1"/>
          </p:cNvSpPr>
          <p:nvPr>
            <p:ph type="sldNum" sz="quarter" idx="10"/>
          </p:nvPr>
        </p:nvSpPr>
        <p:spPr/>
        <p:txBody>
          <a:bodyPr/>
          <a:lstStyle/>
          <a:p>
            <a:fld id="{44111B5A-960F-4438-B680-2E8EB7729B2B}" type="slidenum">
              <a:rPr lang="en-AU" smtClean="0"/>
              <a:t>12</a:t>
            </a:fld>
            <a:endParaRPr lang="en-AU"/>
          </a:p>
        </p:txBody>
      </p:sp>
    </p:spTree>
    <p:extLst>
      <p:ext uri="{BB962C8B-B14F-4D97-AF65-F5344CB8AC3E}">
        <p14:creationId xmlns:p14="http://schemas.microsoft.com/office/powerpoint/2010/main" val="3347397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Prototyping journey from Low-Fi to Hi-Fi output - digital health check from Small Business digital skills Create Project </a:t>
            </a:r>
          </a:p>
          <a:p>
            <a:endParaRPr lang="en-AU" dirty="0"/>
          </a:p>
          <a:p>
            <a:r>
              <a:rPr lang="en-AU" dirty="0"/>
              <a:t>The team was initially three people working on the digital health check prototype. </a:t>
            </a:r>
          </a:p>
          <a:p>
            <a:endParaRPr lang="en-US" dirty="0"/>
          </a:p>
          <a:p>
            <a:r>
              <a:rPr lang="en-US" b="1" dirty="0"/>
              <a:t>Lego prototype </a:t>
            </a:r>
            <a:endParaRPr lang="en-AU" b="1" dirty="0"/>
          </a:p>
          <a:p>
            <a:pPr marL="177467" indent="-177467">
              <a:buFontTx/>
              <a:buChar char="-"/>
            </a:pPr>
            <a:r>
              <a:rPr lang="en-AU" dirty="0"/>
              <a:t>started using Lego, </a:t>
            </a:r>
          </a:p>
          <a:p>
            <a:pPr marL="177467" indent="-177467">
              <a:buFontTx/>
              <a:buChar char="-"/>
            </a:pPr>
            <a:r>
              <a:rPr lang="en-AU" dirty="0"/>
              <a:t>Exploring how customers would interaction with the app. </a:t>
            </a:r>
          </a:p>
          <a:p>
            <a:pPr marL="177467" indent="-177467">
              <a:buFontTx/>
              <a:buChar char="-"/>
            </a:pPr>
            <a:r>
              <a:rPr lang="en-AU" dirty="0"/>
              <a:t>The designers used different coloured Lego pieces to represent parts of the health check (e.g. different necessary components) </a:t>
            </a:r>
          </a:p>
          <a:p>
            <a:pPr marL="177467" indent="-177467">
              <a:buFontTx/>
              <a:buChar char="-"/>
            </a:pPr>
            <a:r>
              <a:rPr lang="en-AU" dirty="0"/>
              <a:t>The designers were interested in the differences between users interacting with an app on their own, and users attending a roadshow to have someone help do a digital health check for them and the differences in experiences.</a:t>
            </a:r>
          </a:p>
          <a:p>
            <a:pPr marL="177467" indent="-177467">
              <a:buFontTx/>
              <a:buChar char="-"/>
            </a:pPr>
            <a:endParaRPr lang="en-AU" dirty="0"/>
          </a:p>
          <a:p>
            <a:r>
              <a:rPr lang="en-AU" b="1" dirty="0"/>
              <a:t>Paper prototype</a:t>
            </a:r>
          </a:p>
          <a:p>
            <a:pPr marL="177467" indent="-177467">
              <a:buFontTx/>
              <a:buChar char="-"/>
            </a:pPr>
            <a:r>
              <a:rPr lang="en-AU" dirty="0"/>
              <a:t>an overall version of the concept, scribbled on some paper. </a:t>
            </a:r>
          </a:p>
          <a:p>
            <a:pPr marL="177467" indent="-177467">
              <a:buFontTx/>
              <a:buChar char="-"/>
            </a:pPr>
            <a:endParaRPr lang="en-US" dirty="0"/>
          </a:p>
          <a:p>
            <a:r>
              <a:rPr lang="en-US" b="1" dirty="0"/>
              <a:t>Higher-fi paper prototype </a:t>
            </a:r>
            <a:endParaRPr lang="en-AU" b="1" dirty="0"/>
          </a:p>
          <a:p>
            <a:pPr marL="177467" indent="-177467">
              <a:buFontTx/>
              <a:buChar char="-"/>
            </a:pPr>
            <a:r>
              <a:rPr lang="en-AU" dirty="0"/>
              <a:t>Coloured printing, cardboard, long piece of paper that slides through cardboard frame [simulating an iPad], moving parts, refined content and significantly more detail </a:t>
            </a:r>
          </a:p>
          <a:p>
            <a:pPr marL="177467" indent="-177467">
              <a:buFontTx/>
              <a:buChar char="-"/>
            </a:pPr>
            <a:r>
              <a:rPr lang="en-AU" dirty="0"/>
              <a:t>E.g. your digital score, 51%. They can see things compared to the region or resources or see courses. </a:t>
            </a:r>
          </a:p>
          <a:p>
            <a:pPr marL="177467" indent="-177467">
              <a:buFontTx/>
              <a:buChar char="-"/>
            </a:pPr>
            <a:r>
              <a:rPr lang="en-AU" dirty="0"/>
              <a:t>a couple of different versions were made to test what it might look like. </a:t>
            </a:r>
          </a:p>
          <a:p>
            <a:pPr marL="177467" indent="-177467" defTabSz="946492">
              <a:buFontTx/>
              <a:buChar char="-"/>
              <a:defRPr/>
            </a:pPr>
            <a:r>
              <a:rPr lang="en-AU" dirty="0"/>
              <a:t>multiple people made this prototype and versions were then combined (</a:t>
            </a:r>
            <a:r>
              <a:rPr lang="en-US" dirty="0"/>
              <a:t>This prototype reflected multiple iterations from individuals</a:t>
            </a:r>
            <a:r>
              <a:rPr lang="en-AU" dirty="0"/>
              <a:t> </a:t>
            </a:r>
            <a:r>
              <a:rPr lang="en-US" dirty="0"/>
              <a:t>and then paired prototype iterations)</a:t>
            </a:r>
            <a:endParaRPr lang="en-AU" dirty="0"/>
          </a:p>
          <a:p>
            <a:r>
              <a:rPr lang="en-AU" dirty="0">
                <a:solidFill>
                  <a:srgbClr val="FF0000"/>
                </a:solidFill>
              </a:rPr>
              <a:t>- When you're prototyping you're constantly iterating as well as you go. </a:t>
            </a:r>
          </a:p>
          <a:p>
            <a:pPr marL="177467" indent="-177467">
              <a:buFontTx/>
              <a:buChar char="-"/>
            </a:pPr>
            <a:r>
              <a:rPr lang="en-AU" dirty="0">
                <a:solidFill>
                  <a:srgbClr val="FF0000"/>
                </a:solidFill>
              </a:rPr>
              <a:t>You’re figuring out what could be tested with users if you had more time what are ‘nice to have’ features </a:t>
            </a:r>
          </a:p>
          <a:p>
            <a:pPr marL="177467" indent="-177467">
              <a:buFontTx/>
              <a:buChar char="-"/>
            </a:pPr>
            <a:r>
              <a:rPr lang="en-AU" dirty="0">
                <a:solidFill>
                  <a:srgbClr val="FF0000"/>
                </a:solidFill>
              </a:rPr>
              <a:t>It doesn't have to be a polished design when you're showing someone. It can just be a more of sketchy style thing. </a:t>
            </a:r>
          </a:p>
          <a:p>
            <a:r>
              <a:rPr lang="en-US" dirty="0">
                <a:solidFill>
                  <a:srgbClr val="FF0000"/>
                </a:solidFill>
              </a:rPr>
              <a:t>-------</a:t>
            </a:r>
          </a:p>
          <a:p>
            <a:r>
              <a:rPr lang="en-US" i="1" dirty="0">
                <a:solidFill>
                  <a:srgbClr val="FF0000"/>
                </a:solidFill>
              </a:rPr>
              <a:t>Additional notes </a:t>
            </a:r>
          </a:p>
          <a:p>
            <a:r>
              <a:rPr lang="en-US" b="1" dirty="0">
                <a:solidFill>
                  <a:srgbClr val="FF0000"/>
                </a:solidFill>
              </a:rPr>
              <a:t>THIS EXAMPLE SKIPPED Wire framing (a common prototyping tool for digital prototypes)</a:t>
            </a:r>
          </a:p>
          <a:p>
            <a:pPr marL="177467" indent="-177467">
              <a:buFontTx/>
              <a:buChar char="-"/>
            </a:pPr>
            <a:r>
              <a:rPr lang="en-AU" dirty="0"/>
              <a:t>WHAT is a Wire Frame? A website wireframe, also known as a “page schematic” or “screen blueprint”, is a visual guide that represents the skeletal framework of a website. Wireframes are created for the purpose of arranging elements to best accomplish a particular purpose.</a:t>
            </a:r>
          </a:p>
          <a:p>
            <a:pPr marL="650712" lvl="1" indent="-177467">
              <a:buFontTx/>
              <a:buChar char="-"/>
            </a:pPr>
            <a:r>
              <a:rPr lang="en-US" dirty="0"/>
              <a:t>These can be paper too</a:t>
            </a:r>
          </a:p>
          <a:p>
            <a:pPr marL="650712" lvl="1" indent="-177467">
              <a:buFontTx/>
              <a:buChar char="-"/>
            </a:pPr>
            <a:r>
              <a:rPr lang="en-US" dirty="0"/>
              <a:t>Have more detail regarding tabs, drop down options and website navigation</a:t>
            </a:r>
            <a:endParaRPr lang="en-US" dirty="0">
              <a:solidFill>
                <a:srgbClr val="FF0000"/>
              </a:solidFill>
            </a:endParaRPr>
          </a:p>
          <a:p>
            <a:r>
              <a:rPr lang="en-AU" dirty="0">
                <a:solidFill>
                  <a:srgbClr val="FF0000"/>
                </a:solidFill>
              </a:rPr>
              <a:t>--------</a:t>
            </a:r>
          </a:p>
          <a:p>
            <a:r>
              <a:rPr lang="en-AU" b="1" dirty="0">
                <a:solidFill>
                  <a:srgbClr val="FF0000"/>
                </a:solidFill>
              </a:rPr>
              <a:t>Applicable (Clickable) prototype:</a:t>
            </a:r>
          </a:p>
          <a:p>
            <a:pPr marL="177467" indent="-177467">
              <a:buFontTx/>
              <a:buChar char="-"/>
            </a:pPr>
            <a:r>
              <a:rPr lang="en-AU" dirty="0">
                <a:solidFill>
                  <a:srgbClr val="FF0000"/>
                </a:solidFill>
              </a:rPr>
              <a:t>The next stage is go to more of applicable prototype, in this instance a digital version of the prototype</a:t>
            </a:r>
          </a:p>
          <a:p>
            <a:pPr marL="177467" indent="-177467">
              <a:buFontTx/>
              <a:buChar char="-"/>
            </a:pPr>
            <a:r>
              <a:rPr lang="en-US" dirty="0">
                <a:solidFill>
                  <a:srgbClr val="FF0000"/>
                </a:solidFill>
              </a:rPr>
              <a:t>Lots of usability and user testing is conducted at this point </a:t>
            </a:r>
            <a:endParaRPr lang="en-AU" dirty="0">
              <a:solidFill>
                <a:srgbClr val="FF0000"/>
              </a:solidFill>
            </a:endParaRPr>
          </a:p>
          <a:p>
            <a:pPr marL="177467" indent="-177467">
              <a:buFontTx/>
              <a:buChar char="-"/>
            </a:pPr>
            <a:endParaRPr lang="en-US" dirty="0">
              <a:solidFill>
                <a:srgbClr val="FF0000"/>
              </a:solidFill>
            </a:endParaRPr>
          </a:p>
          <a:p>
            <a:endParaRPr lang="en-AU" dirty="0">
              <a:solidFill>
                <a:srgbClr val="FF0000"/>
              </a:solidFill>
            </a:endParaRPr>
          </a:p>
        </p:txBody>
      </p:sp>
      <p:sp>
        <p:nvSpPr>
          <p:cNvPr id="4" name="Slide Number Placeholder 3"/>
          <p:cNvSpPr>
            <a:spLocks noGrp="1"/>
          </p:cNvSpPr>
          <p:nvPr>
            <p:ph type="sldNum" sz="quarter" idx="10"/>
          </p:nvPr>
        </p:nvSpPr>
        <p:spPr/>
        <p:txBody>
          <a:bodyPr/>
          <a:lstStyle/>
          <a:p>
            <a:fld id="{2F3B6A20-CE8C-7E4E-A575-46230F6630EA}" type="slidenum">
              <a:rPr lang="en-US" smtClean="0"/>
              <a:t>13</a:t>
            </a:fld>
            <a:endParaRPr lang="en-US"/>
          </a:p>
        </p:txBody>
      </p:sp>
    </p:spTree>
    <p:extLst>
      <p:ext uri="{BB962C8B-B14F-4D97-AF65-F5344CB8AC3E}">
        <p14:creationId xmlns:p14="http://schemas.microsoft.com/office/powerpoint/2010/main" val="34921181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Pictures (clockwise from top left): A Lego prototype, a prototype by Kaiser Permanente to track the journey between new Mum and nurse as they prepare to go home, a team at IDEO Chicago prototyping a service.</a:t>
            </a:r>
          </a:p>
          <a:p>
            <a:r>
              <a:rPr lang="en-US" b="1" baseline="0" dirty="0" smtClean="0"/>
              <a:t>Individually </a:t>
            </a:r>
            <a:endParaRPr lang="en-AU" dirty="0"/>
          </a:p>
          <a:p>
            <a:pPr marL="177467" indent="-177467" defTabSz="946492">
              <a:buFont typeface="Arial" panose="020B0604020202020204" pitchFamily="34" charset="0"/>
              <a:buChar char="•"/>
              <a:defRPr/>
            </a:pPr>
            <a:r>
              <a:rPr lang="en-AU" dirty="0"/>
              <a:t>Take 10 minutes to individually develop your prototype using the materials available. </a:t>
            </a:r>
          </a:p>
          <a:p>
            <a:pPr marL="177467" indent="-177467" defTabSz="946492">
              <a:buFont typeface="Arial" panose="020B0604020202020204" pitchFamily="34" charset="0"/>
              <a:buChar char="•"/>
              <a:defRPr/>
            </a:pPr>
            <a:r>
              <a:rPr lang="en-AU" dirty="0"/>
              <a:t>While you are prototyping </a:t>
            </a:r>
            <a:r>
              <a:rPr lang="en-AU" b="1" dirty="0"/>
              <a:t>individually, do it without talking to anybody else. </a:t>
            </a:r>
            <a:r>
              <a:rPr lang="en-AU" dirty="0"/>
              <a:t>Just think it through on your own.</a:t>
            </a:r>
          </a:p>
          <a:p>
            <a:pPr marL="177467" indent="-177467" defTabSz="946492">
              <a:buFont typeface="Arial" panose="020B0604020202020204" pitchFamily="34" charset="0"/>
              <a:buChar char="•"/>
              <a:defRPr/>
            </a:pPr>
            <a:r>
              <a:rPr lang="en-AU" dirty="0"/>
              <a:t>Think about what kind of elements there are in your concept. We've got Playdoh, we've got paper, we've got cardboard, glue sticks, pipe cleaners and stuff, magazines. And then on your tables you've got some scissors and Lego. You can just hop up and grab whatever materials you think you want. </a:t>
            </a:r>
          </a:p>
          <a:p>
            <a:pPr marL="177467" indent="-177467" defTabSz="946492">
              <a:buFont typeface="Arial" panose="020B0604020202020204" pitchFamily="34" charset="0"/>
              <a:buChar char="•"/>
              <a:defRPr/>
            </a:pPr>
            <a:r>
              <a:rPr lang="en-US" dirty="0"/>
              <a:t>Make sure your style of prototype is appropriate to the product it’s for. If you’re making a service, having an immersive prototype might make more sense than a descriptive or physical prototype.</a:t>
            </a:r>
            <a:endParaRPr lang="en-AU" dirty="0"/>
          </a:p>
          <a:p>
            <a:pPr defTabSz="946492">
              <a:defRPr/>
            </a:pPr>
            <a:endParaRPr lang="en-US" dirty="0"/>
          </a:p>
          <a:p>
            <a:pPr marL="295778" indent="-295778">
              <a:spcBef>
                <a:spcPts val="621"/>
              </a:spcBef>
              <a:spcAft>
                <a:spcPts val="621"/>
              </a:spcAft>
            </a:pPr>
            <a:endParaRPr lang="en-AU" dirty="0"/>
          </a:p>
          <a:p>
            <a:r>
              <a:rPr lang="en-AU" dirty="0"/>
              <a:t>	</a:t>
            </a:r>
          </a:p>
        </p:txBody>
      </p:sp>
      <p:sp>
        <p:nvSpPr>
          <p:cNvPr id="4" name="Slide Number Placeholder 3"/>
          <p:cNvSpPr>
            <a:spLocks noGrp="1"/>
          </p:cNvSpPr>
          <p:nvPr>
            <p:ph type="sldNum" sz="quarter" idx="10"/>
          </p:nvPr>
        </p:nvSpPr>
        <p:spPr/>
        <p:txBody>
          <a:bodyPr/>
          <a:lstStyle/>
          <a:p>
            <a:fld id="{2F3B6A20-CE8C-7E4E-A575-46230F6630EA}" type="slidenum">
              <a:rPr lang="en-US" smtClean="0"/>
              <a:t>14</a:t>
            </a:fld>
            <a:endParaRPr lang="en-US"/>
          </a:p>
        </p:txBody>
      </p:sp>
    </p:spTree>
    <p:extLst>
      <p:ext uri="{BB962C8B-B14F-4D97-AF65-F5344CB8AC3E}">
        <p14:creationId xmlns:p14="http://schemas.microsoft.com/office/powerpoint/2010/main" val="18288184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endParaRPr lang="en-US" dirty="0"/>
          </a:p>
          <a:p>
            <a:pPr defTabSz="946492">
              <a:defRPr/>
            </a:pPr>
            <a:r>
              <a:rPr lang="en-US" b="1" dirty="0"/>
              <a:t>Share back (5mins):</a:t>
            </a:r>
          </a:p>
          <a:p>
            <a:pPr marL="177467" indent="-177467">
              <a:buFont typeface="Arial" panose="020B0604020202020204" pitchFamily="34" charset="0"/>
              <a:buChar char="•"/>
            </a:pPr>
            <a:r>
              <a:rPr lang="en-AU" dirty="0"/>
              <a:t>Partner with someone on your table</a:t>
            </a:r>
          </a:p>
          <a:p>
            <a:pPr marL="177467" indent="-177467">
              <a:buFont typeface="Arial" panose="020B0604020202020204" pitchFamily="34" charset="0"/>
              <a:buChar char="•"/>
            </a:pPr>
            <a:r>
              <a:rPr lang="en-AU" dirty="0"/>
              <a:t>Share back each other’s prototype, explaining how it works and the key features</a:t>
            </a:r>
          </a:p>
          <a:p>
            <a:pPr marL="177467" indent="-177467">
              <a:buFont typeface="Arial" panose="020B0604020202020204" pitchFamily="34" charset="0"/>
              <a:buChar char="•"/>
            </a:pPr>
            <a:r>
              <a:rPr lang="en-AU" dirty="0"/>
              <a:t>What have you created and why?</a:t>
            </a:r>
          </a:p>
          <a:p>
            <a:pPr marL="177467" indent="-177467">
              <a:buFont typeface="Arial" panose="020B0604020202020204" pitchFamily="34" charset="0"/>
              <a:buChar char="•"/>
            </a:pPr>
            <a:r>
              <a:rPr lang="en-AU" dirty="0"/>
              <a:t>Gather feedback from your partner: What works? What doesn’t? </a:t>
            </a:r>
          </a:p>
          <a:p>
            <a:pPr marL="177467" indent="-177467">
              <a:buFont typeface="Arial" panose="020B0604020202020204" pitchFamily="34" charset="0"/>
              <a:buChar char="•"/>
            </a:pPr>
            <a:r>
              <a:rPr lang="en-AU" dirty="0"/>
              <a:t>A</a:t>
            </a:r>
            <a:r>
              <a:rPr lang="en-US" dirty="0" err="1"/>
              <a:t>sk</a:t>
            </a:r>
            <a:r>
              <a:rPr lang="en-US" dirty="0"/>
              <a:t>: </a:t>
            </a:r>
            <a:r>
              <a:rPr lang="en-AU" dirty="0"/>
              <a:t>what components are missing? What does it need? </a:t>
            </a:r>
          </a:p>
          <a:p>
            <a:pPr marL="295778" indent="-295778">
              <a:spcBef>
                <a:spcPts val="621"/>
              </a:spcBef>
              <a:spcAft>
                <a:spcPts val="621"/>
              </a:spcAft>
            </a:pPr>
            <a:endParaRPr lang="en-AU" dirty="0"/>
          </a:p>
          <a:p>
            <a:r>
              <a:rPr lang="en-AU" dirty="0"/>
              <a:t>	</a:t>
            </a:r>
          </a:p>
        </p:txBody>
      </p:sp>
      <p:sp>
        <p:nvSpPr>
          <p:cNvPr id="4" name="Slide Number Placeholder 3"/>
          <p:cNvSpPr>
            <a:spLocks noGrp="1"/>
          </p:cNvSpPr>
          <p:nvPr>
            <p:ph type="sldNum" sz="quarter" idx="10"/>
          </p:nvPr>
        </p:nvSpPr>
        <p:spPr/>
        <p:txBody>
          <a:bodyPr/>
          <a:lstStyle/>
          <a:p>
            <a:fld id="{2F3B6A20-CE8C-7E4E-A575-46230F6630EA}" type="slidenum">
              <a:rPr lang="en-US" smtClean="0"/>
              <a:t>15</a:t>
            </a:fld>
            <a:endParaRPr lang="en-US"/>
          </a:p>
        </p:txBody>
      </p:sp>
    </p:spTree>
    <p:extLst>
      <p:ext uri="{BB962C8B-B14F-4D97-AF65-F5344CB8AC3E}">
        <p14:creationId xmlns:p14="http://schemas.microsoft.com/office/powerpoint/2010/main" val="3296235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baseline="0" dirty="0" smtClean="0"/>
              <a:t>As a Team (10 mins) </a:t>
            </a:r>
            <a:endParaRPr lang="en-AU" dirty="0"/>
          </a:p>
          <a:p>
            <a:pPr marL="177467" indent="-177467" defTabSz="946492">
              <a:buFont typeface="Arial" panose="020B0604020202020204" pitchFamily="34" charset="0"/>
              <a:buChar char="•"/>
              <a:defRPr/>
            </a:pPr>
            <a:r>
              <a:rPr lang="en-AU" dirty="0"/>
              <a:t>Choose one of the solutions, or elements of a couple, and bring them together to form one prototype </a:t>
            </a:r>
          </a:p>
          <a:p>
            <a:pPr marL="177467" indent="-177467" defTabSz="946492">
              <a:buFont typeface="Arial" panose="020B0604020202020204" pitchFamily="34" charset="0"/>
              <a:buChar char="•"/>
              <a:defRPr/>
            </a:pPr>
            <a:r>
              <a:rPr lang="en-AU" dirty="0"/>
              <a:t>Combine, modify and simplify </a:t>
            </a:r>
          </a:p>
          <a:p>
            <a:pPr marL="177467" indent="-177467" defTabSz="946492">
              <a:buFont typeface="Arial" panose="020B0604020202020204" pitchFamily="34" charset="0"/>
              <a:buChar char="•"/>
              <a:defRPr/>
            </a:pPr>
            <a:r>
              <a:rPr lang="en-AU" dirty="0"/>
              <a:t>Once you are satisfied with the product, take a photo to take into testing</a:t>
            </a:r>
          </a:p>
        </p:txBody>
      </p:sp>
      <p:sp>
        <p:nvSpPr>
          <p:cNvPr id="4" name="Slide Number Placeholder 3"/>
          <p:cNvSpPr>
            <a:spLocks noGrp="1"/>
          </p:cNvSpPr>
          <p:nvPr>
            <p:ph type="sldNum" sz="quarter" idx="10"/>
          </p:nvPr>
        </p:nvSpPr>
        <p:spPr/>
        <p:txBody>
          <a:bodyPr/>
          <a:lstStyle/>
          <a:p>
            <a:fld id="{2F3B6A20-CE8C-7E4E-A575-46230F6630EA}" type="slidenum">
              <a:rPr lang="en-US" smtClean="0"/>
              <a:t>16</a:t>
            </a:fld>
            <a:endParaRPr lang="en-US"/>
          </a:p>
        </p:txBody>
      </p:sp>
    </p:spTree>
    <p:extLst>
      <p:ext uri="{BB962C8B-B14F-4D97-AF65-F5344CB8AC3E}">
        <p14:creationId xmlns:p14="http://schemas.microsoft.com/office/powerpoint/2010/main" val="2183257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18</a:t>
            </a:fld>
            <a:endParaRPr lang="en-AU">
              <a:solidFill>
                <a:prstClr val="black"/>
              </a:solidFill>
            </a:endParaRPr>
          </a:p>
        </p:txBody>
      </p:sp>
    </p:spTree>
    <p:extLst>
      <p:ext uri="{BB962C8B-B14F-4D97-AF65-F5344CB8AC3E}">
        <p14:creationId xmlns:p14="http://schemas.microsoft.com/office/powerpoint/2010/main" val="2120942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Prototyping to test, </a:t>
            </a:r>
          </a:p>
          <a:p>
            <a:r>
              <a:rPr lang="en-AU" dirty="0" smtClean="0"/>
              <a:t>This </a:t>
            </a:r>
            <a:r>
              <a:rPr lang="en-AU" dirty="0"/>
              <a:t>is where you start trying to understand, what works for our users and </a:t>
            </a:r>
            <a:r>
              <a:rPr lang="en-AU" i="1" dirty="0"/>
              <a:t>how</a:t>
            </a:r>
            <a:r>
              <a:rPr lang="en-AU" dirty="0"/>
              <a:t> and </a:t>
            </a:r>
            <a:r>
              <a:rPr lang="en-AU" i="1" dirty="0"/>
              <a:t>why</a:t>
            </a:r>
            <a:r>
              <a:rPr lang="en-AU" dirty="0"/>
              <a:t> is it working. </a:t>
            </a:r>
          </a:p>
          <a:p>
            <a:r>
              <a:rPr lang="en-AU" dirty="0"/>
              <a:t>This is where we might be showing a prototype to someone. </a:t>
            </a:r>
          </a:p>
          <a:p>
            <a:r>
              <a:rPr lang="en-AU" dirty="0"/>
              <a:t>You will need to understand things like it's appeal, the liability, how people understand this properly. </a:t>
            </a:r>
          </a:p>
          <a:p>
            <a:r>
              <a:rPr lang="en-AU" dirty="0"/>
              <a:t>Is it actually a feasible thing for us to use or do? You might be looking at specific features, so how does this bit work? How does that bit work with people? </a:t>
            </a:r>
          </a:p>
          <a:p>
            <a:endParaRPr lang="en-AU" dirty="0"/>
          </a:p>
          <a:p>
            <a:r>
              <a:rPr lang="en-AU" dirty="0"/>
              <a:t>Another intention of testing is to understand how it works in the real world. For example, if you're doing prototyping with a service you might have a cardboard set up with different bits and pieces and you're testing how somebody moves through that space and how they're directing/navigating a physical layout. </a:t>
            </a:r>
          </a:p>
          <a:p>
            <a:endParaRPr lang="en-AU" dirty="0"/>
          </a:p>
          <a:p>
            <a:r>
              <a:rPr lang="en-AU" dirty="0"/>
              <a:t>While testing you ask people to interact with your service, tool, plot – whatever – as if it were real, even though it might be in paper form. You want to get the reaction from people and understand how that would actually use it. </a:t>
            </a:r>
          </a:p>
          <a:p>
            <a:endParaRPr lang="en-AU" dirty="0"/>
          </a:p>
          <a:p>
            <a:r>
              <a:rPr lang="en-AU" dirty="0"/>
              <a:t>We also prototype to communicate, so this is where you might just be sharing an idea with other people on your team. A prototype can be just a sketch, so you might be doing a sketch or something to share with someone or by through act of building it. Even if you're using something like Lego, you might have a colour that represents something to use. </a:t>
            </a:r>
          </a:p>
          <a:p>
            <a:endParaRPr lang="en-US" dirty="0"/>
          </a:p>
          <a:p>
            <a:r>
              <a:rPr lang="en-AU" dirty="0"/>
              <a:t>Ideally multiple rounds of testing are conducted. </a:t>
            </a:r>
          </a:p>
          <a:p>
            <a:endParaRPr lang="en-US" dirty="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19</a:t>
            </a:fld>
            <a:endParaRPr lang="en-AU"/>
          </a:p>
        </p:txBody>
      </p:sp>
    </p:spTree>
    <p:extLst>
      <p:ext uri="{BB962C8B-B14F-4D97-AF65-F5344CB8AC3E}">
        <p14:creationId xmlns:p14="http://schemas.microsoft.com/office/powerpoint/2010/main" val="3899689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What</a:t>
            </a:r>
            <a:r>
              <a:rPr lang="en-AU" dirty="0"/>
              <a:t> do you actually want to learn through this process? What questions do you think you want to ask your users? What unknowns do you have or what do you want to find out? That helps you then decide how you're going to test it. </a:t>
            </a:r>
          </a:p>
          <a:p>
            <a:endParaRPr lang="en-AU" dirty="0"/>
          </a:p>
          <a:p>
            <a:r>
              <a:rPr lang="en-AU" dirty="0"/>
              <a:t>To get the feedback you need, you have to think about </a:t>
            </a:r>
            <a:r>
              <a:rPr lang="en-AU" b="1" dirty="0"/>
              <a:t>how</a:t>
            </a:r>
            <a:r>
              <a:rPr lang="en-AU" dirty="0"/>
              <a:t> you're going to run your testing. </a:t>
            </a:r>
          </a:p>
          <a:p>
            <a:r>
              <a:rPr lang="en-AU" dirty="0"/>
              <a:t>What kind of tasks are you going to get people to do? What elements are you wanting to test? Be looking at showing somebody a particular prop. Be getting feedback on that. You want to have physical prototype. </a:t>
            </a:r>
          </a:p>
          <a:p>
            <a:endParaRPr lang="en-AU" dirty="0"/>
          </a:p>
          <a:p>
            <a:pPr defTabSz="946492">
              <a:defRPr/>
            </a:pPr>
            <a:r>
              <a:rPr lang="en-AU" dirty="0"/>
              <a:t>Service prototypes often test how you're going to set up the test for the user experience in a way that allows them to give you feedback. </a:t>
            </a:r>
          </a:p>
          <a:p>
            <a:endParaRPr lang="en-AU" dirty="0"/>
          </a:p>
          <a:p>
            <a:r>
              <a:rPr lang="en-AU" dirty="0"/>
              <a:t>FOR EXAMPLE:</a:t>
            </a:r>
          </a:p>
          <a:p>
            <a:r>
              <a:rPr lang="en-AU" dirty="0"/>
              <a:t>You might give them a scenario: imagine it's tax time. You sent them this letter (from the government, a proper letter) telling them something about how your tax has changed. And then you might lead them into an online experience where they're going through a couple of prototypes to do their e-forms or something like that. You might be using bits of material to test that online experience. </a:t>
            </a:r>
          </a:p>
          <a:p>
            <a:endParaRPr lang="en-AU" dirty="0"/>
          </a:p>
          <a:p>
            <a:r>
              <a:rPr lang="en-AU" dirty="0"/>
              <a:t>It's important to ask </a:t>
            </a:r>
            <a:r>
              <a:rPr lang="en-AU" b="1" dirty="0"/>
              <a:t>who</a:t>
            </a:r>
            <a:r>
              <a:rPr lang="en-AU" dirty="0"/>
              <a:t> - which users are relevant - to get feedback. </a:t>
            </a:r>
          </a:p>
          <a:p>
            <a:r>
              <a:rPr lang="en-AU" dirty="0"/>
              <a:t>You might initially be talking to end users, so in our case end users are often businesses (part of the industry) or research institutions. But you might need to test your ideas with other people too. </a:t>
            </a:r>
          </a:p>
          <a:p>
            <a:endParaRPr lang="en-AU" dirty="0"/>
          </a:p>
          <a:p>
            <a:r>
              <a:rPr lang="en-AU" dirty="0"/>
              <a:t>For example, with the digital health check, accountants were a key aspect holder group that we thought could use this tool. We tested with them as well. </a:t>
            </a:r>
          </a:p>
          <a:p>
            <a:endParaRPr lang="en-AU" dirty="0"/>
          </a:p>
          <a:p>
            <a:pPr defTabSz="946492">
              <a:defRPr/>
            </a:pPr>
            <a:r>
              <a:rPr lang="en-AU" i="1" dirty="0"/>
              <a:t>What</a:t>
            </a:r>
            <a:r>
              <a:rPr lang="en-AU" dirty="0"/>
              <a:t> you are testing will influence </a:t>
            </a:r>
            <a:r>
              <a:rPr lang="en-AU" i="1" dirty="0"/>
              <a:t>who</a:t>
            </a:r>
            <a:r>
              <a:rPr lang="en-AU" dirty="0"/>
              <a:t> you want to test and the level of fidelity you're up to. </a:t>
            </a:r>
          </a:p>
          <a:p>
            <a:endParaRPr lang="en-AU" dirty="0"/>
          </a:p>
          <a:p>
            <a:r>
              <a:rPr lang="en-AU" dirty="0"/>
              <a:t>You might also think about testing with other policy people or other government stakeholders. You might be involved in the implementation of it. Once you now there's a thing that people want, you've got to check the desirability at that point. </a:t>
            </a:r>
          </a:p>
          <a:p>
            <a:endParaRPr lang="en-AU" dirty="0"/>
          </a:p>
          <a:p>
            <a:endParaRPr lang="en-AU" dirty="0"/>
          </a:p>
          <a:p>
            <a:r>
              <a:rPr lang="en-AU" dirty="0"/>
              <a:t>To structure our tests, we need to write a </a:t>
            </a:r>
            <a:r>
              <a:rPr lang="en-AU" b="1" dirty="0"/>
              <a:t>discussion guide to outline a test plan </a:t>
            </a:r>
            <a:r>
              <a:rPr lang="en-AU" dirty="0"/>
              <a:t>and the questions they're going to ask a user.</a:t>
            </a:r>
          </a:p>
          <a:p>
            <a:r>
              <a:rPr lang="en-AU" dirty="0"/>
              <a:t> That's really similar to the discussion guide that we wrote for our research at the beginning. Different kinds of questions, but similar in that you have the same flow question happening.</a:t>
            </a:r>
          </a:p>
          <a:p>
            <a:r>
              <a:rPr lang="en-US" dirty="0"/>
              <a:t>king the user to imagine themselves in a scenario? Using the tool / service over a few days / weeks? </a:t>
            </a:r>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20</a:t>
            </a:fld>
            <a:endParaRPr lang="en-US"/>
          </a:p>
        </p:txBody>
      </p:sp>
    </p:spTree>
    <p:extLst>
      <p:ext uri="{BB962C8B-B14F-4D97-AF65-F5344CB8AC3E}">
        <p14:creationId xmlns:p14="http://schemas.microsoft.com/office/powerpoint/2010/main" val="3740071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Activity Notes:</a:t>
            </a:r>
          </a:p>
          <a:p>
            <a:pPr marL="257637" indent="-257637">
              <a:buFont typeface="Arial" panose="020B0604020202020204" pitchFamily="34" charset="0"/>
              <a:buChar char="•"/>
            </a:pPr>
            <a:r>
              <a:rPr lang="en-AU" sz="1800" dirty="0"/>
              <a:t>As you come through the door, find your post-it note commitment (what you committed to trying in the next week after day 2)</a:t>
            </a:r>
          </a:p>
          <a:p>
            <a:pPr marL="257637" indent="-257637">
              <a:buFont typeface="Arial" panose="020B0604020202020204" pitchFamily="34" charset="0"/>
              <a:buChar char="•"/>
            </a:pPr>
            <a:r>
              <a:rPr lang="en-AU" sz="1800" dirty="0"/>
              <a:t>Ask each person to talk to their table about how they went with their commitment last week (5 m)</a:t>
            </a:r>
          </a:p>
          <a:p>
            <a:pPr marL="257637" indent="-257637">
              <a:buFont typeface="Arial" panose="020B0604020202020204" pitchFamily="34" charset="0"/>
              <a:buChar char="•"/>
            </a:pPr>
            <a:r>
              <a:rPr lang="en-AU" sz="1800" dirty="0"/>
              <a:t>Hear back from someone on each table – what did they use? How did it go? If they didn’t, why not? (5 m)</a:t>
            </a:r>
          </a:p>
          <a:p>
            <a:pPr marL="257637" indent="-257637">
              <a:buFont typeface="Arial" panose="020B0604020202020204" pitchFamily="34" charset="0"/>
              <a:buChar char="•"/>
            </a:pPr>
            <a:r>
              <a:rPr lang="en-AU" sz="1800" dirty="0"/>
              <a:t>Agenda and plan for the day (5 m</a:t>
            </a:r>
            <a:r>
              <a:rPr lang="en-AU" sz="1800" dirty="0" smtClean="0"/>
              <a:t>)</a:t>
            </a:r>
            <a:endParaRPr lang="en-AU" sz="1800" dirty="0"/>
          </a:p>
        </p:txBody>
      </p:sp>
      <p:sp>
        <p:nvSpPr>
          <p:cNvPr id="4" name="Slide Number Placeholder 3"/>
          <p:cNvSpPr>
            <a:spLocks noGrp="1"/>
          </p:cNvSpPr>
          <p:nvPr>
            <p:ph type="sldNum" sz="quarter" idx="10"/>
          </p:nvPr>
        </p:nvSpPr>
        <p:spPr/>
        <p:txBody>
          <a:bodyPr/>
          <a:lstStyle/>
          <a:p>
            <a:fld id="{6235FB79-F35C-4267-8C28-D3EA29794483}" type="slidenum">
              <a:rPr lang="en-AU" smtClean="0"/>
              <a:t>2</a:t>
            </a:fld>
            <a:endParaRPr lang="en-AU"/>
          </a:p>
        </p:txBody>
      </p:sp>
    </p:spTree>
    <p:extLst>
      <p:ext uri="{BB962C8B-B14F-4D97-AF65-F5344CB8AC3E}">
        <p14:creationId xmlns:p14="http://schemas.microsoft.com/office/powerpoint/2010/main" val="839365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First impressions </a:t>
            </a:r>
          </a:p>
          <a:p>
            <a:r>
              <a:rPr lang="en-AU" dirty="0"/>
              <a:t>explain the prototypes - telling a little story to set the scene and bring the scenario to life, giving them the theme and then asking "What are some of your first impressions of this?" </a:t>
            </a:r>
          </a:p>
          <a:p>
            <a:r>
              <a:rPr lang="en-AU" dirty="0"/>
              <a:t>The Observer is to notice and record emotions, body language and facial expressions while your interviewer is explaining what the prototype</a:t>
            </a:r>
          </a:p>
          <a:p>
            <a:endParaRPr lang="en-AU" dirty="0"/>
          </a:p>
          <a:p>
            <a:r>
              <a:rPr lang="en-AU" b="1" dirty="0"/>
              <a:t>Dig a little bit deeper. </a:t>
            </a:r>
          </a:p>
          <a:p>
            <a:r>
              <a:rPr lang="en-AU" dirty="0"/>
              <a:t>So asking things like, "Well, could this idea help you? So how would it help you? Do you think anyone else could benefit from this idea? How do think they would benefit from this? Do you think there could be any potential negative impacts? So what might they be?" </a:t>
            </a:r>
          </a:p>
          <a:p>
            <a:endParaRPr lang="en-AU" dirty="0"/>
          </a:p>
          <a:p>
            <a:r>
              <a:rPr lang="en-AU" b="1" dirty="0"/>
              <a:t>best and worst features</a:t>
            </a:r>
          </a:p>
          <a:p>
            <a:r>
              <a:rPr lang="en-AU" dirty="0"/>
              <a:t>So what are the best features or this idea at the moment? Why are they the best ones? What do you think the worst features are? So you might not ask all of these questions but you might pick a couple of them and that just helps you to unpack the prototype more. </a:t>
            </a:r>
          </a:p>
          <a:p>
            <a:r>
              <a:rPr lang="en-AU" dirty="0"/>
              <a:t>probe with “why?”, “how come?”, “what makes you say that?”</a:t>
            </a:r>
          </a:p>
          <a:p>
            <a:endParaRPr lang="en-AU" dirty="0"/>
          </a:p>
          <a:p>
            <a:r>
              <a:rPr lang="en-AU" b="1" dirty="0"/>
              <a:t>Using the solution. </a:t>
            </a:r>
          </a:p>
          <a:p>
            <a:r>
              <a:rPr lang="en-AU" dirty="0"/>
              <a:t>So can you imagine yourself using it? Why? Can you imagine yourself on using this? </a:t>
            </a:r>
          </a:p>
          <a:p>
            <a:endParaRPr lang="en-AU" dirty="0"/>
          </a:p>
          <a:p>
            <a:r>
              <a:rPr lang="en-AU" dirty="0"/>
              <a:t>FOR EXAMPLE: Can you imagine yourself in the shopping centre with this ticket going through and collecting your groceries? If yes, then what situation? So where are you? When is it? How is it? Do you have the kids with you? Do you not have the kids with you? Would you use in on a Monday? [they might say “I'd rather use it on a Wednesday because that's the only day that I know that I don't have to go to aerobics or something after work. So it's the only day I can possibly use it, but I'd really like it then”]. So you're starting to unpack what even what some of the barriers of those users with planned aerobics or activities after work. How do we potentially mitigate that? If not who else could you see using it? What support would you need to use it? Who would you see to help you to get there?</a:t>
            </a:r>
          </a:p>
          <a:p>
            <a:endParaRPr lang="en-AU" dirty="0"/>
          </a:p>
          <a:p>
            <a:r>
              <a:rPr lang="en-AU" b="1" dirty="0"/>
              <a:t>Barriers conversation. </a:t>
            </a:r>
          </a:p>
          <a:p>
            <a:r>
              <a:rPr lang="en-AU" dirty="0"/>
              <a:t>Is there anything else that would stop you from using this? </a:t>
            </a:r>
          </a:p>
          <a:p>
            <a:endParaRPr lang="en-AU" dirty="0"/>
          </a:p>
          <a:p>
            <a:r>
              <a:rPr lang="en-AU" dirty="0"/>
              <a:t>FOR EXAMPLE: You mentioned that you got aerobics on Monday, Tuesday, Thursday, and Friday. What about is there anything else that might stop you from using it? “Well, sometimes when I have to take my kids away, whatever else might come up there.”</a:t>
            </a:r>
          </a:p>
          <a:p>
            <a:endParaRPr lang="en-AU" dirty="0"/>
          </a:p>
          <a:p>
            <a:r>
              <a:rPr lang="en-US" b="1" dirty="0"/>
              <a:t>Magic Wand/Wrap-up</a:t>
            </a:r>
          </a:p>
          <a:p>
            <a:r>
              <a:rPr lang="en-US" dirty="0"/>
              <a:t>Final thoughts, last key takeaway from discussion about the concept</a:t>
            </a:r>
          </a:p>
          <a:p>
            <a:endParaRPr lang="en-US" b="1" dirty="0"/>
          </a:p>
          <a:p>
            <a:r>
              <a:rPr lang="en-US" b="1" dirty="0"/>
              <a:t>Important to remember </a:t>
            </a:r>
            <a:endParaRPr lang="en-AU" b="1" dirty="0"/>
          </a:p>
          <a:p>
            <a:r>
              <a:rPr lang="en-AU" dirty="0"/>
              <a:t>You want feedback on particular things so you can still let yourself go down the rabbit hole if there's really interesting stuff coming up, but it's a little bit less participant lead and a little more you're focusing the conversation. And making sure that you're allowing yourself to time if you need someone to get through all three or if you decide as a team it's okay if you just get through two of the three, you can allow a little bit more time on one, but you need to make sure you're getting the feedback that you need.</a:t>
            </a:r>
          </a:p>
          <a:p>
            <a:endParaRPr lang="en-AU" dirty="0"/>
          </a:p>
          <a:p>
            <a:r>
              <a:rPr lang="en-AU" dirty="0"/>
              <a:t>You have someone who's being a participant. You have an interviewer and the observer. observers are still recording people's responses as verbatim as possible. They're looking for those key points and stuff that explains how they're feeling about something or their experience and also looking at how they're behaving and responding to the concepts, their body language of crossing their arms at one point or now they're really engaged or that kind of stuff as well.</a:t>
            </a:r>
          </a:p>
          <a:p>
            <a:endParaRPr lang="en-AU" dirty="0" smtClean="0"/>
          </a:p>
          <a:p>
            <a:endParaRPr lang="en-AU" dirty="0" smtClean="0"/>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21</a:t>
            </a:fld>
            <a:endParaRPr lang="en-US"/>
          </a:p>
        </p:txBody>
      </p:sp>
    </p:spTree>
    <p:extLst>
      <p:ext uri="{BB962C8B-B14F-4D97-AF65-F5344CB8AC3E}">
        <p14:creationId xmlns:p14="http://schemas.microsoft.com/office/powerpoint/2010/main" val="926642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10 mins</a:t>
            </a:r>
          </a:p>
          <a:p>
            <a:r>
              <a:rPr lang="en-US" dirty="0" smtClean="0"/>
              <a:t>To </a:t>
            </a:r>
            <a:r>
              <a:rPr lang="en-US" dirty="0"/>
              <a:t>start your thinking for the discussion guides, I’ll have you work individually on post-it notes now to brainstorm your answers to the question ‘I want to know…’</a:t>
            </a:r>
          </a:p>
          <a:p>
            <a:r>
              <a:rPr lang="en-US" dirty="0"/>
              <a:t>In a few minutes, I’ll ask you to play ‘snap’ as a team to identify what you want to know as a group. Keep working individually until I ask you to switch to group work. Like we saw on day 2, the point where you get sick of coming up with ideas and have to work hard at them is when the really valuable ones start coming to mind.</a:t>
            </a:r>
          </a:p>
          <a:p>
            <a:endParaRPr lang="en-AU" dirty="0"/>
          </a:p>
          <a:p>
            <a:pPr defTabSz="946492">
              <a:defRPr/>
            </a:pPr>
            <a:r>
              <a:rPr lang="en-AU" b="1" dirty="0"/>
              <a:t>NOTES: </a:t>
            </a:r>
            <a:r>
              <a:rPr lang="en-AU" dirty="0"/>
              <a:t>Not a discovery interview again. Concept testing is exploratory but a lot more focused. What do you want to find out about your prototype or how people will use it? What unknowns do you have?</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22</a:t>
            </a:fld>
            <a:endParaRPr lang="en-US"/>
          </a:p>
        </p:txBody>
      </p:sp>
    </p:spTree>
    <p:extLst>
      <p:ext uri="{BB962C8B-B14F-4D97-AF65-F5344CB8AC3E}">
        <p14:creationId xmlns:p14="http://schemas.microsoft.com/office/powerpoint/2010/main" val="22749615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439738" y="706438"/>
            <a:ext cx="6275387" cy="353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715715" y="4471738"/>
            <a:ext cx="5725718" cy="4236384"/>
          </a:xfrm>
          <a:prstGeom prst="rect">
            <a:avLst/>
          </a:prstGeom>
        </p:spPr>
        <p:txBody>
          <a:bodyPr lIns="94634" tIns="94634" rIns="94634" bIns="94634" anchor="t" anchorCtr="0">
            <a:noAutofit/>
          </a:bodyPr>
          <a:lstStyle/>
          <a:p>
            <a:r>
              <a:rPr lang="en-US" b="1" dirty="0"/>
              <a:t>Roles in prototype testing </a:t>
            </a:r>
          </a:p>
          <a:p>
            <a:r>
              <a:rPr lang="en-AU" dirty="0" smtClean="0"/>
              <a:t>There are three roles in an interview</a:t>
            </a:r>
          </a:p>
          <a:p>
            <a:pPr marL="177443" indent="-177443" defTabSz="946361">
              <a:buFont typeface="Arial" panose="020B0604020202020204" pitchFamily="34" charset="0"/>
              <a:buChar char="•"/>
              <a:defRPr/>
            </a:pPr>
            <a:r>
              <a:rPr lang="en-AU" dirty="0" smtClean="0"/>
              <a:t>The participant: the person who's being interviewed. </a:t>
            </a:r>
          </a:p>
          <a:p>
            <a:pPr marL="177443" indent="-177443" defTabSz="946361">
              <a:buFont typeface="Arial" panose="020B0604020202020204" pitchFamily="34" charset="0"/>
              <a:buChar char="•"/>
              <a:defRPr/>
            </a:pPr>
            <a:r>
              <a:rPr lang="en-AU" dirty="0" smtClean="0"/>
              <a:t>The interviewer, or the lead researcher: the person who is asking the questions, prompting the interview, guiding the interview. </a:t>
            </a:r>
          </a:p>
          <a:p>
            <a:pPr marL="177443" indent="-177443" defTabSz="946361">
              <a:buFont typeface="Arial" panose="020B0604020202020204" pitchFamily="34" charset="0"/>
              <a:buChar char="•"/>
              <a:defRPr/>
            </a:pPr>
            <a:r>
              <a:rPr lang="en-AU" dirty="0" smtClean="0"/>
              <a:t>The observer: takes notes while the participant is speaking, records their responses as much in their words as possible. </a:t>
            </a:r>
          </a:p>
          <a:p>
            <a:pPr marL="650623" lvl="1" indent="-177443">
              <a:buFont typeface="Arial" panose="020B0604020202020204" pitchFamily="34" charset="0"/>
              <a:buChar char="•"/>
            </a:pPr>
            <a:r>
              <a:rPr lang="en-AU" dirty="0" smtClean="0"/>
              <a:t>When working as a pair you can have primary and secondary researcher roles, where one person leads and the second person supports and documents. </a:t>
            </a:r>
          </a:p>
          <a:p>
            <a:pPr marL="650623" lvl="1" indent="-177443">
              <a:buFont typeface="Arial" panose="020B0604020202020204" pitchFamily="34" charset="0"/>
              <a:buChar char="•"/>
            </a:pPr>
            <a:r>
              <a:rPr lang="en-AU" dirty="0" smtClean="0"/>
              <a:t>This doesn’t just benefit the research team, but helps in the interview itself to provide the interviewee with a single focal point for the conversation, and for the primary researcher and interviewee to build rapport and understanding.</a:t>
            </a:r>
          </a:p>
          <a:p>
            <a:pPr marL="650623" lvl="1" indent="-177443">
              <a:buClr>
                <a:schemeClr val="dk1"/>
              </a:buClr>
              <a:buSzPct val="91666"/>
              <a:buFont typeface="Arial" panose="020B0604020202020204" pitchFamily="34" charset="0"/>
              <a:buChar char="•"/>
            </a:pPr>
            <a:r>
              <a:rPr lang="en-AU" dirty="0" smtClean="0"/>
              <a:t>If you work in a pair, don’t let one person do all the talking. The secondary researcher has a critical role in supporting the primary researcher, able to follow up on areas of interest, spotting gaps, helping keep the interview on track. Rotating the roles between interviews can be a great way of keeping fresh and avoiding tiredness, too.</a:t>
            </a:r>
          </a:p>
          <a:p>
            <a:endParaRPr lang="en-AU" dirty="0" smtClean="0"/>
          </a:p>
          <a:p>
            <a:pPr marL="177443" indent="-177443" defTabSz="946361">
              <a:buFont typeface="Arial" panose="020B0604020202020204" pitchFamily="34" charset="0"/>
              <a:buChar char="•"/>
              <a:defRPr/>
            </a:pPr>
            <a:r>
              <a:rPr lang="en-AU" dirty="0" smtClean="0"/>
              <a:t>The note taker/observer is </a:t>
            </a:r>
            <a:r>
              <a:rPr lang="en-AU" b="1" dirty="0" smtClean="0"/>
              <a:t>very</a:t>
            </a:r>
            <a:r>
              <a:rPr lang="en-AU" dirty="0" smtClean="0"/>
              <a:t> important!! What they're doing is capturing the interview, your notes are what we're going to have to use on day two for synthesis. Try to write as much as possible, even if it doesn't seem like it's important. Whatever the person is saying just write it down. Write everything down. Capture body language too, facial reactions to questions</a:t>
            </a:r>
          </a:p>
          <a:p>
            <a:pPr marL="177443" indent="-177443" defTabSz="946361">
              <a:buFont typeface="Arial" panose="020B0604020202020204" pitchFamily="34" charset="0"/>
              <a:buChar char="•"/>
              <a:defRPr/>
            </a:pPr>
            <a:r>
              <a:rPr lang="en-AU" dirty="0" smtClean="0"/>
              <a:t>It can be good to clarify the roles at the beginning of the interview: "Good morning, I'm Amy, I'm here to run an interview. I've got Matthew with me. He's observing today, he's going to be madly taking notes and writing down what we're saying.“</a:t>
            </a:r>
          </a:p>
          <a:p>
            <a:pPr marL="177443" indent="-177443" defTabSz="946361">
              <a:buFont typeface="Arial" panose="020B0604020202020204" pitchFamily="34" charset="0"/>
              <a:buChar char="•"/>
              <a:defRPr/>
            </a:pPr>
            <a:r>
              <a:rPr lang="en-AU" dirty="0" smtClean="0"/>
              <a:t>The interviewer might want to check with the observer at the end if they have any questions.</a:t>
            </a:r>
          </a:p>
          <a:p>
            <a:pPr marL="177443" indent="-177443" defTabSz="946361">
              <a:buFont typeface="Arial" panose="020B0604020202020204" pitchFamily="34" charset="0"/>
              <a:buChar char="•"/>
              <a:defRPr/>
            </a:pPr>
            <a:r>
              <a:rPr lang="en-AU" dirty="0" smtClean="0"/>
              <a:t>Some </a:t>
            </a:r>
            <a:r>
              <a:rPr lang="en-AU" dirty="0" err="1" smtClean="0"/>
              <a:t>inteviewers</a:t>
            </a:r>
            <a:r>
              <a:rPr lang="en-AU" dirty="0" smtClean="0"/>
              <a:t> can take notes themselves at the same time. This can be a good way of capturing things that you want to follow up on or probe later</a:t>
            </a:r>
          </a:p>
          <a:p>
            <a:endParaRPr dirty="0"/>
          </a:p>
        </p:txBody>
      </p:sp>
    </p:spTree>
    <p:extLst>
      <p:ext uri="{BB962C8B-B14F-4D97-AF65-F5344CB8AC3E}">
        <p14:creationId xmlns:p14="http://schemas.microsoft.com/office/powerpoint/2010/main" val="3475532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439738" y="706438"/>
            <a:ext cx="6275387" cy="353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715715" y="4471738"/>
            <a:ext cx="5725718" cy="4236384"/>
          </a:xfrm>
          <a:prstGeom prst="rect">
            <a:avLst/>
          </a:prstGeom>
        </p:spPr>
        <p:txBody>
          <a:bodyPr lIns="94634" tIns="94634" rIns="94634" bIns="94634" anchor="t" anchorCtr="0">
            <a:noAutofit/>
          </a:bodyPr>
          <a:lstStyle/>
          <a:p>
            <a:r>
              <a:rPr lang="en-US" b="1" dirty="0"/>
              <a:t>Roles in prototype testing </a:t>
            </a:r>
          </a:p>
          <a:p>
            <a:pPr marL="177467" indent="-177467">
              <a:buFont typeface="Arial" panose="020B0604020202020204" pitchFamily="34" charset="0"/>
              <a:buChar char="•"/>
            </a:pPr>
            <a:r>
              <a:rPr lang="en-US" dirty="0"/>
              <a:t>Run your participants through one prototype at a time.</a:t>
            </a:r>
          </a:p>
          <a:p>
            <a:pPr marL="177467" indent="-177467">
              <a:buFont typeface="Arial" panose="020B0604020202020204" pitchFamily="34" charset="0"/>
              <a:buChar char="•"/>
            </a:pPr>
            <a:r>
              <a:rPr lang="en-AU" dirty="0"/>
              <a:t>Introduce your prototype as work in progress. </a:t>
            </a:r>
          </a:p>
          <a:p>
            <a:pPr marL="177467" indent="-177467">
              <a:buFont typeface="Arial" panose="020B0604020202020204" pitchFamily="34" charset="0"/>
              <a:buChar char="•"/>
            </a:pPr>
            <a:r>
              <a:rPr lang="en-AU" dirty="0"/>
              <a:t>Depending on the concept you may wish to let the participants explore the prototype on their own first and observe their reactions before asking questions OR you might walk them through the concept with the participant using scenarios/journeys where required.  </a:t>
            </a:r>
          </a:p>
          <a:p>
            <a:pPr marL="177467" indent="-177467">
              <a:buFont typeface="Arial" panose="020B0604020202020204" pitchFamily="34" charset="0"/>
              <a:buChar char="•"/>
            </a:pPr>
            <a:r>
              <a:rPr lang="en-AU" dirty="0"/>
              <a:t>Avoid ‘selling’ or explaining how your idea works too much; if the user doesn’t understand how it works it’s a good idea to think about why.</a:t>
            </a:r>
          </a:p>
        </p:txBody>
      </p:sp>
    </p:spTree>
    <p:extLst>
      <p:ext uri="{BB962C8B-B14F-4D97-AF65-F5344CB8AC3E}">
        <p14:creationId xmlns:p14="http://schemas.microsoft.com/office/powerpoint/2010/main" val="4280321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439738" y="706438"/>
            <a:ext cx="6275387" cy="35306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715715" y="4471738"/>
            <a:ext cx="5725718" cy="4236384"/>
          </a:xfrm>
          <a:prstGeom prst="rect">
            <a:avLst/>
          </a:prstGeom>
        </p:spPr>
        <p:txBody>
          <a:bodyPr lIns="94634" tIns="94634" rIns="94634" bIns="94634" anchor="t" anchorCtr="0">
            <a:noAutofit/>
          </a:bodyPr>
          <a:lstStyle/>
          <a:p>
            <a:r>
              <a:rPr lang="en-US" b="1" dirty="0"/>
              <a:t>Roles in prototype testing </a:t>
            </a:r>
          </a:p>
          <a:p>
            <a:pPr marL="177467" indent="-177467">
              <a:buFont typeface="Arial" panose="020B0604020202020204" pitchFamily="34" charset="0"/>
              <a:buChar char="•"/>
            </a:pPr>
            <a:r>
              <a:rPr lang="en-AU" dirty="0"/>
              <a:t>When they have a question, such as “How would this work?” ask, “How do you think/hope it would work?”. Avoid giving them answers straightaway, see if they can tell you what their expectations are first.</a:t>
            </a:r>
          </a:p>
          <a:p>
            <a:pPr marL="177467" indent="-177467">
              <a:buFont typeface="Arial" panose="020B0604020202020204" pitchFamily="34" charset="0"/>
              <a:buChar char="•"/>
            </a:pPr>
            <a:r>
              <a:rPr lang="en-AU" dirty="0"/>
              <a:t>Ask them to think out loud and describe what they are seeing/experiencing. </a:t>
            </a:r>
          </a:p>
          <a:p>
            <a:pPr marL="177467" indent="-177467">
              <a:buFont typeface="Arial" panose="020B0604020202020204" pitchFamily="34" charset="0"/>
              <a:buChar char="•"/>
            </a:pPr>
            <a:r>
              <a:rPr lang="en-AU" dirty="0"/>
              <a:t>Take notes of both positive and negative comments from people as you test your prototype. </a:t>
            </a:r>
          </a:p>
          <a:p>
            <a:pPr marL="177467" indent="-177467">
              <a:buFont typeface="Arial" panose="020B0604020202020204" pitchFamily="34" charset="0"/>
              <a:buChar char="•"/>
            </a:pPr>
            <a:r>
              <a:rPr lang="en-AU" dirty="0"/>
              <a:t>Notice body language and facial expressions. Participants’ subtle reactions are often insightful. </a:t>
            </a:r>
          </a:p>
          <a:p>
            <a:pPr marL="177467" indent="-177467">
              <a:buFont typeface="Arial" panose="020B0604020202020204" pitchFamily="34" charset="0"/>
              <a:buChar char="•"/>
            </a:pPr>
            <a:r>
              <a:rPr lang="en-AU" dirty="0"/>
              <a:t>Plan for some time after a prototype feedback session to share impressions with your team while they are still fresh in your mind. </a:t>
            </a:r>
          </a:p>
          <a:p>
            <a:pPr marL="177467" indent="-177467">
              <a:buFont typeface="Arial" panose="020B0604020202020204" pitchFamily="34" charset="0"/>
              <a:buChar char="•"/>
            </a:pPr>
            <a:r>
              <a:rPr lang="en-AU" dirty="0"/>
              <a:t>Discuss how to improve your prototype and capture ideas for a next iteration immediately. You can do this debrief virtually anywhere (on the sidewalk, in a car, or while riding on the bus).</a:t>
            </a:r>
          </a:p>
          <a:p>
            <a:pPr marL="177467" indent="-177467">
              <a:buFont typeface="Arial" panose="020B0604020202020204" pitchFamily="34" charset="0"/>
              <a:buChar char="•"/>
            </a:pPr>
            <a:r>
              <a:rPr lang="en-AU" dirty="0"/>
              <a:t>Iterate your prototype (if there is time). Incorporate valuable feedback into your concept. Make changes where people see barriers. Emphasise what was well received. Repeatedly go through feedback cycles and continue to improve your concept.</a:t>
            </a:r>
          </a:p>
          <a:p>
            <a:pPr marL="177467" indent="-177467" defTabSz="946492">
              <a:buFont typeface="Arial" panose="020B0604020202020204" pitchFamily="34" charset="0"/>
              <a:buChar char="•"/>
              <a:defRPr/>
            </a:pPr>
            <a:r>
              <a:rPr lang="en-AU" dirty="0"/>
              <a:t>When someone has a question, such as “How would this work?” ask them, “How do you think/hope it would work?” </a:t>
            </a:r>
          </a:p>
          <a:p>
            <a:pPr marL="177467" indent="-177467">
              <a:buFont typeface="Arial" panose="020B0604020202020204" pitchFamily="34" charset="0"/>
              <a:buChar char="•"/>
            </a:pPr>
            <a:endParaRPr lang="en-AU" dirty="0"/>
          </a:p>
          <a:p>
            <a:endParaRPr dirty="0"/>
          </a:p>
        </p:txBody>
      </p:sp>
    </p:spTree>
    <p:extLst>
      <p:ext uri="{BB962C8B-B14F-4D97-AF65-F5344CB8AC3E}">
        <p14:creationId xmlns:p14="http://schemas.microsoft.com/office/powerpoint/2010/main" val="3782496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443" indent="-177443" defTabSz="946361">
              <a:buFont typeface="Arial" panose="020B0604020202020204" pitchFamily="34" charset="0"/>
              <a:buChar char="•"/>
              <a:defRPr/>
            </a:pPr>
            <a:r>
              <a:rPr lang="en-AU" dirty="0" smtClean="0"/>
              <a:t>Ice cream prototype demo between facilitators – the</a:t>
            </a:r>
            <a:r>
              <a:rPr lang="en-AU" baseline="0" dirty="0" smtClean="0"/>
              <a:t>re is an image of the example used in Academy</a:t>
            </a:r>
            <a:r>
              <a:rPr lang="en-AU" dirty="0" smtClean="0"/>
              <a:t>.</a:t>
            </a:r>
          </a:p>
          <a:p>
            <a:pPr marL="177443" indent="-177443" defTabSz="946361">
              <a:buFont typeface="Arial" panose="020B0604020202020204" pitchFamily="34" charset="0"/>
              <a:buChar char="•"/>
              <a:defRPr/>
            </a:pPr>
            <a:r>
              <a:rPr lang="en-AU" dirty="0" smtClean="0"/>
              <a:t>One person plays</a:t>
            </a:r>
            <a:r>
              <a:rPr lang="en-AU" baseline="0" dirty="0" smtClean="0"/>
              <a:t> the part of facilitator and one plays the part of participant. Facilitator should:</a:t>
            </a:r>
          </a:p>
          <a:p>
            <a:pPr marL="634643" lvl="1" indent="-177443" defTabSz="946361">
              <a:buFont typeface="Arial" panose="020B0604020202020204" pitchFamily="34" charset="0"/>
              <a:buChar char="•"/>
              <a:defRPr/>
            </a:pPr>
            <a:r>
              <a:rPr lang="en-AU" baseline="0" dirty="0" smtClean="0"/>
              <a:t>Demonstrate how to introduce the prototype without selling it</a:t>
            </a:r>
          </a:p>
          <a:p>
            <a:pPr marL="634643" lvl="1" indent="-177443" defTabSz="946361">
              <a:buFont typeface="Arial" panose="020B0604020202020204" pitchFamily="34" charset="0"/>
              <a:buChar char="•"/>
              <a:defRPr/>
            </a:pPr>
            <a:r>
              <a:rPr lang="en-AU" baseline="0" dirty="0" smtClean="0"/>
              <a:t>Invite the participant to interact with the prototype by giving them an scenario e.g. you want to order a cone with vanilla, chocolate and sprinkles. Facilitator should change the prototype as the participant makes their selection e.g. quantities.</a:t>
            </a:r>
          </a:p>
          <a:p>
            <a:pPr marL="634643" lvl="1" indent="-177443" defTabSz="946361">
              <a:buFont typeface="Arial" panose="020B0604020202020204" pitchFamily="34" charset="0"/>
              <a:buChar char="•"/>
              <a:defRPr/>
            </a:pPr>
            <a:r>
              <a:rPr lang="en-AU" baseline="0" dirty="0" smtClean="0"/>
              <a:t>Participant should ask questions on how it works so the facilitator can answer questions with questions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1888686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443" indent="-177443" defTabSz="946361">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27</a:t>
            </a:fld>
            <a:endParaRPr lang="en-AU">
              <a:solidFill>
                <a:prstClr val="black"/>
              </a:solidFill>
            </a:endParaRPr>
          </a:p>
        </p:txBody>
      </p:sp>
    </p:spTree>
    <p:extLst>
      <p:ext uri="{BB962C8B-B14F-4D97-AF65-F5344CB8AC3E}">
        <p14:creationId xmlns:p14="http://schemas.microsoft.com/office/powerpoint/2010/main" val="3472671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10mins max </a:t>
            </a:r>
            <a:endParaRPr lang="en-AU" dirty="0"/>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28</a:t>
            </a:fld>
            <a:endParaRPr lang="en-US"/>
          </a:p>
        </p:txBody>
      </p:sp>
    </p:spTree>
    <p:extLst>
      <p:ext uri="{BB962C8B-B14F-4D97-AF65-F5344CB8AC3E}">
        <p14:creationId xmlns:p14="http://schemas.microsoft.com/office/powerpoint/2010/main" val="3722282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443" indent="-177443" defTabSz="946361">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29</a:t>
            </a:fld>
            <a:endParaRPr lang="en-AU">
              <a:solidFill>
                <a:prstClr val="black"/>
              </a:solidFill>
            </a:endParaRPr>
          </a:p>
        </p:txBody>
      </p:sp>
    </p:spTree>
    <p:extLst>
      <p:ext uri="{BB962C8B-B14F-4D97-AF65-F5344CB8AC3E}">
        <p14:creationId xmlns:p14="http://schemas.microsoft.com/office/powerpoint/2010/main" val="10641461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10-15mins</a:t>
            </a:r>
            <a:r>
              <a:rPr lang="en-AU" baseline="0" dirty="0" smtClean="0"/>
              <a:t> discuss and make recommendations </a:t>
            </a:r>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30</a:t>
            </a:fld>
            <a:endParaRPr lang="en-US"/>
          </a:p>
        </p:txBody>
      </p:sp>
    </p:spTree>
    <p:extLst>
      <p:ext uri="{BB962C8B-B14F-4D97-AF65-F5344CB8AC3E}">
        <p14:creationId xmlns:p14="http://schemas.microsoft.com/office/powerpoint/2010/main" val="613510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baseline="0" dirty="0" smtClean="0"/>
          </a:p>
          <a:p>
            <a:pPr defTabSz="946492">
              <a:defRPr/>
            </a:pPr>
            <a:r>
              <a:rPr lang="en-AU" b="0" baseline="0" dirty="0" smtClean="0"/>
              <a:t>Today we will be </a:t>
            </a:r>
          </a:p>
          <a:p>
            <a:pPr marL="177467" indent="-177467" defTabSz="946492">
              <a:buFont typeface="Arial" panose="020B0604020202020204" pitchFamily="34" charset="0"/>
              <a:buChar char="•"/>
              <a:defRPr/>
            </a:pPr>
            <a:r>
              <a:rPr lang="en-AU" b="0" baseline="0" dirty="0" smtClean="0"/>
              <a:t>shifting to a converging mindset again in the Create phase. You’ll bring together the best aspects of the team’s ideas to prototyping your ideas and testing them with users in order to refine your ideas further</a:t>
            </a:r>
          </a:p>
          <a:p>
            <a:pPr marL="177467" indent="-177467">
              <a:buFont typeface="Arial" panose="020B0604020202020204" pitchFamily="34" charset="0"/>
              <a:buChar char="•"/>
            </a:pPr>
            <a:r>
              <a:rPr lang="en-AU" b="0" baseline="0" dirty="0" smtClean="0"/>
              <a:t>Moving into the Deliver phase including how to prepare your design for launch and ensure that it continues to be refined based on user feedback and insight</a:t>
            </a:r>
          </a:p>
          <a:p>
            <a:pPr marL="177467" indent="-177467">
              <a:buFont typeface="Arial" panose="020B0604020202020204" pitchFamily="34" charset="0"/>
              <a:buChar char="•"/>
            </a:pPr>
            <a:r>
              <a:rPr lang="en-AU" b="1" baseline="0" dirty="0" smtClean="0"/>
              <a:t>Doing a showcase at the end of the day to the rest of the </a:t>
            </a:r>
            <a:r>
              <a:rPr lang="en-AU" b="1" baseline="0" dirty="0" err="1" smtClean="0"/>
              <a:t>BizLab</a:t>
            </a:r>
            <a:r>
              <a:rPr lang="en-AU" b="1" baseline="0" dirty="0" smtClean="0"/>
              <a:t> team + shout out to anyone else in your team who might like to attend (you will have prep time) </a:t>
            </a:r>
          </a:p>
          <a:p>
            <a:pPr marL="177467" indent="-177467">
              <a:buFont typeface="Arial" panose="020B0604020202020204" pitchFamily="34" charset="0"/>
              <a:buChar char="•"/>
            </a:pPr>
            <a:endParaRPr lang="en-AU" b="0" baseline="0" dirty="0" smtClean="0"/>
          </a:p>
          <a:p>
            <a:pPr marL="177467" indent="-177467">
              <a:buFont typeface="Arial" panose="020B0604020202020204" pitchFamily="34" charset="0"/>
              <a:buChar char="•"/>
            </a:pPr>
            <a:r>
              <a:rPr lang="en-AU" b="0" baseline="0" dirty="0" smtClean="0"/>
              <a:t>Run through the agenda outlining main break times </a:t>
            </a:r>
          </a:p>
          <a:p>
            <a:pPr marL="177467" indent="-177467">
              <a:buFont typeface="Arial" panose="020B0604020202020204" pitchFamily="34" charset="0"/>
              <a:buChar char="•"/>
            </a:pPr>
            <a:endParaRPr lang="en-AU" b="0" baseline="0" dirty="0" smtClean="0"/>
          </a:p>
          <a:p>
            <a:r>
              <a:rPr lang="en-AU" b="1" baseline="0" dirty="0" smtClean="0"/>
              <a:t>Rules for the day (Only re-cap these if you feel like it is helpful for your group)</a:t>
            </a:r>
          </a:p>
          <a:p>
            <a:pPr marL="177467" indent="-177467">
              <a:buFont typeface="Arial" panose="020B0604020202020204" pitchFamily="34" charset="0"/>
              <a:buChar char="•"/>
            </a:pPr>
            <a:r>
              <a:rPr lang="en-AU" b="1" baseline="0" dirty="0" smtClean="0"/>
              <a:t>Be present: </a:t>
            </a:r>
            <a:r>
              <a:rPr lang="en-AU" b="0" baseline="0" dirty="0" smtClean="0"/>
              <a:t>If you do need to check emails in the breaks or take a phone call please take yourself out of the room, you may see us checking our phones because we’re using them to keep time</a:t>
            </a:r>
          </a:p>
          <a:p>
            <a:pPr marL="177467" indent="-177467">
              <a:buFont typeface="Arial" panose="020B0604020202020204" pitchFamily="34" charset="0"/>
              <a:buChar char="•"/>
            </a:pPr>
            <a:r>
              <a:rPr lang="en-AU" b="1" baseline="0" dirty="0" smtClean="0"/>
              <a:t>Listen to each other: </a:t>
            </a:r>
            <a:r>
              <a:rPr lang="en-AU" b="0" baseline="0" dirty="0" smtClean="0"/>
              <a:t>One person speaking at a time, give space for everyone to speak </a:t>
            </a:r>
          </a:p>
          <a:p>
            <a:pPr marL="177467" indent="-177467">
              <a:buFont typeface="Arial" panose="020B0604020202020204" pitchFamily="34" charset="0"/>
              <a:buChar char="•"/>
            </a:pPr>
            <a:r>
              <a:rPr lang="en-AU" b="1" baseline="0" dirty="0" smtClean="0"/>
              <a:t>Ask us anything: </a:t>
            </a:r>
            <a:r>
              <a:rPr lang="en-AU" b="0" baseline="0" dirty="0" smtClean="0"/>
              <a:t>There are no silly questions! This is a learning experience for you guys, and we want you to ask questions as we go along. Having said that…</a:t>
            </a:r>
          </a:p>
          <a:p>
            <a:pPr marL="177467" indent="-177467">
              <a:buFont typeface="Arial" panose="020B0604020202020204" pitchFamily="34" charset="0"/>
              <a:buChar char="•"/>
            </a:pPr>
            <a:r>
              <a:rPr lang="en-AU" b="1" baseline="0" dirty="0" smtClean="0"/>
              <a:t>But don’t be offended when… </a:t>
            </a:r>
            <a:r>
              <a:rPr lang="en-AU" b="0" baseline="0" dirty="0" smtClean="0"/>
              <a:t>We ask you to move on! We have a really packed schedule, so while we have space for discussion and reflection is really important, we also need to be keeping on track </a:t>
            </a:r>
          </a:p>
          <a:p>
            <a:pPr marL="177467" indent="-177467">
              <a:buFont typeface="Arial" panose="020B0604020202020204" pitchFamily="34" charset="0"/>
              <a:buChar char="•"/>
            </a:pPr>
            <a:r>
              <a:rPr lang="en-AU" b="1" baseline="0" dirty="0" smtClean="0"/>
              <a:t>Jump in: </a:t>
            </a:r>
            <a:r>
              <a:rPr lang="en-AU" b="0" baseline="0" dirty="0" smtClean="0"/>
              <a:t>The way that we’ve structured these three days is really hands on, you’re going to get to do a lot of doing and I’m not going to be talking at you for three days because that wouldn’t be very fun and wouldn’t give you the best learning experience! There might be some activities that you find you’re a little bit uncomfortable with at first, but I’d encourage all of you to jump in and give it a go – we’re all learning here – part of human centred design is to try, fail, learn, repeat – if we don’t try we don’t learn and failure isn’t the opposite of success it’s part of it! (i.e. Doing a hand stand, you start small and practice) – we’re not expecting you to get everything perfect, it’s about trying and learning </a:t>
            </a:r>
          </a:p>
          <a:p>
            <a:pPr marL="177467" indent="-177467">
              <a:buFont typeface="Arial" panose="020B0604020202020204" pitchFamily="34" charset="0"/>
              <a:buChar char="•"/>
            </a:pPr>
            <a:r>
              <a:rPr lang="en-AU" b="1" baseline="0" dirty="0" smtClean="0"/>
              <a:t>Celebrate success: </a:t>
            </a:r>
            <a:r>
              <a:rPr lang="en-AU" b="0" baseline="0" dirty="0" smtClean="0"/>
              <a:t>When you “get” something, congratulate yourselves! You’re going to be making a lot of artefacts over these three days so you’ll be able to step back and see what you’ve made</a:t>
            </a:r>
          </a:p>
          <a:p>
            <a:pPr marL="177467" indent="-177467">
              <a:buFont typeface="Arial" panose="020B0604020202020204" pitchFamily="34" charset="0"/>
              <a:buChar char="•"/>
            </a:pPr>
            <a:r>
              <a:rPr lang="en-AU" b="1" baseline="0" dirty="0" smtClean="0"/>
              <a:t>Design is a team sport: </a:t>
            </a:r>
            <a:r>
              <a:rPr lang="en-AU" b="0" baseline="0" dirty="0" smtClean="0"/>
              <a:t>You’ll be working in a team for most of your activities - Help each other! Draw on each other’s strengths!</a:t>
            </a:r>
          </a:p>
        </p:txBody>
      </p:sp>
      <p:sp>
        <p:nvSpPr>
          <p:cNvPr id="4" name="Slide Number Placeholder 3"/>
          <p:cNvSpPr>
            <a:spLocks noGrp="1"/>
          </p:cNvSpPr>
          <p:nvPr>
            <p:ph type="sldNum" sz="quarter" idx="10"/>
          </p:nvPr>
        </p:nvSpPr>
        <p:spPr/>
        <p:txBody>
          <a:bodyPr/>
          <a:lstStyle/>
          <a:p>
            <a:fld id="{6235FB79-F35C-4267-8C28-D3EA29794483}" type="slidenum">
              <a:rPr lang="en-AU" smtClean="0"/>
              <a:t>3</a:t>
            </a:fld>
            <a:endParaRPr lang="en-AU"/>
          </a:p>
        </p:txBody>
      </p:sp>
    </p:spTree>
    <p:extLst>
      <p:ext uri="{BB962C8B-B14F-4D97-AF65-F5344CB8AC3E}">
        <p14:creationId xmlns:p14="http://schemas.microsoft.com/office/powerpoint/2010/main" val="19632767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31</a:t>
            </a:fld>
            <a:endParaRPr lang="en-US"/>
          </a:p>
        </p:txBody>
      </p:sp>
    </p:spTree>
    <p:extLst>
      <p:ext uri="{BB962C8B-B14F-4D97-AF65-F5344CB8AC3E}">
        <p14:creationId xmlns:p14="http://schemas.microsoft.com/office/powerpoint/2010/main" val="2076844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32</a:t>
            </a:fld>
            <a:endParaRPr lang="en-AU" dirty="0">
              <a:solidFill>
                <a:prstClr val="black"/>
              </a:solidFill>
            </a:endParaRPr>
          </a:p>
        </p:txBody>
      </p:sp>
    </p:spTree>
    <p:extLst>
      <p:ext uri="{BB962C8B-B14F-4D97-AF65-F5344CB8AC3E}">
        <p14:creationId xmlns:p14="http://schemas.microsoft.com/office/powerpoint/2010/main" val="2313197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US" dirty="0" smtClean="0"/>
              <a:t>Materials: Pixar</a:t>
            </a:r>
            <a:r>
              <a:rPr lang="en-US" baseline="0" dirty="0" smtClean="0"/>
              <a:t> Pitch template</a:t>
            </a:r>
            <a:endParaRPr lang="en-US" b="0" dirty="0" smtClean="0"/>
          </a:p>
          <a:p>
            <a:pPr defTabSz="946492">
              <a:defRPr/>
            </a:pPr>
            <a:endParaRPr lang="en-US" b="0" dirty="0" smtClean="0"/>
          </a:p>
          <a:p>
            <a:pPr defTabSz="946492">
              <a:defRPr/>
            </a:pPr>
            <a:r>
              <a:rPr lang="en-US" b="0" dirty="0" smtClean="0"/>
              <a:t>To continue refining your prototypes in this context, we’re now going to prepare for the showcase this afternoon</a:t>
            </a:r>
            <a:r>
              <a:rPr lang="en-US" b="0" baseline="0" dirty="0" smtClean="0"/>
              <a:t> as </a:t>
            </a:r>
            <a:r>
              <a:rPr lang="en-US" b="0" dirty="0" smtClean="0"/>
              <a:t>a stand-in for further user feedback.</a:t>
            </a:r>
          </a:p>
          <a:p>
            <a:pPr defTabSz="946492">
              <a:defRPr/>
            </a:pPr>
            <a:endParaRPr lang="en-AU" b="0" dirty="0" smtClean="0"/>
          </a:p>
          <a:p>
            <a:pPr defTabSz="946492">
              <a:defRPr/>
            </a:pPr>
            <a:r>
              <a:rPr lang="en-US" b="0" dirty="0" smtClean="0"/>
              <a:t>In preparation,</a:t>
            </a:r>
            <a:r>
              <a:rPr lang="en-US" b="0" baseline="0" dirty="0" smtClean="0"/>
              <a:t> we’re going to use the Pixar pitch template as a framework for sharing your concept in a more personal way. This pitch style helps us focus the proposal on how we’re solving the problems that frustrate our users.</a:t>
            </a:r>
          </a:p>
          <a:p>
            <a:pPr defTabSz="946492">
              <a:defRPr/>
            </a:pPr>
            <a:endParaRPr lang="en-US" b="0" baseline="0" dirty="0" smtClean="0"/>
          </a:p>
          <a:p>
            <a:pPr defTabSz="946492">
              <a:defRPr/>
            </a:pPr>
            <a:r>
              <a:rPr lang="en-US" b="0" baseline="0" dirty="0" smtClean="0"/>
              <a:t>For example, if we apply it to the plot </a:t>
            </a:r>
            <a:r>
              <a:rPr lang="en-AU" b="0" dirty="0" smtClean="0"/>
              <a:t>of Finding Nemo…</a:t>
            </a:r>
            <a:br>
              <a:rPr lang="en-AU" b="0" dirty="0" smtClean="0"/>
            </a:br>
            <a:r>
              <a:rPr lang="en-AU" dirty="0" smtClean="0"/>
              <a:t>1. Once upon a time there was … a widowed fish, named Marlin, who was extremely protective of his only son, Nemo.</a:t>
            </a:r>
            <a:br>
              <a:rPr lang="en-AU" dirty="0" smtClean="0"/>
            </a:br>
            <a:r>
              <a:rPr lang="en-AU" dirty="0" smtClean="0"/>
              <a:t>2. Every day … Marlin warned Nemo of the ocean’s dangers and implored him not to swim far away.</a:t>
            </a:r>
            <a:br>
              <a:rPr lang="en-AU" dirty="0" smtClean="0"/>
            </a:br>
            <a:r>
              <a:rPr lang="en-AU" dirty="0" smtClean="0"/>
              <a:t>3. One day … in an act of defiance, Nemo ignores his father’s warnings and swims into the open water.</a:t>
            </a:r>
            <a:br>
              <a:rPr lang="en-AU" dirty="0" smtClean="0"/>
            </a:br>
            <a:r>
              <a:rPr lang="en-AU" dirty="0" smtClean="0"/>
              <a:t>4. Because of that … he is captured by a diver and ends up in the fish tank of a dentist in Sydney.</a:t>
            </a:r>
            <a:br>
              <a:rPr lang="en-AU" dirty="0" smtClean="0"/>
            </a:br>
            <a:r>
              <a:rPr lang="en-AU" dirty="0" smtClean="0"/>
              <a:t>5. Because of that … Marlin sets off on a journey to recover Nemo, enlisting the help of other sea creatures along the way.</a:t>
            </a:r>
            <a:br>
              <a:rPr lang="en-AU" dirty="0" smtClean="0"/>
            </a:br>
            <a:r>
              <a:rPr lang="en-AU" dirty="0" smtClean="0"/>
              <a:t>6. Until finally … Marlin and Nemo find each other, reunite and learn that love depends on trust.</a:t>
            </a:r>
          </a:p>
          <a:p>
            <a:pPr defTabSz="946492">
              <a:defRPr/>
            </a:pPr>
            <a:endParaRPr lang="en-AU" dirty="0" smtClean="0"/>
          </a:p>
          <a:p>
            <a:pPr defTabSz="946492">
              <a:defRPr/>
            </a:pPr>
            <a:r>
              <a:rPr lang="en-AU" dirty="0"/>
              <a:t>There's a nice resolution at the end. The story has an arc to it. </a:t>
            </a:r>
          </a:p>
          <a:p>
            <a:pPr defTabSz="946492">
              <a:defRPr/>
            </a:pPr>
            <a:endParaRPr lang="en-AU" dirty="0" smtClean="0"/>
          </a:p>
          <a:p>
            <a:pPr defTabSz="946492">
              <a:defRPr/>
            </a:pPr>
            <a:r>
              <a:rPr lang="en-AU" dirty="0" smtClean="0"/>
              <a:t>ANOTHER EXAMPLE:</a:t>
            </a:r>
            <a:r>
              <a:rPr lang="en-AU" baseline="0" dirty="0" smtClean="0"/>
              <a:t> </a:t>
            </a:r>
            <a:r>
              <a:rPr lang="en-AU" dirty="0" smtClean="0"/>
              <a:t>Now, let’s bring this to a community example where you are seeking to dramatically improve early childhood reading outcomes. </a:t>
            </a:r>
            <a:br>
              <a:rPr lang="en-AU" dirty="0" smtClean="0"/>
            </a:br>
            <a:r>
              <a:rPr lang="en-AU" dirty="0" smtClean="0"/>
              <a:t>1. Once upon a time there was … an education crisis haunting our schools and communities across North America.</a:t>
            </a:r>
            <a:br>
              <a:rPr lang="en-AU" dirty="0" smtClean="0"/>
            </a:br>
            <a:r>
              <a:rPr lang="en-AU" dirty="0" smtClean="0"/>
              <a:t>2. Every day … large percentages of our children were not achieving proficiency in vital literacy skills to the point that some in our community even doubted whether they ever could.</a:t>
            </a:r>
            <a:br>
              <a:rPr lang="en-AU" dirty="0" smtClean="0"/>
            </a:br>
            <a:r>
              <a:rPr lang="en-AU" dirty="0" smtClean="0"/>
              <a:t>3. One day … we developed a simple and shared definition of what children had to know to be ready for school.</a:t>
            </a:r>
            <a:br>
              <a:rPr lang="en-AU" dirty="0" smtClean="0"/>
            </a:br>
            <a:r>
              <a:rPr lang="en-AU" dirty="0" smtClean="0"/>
              <a:t>4. Because of that … our early childhood centres and parents became better at helping all children enter kindergarten ready to learn </a:t>
            </a:r>
            <a:br>
              <a:rPr lang="en-AU" dirty="0" smtClean="0"/>
            </a:br>
            <a:r>
              <a:rPr lang="en-AU" dirty="0" smtClean="0"/>
              <a:t>5. Because of that … teachers were free to work more on skill development for each individual child.</a:t>
            </a:r>
            <a:br>
              <a:rPr lang="en-AU" dirty="0" smtClean="0"/>
            </a:br>
            <a:r>
              <a:rPr lang="en-AU" dirty="0" smtClean="0"/>
              <a:t>6. Until finally … every child, irrespective of ethnic or economic circumstance, became a proficient reader by the end of third grade.</a:t>
            </a:r>
            <a:br>
              <a:rPr lang="en-AU" dirty="0" smtClean="0"/>
            </a:br>
            <a:endParaRPr lang="en-AU" dirty="0" smtClean="0"/>
          </a:p>
          <a:p>
            <a:r>
              <a:rPr lang="en-AU" b="1" dirty="0"/>
              <a:t>ACTIVITY:</a:t>
            </a:r>
          </a:p>
          <a:p>
            <a:r>
              <a:rPr lang="en-AU" dirty="0"/>
              <a:t> - you all five minutes to individually write the story of your solution. </a:t>
            </a:r>
          </a:p>
          <a:p>
            <a:pPr marL="177467" indent="-177467">
              <a:buFontTx/>
              <a:buChar char="-"/>
            </a:pPr>
            <a:r>
              <a:rPr lang="en-AU" dirty="0"/>
              <a:t>We've got templates </a:t>
            </a:r>
          </a:p>
          <a:p>
            <a:pPr marL="177467" indent="-177467">
              <a:buFontTx/>
              <a:buChar char="-"/>
            </a:pPr>
            <a:r>
              <a:rPr lang="en-AU" dirty="0"/>
              <a:t>after you've all written them, you'll be able to share them as a team and come up with one story. </a:t>
            </a:r>
          </a:p>
          <a:p>
            <a:r>
              <a:rPr lang="en-AU" b="1" dirty="0"/>
              <a:t>Benefits of this activity</a:t>
            </a:r>
          </a:p>
          <a:p>
            <a:r>
              <a:rPr lang="en-AU" dirty="0"/>
              <a:t>This is an activity that sometimes can feel a little bit silly at the beginning, but it's a really useful thinking tool. </a:t>
            </a:r>
          </a:p>
          <a:p>
            <a:r>
              <a:rPr lang="en-AU" dirty="0"/>
              <a:t>It’s particularly getting you to think about what the benefits are. </a:t>
            </a:r>
          </a:p>
          <a:p>
            <a:r>
              <a:rPr lang="en-AU" dirty="0"/>
              <a:t>because that, is similar to when you do the five why's. Why, why, why, you're getting more to the deeper reason and the outcomes</a:t>
            </a:r>
          </a:p>
          <a:p>
            <a:endParaRPr lang="en-AU" dirty="0"/>
          </a:p>
          <a:p>
            <a:r>
              <a:rPr lang="en-AU" dirty="0"/>
              <a:t>---</a:t>
            </a:r>
          </a:p>
          <a:p>
            <a:r>
              <a:rPr lang="en-AU" dirty="0"/>
              <a:t>Additional examples</a:t>
            </a:r>
          </a:p>
          <a:p>
            <a:r>
              <a:rPr lang="en-AU" dirty="0"/>
              <a:t>Once upon a time there was a public servant named James, who along with his APS colleagues would drive to work. </a:t>
            </a:r>
          </a:p>
          <a:p>
            <a:r>
              <a:rPr lang="en-AU" dirty="0"/>
              <a:t>Everyday, he needed to get to work, drop off his kids, and he would spend lots of money and time doing it. </a:t>
            </a:r>
          </a:p>
          <a:p>
            <a:r>
              <a:rPr lang="en-AU" dirty="0"/>
              <a:t>One day, the government came up with a Magic work Bus, that he could request to pick him up for free. </a:t>
            </a:r>
          </a:p>
          <a:p>
            <a:r>
              <a:rPr lang="en-AU" dirty="0"/>
              <a:t>Because of that, he was able to organize more flexible arrangements dropping off his kids. </a:t>
            </a:r>
          </a:p>
          <a:p>
            <a:r>
              <a:rPr lang="en-AU" dirty="0"/>
              <a:t>He was also able to get some work done on the bus because of the Magic Buses work facilities. </a:t>
            </a:r>
          </a:p>
          <a:p>
            <a:r>
              <a:rPr lang="en-AU" dirty="0"/>
              <a:t>Until finally, the traffic congestion was massively reduced and James and his APS colleagues were much happier, as were his kids.</a:t>
            </a:r>
          </a:p>
          <a:p>
            <a:pPr defTabSz="946492">
              <a:defRPr/>
            </a:pPr>
            <a:r>
              <a:rPr lang="en-US" dirty="0"/>
              <a:t>----</a:t>
            </a:r>
          </a:p>
          <a:p>
            <a:pPr defTabSz="946492">
              <a:defRPr/>
            </a:pPr>
            <a:r>
              <a:rPr lang="en-AU" b="1" dirty="0" smtClean="0"/>
              <a:t>Activity</a:t>
            </a:r>
            <a:r>
              <a:rPr lang="en-AU" b="1" baseline="0" dirty="0" smtClean="0"/>
              <a:t> and finding nemo and community example taken from: </a:t>
            </a:r>
            <a:r>
              <a:rPr lang="en-AU" dirty="0" smtClean="0"/>
              <a:t>http://www.workingdifferently.org/working-differently-blog/the-pixar-pitch-telling-your-story-crisply-and-with-clarity-in-order-to-compel-action </a:t>
            </a:r>
          </a:p>
          <a:p>
            <a:pPr defTabSz="946492">
              <a:defRPr/>
            </a:pPr>
            <a:endParaRPr lang="en-US" dirty="0"/>
          </a:p>
          <a:p>
            <a:pPr defTabSz="946492">
              <a:defRPr/>
            </a:pPr>
            <a:endParaRPr lang="en-AU" dirty="0" smtClean="0"/>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33</a:t>
            </a:fld>
            <a:endParaRPr lang="en-AU"/>
          </a:p>
        </p:txBody>
      </p:sp>
    </p:spTree>
    <p:extLst>
      <p:ext uri="{BB962C8B-B14F-4D97-AF65-F5344CB8AC3E}">
        <p14:creationId xmlns:p14="http://schemas.microsoft.com/office/powerpoint/2010/main" val="1145081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34</a:t>
            </a:fld>
            <a:endParaRPr lang="en-US"/>
          </a:p>
        </p:txBody>
      </p:sp>
    </p:spTree>
    <p:extLst>
      <p:ext uri="{BB962C8B-B14F-4D97-AF65-F5344CB8AC3E}">
        <p14:creationId xmlns:p14="http://schemas.microsoft.com/office/powerpoint/2010/main" val="1458271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US" b="1" baseline="0" dirty="0" smtClean="0"/>
              <a:t>We’re moving into our final phase now, the Deliver phase</a:t>
            </a:r>
            <a:endParaRPr lang="en-US" b="0" baseline="0" dirty="0" smtClean="0"/>
          </a:p>
          <a:p>
            <a:pPr defTabSz="946492">
              <a:defRPr/>
            </a:pPr>
            <a:r>
              <a:rPr lang="en-US" b="0" baseline="0" dirty="0" smtClean="0"/>
              <a:t>We’ll be looking at </a:t>
            </a:r>
            <a:r>
              <a:rPr lang="en-AU" b="0" baseline="0" dirty="0" smtClean="0"/>
              <a:t>how to prepare your design for launch and ensure that it continues to be refined based on user feedback and insight</a:t>
            </a:r>
          </a:p>
          <a:p>
            <a:endParaRPr lang="en-US" b="1"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35</a:t>
            </a:fld>
            <a:endParaRPr lang="en-AU"/>
          </a:p>
        </p:txBody>
      </p:sp>
    </p:spTree>
    <p:extLst>
      <p:ext uri="{BB962C8B-B14F-4D97-AF65-F5344CB8AC3E}">
        <p14:creationId xmlns:p14="http://schemas.microsoft.com/office/powerpoint/2010/main" val="30606320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the stage where you put something into the world, making it live and available to your users. </a:t>
            </a:r>
          </a:p>
          <a:p>
            <a:r>
              <a:rPr lang="en-US" dirty="0"/>
              <a:t>During activation we would describe the recommendation in detail, making sure the requirements for the first live version are clear. I use the phrase ‘first live version’ really deliberately, because iteration shouldn’t stop when your work becomes available to the public. It should continually be improving to suit the needs of your users. </a:t>
            </a:r>
          </a:p>
          <a:p>
            <a:r>
              <a:rPr lang="en-US" dirty="0"/>
              <a:t>In that vein, we’ll be continuing on to a discussion of ‘minimum viable products’, or, the </a:t>
            </a:r>
            <a:r>
              <a:rPr lang="en-US"/>
              <a:t>simplest </a:t>
            </a:r>
            <a:r>
              <a:rPr lang="en-US" dirty="0"/>
              <a:t>version</a:t>
            </a:r>
            <a:r>
              <a:rPr lang="en-US"/>
              <a:t> of your solution that can be implemented</a:t>
            </a:r>
            <a:endParaRPr lang="en-US" dirty="0"/>
          </a:p>
          <a:p>
            <a:endParaRPr lang="en-AU" dirty="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36</a:t>
            </a:fld>
            <a:endParaRPr lang="en-AU"/>
          </a:p>
        </p:txBody>
      </p:sp>
    </p:spTree>
    <p:extLst>
      <p:ext uri="{BB962C8B-B14F-4D97-AF65-F5344CB8AC3E}">
        <p14:creationId xmlns:p14="http://schemas.microsoft.com/office/powerpoint/2010/main" val="811170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Your roadmap of activities depends on your solution</a:t>
            </a:r>
            <a:endParaRPr lang="en-AU" dirty="0"/>
          </a:p>
          <a:p>
            <a:pPr defTabSz="946492">
              <a:defRPr/>
            </a:pPr>
            <a:r>
              <a:rPr lang="en-AU" dirty="0"/>
              <a:t>What activities you do in your delivery phase and what your road map looks like, depends on what your solution is. Different kinds of solutions might have different delivery activities. </a:t>
            </a:r>
          </a:p>
          <a:p>
            <a:pPr defTabSz="946492">
              <a:defRPr/>
            </a:pPr>
            <a:endParaRPr lang="en-AU" dirty="0"/>
          </a:p>
          <a:p>
            <a:pPr defTabSz="946492">
              <a:defRPr/>
            </a:pPr>
            <a:r>
              <a:rPr lang="en-AU" dirty="0"/>
              <a:t>For example: </a:t>
            </a:r>
          </a:p>
          <a:p>
            <a:pPr defTabSz="946492">
              <a:defRPr/>
            </a:pPr>
            <a:r>
              <a:rPr lang="en-AU" dirty="0"/>
              <a:t>- For a </a:t>
            </a:r>
            <a:r>
              <a:rPr lang="en-AU" i="1" dirty="0"/>
              <a:t>policy solution </a:t>
            </a:r>
            <a:r>
              <a:rPr lang="en-AU" dirty="0"/>
              <a:t>your first step might be to put it up through an NPP, because you need to get funding for it before you can do anything else. </a:t>
            </a:r>
          </a:p>
          <a:p>
            <a:pPr defTabSz="946492">
              <a:defRPr/>
            </a:pPr>
            <a:r>
              <a:rPr lang="en-AU" dirty="0"/>
              <a:t>- For a digital solution, the next step might actually be a higher fidelity prototyping and usability testing. Or securing funding</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37</a:t>
            </a:fld>
            <a:endParaRPr lang="en-US"/>
          </a:p>
        </p:txBody>
      </p:sp>
    </p:spTree>
    <p:extLst>
      <p:ext uri="{BB962C8B-B14F-4D97-AF65-F5344CB8AC3E}">
        <p14:creationId xmlns:p14="http://schemas.microsoft.com/office/powerpoint/2010/main" val="1782817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defRPr/>
            </a:pPr>
            <a:r>
              <a:rPr lang="en-AU" b="1" dirty="0" smtClean="0">
                <a:solidFill>
                  <a:srgbClr val="3F3F3F"/>
                </a:solidFill>
              </a:rPr>
              <a:t>Notes </a:t>
            </a:r>
          </a:p>
          <a:p>
            <a:pPr>
              <a:lnSpc>
                <a:spcPct val="120000"/>
              </a:lnSpc>
              <a:defRPr/>
            </a:pPr>
            <a:r>
              <a:rPr lang="en-AU" dirty="0" smtClean="0">
                <a:solidFill>
                  <a:srgbClr val="3F3F3F"/>
                </a:solidFill>
              </a:rPr>
              <a:t>From May-September 2017, the DIIS undertook the SME Digital Capability Discovery Project (Discovery) to understand the barriers and challenges that SMEs face in the adoption of digital technologies.</a:t>
            </a:r>
          </a:p>
          <a:p>
            <a:pPr>
              <a:lnSpc>
                <a:spcPct val="120000"/>
              </a:lnSpc>
              <a:defRPr/>
            </a:pPr>
            <a:endParaRPr lang="en-AU" dirty="0" smtClean="0">
              <a:solidFill>
                <a:srgbClr val="3F3F3F"/>
              </a:solidFill>
            </a:endParaRPr>
          </a:p>
          <a:p>
            <a:pPr defTabSz="946492">
              <a:lnSpc>
                <a:spcPct val="120000"/>
              </a:lnSpc>
              <a:defRPr/>
            </a:pPr>
            <a:r>
              <a:rPr lang="en-AU" dirty="0" smtClean="0">
                <a:solidFill>
                  <a:srgbClr val="3F3F3F"/>
                </a:solidFill>
              </a:rPr>
              <a:t>The focus question</a:t>
            </a:r>
            <a:r>
              <a:rPr lang="en-AU" baseline="0" dirty="0" smtClean="0">
                <a:solidFill>
                  <a:srgbClr val="3F3F3F"/>
                </a:solidFill>
              </a:rPr>
              <a:t> was: </a:t>
            </a:r>
            <a:r>
              <a:rPr lang="en-AU" b="1" i="1" dirty="0">
                <a:solidFill>
                  <a:srgbClr val="3F3F3F"/>
                </a:solidFill>
              </a:rPr>
              <a:t>How might we unlock the potential of Australian SMEs to thrive in a digital economy?</a:t>
            </a:r>
            <a:endParaRPr lang="en-AU" dirty="0" smtClean="0">
              <a:solidFill>
                <a:srgbClr val="3F3F3F"/>
              </a:solidFill>
            </a:endParaRPr>
          </a:p>
          <a:p>
            <a:pPr>
              <a:lnSpc>
                <a:spcPct val="120000"/>
              </a:lnSpc>
              <a:defRPr/>
            </a:pPr>
            <a:endParaRPr lang="en-AU" sz="1000" dirty="0">
              <a:solidFill>
                <a:srgbClr val="3F3F3F"/>
              </a:solidFill>
            </a:endParaRPr>
          </a:p>
          <a:p>
            <a:pPr>
              <a:lnSpc>
                <a:spcPct val="120000"/>
              </a:lnSpc>
              <a:defRPr/>
            </a:pPr>
            <a:r>
              <a:rPr lang="en-AU" dirty="0" smtClean="0">
                <a:solidFill>
                  <a:srgbClr val="3F3F3F"/>
                </a:solidFill>
              </a:rPr>
              <a:t>The Discovery Project found that SME’s face three overarching challenges in their digital journey:</a:t>
            </a:r>
          </a:p>
          <a:p>
            <a:pPr marL="236623" indent="-236623">
              <a:lnSpc>
                <a:spcPct val="120000"/>
              </a:lnSpc>
              <a:buFont typeface="+mj-lt"/>
              <a:buAutoNum type="arabicPeriod"/>
              <a:defRPr/>
            </a:pPr>
            <a:r>
              <a:rPr lang="en-AU" dirty="0" smtClean="0">
                <a:solidFill>
                  <a:srgbClr val="3F3F3F"/>
                </a:solidFill>
              </a:rPr>
              <a:t>access to the right information</a:t>
            </a:r>
            <a:endParaRPr lang="en-AU" sz="1100" dirty="0">
              <a:solidFill>
                <a:srgbClr val="3F3F3F"/>
              </a:solidFill>
            </a:endParaRPr>
          </a:p>
          <a:p>
            <a:pPr marL="236623" indent="-236623">
              <a:lnSpc>
                <a:spcPct val="120000"/>
              </a:lnSpc>
              <a:buFont typeface="+mj-lt"/>
              <a:buAutoNum type="arabicPeriod"/>
              <a:defRPr/>
            </a:pPr>
            <a:r>
              <a:rPr lang="en-AU" dirty="0" smtClean="0">
                <a:solidFill>
                  <a:srgbClr val="3F3F3F"/>
                </a:solidFill>
              </a:rPr>
              <a:t>access to people who can help</a:t>
            </a:r>
            <a:endParaRPr lang="en-AU" sz="1100" dirty="0">
              <a:solidFill>
                <a:srgbClr val="3F3F3F"/>
              </a:solidFill>
            </a:endParaRPr>
          </a:p>
          <a:p>
            <a:pPr marL="236623" indent="-236623">
              <a:lnSpc>
                <a:spcPct val="120000"/>
              </a:lnSpc>
              <a:buFont typeface="+mj-lt"/>
              <a:buAutoNum type="arabicPeriod"/>
              <a:defRPr/>
            </a:pPr>
            <a:r>
              <a:rPr lang="en-AU" dirty="0" smtClean="0">
                <a:solidFill>
                  <a:srgbClr val="3F3F3F"/>
                </a:solidFill>
              </a:rPr>
              <a:t>access to infrastructure to support their digitisation.</a:t>
            </a:r>
            <a:endParaRPr lang="en-AU" sz="1100" dirty="0">
              <a:solidFill>
                <a:srgbClr val="3F3F3F"/>
              </a:solidFill>
            </a:endParaRPr>
          </a:p>
          <a:p>
            <a:pPr>
              <a:lnSpc>
                <a:spcPct val="120000"/>
              </a:lnSpc>
              <a:defRPr/>
            </a:pPr>
            <a:endParaRPr lang="en-AU" dirty="0" smtClean="0"/>
          </a:p>
          <a:p>
            <a:pPr>
              <a:lnSpc>
                <a:spcPct val="120000"/>
              </a:lnSpc>
              <a:defRPr/>
            </a:pPr>
            <a:r>
              <a:rPr lang="en-AU" dirty="0" smtClean="0"/>
              <a:t>These were particularly relevant for small businesses. </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38</a:t>
            </a:fld>
            <a:endParaRPr lang="en-AU"/>
          </a:p>
        </p:txBody>
      </p:sp>
    </p:spTree>
    <p:extLst>
      <p:ext uri="{BB962C8B-B14F-4D97-AF65-F5344CB8AC3E}">
        <p14:creationId xmlns:p14="http://schemas.microsoft.com/office/powerpoint/2010/main" val="1324008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a:t>
            </a:r>
          </a:p>
          <a:p>
            <a:pPr marL="177467" indent="-177467">
              <a:buFont typeface="Arial" panose="020B0604020202020204" pitchFamily="34" charset="0"/>
              <a:buChar char="•"/>
            </a:pPr>
            <a:r>
              <a:rPr lang="en-AU" dirty="0"/>
              <a:t>The team prototyped the concepts, starting with written prototypes. They expanded the concepts through sketching, then chose which ones to take into testing based on desirability/viability/feasibility. That helped us to go from 30 down to 19 concepts. A couple of them were combined as well.</a:t>
            </a:r>
          </a:p>
          <a:p>
            <a:pPr marL="177467" indent="-177467">
              <a:buFont typeface="Arial" panose="020B0604020202020204" pitchFamily="34" charset="0"/>
              <a:buChar char="•"/>
            </a:pPr>
            <a:r>
              <a:rPr lang="en-AU" dirty="0"/>
              <a:t>They then ran concept testing workshops to show business five or six different concepts and asked them to say what was working about them, what wasn't working, and how they might be better, as well as scoring them from one to ten. They also had them prioritise the concepts for the impact they would have for the business. </a:t>
            </a:r>
          </a:p>
          <a:p>
            <a:pPr marL="177467" indent="-177467">
              <a:buFont typeface="Arial" panose="020B0604020202020204" pitchFamily="34" charset="0"/>
              <a:buChar char="•"/>
            </a:pPr>
            <a:r>
              <a:rPr lang="en-AU" dirty="0"/>
              <a:t>Through the process of group and one-on-one testing the team could progressively refine their ideas and prototypes to identify the ten they felt would have the most impact and were also something that government could do or work with a partner to do.</a:t>
            </a:r>
          </a:p>
          <a:p>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39</a:t>
            </a:fld>
            <a:endParaRPr lang="en-AU"/>
          </a:p>
        </p:txBody>
      </p:sp>
    </p:spTree>
    <p:extLst>
      <p:ext uri="{BB962C8B-B14F-4D97-AF65-F5344CB8AC3E}">
        <p14:creationId xmlns:p14="http://schemas.microsoft.com/office/powerpoint/2010/main" val="14467146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Concept assessment </a:t>
            </a:r>
            <a:endParaRPr lang="en-AU" b="0" dirty="0"/>
          </a:p>
          <a:p>
            <a:pPr marL="177467" indent="-177467">
              <a:buFont typeface="Arial" panose="020B0604020202020204" pitchFamily="34" charset="0"/>
              <a:buChar char="•"/>
            </a:pPr>
            <a:r>
              <a:rPr lang="en-AU" b="0" dirty="0" smtClean="0"/>
              <a:t>One</a:t>
            </a:r>
            <a:r>
              <a:rPr lang="en-AU" b="0" baseline="0" dirty="0" smtClean="0"/>
              <a:t> of the ways that the project team assessed concepts was to look at them against the personas, so which ones would help which personas </a:t>
            </a:r>
          </a:p>
          <a:p>
            <a:pPr marL="177467" indent="-177467">
              <a:buFont typeface="Arial" panose="020B0604020202020204" pitchFamily="34" charset="0"/>
              <a:buChar char="•"/>
            </a:pPr>
            <a:r>
              <a:rPr lang="en-AU" b="0" dirty="0" smtClean="0"/>
              <a:t>This helped them to work out which ideas had the most potential to help </a:t>
            </a:r>
          </a:p>
          <a:p>
            <a:pPr marL="177467" indent="-177467">
              <a:buFont typeface="Arial" panose="020B0604020202020204" pitchFamily="34" charset="0"/>
              <a:buChar char="•"/>
            </a:pPr>
            <a:r>
              <a:rPr lang="en-AU" b="0" dirty="0" smtClean="0"/>
              <a:t>You can see the green ones are the “will use”,</a:t>
            </a:r>
            <a:r>
              <a:rPr lang="en-AU" b="0" baseline="0" dirty="0" smtClean="0"/>
              <a:t> the yellow is “might use” and the red is “will not use” with the ideas down the left hand side and the personas on the top </a:t>
            </a:r>
          </a:p>
          <a:p>
            <a:pPr marL="177467" indent="-177467">
              <a:buFont typeface="Arial" panose="020B0604020202020204" pitchFamily="34" charset="0"/>
              <a:buChar char="•"/>
            </a:pPr>
            <a:r>
              <a:rPr lang="en-AU" b="0" baseline="0" dirty="0" smtClean="0"/>
              <a:t>For example Health check, Digital Mentor and Rebate all have quite high potential to impact multiple users </a:t>
            </a:r>
            <a:endParaRPr lang="en-AU" b="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40</a:t>
            </a:fld>
            <a:endParaRPr lang="en-AU"/>
          </a:p>
        </p:txBody>
      </p:sp>
    </p:spTree>
    <p:extLst>
      <p:ext uri="{BB962C8B-B14F-4D97-AF65-F5344CB8AC3E}">
        <p14:creationId xmlns:p14="http://schemas.microsoft.com/office/powerpoint/2010/main" val="1003172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solidFill>
                  <a:srgbClr val="FF0000"/>
                </a:solidFill>
              </a:rPr>
              <a:t>Prototyping</a:t>
            </a:r>
            <a:r>
              <a:rPr lang="en-US" b="1" baseline="0" dirty="0" smtClean="0">
                <a:solidFill>
                  <a:srgbClr val="FF0000"/>
                </a:solidFill>
              </a:rPr>
              <a:t> and testing</a:t>
            </a:r>
            <a:r>
              <a:rPr lang="en-US" b="0" baseline="0" dirty="0" smtClean="0">
                <a:solidFill>
                  <a:srgbClr val="FF0000"/>
                </a:solidFill>
              </a:rPr>
              <a:t> is the point where you turn your ideas into reality. </a:t>
            </a:r>
          </a:p>
          <a:p>
            <a:r>
              <a:rPr lang="en-US" b="0" baseline="0" dirty="0" smtClean="0">
                <a:solidFill>
                  <a:srgbClr val="FF0000"/>
                </a:solidFill>
              </a:rPr>
              <a:t>Over the course of this morning, we will talk about the many different ways you can use prototypes to test almost anything, including complex policy concepts.</a:t>
            </a:r>
            <a:endParaRPr lang="en-AU" b="1" dirty="0">
              <a:solidFill>
                <a:srgbClr val="FF0000"/>
              </a:solidFill>
            </a:endParaRPr>
          </a:p>
        </p:txBody>
      </p:sp>
      <p:sp>
        <p:nvSpPr>
          <p:cNvPr id="4" name="Slide Number Placeholder 3"/>
          <p:cNvSpPr>
            <a:spLocks noGrp="1"/>
          </p:cNvSpPr>
          <p:nvPr>
            <p:ph type="sldNum" sz="quarter" idx="10"/>
          </p:nvPr>
        </p:nvSpPr>
        <p:spPr/>
        <p:txBody>
          <a:bodyPr/>
          <a:lstStyle/>
          <a:p>
            <a:fld id="{6235FB79-F35C-4267-8C28-D3EA29794483}" type="slidenum">
              <a:rPr lang="en-AU" smtClean="0"/>
              <a:t>4</a:t>
            </a:fld>
            <a:endParaRPr lang="en-AU"/>
          </a:p>
        </p:txBody>
      </p:sp>
    </p:spTree>
    <p:extLst>
      <p:ext uri="{BB962C8B-B14F-4D97-AF65-F5344CB8AC3E}">
        <p14:creationId xmlns:p14="http://schemas.microsoft.com/office/powerpoint/2010/main" val="1888920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Flag Digital Health Check </a:t>
            </a:r>
            <a:r>
              <a:rPr lang="en-AU" b="0" dirty="0" smtClean="0"/>
              <a:t>– as something</a:t>
            </a:r>
            <a:r>
              <a:rPr lang="en-AU" b="0" baseline="0" dirty="0" smtClean="0"/>
              <a:t> may be phased given it’s high impact and high complexity. The first phase would be the MVP</a:t>
            </a:r>
            <a:endParaRPr lang="en-AU" b="1" dirty="0" smtClean="0"/>
          </a:p>
          <a:p>
            <a:r>
              <a:rPr lang="en-AU" b="1" dirty="0" smtClean="0"/>
              <a:t>Concept</a:t>
            </a:r>
            <a:r>
              <a:rPr lang="en-AU" b="1" baseline="0" dirty="0" smtClean="0"/>
              <a:t> assessment </a:t>
            </a:r>
          </a:p>
          <a:p>
            <a:pPr marL="177467" indent="-177467">
              <a:buFont typeface="Arial" panose="020B0604020202020204" pitchFamily="34" charset="0"/>
              <a:buChar char="•"/>
            </a:pPr>
            <a:r>
              <a:rPr lang="en-AU" b="0" baseline="0" dirty="0" smtClean="0"/>
              <a:t>They also looked at the impact the concept might have on users overall and how complex it would be to deliver. This framing helped to whittle out any concepts that were low impact </a:t>
            </a:r>
          </a:p>
          <a:p>
            <a:pPr marL="177467" indent="-177467">
              <a:buFont typeface="Arial" panose="020B0604020202020204" pitchFamily="34" charset="0"/>
              <a:buChar char="•"/>
            </a:pPr>
            <a:r>
              <a:rPr lang="en-AU" b="0" baseline="0" dirty="0" smtClean="0"/>
              <a:t>Considering concepts that were high impact but high complexity also helped with the roadmap – they had a longer pipeline to deliver verses the quick wins that were high impact but lower complexity to deliver </a:t>
            </a:r>
          </a:p>
          <a:p>
            <a:pPr marL="177467" indent="-177467">
              <a:buFont typeface="Arial" panose="020B0604020202020204" pitchFamily="34" charset="0"/>
              <a:buChar char="•"/>
            </a:pPr>
            <a:r>
              <a:rPr lang="en-AU" b="0" baseline="0" dirty="0" smtClean="0"/>
              <a:t>An important note for this is that for both of these kinds of concept assessment are iterative. They were done progressively over the space of the project, with the team updating the assessment as they developed a better understanding of the complexity to deliver or the impact of the solution</a:t>
            </a:r>
          </a:p>
          <a:p>
            <a:pPr marL="177467" indent="-177467">
              <a:buFont typeface="Arial" panose="020B0604020202020204" pitchFamily="34" charset="0"/>
              <a:buChar char="•"/>
            </a:pPr>
            <a:r>
              <a:rPr lang="en-AU" b="0" baseline="0" dirty="0" smtClean="0"/>
              <a:t>It’s important to make sure you have people with the right knowledge in the room to help you to plot these as accurately as possible, particularly when you’re getting closer to making recommendations </a:t>
            </a: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41</a:t>
            </a:fld>
            <a:endParaRPr lang="en-AU"/>
          </a:p>
        </p:txBody>
      </p:sp>
    </p:spTree>
    <p:extLst>
      <p:ext uri="{BB962C8B-B14F-4D97-AF65-F5344CB8AC3E}">
        <p14:creationId xmlns:p14="http://schemas.microsoft.com/office/powerpoint/2010/main" val="3557993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Gold plated</a:t>
            </a:r>
            <a:r>
              <a:rPr lang="en-AU" b="1" baseline="0" dirty="0" smtClean="0"/>
              <a:t> design is not delivered straight away, always start w</a:t>
            </a:r>
            <a:endParaRPr lang="en-AU" b="1" dirty="0" smtClean="0"/>
          </a:p>
          <a:p>
            <a:endParaRPr lang="en-AU" b="1" dirty="0" smtClean="0"/>
          </a:p>
          <a:p>
            <a:r>
              <a:rPr lang="en-AU" b="1" dirty="0" smtClean="0"/>
              <a:t>Non-design </a:t>
            </a:r>
            <a:r>
              <a:rPr lang="en-AU" b="1" dirty="0"/>
              <a:t>thinking mistakes – one-off delivery with no road map</a:t>
            </a:r>
          </a:p>
          <a:p>
            <a:r>
              <a:rPr lang="en-AU" dirty="0"/>
              <a:t>Everyone here who has exposure to Agile ways of working has probably seen this analogy before. Traditionally when designing delivery of IT services, products or programs, people get stuck into the detail and design the hell out of it, focused on making gold-plated designs, and then say to the program deliverers, or the IT guys "here, build this for us,“. IT guys and program deliverers usually respond with "wow that's really big and it's got every feature known to man, with all those bells and whistles," and then they start slogging away, with many years before the final product can be delivered. The problem here is that there’s a huge delay, and when its delivered it doesn't necessarily reflect what the client said in the first place. </a:t>
            </a:r>
          </a:p>
          <a:p>
            <a:endParaRPr lang="en-US" dirty="0"/>
          </a:p>
          <a:p>
            <a:r>
              <a:rPr lang="en-AU" dirty="0"/>
              <a:t>The idea of the MVP is to start with the minimum viable product, creating something that addresses the core need in the most stripped back way possible. The developing team can then talk to the user about what they most need next in the product, helping them to deliver a product faster, make sure it has all the must-haves, and that it reflects the user’s needs.</a:t>
            </a:r>
          </a:p>
          <a:p>
            <a:endParaRPr lang="en-US" dirty="0"/>
          </a:p>
          <a:p>
            <a:r>
              <a:rPr lang="en-US" dirty="0"/>
              <a:t>I’ll caution that this is a neat analogy rather than a literal example, but in this picture, you can see that the development of the car in the top row is a long and frustrating process, with nothing that’s useable until the very end. In contrast, the bottom row shows something that’s just barely useable from the start, and keeps getting better with every iteration.</a:t>
            </a:r>
            <a:endParaRPr lang="en-AU" dirty="0"/>
          </a:p>
          <a:p>
            <a:endParaRPr lang="en-AU" dirty="0"/>
          </a:p>
          <a:p>
            <a:r>
              <a:rPr lang="en-AU" dirty="0"/>
              <a:t>That’s the idea of the MVP – relevant for a technology product, a project or a policy lens.</a:t>
            </a:r>
          </a:p>
          <a:p>
            <a:r>
              <a:rPr lang="en-US" dirty="0"/>
              <a:t>Discussing it at a high level here – MVP can mean very different things to different groups, and varies significantly from Agile to Lean to other methodology.</a:t>
            </a:r>
            <a:endParaRPr lang="en-AU" dirty="0"/>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42</a:t>
            </a:fld>
            <a:endParaRPr lang="en-US"/>
          </a:p>
        </p:txBody>
      </p:sp>
    </p:spTree>
    <p:extLst>
      <p:ext uri="{BB962C8B-B14F-4D97-AF65-F5344CB8AC3E}">
        <p14:creationId xmlns:p14="http://schemas.microsoft.com/office/powerpoint/2010/main" val="6802567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HCD</a:t>
            </a:r>
            <a:r>
              <a:rPr lang="en-AU" b="1" baseline="0" dirty="0" smtClean="0"/>
              <a:t> exists at the intersect of these three</a:t>
            </a:r>
            <a:r>
              <a:rPr lang="en-AU" b="1" dirty="0" smtClean="0"/>
              <a:t>, </a:t>
            </a:r>
            <a:r>
              <a:rPr lang="en-AU" b="1" dirty="0"/>
              <a:t>it’s valuable to assess its desirability, feasibility and viability.</a:t>
            </a:r>
            <a:endParaRPr lang="en-AU" dirty="0"/>
          </a:p>
          <a:p>
            <a:endParaRPr lang="en-AU" dirty="0"/>
          </a:p>
          <a:p>
            <a:r>
              <a:rPr lang="en-AU" b="1" dirty="0"/>
              <a:t>desirable? </a:t>
            </a:r>
            <a:endParaRPr lang="en-AU" dirty="0"/>
          </a:p>
          <a:p>
            <a:r>
              <a:rPr lang="en-AU" dirty="0"/>
              <a:t>desirability is about asking what do our end users actually want it? Is it a thing that they're going to use. Is it a thing that they need? Is it meeting their needs? You find this out through testing and considering the user needs that we’ve discovered through our research. Usually this is the first question we ask of a solution: is it desirable? </a:t>
            </a:r>
          </a:p>
          <a:p>
            <a:r>
              <a:rPr lang="en-AU" dirty="0"/>
              <a:t>Desirability is really important at the beginning when you're first doing testing, because it’s less negotiable than feasibility and viability. If we have a concept that’s viable and highly desirable, we might be able to work something out by asking questions like “how could we do the same thing with less money?" You don't need to have those conversations if it's a thing that's not desirable anyway. </a:t>
            </a:r>
          </a:p>
          <a:p>
            <a:endParaRPr lang="en-AU" dirty="0"/>
          </a:p>
          <a:p>
            <a:r>
              <a:rPr lang="en-AU" b="1" dirty="0"/>
              <a:t>feasible?</a:t>
            </a:r>
          </a:p>
          <a:p>
            <a:r>
              <a:rPr lang="en-AU" dirty="0"/>
              <a:t>Can we actually make it? Does it generate value? In a government context, these questions might be ‘Do we at the department actually have the skills and capabilities to do this? the resources potentially to do this? Is it something we can build support for?”</a:t>
            </a:r>
          </a:p>
          <a:p>
            <a:endParaRPr lang="en-AU" dirty="0"/>
          </a:p>
          <a:p>
            <a:r>
              <a:rPr lang="en-AU" b="1" dirty="0"/>
              <a:t>viable? </a:t>
            </a:r>
            <a:r>
              <a:rPr lang="en-AU" dirty="0"/>
              <a:t>Viability is about whether it achieves the organisation’s needs. You might be asking questions like “Is investment actually going to achieve the department objectives? Or is it going to achieve our end objectives for us for whatever our outcome? Is it going to give us the return, the money investment that we need?”</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43</a:t>
            </a:fld>
            <a:endParaRPr lang="en-US" dirty="0"/>
          </a:p>
        </p:txBody>
      </p:sp>
    </p:spTree>
    <p:extLst>
      <p:ext uri="{BB962C8B-B14F-4D97-AF65-F5344CB8AC3E}">
        <p14:creationId xmlns:p14="http://schemas.microsoft.com/office/powerpoint/2010/main" val="2819524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AU" b="0" dirty="0" smtClean="0">
                <a:solidFill>
                  <a:srgbClr val="FF0000"/>
                </a:solidFill>
              </a:rPr>
              <a:t>This is a great exercise with a smaller</a:t>
            </a:r>
            <a:r>
              <a:rPr lang="en-AU" b="0" baseline="0" dirty="0" smtClean="0">
                <a:solidFill>
                  <a:srgbClr val="FF0000"/>
                </a:solidFill>
              </a:rPr>
              <a:t> group and appeals to the left-brained people in the room as it adds a little logic to the process.</a:t>
            </a:r>
            <a:endParaRPr lang="en-AU" b="0" dirty="0">
              <a:solidFill>
                <a:srgbClr val="FF0000"/>
              </a:solidFill>
            </a:endParaRPr>
          </a:p>
          <a:p>
            <a:endParaRPr lang="en-US" dirty="0" smtClean="0"/>
          </a:p>
        </p:txBody>
      </p:sp>
      <p:sp>
        <p:nvSpPr>
          <p:cNvPr id="4" name="Slide Number Placeholder 3"/>
          <p:cNvSpPr>
            <a:spLocks noGrp="1"/>
          </p:cNvSpPr>
          <p:nvPr>
            <p:ph type="sldNum" sz="quarter" idx="10"/>
          </p:nvPr>
        </p:nvSpPr>
        <p:spPr/>
        <p:txBody>
          <a:bodyPr/>
          <a:lstStyle/>
          <a:p>
            <a:fld id="{2F3B6A20-CE8C-7E4E-A575-46230F6630EA}" type="slidenum">
              <a:rPr lang="en-US" smtClean="0"/>
              <a:t>44</a:t>
            </a:fld>
            <a:endParaRPr lang="en-US"/>
          </a:p>
        </p:txBody>
      </p:sp>
    </p:spTree>
    <p:extLst>
      <p:ext uri="{BB962C8B-B14F-4D97-AF65-F5344CB8AC3E}">
        <p14:creationId xmlns:p14="http://schemas.microsoft.com/office/powerpoint/2010/main" val="37752958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scoring 1 (low) and 10 (high)</a:t>
            </a:r>
          </a:p>
          <a:p>
            <a:r>
              <a:rPr lang="en-US" b="1" baseline="0" dirty="0" smtClean="0"/>
              <a:t>Users</a:t>
            </a:r>
            <a:r>
              <a:rPr lang="en-US" baseline="0" dirty="0" smtClean="0"/>
              <a:t> – we’ve targeted the right people and there is enough of them for it to provide value. This stills needs to be weighed up e.g. in a recent Government project the team were trying to get $1M+ in budget to redesign a system that was used by approximately 500 people. On the surface this doesn’t seem work the investment however those 500 people represented the biggest contributors to industry in Australia equating to billions of dollars in revenue.</a:t>
            </a:r>
          </a:p>
          <a:p>
            <a:endParaRPr lang="en-US" baseline="0" dirty="0" smtClean="0"/>
          </a:p>
          <a:p>
            <a:r>
              <a:rPr lang="en-US" b="1" baseline="0" dirty="0" smtClean="0"/>
              <a:t>Value proposition </a:t>
            </a:r>
            <a:r>
              <a:rPr lang="en-US" baseline="0" dirty="0" smtClean="0"/>
              <a:t>– this is looking at how significant the idea and would it add value to your audience over time. It is the value you promise to deliver.</a:t>
            </a:r>
          </a:p>
          <a:p>
            <a:endParaRPr lang="en-US" dirty="0" smtClean="0"/>
          </a:p>
          <a:p>
            <a:r>
              <a:rPr lang="en-US" b="1" dirty="0" smtClean="0"/>
              <a:t>Offering and core competencies </a:t>
            </a:r>
            <a:r>
              <a:rPr lang="en-US" dirty="0" smtClean="0"/>
              <a:t>– Are we the</a:t>
            </a:r>
            <a:r>
              <a:rPr lang="en-US" baseline="0" dirty="0" smtClean="0"/>
              <a:t> right people to be implementing this idea? </a:t>
            </a:r>
          </a:p>
          <a:p>
            <a:endParaRPr lang="en-US" baseline="0" dirty="0" smtClean="0"/>
          </a:p>
          <a:p>
            <a:r>
              <a:rPr lang="en-US" b="1" baseline="0" dirty="0" smtClean="0"/>
              <a:t>People</a:t>
            </a:r>
            <a:r>
              <a:rPr lang="en-US" baseline="0" dirty="0" smtClean="0"/>
              <a:t> – Can we do it? Do we have the team required?</a:t>
            </a:r>
            <a:endParaRPr lang="en-US" dirty="0" smtClean="0"/>
          </a:p>
        </p:txBody>
      </p:sp>
      <p:sp>
        <p:nvSpPr>
          <p:cNvPr id="4" name="Slide Number Placeholder 3"/>
          <p:cNvSpPr>
            <a:spLocks noGrp="1"/>
          </p:cNvSpPr>
          <p:nvPr>
            <p:ph type="sldNum" sz="quarter" idx="10"/>
          </p:nvPr>
        </p:nvSpPr>
        <p:spPr/>
        <p:txBody>
          <a:bodyPr/>
          <a:lstStyle/>
          <a:p>
            <a:fld id="{2F3B6A20-CE8C-7E4E-A575-46230F6630EA}" type="slidenum">
              <a:rPr lang="en-US" smtClean="0"/>
              <a:t>45</a:t>
            </a:fld>
            <a:endParaRPr lang="en-US"/>
          </a:p>
        </p:txBody>
      </p:sp>
    </p:spTree>
    <p:extLst>
      <p:ext uri="{BB962C8B-B14F-4D97-AF65-F5344CB8AC3E}">
        <p14:creationId xmlns:p14="http://schemas.microsoft.com/office/powerpoint/2010/main" val="29300712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F3B6A20-CE8C-7E4E-A575-46230F6630EA}" type="slidenum">
              <a:rPr lang="en-US" smtClean="0"/>
              <a:t>46</a:t>
            </a:fld>
            <a:endParaRPr lang="en-US"/>
          </a:p>
        </p:txBody>
      </p:sp>
    </p:spTree>
    <p:extLst>
      <p:ext uri="{BB962C8B-B14F-4D97-AF65-F5344CB8AC3E}">
        <p14:creationId xmlns:p14="http://schemas.microsoft.com/office/powerpoint/2010/main" val="34882757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a:t>
            </a:r>
            <a:r>
              <a:rPr lang="en-AU" baseline="0" dirty="0" smtClean="0"/>
              <a:t> have done all your research, you have created and tested your prototype and your team is ready to decide if you will take the solution forward to activate and refine.</a:t>
            </a:r>
          </a:p>
          <a:p>
            <a:r>
              <a:rPr lang="en-AU" baseline="0" dirty="0" smtClean="0"/>
              <a:t>A great method for doing this with one or many concepts is to use the Impact vs Effort matrix. With your team discuss where you think you solution lives in these four quadrants. This discussion should be what impact will the solution have on your target users and how much effort would it require.</a:t>
            </a:r>
          </a:p>
          <a:p>
            <a:r>
              <a:rPr lang="en-AU" b="1" baseline="0" dirty="0" smtClean="0"/>
              <a:t>1 – </a:t>
            </a:r>
            <a:r>
              <a:rPr lang="en-AU" b="0" baseline="0" dirty="0" smtClean="0"/>
              <a:t>this is a Maybe quadrant. You have determined that your solution would require a smaller effort to implement however it’s also going to add low value to your target users.</a:t>
            </a:r>
          </a:p>
          <a:p>
            <a:r>
              <a:rPr lang="en-AU" b="1" baseline="0" dirty="0" smtClean="0"/>
              <a:t>2 – </a:t>
            </a:r>
            <a:r>
              <a:rPr lang="en-AU" b="0" baseline="0" dirty="0" smtClean="0"/>
              <a:t>This the No Go zone as you determined that your solution is difficult to implement and provides low value to your target audience. At this point you might want to ask, do we have the wrong solution? Did we focus on the wrong target audience? Could we do anything differently? Is this worth pursuing if it was reframed?</a:t>
            </a:r>
          </a:p>
          <a:p>
            <a:r>
              <a:rPr lang="en-AU" b="1" baseline="0" dirty="0" smtClean="0"/>
              <a:t>3 – </a:t>
            </a:r>
            <a:r>
              <a:rPr lang="en-AU" b="0" baseline="0" dirty="0" smtClean="0"/>
              <a:t>This is the Yes quadrant. Any solution that you have determined requires little effort to implement but provides high value to your target users is worth taking forward to activate. The next step for you is to work out what features and functions your solution has and who do you need to work with to bring it into the world.</a:t>
            </a:r>
          </a:p>
          <a:p>
            <a:r>
              <a:rPr lang="en-AU" b="1" baseline="0" dirty="0" smtClean="0"/>
              <a:t>4 – </a:t>
            </a:r>
            <a:r>
              <a:rPr lang="en-AU" b="0" baseline="0" dirty="0" smtClean="0"/>
              <a:t>This is also a Maybe quadrant. If you determine your solution is both high effort and high impact then you have a little thinking to do. Often a solution in this quadrant will need to be a phased delivery. In that case you will need to determine what does the MVP look like and what will iterative improvements contain? </a:t>
            </a:r>
            <a:endParaRPr lang="en-AU" b="1" dirty="0"/>
          </a:p>
        </p:txBody>
      </p:sp>
      <p:sp>
        <p:nvSpPr>
          <p:cNvPr id="4" name="Slide Number Placeholder 3"/>
          <p:cNvSpPr>
            <a:spLocks noGrp="1"/>
          </p:cNvSpPr>
          <p:nvPr>
            <p:ph type="sldNum" sz="quarter" idx="10"/>
          </p:nvPr>
        </p:nvSpPr>
        <p:spPr/>
        <p:txBody>
          <a:bodyPr/>
          <a:lstStyle/>
          <a:p>
            <a:fld id="{2F3B6A20-CE8C-7E4E-A575-46230F6630EA}" type="slidenum">
              <a:rPr lang="en-US" smtClean="0"/>
              <a:t>47</a:t>
            </a:fld>
            <a:endParaRPr lang="en-US"/>
          </a:p>
        </p:txBody>
      </p:sp>
    </p:spTree>
    <p:extLst>
      <p:ext uri="{BB962C8B-B14F-4D97-AF65-F5344CB8AC3E}">
        <p14:creationId xmlns:p14="http://schemas.microsoft.com/office/powerpoint/2010/main" val="34199624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48</a:t>
            </a:fld>
            <a:endParaRPr lang="en-US"/>
          </a:p>
        </p:txBody>
      </p:sp>
    </p:spTree>
    <p:extLst>
      <p:ext uri="{BB962C8B-B14F-4D97-AF65-F5344CB8AC3E}">
        <p14:creationId xmlns:p14="http://schemas.microsoft.com/office/powerpoint/2010/main" val="27034536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AU" b="1" dirty="0"/>
              <a:t>Concept mapping activity:</a:t>
            </a:r>
            <a:r>
              <a:rPr lang="en-AU" dirty="0"/>
              <a:t>15 minutes to do this. </a:t>
            </a:r>
          </a:p>
          <a:p>
            <a:pPr defTabSz="946492">
              <a:defRPr/>
            </a:pPr>
            <a:endParaRPr lang="en-AU" b="1" dirty="0"/>
          </a:p>
          <a:p>
            <a:pPr defTabSz="946492">
              <a:defRPr/>
            </a:pPr>
            <a:r>
              <a:rPr lang="en-AU" dirty="0"/>
              <a:t>In your teams if you look at the concept, the prototype you've ended up with, break it down into its component parts or features, capturing all of the important features on post it notes, </a:t>
            </a:r>
          </a:p>
          <a:p>
            <a:pPr defTabSz="946492">
              <a:defRPr/>
            </a:pPr>
            <a:r>
              <a:rPr lang="en-AU" dirty="0"/>
              <a:t>- what are the different things that make up your solution?</a:t>
            </a:r>
          </a:p>
          <a:p>
            <a:pPr defTabSz="946492">
              <a:defRPr/>
            </a:pPr>
            <a:r>
              <a:rPr lang="en-AU" dirty="0"/>
              <a:t>- complete a prioritization using that matrix of the stuff in each of your zones. </a:t>
            </a:r>
          </a:p>
          <a:p>
            <a:pPr defTabSz="946492">
              <a:defRPr/>
            </a:pPr>
            <a:r>
              <a:rPr lang="en-AU" dirty="0"/>
              <a:t>- think about which features are the highest priorities. </a:t>
            </a:r>
          </a:p>
          <a:p>
            <a:endParaRPr lang="en-US" dirty="0" smtClean="0"/>
          </a:p>
          <a:p>
            <a:pPr defTabSz="946492">
              <a:defRPr/>
            </a:pPr>
            <a:r>
              <a:rPr lang="en-AU" dirty="0"/>
              <a:t>Through the process of multiple rounds of testing you have a much stronger indication of what things are the highest value, but also about the highest effort, and your kind of core features. </a:t>
            </a:r>
          </a:p>
          <a:p>
            <a:pPr defTabSz="946492">
              <a:defRPr/>
            </a:pPr>
            <a:endParaRPr lang="en-AU" dirty="0"/>
          </a:p>
          <a:p>
            <a:pPr defTabSz="946492">
              <a:defRPr/>
            </a:pPr>
            <a:r>
              <a:rPr lang="en-AU" dirty="0"/>
              <a:t>The MVP framework forces you to do is to think about which things are the ones that are features that are </a:t>
            </a:r>
            <a:r>
              <a:rPr lang="en-AU" i="1" dirty="0"/>
              <a:t>must haves</a:t>
            </a:r>
            <a:r>
              <a:rPr lang="en-AU" dirty="0"/>
              <a:t>, but what you can do is go through this process of going through your MVP and then after that do another cut through and say "Alright, well these are the things that we know we have to have, based on value and also what we need to do for our users."</a:t>
            </a:r>
          </a:p>
          <a:p>
            <a:pPr defTabSz="946492">
              <a:defRPr/>
            </a:pPr>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49</a:t>
            </a:fld>
            <a:endParaRPr lang="en-US"/>
          </a:p>
        </p:txBody>
      </p:sp>
    </p:spTree>
    <p:extLst>
      <p:ext uri="{BB962C8B-B14F-4D97-AF65-F5344CB8AC3E}">
        <p14:creationId xmlns:p14="http://schemas.microsoft.com/office/powerpoint/2010/main" val="410234116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US" i="1" dirty="0"/>
              <a:t>Easy (Things that are hard to do are a barrier), Attractive (desirable to your user), Social (leverages social norms and networks) and Timely (at a time when your user is most likely to respond)?</a:t>
            </a:r>
            <a:endParaRPr lang="en-US" dirty="0"/>
          </a:p>
          <a:p>
            <a:pPr defTabSz="946492">
              <a:defRPr/>
            </a:pPr>
            <a:endParaRPr lang="en-AU" dirty="0"/>
          </a:p>
          <a:p>
            <a:pPr defTabSz="946492">
              <a:defRPr/>
            </a:pPr>
            <a:r>
              <a:rPr lang="en-AU" dirty="0"/>
              <a:t>The MVP framework forces you to think about which things are the ones that are features that are </a:t>
            </a:r>
            <a:r>
              <a:rPr lang="en-AU" i="1" dirty="0"/>
              <a:t>must haves</a:t>
            </a:r>
            <a:r>
              <a:rPr lang="en-AU" dirty="0"/>
              <a:t>, but what you can do is go through this process of going through your MVP and then after that do another cut through and say "Alright, well these are the things that we know we have to have, based on value and also what we need to do for our users."</a:t>
            </a:r>
          </a:p>
          <a:p>
            <a:pPr defTabSz="946492">
              <a:defRPr/>
            </a:pPr>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50</a:t>
            </a:fld>
            <a:endParaRPr lang="en-US"/>
          </a:p>
        </p:txBody>
      </p:sp>
    </p:spTree>
    <p:extLst>
      <p:ext uri="{BB962C8B-B14F-4D97-AF65-F5344CB8AC3E}">
        <p14:creationId xmlns:p14="http://schemas.microsoft.com/office/powerpoint/2010/main" val="3716565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Objective</a:t>
            </a:r>
            <a:r>
              <a:rPr lang="en-AU" b="1" dirty="0"/>
              <a:t>: </a:t>
            </a:r>
            <a:r>
              <a:rPr lang="en-AU" dirty="0"/>
              <a:t>The objective of this activity is to give participants an experience of prototyping and help them to see how building a physical representation helps them to explore ideas and explain them to others. There is a valuable lesson in destroying their towers at the end: letting go and iterating, you do not have “ownership” of your ideas, you need to be able to let that go and be open to destroying them and rebuilding (not protecting your baby giraffe anymore, if it doesn’t work we change it or put it aside). </a:t>
            </a:r>
          </a:p>
          <a:p>
            <a:endParaRPr lang="en-US" dirty="0"/>
          </a:p>
          <a:p>
            <a:r>
              <a:rPr lang="en-US" b="1" dirty="0"/>
              <a:t>Time: </a:t>
            </a:r>
            <a:r>
              <a:rPr lang="en-US" dirty="0"/>
              <a:t>15-20 minutes</a:t>
            </a:r>
          </a:p>
          <a:p>
            <a:endParaRPr lang="en-US" dirty="0"/>
          </a:p>
          <a:p>
            <a:r>
              <a:rPr lang="en-US" b="1" dirty="0"/>
              <a:t>Materials: </a:t>
            </a:r>
            <a:r>
              <a:rPr lang="en-US" dirty="0"/>
              <a:t>Lego including people and Lego mats </a:t>
            </a:r>
            <a:endParaRPr lang="en-AU" b="1" dirty="0"/>
          </a:p>
          <a:p>
            <a:r>
              <a:rPr lang="en-AU" dirty="0"/>
              <a:t> </a:t>
            </a:r>
          </a:p>
          <a:p>
            <a:pPr marL="236623" indent="-236623">
              <a:buAutoNum type="arabicPeriod"/>
            </a:pPr>
            <a:r>
              <a:rPr lang="en-AU" b="1" dirty="0"/>
              <a:t>Build a tower that represents you (3 minutes)</a:t>
            </a:r>
          </a:p>
          <a:p>
            <a:pPr marL="236623" indent="-236623">
              <a:buAutoNum type="arabicPeriod"/>
            </a:pPr>
            <a:endParaRPr lang="en-AU" b="1" dirty="0"/>
          </a:p>
          <a:p>
            <a:pPr marL="236623" indent="-236623">
              <a:buAutoNum type="arabicPeriod"/>
            </a:pPr>
            <a:r>
              <a:rPr lang="en-US" b="1" dirty="0"/>
              <a:t>Discuss your tower in pairs (5 minutes). </a:t>
            </a:r>
            <a:r>
              <a:rPr lang="en-US" dirty="0"/>
              <a:t>One at a time:</a:t>
            </a:r>
          </a:p>
          <a:p>
            <a:pPr marL="709869" lvl="1" indent="-236623">
              <a:buAutoNum type="arabicPeriod"/>
            </a:pPr>
            <a:r>
              <a:rPr lang="en-US" dirty="0"/>
              <a:t>Explain your tower: Why did you make it like this? How does it represent you? </a:t>
            </a:r>
          </a:p>
          <a:p>
            <a:pPr marL="709869" lvl="1" indent="-236623">
              <a:buAutoNum type="arabicPeriod"/>
            </a:pPr>
            <a:r>
              <a:rPr lang="en-US" dirty="0"/>
              <a:t>Partner asks you probing questions: </a:t>
            </a:r>
          </a:p>
          <a:p>
            <a:pPr marL="1183116" lvl="2" indent="-236623">
              <a:buFont typeface="Arial" panose="020B0604020202020204" pitchFamily="34" charset="0"/>
              <a:buChar char="•"/>
            </a:pPr>
            <a:r>
              <a:rPr lang="en-US" dirty="0"/>
              <a:t>Why is it X </a:t>
            </a:r>
            <a:r>
              <a:rPr lang="en-US" dirty="0" err="1"/>
              <a:t>cololur</a:t>
            </a:r>
            <a:r>
              <a:rPr lang="en-US" dirty="0"/>
              <a:t>? Shape? Size? </a:t>
            </a:r>
          </a:p>
          <a:p>
            <a:pPr marL="1183116" lvl="2" indent="-236623">
              <a:buFont typeface="Arial" panose="020B0604020202020204" pitchFamily="34" charset="0"/>
              <a:buChar char="•"/>
            </a:pPr>
            <a:r>
              <a:rPr lang="en-US" dirty="0"/>
              <a:t>What was your motivation / intention in the design? </a:t>
            </a:r>
          </a:p>
          <a:p>
            <a:pPr marL="1183116" lvl="2" indent="-236623">
              <a:buFont typeface="Arial" panose="020B0604020202020204" pitchFamily="34" charset="0"/>
              <a:buChar char="•"/>
            </a:pPr>
            <a:r>
              <a:rPr lang="en-US" dirty="0"/>
              <a:t>If you had more time, what would you do? </a:t>
            </a:r>
          </a:p>
          <a:p>
            <a:pPr marL="1183116" lvl="2" indent="-236623">
              <a:buFont typeface="Arial" panose="020B0604020202020204" pitchFamily="34" charset="0"/>
              <a:buChar char="•"/>
            </a:pPr>
            <a:r>
              <a:rPr lang="en-US" dirty="0"/>
              <a:t>If you could do it again what would you do differently?</a:t>
            </a:r>
          </a:p>
          <a:p>
            <a:pPr marL="1183116" lvl="2" indent="-236623">
              <a:buFont typeface="Arial" panose="020B0604020202020204" pitchFamily="34" charset="0"/>
              <a:buChar char="•"/>
            </a:pPr>
            <a:r>
              <a:rPr lang="en-US" dirty="0"/>
              <a:t>Ask for clarification about anything you don’t understand </a:t>
            </a:r>
          </a:p>
          <a:p>
            <a:pPr marL="473246" lvl="1"/>
            <a:r>
              <a:rPr lang="en-US" b="1" dirty="0"/>
              <a:t>Group rules</a:t>
            </a:r>
            <a:endParaRPr lang="en-AU" b="1" dirty="0"/>
          </a:p>
          <a:p>
            <a:pPr marL="650712" lvl="1" indent="-177467">
              <a:buFont typeface="Arial" panose="020B0604020202020204" pitchFamily="34" charset="0"/>
              <a:buChar char="•"/>
            </a:pPr>
            <a:r>
              <a:rPr lang="en-AU" dirty="0"/>
              <a:t>Always ask permission before changing anyone’s Lego creations</a:t>
            </a:r>
          </a:p>
          <a:p>
            <a:pPr marL="650712" lvl="1" indent="-177467">
              <a:buFont typeface="Arial" panose="020B0604020202020204" pitchFamily="34" charset="0"/>
              <a:buChar char="•"/>
            </a:pPr>
            <a:r>
              <a:rPr lang="en-AU" dirty="0"/>
              <a:t>Ask thoughtful questions, including lots of probing Qs (5 whys, how, what, when) </a:t>
            </a:r>
          </a:p>
          <a:p>
            <a:pPr marL="650712" lvl="1" indent="-177467">
              <a:buFont typeface="Arial" panose="020B0604020202020204" pitchFamily="34" charset="0"/>
              <a:buChar char="•"/>
            </a:pPr>
            <a:r>
              <a:rPr lang="en-US" dirty="0"/>
              <a:t>Listen to each other – one person talking at a time</a:t>
            </a:r>
            <a:endParaRPr lang="en-AU" dirty="0"/>
          </a:p>
          <a:p>
            <a:pPr marL="709869" lvl="1" indent="-236623">
              <a:buFont typeface="Arial" panose="020B0604020202020204" pitchFamily="34" charset="0"/>
              <a:buChar char="•"/>
            </a:pPr>
            <a:endParaRPr lang="en-US" dirty="0"/>
          </a:p>
          <a:p>
            <a:pPr marL="1183116" lvl="2" indent="-236623">
              <a:buFont typeface="Arial" panose="020B0604020202020204" pitchFamily="34" charset="0"/>
              <a:buChar char="•"/>
            </a:pPr>
            <a:endParaRPr lang="en-US" dirty="0"/>
          </a:p>
          <a:p>
            <a:pPr marL="236623" indent="-236623">
              <a:buFont typeface="+mj-lt"/>
              <a:buAutoNum type="arabicPeriod"/>
            </a:pPr>
            <a:r>
              <a:rPr lang="en-US" b="1" dirty="0"/>
              <a:t>Improve your tower (2 minutes)</a:t>
            </a:r>
            <a:r>
              <a:rPr lang="en-US" dirty="0"/>
              <a:t>: Make any changes you would like to improve your tower after talking about it with your partner. </a:t>
            </a:r>
            <a:endParaRPr lang="en-US" dirty="0" smtClean="0"/>
          </a:p>
          <a:p>
            <a:pPr marL="236623" indent="-236623">
              <a:buFont typeface="+mj-lt"/>
              <a:buAutoNum type="arabicPeriod"/>
            </a:pPr>
            <a:r>
              <a:rPr lang="en-US" dirty="0" smtClean="0"/>
              <a:t>Talk about it in pairs (2 mins)</a:t>
            </a:r>
          </a:p>
          <a:p>
            <a:pPr marL="236623" indent="-236623">
              <a:buFont typeface="+mj-lt"/>
              <a:buAutoNum type="arabicPeriod"/>
            </a:pPr>
            <a:r>
              <a:rPr lang="en-US" dirty="0" smtClean="0"/>
              <a:t>Give your tower a superpower (1min) </a:t>
            </a:r>
            <a:endParaRPr lang="en-US" dirty="0"/>
          </a:p>
          <a:p>
            <a:pPr marL="236623" indent="-236623">
              <a:buFont typeface="+mj-lt"/>
              <a:buAutoNum type="arabicPeriod"/>
            </a:pPr>
            <a:r>
              <a:rPr lang="en-US" b="1" dirty="0"/>
              <a:t>Ask for a volunteer from each table to talk the whole group through their tower, how they changed it and why (5 minutes) </a:t>
            </a:r>
          </a:p>
          <a:p>
            <a:pPr marL="236623" indent="-236623">
              <a:buFont typeface="+mj-lt"/>
              <a:buAutoNum type="arabicPeriod"/>
            </a:pPr>
            <a:r>
              <a:rPr lang="en-US" b="1" dirty="0"/>
              <a:t>Comment on how great everyone’s towers look, suggest that they take a photo, ask if you can take a photo of a few of them </a:t>
            </a:r>
          </a:p>
          <a:p>
            <a:pPr marL="236623" indent="-236623">
              <a:buFont typeface="+mj-lt"/>
              <a:buAutoNum type="arabicPeriod"/>
            </a:pPr>
            <a:r>
              <a:rPr lang="en-US" b="1" dirty="0"/>
              <a:t>Now, break apart your tower</a:t>
            </a:r>
          </a:p>
          <a:p>
            <a:pPr marL="236623" indent="-236623" defTabSz="946492">
              <a:buFont typeface="+mj-lt"/>
              <a:buAutoNum type="arabicPeriod"/>
              <a:defRPr/>
            </a:pPr>
            <a:r>
              <a:rPr lang="en-US" b="1" dirty="0"/>
              <a:t>Group reflection (2-5 minutes): </a:t>
            </a:r>
            <a:r>
              <a:rPr lang="en-US" dirty="0"/>
              <a:t>What did you like about that exercise? How did it feel to break your tower apart? (2-5 minutes)</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a:t>
            </a:fld>
            <a:endParaRPr lang="en-US"/>
          </a:p>
        </p:txBody>
      </p:sp>
    </p:spTree>
    <p:extLst>
      <p:ext uri="{BB962C8B-B14F-4D97-AF65-F5344CB8AC3E}">
        <p14:creationId xmlns:p14="http://schemas.microsoft.com/office/powerpoint/2010/main" val="37397117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51</a:t>
            </a:fld>
            <a:endParaRPr lang="en-US"/>
          </a:p>
        </p:txBody>
      </p:sp>
    </p:spTree>
    <p:extLst>
      <p:ext uri="{BB962C8B-B14F-4D97-AF65-F5344CB8AC3E}">
        <p14:creationId xmlns:p14="http://schemas.microsoft.com/office/powerpoint/2010/main" val="2780750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Ongoing refinement involves: </a:t>
            </a:r>
          </a:p>
          <a:p>
            <a:r>
              <a:rPr lang="en-AU" b="1" dirty="0"/>
              <a:t>- </a:t>
            </a:r>
            <a:r>
              <a:rPr lang="en-AU" dirty="0"/>
              <a:t>engaging with our users to make sure that our solutions are still fit for purpose. </a:t>
            </a:r>
          </a:p>
          <a:p>
            <a:r>
              <a:rPr lang="en-AU" dirty="0"/>
              <a:t>- Testing our design is meeting our user's needs. </a:t>
            </a:r>
          </a:p>
          <a:p>
            <a:r>
              <a:rPr lang="en-AU" dirty="0"/>
              <a:t>- Checking we have used the right features, are the features still working? </a:t>
            </a:r>
          </a:p>
          <a:p>
            <a:r>
              <a:rPr lang="en-AU" dirty="0"/>
              <a:t>- Collecting and monitoring the metrics, what we're using to measure success. </a:t>
            </a:r>
          </a:p>
          <a:p>
            <a:r>
              <a:rPr lang="en-AU" dirty="0"/>
              <a:t>	- thinking about is it a qualitative or quantitative survey? </a:t>
            </a:r>
          </a:p>
          <a:p>
            <a:r>
              <a:rPr lang="en-AU" dirty="0"/>
              <a:t>- Is it doing usability testing at a certain point, is it data analytics, looking at things like rates of uptake </a:t>
            </a:r>
            <a:endParaRPr lang="en-AU" dirty="0" smtClean="0"/>
          </a:p>
          <a:p>
            <a:pPr defTabSz="946492">
              <a:defRPr/>
            </a:pPr>
            <a:endParaRPr lang="en-US" dirty="0"/>
          </a:p>
          <a:p>
            <a:pPr defTabSz="946492">
              <a:defRPr/>
            </a:pPr>
            <a:r>
              <a:rPr lang="en-AU" dirty="0"/>
              <a:t>Through analysing your data you may realize there's some things there that you want to improve or you might do a mini discovery and realize there's an issue that could be addressed through iteration</a:t>
            </a:r>
          </a:p>
          <a:p>
            <a:pPr defTabSz="946492">
              <a:defRPr/>
            </a:pPr>
            <a:endParaRPr lang="en-AU" dirty="0"/>
          </a:p>
          <a:p>
            <a:pPr defTabSz="946492">
              <a:defRPr/>
            </a:pPr>
            <a:r>
              <a:rPr lang="en-AU" dirty="0"/>
              <a:t>FOR EXAMPLE: people happily used the networking bus for a couple of weeks, and then numbers starting dropping off and we don't know why. So we've got to identify those users, go back to talk to them, understand what's driving that experience, and then tweak our solutions so that we can better meet their needs and therefore have less people driving, which is the outcome that we want.</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52</a:t>
            </a:fld>
            <a:endParaRPr lang="en-US"/>
          </a:p>
        </p:txBody>
      </p:sp>
    </p:spTree>
    <p:extLst>
      <p:ext uri="{BB962C8B-B14F-4D97-AF65-F5344CB8AC3E}">
        <p14:creationId xmlns:p14="http://schemas.microsoft.com/office/powerpoint/2010/main" val="29617623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Teams will have 15 – 20 minutes</a:t>
            </a:r>
          </a:p>
          <a:p>
            <a:endParaRPr lang="en-US" dirty="0" smtClean="0"/>
          </a:p>
          <a:p>
            <a:r>
              <a:rPr lang="en-US" b="1" dirty="0" smtClean="0"/>
              <a:t>5</a:t>
            </a:r>
            <a:r>
              <a:rPr lang="en-US" b="1" baseline="0" dirty="0" smtClean="0"/>
              <a:t> minute showcase</a:t>
            </a:r>
            <a:r>
              <a:rPr lang="en-US" b="0" baseline="0" dirty="0" smtClean="0"/>
              <a:t>: </a:t>
            </a:r>
            <a:r>
              <a:rPr lang="en-US" baseline="0" dirty="0" smtClean="0"/>
              <a:t>everyone in the team contributes to </a:t>
            </a:r>
            <a:r>
              <a:rPr lang="en-AU" dirty="0"/>
              <a:t>telling a story of your whole design process</a:t>
            </a:r>
            <a:endParaRPr lang="en-US" dirty="0" smtClean="0"/>
          </a:p>
          <a:p>
            <a:endParaRPr lang="en-US" dirty="0" smtClean="0"/>
          </a:p>
          <a:p>
            <a:r>
              <a:rPr lang="en-US" dirty="0" smtClean="0"/>
              <a:t>Include elements from across all 3 days of training, including:</a:t>
            </a:r>
          </a:p>
          <a:p>
            <a:pPr defTabSz="946492">
              <a:defRPr/>
            </a:pPr>
            <a:r>
              <a:rPr lang="en-AU" dirty="0"/>
              <a:t>what's the problem?</a:t>
            </a:r>
          </a:p>
          <a:p>
            <a:pPr defTabSz="946492">
              <a:defRPr/>
            </a:pPr>
            <a:r>
              <a:rPr lang="en-AU" dirty="0"/>
              <a:t>who's it a problem for? </a:t>
            </a:r>
          </a:p>
          <a:p>
            <a:pPr defTabSz="946492">
              <a:defRPr/>
            </a:pPr>
            <a:r>
              <a:rPr lang="en-AU" dirty="0"/>
              <a:t>What's your big idea?</a:t>
            </a:r>
          </a:p>
          <a:p>
            <a:pPr defTabSz="946492">
              <a:defRPr/>
            </a:pPr>
            <a:r>
              <a:rPr lang="en-AU" dirty="0"/>
              <a:t>How is your recommendation solving your problem?</a:t>
            </a:r>
          </a:p>
          <a:p>
            <a:pPr defTabSz="946492">
              <a:defRPr/>
            </a:pPr>
            <a:r>
              <a:rPr lang="en-AU" dirty="0"/>
              <a:t>What makes your recommendation desirable? How does it work? how's it different? </a:t>
            </a:r>
          </a:p>
          <a:p>
            <a:pPr defTabSz="946492">
              <a:defRPr/>
            </a:pPr>
            <a:endParaRPr lang="en-AU" dirty="0"/>
          </a:p>
          <a:p>
            <a:pPr defTabSz="946492">
              <a:defRPr/>
            </a:pPr>
            <a:r>
              <a:rPr lang="en-AU" dirty="0"/>
              <a:t>You don’t need to make anything new: draw from everything you've already created. </a:t>
            </a:r>
          </a:p>
          <a:p>
            <a:endParaRPr lang="en-US" dirty="0" smtClean="0"/>
          </a:p>
          <a:p>
            <a:endParaRPr lang="en-US" dirty="0" smtClean="0"/>
          </a:p>
          <a:p>
            <a:r>
              <a:rPr lang="en-AU" b="1" dirty="0"/>
              <a:t>preparing your pitch, </a:t>
            </a:r>
          </a:p>
          <a:p>
            <a:r>
              <a:rPr lang="en-AU" dirty="0"/>
              <a:t>the opportunity to tell us the whole story: </a:t>
            </a:r>
          </a:p>
          <a:p>
            <a:pPr marL="177467" indent="-177467">
              <a:buFontTx/>
              <a:buChar char="-"/>
            </a:pPr>
            <a:r>
              <a:rPr lang="en-AU" dirty="0"/>
              <a:t>what was your initial </a:t>
            </a:r>
            <a:r>
              <a:rPr lang="en-AU" dirty="0" smtClean="0"/>
              <a:t>problem statement</a:t>
            </a:r>
            <a:endParaRPr lang="en-AU" dirty="0"/>
          </a:p>
          <a:p>
            <a:pPr marL="177467" indent="-177467">
              <a:buFontTx/>
              <a:buChar char="-"/>
            </a:pPr>
            <a:r>
              <a:rPr lang="en-AU" dirty="0"/>
              <a:t>some of the key findings from your research </a:t>
            </a:r>
          </a:p>
          <a:p>
            <a:pPr marL="177467" indent="-177467">
              <a:buFontTx/>
              <a:buChar char="-"/>
            </a:pPr>
            <a:r>
              <a:rPr lang="en-AU" dirty="0"/>
              <a:t>The recommendation you’ve come up with</a:t>
            </a:r>
          </a:p>
          <a:p>
            <a:pPr marL="177467" indent="-177467">
              <a:buFontTx/>
              <a:buChar char="-"/>
            </a:pPr>
            <a:r>
              <a:rPr lang="en-AU" dirty="0"/>
              <a:t>Include elements like you Pixar pitch, </a:t>
            </a:r>
          </a:p>
          <a:p>
            <a:pPr marL="177467" indent="-177467">
              <a:buFontTx/>
              <a:buChar char="-"/>
            </a:pPr>
            <a:r>
              <a:rPr lang="en-AU" dirty="0"/>
              <a:t>other key artefacts you've developed: Don’t create new artefacts for this, use the artefacts that you've got. </a:t>
            </a:r>
          </a:p>
          <a:p>
            <a:pPr marL="177467" indent="-177467">
              <a:buFontTx/>
              <a:buChar char="-"/>
            </a:pPr>
            <a:r>
              <a:rPr lang="en-AU" dirty="0"/>
              <a:t>Whether your personas are useful, your personas </a:t>
            </a:r>
          </a:p>
          <a:p>
            <a:pPr marL="177467" indent="-177467">
              <a:buFontTx/>
              <a:buChar char="-"/>
            </a:pPr>
            <a:r>
              <a:rPr lang="en-AU" dirty="0"/>
              <a:t>whether the journey map was useful. </a:t>
            </a:r>
          </a:p>
          <a:p>
            <a:pPr marL="177467" indent="-177467">
              <a:buFontTx/>
              <a:buChar char="-"/>
            </a:pPr>
            <a:r>
              <a:rPr lang="en-AU" dirty="0"/>
              <a:t>It's really up to you guys as a team and what artefacts you want to use to tell your story based on the work that we've just been doing the last 3 days. </a:t>
            </a:r>
          </a:p>
          <a:p>
            <a:pPr marL="177467" indent="-177467" defTabSz="946492">
              <a:buFontTx/>
              <a:buChar char="-"/>
              <a:defRPr/>
            </a:pPr>
            <a:r>
              <a:rPr lang="en-AU" dirty="0"/>
              <a:t>sum up everything that you've come up with: How do you tie all those things together to tell the story about your journey, and where you've been in the last 3 days? </a:t>
            </a:r>
            <a:endParaRPr lang="en-AU" dirty="0" smtClean="0"/>
          </a:p>
          <a:p>
            <a:pPr marL="177467" indent="-177467">
              <a:buFontTx/>
              <a:buChar char="-"/>
            </a:pPr>
            <a:endParaRPr lang="en-AU" dirty="0"/>
          </a:p>
          <a:p>
            <a:r>
              <a:rPr lang="en-AU" dirty="0"/>
              <a:t>-------</a:t>
            </a:r>
          </a:p>
          <a:p>
            <a:r>
              <a:rPr lang="en-AU" i="1" dirty="0"/>
              <a:t>Additional note</a:t>
            </a:r>
          </a:p>
          <a:p>
            <a:pPr marL="177467" indent="-177467" defTabSz="946492">
              <a:buFontTx/>
              <a:buChar char="-"/>
              <a:defRPr/>
            </a:pPr>
            <a:r>
              <a:rPr lang="en-AU" dirty="0"/>
              <a:t>Typically you would have showcases throughout a project and would not wait until the end of your project. You would take your sponsors and key stakeholders along the journey for the whole project . </a:t>
            </a:r>
            <a:endParaRPr lang="en-AU" dirty="0" smtClean="0"/>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53</a:t>
            </a:fld>
            <a:endParaRPr lang="en-US"/>
          </a:p>
        </p:txBody>
      </p:sp>
    </p:spTree>
    <p:extLst>
      <p:ext uri="{BB962C8B-B14F-4D97-AF65-F5344CB8AC3E}">
        <p14:creationId xmlns:p14="http://schemas.microsoft.com/office/powerpoint/2010/main" val="23790879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54</a:t>
            </a:fld>
            <a:endParaRPr lang="en-AU">
              <a:solidFill>
                <a:prstClr val="black"/>
              </a:solidFill>
            </a:endParaRPr>
          </a:p>
        </p:txBody>
      </p:sp>
    </p:spTree>
    <p:extLst>
      <p:ext uri="{BB962C8B-B14F-4D97-AF65-F5344CB8AC3E}">
        <p14:creationId xmlns:p14="http://schemas.microsoft.com/office/powerpoint/2010/main" val="10650101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55</a:t>
            </a:fld>
            <a:endParaRPr lang="en-US"/>
          </a:p>
        </p:txBody>
      </p:sp>
    </p:spTree>
    <p:extLst>
      <p:ext uri="{BB962C8B-B14F-4D97-AF65-F5344CB8AC3E}">
        <p14:creationId xmlns:p14="http://schemas.microsoft.com/office/powerpoint/2010/main" val="31323547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56</a:t>
            </a:fld>
            <a:endParaRPr lang="en-US"/>
          </a:p>
        </p:txBody>
      </p:sp>
    </p:spTree>
    <p:extLst>
      <p:ext uri="{BB962C8B-B14F-4D97-AF65-F5344CB8AC3E}">
        <p14:creationId xmlns:p14="http://schemas.microsoft.com/office/powerpoint/2010/main" val="2358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6492">
              <a:defRPr/>
            </a:pPr>
            <a:r>
              <a:rPr lang="en-AU" b="1" dirty="0"/>
              <a:t>BizLab offer and next steps overview</a:t>
            </a:r>
          </a:p>
          <a:p>
            <a:pPr marL="177467" indent="-177467">
              <a:buFont typeface="Arial" panose="020B0604020202020204" pitchFamily="34" charset="0"/>
              <a:buChar char="•"/>
            </a:pPr>
            <a:r>
              <a:rPr lang="en-AU" dirty="0"/>
              <a:t>Bizlab service offer</a:t>
            </a:r>
          </a:p>
          <a:p>
            <a:pPr marL="177467" indent="-177467">
              <a:buFont typeface="Arial" panose="020B0604020202020204" pitchFamily="34" charset="0"/>
              <a:buChar char="•"/>
            </a:pPr>
            <a:r>
              <a:rPr lang="en-AU" dirty="0"/>
              <a:t>There will be a survey </a:t>
            </a:r>
          </a:p>
          <a:p>
            <a:pPr marL="177467" indent="-177467">
              <a:buFont typeface="Arial" panose="020B0604020202020204" pitchFamily="34" charset="0"/>
              <a:buChar char="•"/>
            </a:pPr>
            <a:r>
              <a:rPr lang="en-AU" dirty="0"/>
              <a:t>We will add you to the alumni email network </a:t>
            </a:r>
            <a:r>
              <a:rPr lang="en-AU" dirty="0" smtClean="0"/>
              <a:t>(emails when there’s an</a:t>
            </a:r>
            <a:r>
              <a:rPr lang="en-AU" baseline="0" dirty="0" smtClean="0"/>
              <a:t> opportunity for you</a:t>
            </a:r>
            <a:r>
              <a:rPr lang="en-AU" dirty="0" smtClean="0"/>
              <a:t>, no more than once a week) and the PSIN email list (weekly) unless you would like to opt out.</a:t>
            </a:r>
            <a:endParaRPr lang="en-AU" dirty="0"/>
          </a:p>
          <a:p>
            <a:pPr marL="177443" indent="-177443">
              <a:buFont typeface="Arial" panose="020B0604020202020204" pitchFamily="34" charset="0"/>
              <a:buChar char="•"/>
            </a:pPr>
            <a:endParaRPr lang="en-AU" dirty="0"/>
          </a:p>
          <a:p>
            <a:r>
              <a:rPr lang="en-AU" b="1" dirty="0"/>
              <a:t>Other Offerings</a:t>
            </a:r>
          </a:p>
          <a:p>
            <a:pPr marL="177443" indent="-177443">
              <a:buFont typeface="Arial" panose="020B0604020202020204" pitchFamily="34" charset="0"/>
              <a:buChar char="•"/>
            </a:pPr>
            <a:r>
              <a:rPr lang="en-AU" dirty="0"/>
              <a:t>Executive overview, offered to SES staff to de-mystify the language and to understand the approach and what questions to ask staff </a:t>
            </a:r>
            <a:r>
              <a:rPr lang="en-AU" dirty="0" err="1"/>
              <a:t>whn</a:t>
            </a:r>
            <a:r>
              <a:rPr lang="en-AU" dirty="0"/>
              <a:t> presented with a </a:t>
            </a:r>
            <a:r>
              <a:rPr lang="en-AU" dirty="0" smtClean="0"/>
              <a:t>solution</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57</a:t>
            </a:fld>
            <a:endParaRPr lang="en-AU">
              <a:solidFill>
                <a:prstClr val="black"/>
              </a:solidFill>
            </a:endParaRPr>
          </a:p>
        </p:txBody>
      </p:sp>
    </p:spTree>
    <p:extLst>
      <p:ext uri="{BB962C8B-B14F-4D97-AF65-F5344CB8AC3E}">
        <p14:creationId xmlns:p14="http://schemas.microsoft.com/office/powerpoint/2010/main" val="29076650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58</a:t>
            </a:fld>
            <a:endParaRPr lang="en-US"/>
          </a:p>
        </p:txBody>
      </p:sp>
    </p:spTree>
    <p:extLst>
      <p:ext uri="{BB962C8B-B14F-4D97-AF65-F5344CB8AC3E}">
        <p14:creationId xmlns:p14="http://schemas.microsoft.com/office/powerpoint/2010/main" val="37959395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Invite 3-5</a:t>
            </a:r>
            <a:r>
              <a:rPr lang="en-AU" baseline="0" dirty="0" smtClean="0"/>
              <a:t> </a:t>
            </a:r>
            <a:r>
              <a:rPr lang="en-AU" baseline="0" dirty="0" err="1" smtClean="0"/>
              <a:t>BizLabbers</a:t>
            </a:r>
            <a:r>
              <a:rPr lang="en-AU" baseline="0" dirty="0" smtClean="0"/>
              <a:t> to come in 15 minutes before the showcase and run a panel where we invite participants to ask questions of the </a:t>
            </a:r>
            <a:r>
              <a:rPr lang="en-AU" baseline="0" dirty="0" err="1" smtClean="0"/>
              <a:t>BizLabbers</a:t>
            </a:r>
            <a:r>
              <a:rPr lang="en-AU" baseline="0" dirty="0" smtClean="0"/>
              <a:t> about how they’ve dealt with challenges, invites lived experience into the room</a:t>
            </a:r>
          </a:p>
          <a:p>
            <a:endParaRPr lang="en-AU" baseline="0" dirty="0" smtClean="0"/>
          </a:p>
          <a:p>
            <a:r>
              <a:rPr lang="en-AU" baseline="0" dirty="0" smtClean="0"/>
              <a:t>Example questions:</a:t>
            </a:r>
          </a:p>
          <a:p>
            <a:pPr marL="177467" indent="-177467">
              <a:buFont typeface="Arial" panose="020B0604020202020204" pitchFamily="34" charset="0"/>
              <a:buChar char="•"/>
            </a:pPr>
            <a:r>
              <a:rPr lang="en-AU" baseline="0" dirty="0" smtClean="0"/>
              <a:t>How have you handled senior managers who don’t see the value of HCD?</a:t>
            </a:r>
          </a:p>
          <a:p>
            <a:pPr marL="177467" indent="-177467">
              <a:buFont typeface="Arial" panose="020B0604020202020204" pitchFamily="34" charset="0"/>
              <a:buChar char="•"/>
            </a:pPr>
            <a:r>
              <a:rPr lang="en-AU" baseline="0" dirty="0" smtClean="0"/>
              <a:t>How do you manage it when people say that HCD takes too long?</a:t>
            </a:r>
          </a:p>
          <a:p>
            <a:pPr marL="177467" indent="-177467">
              <a:buFont typeface="Arial" panose="020B0604020202020204" pitchFamily="34" charset="0"/>
              <a:buChar char="•"/>
            </a:pPr>
            <a:r>
              <a:rPr lang="en-AU" baseline="0" dirty="0" smtClean="0"/>
              <a:t>How have you applied this in the policy space?</a:t>
            </a:r>
          </a:p>
          <a:p>
            <a:pPr marL="177467" indent="-177467">
              <a:buFont typeface="Arial" panose="020B0604020202020204" pitchFamily="34" charset="0"/>
              <a:buChar char="•"/>
            </a:pPr>
            <a:r>
              <a:rPr lang="en-AU" baseline="0" dirty="0" smtClean="0"/>
              <a:t>What are successful examples you’ve seen with small teams of 1-2 people?</a:t>
            </a:r>
          </a:p>
          <a:p>
            <a:pPr marL="177467" indent="-177467">
              <a:buFont typeface="Arial" panose="020B0604020202020204" pitchFamily="34" charset="0"/>
              <a:buChar char="•"/>
            </a:pPr>
            <a:r>
              <a:rPr lang="en-AU" baseline="0" dirty="0" smtClean="0"/>
              <a:t>How do you prove that taking this approach is better than BAU?</a:t>
            </a:r>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59</a:t>
            </a:fld>
            <a:endParaRPr lang="en-US"/>
          </a:p>
        </p:txBody>
      </p:sp>
    </p:spTree>
    <p:extLst>
      <p:ext uri="{BB962C8B-B14F-4D97-AF65-F5344CB8AC3E}">
        <p14:creationId xmlns:p14="http://schemas.microsoft.com/office/powerpoint/2010/main" val="1467460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60</a:t>
            </a:fld>
            <a:endParaRPr lang="en-US"/>
          </a:p>
        </p:txBody>
      </p:sp>
    </p:spTree>
    <p:extLst>
      <p:ext uri="{BB962C8B-B14F-4D97-AF65-F5344CB8AC3E}">
        <p14:creationId xmlns:p14="http://schemas.microsoft.com/office/powerpoint/2010/main" val="1558893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2F3B6A20-CE8C-7E4E-A575-46230F6630EA}" type="slidenum">
              <a:rPr lang="en-US" smtClean="0"/>
              <a:t>6</a:t>
            </a:fld>
            <a:endParaRPr lang="en-US"/>
          </a:p>
        </p:txBody>
      </p:sp>
    </p:spTree>
    <p:extLst>
      <p:ext uri="{BB962C8B-B14F-4D97-AF65-F5344CB8AC3E}">
        <p14:creationId xmlns:p14="http://schemas.microsoft.com/office/powerpoint/2010/main" val="14439719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467" indent="-177467">
              <a:buFont typeface="Arial" panose="020B0604020202020204" pitchFamily="34" charset="0"/>
              <a:buChar char="•"/>
            </a:pPr>
            <a:r>
              <a:rPr lang="en-AU" dirty="0" smtClean="0"/>
              <a:t>Anything</a:t>
            </a:r>
            <a:r>
              <a:rPr lang="en-AU" baseline="0" dirty="0" smtClean="0"/>
              <a:t> that you didn’t get out of the training that you would like to learn about – write it down on the whiteboard </a:t>
            </a:r>
          </a:p>
          <a:p>
            <a:pPr marL="177467" indent="-177467">
              <a:buFont typeface="Arial" panose="020B0604020202020204" pitchFamily="34" charset="0"/>
              <a:buChar char="•"/>
            </a:pPr>
            <a:r>
              <a:rPr lang="en-AU" baseline="0" dirty="0" smtClean="0"/>
              <a:t>Deep dives will be on offer: Agile PM – using it in a non-context builds the foundation PM training that the PMO offer, Journey mapping, Personas </a:t>
            </a:r>
          </a:p>
          <a:p>
            <a:pPr marL="177467" indent="-177467">
              <a:buFont typeface="Arial" panose="020B0604020202020204" pitchFamily="34" charset="0"/>
              <a:buChar char="•"/>
            </a:pPr>
            <a:r>
              <a:rPr lang="en-AU" baseline="0" dirty="0" smtClean="0"/>
              <a:t>Day 4: If not this time, then in the following months let us know </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61</a:t>
            </a:fld>
            <a:endParaRPr lang="en-AU">
              <a:solidFill>
                <a:prstClr val="black"/>
              </a:solidFill>
            </a:endParaRPr>
          </a:p>
        </p:txBody>
      </p:sp>
    </p:spTree>
    <p:extLst>
      <p:ext uri="{BB962C8B-B14F-4D97-AF65-F5344CB8AC3E}">
        <p14:creationId xmlns:p14="http://schemas.microsoft.com/office/powerpoint/2010/main" val="2048921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5"/>
              </a:buClr>
            </a:pPr>
            <a:r>
              <a:rPr lang="en-AU" dirty="0" smtClean="0"/>
              <a:t>Prototype </a:t>
            </a:r>
            <a:r>
              <a:rPr lang="en-AU" b="1" dirty="0" smtClean="0">
                <a:solidFill>
                  <a:schemeClr val="accent5"/>
                </a:solidFill>
              </a:rPr>
              <a:t>to learn</a:t>
            </a:r>
            <a:r>
              <a:rPr lang="en-AU" b="1" dirty="0" smtClean="0">
                <a:solidFill>
                  <a:schemeClr val="tx2"/>
                </a:solidFill>
              </a:rPr>
              <a:t> </a:t>
            </a:r>
            <a:r>
              <a:rPr lang="en-AU" dirty="0" smtClean="0"/>
              <a:t>by building: </a:t>
            </a:r>
          </a:p>
          <a:p>
            <a:pPr marL="828181" lvl="1" indent="-354935">
              <a:buClr>
                <a:schemeClr val="accent5"/>
              </a:buClr>
              <a:buFont typeface="Arial" panose="020B0604020202020204" pitchFamily="34" charset="0"/>
              <a:buChar char="•"/>
            </a:pPr>
            <a:r>
              <a:rPr lang="en-AU" baseline="0" dirty="0" smtClean="0"/>
              <a:t>Thinking with your hands: forcing you to think about how it will work not just what it is – raises questions, makes you think of different aspects.</a:t>
            </a:r>
          </a:p>
          <a:p>
            <a:pPr marL="828181" lvl="1" indent="-354935">
              <a:buClr>
                <a:schemeClr val="accent5"/>
              </a:buClr>
              <a:buFont typeface="Arial" panose="020B0604020202020204" pitchFamily="34" charset="0"/>
              <a:buChar char="•"/>
            </a:pPr>
            <a:r>
              <a:rPr lang="en-AU" dirty="0" smtClean="0"/>
              <a:t>Lots of quick mock-ups and multiple prototypes of the same idea</a:t>
            </a:r>
          </a:p>
          <a:p>
            <a:pPr marL="828181" lvl="1" indent="-354935">
              <a:buClr>
                <a:schemeClr val="accent5"/>
              </a:buClr>
              <a:buFont typeface="Arial" panose="020B0604020202020204" pitchFamily="34" charset="0"/>
              <a:buChar char="•"/>
            </a:pPr>
            <a:r>
              <a:rPr lang="en-US" dirty="0" smtClean="0"/>
              <a:t>Reveals blind spots, biases and unanswered questions</a:t>
            </a:r>
          </a:p>
          <a:p>
            <a:pPr marL="828181" lvl="1" indent="-354935">
              <a:buClr>
                <a:schemeClr val="accent5"/>
              </a:buClr>
              <a:buFont typeface="Arial" panose="020B0604020202020204" pitchFamily="34" charset="0"/>
              <a:buChar char="•"/>
            </a:pPr>
            <a:r>
              <a:rPr lang="en-US" dirty="0" smtClean="0"/>
              <a:t>Helps you think of different options and how your idea might work in practice</a:t>
            </a:r>
          </a:p>
          <a:p>
            <a:pPr marL="828181" lvl="1" indent="-354935" defTabSz="946492">
              <a:buClr>
                <a:schemeClr val="accent5"/>
              </a:buClr>
              <a:buFont typeface="Arial" panose="020B0604020202020204" pitchFamily="34" charset="0"/>
              <a:buChar char="•"/>
              <a:defRPr/>
            </a:pPr>
            <a:r>
              <a:rPr lang="en-AU" b="0" dirty="0" smtClean="0"/>
              <a:t>demonstrate</a:t>
            </a:r>
            <a:r>
              <a:rPr lang="en-AU" b="1" dirty="0" smtClean="0"/>
              <a:t> </a:t>
            </a:r>
            <a:r>
              <a:rPr lang="en-AU" dirty="0" smtClean="0"/>
              <a:t>how your idea will work in practice</a:t>
            </a:r>
            <a:endParaRPr lang="en-US" dirty="0" smtClean="0"/>
          </a:p>
          <a:p>
            <a:pPr marL="828181" lvl="1" indent="-354935">
              <a:buClr>
                <a:schemeClr val="accent5"/>
              </a:buClr>
              <a:buFont typeface="Arial" panose="020B0604020202020204" pitchFamily="34" charset="0"/>
              <a:buChar char="•"/>
            </a:pPr>
            <a:r>
              <a:rPr lang="en-AU" baseline="0" dirty="0" smtClean="0"/>
              <a:t>FOR EXAMPLE: A physical prototypes will make you think of different aspects and while building </a:t>
            </a:r>
            <a:r>
              <a:rPr lang="en-AU" dirty="0" smtClean="0"/>
              <a:t>the physical prototype </a:t>
            </a:r>
            <a:r>
              <a:rPr lang="en-AU" baseline="0" dirty="0" smtClean="0"/>
              <a:t>you build </a:t>
            </a:r>
            <a:r>
              <a:rPr lang="en-AU" dirty="0" smtClean="0"/>
              <a:t>up </a:t>
            </a:r>
            <a:r>
              <a:rPr lang="en-AU" baseline="0" dirty="0" smtClean="0"/>
              <a:t>the concept. This can be a mock-up. In general you would make multiple versions of the same prototype, kind of like a sketch.</a:t>
            </a:r>
            <a:endParaRPr lang="en-AU" dirty="0" smtClean="0"/>
          </a:p>
          <a:p>
            <a:pPr marL="828181" lvl="1" indent="-354935">
              <a:buClr>
                <a:schemeClr val="accent5"/>
              </a:buClr>
              <a:buFont typeface="Arial" panose="020B0604020202020204" pitchFamily="34" charset="0"/>
              <a:buChar char="•"/>
            </a:pPr>
            <a:endParaRPr lang="en-US" dirty="0" smtClean="0"/>
          </a:p>
          <a:p>
            <a:pPr>
              <a:buClr>
                <a:schemeClr val="accent5"/>
              </a:buClr>
            </a:pPr>
            <a:r>
              <a:rPr lang="en-AU" dirty="0" smtClean="0"/>
              <a:t>Prototype </a:t>
            </a:r>
            <a:r>
              <a:rPr lang="en-AU" b="1" dirty="0" smtClean="0">
                <a:solidFill>
                  <a:schemeClr val="accent5"/>
                </a:solidFill>
              </a:rPr>
              <a:t>to test</a:t>
            </a:r>
            <a:r>
              <a:rPr lang="en-AU" b="1" dirty="0" smtClean="0">
                <a:solidFill>
                  <a:schemeClr val="tx2"/>
                </a:solidFill>
              </a:rPr>
              <a:t> </a:t>
            </a:r>
            <a:r>
              <a:rPr lang="en-AU" dirty="0" smtClean="0"/>
              <a:t>your idea, including:</a:t>
            </a:r>
          </a:p>
          <a:p>
            <a:pPr marL="828181" lvl="1" indent="-354935">
              <a:buClr>
                <a:schemeClr val="accent5"/>
              </a:buClr>
              <a:buFont typeface="Arial" panose="020B0604020202020204" pitchFamily="34" charset="0"/>
              <a:buChar char="•"/>
            </a:pPr>
            <a:r>
              <a:rPr lang="en-AU" dirty="0" smtClean="0"/>
              <a:t>Appeal / desirability</a:t>
            </a:r>
          </a:p>
          <a:p>
            <a:pPr marL="828181" lvl="1" indent="-354935">
              <a:buClr>
                <a:schemeClr val="accent5"/>
              </a:buClr>
              <a:buFont typeface="Arial" panose="020B0604020202020204" pitchFamily="34" charset="0"/>
              <a:buChar char="•"/>
            </a:pPr>
            <a:r>
              <a:rPr lang="en-AU" dirty="0" smtClean="0"/>
              <a:t>Understanding</a:t>
            </a:r>
          </a:p>
          <a:p>
            <a:pPr marL="828181" lvl="1" indent="-354935">
              <a:buClr>
                <a:schemeClr val="accent5"/>
              </a:buClr>
              <a:buFont typeface="Arial" panose="020B0604020202020204" pitchFamily="34" charset="0"/>
              <a:buChar char="•"/>
            </a:pPr>
            <a:r>
              <a:rPr lang="en-AU" dirty="0" smtClean="0"/>
              <a:t>Usability</a:t>
            </a:r>
          </a:p>
          <a:p>
            <a:pPr marL="828181" lvl="1" indent="-354935">
              <a:buClr>
                <a:schemeClr val="accent5"/>
              </a:buClr>
              <a:buFont typeface="Arial" panose="020B0604020202020204" pitchFamily="34" charset="0"/>
              <a:buChar char="•"/>
            </a:pPr>
            <a:r>
              <a:rPr lang="en-AU" dirty="0" smtClean="0"/>
              <a:t>Specific features</a:t>
            </a:r>
          </a:p>
          <a:p>
            <a:pPr marL="828181" lvl="1" indent="-354935">
              <a:buClr>
                <a:schemeClr val="accent5"/>
              </a:buClr>
              <a:buFont typeface="Arial" panose="020B0604020202020204" pitchFamily="34" charset="0"/>
              <a:buChar char="•"/>
            </a:pPr>
            <a:r>
              <a:rPr lang="en-AU" dirty="0" smtClean="0"/>
              <a:t>How your idea </a:t>
            </a:r>
            <a:r>
              <a:rPr lang="en-AU" b="0" dirty="0" smtClean="0"/>
              <a:t>will work in the real world</a:t>
            </a:r>
          </a:p>
          <a:p>
            <a:pPr marL="828181" lvl="1" indent="-354935">
              <a:buClr>
                <a:schemeClr val="accent5"/>
              </a:buClr>
              <a:buFont typeface="Arial" panose="020B0604020202020204" pitchFamily="34" charset="0"/>
              <a:buChar char="•"/>
            </a:pPr>
            <a:r>
              <a:rPr lang="en-AU" b="0" dirty="0" smtClean="0">
                <a:solidFill>
                  <a:srgbClr val="7030A0"/>
                </a:solidFill>
              </a:rPr>
              <a:t>test the usability </a:t>
            </a:r>
          </a:p>
          <a:p>
            <a:pPr marL="1202186" lvl="1" indent="-515223">
              <a:buFont typeface="Arial" panose="020B0604020202020204" pitchFamily="34" charset="0"/>
              <a:buChar char="•"/>
            </a:pPr>
            <a:r>
              <a:rPr lang="en-AU" dirty="0" smtClean="0"/>
              <a:t>by building a ‘working’ model you can test specific parts</a:t>
            </a:r>
          </a:p>
          <a:p>
            <a:pPr marL="1202186" lvl="1" indent="-515223">
              <a:buFont typeface="Arial" panose="020B0604020202020204" pitchFamily="34" charset="0"/>
              <a:buChar char="•"/>
            </a:pPr>
            <a:r>
              <a:rPr lang="en-AU" dirty="0" smtClean="0"/>
              <a:t>Let users interact with without much guidance</a:t>
            </a:r>
          </a:p>
          <a:p>
            <a:pPr marL="473246" lvl="1">
              <a:buClr>
                <a:schemeClr val="accent5"/>
              </a:buClr>
            </a:pPr>
            <a:endParaRPr lang="en-AU" dirty="0" smtClean="0"/>
          </a:p>
          <a:p>
            <a:pPr>
              <a:buClr>
                <a:schemeClr val="accent5"/>
              </a:buClr>
            </a:pPr>
            <a:r>
              <a:rPr lang="en-AU" dirty="0" smtClean="0"/>
              <a:t>Prototype </a:t>
            </a:r>
            <a:r>
              <a:rPr lang="en-AU" b="1" dirty="0" smtClean="0">
                <a:solidFill>
                  <a:schemeClr val="accent5"/>
                </a:solidFill>
              </a:rPr>
              <a:t>to communicate</a:t>
            </a:r>
            <a:r>
              <a:rPr lang="en-AU" b="1" dirty="0" smtClean="0">
                <a:solidFill>
                  <a:schemeClr val="tx2"/>
                </a:solidFill>
              </a:rPr>
              <a:t> </a:t>
            </a:r>
            <a:r>
              <a:rPr lang="en-AU" dirty="0" smtClean="0"/>
              <a:t>your idea: </a:t>
            </a:r>
          </a:p>
          <a:p>
            <a:pPr marL="828181" lvl="1" indent="-354935">
              <a:buClr>
                <a:schemeClr val="accent5"/>
              </a:buClr>
              <a:buFont typeface="Arial" panose="020B0604020202020204" pitchFamily="34" charset="0"/>
              <a:buChar char="•"/>
            </a:pPr>
            <a:r>
              <a:rPr lang="en-AU" dirty="0" smtClean="0"/>
              <a:t>Sharing an idea with someone else in your team</a:t>
            </a:r>
          </a:p>
          <a:p>
            <a:pPr marL="1202186" lvl="1" indent="-515223">
              <a:buFont typeface="Arial" panose="020B0604020202020204" pitchFamily="34" charset="0"/>
              <a:buChar char="•"/>
            </a:pPr>
            <a:r>
              <a:rPr lang="en-AU" dirty="0" smtClean="0"/>
              <a:t>Discuss with users to test the concept</a:t>
            </a:r>
          </a:p>
          <a:p>
            <a:pPr marL="1202186" lvl="1" indent="-515223">
              <a:buFont typeface="Arial" panose="020B0604020202020204" pitchFamily="34" charset="0"/>
              <a:buChar char="•"/>
            </a:pPr>
            <a:r>
              <a:rPr lang="en-AU" dirty="0" smtClean="0"/>
              <a:t>Users are more comfortable commenting on non final work e.g. low fidelity prototypes. </a:t>
            </a:r>
          </a:p>
          <a:p>
            <a:pPr marL="828181" lvl="1" indent="-354935">
              <a:buClr>
                <a:schemeClr val="accent5"/>
              </a:buClr>
              <a:buFont typeface="Arial" panose="020B0604020202020204" pitchFamily="34" charset="0"/>
              <a:buChar char="•"/>
            </a:pPr>
            <a:r>
              <a:rPr lang="en-AU" dirty="0" smtClean="0"/>
              <a:t>Pitching the potential</a:t>
            </a:r>
            <a:r>
              <a:rPr lang="en-AU" baseline="0" dirty="0" smtClean="0"/>
              <a:t> solution</a:t>
            </a:r>
            <a:r>
              <a:rPr lang="en-AU" dirty="0" smtClean="0"/>
              <a:t> to stakeholders</a:t>
            </a:r>
          </a:p>
          <a:p>
            <a:r>
              <a:rPr lang="en-AU" dirty="0" smtClean="0"/>
              <a:t>-----------</a:t>
            </a:r>
          </a:p>
          <a:p>
            <a:r>
              <a:rPr lang="en-AU" i="1" dirty="0" smtClean="0"/>
              <a:t>Additional notes </a:t>
            </a:r>
          </a:p>
          <a:p>
            <a:r>
              <a:rPr lang="en-AU" dirty="0" smtClean="0"/>
              <a:t>Prototype </a:t>
            </a:r>
            <a:r>
              <a:rPr lang="en-AU" b="1" dirty="0" smtClean="0">
                <a:solidFill>
                  <a:srgbClr val="7030A0"/>
                </a:solidFill>
              </a:rPr>
              <a:t>to sell</a:t>
            </a:r>
          </a:p>
          <a:p>
            <a:pPr marL="1202186" lvl="1" indent="-515223">
              <a:buFont typeface="Arial" panose="020B0604020202020204" pitchFamily="34" charset="0"/>
              <a:buChar char="•"/>
            </a:pPr>
            <a:r>
              <a:rPr lang="en-AU" dirty="0" smtClean="0"/>
              <a:t>by building a physical display model, live role play or video recording of the entire potential solution.  </a:t>
            </a:r>
          </a:p>
          <a:p>
            <a:pPr marL="1202186" lvl="1" indent="-515223">
              <a:buFont typeface="Arial" panose="020B0604020202020204" pitchFamily="34" charset="0"/>
              <a:buChar char="•"/>
            </a:pPr>
            <a:r>
              <a:rPr lang="en-AU" dirty="0" smtClean="0"/>
              <a:t>Use the prototype as visual aid in your story telling / sales pitch.  </a:t>
            </a:r>
          </a:p>
          <a:p>
            <a:pPr defTabSz="1993844">
              <a:defRPr/>
            </a:pPr>
            <a:endParaRPr lang="en-AU" dirty="0"/>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7</a:t>
            </a:fld>
            <a:endParaRPr lang="en-AU"/>
          </a:p>
        </p:txBody>
      </p:sp>
    </p:spTree>
    <p:extLst>
      <p:ext uri="{BB962C8B-B14F-4D97-AF65-F5344CB8AC3E}">
        <p14:creationId xmlns:p14="http://schemas.microsoft.com/office/powerpoint/2010/main" val="303929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There are different kinds of prototypes.</a:t>
            </a:r>
          </a:p>
          <a:p>
            <a:endParaRPr lang="en-AU" dirty="0"/>
          </a:p>
          <a:p>
            <a:r>
              <a:rPr lang="en-AU" b="1" dirty="0"/>
              <a:t>Physical prototypes</a:t>
            </a:r>
            <a:r>
              <a:rPr lang="en-AU" dirty="0"/>
              <a:t> </a:t>
            </a:r>
          </a:p>
          <a:p>
            <a:r>
              <a:rPr lang="en-AU" b="1" dirty="0"/>
              <a:t>WHAT: </a:t>
            </a:r>
            <a:r>
              <a:rPr lang="en-AU" dirty="0"/>
              <a:t>are models or mock-ups of your potential solution. </a:t>
            </a:r>
          </a:p>
          <a:p>
            <a:endParaRPr lang="en-AU" dirty="0"/>
          </a:p>
          <a:p>
            <a:r>
              <a:rPr lang="en-AU" b="1" dirty="0"/>
              <a:t>WHY use physical prototypes: </a:t>
            </a:r>
          </a:p>
          <a:p>
            <a:pPr marL="177467" indent="-177467">
              <a:buFontTx/>
              <a:buChar char="-"/>
            </a:pPr>
            <a:r>
              <a:rPr lang="en-AU" dirty="0"/>
              <a:t>fast, low cost way of prototyping. </a:t>
            </a:r>
          </a:p>
          <a:p>
            <a:pPr marL="177467" indent="-177467" defTabSz="946492">
              <a:buFontTx/>
              <a:buChar char="-"/>
              <a:defRPr/>
            </a:pPr>
            <a:r>
              <a:rPr lang="en-AU" dirty="0"/>
              <a:t>can use it as a prop, so you can role play with it. </a:t>
            </a:r>
          </a:p>
          <a:p>
            <a:pPr marL="177467" indent="-177467">
              <a:buFontTx/>
              <a:buChar char="-"/>
            </a:pPr>
            <a:r>
              <a:rPr lang="en-AU" dirty="0"/>
              <a:t>Reveals blind spots</a:t>
            </a:r>
          </a:p>
          <a:p>
            <a:pPr marL="177467" indent="-177467" defTabSz="946492">
              <a:buFontTx/>
              <a:buChar char="-"/>
              <a:defRPr/>
            </a:pPr>
            <a:r>
              <a:rPr lang="en-AU" b="1" dirty="0"/>
              <a:t>Learn</a:t>
            </a:r>
            <a:r>
              <a:rPr lang="en-AU" dirty="0"/>
              <a:t> Helps you to think through your idea</a:t>
            </a:r>
          </a:p>
          <a:p>
            <a:pPr marL="177467" indent="-177467">
              <a:buFontTx/>
              <a:buChar char="-"/>
            </a:pPr>
            <a:r>
              <a:rPr lang="en-AU" dirty="0"/>
              <a:t>Allows you to </a:t>
            </a:r>
            <a:r>
              <a:rPr lang="en-AU" b="1" dirty="0"/>
              <a:t>communicate</a:t>
            </a:r>
            <a:r>
              <a:rPr lang="en-AU" dirty="0"/>
              <a:t> and </a:t>
            </a:r>
            <a:r>
              <a:rPr lang="en-AU" b="1" dirty="0"/>
              <a:t>test</a:t>
            </a:r>
            <a:r>
              <a:rPr lang="en-AU" dirty="0"/>
              <a:t> elements of an idea with others or </a:t>
            </a:r>
            <a:r>
              <a:rPr lang="en-AU" b="0" baseline="0" dirty="0" smtClean="0"/>
              <a:t>the general idea </a:t>
            </a:r>
            <a:r>
              <a:rPr lang="en-AU" dirty="0" smtClean="0"/>
              <a:t>of </a:t>
            </a:r>
            <a:r>
              <a:rPr lang="en-AU" b="0" baseline="0" dirty="0" smtClean="0"/>
              <a:t>the overall concept (i.e. the usability of the prototype)</a:t>
            </a:r>
            <a:endParaRPr lang="en-AU" dirty="0"/>
          </a:p>
          <a:p>
            <a:endParaRPr lang="en-AU" dirty="0" smtClean="0"/>
          </a:p>
          <a:p>
            <a:r>
              <a:rPr lang="en-AU" b="1" dirty="0" smtClean="0"/>
              <a:t>EXAMPLE</a:t>
            </a:r>
            <a:r>
              <a:rPr lang="en-AU" dirty="0" smtClean="0"/>
              <a:t>: </a:t>
            </a:r>
            <a:r>
              <a:rPr lang="en-AU" b="1" dirty="0" smtClean="0"/>
              <a:t>Physical Prototype </a:t>
            </a:r>
            <a:r>
              <a:rPr lang="en-AU" dirty="0"/>
              <a:t>digital health check website on iPad, part of the Digital Small Business Create project (pictured)</a:t>
            </a:r>
            <a:br>
              <a:rPr lang="en-AU" dirty="0"/>
            </a:br>
            <a:endParaRPr lang="en-AU" dirty="0"/>
          </a:p>
          <a:p>
            <a:r>
              <a:rPr lang="en-AU" dirty="0"/>
              <a:t>This prop encourages the user to imagine you're using this prototype as a real app. </a:t>
            </a:r>
          </a:p>
          <a:p>
            <a:r>
              <a:rPr lang="en-AU" dirty="0"/>
              <a:t>It asks the user a couple questions: what's your business category? What size is your business? Where is it located? Does your business have a website? </a:t>
            </a:r>
          </a:p>
          <a:p>
            <a:r>
              <a:rPr lang="en-AU" dirty="0"/>
              <a:t>The prototype has some pre-filled answers, helps you to understand the user and provides some context for a scenario. In this case they're a retail business. Their size is 4019 staff and their business location is Ipswich. </a:t>
            </a:r>
          </a:p>
          <a:p>
            <a:r>
              <a:rPr lang="en-AU" dirty="0"/>
              <a:t>Then the user hits submit on the screen and goes through to give them a digital score card. It tells them that their digital score is 63%. That compares with the retail industry, that average digital score is 72%, so a little bit behind. The people who have 69 employees, which was their kind of range, their digital score is usually 41%. A little bit ahead for that. And a little bit of head for people in the usage region as well. The next screen gives us a recommended action plan. </a:t>
            </a:r>
          </a:p>
          <a:p>
            <a:endParaRPr lang="en-AU" dirty="0"/>
          </a:p>
          <a:p>
            <a:r>
              <a:rPr lang="en-AU" dirty="0"/>
              <a:t>The point of this prototype was to </a:t>
            </a:r>
            <a:r>
              <a:rPr lang="en-AU" b="1" dirty="0"/>
              <a:t>test</a:t>
            </a:r>
            <a:r>
              <a:rPr lang="en-AU" dirty="0"/>
              <a:t> a lot of different features. </a:t>
            </a:r>
          </a:p>
          <a:p>
            <a:r>
              <a:rPr lang="en-AU" dirty="0"/>
              <a:t>For example, is it important for people to compare themselves with other people in the retail industry or businesses of their size? </a:t>
            </a:r>
          </a:p>
          <a:p>
            <a:r>
              <a:rPr lang="en-AU" dirty="0"/>
              <a:t>Or in this region? </a:t>
            </a:r>
          </a:p>
          <a:p>
            <a:r>
              <a:rPr lang="en-AU" dirty="0"/>
              <a:t>what are things that businesses are valuing about this tool? </a:t>
            </a:r>
          </a:p>
          <a:p>
            <a:r>
              <a:rPr lang="en-AU" dirty="0"/>
              <a:t>How do they feel about the length of the quiz and the kinds of questions we're asking?</a:t>
            </a:r>
          </a:p>
          <a:p>
            <a:r>
              <a:rPr lang="en-AU" dirty="0"/>
              <a:t>How are they feeling about getting a recommended action plan and the things that we're having in there? </a:t>
            </a:r>
          </a:p>
          <a:p>
            <a:endParaRPr lang="en-AU" dirty="0"/>
          </a:p>
          <a:p>
            <a:r>
              <a:rPr lang="en-AU" dirty="0"/>
              <a:t>You get a bit more and richer feedback through using a prop as opposed to talking to users about what features a prototype will have. They're able to interact and point to things on this and build on it and tell us what else they might like or what things they really like about it. That's really useful as a prop. </a:t>
            </a:r>
          </a:p>
          <a:p>
            <a:r>
              <a:rPr lang="en-AU" dirty="0"/>
              <a:t>------------</a:t>
            </a:r>
          </a:p>
          <a:p>
            <a:r>
              <a:rPr lang="en-AU" i="1" dirty="0"/>
              <a:t>Additional notes</a:t>
            </a:r>
          </a:p>
          <a:p>
            <a:pPr defTabSz="946492">
              <a:defRPr/>
            </a:pPr>
            <a:r>
              <a:rPr lang="en-AU" b="1" dirty="0" smtClean="0"/>
              <a:t>Another example of a prop</a:t>
            </a:r>
            <a:r>
              <a:rPr lang="en-AU" dirty="0" smtClean="0"/>
              <a:t>: bus for roadshows</a:t>
            </a:r>
            <a:r>
              <a:rPr lang="en-AU" baseline="0" dirty="0" smtClean="0"/>
              <a:t> </a:t>
            </a:r>
            <a:r>
              <a:rPr lang="en-AU" dirty="0"/>
              <a:t>Digital Small Business Create project </a:t>
            </a:r>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8</a:t>
            </a:fld>
            <a:endParaRPr lang="en-AU"/>
          </a:p>
        </p:txBody>
      </p:sp>
    </p:spTree>
    <p:extLst>
      <p:ext uri="{BB962C8B-B14F-4D97-AF65-F5344CB8AC3E}">
        <p14:creationId xmlns:p14="http://schemas.microsoft.com/office/powerpoint/2010/main" val="160703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993844">
              <a:defRPr/>
            </a:pPr>
            <a:r>
              <a:rPr lang="en-AU" b="1" dirty="0"/>
              <a:t>Descriptive prototypes </a:t>
            </a:r>
          </a:p>
          <a:p>
            <a:pPr defTabSz="1993844">
              <a:defRPr/>
            </a:pPr>
            <a:endParaRPr lang="en-AU" b="1" dirty="0"/>
          </a:p>
          <a:p>
            <a:pPr defTabSz="1993844">
              <a:defRPr/>
            </a:pPr>
            <a:r>
              <a:rPr lang="en-AU" b="1" dirty="0"/>
              <a:t>WHAT: </a:t>
            </a:r>
            <a:r>
              <a:rPr lang="en-AU" dirty="0"/>
              <a:t>Descriptive prototypes include journey maps, story boards and model of interaction or service.</a:t>
            </a:r>
          </a:p>
          <a:p>
            <a:pPr defTabSz="1993844">
              <a:defRPr/>
            </a:pPr>
            <a:r>
              <a:rPr lang="en-AU" dirty="0"/>
              <a:t>You can use a mix of 2D and 3D mediums (e.g. Lego people on journey maps and move them around to get a sense of logistics and practical elements of a service/prototype). </a:t>
            </a:r>
          </a:p>
          <a:p>
            <a:pPr defTabSz="1993844">
              <a:defRPr/>
            </a:pPr>
            <a:r>
              <a:rPr lang="en-AU" dirty="0"/>
              <a:t>For example 2D printed models of people or a little house and you talk about what the story of an experience would be like. </a:t>
            </a:r>
          </a:p>
          <a:p>
            <a:pPr defTabSz="1993844">
              <a:defRPr/>
            </a:pPr>
            <a:r>
              <a:rPr lang="en-AU" dirty="0" smtClean="0"/>
              <a:t>Descriptive prototype</a:t>
            </a:r>
          </a:p>
          <a:p>
            <a:pPr defTabSz="1993844">
              <a:defRPr/>
            </a:pPr>
            <a:endParaRPr lang="en-AU" dirty="0"/>
          </a:p>
          <a:p>
            <a:r>
              <a:rPr lang="en-AU" b="1" dirty="0"/>
              <a:t>WHY: </a:t>
            </a:r>
            <a:r>
              <a:rPr lang="en-AU" dirty="0"/>
              <a:t>Descriptive prototypes help tell the whole story of the experience, beyond using a product. </a:t>
            </a:r>
          </a:p>
          <a:p>
            <a:endParaRPr lang="en-AU" dirty="0"/>
          </a:p>
          <a:p>
            <a:r>
              <a:rPr lang="en-AU" b="1" dirty="0"/>
              <a:t>For example: </a:t>
            </a:r>
          </a:p>
          <a:p>
            <a:pPr marL="177467" indent="-177467">
              <a:buFontTx/>
              <a:buChar char="-"/>
            </a:pPr>
            <a:r>
              <a:rPr lang="en-AU" dirty="0"/>
              <a:t>your prototype is trying to portray how somebody is going to experience a potential solution in the context of a story. </a:t>
            </a:r>
          </a:p>
          <a:p>
            <a:pPr marL="177467" indent="-177467">
              <a:buFontTx/>
              <a:buChar char="-"/>
            </a:pPr>
            <a:r>
              <a:rPr lang="en-AU" dirty="0"/>
              <a:t>sharing a vision or potentially talking about what the changed experience is going be like. </a:t>
            </a:r>
          </a:p>
          <a:p>
            <a:pPr marL="177467" indent="-177467">
              <a:buFontTx/>
              <a:buChar char="-"/>
            </a:pPr>
            <a:r>
              <a:rPr lang="en-AU" dirty="0"/>
              <a:t>You could use it to talk some sponsors through a concept/solution. </a:t>
            </a:r>
          </a:p>
          <a:p>
            <a:pPr marL="177467" indent="-177467">
              <a:buFontTx/>
              <a:buChar char="-"/>
            </a:pPr>
            <a:r>
              <a:rPr lang="en-AU" dirty="0"/>
              <a:t>What the current state is and where are the pain-points and how this prototype will change/address these issues</a:t>
            </a:r>
          </a:p>
          <a:p>
            <a:pPr marL="177467" indent="-177467">
              <a:buFontTx/>
              <a:buChar char="-"/>
            </a:pPr>
            <a:r>
              <a:rPr lang="en-AU" dirty="0"/>
              <a:t>It helps you think through:</a:t>
            </a:r>
          </a:p>
          <a:p>
            <a:pPr marL="650712" lvl="1" indent="-177467">
              <a:buFontTx/>
              <a:buChar char="-"/>
            </a:pPr>
            <a:r>
              <a:rPr lang="en-AU" dirty="0"/>
              <a:t> who would people be interacting with? </a:t>
            </a:r>
          </a:p>
          <a:p>
            <a:pPr marL="650712" lvl="1" indent="-177467">
              <a:buFontTx/>
              <a:buChar char="-"/>
            </a:pPr>
            <a:r>
              <a:rPr lang="en-AU" dirty="0"/>
              <a:t>How would this thing work for somebody in real life? </a:t>
            </a:r>
          </a:p>
          <a:p>
            <a:pPr marL="650712" lvl="1" indent="-177467">
              <a:buFontTx/>
              <a:buChar char="-"/>
            </a:pPr>
            <a:r>
              <a:rPr lang="en-AU" dirty="0"/>
              <a:t>blind spots - what haven't you thought about? </a:t>
            </a:r>
          </a:p>
          <a:p>
            <a:pPr marL="1123959" lvl="2" indent="-177467">
              <a:buFontTx/>
              <a:buChar char="-"/>
            </a:pPr>
            <a:r>
              <a:rPr lang="en-AU" dirty="0"/>
              <a:t>For example: We haven't thought about how somebody's going to get from a digital roadshow to an advice session later or something. </a:t>
            </a:r>
          </a:p>
          <a:p>
            <a:pPr marL="1123959" lvl="2" indent="-177467">
              <a:buFontTx/>
              <a:buChar char="-"/>
            </a:pPr>
            <a:r>
              <a:rPr lang="en-AU" dirty="0"/>
              <a:t>What is that going to be like? </a:t>
            </a:r>
          </a:p>
          <a:p>
            <a:pPr marL="2070452" lvl="4" indent="-177467">
              <a:buFontTx/>
              <a:buChar char="-"/>
            </a:pPr>
            <a:r>
              <a:rPr lang="en-AU" dirty="0"/>
              <a:t>How are they going to get that? </a:t>
            </a:r>
          </a:p>
          <a:p>
            <a:pPr marL="2070452" lvl="4" indent="-177467">
              <a:buFontTx/>
              <a:buChar char="-"/>
            </a:pPr>
            <a:r>
              <a:rPr lang="en-AU" dirty="0"/>
              <a:t>Is there going to be any mail that goes out to them later? </a:t>
            </a:r>
          </a:p>
          <a:p>
            <a:pPr defTabSz="1993844">
              <a:defRPr/>
            </a:pPr>
            <a:endParaRPr lang="en-AU" baseline="0" dirty="0" smtClean="0"/>
          </a:p>
        </p:txBody>
      </p:sp>
      <p:sp>
        <p:nvSpPr>
          <p:cNvPr id="4" name="Slide Number Placeholder 3"/>
          <p:cNvSpPr>
            <a:spLocks noGrp="1"/>
          </p:cNvSpPr>
          <p:nvPr>
            <p:ph type="sldNum" sz="quarter" idx="10"/>
          </p:nvPr>
        </p:nvSpPr>
        <p:spPr/>
        <p:txBody>
          <a:bodyPr/>
          <a:lstStyle/>
          <a:p>
            <a:fld id="{44111B5A-960F-4438-B680-2E8EB7729B2B}" type="slidenum">
              <a:rPr lang="en-AU" smtClean="0"/>
              <a:t>9</a:t>
            </a:fld>
            <a:endParaRPr lang="en-AU"/>
          </a:p>
        </p:txBody>
      </p:sp>
    </p:spTree>
    <p:extLst>
      <p:ext uri="{BB962C8B-B14F-4D97-AF65-F5344CB8AC3E}">
        <p14:creationId xmlns:p14="http://schemas.microsoft.com/office/powerpoint/2010/main" val="34269195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9186" y="234131"/>
            <a:ext cx="2646769" cy="1611263"/>
          </a:xfrm>
          <a:prstGeom prst="rect">
            <a:avLst/>
          </a:prstGeom>
        </p:spPr>
      </p:pic>
    </p:spTree>
    <p:extLst>
      <p:ext uri="{BB962C8B-B14F-4D97-AF65-F5344CB8AC3E}">
        <p14:creationId xmlns:p14="http://schemas.microsoft.com/office/powerpoint/2010/main" val="2976434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Picture Placeholder 2">
            <a:extLst>
              <a:ext uri="{FF2B5EF4-FFF2-40B4-BE49-F238E27FC236}">
                <a16:creationId xmlns:a16="http://schemas.microsoft.com/office/drawing/2014/main" xmlns=""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a16="http://schemas.microsoft.com/office/drawing/2014/main" xmlns=""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096208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a16="http://schemas.microsoft.com/office/drawing/2014/main" xmlns=""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394638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a16="http://schemas.microsoft.com/office/drawing/2014/main" xmlns=""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a16="http://schemas.microsoft.com/office/drawing/2014/main" xmlns=""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a16="http://schemas.microsoft.com/office/drawing/2014/main" xmlns=""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a16="http://schemas.microsoft.com/office/drawing/2014/main" xmlns=""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6" name="Text Placeholder 13">
            <a:extLst>
              <a:ext uri="{FF2B5EF4-FFF2-40B4-BE49-F238E27FC236}">
                <a16:creationId xmlns:a16="http://schemas.microsoft.com/office/drawing/2014/main" xmlns=""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7" name="Text Placeholder 13">
            <a:extLst>
              <a:ext uri="{FF2B5EF4-FFF2-40B4-BE49-F238E27FC236}">
                <a16:creationId xmlns:a16="http://schemas.microsoft.com/office/drawing/2014/main" xmlns=""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Tree>
    <p:extLst>
      <p:ext uri="{BB962C8B-B14F-4D97-AF65-F5344CB8AC3E}">
        <p14:creationId xmlns:p14="http://schemas.microsoft.com/office/powerpoint/2010/main" val="882648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35687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pic>
        <p:nvPicPr>
          <p:cNvPr id="5" name="Picture 4">
            <a:extLst>
              <a:ext uri="{FF2B5EF4-FFF2-40B4-BE49-F238E27FC236}">
                <a16:creationId xmlns:a16="http://schemas.microsoft.com/office/drawing/2014/main" xmlns="" id="{9394E5AB-ED91-6640-AA39-58CC47F134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6" name="Picture 5">
            <a:extLst>
              <a:ext uri="{FF2B5EF4-FFF2-40B4-BE49-F238E27FC236}">
                <a16:creationId xmlns:a16="http://schemas.microsoft.com/office/drawing/2014/main" xmlns="" id="{F05F9F0B-4C3B-784B-9B9E-530E9A8581A0}"/>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4508632"/>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2967314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FA98F41-D9E9-9743-A4F1-0F1995EC0282}"/>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43180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5232400"/>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2602859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3"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1114799" y="1173570"/>
            <a:ext cx="7632691" cy="1820483"/>
          </a:xfrm>
          <a:prstGeom prst="rect">
            <a:avLst/>
          </a:prstGeom>
        </p:spPr>
        <p:txBody>
          <a:bodyPr vert="horz" lIns="91440" tIns="45720" rIns="91440" bIns="45720" rtlCol="0" anchor="t">
            <a:normAutofit/>
          </a:bodyPr>
          <a:lstStyle>
            <a:lvl1pPr algn="l">
              <a:defRPr sz="4400"/>
            </a:lvl1pPr>
          </a:lstStyle>
          <a:p>
            <a:r>
              <a:rPr lang="en-US" dirty="0" smtClean="0"/>
              <a:t>Break slide</a:t>
            </a:r>
            <a:endParaRPr lang="en-US" dirty="0"/>
          </a:p>
        </p:txBody>
      </p:sp>
    </p:spTree>
    <p:extLst>
      <p:ext uri="{BB962C8B-B14F-4D97-AF65-F5344CB8AC3E}">
        <p14:creationId xmlns:p14="http://schemas.microsoft.com/office/powerpoint/2010/main" val="2061830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 Question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rcRect l="18" r="18"/>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674915" y="674234"/>
            <a:ext cx="6233885" cy="2243137"/>
          </a:xfrm>
        </p:spPr>
        <p:txBody>
          <a:bodyPr>
            <a:normAutofit/>
          </a:bodyPr>
          <a:lstStyle>
            <a:lvl1pPr>
              <a:defRPr sz="4200" b="1">
                <a:latin typeface="Century Gothic" panose="020B0502020202020204" pitchFamily="34" charset="0"/>
              </a:defRPr>
            </a:lvl1pPr>
          </a:lstStyle>
          <a:p>
            <a:pPr lvl="0"/>
            <a:r>
              <a:rPr lang="en-US" dirty="0"/>
              <a:t>Thank you / Questions?</a:t>
            </a:r>
          </a:p>
        </p:txBody>
      </p:sp>
    </p:spTree>
    <p:extLst>
      <p:ext uri="{BB962C8B-B14F-4D97-AF65-F5344CB8AC3E}">
        <p14:creationId xmlns:p14="http://schemas.microsoft.com/office/powerpoint/2010/main" val="39447610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rther info / Contact u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5" name="Title Placeholder 8">
            <a:extLst>
              <a:ext uri="{FF2B5EF4-FFF2-40B4-BE49-F238E27FC236}">
                <a16:creationId xmlns:a16="http://schemas.microsoft.com/office/drawing/2014/main" xmlns="" id="{0DA85A07-2452-394B-8866-A8DA0B62C4D7}"/>
              </a:ext>
            </a:extLst>
          </p:cNvPr>
          <p:cNvSpPr>
            <a:spLocks noGrp="1"/>
          </p:cNvSpPr>
          <p:nvPr>
            <p:ph type="title" hasCustomPrompt="1"/>
          </p:nvPr>
        </p:nvSpPr>
        <p:spPr>
          <a:xfrm>
            <a:off x="645460" y="408155"/>
            <a:ext cx="10955767" cy="549275"/>
          </a:xfrm>
          <a:prstGeom prst="rect">
            <a:avLst/>
          </a:prstGeom>
        </p:spPr>
        <p:txBody>
          <a:bodyPr vert="horz" lIns="91440" tIns="45720" rIns="91440" bIns="45720" rtlCol="0" anchor="t">
            <a:normAutofit/>
          </a:bodyPr>
          <a:lstStyle>
            <a:lvl1pPr algn="l">
              <a:defRPr/>
            </a:lvl1pPr>
          </a:lstStyle>
          <a:p>
            <a:r>
              <a:rPr lang="en-US" dirty="0"/>
              <a:t>Further information / Contact us</a:t>
            </a:r>
          </a:p>
        </p:txBody>
      </p:sp>
      <p:sp>
        <p:nvSpPr>
          <p:cNvPr id="8" name="Text Placeholder 13">
            <a:extLst>
              <a:ext uri="{FF2B5EF4-FFF2-40B4-BE49-F238E27FC236}">
                <a16:creationId xmlns:a16="http://schemas.microsoft.com/office/drawing/2014/main" xmlns="" id="{F6911827-FA22-F645-9216-2960098F4197}"/>
              </a:ext>
            </a:extLst>
          </p:cNvPr>
          <p:cNvSpPr>
            <a:spLocks noGrp="1"/>
          </p:cNvSpPr>
          <p:nvPr>
            <p:ph type="body" sz="quarter" idx="11" hasCustomPrompt="1"/>
          </p:nvPr>
        </p:nvSpPr>
        <p:spPr>
          <a:xfrm>
            <a:off x="646113" y="3238752"/>
            <a:ext cx="10955114" cy="439654"/>
          </a:xfrm>
        </p:spPr>
        <p:txBody>
          <a:bodyPr/>
          <a:lstStyle>
            <a:lvl1pPr marL="0" indent="0">
              <a:buClr>
                <a:srgbClr val="254F90"/>
              </a:buClr>
              <a:buFontTx/>
              <a:buNone/>
              <a:defRPr b="1"/>
            </a:lvl1pPr>
          </a:lstStyle>
          <a:p>
            <a:pPr lvl="0"/>
            <a:r>
              <a:rPr lang="en-US" dirty="0"/>
              <a:t>Name Surname</a:t>
            </a:r>
          </a:p>
        </p:txBody>
      </p:sp>
      <p:sp>
        <p:nvSpPr>
          <p:cNvPr id="9" name="Text Placeholder 13">
            <a:extLst>
              <a:ext uri="{FF2B5EF4-FFF2-40B4-BE49-F238E27FC236}">
                <a16:creationId xmlns:a16="http://schemas.microsoft.com/office/drawing/2014/main" xmlns="" id="{3DEBF085-F5D1-7241-BB29-FD37D9364AC2}"/>
              </a:ext>
            </a:extLst>
          </p:cNvPr>
          <p:cNvSpPr>
            <a:spLocks noGrp="1"/>
          </p:cNvSpPr>
          <p:nvPr>
            <p:ph type="body" sz="quarter" idx="12" hasCustomPrompt="1"/>
          </p:nvPr>
        </p:nvSpPr>
        <p:spPr>
          <a:xfrm>
            <a:off x="645460" y="3792203"/>
            <a:ext cx="10955114" cy="439654"/>
          </a:xfrm>
        </p:spPr>
        <p:txBody>
          <a:bodyPr/>
          <a:lstStyle>
            <a:lvl1pPr marL="0" indent="0">
              <a:buClr>
                <a:srgbClr val="254F90"/>
              </a:buClr>
              <a:buFontTx/>
              <a:buNone/>
              <a:defRPr/>
            </a:lvl1pPr>
          </a:lstStyle>
          <a:p>
            <a:pPr lvl="0"/>
            <a:r>
              <a:rPr lang="en-US" dirty="0"/>
              <a:t>Phone: (02) </a:t>
            </a:r>
            <a:r>
              <a:rPr lang="en-US" dirty="0" err="1"/>
              <a:t>xxxx</a:t>
            </a:r>
            <a:r>
              <a:rPr lang="en-US" dirty="0"/>
              <a:t> </a:t>
            </a:r>
            <a:r>
              <a:rPr lang="en-US" dirty="0" err="1"/>
              <a:t>xxxx</a:t>
            </a:r>
            <a:endParaRPr lang="en-US" dirty="0"/>
          </a:p>
        </p:txBody>
      </p:sp>
      <p:sp>
        <p:nvSpPr>
          <p:cNvPr id="10" name="Text Placeholder 13">
            <a:extLst>
              <a:ext uri="{FF2B5EF4-FFF2-40B4-BE49-F238E27FC236}">
                <a16:creationId xmlns:a16="http://schemas.microsoft.com/office/drawing/2014/main" xmlns="" id="{71225068-2FD7-C14E-87DD-8A6DF76A5922}"/>
              </a:ext>
            </a:extLst>
          </p:cNvPr>
          <p:cNvSpPr>
            <a:spLocks noGrp="1"/>
          </p:cNvSpPr>
          <p:nvPr>
            <p:ph type="body" sz="quarter" idx="13" hasCustomPrompt="1"/>
          </p:nvPr>
        </p:nvSpPr>
        <p:spPr>
          <a:xfrm>
            <a:off x="645460" y="4340223"/>
            <a:ext cx="10955114" cy="439654"/>
          </a:xfrm>
        </p:spPr>
        <p:txBody>
          <a:bodyPr/>
          <a:lstStyle>
            <a:lvl1pPr marL="0" indent="0">
              <a:buClr>
                <a:srgbClr val="254F90"/>
              </a:buClr>
              <a:buFontTx/>
              <a:buNone/>
              <a:defRPr/>
            </a:lvl1pPr>
          </a:lstStyle>
          <a:p>
            <a:pPr lvl="0"/>
            <a:r>
              <a:rPr lang="en-US" dirty="0"/>
              <a:t>Email: </a:t>
            </a:r>
            <a:r>
              <a:rPr lang="en-US" dirty="0" err="1"/>
              <a:t>bizlab@industry.gov.au</a:t>
            </a:r>
            <a:endParaRPr lang="en-US" dirty="0"/>
          </a:p>
        </p:txBody>
      </p:sp>
      <p:sp>
        <p:nvSpPr>
          <p:cNvPr id="11" name="Picture Placeholder 2">
            <a:extLst>
              <a:ext uri="{FF2B5EF4-FFF2-40B4-BE49-F238E27FC236}">
                <a16:creationId xmlns:a16="http://schemas.microsoft.com/office/drawing/2014/main" xmlns="" id="{709D526E-2FF1-9843-B317-84BDBA03E95A}"/>
              </a:ext>
            </a:extLst>
          </p:cNvPr>
          <p:cNvSpPr>
            <a:spLocks noGrp="1"/>
          </p:cNvSpPr>
          <p:nvPr>
            <p:ph type="pic" sz="quarter" idx="14" hasCustomPrompt="1"/>
          </p:nvPr>
        </p:nvSpPr>
        <p:spPr>
          <a:xfrm>
            <a:off x="645461" y="1327463"/>
            <a:ext cx="3380439" cy="1695892"/>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3461684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a16="http://schemas.microsoft.com/office/drawing/2014/main" xmlns=""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982926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605049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BizLab only)">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6" name="Text Placeholder 3">
            <a:extLst>
              <a:ext uri="{FF2B5EF4-FFF2-40B4-BE49-F238E27FC236}">
                <a16:creationId xmlns:a16="http://schemas.microsoft.com/office/drawing/2014/main" xmlns="" id="{1D2F5D87-F5CF-7D4F-AD7A-DCFF7ADE18B6}"/>
              </a:ext>
            </a:extLst>
          </p:cNvPr>
          <p:cNvSpPr>
            <a:spLocks noGrp="1"/>
          </p:cNvSpPr>
          <p:nvPr>
            <p:ph type="body" sz="quarter" idx="10" hasCustomPrompt="1"/>
          </p:nvPr>
        </p:nvSpPr>
        <p:spPr>
          <a:xfrm>
            <a:off x="674915" y="674234"/>
            <a:ext cx="7173685" cy="4062865"/>
          </a:xfrm>
        </p:spPr>
        <p:txBody>
          <a:bodyPr>
            <a:normAutofit/>
          </a:bodyPr>
          <a:lstStyle>
            <a:lvl1pPr>
              <a:defRPr sz="4200" b="1">
                <a:latin typeface="Century Gothic" panose="020B0502020202020204" pitchFamily="34" charset="0"/>
              </a:defRPr>
            </a:lvl1pPr>
          </a:lstStyle>
          <a:p>
            <a:pPr lvl="0"/>
            <a:r>
              <a:rPr lang="en-US" dirty="0"/>
              <a:t>Insert presentation title</a:t>
            </a:r>
          </a:p>
        </p:txBody>
      </p:sp>
    </p:spTree>
    <p:extLst>
      <p:ext uri="{BB962C8B-B14F-4D97-AF65-F5344CB8AC3E}">
        <p14:creationId xmlns:p14="http://schemas.microsoft.com/office/powerpoint/2010/main" val="1512708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dots 3-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AB7D9F21-3541-DB4C-A36F-2BA259F1849D}"/>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9" name="Text Placeholder 13">
            <a:extLst>
              <a:ext uri="{FF2B5EF4-FFF2-40B4-BE49-F238E27FC236}">
                <a16:creationId xmlns:a16="http://schemas.microsoft.com/office/drawing/2014/main" xmlns="" id="{34E92E4E-9FE9-384E-9664-AC2EA75BF51C}"/>
              </a:ext>
            </a:extLst>
          </p:cNvPr>
          <p:cNvSpPr>
            <a:spLocks noGrp="1"/>
          </p:cNvSpPr>
          <p:nvPr>
            <p:ph type="body" sz="quarter" idx="13"/>
          </p:nvPr>
        </p:nvSpPr>
        <p:spPr>
          <a:xfrm>
            <a:off x="8266358" y="1262147"/>
            <a:ext cx="3334216" cy="34368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3FE24139-D8F6-0241-B425-615D99A87E52}"/>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174403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 dots picture on RHS">
    <p:spTree>
      <p:nvGrpSpPr>
        <p:cNvPr id="1" name=""/>
        <p:cNvGrpSpPr/>
        <p:nvPr/>
      </p:nvGrpSpPr>
      <p:grpSpPr>
        <a:xfrm>
          <a:off x="0" y="0"/>
          <a:ext cx="0" cy="0"/>
          <a:chOff x="0" y="0"/>
          <a:chExt cx="0" cy="0"/>
        </a:xfrm>
      </p:grpSpPr>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3" name="Picture 2">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5" name="Picture Placeholder 2">
            <a:extLst>
              <a:ext uri="{FF2B5EF4-FFF2-40B4-BE49-F238E27FC236}">
                <a16:creationId xmlns:a16="http://schemas.microsoft.com/office/drawing/2014/main" xmlns="" id="{6AA76BB3-7A31-0849-99EC-60D74C3158F1}"/>
              </a:ext>
            </a:extLst>
          </p:cNvPr>
          <p:cNvSpPr>
            <a:spLocks noGrp="1"/>
          </p:cNvSpPr>
          <p:nvPr>
            <p:ph type="pic" sz="quarter" idx="11" hasCustomPrompt="1"/>
          </p:nvPr>
        </p:nvSpPr>
        <p:spPr>
          <a:xfrm>
            <a:off x="6394526" y="1327463"/>
            <a:ext cx="5797473" cy="3333438"/>
          </a:xfrm>
        </p:spPr>
        <p:txBody>
          <a:bodyPr>
            <a:normAutofit/>
          </a:bodyPr>
          <a:lstStyle>
            <a:lvl1pPr>
              <a:defRPr sz="2200"/>
            </a:lvl1pPr>
          </a:lstStyle>
          <a:p>
            <a:r>
              <a:rPr lang="en-US" dirty="0"/>
              <a:t>Insert picture here</a:t>
            </a:r>
          </a:p>
        </p:txBody>
      </p:sp>
      <p:sp>
        <p:nvSpPr>
          <p:cNvPr id="19" name="Text Placeholder 13">
            <a:extLst>
              <a:ext uri="{FF2B5EF4-FFF2-40B4-BE49-F238E27FC236}">
                <a16:creationId xmlns:a16="http://schemas.microsoft.com/office/drawing/2014/main" xmlns="" id="{51B3F044-D522-F844-B96C-197E375BF961}"/>
              </a:ext>
            </a:extLst>
          </p:cNvPr>
          <p:cNvSpPr>
            <a:spLocks noGrp="1"/>
          </p:cNvSpPr>
          <p:nvPr>
            <p:ph type="body" sz="quarter" idx="14"/>
          </p:nvPr>
        </p:nvSpPr>
        <p:spPr>
          <a:xfrm>
            <a:off x="646113" y="1327462"/>
            <a:ext cx="5206048" cy="4908238"/>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0635165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dots picture RHS +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74CBAA1C-5284-C64E-90C6-372EE0D664DE}"/>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946DF8E2-F44D-A643-AD5D-7AF27F5C4794}"/>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2" name="Picture Placeholder 2">
            <a:extLst>
              <a:ext uri="{FF2B5EF4-FFF2-40B4-BE49-F238E27FC236}">
                <a16:creationId xmlns:a16="http://schemas.microsoft.com/office/drawing/2014/main" xmlns="" id="{B9D90109-D3AA-3B47-A5D1-04BDD68835D8}"/>
              </a:ext>
            </a:extLst>
          </p:cNvPr>
          <p:cNvSpPr>
            <a:spLocks noGrp="1"/>
          </p:cNvSpPr>
          <p:nvPr>
            <p:ph type="pic" sz="quarter" idx="11" hasCustomPrompt="1"/>
          </p:nvPr>
        </p:nvSpPr>
        <p:spPr>
          <a:xfrm>
            <a:off x="8265703" y="1262146"/>
            <a:ext cx="3926296" cy="3333438"/>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28189644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1"/>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0" y="6334125"/>
            <a:ext cx="12188825"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spTree>
    <p:extLst>
      <p:ext uri="{BB962C8B-B14F-4D97-AF65-F5344CB8AC3E}">
        <p14:creationId xmlns:p14="http://schemas.microsoft.com/office/powerpoint/2010/main" val="21750424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Reflection">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1417219"/>
            <a:ext cx="1054925" cy="1054925"/>
          </a:xfrm>
          <a:prstGeom prst="rect">
            <a:avLst/>
          </a:prstGeom>
        </p:spPr>
      </p:pic>
    </p:spTree>
    <p:extLst>
      <p:ext uri="{BB962C8B-B14F-4D97-AF65-F5344CB8AC3E}">
        <p14:creationId xmlns:p14="http://schemas.microsoft.com/office/powerpoint/2010/main" val="345208328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17916922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38112845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DE9E4606-DCE5-4557-9AED-1E36CDF76312}" type="datetime1">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266102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1103764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a16="http://schemas.microsoft.com/office/drawing/2014/main" xmlns=""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Tree>
    <p:extLst>
      <p:ext uri="{BB962C8B-B14F-4D97-AF65-F5344CB8AC3E}">
        <p14:creationId xmlns:p14="http://schemas.microsoft.com/office/powerpoint/2010/main" val="1157406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heading and footer">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6" name="Picture Placeholder 2">
            <a:extLst>
              <a:ext uri="{FF2B5EF4-FFF2-40B4-BE49-F238E27FC236}">
                <a16:creationId xmlns:a16="http://schemas.microsoft.com/office/drawing/2014/main" xmlns="" id="{FFB8CD4F-536A-0044-AF25-961E067C64DA}"/>
              </a:ext>
            </a:extLst>
          </p:cNvPr>
          <p:cNvSpPr>
            <a:spLocks noGrp="1"/>
          </p:cNvSpPr>
          <p:nvPr>
            <p:ph type="pic" sz="quarter" idx="12" hasCustomPrompt="1"/>
          </p:nvPr>
        </p:nvSpPr>
        <p:spPr>
          <a:xfrm>
            <a:off x="0" y="1262146"/>
            <a:ext cx="12191999" cy="3894137"/>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561832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a16="http://schemas.microsoft.com/office/drawing/2014/main" xmlns=""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626878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7" name="Title Placeholder 8">
            <a:extLst>
              <a:ext uri="{FF2B5EF4-FFF2-40B4-BE49-F238E27FC236}">
                <a16:creationId xmlns="" xmlns:a16="http://schemas.microsoft.com/office/drawing/2014/main"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 xmlns:a16="http://schemas.microsoft.com/office/drawing/2014/main"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 xmlns:a16="http://schemas.microsoft.com/office/drawing/2014/main"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352284905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4" name="Text Placeholder 13">
            <a:extLst>
              <a:ext uri="{FF2B5EF4-FFF2-40B4-BE49-F238E27FC236}">
                <a16:creationId xmlns:a16="http://schemas.microsoft.com/office/drawing/2014/main" xmlns=""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5" name="Text Placeholder 13">
            <a:extLst>
              <a:ext uri="{FF2B5EF4-FFF2-40B4-BE49-F238E27FC236}">
                <a16:creationId xmlns:a16="http://schemas.microsoft.com/office/drawing/2014/main" xmlns=""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447186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7" name="Text Placeholder 13">
            <a:extLst>
              <a:ext uri="{FF2B5EF4-FFF2-40B4-BE49-F238E27FC236}">
                <a16:creationId xmlns:a16="http://schemas.microsoft.com/office/drawing/2014/main" xmlns="" id="{DEB7D791-55B6-4748-8593-A435F9C407F4}"/>
              </a:ext>
            </a:extLst>
          </p:cNvPr>
          <p:cNvSpPr>
            <a:spLocks noGrp="1"/>
          </p:cNvSpPr>
          <p:nvPr>
            <p:ph type="body" sz="quarter" idx="12"/>
          </p:nvPr>
        </p:nvSpPr>
        <p:spPr>
          <a:xfrm>
            <a:off x="645460"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BD3D5626-5497-904C-A991-C8E2422FBCA3}"/>
              </a:ext>
            </a:extLst>
          </p:cNvPr>
          <p:cNvSpPr>
            <a:spLocks noGrp="1"/>
          </p:cNvSpPr>
          <p:nvPr>
            <p:ph type="body" sz="quarter" idx="13"/>
          </p:nvPr>
        </p:nvSpPr>
        <p:spPr>
          <a:xfrm>
            <a:off x="8266358"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9" name="Text Placeholder 13">
            <a:extLst>
              <a:ext uri="{FF2B5EF4-FFF2-40B4-BE49-F238E27FC236}">
                <a16:creationId xmlns:a16="http://schemas.microsoft.com/office/drawing/2014/main" xmlns="" id="{DE756911-09E9-BA4A-926D-71CE7C1CD98E}"/>
              </a:ext>
            </a:extLst>
          </p:cNvPr>
          <p:cNvSpPr>
            <a:spLocks noGrp="1"/>
          </p:cNvSpPr>
          <p:nvPr>
            <p:ph type="body" sz="quarter" idx="14"/>
          </p:nvPr>
        </p:nvSpPr>
        <p:spPr>
          <a:xfrm>
            <a:off x="4455255" y="1262146"/>
            <a:ext cx="3334869"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5005871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9AEFDB1-E7E2-B541-BFAE-719BEB1255D1}"/>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xmlns="" id="{29F4577E-5D77-8A4E-B16E-2AE89F75BB21}"/>
              </a:ext>
            </a:extLst>
          </p:cNvPr>
          <p:cNvSpPr>
            <a:spLocks noGrp="1"/>
          </p:cNvSpPr>
          <p:nvPr>
            <p:ph type="body" idx="1"/>
          </p:nvPr>
        </p:nvSpPr>
        <p:spPr>
          <a:xfrm>
            <a:off x="645459" y="1376979"/>
            <a:ext cx="10955767" cy="4012602"/>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3332073194"/>
      </p:ext>
    </p:extLst>
  </p:cSld>
  <p:clrMap bg1="lt1" tx1="dk1" bg2="lt2" tx2="dk2" accent1="accent1" accent2="accent2" accent3="accent3" accent4="accent4" accent5="accent5" accent6="accent6" hlink="hlink" folHlink="folHlink"/>
  <p:sldLayoutIdLst>
    <p:sldLayoutId id="2147483664" r:id="rId1"/>
    <p:sldLayoutId id="2147483672" r:id="rId2"/>
    <p:sldLayoutId id="2147483658" r:id="rId3"/>
    <p:sldLayoutId id="2147483665" r:id="rId4"/>
    <p:sldLayoutId id="2147483675" r:id="rId5"/>
    <p:sldLayoutId id="2147483655" r:id="rId6"/>
    <p:sldLayoutId id="2147483685" r:id="rId7"/>
    <p:sldLayoutId id="2147483654" r:id="rId8"/>
    <p:sldLayoutId id="2147483660" r:id="rId9"/>
    <p:sldLayoutId id="2147483661" r:id="rId10"/>
    <p:sldLayoutId id="2147483662" r:id="rId11"/>
    <p:sldLayoutId id="2147483663" r:id="rId12"/>
    <p:sldLayoutId id="2147483670" r:id="rId13"/>
    <p:sldLayoutId id="2147483671" r:id="rId14"/>
    <p:sldLayoutId id="2147483673" r:id="rId15"/>
    <p:sldLayoutId id="2147483659" r:id="rId16"/>
    <p:sldLayoutId id="2147483674" r:id="rId17"/>
    <p:sldLayoutId id="2147483656" r:id="rId18"/>
    <p:sldLayoutId id="2147483667" r:id="rId19"/>
    <p:sldLayoutId id="2147483669" r:id="rId20"/>
    <p:sldLayoutId id="2147483666" r:id="rId21"/>
    <p:sldLayoutId id="2147483668" r:id="rId22"/>
    <p:sldLayoutId id="2147483679" r:id="rId23"/>
    <p:sldLayoutId id="2147483683" r:id="rId24"/>
    <p:sldLayoutId id="2147483680" r:id="rId25"/>
    <p:sldLayoutId id="2147483682" r:id="rId26"/>
    <p:sldLayoutId id="2147483684" r:id="rId27"/>
  </p:sldLayoutIdLst>
  <p:txStyles>
    <p:title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p:titleStyle>
    <p:bodyStyle>
      <a:lvl1pPr marL="0" indent="0" algn="l" defTabSz="914400" rtl="0" eaLnBrk="1" latinLnBrk="0" hangingPunct="1">
        <a:lnSpc>
          <a:spcPct val="90000"/>
        </a:lnSpc>
        <a:spcBef>
          <a:spcPts val="1000"/>
        </a:spcBef>
        <a:buFontTx/>
        <a:buNone/>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twitter.com/bizlabacademy" TargetMode="External"/><Relationship Id="rId4" Type="http://schemas.openxmlformats.org/officeDocument/2006/relationships/hyperlink" Target="http://creativecommons.org/licenses/by-nc-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jTageuhPfAM" TargetMode="External"/><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15.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25.xml"/><Relationship Id="rId5" Type="http://schemas.openxmlformats.org/officeDocument/2006/relationships/hyperlink" Target="https://unsplash.com/s/photos/rest?utm_source=unsplash&amp;utm_medium=referral&amp;utm_content=creditCopyText" TargetMode="External"/><Relationship Id="rId4" Type="http://schemas.openxmlformats.org/officeDocument/2006/relationships/hyperlink" Target="https://unsplash.com/@mere_hunter?utm_source=unsplash&amp;utm_medium=referral&amp;utm_content=creditCopyTex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1.xml"/><Relationship Id="rId1" Type="http://schemas.openxmlformats.org/officeDocument/2006/relationships/slideLayout" Target="../slideLayouts/slideLayout25.xml"/><Relationship Id="rId5" Type="http://schemas.openxmlformats.org/officeDocument/2006/relationships/hyperlink" Target="https://unsplash.com/s/photos/lunch?utm_source=unsplash&amp;utm_medium=referral&amp;utm_content=creditCopyText" TargetMode="External"/><Relationship Id="rId4" Type="http://schemas.openxmlformats.org/officeDocument/2006/relationships/hyperlink" Target="https://unsplash.com/@asnim19?utm_source=unsplash&amp;utm_medium=referral&amp;utm_content=creditCopyText"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unsplash.com/@robzy_m?utm_source=unsplash&amp;utm_medium=referral&amp;utm_content=creditCopyText" TargetMode="External"/><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hyperlink" Target="https://unsplash.com/s/photos/tell-a-story?utm_source=unsplash&amp;utm_medium=referral&amp;utm_content=creditCopyText"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2.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5.xml"/><Relationship Id="rId5" Type="http://schemas.openxmlformats.org/officeDocument/2006/relationships/hyperlink" Target="https://unsplash.com/s/photos/lego?utm_source=unsplash&amp;utm_medium=referral&amp;utm_content=creditCopyText" TargetMode="External"/><Relationship Id="rId4" Type="http://schemas.openxmlformats.org/officeDocument/2006/relationships/hyperlink" Target="https://unsplash.com/@egnaro?utm_source=unsplash&amp;utm_medium=referral&amp;utm_content=creditCopyText"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3.xml"/><Relationship Id="rId1" Type="http://schemas.openxmlformats.org/officeDocument/2006/relationships/slideLayout" Target="../slideLayouts/slideLayout25.xml"/><Relationship Id="rId5" Type="http://schemas.openxmlformats.org/officeDocument/2006/relationships/hyperlink" Target="https://unsplash.com/s/photos/rest?utm_source=unsplash&amp;utm_medium=referral&amp;utm_content=creditCopyText" TargetMode="External"/><Relationship Id="rId4" Type="http://schemas.openxmlformats.org/officeDocument/2006/relationships/hyperlink" Target="https://unsplash.com/@ejleusink?utm_source=unsplash&amp;utm_medium=referral&amp;utm_content=creditCopyText"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4.xml"/><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4.xml"/><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964580" y="2079525"/>
            <a:ext cx="4401419" cy="2759175"/>
          </a:xfrm>
        </p:spPr>
        <p:txBody>
          <a:bodyPr/>
          <a:lstStyle/>
          <a:p>
            <a:r>
              <a:rPr lang="en-AU" dirty="0" smtClean="0"/>
              <a:t>HCD 1.01</a:t>
            </a:r>
          </a:p>
          <a:p>
            <a:r>
              <a:rPr lang="en-AU" b="0" dirty="0" smtClean="0"/>
              <a:t>Day 3</a:t>
            </a:r>
            <a:endParaRPr lang="en-AU" b="0" dirty="0"/>
          </a:p>
        </p:txBody>
      </p:sp>
      <p:pic>
        <p:nvPicPr>
          <p:cNvPr id="3" name="Picture 2" descr="Creative Commons Lic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4600575"/>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179162" y="4970160"/>
            <a:ext cx="2344964" cy="78483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eaLnBrk="0" fontAlgn="ctr" hangingPunct="0">
              <a:spcBef>
                <a:spcPct val="0"/>
              </a:spcBef>
              <a:spcAft>
                <a:spcPct val="0"/>
              </a:spcAft>
            </a:pPr>
            <a:r>
              <a:rPr kumimoji="0" lang="en-US" altLang="en-US" sz="900" b="0" i="0" u="none" strike="noStrike" cap="none" normalizeH="0" baseline="0" dirty="0" err="1" smtClean="0">
                <a:ln>
                  <a:noFill/>
                </a:ln>
                <a:solidFill>
                  <a:srgbClr val="464646"/>
                </a:solidFill>
                <a:effectLst/>
                <a:latin typeface="source sans pro"/>
              </a:rPr>
              <a:t>BizLab</a:t>
            </a:r>
            <a:r>
              <a:rPr kumimoji="0" lang="en-US" altLang="en-US" sz="900" b="0" i="0" u="none" strike="noStrike" cap="none" normalizeH="0" baseline="0" dirty="0" smtClean="0">
                <a:ln>
                  <a:noFill/>
                </a:ln>
                <a:solidFill>
                  <a:srgbClr val="464646"/>
                </a:solidFill>
                <a:effectLst/>
                <a:latin typeface="source sans pro"/>
              </a:rPr>
              <a:t> Academy t</a:t>
            </a:r>
            <a:r>
              <a:rPr kumimoji="0" lang="en-US" altLang="en-US" sz="900" b="0" i="0" u="none" strike="noStrike" cap="none" normalizeH="0" dirty="0" smtClean="0">
                <a:ln>
                  <a:noFill/>
                </a:ln>
                <a:solidFill>
                  <a:srgbClr val="464646"/>
                </a:solidFill>
                <a:effectLst/>
                <a:latin typeface="source sans pro"/>
              </a:rPr>
              <a:t>raining material </a:t>
            </a:r>
            <a:r>
              <a:rPr kumimoji="0" lang="en-US" altLang="en-US" sz="900" b="0" i="0" u="none" strike="noStrike" cap="none" normalizeH="0" baseline="0" dirty="0" smtClean="0">
                <a:ln>
                  <a:noFill/>
                </a:ln>
                <a:solidFill>
                  <a:srgbClr val="464646"/>
                </a:solidFill>
                <a:effectLst/>
                <a:latin typeface="source sans pro"/>
              </a:rPr>
              <a:t>is licensed under a </a:t>
            </a:r>
            <a:r>
              <a:rPr lang="en-AU" sz="900" dirty="0">
                <a:hlinkClick r:id="rId4"/>
              </a:rPr>
              <a:t>Creative Commons Attribution-</a:t>
            </a:r>
            <a:r>
              <a:rPr lang="en-AU" sz="900" dirty="0" err="1">
                <a:hlinkClick r:id="rId4"/>
              </a:rPr>
              <a:t>NonCommercial</a:t>
            </a:r>
            <a:r>
              <a:rPr lang="en-AU" sz="900" dirty="0">
                <a:hlinkClick r:id="rId4"/>
              </a:rPr>
              <a:t>-</a:t>
            </a:r>
            <a:r>
              <a:rPr lang="en-AU" sz="900" dirty="0" err="1">
                <a:hlinkClick r:id="rId4"/>
              </a:rPr>
              <a:t>ShareAlike</a:t>
            </a:r>
            <a:r>
              <a:rPr lang="en-AU" sz="900" dirty="0">
                <a:hlinkClick r:id="rId4"/>
              </a:rPr>
              <a:t> 4.0 International License</a:t>
            </a:r>
            <a:r>
              <a:rPr lang="en-AU" sz="900" dirty="0"/>
              <a:t>.</a:t>
            </a:r>
            <a:r>
              <a:rPr kumimoji="0" lang="en-US" altLang="en-US" sz="900" b="0" i="0" u="none" strike="noStrike" cap="none" normalizeH="0" baseline="0" dirty="0" smtClean="0">
                <a:ln>
                  <a:noFill/>
                </a:ln>
                <a:solidFill>
                  <a:srgbClr val="049CCF"/>
                </a:solidFill>
                <a:effectLst/>
                <a:latin typeface="source sans pro"/>
              </a:rPr>
              <a:t/>
            </a:r>
            <a:br>
              <a:rPr kumimoji="0" lang="en-US" altLang="en-US" sz="900" b="0" i="0" u="none" strike="noStrike" cap="none" normalizeH="0" baseline="0" dirty="0" smtClean="0">
                <a:ln>
                  <a:noFill/>
                </a:ln>
                <a:solidFill>
                  <a:srgbClr val="049CCF"/>
                </a:solidFill>
                <a:effectLst/>
                <a:latin typeface="source sans pro"/>
              </a:rPr>
            </a:br>
            <a:endParaRPr kumimoji="0" lang="en-US" altLang="en-US" sz="900" b="0" i="0" u="none" strike="noStrike" cap="none" normalizeH="0" baseline="0" dirty="0" smtClean="0">
              <a:ln>
                <a:noFill/>
              </a:ln>
              <a:solidFill>
                <a:srgbClr val="049CCF"/>
              </a:solidFill>
              <a:effectLst/>
              <a:latin typeface="source sans pro"/>
            </a:endParaRPr>
          </a:p>
        </p:txBody>
      </p:sp>
      <p:sp>
        <p:nvSpPr>
          <p:cNvPr id="5" name="Rectangle 4"/>
          <p:cNvSpPr/>
          <p:nvPr/>
        </p:nvSpPr>
        <p:spPr>
          <a:xfrm>
            <a:off x="8682962" y="6545642"/>
            <a:ext cx="3509038" cy="307777"/>
          </a:xfrm>
          <a:prstGeom prst="rect">
            <a:avLst/>
          </a:prstGeom>
        </p:spPr>
        <p:txBody>
          <a:bodyPr wrap="none">
            <a:spAutoFit/>
          </a:bodyPr>
          <a:lstStyle/>
          <a:p>
            <a:r>
              <a:rPr lang="en-AU" sz="1400" dirty="0" smtClean="0">
                <a:hlinkClick r:id="rId5"/>
              </a:rPr>
              <a:t>Follow us: https</a:t>
            </a:r>
            <a:r>
              <a:rPr lang="en-AU" sz="1400" dirty="0">
                <a:hlinkClick r:id="rId5"/>
              </a:rPr>
              <a:t>://twitter.com/bizlabacademy</a:t>
            </a:r>
            <a:endParaRPr lang="en-AU" sz="1400" dirty="0"/>
          </a:p>
        </p:txBody>
      </p:sp>
    </p:spTree>
    <p:extLst>
      <p:ext uri="{BB962C8B-B14F-4D97-AF65-F5344CB8AC3E}">
        <p14:creationId xmlns:p14="http://schemas.microsoft.com/office/powerpoint/2010/main" val="15232889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Kinds of prototypes: Embodied</a:t>
            </a:r>
            <a:endParaRPr lang="en-AU" dirty="0">
              <a:solidFill>
                <a:srgbClr val="7030A0"/>
              </a:solidFill>
            </a:endParaRPr>
          </a:p>
        </p:txBody>
      </p:sp>
      <p:pic>
        <p:nvPicPr>
          <p:cNvPr id="10" name="Picture Placeholder 9"/>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74" r="374"/>
          <a:stretch>
            <a:fillRect/>
          </a:stretch>
        </p:blipFill>
        <p:spPr>
          <a:prstGeom prst="rect">
            <a:avLst/>
          </a:prstGeom>
        </p:spPr>
      </p:pic>
      <p:sp>
        <p:nvSpPr>
          <p:cNvPr id="5" name="Content Placeholder 4"/>
          <p:cNvSpPr>
            <a:spLocks noGrp="1"/>
          </p:cNvSpPr>
          <p:nvPr>
            <p:ph type="body" sz="quarter" idx="14"/>
          </p:nvPr>
        </p:nvSpPr>
        <p:spPr/>
        <p:txBody>
          <a:bodyPr>
            <a:normAutofit fontScale="92500" lnSpcReduction="20000"/>
          </a:bodyPr>
          <a:lstStyle/>
          <a:p>
            <a:pPr marL="0" indent="0">
              <a:buNone/>
            </a:pPr>
            <a:r>
              <a:rPr lang="en-AU" b="1" dirty="0" smtClean="0"/>
              <a:t>What</a:t>
            </a:r>
          </a:p>
          <a:p>
            <a:r>
              <a:rPr lang="en-AU" dirty="0" smtClean="0"/>
              <a:t>Role play</a:t>
            </a:r>
          </a:p>
          <a:p>
            <a:r>
              <a:rPr lang="en-AU" dirty="0" smtClean="0"/>
              <a:t>Pop-up store / service</a:t>
            </a:r>
          </a:p>
          <a:p>
            <a:r>
              <a:rPr lang="en-AU" dirty="0" smtClean="0"/>
              <a:t>Pilot / proof of concept </a:t>
            </a:r>
          </a:p>
          <a:p>
            <a:endParaRPr lang="en-AU" dirty="0" smtClean="0"/>
          </a:p>
          <a:p>
            <a:pPr marL="0" indent="0">
              <a:buNone/>
            </a:pPr>
            <a:r>
              <a:rPr lang="en-AU" b="1" dirty="0" smtClean="0"/>
              <a:t>Why</a:t>
            </a:r>
          </a:p>
          <a:p>
            <a:r>
              <a:rPr lang="en-AU" dirty="0" smtClean="0"/>
              <a:t>To simulate and test how your idea works in context, in the ‘real world’</a:t>
            </a:r>
          </a:p>
          <a:p>
            <a:r>
              <a:rPr lang="en-AU" dirty="0" smtClean="0"/>
              <a:t>To test experiences, logistics, interactions, elements in combination or on their own</a:t>
            </a:r>
          </a:p>
          <a:p>
            <a:r>
              <a:rPr lang="en-US" dirty="0" smtClean="0"/>
              <a:t>To help you think your idea through</a:t>
            </a:r>
            <a:endParaRPr lang="en-AU" dirty="0" smtClean="0"/>
          </a:p>
          <a:p>
            <a:r>
              <a:rPr lang="en-AU" dirty="0" smtClean="0"/>
              <a:t>To reveal blind spots or biases</a:t>
            </a:r>
          </a:p>
        </p:txBody>
      </p:sp>
    </p:spTree>
    <p:extLst>
      <p:ext uri="{BB962C8B-B14F-4D97-AF65-F5344CB8AC3E}">
        <p14:creationId xmlns:p14="http://schemas.microsoft.com/office/powerpoint/2010/main" val="1644112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7788" y="806824"/>
            <a:ext cx="9000564" cy="4485281"/>
          </a:xfrm>
          <a:prstGeom prst="rect">
            <a:avLst/>
          </a:prstGeom>
        </p:spPr>
      </p:pic>
    </p:spTree>
    <p:extLst>
      <p:ext uri="{BB962C8B-B14F-4D97-AF65-F5344CB8AC3E}">
        <p14:creationId xmlns:p14="http://schemas.microsoft.com/office/powerpoint/2010/main" val="40135912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146"/>
          <p:cNvSpPr/>
          <p:nvPr/>
        </p:nvSpPr>
        <p:spPr>
          <a:xfrm>
            <a:off x="1784649" y="1159737"/>
            <a:ext cx="8631200" cy="3660400"/>
          </a:xfrm>
          <a:prstGeom prst="rtTriangle">
            <a:avLst/>
          </a:prstGeom>
          <a:solidFill>
            <a:srgbClr val="FFE599">
              <a:alpha val="67960"/>
            </a:srgbClr>
          </a:solidFill>
          <a:ln>
            <a:noFill/>
          </a:ln>
        </p:spPr>
        <p:txBody>
          <a:bodyPr lIns="121900" tIns="121900" rIns="121900" bIns="121900" anchor="ctr" anchorCtr="0">
            <a:noAutofit/>
          </a:bodyPr>
          <a:lstStyle/>
          <a:p>
            <a:endParaRPr sz="2400"/>
          </a:p>
        </p:txBody>
      </p:sp>
      <p:sp>
        <p:nvSpPr>
          <p:cNvPr id="18" name="Shape 147"/>
          <p:cNvSpPr txBox="1"/>
          <p:nvPr/>
        </p:nvSpPr>
        <p:spPr>
          <a:xfrm rot="-396">
            <a:off x="1888213" y="2687600"/>
            <a:ext cx="3476000" cy="401600"/>
          </a:xfrm>
          <a:prstGeom prst="rect">
            <a:avLst/>
          </a:prstGeom>
          <a:noFill/>
          <a:ln>
            <a:noFill/>
          </a:ln>
        </p:spPr>
        <p:txBody>
          <a:bodyPr lIns="121900" tIns="121900" rIns="121900" bIns="121900" anchor="t" anchorCtr="0">
            <a:noAutofit/>
          </a:bodyPr>
          <a:lstStyle/>
          <a:p>
            <a:pPr algn="ctr"/>
            <a:r>
              <a:rPr lang="en" sz="3200" b="1">
                <a:solidFill>
                  <a:srgbClr val="E5B13D"/>
                </a:solidFill>
                <a:latin typeface="Proxima Nova"/>
                <a:ea typeface="Proxima Nova"/>
                <a:cs typeface="Proxima Nova"/>
                <a:sym typeface="Proxima Nova"/>
              </a:rPr>
              <a:t>Uncertainty</a:t>
            </a:r>
          </a:p>
        </p:txBody>
      </p:sp>
      <p:sp>
        <p:nvSpPr>
          <p:cNvPr id="19" name="Shape 148"/>
          <p:cNvSpPr/>
          <p:nvPr/>
        </p:nvSpPr>
        <p:spPr>
          <a:xfrm flipH="1">
            <a:off x="1784649" y="1159737"/>
            <a:ext cx="8631200" cy="3660400"/>
          </a:xfrm>
          <a:prstGeom prst="rtTriangle">
            <a:avLst/>
          </a:prstGeom>
          <a:solidFill>
            <a:srgbClr val="6D9EEB">
              <a:alpha val="64860"/>
            </a:srgbClr>
          </a:solidFill>
          <a:ln>
            <a:noFill/>
          </a:ln>
        </p:spPr>
        <p:txBody>
          <a:bodyPr lIns="121900" tIns="121900" rIns="121900" bIns="121900" anchor="ctr" anchorCtr="0">
            <a:noAutofit/>
          </a:bodyPr>
          <a:lstStyle/>
          <a:p>
            <a:endParaRPr sz="2400"/>
          </a:p>
        </p:txBody>
      </p:sp>
      <p:sp>
        <p:nvSpPr>
          <p:cNvPr id="20" name="Shape 149"/>
          <p:cNvSpPr txBox="1"/>
          <p:nvPr/>
        </p:nvSpPr>
        <p:spPr>
          <a:xfrm rot="-386">
            <a:off x="6903249" y="2687541"/>
            <a:ext cx="3559600" cy="401600"/>
          </a:xfrm>
          <a:prstGeom prst="rect">
            <a:avLst/>
          </a:prstGeom>
          <a:noFill/>
          <a:ln>
            <a:noFill/>
          </a:ln>
        </p:spPr>
        <p:txBody>
          <a:bodyPr lIns="121900" tIns="121900" rIns="121900" bIns="121900" anchor="t" anchorCtr="0">
            <a:noAutofit/>
          </a:bodyPr>
          <a:lstStyle/>
          <a:p>
            <a:pPr algn="ctr"/>
            <a:r>
              <a:rPr lang="en" sz="3200" b="1">
                <a:solidFill>
                  <a:srgbClr val="264F90"/>
                </a:solidFill>
                <a:latin typeface="Proxima Nova"/>
                <a:ea typeface="Proxima Nova"/>
                <a:cs typeface="Proxima Nova"/>
                <a:sym typeface="Proxima Nova"/>
              </a:rPr>
              <a:t>Fidelity</a:t>
            </a:r>
          </a:p>
        </p:txBody>
      </p:sp>
      <p:sp>
        <p:nvSpPr>
          <p:cNvPr id="21" name="Shape 150"/>
          <p:cNvSpPr txBox="1">
            <a:spLocks noGrp="1"/>
          </p:cNvSpPr>
          <p:nvPr>
            <p:ph type="title"/>
          </p:nvPr>
        </p:nvSpPr>
        <p:spPr>
          <a:prstGeom prst="rect">
            <a:avLst/>
          </a:prstGeom>
        </p:spPr>
        <p:txBody>
          <a:bodyPr vert="horz" lIns="91440" tIns="45720" rIns="91440" bIns="45720" rtlCol="0" anchor="t">
            <a:normAutofit/>
          </a:bodyPr>
          <a:lstStyle/>
          <a:p>
            <a:r>
              <a:rPr lang="en" dirty="0">
                <a:sym typeface="Proxima Nova"/>
              </a:rPr>
              <a:t>Prototypes develop over time</a:t>
            </a:r>
          </a:p>
        </p:txBody>
      </p:sp>
      <p:cxnSp>
        <p:nvCxnSpPr>
          <p:cNvPr id="22" name="Shape 152"/>
          <p:cNvCxnSpPr/>
          <p:nvPr/>
        </p:nvCxnSpPr>
        <p:spPr>
          <a:xfrm>
            <a:off x="1451516" y="4875671"/>
            <a:ext cx="9275600" cy="0"/>
          </a:xfrm>
          <a:prstGeom prst="straightConnector1">
            <a:avLst/>
          </a:prstGeom>
          <a:noFill/>
          <a:ln w="38100" cap="flat" cmpd="sng">
            <a:solidFill>
              <a:schemeClr val="dk2"/>
            </a:solidFill>
            <a:prstDash val="solid"/>
            <a:round/>
            <a:headEnd type="none" w="lg" len="lg"/>
            <a:tailEnd type="none" w="lg" len="lg"/>
          </a:ln>
        </p:spPr>
      </p:cxnSp>
      <p:sp>
        <p:nvSpPr>
          <p:cNvPr id="23" name="Shape 153"/>
          <p:cNvSpPr txBox="1"/>
          <p:nvPr/>
        </p:nvSpPr>
        <p:spPr>
          <a:xfrm>
            <a:off x="3236916" y="4884171"/>
            <a:ext cx="5820800" cy="401600"/>
          </a:xfrm>
          <a:prstGeom prst="rect">
            <a:avLst/>
          </a:prstGeom>
          <a:noFill/>
          <a:ln>
            <a:noFill/>
          </a:ln>
        </p:spPr>
        <p:txBody>
          <a:bodyPr lIns="121900" tIns="121900" rIns="121900" bIns="121900" anchor="t" anchorCtr="0">
            <a:noAutofit/>
          </a:bodyPr>
          <a:lstStyle/>
          <a:p>
            <a:pPr algn="ctr"/>
            <a:r>
              <a:rPr lang="en" sz="3200" b="1">
                <a:latin typeface="Proxima Nova"/>
                <a:ea typeface="Proxima Nova"/>
                <a:cs typeface="Proxima Nova"/>
                <a:sym typeface="Proxima Nova"/>
              </a:rPr>
              <a:t>Time</a:t>
            </a:r>
          </a:p>
        </p:txBody>
      </p:sp>
      <p:sp>
        <p:nvSpPr>
          <p:cNvPr id="24" name="Shape 154"/>
          <p:cNvSpPr/>
          <p:nvPr/>
        </p:nvSpPr>
        <p:spPr>
          <a:xfrm>
            <a:off x="10517450" y="4665354"/>
            <a:ext cx="223033" cy="423767"/>
          </a:xfrm>
          <a:custGeom>
            <a:avLst/>
            <a:gdLst/>
            <a:ahLst/>
            <a:cxnLst/>
            <a:rect l="0" t="0" r="0" b="0"/>
            <a:pathLst>
              <a:path w="6691" h="12713" extrusionOk="0">
                <a:moveTo>
                  <a:pt x="0" y="0"/>
                </a:moveTo>
                <a:lnTo>
                  <a:pt x="6691" y="6022"/>
                </a:lnTo>
                <a:lnTo>
                  <a:pt x="670" y="12713"/>
                </a:lnTo>
              </a:path>
            </a:pathLst>
          </a:custGeom>
          <a:noFill/>
          <a:ln w="38100" cap="flat" cmpd="sng">
            <a:solidFill>
              <a:schemeClr val="dk2"/>
            </a:solidFill>
            <a:prstDash val="solid"/>
            <a:round/>
            <a:headEnd type="none" w="lg" len="lg"/>
            <a:tailEnd type="none" w="lg" len="lg"/>
          </a:ln>
        </p:spPr>
      </p:sp>
    </p:spTree>
    <p:extLst>
      <p:ext uri="{BB962C8B-B14F-4D97-AF65-F5344CB8AC3E}">
        <p14:creationId xmlns:p14="http://schemas.microsoft.com/office/powerpoint/2010/main" val="2569625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Prototyping journey – low-fi to high-fi</a:t>
            </a:r>
            <a:endParaRPr lang="en-AU" dirty="0"/>
          </a:p>
        </p:txBody>
      </p:sp>
      <p:pic>
        <p:nvPicPr>
          <p:cNvPr id="25" name="Picture Placeholder 24"/>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5532" r="5532"/>
          <a:stretch>
            <a:fillRect/>
          </a:stretch>
        </p:blipFill>
        <p:spPr>
          <a:prstGeom prst="rect">
            <a:avLst/>
          </a:prstGeom>
        </p:spPr>
      </p:pic>
      <p:pic>
        <p:nvPicPr>
          <p:cNvPr id="14" name="Picture 2" descr="4250614846073886127420716"/>
          <p:cNvPicPr>
            <a:picLocks noGrp="1" noChangeAspect="1" noChangeArrowheads="1"/>
          </p:cNvPicPr>
          <p:nvPr>
            <p:ph type="pic" sz="quarter" idx="13"/>
          </p:nvPr>
        </p:nvPicPr>
        <p:blipFill rotWithShape="1">
          <a:blip r:embed="rId4" cstate="print">
            <a:extLst>
              <a:ext uri="{28A0092B-C50C-407E-A947-70E740481C1C}">
                <a14:useLocalDpi xmlns:a14="http://schemas.microsoft.com/office/drawing/2010/main" val="0"/>
              </a:ext>
            </a:extLst>
          </a:blip>
          <a:srcRect l="5481" r="5481"/>
          <a:stretch/>
        </p:blipFill>
        <p:spPr bwMode="auto">
          <a:xfrm rot="5400000">
            <a:off x="3647899" y="1469456"/>
            <a:ext cx="2101305" cy="177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Placeholder 8"/>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15474" b="15474"/>
          <a:stretch>
            <a:fillRect/>
          </a:stretch>
        </p:blipFill>
        <p:spPr>
          <a:prstGeom prst="rect">
            <a:avLst/>
          </a:prstGeom>
        </p:spPr>
      </p:pic>
      <p:pic>
        <p:nvPicPr>
          <p:cNvPr id="6" name="Picture Placeholder 5"/>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10375" r="10375"/>
          <a:stretch>
            <a:fillRect/>
          </a:stretch>
        </p:blipFill>
        <p:spPr/>
      </p:pic>
      <p:sp>
        <p:nvSpPr>
          <p:cNvPr id="10" name="Text Placeholder 9"/>
          <p:cNvSpPr>
            <a:spLocks noGrp="1"/>
          </p:cNvSpPr>
          <p:nvPr>
            <p:ph type="body" sz="quarter" idx="16"/>
          </p:nvPr>
        </p:nvSpPr>
        <p:spPr/>
        <p:txBody>
          <a:bodyPr vert="horz" lIns="91440" tIns="45720" rIns="91440" bIns="45720" rtlCol="0">
            <a:normAutofit/>
          </a:bodyPr>
          <a:lstStyle/>
          <a:p>
            <a:r>
              <a:rPr lang="en-AU" b="1" dirty="0" smtClean="0"/>
              <a:t>Lego prototyping </a:t>
            </a:r>
            <a:r>
              <a:rPr lang="en-AU" dirty="0" smtClean="0"/>
              <a:t>digital health check interaction at a digital roadshow</a:t>
            </a:r>
            <a:endParaRPr lang="en-AU" dirty="0"/>
          </a:p>
        </p:txBody>
      </p:sp>
      <p:sp>
        <p:nvSpPr>
          <p:cNvPr id="11" name="Text Placeholder 10"/>
          <p:cNvSpPr>
            <a:spLocks noGrp="1"/>
          </p:cNvSpPr>
          <p:nvPr>
            <p:ph type="body" sz="quarter" idx="17"/>
          </p:nvPr>
        </p:nvSpPr>
        <p:spPr/>
        <p:txBody>
          <a:bodyPr vert="horz" lIns="91440" tIns="45720" rIns="91440" bIns="45720" rtlCol="0">
            <a:normAutofit/>
          </a:bodyPr>
          <a:lstStyle/>
          <a:p>
            <a:r>
              <a:rPr lang="en-AU" b="1" dirty="0"/>
              <a:t>Paper </a:t>
            </a:r>
            <a:r>
              <a:rPr lang="en-AU" b="1" dirty="0" smtClean="0"/>
              <a:t>prototype </a:t>
            </a:r>
            <a:r>
              <a:rPr lang="en-AU" dirty="0" smtClean="0"/>
              <a:t>of </a:t>
            </a:r>
            <a:r>
              <a:rPr lang="en-AU" b="1" dirty="0" smtClean="0"/>
              <a:t> </a:t>
            </a:r>
            <a:r>
              <a:rPr lang="en-AU" dirty="0" smtClean="0"/>
              <a:t>digital health check to learn</a:t>
            </a:r>
            <a:endParaRPr lang="en-AU" dirty="0"/>
          </a:p>
        </p:txBody>
      </p:sp>
      <p:sp>
        <p:nvSpPr>
          <p:cNvPr id="12" name="Text Placeholder 11"/>
          <p:cNvSpPr>
            <a:spLocks noGrp="1"/>
          </p:cNvSpPr>
          <p:nvPr>
            <p:ph type="body" sz="quarter" idx="18"/>
          </p:nvPr>
        </p:nvSpPr>
        <p:spPr/>
        <p:txBody>
          <a:bodyPr vert="horz" lIns="91440" tIns="45720" rIns="91440" bIns="45720" rtlCol="0">
            <a:normAutofit/>
          </a:bodyPr>
          <a:lstStyle/>
          <a:p>
            <a:r>
              <a:rPr lang="en-AU" b="1" dirty="0"/>
              <a:t>Paper prototype </a:t>
            </a:r>
            <a:r>
              <a:rPr lang="en-AU" dirty="0"/>
              <a:t>(fifth-sixth iteration</a:t>
            </a:r>
            <a:r>
              <a:rPr lang="en-AU" dirty="0" smtClean="0"/>
              <a:t>) health check to test desirability and appeal with businesses</a:t>
            </a:r>
            <a:endParaRPr lang="en-AU" dirty="0"/>
          </a:p>
        </p:txBody>
      </p:sp>
      <p:sp>
        <p:nvSpPr>
          <p:cNvPr id="13" name="Text Placeholder 12"/>
          <p:cNvSpPr>
            <a:spLocks noGrp="1"/>
          </p:cNvSpPr>
          <p:nvPr>
            <p:ph type="body" sz="quarter" idx="19"/>
          </p:nvPr>
        </p:nvSpPr>
        <p:spPr/>
        <p:txBody>
          <a:bodyPr/>
          <a:lstStyle/>
          <a:p>
            <a:r>
              <a:rPr lang="en-AU" b="1" dirty="0" smtClean="0"/>
              <a:t>Clickable prototype </a:t>
            </a:r>
            <a:r>
              <a:rPr lang="en-AU" dirty="0" smtClean="0"/>
              <a:t>– to test usability, understanding and detailed functionality</a:t>
            </a:r>
            <a:endParaRPr lang="en-AU" dirty="0"/>
          </a:p>
        </p:txBody>
      </p:sp>
    </p:spTree>
    <p:extLst>
      <p:ext uri="{BB962C8B-B14F-4D97-AF65-F5344CB8AC3E}">
        <p14:creationId xmlns:p14="http://schemas.microsoft.com/office/powerpoint/2010/main" val="24895567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Activity – Prototype </a:t>
            </a:r>
            <a:r>
              <a:rPr lang="en-AU" dirty="0" smtClean="0"/>
              <a:t>your concepts</a:t>
            </a:r>
            <a:endParaRPr lang="en-AU" dirty="0"/>
          </a:p>
        </p:txBody>
      </p:sp>
      <p:sp>
        <p:nvSpPr>
          <p:cNvPr id="3" name="Text Placeholder 2"/>
          <p:cNvSpPr>
            <a:spLocks noGrp="1"/>
          </p:cNvSpPr>
          <p:nvPr>
            <p:ph type="body" sz="quarter" idx="11"/>
          </p:nvPr>
        </p:nvSpPr>
        <p:spPr>
          <a:xfrm>
            <a:off x="2333984" y="1612798"/>
            <a:ext cx="9717877" cy="1005274"/>
          </a:xfrm>
        </p:spPr>
        <p:txBody>
          <a:bodyPr>
            <a:noAutofit/>
          </a:bodyPr>
          <a:lstStyle/>
          <a:p>
            <a:pPr marL="0" lvl="0" indent="0">
              <a:lnSpc>
                <a:spcPct val="100000"/>
              </a:lnSpc>
              <a:buNone/>
            </a:pPr>
            <a:r>
              <a:rPr lang="en-AU" sz="2400" b="1" dirty="0" smtClean="0">
                <a:solidFill>
                  <a:schemeClr val="tx1"/>
                </a:solidFill>
              </a:rPr>
              <a:t>Individually, develop a prototype of your concept using the materials available </a:t>
            </a:r>
            <a:r>
              <a:rPr lang="en-AU" sz="2400" dirty="0" smtClean="0">
                <a:solidFill>
                  <a:schemeClr val="tx1"/>
                </a:solidFill>
              </a:rPr>
              <a:t>(this could be a physical, descriptive or immersive prototype) </a:t>
            </a:r>
          </a:p>
        </p:txBody>
      </p:sp>
      <p:pic>
        <p:nvPicPr>
          <p:cNvPr id="4" name="Picture Placeholder 24"/>
          <p:cNvPicPr>
            <a:picLocks noChangeAspect="1"/>
          </p:cNvPicPr>
          <p:nvPr/>
        </p:nvPicPr>
        <p:blipFill>
          <a:blip r:embed="rId3" cstate="print">
            <a:extLst>
              <a:ext uri="{28A0092B-C50C-407E-A947-70E740481C1C}">
                <a14:useLocalDpi xmlns:a14="http://schemas.microsoft.com/office/drawing/2010/main" val="0"/>
              </a:ext>
            </a:extLst>
          </a:blip>
          <a:srcRect l="5520" r="5520"/>
          <a:stretch>
            <a:fillRect/>
          </a:stretch>
        </p:blipFill>
        <p:spPr>
          <a:xfrm>
            <a:off x="586898" y="3475750"/>
            <a:ext cx="2700283" cy="227533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3673" y="3475750"/>
            <a:ext cx="4718189" cy="230994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4357" y="3456920"/>
            <a:ext cx="3652141" cy="2328777"/>
          </a:xfrm>
          <a:prstGeom prst="rect">
            <a:avLst/>
          </a:prstGeom>
        </p:spPr>
      </p:pic>
    </p:spTree>
    <p:extLst>
      <p:ext uri="{BB962C8B-B14F-4D97-AF65-F5344CB8AC3E}">
        <p14:creationId xmlns:p14="http://schemas.microsoft.com/office/powerpoint/2010/main" val="3607774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Activity – </a:t>
            </a:r>
            <a:r>
              <a:rPr lang="en-AU" dirty="0" smtClean="0"/>
              <a:t>Discuss &amp; iterate your prototype in pairs</a:t>
            </a:r>
            <a:endParaRPr lang="en-AU" dirty="0"/>
          </a:p>
        </p:txBody>
      </p:sp>
      <p:sp>
        <p:nvSpPr>
          <p:cNvPr id="3" name="Text Placeholder 2"/>
          <p:cNvSpPr>
            <a:spLocks noGrp="1"/>
          </p:cNvSpPr>
          <p:nvPr>
            <p:ph type="body" sz="quarter" idx="11"/>
          </p:nvPr>
        </p:nvSpPr>
        <p:spPr/>
        <p:txBody>
          <a:bodyPr>
            <a:noAutofit/>
          </a:bodyPr>
          <a:lstStyle/>
          <a:p>
            <a:pPr marL="0" lvl="0" indent="0">
              <a:lnSpc>
                <a:spcPct val="100000"/>
              </a:lnSpc>
              <a:buNone/>
            </a:pPr>
            <a:r>
              <a:rPr lang="en-AU" sz="2400" b="1" dirty="0">
                <a:solidFill>
                  <a:schemeClr val="tx1"/>
                </a:solidFill>
              </a:rPr>
              <a:t>Share your prototype with your </a:t>
            </a:r>
            <a:r>
              <a:rPr lang="en-AU" sz="2400" b="1" dirty="0" smtClean="0">
                <a:solidFill>
                  <a:schemeClr val="tx1"/>
                </a:solidFill>
              </a:rPr>
              <a:t>partner</a:t>
            </a:r>
            <a:endParaRPr lang="en-AU" sz="2400" dirty="0">
              <a:solidFill>
                <a:schemeClr val="tx1"/>
              </a:solidFill>
            </a:endParaRPr>
          </a:p>
          <a:p>
            <a:pPr>
              <a:lnSpc>
                <a:spcPct val="100000"/>
              </a:lnSpc>
            </a:pPr>
            <a:r>
              <a:rPr lang="en-AU" sz="2400" dirty="0">
                <a:solidFill>
                  <a:schemeClr val="tx1"/>
                </a:solidFill>
              </a:rPr>
              <a:t>What have you created and why?</a:t>
            </a:r>
          </a:p>
          <a:p>
            <a:pPr>
              <a:lnSpc>
                <a:spcPct val="100000"/>
              </a:lnSpc>
            </a:pPr>
            <a:r>
              <a:rPr lang="en-AU" sz="2400" dirty="0">
                <a:solidFill>
                  <a:schemeClr val="tx1"/>
                </a:solidFill>
              </a:rPr>
              <a:t>Gather </a:t>
            </a:r>
            <a:r>
              <a:rPr lang="en-AU" sz="2400" dirty="0" smtClean="0">
                <a:solidFill>
                  <a:schemeClr val="tx1"/>
                </a:solidFill>
              </a:rPr>
              <a:t>feedback: </a:t>
            </a:r>
            <a:r>
              <a:rPr lang="en-AU" sz="2400" dirty="0">
                <a:solidFill>
                  <a:schemeClr val="tx1"/>
                </a:solidFill>
              </a:rPr>
              <a:t>What works? What doesn’t? </a:t>
            </a:r>
            <a:endParaRPr lang="en-AU" sz="2400" dirty="0" smtClean="0">
              <a:solidFill>
                <a:schemeClr val="tx1"/>
              </a:solidFill>
            </a:endParaRPr>
          </a:p>
          <a:p>
            <a:pPr>
              <a:lnSpc>
                <a:spcPct val="100000"/>
              </a:lnSpc>
            </a:pPr>
            <a:r>
              <a:rPr lang="en-AU" sz="2400" dirty="0">
                <a:solidFill>
                  <a:schemeClr val="tx1"/>
                </a:solidFill>
              </a:rPr>
              <a:t>Choose one of the prototypes to iterate further: What  could you substitute, combine, adapt, modify, put to another use, eliminate or reverse?</a:t>
            </a:r>
            <a:endParaRPr lang="en-AU" sz="2400" b="1" dirty="0">
              <a:solidFill>
                <a:schemeClr val="tx1"/>
              </a:solidFill>
            </a:endParaRPr>
          </a:p>
          <a:p>
            <a:pPr>
              <a:lnSpc>
                <a:spcPct val="100000"/>
              </a:lnSpc>
            </a:pPr>
            <a:endParaRPr lang="en-AU" sz="2400" dirty="0">
              <a:solidFill>
                <a:schemeClr val="tx1"/>
              </a:solidFill>
            </a:endParaRPr>
          </a:p>
        </p:txBody>
      </p:sp>
      <p:sp>
        <p:nvSpPr>
          <p:cNvPr id="5" name="Text Placeholder 4"/>
          <p:cNvSpPr>
            <a:spLocks noGrp="1"/>
          </p:cNvSpPr>
          <p:nvPr>
            <p:ph type="body" sz="quarter" idx="12"/>
          </p:nvPr>
        </p:nvSpPr>
        <p:spPr/>
        <p:txBody>
          <a:bodyPr/>
          <a:lstStyle/>
          <a:p>
            <a:endParaRPr lang="en-AU"/>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333673" y="1612798"/>
            <a:ext cx="4786142" cy="3589606"/>
          </a:xfrm>
          <a:prstGeom prst="rect">
            <a:avLst/>
          </a:prstGeom>
        </p:spPr>
      </p:pic>
    </p:spTree>
    <p:extLst>
      <p:ext uri="{BB962C8B-B14F-4D97-AF65-F5344CB8AC3E}">
        <p14:creationId xmlns:p14="http://schemas.microsoft.com/office/powerpoint/2010/main" val="4164073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Activity – </a:t>
            </a:r>
            <a:r>
              <a:rPr lang="en-AU" dirty="0" smtClean="0"/>
              <a:t>as a </a:t>
            </a:r>
            <a:r>
              <a:rPr lang="en-AU" dirty="0"/>
              <a:t>team ‘mash-up’ </a:t>
            </a:r>
            <a:r>
              <a:rPr lang="en-AU" dirty="0" smtClean="0"/>
              <a:t>your prototypes</a:t>
            </a:r>
            <a:endParaRPr lang="en-AU" dirty="0"/>
          </a:p>
        </p:txBody>
      </p:sp>
      <p:sp>
        <p:nvSpPr>
          <p:cNvPr id="3" name="Text Placeholder 2"/>
          <p:cNvSpPr>
            <a:spLocks noGrp="1"/>
          </p:cNvSpPr>
          <p:nvPr>
            <p:ph type="body" sz="quarter" idx="11"/>
          </p:nvPr>
        </p:nvSpPr>
        <p:spPr/>
        <p:txBody>
          <a:bodyPr>
            <a:noAutofit/>
          </a:bodyPr>
          <a:lstStyle/>
          <a:p>
            <a:pPr marL="0" lvl="0" indent="0">
              <a:lnSpc>
                <a:spcPct val="100000"/>
              </a:lnSpc>
              <a:buNone/>
            </a:pPr>
            <a:r>
              <a:rPr lang="en-AU" sz="2400" b="1" dirty="0">
                <a:solidFill>
                  <a:schemeClr val="tx1"/>
                </a:solidFill>
              </a:rPr>
              <a:t>As a team, bring all the solutions together to create </a:t>
            </a:r>
            <a:r>
              <a:rPr lang="en-AU" sz="2400" b="1" dirty="0" smtClean="0">
                <a:solidFill>
                  <a:schemeClr val="tx1"/>
                </a:solidFill>
              </a:rPr>
              <a:t>one prototype</a:t>
            </a:r>
            <a:r>
              <a:rPr lang="en-AU" sz="2400" dirty="0" smtClean="0">
                <a:solidFill>
                  <a:schemeClr val="tx1"/>
                </a:solidFill>
              </a:rPr>
              <a:t>. </a:t>
            </a:r>
            <a:r>
              <a:rPr lang="en-AU" sz="2400" dirty="0">
                <a:solidFill>
                  <a:schemeClr val="tx1"/>
                </a:solidFill>
              </a:rPr>
              <a:t>Adapt, modify,  integrate and cut out elements. Then simplify your prototype! </a:t>
            </a:r>
            <a:endParaRPr lang="en-AU" sz="2400" dirty="0" smtClean="0">
              <a:solidFill>
                <a:schemeClr val="tx1"/>
              </a:solidFill>
            </a:endParaRPr>
          </a:p>
          <a:p>
            <a:pPr marL="0" lvl="0" indent="0">
              <a:lnSpc>
                <a:spcPct val="100000"/>
              </a:lnSpc>
              <a:buNone/>
            </a:pPr>
            <a:endParaRPr lang="en-AU" sz="2400" b="1" dirty="0" smtClean="0">
              <a:solidFill>
                <a:schemeClr val="tx1"/>
              </a:solidFill>
            </a:endParaRPr>
          </a:p>
          <a:p>
            <a:pPr marL="0" indent="0">
              <a:buNone/>
            </a:pPr>
            <a:r>
              <a:rPr lang="en-AU" sz="2000" i="1" dirty="0" smtClean="0"/>
              <a:t>Note: </a:t>
            </a:r>
            <a:r>
              <a:rPr lang="en-AU" sz="2000" dirty="0" smtClean="0"/>
              <a:t>Teams will need to take photos/and or make photocopies </a:t>
            </a:r>
            <a:r>
              <a:rPr lang="en-AU" sz="2000" dirty="0"/>
              <a:t>of your </a:t>
            </a:r>
            <a:r>
              <a:rPr lang="en-AU" sz="2000" dirty="0" smtClean="0"/>
              <a:t>prototypes</a:t>
            </a:r>
            <a:r>
              <a:rPr lang="en-AU" sz="2000" dirty="0" smtClean="0">
                <a:solidFill>
                  <a:schemeClr val="tx1"/>
                </a:solidFill>
                <a:cs typeface="Arial" panose="020B0604020202020204" pitchFamily="34" charset="0"/>
              </a:rPr>
              <a:t> for prototype testing. You will need to be able to test </a:t>
            </a:r>
            <a:r>
              <a:rPr lang="en-AU" sz="2000" b="1" dirty="0" smtClean="0">
                <a:solidFill>
                  <a:schemeClr val="tx1"/>
                </a:solidFill>
                <a:cs typeface="Arial" panose="020B0604020202020204" pitchFamily="34" charset="0"/>
              </a:rPr>
              <a:t>2 copies of your prototype </a:t>
            </a:r>
            <a:r>
              <a:rPr lang="en-AU" sz="2000" dirty="0" smtClean="0">
                <a:solidFill>
                  <a:schemeClr val="tx1"/>
                </a:solidFill>
                <a:cs typeface="Arial" panose="020B0604020202020204" pitchFamily="34" charset="0"/>
              </a:rPr>
              <a:t>at the same time. </a:t>
            </a:r>
            <a:endParaRPr lang="en-AU" sz="20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522" y="1737926"/>
            <a:ext cx="4761128" cy="3555968"/>
          </a:xfrm>
          <a:prstGeom prst="rect">
            <a:avLst/>
          </a:prstGeom>
        </p:spPr>
      </p:pic>
    </p:spTree>
    <p:extLst>
      <p:ext uri="{BB962C8B-B14F-4D97-AF65-F5344CB8AC3E}">
        <p14:creationId xmlns:p14="http://schemas.microsoft.com/office/powerpoint/2010/main" val="36319539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Activity: Make a duplicate of your refined prototype</a:t>
            </a:r>
            <a:endParaRPr lang="en-AU" dirty="0"/>
          </a:p>
        </p:txBody>
      </p:sp>
      <p:sp>
        <p:nvSpPr>
          <p:cNvPr id="3" name="Text Placeholder 2"/>
          <p:cNvSpPr>
            <a:spLocks noGrp="1"/>
          </p:cNvSpPr>
          <p:nvPr>
            <p:ph type="body" sz="quarter" idx="11"/>
          </p:nvPr>
        </p:nvSpPr>
        <p:spPr/>
        <p:txBody>
          <a:bodyPr/>
          <a:lstStyle/>
          <a:p>
            <a:r>
              <a:rPr lang="en-AU" dirty="0" smtClean="0"/>
              <a:t>For testing purposes we need to copies of your refined prototype (they don’t have to be </a:t>
            </a:r>
            <a:r>
              <a:rPr lang="en-AU" i="1" dirty="0" smtClean="0"/>
              <a:t>exactly</a:t>
            </a:r>
            <a:r>
              <a:rPr lang="en-AU" dirty="0" smtClean="0"/>
              <a:t> the same but close enough to give the same ‘vibe’ for the purpose of testing) </a:t>
            </a:r>
            <a:endParaRPr lang="en-AU"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539" y="3568832"/>
            <a:ext cx="3863350" cy="288544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9280" y="3555999"/>
            <a:ext cx="3863350" cy="2885440"/>
          </a:xfrm>
          <a:prstGeom prst="rect">
            <a:avLst/>
          </a:prstGeom>
        </p:spPr>
      </p:pic>
      <p:sp>
        <p:nvSpPr>
          <p:cNvPr id="6" name="TextBox 5"/>
          <p:cNvSpPr txBox="1"/>
          <p:nvPr/>
        </p:nvSpPr>
        <p:spPr>
          <a:xfrm>
            <a:off x="5698363" y="4213889"/>
            <a:ext cx="798617" cy="1569660"/>
          </a:xfrm>
          <a:prstGeom prst="rect">
            <a:avLst/>
          </a:prstGeom>
          <a:noFill/>
        </p:spPr>
        <p:txBody>
          <a:bodyPr wrap="none" rtlCol="0">
            <a:spAutoFit/>
          </a:bodyPr>
          <a:lstStyle/>
          <a:p>
            <a:r>
              <a:rPr lang="en-AU" sz="9600" dirty="0" smtClean="0">
                <a:solidFill>
                  <a:schemeClr val="accent5"/>
                </a:solidFill>
              </a:rPr>
              <a:t>+</a:t>
            </a:r>
            <a:endParaRPr lang="en-AU" sz="9600" dirty="0">
              <a:solidFill>
                <a:schemeClr val="accent5"/>
              </a:solidFill>
            </a:endParaRPr>
          </a:p>
        </p:txBody>
      </p:sp>
    </p:spTree>
    <p:extLst>
      <p:ext uri="{BB962C8B-B14F-4D97-AF65-F5344CB8AC3E}">
        <p14:creationId xmlns:p14="http://schemas.microsoft.com/office/powerpoint/2010/main" val="3037779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3" b="103"/>
          <a:stretch>
            <a:fillRect/>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18</a:t>
            </a:fld>
            <a:endParaRPr lang="en-AU">
              <a:solidFill>
                <a:prstClr val="black">
                  <a:tint val="75000"/>
                </a:prstClr>
              </a:solidFill>
            </a:endParaRPr>
          </a:p>
        </p:txBody>
      </p:sp>
      <p:sp>
        <p:nvSpPr>
          <p:cNvPr id="9" name="TextBox 8"/>
          <p:cNvSpPr txBox="1"/>
          <p:nvPr/>
        </p:nvSpPr>
        <p:spPr>
          <a:xfrm>
            <a:off x="2081197" y="5248354"/>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4" name="Rectangle 3"/>
          <p:cNvSpPr/>
          <p:nvPr/>
        </p:nvSpPr>
        <p:spPr>
          <a:xfrm>
            <a:off x="8953613" y="6453286"/>
            <a:ext cx="3238387" cy="307777"/>
          </a:xfrm>
          <a:prstGeom prst="rect">
            <a:avLst/>
          </a:prstGeom>
        </p:spPr>
        <p:txBody>
          <a:bodyPr wrap="none">
            <a:spAutoFit/>
          </a:bodyPr>
          <a:lstStyle/>
          <a:p>
            <a:r>
              <a:rPr lang="en-AU" sz="1400" dirty="0">
                <a:solidFill>
                  <a:schemeClr val="bg1"/>
                </a:solidFill>
                <a:latin typeface="-apple-system"/>
              </a:rPr>
              <a:t>Photo by </a:t>
            </a:r>
            <a:r>
              <a:rPr lang="en-AU" sz="1400" dirty="0" err="1">
                <a:solidFill>
                  <a:schemeClr val="bg1"/>
                </a:solidFill>
                <a:latin typeface="-apple-system"/>
                <a:hlinkClick r:id="rId4"/>
              </a:rPr>
              <a:t>meredith</a:t>
            </a:r>
            <a:r>
              <a:rPr lang="en-AU" sz="1400" dirty="0">
                <a:solidFill>
                  <a:schemeClr val="bg1"/>
                </a:solidFill>
                <a:latin typeface="-apple-system"/>
                <a:hlinkClick r:id="rId4"/>
              </a:rPr>
              <a:t> hunter</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10582954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Prototype testing</a:t>
            </a:r>
            <a:endParaRPr lang="en-AU" b="1" dirty="0">
              <a:solidFill>
                <a:srgbClr val="FF0000"/>
              </a:solidFill>
            </a:endParaRPr>
          </a:p>
        </p:txBody>
      </p:sp>
      <p:pic>
        <p:nvPicPr>
          <p:cNvPr id="8" name="Picture Placeholder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5221" b="5221"/>
          <a:stretch>
            <a:fillRect/>
          </a:stretch>
        </p:blipFill>
        <p:spPr>
          <a:xfrm>
            <a:off x="6123343" y="1327462"/>
            <a:ext cx="5797473" cy="3894137"/>
          </a:xfrm>
        </p:spPr>
      </p:pic>
      <p:sp>
        <p:nvSpPr>
          <p:cNvPr id="3" name="Content Placeholder 2"/>
          <p:cNvSpPr>
            <a:spLocks noGrp="1"/>
          </p:cNvSpPr>
          <p:nvPr>
            <p:ph type="body" sz="quarter" idx="14"/>
          </p:nvPr>
        </p:nvSpPr>
        <p:spPr/>
        <p:txBody>
          <a:bodyPr>
            <a:normAutofit/>
          </a:bodyPr>
          <a:lstStyle/>
          <a:p>
            <a:pPr marL="0" indent="0">
              <a:buNone/>
            </a:pPr>
            <a:r>
              <a:rPr lang="en-AU" sz="2400" b="1" dirty="0" smtClean="0"/>
              <a:t>We test to…</a:t>
            </a:r>
            <a:endParaRPr lang="en-AU" sz="2400" b="1" dirty="0"/>
          </a:p>
          <a:p>
            <a:pPr marL="285750" indent="-285750">
              <a:buFont typeface="Arial" panose="020B0604020202020204" pitchFamily="34" charset="0"/>
              <a:buChar char="•"/>
            </a:pPr>
            <a:r>
              <a:rPr lang="en-AU" sz="2400" dirty="0" smtClean="0"/>
              <a:t>Get </a:t>
            </a:r>
            <a:r>
              <a:rPr lang="en-AU" sz="2400" dirty="0"/>
              <a:t>user feedback on our ideas: what’s working, what’s not working and why</a:t>
            </a:r>
          </a:p>
          <a:p>
            <a:pPr marL="285750" indent="-285750">
              <a:buFont typeface="Arial" panose="020B0604020202020204" pitchFamily="34" charset="0"/>
              <a:buChar char="•"/>
            </a:pPr>
            <a:r>
              <a:rPr lang="en-AU" sz="2400" dirty="0" smtClean="0"/>
              <a:t>Stretch </a:t>
            </a:r>
            <a:r>
              <a:rPr lang="en-AU" sz="2400" dirty="0"/>
              <a:t>our thinking, build on and improve our ideas based on user input</a:t>
            </a:r>
          </a:p>
          <a:p>
            <a:pPr marL="285750" indent="-285750">
              <a:buFont typeface="Arial" panose="020B0604020202020204" pitchFamily="34" charset="0"/>
              <a:buChar char="•"/>
            </a:pPr>
            <a:r>
              <a:rPr lang="en-AU" sz="2400" dirty="0" smtClean="0"/>
              <a:t>Compare</a:t>
            </a:r>
            <a:r>
              <a:rPr lang="en-AU" sz="2400" dirty="0"/>
              <a:t>, evaluate and prioritise the concepts</a:t>
            </a:r>
          </a:p>
          <a:p>
            <a:endParaRPr lang="en-AU" sz="2400" dirty="0"/>
          </a:p>
        </p:txBody>
      </p:sp>
      <p:sp>
        <p:nvSpPr>
          <p:cNvPr id="4" name="Slide Number Placeholder 3"/>
          <p:cNvSpPr>
            <a:spLocks noGrp="1"/>
          </p:cNvSpPr>
          <p:nvPr>
            <p:ph type="sldNum" sz="quarter" idx="4294967295"/>
          </p:nvPr>
        </p:nvSpPr>
        <p:spPr>
          <a:xfrm>
            <a:off x="9448800" y="6156325"/>
            <a:ext cx="2743200" cy="365125"/>
          </a:xfrm>
          <a:prstGeom prst="rect">
            <a:avLst/>
          </a:prstGeom>
        </p:spPr>
        <p:txBody>
          <a:bodyPr/>
          <a:lstStyle/>
          <a:p>
            <a:fld id="{16E6302E-8426-4869-AF56-DD516A430869}" type="slidenum">
              <a:rPr lang="en-AU" smtClean="0"/>
              <a:t>19</a:t>
            </a:fld>
            <a:endParaRPr lang="en-AU"/>
          </a:p>
        </p:txBody>
      </p:sp>
    </p:spTree>
    <p:extLst>
      <p:ext uri="{BB962C8B-B14F-4D97-AF65-F5344CB8AC3E}">
        <p14:creationId xmlns:p14="http://schemas.microsoft.com/office/powerpoint/2010/main" val="19686107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3" name="TextBox 2"/>
          <p:cNvSpPr txBox="1"/>
          <p:nvPr/>
        </p:nvSpPr>
        <p:spPr>
          <a:xfrm>
            <a:off x="431969" y="1012954"/>
            <a:ext cx="4371037" cy="3785652"/>
          </a:xfrm>
          <a:prstGeom prst="rect">
            <a:avLst/>
          </a:prstGeom>
          <a:noFill/>
        </p:spPr>
        <p:txBody>
          <a:bodyPr wrap="square" rtlCol="0">
            <a:spAutoFit/>
          </a:bodyPr>
          <a:lstStyle/>
          <a:p>
            <a:pPr marL="342900" indent="-342900">
              <a:buAutoNum type="arabicPeriod"/>
            </a:pPr>
            <a:r>
              <a:rPr lang="en-AU" sz="2400" b="1" dirty="0" smtClean="0"/>
              <a:t>Find your post-it note commitment </a:t>
            </a:r>
            <a:r>
              <a:rPr lang="en-AU" sz="2400" dirty="0" smtClean="0"/>
              <a:t>(what you committed to trying in the next week after day 1)</a:t>
            </a:r>
          </a:p>
          <a:p>
            <a:pPr marL="342900" indent="-342900">
              <a:buAutoNum type="arabicPeriod"/>
            </a:pPr>
            <a:r>
              <a:rPr lang="en-AU" sz="2400" dirty="0" smtClean="0"/>
              <a:t>At your table, </a:t>
            </a:r>
            <a:r>
              <a:rPr lang="en-AU" sz="2400" b="1" dirty="0" smtClean="0"/>
              <a:t>discuss</a:t>
            </a:r>
            <a:r>
              <a:rPr lang="en-AU" sz="2400" dirty="0" smtClean="0"/>
              <a:t> how you went with your commitment last week</a:t>
            </a:r>
          </a:p>
          <a:p>
            <a:pPr marL="342900" indent="-342900">
              <a:buAutoNum type="arabicPeriod"/>
            </a:pPr>
            <a:r>
              <a:rPr lang="en-AU" sz="2400" b="1" dirty="0" smtClean="0"/>
              <a:t>Share back: </a:t>
            </a:r>
            <a:r>
              <a:rPr lang="en-AU" sz="2400" dirty="0" smtClean="0"/>
              <a:t>What did you use? How did it go? If you didn’t use anything, why not? </a:t>
            </a:r>
            <a:endParaRPr lang="en-AU" sz="2400" dirty="0"/>
          </a:p>
        </p:txBody>
      </p:sp>
    </p:spTree>
    <p:extLst>
      <p:ext uri="{BB962C8B-B14F-4D97-AF65-F5344CB8AC3E}">
        <p14:creationId xmlns:p14="http://schemas.microsoft.com/office/powerpoint/2010/main" val="255395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Planning prototype testing</a:t>
            </a:r>
            <a:endParaRPr lang="en-AU" dirty="0"/>
          </a:p>
        </p:txBody>
      </p:sp>
      <p:pic>
        <p:nvPicPr>
          <p:cNvPr id="6" name="Picture Placeholder 5"/>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24804" b="24804"/>
          <a:stretch/>
        </p:blipFill>
        <p:spPr>
          <a:prstGeom prst="rect">
            <a:avLst/>
          </a:prstGeom>
        </p:spPr>
      </p:pic>
      <p:sp>
        <p:nvSpPr>
          <p:cNvPr id="3" name="Text Placeholder 2"/>
          <p:cNvSpPr>
            <a:spLocks noGrp="1"/>
          </p:cNvSpPr>
          <p:nvPr>
            <p:ph type="body" sz="quarter" idx="14"/>
          </p:nvPr>
        </p:nvSpPr>
        <p:spPr/>
        <p:txBody>
          <a:bodyPr>
            <a:noAutofit/>
          </a:bodyPr>
          <a:lstStyle/>
          <a:p>
            <a:pPr marL="0" indent="0">
              <a:buNone/>
            </a:pPr>
            <a:r>
              <a:rPr lang="en-US" dirty="0" smtClean="0">
                <a:solidFill>
                  <a:schemeClr val="accent5"/>
                </a:solidFill>
              </a:rPr>
              <a:t>2. </a:t>
            </a:r>
            <a:r>
              <a:rPr lang="en-US" dirty="0" smtClean="0">
                <a:solidFill>
                  <a:schemeClr val="tx1"/>
                </a:solidFill>
              </a:rPr>
              <a:t>To get the feedback you need, decide how you will run your testing. </a:t>
            </a:r>
          </a:p>
          <a:p>
            <a:pPr marL="571500" lvl="1" indent="-457200">
              <a:buFont typeface="Arial" panose="020B0604020202020204" pitchFamily="34" charset="0"/>
              <a:buChar char="•"/>
            </a:pPr>
            <a:r>
              <a:rPr lang="en-US" b="1" dirty="0">
                <a:solidFill>
                  <a:schemeClr val="tx1"/>
                </a:solidFill>
              </a:rPr>
              <a:t>W</a:t>
            </a:r>
            <a:r>
              <a:rPr lang="en-US" b="1" dirty="0" smtClean="0">
                <a:solidFill>
                  <a:schemeClr val="tx1"/>
                </a:solidFill>
              </a:rPr>
              <a:t>hat</a:t>
            </a:r>
            <a:r>
              <a:rPr lang="en-US" dirty="0" smtClean="0">
                <a:solidFill>
                  <a:schemeClr val="tx1"/>
                </a:solidFill>
              </a:rPr>
              <a:t> tasks, experiences, elements or activities do you want to test?</a:t>
            </a:r>
          </a:p>
          <a:p>
            <a:pPr marL="571500" lvl="1" indent="-457200">
              <a:buFont typeface="Arial" panose="020B0604020202020204" pitchFamily="34" charset="0"/>
              <a:buChar char="•"/>
            </a:pPr>
            <a:r>
              <a:rPr lang="en-US" b="1" dirty="0" smtClean="0">
                <a:solidFill>
                  <a:schemeClr val="tx1"/>
                </a:solidFill>
              </a:rPr>
              <a:t>Who: </a:t>
            </a:r>
            <a:r>
              <a:rPr lang="en-US" dirty="0" smtClean="0">
                <a:solidFill>
                  <a:schemeClr val="tx1"/>
                </a:solidFill>
              </a:rPr>
              <a:t>Which users / stakeholders do you need to get feedback from</a:t>
            </a:r>
            <a:r>
              <a:rPr lang="en-US" dirty="0">
                <a:solidFill>
                  <a:schemeClr val="tx1"/>
                </a:solidFill>
              </a:rPr>
              <a:t>? </a:t>
            </a:r>
            <a:endParaRPr lang="en-US" dirty="0" smtClean="0">
              <a:solidFill>
                <a:schemeClr val="tx1"/>
              </a:solidFill>
            </a:endParaRPr>
          </a:p>
          <a:p>
            <a:pPr marL="571500" lvl="1" indent="-457200">
              <a:buFont typeface="Arial" panose="020B0604020202020204" pitchFamily="34" charset="0"/>
              <a:buChar char="•"/>
            </a:pPr>
            <a:r>
              <a:rPr lang="en-US" b="1" dirty="0">
                <a:solidFill>
                  <a:schemeClr val="tx1"/>
                </a:solidFill>
              </a:rPr>
              <a:t>How</a:t>
            </a:r>
            <a:r>
              <a:rPr lang="en-US" dirty="0">
                <a:solidFill>
                  <a:schemeClr val="tx1"/>
                </a:solidFill>
              </a:rPr>
              <a:t> will you set up the test so that the user experiences your prototype in a way that allows them to give you </a:t>
            </a:r>
            <a:r>
              <a:rPr lang="en-US" dirty="0" smtClean="0">
                <a:solidFill>
                  <a:schemeClr val="tx1"/>
                </a:solidFill>
              </a:rPr>
              <a:t>feedback?</a:t>
            </a:r>
            <a:endParaRPr lang="en-US" dirty="0">
              <a:solidFill>
                <a:schemeClr val="tx1"/>
              </a:solidFill>
            </a:endParaRPr>
          </a:p>
        </p:txBody>
      </p:sp>
    </p:spTree>
    <p:extLst>
      <p:ext uri="{BB962C8B-B14F-4D97-AF65-F5344CB8AC3E}">
        <p14:creationId xmlns:p14="http://schemas.microsoft.com/office/powerpoint/2010/main" val="3944725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Prototype testing run-sheet</a:t>
            </a:r>
            <a:endParaRPr lang="en-AU" dirty="0"/>
          </a:p>
        </p:txBody>
      </p:sp>
      <p:sp>
        <p:nvSpPr>
          <p:cNvPr id="3" name="Text Placeholder 2"/>
          <p:cNvSpPr>
            <a:spLocks noGrp="1"/>
          </p:cNvSpPr>
          <p:nvPr>
            <p:ph type="body" sz="quarter" idx="11"/>
          </p:nvPr>
        </p:nvSpPr>
        <p:spPr>
          <a:xfrm>
            <a:off x="646113" y="1262146"/>
            <a:ext cx="5206047" cy="4595315"/>
          </a:xfrm>
        </p:spPr>
        <p:txBody>
          <a:bodyPr>
            <a:noAutofit/>
          </a:bodyPr>
          <a:lstStyle/>
          <a:p>
            <a:pPr marL="0" indent="0">
              <a:buNone/>
            </a:pPr>
            <a:r>
              <a:rPr lang="en-AU" b="1" dirty="0" smtClean="0"/>
              <a:t>1. First Impressions</a:t>
            </a:r>
          </a:p>
          <a:p>
            <a:pPr marL="0" indent="0">
              <a:buNone/>
            </a:pPr>
            <a:r>
              <a:rPr lang="en-AU" b="1" dirty="0" smtClean="0"/>
              <a:t>Q: </a:t>
            </a:r>
            <a:r>
              <a:rPr lang="en-US" dirty="0"/>
              <a:t>What are your first impressions? </a:t>
            </a:r>
            <a:endParaRPr lang="en-US" b="1" dirty="0" smtClean="0"/>
          </a:p>
          <a:p>
            <a:pPr marL="0" indent="0">
              <a:buNone/>
            </a:pPr>
            <a:endParaRPr lang="en-US" sz="900" b="1" dirty="0" smtClean="0"/>
          </a:p>
          <a:p>
            <a:pPr marL="0" indent="0">
              <a:buNone/>
            </a:pPr>
            <a:r>
              <a:rPr lang="en-US" b="1" dirty="0" smtClean="0"/>
              <a:t>2. Digging </a:t>
            </a:r>
            <a:r>
              <a:rPr lang="en-US" b="1" dirty="0"/>
              <a:t>deeper</a:t>
            </a:r>
          </a:p>
          <a:p>
            <a:pPr marL="0" indent="0">
              <a:buNone/>
            </a:pPr>
            <a:r>
              <a:rPr lang="en-US" b="1" dirty="0" smtClean="0"/>
              <a:t>Q: </a:t>
            </a:r>
            <a:r>
              <a:rPr lang="en-US" dirty="0"/>
              <a:t>Could this idea help you? If so, how</a:t>
            </a:r>
            <a:r>
              <a:rPr lang="en-US" dirty="0" smtClean="0"/>
              <a:t>? If not, why not?</a:t>
            </a:r>
            <a:endParaRPr lang="en-US" dirty="0"/>
          </a:p>
          <a:p>
            <a:pPr marL="0" indent="0">
              <a:buNone/>
            </a:pPr>
            <a:r>
              <a:rPr lang="en-US" b="1" i="1" dirty="0"/>
              <a:t>P: </a:t>
            </a:r>
            <a:r>
              <a:rPr lang="en-US" i="1" dirty="0"/>
              <a:t>Do you think anyone else could benefit from this idea? How?</a:t>
            </a:r>
          </a:p>
          <a:p>
            <a:pPr marL="0" indent="0">
              <a:buNone/>
            </a:pPr>
            <a:endParaRPr lang="en-US" sz="900" b="1" dirty="0" smtClean="0"/>
          </a:p>
          <a:p>
            <a:pPr marL="0" indent="0">
              <a:buNone/>
            </a:pPr>
            <a:r>
              <a:rPr lang="en-US" b="1" dirty="0" smtClean="0"/>
              <a:t>3. Best </a:t>
            </a:r>
            <a:r>
              <a:rPr lang="en-US" b="1" dirty="0"/>
              <a:t>and worst features</a:t>
            </a:r>
          </a:p>
          <a:p>
            <a:pPr marL="0" indent="0">
              <a:buNone/>
            </a:pPr>
            <a:r>
              <a:rPr lang="en-US" b="1" dirty="0" smtClean="0"/>
              <a:t>Q: </a:t>
            </a:r>
            <a:r>
              <a:rPr lang="en-US" dirty="0" smtClean="0"/>
              <a:t>What </a:t>
            </a:r>
            <a:r>
              <a:rPr lang="en-US" dirty="0"/>
              <a:t>are the </a:t>
            </a:r>
            <a:r>
              <a:rPr lang="en-US" i="1" dirty="0"/>
              <a:t>best </a:t>
            </a:r>
            <a:r>
              <a:rPr lang="en-US" dirty="0" smtClean="0"/>
              <a:t>features? Why? What </a:t>
            </a:r>
            <a:r>
              <a:rPr lang="en-US" dirty="0"/>
              <a:t>are the </a:t>
            </a:r>
            <a:r>
              <a:rPr lang="en-US" i="1" dirty="0"/>
              <a:t>worst </a:t>
            </a:r>
            <a:r>
              <a:rPr lang="en-US" dirty="0"/>
              <a:t>features? Why? </a:t>
            </a:r>
          </a:p>
          <a:p>
            <a:pPr marL="0" indent="0">
              <a:buNone/>
            </a:pPr>
            <a:endParaRPr lang="en-AU" dirty="0"/>
          </a:p>
          <a:p>
            <a:pPr marL="285750" indent="-285750"/>
            <a:endParaRPr lang="en-US" i="1" dirty="0"/>
          </a:p>
        </p:txBody>
      </p:sp>
      <p:sp>
        <p:nvSpPr>
          <p:cNvPr id="5" name="Text Placeholder 4"/>
          <p:cNvSpPr>
            <a:spLocks noGrp="1"/>
          </p:cNvSpPr>
          <p:nvPr>
            <p:ph type="body" sz="quarter" idx="12"/>
          </p:nvPr>
        </p:nvSpPr>
        <p:spPr>
          <a:xfrm>
            <a:off x="6394527" y="1262146"/>
            <a:ext cx="5206047" cy="4595315"/>
          </a:xfrm>
        </p:spPr>
        <p:txBody>
          <a:bodyPr>
            <a:normAutofit/>
          </a:bodyPr>
          <a:lstStyle/>
          <a:p>
            <a:pPr marL="0" indent="0">
              <a:buNone/>
            </a:pPr>
            <a:r>
              <a:rPr lang="en-US" b="1" dirty="0" smtClean="0"/>
              <a:t>4. Using </a:t>
            </a:r>
            <a:r>
              <a:rPr lang="en-US" b="1" dirty="0"/>
              <a:t>the Solution</a:t>
            </a:r>
          </a:p>
          <a:p>
            <a:pPr marL="0" indent="0">
              <a:buNone/>
            </a:pPr>
            <a:r>
              <a:rPr lang="en-US" b="1" dirty="0" smtClean="0"/>
              <a:t>Q: </a:t>
            </a:r>
            <a:r>
              <a:rPr lang="en-US" dirty="0" smtClean="0"/>
              <a:t>In what situation (where/when/who) can you </a:t>
            </a:r>
            <a:r>
              <a:rPr lang="en-US" dirty="0"/>
              <a:t>imagine </a:t>
            </a:r>
            <a:r>
              <a:rPr lang="en-US" dirty="0" smtClean="0"/>
              <a:t>using </a:t>
            </a:r>
            <a:r>
              <a:rPr lang="en-US" dirty="0"/>
              <a:t>this? Why? </a:t>
            </a:r>
            <a:endParaRPr lang="en-US" dirty="0" smtClean="0"/>
          </a:p>
          <a:p>
            <a:pPr marL="0" indent="0">
              <a:buNone/>
            </a:pPr>
            <a:endParaRPr lang="en-US" sz="900" b="1" dirty="0" smtClean="0"/>
          </a:p>
          <a:p>
            <a:pPr marL="0" indent="0">
              <a:buNone/>
            </a:pPr>
            <a:r>
              <a:rPr lang="en-US" b="1" dirty="0" smtClean="0"/>
              <a:t>5. Barriers</a:t>
            </a:r>
            <a:endParaRPr lang="en-US" b="1" dirty="0"/>
          </a:p>
          <a:p>
            <a:pPr marL="0" indent="0">
              <a:buNone/>
            </a:pPr>
            <a:r>
              <a:rPr lang="en-US" b="1" dirty="0"/>
              <a:t>Q:</a:t>
            </a:r>
            <a:r>
              <a:rPr lang="en-US" dirty="0"/>
              <a:t> Is there anything that would stop you from using this? Why?</a:t>
            </a:r>
            <a:endParaRPr lang="en-US" b="1" dirty="0"/>
          </a:p>
          <a:p>
            <a:pPr marL="0" indent="0">
              <a:buNone/>
            </a:pPr>
            <a:endParaRPr lang="en-AU" sz="900" dirty="0" smtClean="0"/>
          </a:p>
          <a:p>
            <a:pPr marL="0" indent="0">
              <a:buNone/>
            </a:pPr>
            <a:r>
              <a:rPr lang="en-AU" b="1" dirty="0" smtClean="0"/>
              <a:t>6. One last thing…</a:t>
            </a:r>
          </a:p>
          <a:p>
            <a:pPr marL="0" indent="0">
              <a:buNone/>
            </a:pPr>
            <a:r>
              <a:rPr lang="en-AU" b="1" dirty="0" smtClean="0"/>
              <a:t>Q: </a:t>
            </a:r>
            <a:r>
              <a:rPr lang="en-AU" dirty="0" smtClean="0"/>
              <a:t>If you had a magic wand and could change one thing, what would it be?</a:t>
            </a:r>
            <a:endParaRPr lang="en-AU" dirty="0"/>
          </a:p>
        </p:txBody>
      </p:sp>
    </p:spTree>
    <p:extLst>
      <p:ext uri="{BB962C8B-B14F-4D97-AF65-F5344CB8AC3E}">
        <p14:creationId xmlns:p14="http://schemas.microsoft.com/office/powerpoint/2010/main" val="4106412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AU" dirty="0"/>
              <a:t>Activity – Prepare </a:t>
            </a:r>
            <a:r>
              <a:rPr lang="en-AU" dirty="0" smtClean="0"/>
              <a:t>for testing</a:t>
            </a:r>
            <a:endParaRPr lang="en-AU" dirty="0"/>
          </a:p>
        </p:txBody>
      </p:sp>
      <p:sp>
        <p:nvSpPr>
          <p:cNvPr id="4" name="Text Placeholder 3"/>
          <p:cNvSpPr>
            <a:spLocks noGrp="1"/>
          </p:cNvSpPr>
          <p:nvPr>
            <p:ph type="body" sz="quarter" idx="11"/>
          </p:nvPr>
        </p:nvSpPr>
        <p:spPr>
          <a:xfrm>
            <a:off x="2333985" y="1612798"/>
            <a:ext cx="5308474" cy="4513430"/>
          </a:xfrm>
        </p:spPr>
        <p:txBody>
          <a:bodyPr>
            <a:normAutofit fontScale="92500" lnSpcReduction="10000"/>
          </a:bodyPr>
          <a:lstStyle/>
          <a:p>
            <a:pPr lvl="0"/>
            <a:r>
              <a:rPr lang="en-AU" sz="2400" dirty="0" smtClean="0"/>
              <a:t>As a team, work our any additional questions specific to your prototype that you’d like to ask your users during testing.</a:t>
            </a:r>
          </a:p>
          <a:p>
            <a:r>
              <a:rPr lang="en-AU" sz="2400" dirty="0"/>
              <a:t>Create a second </a:t>
            </a:r>
            <a:r>
              <a:rPr lang="en-AU" sz="2400" dirty="0" smtClean="0"/>
              <a:t>copy</a:t>
            </a:r>
          </a:p>
          <a:p>
            <a:pPr marL="0" lvl="0" indent="0">
              <a:buNone/>
            </a:pPr>
            <a:endParaRPr lang="en-US" sz="2400" dirty="0"/>
          </a:p>
          <a:p>
            <a:pPr marL="0" lvl="0" indent="0">
              <a:buNone/>
            </a:pPr>
            <a:r>
              <a:rPr lang="en-US" sz="2400" i="1" dirty="0" smtClean="0"/>
              <a:t>Example: </a:t>
            </a:r>
          </a:p>
          <a:p>
            <a:r>
              <a:rPr lang="en-US" sz="2400" i="1" dirty="0" smtClean="0"/>
              <a:t>What is the most essential feature of the prototype? Why?</a:t>
            </a:r>
          </a:p>
          <a:p>
            <a:r>
              <a:rPr lang="en-US" sz="2400" i="1" dirty="0" smtClean="0"/>
              <a:t>If one feature could be removed, which one? Why?</a:t>
            </a:r>
          </a:p>
          <a:p>
            <a:r>
              <a:rPr lang="en-US" sz="2400" i="1" dirty="0" smtClean="0"/>
              <a:t>How would you improve this idea?</a:t>
            </a:r>
          </a:p>
          <a:p>
            <a:r>
              <a:rPr lang="en-US" sz="2400" i="1" dirty="0" smtClean="0"/>
              <a:t>If you could change it in some way, how? And why? </a:t>
            </a:r>
          </a:p>
        </p:txBody>
      </p:sp>
    </p:spTree>
    <p:extLst>
      <p:ext uri="{BB962C8B-B14F-4D97-AF65-F5344CB8AC3E}">
        <p14:creationId xmlns:p14="http://schemas.microsoft.com/office/powerpoint/2010/main" val="3824833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prstGeom prst="rect">
            <a:avLst/>
          </a:prstGeom>
        </p:spPr>
        <p:txBody>
          <a:bodyPr vert="horz" lIns="121900" tIns="121900" rIns="121900" bIns="121900" rtlCol="0" anchor="t" anchorCtr="0">
            <a:noAutofit/>
          </a:bodyPr>
          <a:lstStyle/>
          <a:p>
            <a:r>
              <a:rPr lang="en" dirty="0" smtClean="0">
                <a:ea typeface="Proxima Nova"/>
                <a:cs typeface="Proxima Nova"/>
                <a:sym typeface="Proxima Nova"/>
              </a:rPr>
              <a:t>Testing Roles Refresher</a:t>
            </a:r>
            <a:endParaRPr lang="en" dirty="0">
              <a:ea typeface="Proxima Nova"/>
              <a:cs typeface="Proxima Nova"/>
              <a:sym typeface="Proxima Nova"/>
            </a:endParaRPr>
          </a:p>
        </p:txBody>
      </p:sp>
      <p:sp>
        <p:nvSpPr>
          <p:cNvPr id="9" name="Text Placeholder 8"/>
          <p:cNvSpPr>
            <a:spLocks noGrp="1"/>
          </p:cNvSpPr>
          <p:nvPr>
            <p:ph type="body" sz="quarter" idx="16"/>
          </p:nvPr>
        </p:nvSpPr>
        <p:spPr>
          <a:xfrm>
            <a:off x="645460" y="3636069"/>
            <a:ext cx="2466041" cy="1743736"/>
          </a:xfrm>
        </p:spPr>
        <p:txBody>
          <a:bodyPr>
            <a:normAutofit/>
          </a:bodyPr>
          <a:lstStyle/>
          <a:p>
            <a:pPr algn="ctr"/>
            <a:r>
              <a:rPr lang="en" sz="1600" b="1" dirty="0" smtClean="0">
                <a:ea typeface="Proxima Nova"/>
                <a:cs typeface="Proxima Nova"/>
                <a:sym typeface="Proxima Nova"/>
              </a:rPr>
              <a:t>Participant</a:t>
            </a:r>
          </a:p>
          <a:p>
            <a:r>
              <a:rPr lang="en" sz="1600" dirty="0" smtClean="0">
                <a:ea typeface="Proxima Nova"/>
                <a:cs typeface="Proxima Nova"/>
                <a:sym typeface="Proxima Nova"/>
              </a:rPr>
              <a:t>Provides their feedback on the prototypes / concepts. </a:t>
            </a:r>
            <a:endParaRPr lang="en" sz="1600" dirty="0">
              <a:ea typeface="Proxima Nova"/>
              <a:cs typeface="Proxima Nova"/>
              <a:sym typeface="Proxima Nova"/>
            </a:endParaRPr>
          </a:p>
        </p:txBody>
      </p:sp>
      <p:sp>
        <p:nvSpPr>
          <p:cNvPr id="10" name="Text Placeholder 9"/>
          <p:cNvSpPr>
            <a:spLocks noGrp="1"/>
          </p:cNvSpPr>
          <p:nvPr>
            <p:ph type="body" sz="quarter" idx="17"/>
          </p:nvPr>
        </p:nvSpPr>
        <p:spPr>
          <a:xfrm>
            <a:off x="4909806" y="3636069"/>
            <a:ext cx="2466041" cy="1743736"/>
          </a:xfrm>
        </p:spPr>
        <p:txBody>
          <a:bodyPr>
            <a:noAutofit/>
          </a:bodyPr>
          <a:lstStyle/>
          <a:p>
            <a:pPr algn="ctr"/>
            <a:r>
              <a:rPr lang="en" sz="1600" b="1" dirty="0" smtClean="0">
                <a:ea typeface="Proxima Nova"/>
                <a:cs typeface="Proxima Nova"/>
                <a:sym typeface="Proxima Nova"/>
              </a:rPr>
              <a:t>Facilitator</a:t>
            </a:r>
          </a:p>
          <a:p>
            <a:r>
              <a:rPr lang="en-AU" sz="1600" dirty="0" smtClean="0">
                <a:ea typeface="Segoe UI" pitchFamily="34" charset="0"/>
                <a:cs typeface="Segoe UI" pitchFamily="34" charset="0"/>
              </a:rPr>
              <a:t>Guides </a:t>
            </a:r>
            <a:r>
              <a:rPr lang="en-AU" sz="1600" dirty="0">
                <a:ea typeface="Segoe UI" pitchFamily="34" charset="0"/>
                <a:cs typeface="Segoe UI" pitchFamily="34" charset="0"/>
              </a:rPr>
              <a:t>the </a:t>
            </a:r>
            <a:r>
              <a:rPr lang="en-AU" sz="1600" dirty="0" smtClean="0">
                <a:ea typeface="Segoe UI" pitchFamily="34" charset="0"/>
                <a:cs typeface="Segoe UI" pitchFamily="34" charset="0"/>
              </a:rPr>
              <a:t>session, </a:t>
            </a:r>
            <a:r>
              <a:rPr lang="en-AU" sz="1600" dirty="0">
                <a:ea typeface="Segoe UI" pitchFamily="34" charset="0"/>
                <a:cs typeface="Segoe UI" pitchFamily="34" charset="0"/>
              </a:rPr>
              <a:t>asking the key questions and prompting for further information as per the </a:t>
            </a:r>
            <a:r>
              <a:rPr lang="en-AU" sz="1600" dirty="0" smtClean="0">
                <a:ea typeface="Segoe UI" pitchFamily="34" charset="0"/>
                <a:cs typeface="Segoe UI" pitchFamily="34" charset="0"/>
              </a:rPr>
              <a:t>run sheet. </a:t>
            </a:r>
            <a:endParaRPr lang="en" sz="1600" dirty="0">
              <a:ea typeface="Proxima Nova"/>
              <a:cs typeface="Proxima Nova"/>
              <a:sym typeface="Proxima Nova"/>
            </a:endParaRPr>
          </a:p>
        </p:txBody>
      </p:sp>
      <p:sp>
        <p:nvSpPr>
          <p:cNvPr id="12" name="Text Placeholder 11"/>
          <p:cNvSpPr>
            <a:spLocks noGrp="1"/>
          </p:cNvSpPr>
          <p:nvPr>
            <p:ph type="body" sz="quarter" idx="18"/>
          </p:nvPr>
        </p:nvSpPr>
        <p:spPr>
          <a:xfrm>
            <a:off x="8797637" y="3636069"/>
            <a:ext cx="2803592" cy="1743736"/>
          </a:xfrm>
        </p:spPr>
        <p:txBody>
          <a:bodyPr vert="horz" lIns="91440" tIns="45720" rIns="91440" bIns="45720" rtlCol="0">
            <a:noAutofit/>
          </a:bodyPr>
          <a:lstStyle/>
          <a:p>
            <a:pPr algn="ctr"/>
            <a:r>
              <a:rPr lang="en" sz="1600" b="1" dirty="0">
                <a:ea typeface="Proxima Nova"/>
                <a:cs typeface="Proxima Nova"/>
                <a:sym typeface="Proxima Nova"/>
              </a:rPr>
              <a:t>Observer</a:t>
            </a:r>
          </a:p>
          <a:p>
            <a:r>
              <a:rPr lang="en-AU" sz="1600" dirty="0" smtClean="0">
                <a:ea typeface="Proxima Nova"/>
                <a:cs typeface="Proxima Nova"/>
              </a:rPr>
              <a:t>Take </a:t>
            </a:r>
            <a:r>
              <a:rPr lang="en-AU" sz="1600" dirty="0">
                <a:ea typeface="Proxima Nova"/>
                <a:cs typeface="Proxima Nova"/>
              </a:rPr>
              <a:t>notes as the participant is speaking, recording their responses as verbatim as possible and observing and recording their </a:t>
            </a:r>
            <a:r>
              <a:rPr lang="en-AU" sz="1600" dirty="0" smtClean="0">
                <a:ea typeface="Proxima Nova"/>
                <a:cs typeface="Proxima Nova"/>
              </a:rPr>
              <a:t>behaviour</a:t>
            </a:r>
            <a:r>
              <a:rPr lang="en-AU" sz="1600" dirty="0">
                <a:ea typeface="Proxima Nova"/>
                <a:cs typeface="Proxima Nova"/>
              </a:rPr>
              <a:t> </a:t>
            </a:r>
            <a:r>
              <a:rPr lang="en-AU" sz="1600" dirty="0" smtClean="0">
                <a:ea typeface="Proxima Nova"/>
                <a:cs typeface="Proxima Nova"/>
              </a:rPr>
              <a:t>and response to the concepts. </a:t>
            </a:r>
            <a:endParaRPr lang="en-AU" sz="1600" dirty="0">
              <a:ea typeface="Proxima Nova"/>
              <a:cs typeface="Proxima Nova"/>
            </a:endParaRPr>
          </a:p>
          <a:p>
            <a:pPr algn="ctr"/>
            <a:endParaRPr lang="en" sz="1600" b="1" dirty="0">
              <a:ea typeface="Proxima Nova"/>
              <a:cs typeface="Proxima Nova"/>
              <a:sym typeface="Proxima Nova"/>
            </a:endParaRPr>
          </a:p>
        </p:txBody>
      </p:sp>
      <p:pic>
        <p:nvPicPr>
          <p:cNvPr id="143" name="Shape 143" descr="woman-6.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732111" y="1218423"/>
            <a:ext cx="2323573" cy="2323572"/>
          </a:xfrm>
          <a:prstGeom prst="rect">
            <a:avLst/>
          </a:prstGeom>
          <a:noFill/>
          <a:ln>
            <a:noFill/>
          </a:ln>
        </p:spPr>
      </p:pic>
      <p:pic>
        <p:nvPicPr>
          <p:cNvPr id="144" name="Shape 144" descr="woman-5.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9291471" y="1388523"/>
            <a:ext cx="2153472" cy="2153471"/>
          </a:xfrm>
          <a:prstGeom prst="rect">
            <a:avLst/>
          </a:prstGeom>
          <a:noFill/>
          <a:ln>
            <a:noFill/>
          </a:ln>
        </p:spPr>
      </p:pic>
      <p:pic>
        <p:nvPicPr>
          <p:cNvPr id="145" name="Shape 145" descr="man-4.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4939844" y="1279484"/>
            <a:ext cx="2262511" cy="2262511"/>
          </a:xfrm>
          <a:prstGeom prst="rect">
            <a:avLst/>
          </a:prstGeom>
          <a:noFill/>
          <a:ln>
            <a:noFill/>
          </a:ln>
        </p:spPr>
      </p:pic>
      <p:pic>
        <p:nvPicPr>
          <p:cNvPr id="151" name="Shape 151" descr="microphone (1).png"/>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4449352" y="2245427"/>
            <a:ext cx="931465" cy="931465"/>
          </a:xfrm>
          <a:prstGeom prst="rect">
            <a:avLst/>
          </a:prstGeom>
          <a:noFill/>
          <a:ln>
            <a:noFill/>
          </a:ln>
        </p:spPr>
      </p:pic>
      <p:pic>
        <p:nvPicPr>
          <p:cNvPr id="152" name="Shape 152" descr="file.png"/>
          <p:cNvPicPr preferRelativeResize="0"/>
          <p:nvPr/>
        </p:nvPicPr>
        <p:blipFill rotWithShape="1">
          <a:blip r:embed="rId7" cstate="screen">
            <a:alphaModFix/>
            <a:extLst>
              <a:ext uri="{28A0092B-C50C-407E-A947-70E740481C1C}">
                <a14:useLocalDpi xmlns:a14="http://schemas.microsoft.com/office/drawing/2010/main"/>
              </a:ext>
            </a:extLst>
          </a:blip>
          <a:srcRect b="25172"/>
          <a:stretch/>
        </p:blipFill>
        <p:spPr>
          <a:xfrm>
            <a:off x="8408298" y="2000833"/>
            <a:ext cx="1244800" cy="931464"/>
          </a:xfrm>
          <a:prstGeom prst="rect">
            <a:avLst/>
          </a:prstGeom>
          <a:noFill/>
          <a:ln>
            <a:noFill/>
          </a:ln>
        </p:spPr>
      </p:pic>
      <p:pic>
        <p:nvPicPr>
          <p:cNvPr id="153" name="Shape 153" descr="pencil.png"/>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8985732" y="2304337"/>
            <a:ext cx="553099" cy="553099"/>
          </a:xfrm>
          <a:prstGeom prst="rect">
            <a:avLst/>
          </a:prstGeom>
          <a:noFill/>
          <a:ln>
            <a:noFill/>
          </a:ln>
        </p:spPr>
      </p:pic>
    </p:spTree>
    <p:extLst>
      <p:ext uri="{BB962C8B-B14F-4D97-AF65-F5344CB8AC3E}">
        <p14:creationId xmlns:p14="http://schemas.microsoft.com/office/powerpoint/2010/main" val="42168241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prstGeom prst="rect">
            <a:avLst/>
          </a:prstGeom>
        </p:spPr>
        <p:txBody>
          <a:bodyPr vert="horz" lIns="121900" tIns="121900" rIns="121900" bIns="121900" rtlCol="0" anchor="t" anchorCtr="0">
            <a:noAutofit/>
          </a:bodyPr>
          <a:lstStyle/>
          <a:p>
            <a:r>
              <a:rPr lang="en" dirty="0" smtClean="0">
                <a:ea typeface="Proxima Nova"/>
                <a:cs typeface="Proxima Nova"/>
                <a:sym typeface="Proxima Nova"/>
              </a:rPr>
              <a:t>Testing tips</a:t>
            </a:r>
            <a:endParaRPr lang="en" dirty="0">
              <a:ea typeface="Proxima Nova"/>
              <a:cs typeface="Proxima Nova"/>
              <a:sym typeface="Proxima Nova"/>
            </a:endParaRPr>
          </a:p>
        </p:txBody>
      </p:sp>
      <p:sp>
        <p:nvSpPr>
          <p:cNvPr id="5" name="Text Placeholder 4"/>
          <p:cNvSpPr>
            <a:spLocks noGrp="1"/>
          </p:cNvSpPr>
          <p:nvPr>
            <p:ph type="body" sz="quarter" idx="11"/>
          </p:nvPr>
        </p:nvSpPr>
        <p:spPr>
          <a:xfrm>
            <a:off x="646113" y="1336349"/>
            <a:ext cx="10955114" cy="3894137"/>
          </a:xfrm>
        </p:spPr>
        <p:txBody>
          <a:bodyPr>
            <a:noAutofit/>
          </a:bodyPr>
          <a:lstStyle/>
          <a:p>
            <a:pPr lvl="0"/>
            <a:r>
              <a:rPr lang="en-AU" sz="2800" dirty="0" smtClean="0"/>
              <a:t>Provide enough context so they understand its purpose </a:t>
            </a:r>
            <a:endParaRPr lang="en-AU" sz="2800" dirty="0"/>
          </a:p>
          <a:p>
            <a:pPr lvl="0"/>
            <a:r>
              <a:rPr lang="en-US" sz="2800" dirty="0" smtClean="0"/>
              <a:t>Let them know it’s a work in progress</a:t>
            </a:r>
          </a:p>
          <a:p>
            <a:pPr lvl="0"/>
            <a:r>
              <a:rPr lang="en-US" sz="2800" dirty="0" smtClean="0"/>
              <a:t>Avoid selling or explaining how your idea works</a:t>
            </a:r>
            <a:endParaRPr lang="en-AU" sz="2800" dirty="0" smtClean="0"/>
          </a:p>
          <a:p>
            <a:pPr lvl="0"/>
            <a:r>
              <a:rPr lang="en-AU" sz="2800" dirty="0" smtClean="0"/>
              <a:t>Invite </a:t>
            </a:r>
            <a:r>
              <a:rPr lang="en-AU" sz="2800" dirty="0"/>
              <a:t>participants to treat your rough prototype as if it were </a:t>
            </a:r>
            <a:r>
              <a:rPr lang="en-AU" sz="2800" dirty="0" smtClean="0"/>
              <a:t>real </a:t>
            </a:r>
          </a:p>
          <a:p>
            <a:pPr lvl="0"/>
            <a:r>
              <a:rPr lang="en-AU" sz="2800" dirty="0" smtClean="0"/>
              <a:t>Ask </a:t>
            </a:r>
            <a:r>
              <a:rPr lang="en-AU" sz="2800" dirty="0"/>
              <a:t>them to think out </a:t>
            </a:r>
            <a:r>
              <a:rPr lang="en-AU" sz="2800"/>
              <a:t>loud </a:t>
            </a:r>
            <a:r>
              <a:rPr lang="en-AU" sz="2800" smtClean="0"/>
              <a:t> </a:t>
            </a:r>
            <a:endParaRPr lang="en-AU" sz="2800" dirty="0" smtClean="0"/>
          </a:p>
          <a:p>
            <a:pPr lvl="0"/>
            <a:r>
              <a:rPr lang="en-US" sz="2800" dirty="0" smtClean="0"/>
              <a:t>Be </a:t>
            </a:r>
            <a:r>
              <a:rPr lang="en-US" sz="2800" dirty="0"/>
              <a:t>curious – if they say no, why </a:t>
            </a:r>
            <a:r>
              <a:rPr lang="en-US" sz="2800" dirty="0" smtClean="0"/>
              <a:t>not? </a:t>
            </a:r>
            <a:r>
              <a:rPr lang="en-US" sz="2800" dirty="0"/>
              <a:t>If they say yes, in what situation?</a:t>
            </a:r>
            <a:endParaRPr lang="en-AU" sz="2800" dirty="0"/>
          </a:p>
          <a:p>
            <a:endParaRPr lang="en-AU" sz="2800" dirty="0"/>
          </a:p>
        </p:txBody>
      </p:sp>
    </p:spTree>
    <p:extLst>
      <p:ext uri="{BB962C8B-B14F-4D97-AF65-F5344CB8AC3E}">
        <p14:creationId xmlns:p14="http://schemas.microsoft.com/office/powerpoint/2010/main" val="8073782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prstGeom prst="rect">
            <a:avLst/>
          </a:prstGeom>
        </p:spPr>
        <p:txBody>
          <a:bodyPr vert="horz" lIns="121900" tIns="121900" rIns="121900" bIns="121900" rtlCol="0" anchor="t" anchorCtr="0">
            <a:noAutofit/>
          </a:bodyPr>
          <a:lstStyle/>
          <a:p>
            <a:r>
              <a:rPr lang="en" dirty="0" smtClean="0">
                <a:ea typeface="Proxima Nova"/>
                <a:cs typeface="Proxima Nova"/>
                <a:sym typeface="Proxima Nova"/>
              </a:rPr>
              <a:t>Testing tips</a:t>
            </a:r>
            <a:endParaRPr lang="en" dirty="0">
              <a:ea typeface="Proxima Nova"/>
              <a:cs typeface="Proxima Nova"/>
              <a:sym typeface="Proxima Nova"/>
            </a:endParaRPr>
          </a:p>
        </p:txBody>
      </p:sp>
      <p:sp>
        <p:nvSpPr>
          <p:cNvPr id="5" name="Text Placeholder 4"/>
          <p:cNvSpPr>
            <a:spLocks noGrp="1"/>
          </p:cNvSpPr>
          <p:nvPr>
            <p:ph type="body" sz="quarter" idx="11"/>
          </p:nvPr>
        </p:nvSpPr>
        <p:spPr>
          <a:xfrm>
            <a:off x="646113" y="1222049"/>
            <a:ext cx="10955114" cy="3894137"/>
          </a:xfrm>
        </p:spPr>
        <p:txBody>
          <a:bodyPr>
            <a:noAutofit/>
          </a:bodyPr>
          <a:lstStyle/>
          <a:p>
            <a:r>
              <a:rPr lang="en-AU" sz="2800" dirty="0" smtClean="0"/>
              <a:t>If they have a question (like ‘how would this work?’), ask in return ‘how do you think it would work?’ </a:t>
            </a:r>
            <a:endParaRPr lang="en-AU" sz="2800" dirty="0"/>
          </a:p>
          <a:p>
            <a:r>
              <a:rPr lang="en-AU" sz="2800" dirty="0" smtClean="0"/>
              <a:t>Seek feedback: What doesn’t work for you? How would you improve it? If you could </a:t>
            </a:r>
            <a:r>
              <a:rPr lang="en-AU" sz="2800" dirty="0"/>
              <a:t>change one thing, what would it be? </a:t>
            </a:r>
          </a:p>
          <a:p>
            <a:pPr lvl="0"/>
            <a:r>
              <a:rPr lang="en-AU" sz="2800" dirty="0"/>
              <a:t>Be aware of your own body language and facial </a:t>
            </a:r>
            <a:r>
              <a:rPr lang="en-AU" sz="2800" dirty="0" smtClean="0"/>
              <a:t>reactions</a:t>
            </a:r>
          </a:p>
          <a:p>
            <a:pPr lvl="0"/>
            <a:r>
              <a:rPr lang="en-US" sz="2800" dirty="0" smtClean="0"/>
              <a:t>Be ready to iterate</a:t>
            </a:r>
            <a:endParaRPr lang="en-AU" sz="2800" dirty="0"/>
          </a:p>
        </p:txBody>
      </p:sp>
    </p:spTree>
    <p:extLst>
      <p:ext uri="{BB962C8B-B14F-4D97-AF65-F5344CB8AC3E}">
        <p14:creationId xmlns:p14="http://schemas.microsoft.com/office/powerpoint/2010/main" val="20356029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9" name="Title 8"/>
          <p:cNvSpPr>
            <a:spLocks noGrp="1"/>
          </p:cNvSpPr>
          <p:nvPr>
            <p:ph type="title" idx="4294967295"/>
          </p:nvPr>
        </p:nvSpPr>
        <p:spPr>
          <a:xfrm>
            <a:off x="1236663" y="855663"/>
            <a:ext cx="10955337" cy="549275"/>
          </a:xfrm>
        </p:spPr>
        <p:txBody>
          <a:bodyPr/>
          <a:lstStyle/>
          <a:p>
            <a:r>
              <a:rPr lang="en-AU" dirty="0" smtClean="0"/>
              <a:t>Ice cream prototype role play </a:t>
            </a:r>
            <a:endParaRPr lang="en-AU" dirty="0"/>
          </a:p>
        </p:txBody>
      </p:sp>
      <p:pic>
        <p:nvPicPr>
          <p:cNvPr id="2" name="Picture 1"/>
          <p:cNvPicPr>
            <a:picLocks noChangeAspect="1"/>
          </p:cNvPicPr>
          <p:nvPr/>
        </p:nvPicPr>
        <p:blipFill>
          <a:blip r:embed="rId3"/>
          <a:stretch>
            <a:fillRect/>
          </a:stretch>
        </p:blipFill>
        <p:spPr>
          <a:xfrm>
            <a:off x="0" y="-67282"/>
            <a:ext cx="12260424" cy="7503764"/>
          </a:xfrm>
          <a:prstGeom prst="rect">
            <a:avLst/>
          </a:prstGeom>
        </p:spPr>
      </p:pic>
    </p:spTree>
    <p:extLst>
      <p:ext uri="{BB962C8B-B14F-4D97-AF65-F5344CB8AC3E}">
        <p14:creationId xmlns:p14="http://schemas.microsoft.com/office/powerpoint/2010/main" val="30708616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45460" y="2000286"/>
            <a:ext cx="10955767" cy="549275"/>
          </a:xfrm>
        </p:spPr>
        <p:txBody>
          <a:bodyPr/>
          <a:lstStyle/>
          <a:p>
            <a:r>
              <a:rPr lang="en-AU" dirty="0"/>
              <a:t>Activity – </a:t>
            </a:r>
            <a:r>
              <a:rPr lang="en-US" dirty="0" smtClean="0"/>
              <a:t>Prototype Testing Round 1</a:t>
            </a:r>
            <a:endParaRPr lang="en-AU" dirty="0"/>
          </a:p>
        </p:txBody>
      </p:sp>
      <p:sp>
        <p:nvSpPr>
          <p:cNvPr id="10" name="Text Placeholder 9"/>
          <p:cNvSpPr>
            <a:spLocks noGrp="1"/>
          </p:cNvSpPr>
          <p:nvPr>
            <p:ph type="body" sz="quarter" idx="11"/>
          </p:nvPr>
        </p:nvSpPr>
        <p:spPr>
          <a:xfrm>
            <a:off x="646113" y="2854277"/>
            <a:ext cx="10955114" cy="3894137"/>
          </a:xfrm>
        </p:spPr>
        <p:txBody>
          <a:bodyPr/>
          <a:lstStyle/>
          <a:p>
            <a:pPr marL="0" indent="0" algn="ctr">
              <a:buNone/>
            </a:pPr>
            <a:r>
              <a:rPr lang="en-US" dirty="0" smtClean="0"/>
              <a:t>Conduct your first test</a:t>
            </a:r>
            <a:endParaRPr lang="en-AU" dirty="0"/>
          </a:p>
        </p:txBody>
      </p:sp>
    </p:spTree>
    <p:extLst>
      <p:ext uri="{BB962C8B-B14F-4D97-AF65-F5344CB8AC3E}">
        <p14:creationId xmlns:p14="http://schemas.microsoft.com/office/powerpoint/2010/main" val="3239149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AU" dirty="0"/>
              <a:t>Activity – </a:t>
            </a:r>
            <a:r>
              <a:rPr lang="en-AU" dirty="0" smtClean="0"/>
              <a:t>post test debrief/iterate round 1 </a:t>
            </a:r>
            <a:endParaRPr lang="en-AU" dirty="0"/>
          </a:p>
        </p:txBody>
      </p:sp>
      <p:sp>
        <p:nvSpPr>
          <p:cNvPr id="4" name="Text Placeholder 3"/>
          <p:cNvSpPr>
            <a:spLocks noGrp="1"/>
          </p:cNvSpPr>
          <p:nvPr>
            <p:ph type="body" sz="quarter" idx="11"/>
          </p:nvPr>
        </p:nvSpPr>
        <p:spPr>
          <a:xfrm>
            <a:off x="2333984" y="1612798"/>
            <a:ext cx="6020743" cy="4513430"/>
          </a:xfrm>
        </p:spPr>
        <p:txBody>
          <a:bodyPr>
            <a:normAutofit fontScale="92500" lnSpcReduction="10000"/>
          </a:bodyPr>
          <a:lstStyle/>
          <a:p>
            <a:pPr marL="0" lvl="0" indent="0">
              <a:buNone/>
            </a:pPr>
            <a:r>
              <a:rPr lang="en-US" sz="2400" dirty="0"/>
              <a:t>A</a:t>
            </a:r>
            <a:r>
              <a:rPr lang="en-US" sz="2400" dirty="0" smtClean="0"/>
              <a:t>s a team, discuss:</a:t>
            </a:r>
          </a:p>
          <a:p>
            <a:pPr lvl="0"/>
            <a:r>
              <a:rPr lang="en-US" sz="2400" b="1" dirty="0" smtClean="0"/>
              <a:t>What was the feedback on the concept/s?</a:t>
            </a:r>
          </a:p>
          <a:p>
            <a:pPr marL="800100" lvl="1" indent="-342900">
              <a:buFont typeface="Arial" panose="020B0604020202020204" pitchFamily="34" charset="0"/>
              <a:buChar char="•"/>
            </a:pPr>
            <a:r>
              <a:rPr lang="en-AU" sz="2400" dirty="0"/>
              <a:t>Are there any obvious quick-wins for improvement?</a:t>
            </a:r>
          </a:p>
          <a:p>
            <a:pPr marL="800100" lvl="1" indent="-342900">
              <a:buFont typeface="Arial" panose="020B0604020202020204" pitchFamily="34" charset="0"/>
              <a:buChar char="•"/>
            </a:pPr>
            <a:r>
              <a:rPr lang="en-AU" sz="2400" dirty="0"/>
              <a:t>What are the key pain points that came out in the testing?</a:t>
            </a:r>
          </a:p>
          <a:p>
            <a:pPr marL="800100" lvl="1" indent="-342900">
              <a:buFont typeface="Arial" panose="020B0604020202020204" pitchFamily="34" charset="0"/>
              <a:buChar char="•"/>
            </a:pPr>
            <a:r>
              <a:rPr lang="en-AU" sz="2400" dirty="0"/>
              <a:t>What were the aspects that seemed to be most appealing/valuable to the users</a:t>
            </a:r>
            <a:r>
              <a:rPr lang="en-AU" sz="2400" dirty="0" smtClean="0"/>
              <a:t>?</a:t>
            </a:r>
            <a:endParaRPr lang="en-US" sz="2400" dirty="0" smtClean="0"/>
          </a:p>
          <a:p>
            <a:pPr lvl="0"/>
            <a:r>
              <a:rPr lang="en-US" sz="2400" b="1" dirty="0" smtClean="0"/>
              <a:t>Are there any necessary iterations for the prototype before your next round of testing?</a:t>
            </a:r>
            <a:endParaRPr lang="en-US" sz="2400" dirty="0" smtClean="0"/>
          </a:p>
          <a:p>
            <a:r>
              <a:rPr lang="en-US" sz="2400" b="1" dirty="0" smtClean="0"/>
              <a:t>Any process tips you’d like to share with your teammates?</a:t>
            </a:r>
          </a:p>
          <a:p>
            <a:pPr marL="800100" lvl="1" indent="-342900">
              <a:buFont typeface="Arial" panose="020B0604020202020204" pitchFamily="34" charset="0"/>
              <a:buChar char="•"/>
            </a:pPr>
            <a:r>
              <a:rPr lang="en-US" sz="2400" dirty="0" smtClean="0"/>
              <a:t>Additional </a:t>
            </a:r>
            <a:r>
              <a:rPr lang="en-US" sz="2400" dirty="0"/>
              <a:t>questions </a:t>
            </a:r>
            <a:r>
              <a:rPr lang="en-US" sz="2400" dirty="0" smtClean="0"/>
              <a:t>to </a:t>
            </a:r>
            <a:r>
              <a:rPr lang="en-US" sz="2400" dirty="0"/>
              <a:t>include in your testing guide?</a:t>
            </a:r>
          </a:p>
          <a:p>
            <a:pPr lvl="0"/>
            <a:endParaRPr lang="en-US" sz="2400" dirty="0" smtClean="0"/>
          </a:p>
          <a:p>
            <a:pPr lvl="0"/>
            <a:endParaRPr lang="en-US" sz="2400" dirty="0" smtClean="0"/>
          </a:p>
        </p:txBody>
      </p:sp>
    </p:spTree>
    <p:extLst>
      <p:ext uri="{BB962C8B-B14F-4D97-AF65-F5344CB8AC3E}">
        <p14:creationId xmlns:p14="http://schemas.microsoft.com/office/powerpoint/2010/main" val="284303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645460" y="2000286"/>
            <a:ext cx="10955767" cy="549275"/>
          </a:xfrm>
        </p:spPr>
        <p:txBody>
          <a:bodyPr/>
          <a:lstStyle/>
          <a:p>
            <a:r>
              <a:rPr lang="en-AU" dirty="0"/>
              <a:t>Activity – </a:t>
            </a:r>
            <a:r>
              <a:rPr lang="en-US" dirty="0" smtClean="0"/>
              <a:t>Prototype Testing Round 2</a:t>
            </a:r>
            <a:endParaRPr lang="en-AU" dirty="0"/>
          </a:p>
        </p:txBody>
      </p:sp>
      <p:sp>
        <p:nvSpPr>
          <p:cNvPr id="10" name="Text Placeholder 9"/>
          <p:cNvSpPr>
            <a:spLocks noGrp="1"/>
          </p:cNvSpPr>
          <p:nvPr>
            <p:ph type="body" sz="quarter" idx="11"/>
          </p:nvPr>
        </p:nvSpPr>
        <p:spPr>
          <a:xfrm>
            <a:off x="646113" y="2854277"/>
            <a:ext cx="10955114" cy="3894137"/>
          </a:xfrm>
        </p:spPr>
        <p:txBody>
          <a:bodyPr/>
          <a:lstStyle/>
          <a:p>
            <a:pPr marL="0" indent="0" algn="ctr">
              <a:buNone/>
            </a:pPr>
            <a:r>
              <a:rPr lang="en-US" dirty="0" smtClean="0"/>
              <a:t>Conduct your next test </a:t>
            </a:r>
            <a:endParaRPr lang="en-AU" dirty="0"/>
          </a:p>
        </p:txBody>
      </p:sp>
    </p:spTree>
    <p:extLst>
      <p:ext uri="{BB962C8B-B14F-4D97-AF65-F5344CB8AC3E}">
        <p14:creationId xmlns:p14="http://schemas.microsoft.com/office/powerpoint/2010/main" val="11144606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a:spLocks/>
          </p:cNvSpPr>
          <p:nvPr/>
        </p:nvSpPr>
        <p:spPr>
          <a:xfrm>
            <a:off x="838200" y="365126"/>
            <a:ext cx="10515600" cy="1052194"/>
          </a:xfrm>
          <a:prstGeom prst="rect">
            <a:avLst/>
          </a:prstGeom>
        </p:spPr>
        <p:txBody>
          <a:bodyPr>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HCD 1.01 Day 3</a:t>
            </a:r>
            <a:endParaRPr lang="en-AU" dirty="0"/>
          </a:p>
        </p:txBody>
      </p:sp>
      <p:sp>
        <p:nvSpPr>
          <p:cNvPr id="10" name="Title 1"/>
          <p:cNvSpPr txBox="1">
            <a:spLocks/>
          </p:cNvSpPr>
          <p:nvPr/>
        </p:nvSpPr>
        <p:spPr>
          <a:xfrm>
            <a:off x="2389022" y="6209099"/>
            <a:ext cx="1087017" cy="49479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a:lstStyle>
          <a:p>
            <a:pPr algn="ctr"/>
            <a:r>
              <a:rPr lang="en-AU" sz="2000" b="1" dirty="0" smtClean="0">
                <a:solidFill>
                  <a:schemeClr val="bg1">
                    <a:lumMod val="65000"/>
                  </a:schemeClr>
                </a:solidFill>
                <a:latin typeface="Calibri" panose="020F0502020204030204"/>
                <a:cs typeface="Arial" panose="020B0604020202020204" pitchFamily="34" charset="0"/>
              </a:rPr>
              <a:t>Day 1</a:t>
            </a:r>
            <a:endParaRPr lang="en-AU" sz="2000" b="1" dirty="0">
              <a:solidFill>
                <a:schemeClr val="bg1">
                  <a:lumMod val="65000"/>
                </a:schemeClr>
              </a:solidFill>
              <a:latin typeface="Calibri" panose="020F0502020204030204"/>
              <a:cs typeface="Arial" panose="020B0604020202020204" pitchFamily="34" charset="0"/>
            </a:endParaRPr>
          </a:p>
        </p:txBody>
      </p:sp>
      <p:sp>
        <p:nvSpPr>
          <p:cNvPr id="13" name="Title 1"/>
          <p:cNvSpPr txBox="1">
            <a:spLocks/>
          </p:cNvSpPr>
          <p:nvPr/>
        </p:nvSpPr>
        <p:spPr>
          <a:xfrm>
            <a:off x="4781438"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65000"/>
                  </a:schemeClr>
                </a:solidFill>
              </a:rPr>
              <a:t>Day 2</a:t>
            </a:r>
          </a:p>
        </p:txBody>
      </p:sp>
      <p:cxnSp>
        <p:nvCxnSpPr>
          <p:cNvPr id="14" name="Elbow Connector 13"/>
          <p:cNvCxnSpPr/>
          <p:nvPr/>
        </p:nvCxnSpPr>
        <p:spPr>
          <a:xfrm rot="16200000" flipH="1">
            <a:off x="5335933" y="4511326"/>
            <a:ext cx="12700" cy="2676760"/>
          </a:xfrm>
          <a:prstGeom prst="bentConnector3">
            <a:avLst>
              <a:gd name="adj1" fmla="val 18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16200000" flipH="1">
            <a:off x="8696779" y="3905706"/>
            <a:ext cx="12700" cy="3888000"/>
          </a:xfrm>
          <a:prstGeom prst="bentConnector3">
            <a:avLst>
              <a:gd name="adj1" fmla="val 180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7851130"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t>Day 3</a:t>
            </a:r>
          </a:p>
        </p:txBody>
      </p:sp>
      <p:cxnSp>
        <p:nvCxnSpPr>
          <p:cNvPr id="18" name="Elbow Connector 17"/>
          <p:cNvCxnSpPr/>
          <p:nvPr/>
        </p:nvCxnSpPr>
        <p:spPr>
          <a:xfrm rot="16200000" flipH="1">
            <a:off x="2968711" y="4874029"/>
            <a:ext cx="12700" cy="1951353"/>
          </a:xfrm>
          <a:prstGeom prst="bentConnector3">
            <a:avLst>
              <a:gd name="adj1" fmla="val 18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5612" y="1248611"/>
            <a:ext cx="8711518" cy="4603885"/>
          </a:xfrm>
          <a:prstGeom prst="rect">
            <a:avLst/>
          </a:prstGeom>
        </p:spPr>
      </p:pic>
    </p:spTree>
    <p:extLst>
      <p:ext uri="{BB962C8B-B14F-4D97-AF65-F5344CB8AC3E}">
        <p14:creationId xmlns:p14="http://schemas.microsoft.com/office/powerpoint/2010/main" val="37365352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AU" dirty="0" smtClean="0"/>
              <a:t>Activity –</a:t>
            </a:r>
            <a:r>
              <a:rPr lang="en-AU" dirty="0"/>
              <a:t> </a:t>
            </a:r>
            <a:r>
              <a:rPr lang="en-AU" dirty="0" smtClean="0"/>
              <a:t>Debrief and refine</a:t>
            </a:r>
            <a:endParaRPr lang="en-AU" dirty="0"/>
          </a:p>
        </p:txBody>
      </p:sp>
      <p:sp>
        <p:nvSpPr>
          <p:cNvPr id="12" name="Text Placeholder 11"/>
          <p:cNvSpPr>
            <a:spLocks noGrp="1"/>
          </p:cNvSpPr>
          <p:nvPr>
            <p:ph type="body" sz="quarter" idx="11"/>
          </p:nvPr>
        </p:nvSpPr>
        <p:spPr>
          <a:xfrm>
            <a:off x="2439863" y="1647053"/>
            <a:ext cx="4639470" cy="4513430"/>
          </a:xfrm>
        </p:spPr>
        <p:txBody>
          <a:bodyPr>
            <a:noAutofit/>
          </a:bodyPr>
          <a:lstStyle/>
          <a:p>
            <a:r>
              <a:rPr lang="en-AU" sz="2400" dirty="0" smtClean="0"/>
              <a:t>As a group discuss 2</a:t>
            </a:r>
            <a:r>
              <a:rPr lang="en-AU" sz="2400" baseline="30000" dirty="0" smtClean="0"/>
              <a:t>nd</a:t>
            </a:r>
            <a:r>
              <a:rPr lang="en-AU" sz="2400" dirty="0" smtClean="0"/>
              <a:t> round of testing and see what themes emerge</a:t>
            </a:r>
          </a:p>
          <a:p>
            <a:r>
              <a:rPr lang="en-AU" sz="2400" dirty="0" smtClean="0"/>
              <a:t>Ask yourselves:</a:t>
            </a:r>
          </a:p>
          <a:p>
            <a:pPr marL="800100" lvl="1" indent="-342900">
              <a:buFont typeface="Arial" panose="020B0604020202020204" pitchFamily="34" charset="0"/>
              <a:buChar char="•"/>
            </a:pPr>
            <a:r>
              <a:rPr lang="en-AU" sz="2400" dirty="0" smtClean="0"/>
              <a:t>Are there any obvious quick-wins for improvement?</a:t>
            </a:r>
          </a:p>
          <a:p>
            <a:pPr marL="800100" lvl="1" indent="-342900">
              <a:buFont typeface="Arial" panose="020B0604020202020204" pitchFamily="34" charset="0"/>
              <a:buChar char="•"/>
            </a:pPr>
            <a:r>
              <a:rPr lang="en-AU" sz="2400" dirty="0" smtClean="0"/>
              <a:t>What are the key pain points that came out in the testing?</a:t>
            </a:r>
          </a:p>
          <a:p>
            <a:pPr marL="800100" lvl="1" indent="-342900">
              <a:buFont typeface="Arial" panose="020B0604020202020204" pitchFamily="34" charset="0"/>
              <a:buChar char="•"/>
            </a:pPr>
            <a:r>
              <a:rPr lang="en-AU" sz="2400" dirty="0" smtClean="0"/>
              <a:t>What were the aspects that seemed to be most appealing/valuable to the users?</a:t>
            </a:r>
          </a:p>
          <a:p>
            <a:endParaRPr lang="en-AU" sz="2400" dirty="0"/>
          </a:p>
        </p:txBody>
      </p:sp>
      <p:sp>
        <p:nvSpPr>
          <p:cNvPr id="2" name="Text Placeholder 1"/>
          <p:cNvSpPr>
            <a:spLocks noGrp="1"/>
          </p:cNvSpPr>
          <p:nvPr>
            <p:ph type="body" sz="quarter" idx="12"/>
          </p:nvPr>
        </p:nvSpPr>
        <p:spPr/>
        <p:txBody>
          <a:bodyPr/>
          <a:lstStyle/>
          <a:p>
            <a:pPr lvl="0"/>
            <a:r>
              <a:rPr lang="en-AU" sz="2400" b="1" dirty="0"/>
              <a:t>Iterate your prototype based on feedback from testing into a recommendation</a:t>
            </a:r>
          </a:p>
          <a:p>
            <a:endParaRPr lang="en-AU" dirty="0"/>
          </a:p>
        </p:txBody>
      </p:sp>
    </p:spTree>
    <p:extLst>
      <p:ext uri="{BB962C8B-B14F-4D97-AF65-F5344CB8AC3E}">
        <p14:creationId xmlns:p14="http://schemas.microsoft.com/office/powerpoint/2010/main" val="29060093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752436" y="1376979"/>
            <a:ext cx="8848790" cy="1356985"/>
          </a:xfrm>
        </p:spPr>
        <p:txBody>
          <a:bodyPr>
            <a:normAutofit/>
          </a:bodyPr>
          <a:lstStyle/>
          <a:p>
            <a:pPr marL="0" indent="0">
              <a:buNone/>
            </a:pPr>
            <a:r>
              <a:rPr lang="en-AU" sz="2000" b="1" dirty="0" smtClean="0"/>
              <a:t>Objective: </a:t>
            </a:r>
            <a:r>
              <a:rPr lang="en-AU" sz="2000" dirty="0" smtClean="0"/>
              <a:t>Develop an </a:t>
            </a:r>
            <a:r>
              <a:rPr lang="en-AU" sz="1800" dirty="0" smtClean="0"/>
              <a:t>understanding</a:t>
            </a:r>
            <a:r>
              <a:rPr lang="en-AU" sz="2000" dirty="0" smtClean="0"/>
              <a:t> of users’ feedback on prototypes; understand how prototypes are being received; gather evidence for any further iterations.</a:t>
            </a:r>
          </a:p>
          <a:p>
            <a:pPr marL="0" indent="0">
              <a:buNone/>
            </a:pPr>
            <a:r>
              <a:rPr lang="en-AU" sz="2000" b="1" dirty="0" smtClean="0"/>
              <a:t>Output: </a:t>
            </a:r>
            <a:r>
              <a:rPr lang="en-AU" sz="2000" dirty="0"/>
              <a:t>T</a:t>
            </a:r>
            <a:r>
              <a:rPr lang="en-AU" sz="2000" dirty="0" smtClean="0"/>
              <a:t>esting notes that can be used to further develop prototypes.</a:t>
            </a:r>
            <a:endParaRPr lang="en-AU" sz="2000" b="1" dirty="0" smtClean="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Prototype Testing </a:t>
            </a:r>
            <a:endParaRPr lang="en-AU" dirty="0"/>
          </a:p>
        </p:txBody>
      </p:sp>
      <p:sp>
        <p:nvSpPr>
          <p:cNvPr id="6" name="Text Placeholder 3"/>
          <p:cNvSpPr txBox="1">
            <a:spLocks/>
          </p:cNvSpPr>
          <p:nvPr/>
        </p:nvSpPr>
        <p:spPr>
          <a:xfrm>
            <a:off x="646113" y="3139455"/>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Gives quick, low-risk feedback to new programs or policies (or changes to existing services).  </a:t>
            </a:r>
          </a:p>
        </p:txBody>
      </p:sp>
      <p:sp>
        <p:nvSpPr>
          <p:cNvPr id="8" name="Text Placeholder 3"/>
          <p:cNvSpPr txBox="1">
            <a:spLocks/>
          </p:cNvSpPr>
          <p:nvPr/>
        </p:nvSpPr>
        <p:spPr>
          <a:xfrm>
            <a:off x="6380599" y="3139454"/>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Gives the project team insights into how the prototypes are being received. Can be used to further develop suggested solutions, or rule out those that aren’t working. A quick and relatively low-cost way to sense check solutions. </a:t>
            </a:r>
          </a:p>
        </p:txBody>
      </p:sp>
      <p:sp>
        <p:nvSpPr>
          <p:cNvPr id="2" name="Rectangle 1"/>
          <p:cNvSpPr/>
          <p:nvPr/>
        </p:nvSpPr>
        <p:spPr>
          <a:xfrm>
            <a:off x="646113" y="2457839"/>
            <a:ext cx="1875706" cy="707886"/>
          </a:xfrm>
          <a:prstGeom prst="rect">
            <a:avLst/>
          </a:prstGeom>
        </p:spPr>
        <p:txBody>
          <a:bodyPr wrap="square">
            <a:spAutoFit/>
          </a:bodyPr>
          <a:lstStyle/>
          <a:p>
            <a:r>
              <a:rPr lang="en-AU" sz="2000" b="1" i="1" dirty="0"/>
              <a:t>Dependent on testing cohort</a:t>
            </a:r>
          </a:p>
        </p:txBody>
      </p:sp>
    </p:spTree>
    <p:extLst>
      <p:ext uri="{BB962C8B-B14F-4D97-AF65-F5344CB8AC3E}">
        <p14:creationId xmlns:p14="http://schemas.microsoft.com/office/powerpoint/2010/main" val="9187161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32</a:t>
            </a:fld>
            <a:endParaRPr lang="en-AU" dirty="0">
              <a:solidFill>
                <a:prstClr val="black">
                  <a:tint val="75000"/>
                </a:prstClr>
              </a:solidFill>
            </a:endParaRPr>
          </a:p>
        </p:txBody>
      </p:sp>
      <p:sp>
        <p:nvSpPr>
          <p:cNvPr id="7" name="TextBox 6"/>
          <p:cNvSpPr txBox="1"/>
          <p:nvPr/>
        </p:nvSpPr>
        <p:spPr>
          <a:xfrm>
            <a:off x="1959330" y="5443127"/>
            <a:ext cx="8273339" cy="1107996"/>
          </a:xfrm>
          <a:prstGeom prst="rect">
            <a:avLst/>
          </a:prstGeom>
          <a:noFill/>
        </p:spPr>
        <p:txBody>
          <a:bodyPr wrap="square" rtlCol="0">
            <a:spAutoFit/>
          </a:bodyPr>
          <a:lstStyle/>
          <a:p>
            <a:pPr algn="ctr"/>
            <a:r>
              <a:rPr lang="en-AU" sz="6600" dirty="0" smtClean="0">
                <a:solidFill>
                  <a:schemeClr val="bg1"/>
                </a:solidFill>
                <a:latin typeface="Cooper Black" panose="0208090404030B020404" pitchFamily="18" charset="0"/>
              </a:rPr>
              <a:t>Lunch</a:t>
            </a:r>
            <a:endParaRPr lang="en-AU" sz="6600" dirty="0">
              <a:solidFill>
                <a:schemeClr val="bg1"/>
              </a:solidFill>
              <a:latin typeface="Cooper Black" panose="0208090404030B020404" pitchFamily="18" charset="0"/>
            </a:endParaRPr>
          </a:p>
        </p:txBody>
      </p:sp>
      <p:sp>
        <p:nvSpPr>
          <p:cNvPr id="8" name="Rectangle 7"/>
          <p:cNvSpPr/>
          <p:nvPr/>
        </p:nvSpPr>
        <p:spPr>
          <a:xfrm>
            <a:off x="9074631" y="6413698"/>
            <a:ext cx="3013454" cy="307777"/>
          </a:xfrm>
          <a:prstGeom prst="rect">
            <a:avLst/>
          </a:prstGeom>
        </p:spPr>
        <p:txBody>
          <a:bodyPr wrap="none">
            <a:spAutoFit/>
          </a:bodyPr>
          <a:lstStyle/>
          <a:p>
            <a:r>
              <a:rPr lang="en-AU" sz="1400" dirty="0">
                <a:solidFill>
                  <a:srgbClr val="111111"/>
                </a:solidFill>
                <a:latin typeface="-apple-system"/>
              </a:rPr>
              <a:t>Photo by </a:t>
            </a:r>
            <a:r>
              <a:rPr lang="en-AU" sz="1400" dirty="0" err="1">
                <a:solidFill>
                  <a:srgbClr val="767676"/>
                </a:solidFill>
                <a:latin typeface="-apple-system"/>
                <a:hlinkClick r:id="rId4"/>
              </a:rPr>
              <a:t>Asnim</a:t>
            </a:r>
            <a:r>
              <a:rPr lang="en-AU" sz="1400" dirty="0">
                <a:solidFill>
                  <a:srgbClr val="767676"/>
                </a:solidFill>
                <a:latin typeface="-apple-system"/>
                <a:hlinkClick r:id="rId4"/>
              </a:rPr>
              <a:t> </a:t>
            </a:r>
            <a:r>
              <a:rPr lang="en-AU" sz="1400" dirty="0" err="1">
                <a:solidFill>
                  <a:srgbClr val="767676"/>
                </a:solidFill>
                <a:latin typeface="-apple-system"/>
                <a:hlinkClick r:id="rId4"/>
              </a:rPr>
              <a:t>Asnim</a:t>
            </a:r>
            <a:r>
              <a:rPr lang="en-AU" sz="1400" dirty="0">
                <a:solidFill>
                  <a:srgbClr val="111111"/>
                </a:solidFill>
                <a:latin typeface="-apple-system"/>
              </a:rPr>
              <a:t> on </a:t>
            </a:r>
            <a:r>
              <a:rPr lang="en-AU" sz="1400" dirty="0" err="1">
                <a:solidFill>
                  <a:srgbClr val="767676"/>
                </a:solidFill>
                <a:latin typeface="-apple-system"/>
                <a:hlinkClick r:id="rId5"/>
              </a:rPr>
              <a:t>Unsplash</a:t>
            </a:r>
            <a:endParaRPr lang="en-AU" sz="1400" dirty="0"/>
          </a:p>
        </p:txBody>
      </p:sp>
    </p:spTree>
    <p:extLst>
      <p:ext uri="{BB962C8B-B14F-4D97-AF65-F5344CB8AC3E}">
        <p14:creationId xmlns:p14="http://schemas.microsoft.com/office/powerpoint/2010/main" val="15361638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tx1"/>
                </a:solidFill>
              </a:rPr>
              <a:t>Tell your story (the Pixar Pitch) </a:t>
            </a:r>
          </a:p>
        </p:txBody>
      </p:sp>
      <p:sp>
        <p:nvSpPr>
          <p:cNvPr id="7" name="Text Placeholder 6"/>
          <p:cNvSpPr>
            <a:spLocks noGrp="1"/>
          </p:cNvSpPr>
          <p:nvPr>
            <p:ph type="body" sz="quarter" idx="11"/>
          </p:nvPr>
        </p:nvSpPr>
        <p:spPr/>
        <p:txBody>
          <a:bodyPr>
            <a:normAutofit fontScale="92500" lnSpcReduction="10000"/>
          </a:bodyPr>
          <a:lstStyle/>
          <a:p>
            <a:pPr marL="457200" indent="-457200">
              <a:lnSpc>
                <a:spcPct val="100000"/>
              </a:lnSpc>
              <a:buClrTx/>
              <a:buFont typeface="+mj-lt"/>
              <a:buAutoNum type="arabicPeriod"/>
            </a:pPr>
            <a:r>
              <a:rPr lang="en-US" sz="2400" dirty="0" smtClean="0">
                <a:solidFill>
                  <a:schemeClr val="tx1"/>
                </a:solidFill>
                <a:latin typeface="Arial" panose="020B0604020202020204" pitchFamily="34" charset="0"/>
                <a:cs typeface="Arial" panose="020B0604020202020204" pitchFamily="34" charset="0"/>
              </a:rPr>
              <a:t>Individually, write the story of your solution using this template:</a:t>
            </a:r>
          </a:p>
          <a:p>
            <a:pPr marL="0" indent="0">
              <a:lnSpc>
                <a:spcPct val="100000"/>
              </a:lnSpc>
              <a:buNone/>
            </a:pPr>
            <a:r>
              <a:rPr lang="en-US" sz="2400" dirty="0">
                <a:solidFill>
                  <a:schemeClr val="tx1"/>
                </a:solidFill>
                <a:latin typeface="Arial" panose="020B0604020202020204" pitchFamily="34" charset="0"/>
                <a:cs typeface="Arial" panose="020B0604020202020204" pitchFamily="34" charset="0"/>
              </a:rPr>
              <a:t>“Once upon a time there </a:t>
            </a:r>
            <a:r>
              <a:rPr lang="en-US" sz="2400" dirty="0" smtClean="0">
                <a:solidFill>
                  <a:schemeClr val="tx1"/>
                </a:solidFill>
                <a:latin typeface="Arial" panose="020B0604020202020204" pitchFamily="34" charset="0"/>
                <a:cs typeface="Arial" panose="020B0604020202020204" pitchFamily="34" charset="0"/>
              </a:rPr>
              <a:t>was </a:t>
            </a:r>
            <a:r>
              <a:rPr lang="en-US" sz="2400" i="1" dirty="0" smtClean="0">
                <a:solidFill>
                  <a:srgbClr val="6EB52C"/>
                </a:solidFill>
                <a:latin typeface="Arial" panose="020B0604020202020204" pitchFamily="34" charset="0"/>
                <a:cs typeface="Arial" panose="020B0604020202020204" pitchFamily="34" charset="0"/>
              </a:rPr>
              <a:t>[character/group]</a:t>
            </a:r>
            <a:r>
              <a:rPr lang="en-US" sz="2400" dirty="0" smtClean="0">
                <a:solidFill>
                  <a:schemeClr val="tx1"/>
                </a:solidFill>
                <a:latin typeface="Arial" panose="020B0604020202020204" pitchFamily="34" charset="0"/>
                <a:cs typeface="Arial" panose="020B0604020202020204" pitchFamily="34" charset="0"/>
              </a:rPr>
              <a:t>. Every </a:t>
            </a:r>
            <a:r>
              <a:rPr lang="en-US" sz="2400" dirty="0">
                <a:solidFill>
                  <a:schemeClr val="tx1"/>
                </a:solidFill>
                <a:latin typeface="Arial" panose="020B0604020202020204" pitchFamily="34" charset="0"/>
                <a:cs typeface="Arial" panose="020B0604020202020204" pitchFamily="34" charset="0"/>
              </a:rPr>
              <a:t>day</a:t>
            </a:r>
            <a:r>
              <a:rPr lang="en-US" sz="2400" dirty="0" smtClean="0">
                <a:solidFill>
                  <a:schemeClr val="tx1"/>
                </a:solidFill>
                <a:latin typeface="Arial" panose="020B0604020202020204" pitchFamily="34" charset="0"/>
                <a:cs typeface="Arial" panose="020B0604020202020204" pitchFamily="34" charset="0"/>
              </a:rPr>
              <a:t>, </a:t>
            </a:r>
            <a:r>
              <a:rPr lang="en-US" sz="2400" i="1" dirty="0" smtClean="0">
                <a:solidFill>
                  <a:srgbClr val="6EB52C"/>
                </a:solidFill>
                <a:latin typeface="Arial" panose="020B0604020202020204" pitchFamily="34" charset="0"/>
                <a:cs typeface="Arial" panose="020B0604020202020204" pitchFamily="34" charset="0"/>
              </a:rPr>
              <a:t>[problem/risk/danger]</a:t>
            </a:r>
            <a:r>
              <a:rPr lang="en-US" sz="2400" dirty="0" smtClean="0">
                <a:solidFill>
                  <a:schemeClr val="tx1"/>
                </a:solidFill>
                <a:latin typeface="Arial" panose="020B0604020202020204" pitchFamily="34" charset="0"/>
                <a:cs typeface="Arial" panose="020B0604020202020204" pitchFamily="34" charset="0"/>
              </a:rPr>
              <a:t>. </a:t>
            </a:r>
            <a:r>
              <a:rPr lang="en-US" sz="2400" dirty="0">
                <a:solidFill>
                  <a:schemeClr val="tx1"/>
                </a:solidFill>
                <a:latin typeface="Arial" panose="020B0604020202020204" pitchFamily="34" charset="0"/>
                <a:cs typeface="Arial" panose="020B0604020202020204" pitchFamily="34" charset="0"/>
              </a:rPr>
              <a:t>One day </a:t>
            </a:r>
            <a:r>
              <a:rPr lang="en-US" sz="2400" i="1" dirty="0">
                <a:solidFill>
                  <a:srgbClr val="6EB52C"/>
                </a:solidFill>
                <a:latin typeface="Arial" panose="020B0604020202020204" pitchFamily="34" charset="0"/>
                <a:cs typeface="Arial" panose="020B0604020202020204" pitchFamily="34" charset="0"/>
              </a:rPr>
              <a:t>[action/situation]</a:t>
            </a:r>
            <a:r>
              <a:rPr lang="en-US" sz="2400" dirty="0">
                <a:solidFill>
                  <a:schemeClr val="tx1"/>
                </a:solidFill>
                <a:latin typeface="Arial" panose="020B0604020202020204" pitchFamily="34" charset="0"/>
                <a:cs typeface="Arial" panose="020B0604020202020204" pitchFamily="34" charset="0"/>
              </a:rPr>
              <a:t>. Because of that</a:t>
            </a:r>
            <a:r>
              <a:rPr lang="en-US" sz="2400" dirty="0" smtClean="0">
                <a:solidFill>
                  <a:schemeClr val="tx1"/>
                </a:solidFill>
                <a:latin typeface="Arial" panose="020B0604020202020204" pitchFamily="34" charset="0"/>
                <a:cs typeface="Arial" panose="020B0604020202020204" pitchFamily="34" charset="0"/>
              </a:rPr>
              <a:t>, </a:t>
            </a:r>
            <a:r>
              <a:rPr lang="en-US" sz="2400" i="1" dirty="0" smtClean="0">
                <a:solidFill>
                  <a:srgbClr val="6EB52C"/>
                </a:solidFill>
                <a:latin typeface="Arial" panose="020B0604020202020204" pitchFamily="34" charset="0"/>
                <a:cs typeface="Arial" panose="020B0604020202020204" pitchFamily="34" charset="0"/>
              </a:rPr>
              <a:t>[steps to resolution]</a:t>
            </a:r>
            <a:r>
              <a:rPr lang="en-US" sz="2400" dirty="0" smtClean="0">
                <a:solidFill>
                  <a:schemeClr val="tx1"/>
                </a:solidFill>
                <a:latin typeface="Arial" panose="020B0604020202020204" pitchFamily="34" charset="0"/>
                <a:cs typeface="Arial" panose="020B0604020202020204" pitchFamily="34" charset="0"/>
              </a:rPr>
              <a:t>. </a:t>
            </a:r>
            <a:r>
              <a:rPr lang="en-US" sz="2400" dirty="0">
                <a:solidFill>
                  <a:schemeClr val="tx1"/>
                </a:solidFill>
                <a:latin typeface="Arial" panose="020B0604020202020204" pitchFamily="34" charset="0"/>
                <a:cs typeface="Arial" panose="020B0604020202020204" pitchFamily="34" charset="0"/>
              </a:rPr>
              <a:t>Because of that</a:t>
            </a:r>
            <a:r>
              <a:rPr lang="en-US" sz="2400" dirty="0" smtClean="0">
                <a:solidFill>
                  <a:schemeClr val="tx1"/>
                </a:solidFill>
                <a:latin typeface="Arial" panose="020B0604020202020204" pitchFamily="34" charset="0"/>
                <a:cs typeface="Arial" panose="020B0604020202020204" pitchFamily="34" charset="0"/>
              </a:rPr>
              <a:t>,</a:t>
            </a:r>
            <a:r>
              <a:rPr lang="en-US" sz="2400" i="1" dirty="0" smtClean="0">
                <a:solidFill>
                  <a:srgbClr val="6EB52C"/>
                </a:solidFill>
                <a:latin typeface="Arial" panose="020B0604020202020204" pitchFamily="34" charset="0"/>
                <a:cs typeface="Arial" panose="020B0604020202020204" pitchFamily="34" charset="0"/>
              </a:rPr>
              <a:t>[climax]</a:t>
            </a:r>
            <a:r>
              <a:rPr lang="en-US" sz="2400" dirty="0" smtClean="0">
                <a:solidFill>
                  <a:schemeClr val="tx1"/>
                </a:solidFill>
                <a:latin typeface="Arial" panose="020B0604020202020204" pitchFamily="34" charset="0"/>
                <a:cs typeface="Arial" panose="020B0604020202020204" pitchFamily="34" charset="0"/>
              </a:rPr>
              <a:t>. </a:t>
            </a:r>
            <a:r>
              <a:rPr lang="en-US" sz="2400" dirty="0">
                <a:solidFill>
                  <a:schemeClr val="tx1"/>
                </a:solidFill>
                <a:latin typeface="Arial" panose="020B0604020202020204" pitchFamily="34" charset="0"/>
                <a:cs typeface="Arial" panose="020B0604020202020204" pitchFamily="34" charset="0"/>
              </a:rPr>
              <a:t>Until </a:t>
            </a:r>
            <a:r>
              <a:rPr lang="en-US" sz="2400" dirty="0" smtClean="0">
                <a:solidFill>
                  <a:schemeClr val="tx1"/>
                </a:solidFill>
                <a:latin typeface="Arial" panose="020B0604020202020204" pitchFamily="34" charset="0"/>
                <a:cs typeface="Arial" panose="020B0604020202020204" pitchFamily="34" charset="0"/>
              </a:rPr>
              <a:t>finally </a:t>
            </a:r>
            <a:r>
              <a:rPr lang="en-US" sz="2400" i="1" dirty="0" smtClean="0">
                <a:solidFill>
                  <a:srgbClr val="6EB52C"/>
                </a:solidFill>
                <a:latin typeface="Arial" panose="020B0604020202020204" pitchFamily="34" charset="0"/>
                <a:cs typeface="Arial" panose="020B0604020202020204" pitchFamily="34" charset="0"/>
              </a:rPr>
              <a:t>[resolution]</a:t>
            </a:r>
            <a:r>
              <a:rPr lang="en-US" sz="2400" dirty="0" smtClean="0">
                <a:solidFill>
                  <a:schemeClr val="tx1"/>
                </a:solidFill>
                <a:latin typeface="Arial" panose="020B0604020202020204" pitchFamily="34" charset="0"/>
                <a:cs typeface="Arial" panose="020B0604020202020204" pitchFamily="34" charset="0"/>
              </a:rPr>
              <a:t>.”</a:t>
            </a:r>
            <a:endParaRPr lang="en-US" sz="2400" dirty="0">
              <a:solidFill>
                <a:schemeClr val="tx1"/>
              </a:solidFill>
              <a:latin typeface="Arial" panose="020B0604020202020204" pitchFamily="34" charset="0"/>
              <a:cs typeface="Arial" panose="020B0604020202020204" pitchFamily="34" charset="0"/>
            </a:endParaRPr>
          </a:p>
          <a:p>
            <a:pPr marL="0" indent="0">
              <a:lnSpc>
                <a:spcPct val="100000"/>
              </a:lnSpc>
              <a:buNone/>
            </a:pPr>
            <a:endParaRPr lang="en-US" sz="2400" dirty="0" smtClean="0">
              <a:solidFill>
                <a:schemeClr val="tx1"/>
              </a:solidFill>
              <a:latin typeface="Arial" panose="020B0604020202020204" pitchFamily="34" charset="0"/>
              <a:cs typeface="Arial" panose="020B0604020202020204" pitchFamily="34" charset="0"/>
            </a:endParaRPr>
          </a:p>
          <a:p>
            <a:pPr marL="0" indent="0">
              <a:lnSpc>
                <a:spcPct val="100000"/>
              </a:lnSpc>
              <a:buNone/>
            </a:pPr>
            <a:r>
              <a:rPr lang="en-US" sz="2400" dirty="0" smtClean="0">
                <a:solidFill>
                  <a:schemeClr val="tx1"/>
                </a:solidFill>
                <a:latin typeface="Arial" panose="020B0604020202020204" pitchFamily="34" charset="0"/>
                <a:cs typeface="Arial" panose="020B0604020202020204" pitchFamily="34" charset="0"/>
              </a:rPr>
              <a:t>2. Share your stories and as a team come up with one story</a:t>
            </a:r>
            <a:endParaRPr lang="en-AU" dirty="0">
              <a:solidFill>
                <a:schemeClr val="tx1"/>
              </a:solidFill>
            </a:endParaRPr>
          </a:p>
        </p:txBody>
      </p:sp>
      <p:sp>
        <p:nvSpPr>
          <p:cNvPr id="3" name="Rectangle 2"/>
          <p:cNvSpPr/>
          <p:nvPr/>
        </p:nvSpPr>
        <p:spPr>
          <a:xfrm>
            <a:off x="9589898" y="6520614"/>
            <a:ext cx="2587568" cy="253916"/>
          </a:xfrm>
          <a:prstGeom prst="rect">
            <a:avLst/>
          </a:prstGeom>
        </p:spPr>
        <p:txBody>
          <a:bodyPr wrap="none">
            <a:spAutoFit/>
          </a:bodyPr>
          <a:lstStyle/>
          <a:p>
            <a:r>
              <a:rPr lang="en-AU" sz="1050" dirty="0">
                <a:solidFill>
                  <a:srgbClr val="111111"/>
                </a:solidFill>
                <a:latin typeface="-apple-system"/>
              </a:rPr>
              <a:t>Photo by </a:t>
            </a:r>
            <a:r>
              <a:rPr lang="en-AU" sz="1050" dirty="0">
                <a:solidFill>
                  <a:srgbClr val="767676"/>
                </a:solidFill>
                <a:latin typeface="-apple-system"/>
                <a:hlinkClick r:id="rId3"/>
              </a:rPr>
              <a:t>Robyn </a:t>
            </a:r>
            <a:r>
              <a:rPr lang="en-AU" sz="1050" dirty="0" err="1">
                <a:solidFill>
                  <a:srgbClr val="767676"/>
                </a:solidFill>
                <a:latin typeface="-apple-system"/>
                <a:hlinkClick r:id="rId3"/>
              </a:rPr>
              <a:t>Budlender</a:t>
            </a:r>
            <a:r>
              <a:rPr lang="en-AU" sz="1050" dirty="0">
                <a:solidFill>
                  <a:srgbClr val="111111"/>
                </a:solidFill>
                <a:latin typeface="-apple-system"/>
              </a:rPr>
              <a:t> on </a:t>
            </a:r>
            <a:r>
              <a:rPr lang="en-AU" sz="1050" dirty="0" err="1">
                <a:solidFill>
                  <a:srgbClr val="767676"/>
                </a:solidFill>
                <a:latin typeface="-apple-system"/>
                <a:hlinkClick r:id="rId4"/>
              </a:rPr>
              <a:t>Unsplash</a:t>
            </a:r>
            <a:endParaRPr lang="en-AU" sz="1050"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73455" y="1612798"/>
            <a:ext cx="5232887" cy="3488591"/>
          </a:xfrm>
          <a:prstGeom prst="rect">
            <a:avLst/>
          </a:prstGeom>
        </p:spPr>
      </p:pic>
    </p:spTree>
    <p:extLst>
      <p:ext uri="{BB962C8B-B14F-4D97-AF65-F5344CB8AC3E}">
        <p14:creationId xmlns:p14="http://schemas.microsoft.com/office/powerpoint/2010/main" val="12977443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752436" y="1376979"/>
            <a:ext cx="8848790" cy="1356985"/>
          </a:xfrm>
        </p:spPr>
        <p:txBody>
          <a:bodyPr>
            <a:normAutofit/>
          </a:bodyPr>
          <a:lstStyle/>
          <a:p>
            <a:r>
              <a:rPr lang="en-AU" sz="2000" b="1" dirty="0"/>
              <a:t>Objective: </a:t>
            </a:r>
            <a:r>
              <a:rPr lang="en-AU" sz="2000" dirty="0"/>
              <a:t>Succinctly tell the story of your challenge and the proposed solution in a compelling and personal way</a:t>
            </a:r>
          </a:p>
          <a:p>
            <a:r>
              <a:rPr lang="en-AU" sz="2000" b="1" dirty="0"/>
              <a:t>Output: </a:t>
            </a:r>
            <a:r>
              <a:rPr lang="en-AU" sz="2000" dirty="0"/>
              <a:t>A script that can be used to pitch you solution to your audience </a:t>
            </a: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Pixar Pitch</a:t>
            </a:r>
          </a:p>
        </p:txBody>
      </p:sp>
      <p:sp>
        <p:nvSpPr>
          <p:cNvPr id="6" name="Text Placeholder 3"/>
          <p:cNvSpPr txBox="1">
            <a:spLocks/>
          </p:cNvSpPr>
          <p:nvPr/>
        </p:nvSpPr>
        <p:spPr>
          <a:xfrm>
            <a:off x="646113" y="3139455"/>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b="1" dirty="0" smtClean="0"/>
          </a:p>
          <a:p>
            <a:pPr marL="0" indent="0">
              <a:lnSpc>
                <a:spcPct val="100000"/>
              </a:lnSpc>
              <a:spcBef>
                <a:spcPts val="0"/>
              </a:spcBef>
              <a:buNone/>
            </a:pPr>
            <a:r>
              <a:rPr lang="en-AU" b="1" dirty="0"/>
              <a:t>As a tool:</a:t>
            </a:r>
          </a:p>
          <a:p>
            <a:pPr marL="0" indent="0">
              <a:lnSpc>
                <a:spcPct val="100000"/>
              </a:lnSpc>
              <a:spcBef>
                <a:spcPts val="0"/>
              </a:spcBef>
              <a:buNone/>
            </a:pPr>
            <a:r>
              <a:rPr lang="en-AU" dirty="0"/>
              <a:t>Can be used to tell the story of any piece of work, as well as help the team identify why they are making a change or introducing a new idea. </a:t>
            </a:r>
          </a:p>
        </p:txBody>
      </p:sp>
      <p:sp>
        <p:nvSpPr>
          <p:cNvPr id="8" name="Text Placeholder 3"/>
          <p:cNvSpPr txBox="1">
            <a:spLocks/>
          </p:cNvSpPr>
          <p:nvPr/>
        </p:nvSpPr>
        <p:spPr>
          <a:xfrm>
            <a:off x="6380599" y="3139454"/>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b="1" dirty="0" smtClean="0"/>
          </a:p>
          <a:p>
            <a:pPr marL="0" indent="0">
              <a:lnSpc>
                <a:spcPct val="100000"/>
              </a:lnSpc>
              <a:spcBef>
                <a:spcPts val="0"/>
              </a:spcBef>
              <a:buNone/>
            </a:pPr>
            <a:r>
              <a:rPr lang="en-AU" b="1" dirty="0" smtClean="0"/>
              <a:t>In </a:t>
            </a:r>
            <a:r>
              <a:rPr lang="en-AU" b="1" dirty="0"/>
              <a:t>a project:</a:t>
            </a:r>
          </a:p>
          <a:p>
            <a:pPr marL="0" indent="0">
              <a:lnSpc>
                <a:spcPct val="100000"/>
              </a:lnSpc>
              <a:spcBef>
                <a:spcPts val="0"/>
              </a:spcBef>
              <a:buNone/>
            </a:pPr>
            <a:r>
              <a:rPr lang="en-AU" dirty="0"/>
              <a:t>Helps communicate the journey of a project and provide a team with a coherent way to tell their story.</a:t>
            </a:r>
          </a:p>
        </p:txBody>
      </p:sp>
      <p:sp>
        <p:nvSpPr>
          <p:cNvPr id="2" name="Rectangle 1"/>
          <p:cNvSpPr/>
          <p:nvPr/>
        </p:nvSpPr>
        <p:spPr>
          <a:xfrm>
            <a:off x="646113" y="2457839"/>
            <a:ext cx="1875706" cy="707886"/>
          </a:xfrm>
          <a:prstGeom prst="rect">
            <a:avLst/>
          </a:prstGeom>
        </p:spPr>
        <p:txBody>
          <a:bodyPr wrap="square">
            <a:spAutoFit/>
          </a:bodyPr>
          <a:lstStyle/>
          <a:p>
            <a:pPr algn="ctr"/>
            <a:r>
              <a:rPr lang="en-AU" sz="2000" b="1" dirty="0"/>
              <a:t>Time Guide:</a:t>
            </a:r>
          </a:p>
          <a:p>
            <a:pPr algn="ctr"/>
            <a:r>
              <a:rPr lang="en-AU" sz="2000" dirty="0"/>
              <a:t>½ - 1 hour</a:t>
            </a:r>
          </a:p>
        </p:txBody>
      </p:sp>
    </p:spTree>
    <p:extLst>
      <p:ext uri="{BB962C8B-B14F-4D97-AF65-F5344CB8AC3E}">
        <p14:creationId xmlns:p14="http://schemas.microsoft.com/office/powerpoint/2010/main" val="16116283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a:spLocks/>
          </p:cNvSpPr>
          <p:nvPr/>
        </p:nvSpPr>
        <p:spPr>
          <a:xfrm>
            <a:off x="838200" y="365126"/>
            <a:ext cx="10515600" cy="1052194"/>
          </a:xfrm>
          <a:prstGeom prst="rect">
            <a:avLst/>
          </a:prstGeom>
        </p:spPr>
        <p:txBody>
          <a:bodyPr>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The Deliver phase</a:t>
            </a:r>
            <a:endParaRPr lang="en-AU" dirty="0"/>
          </a:p>
        </p:txBody>
      </p:sp>
      <p:sp>
        <p:nvSpPr>
          <p:cNvPr id="10" name="Title 1"/>
          <p:cNvSpPr txBox="1">
            <a:spLocks/>
          </p:cNvSpPr>
          <p:nvPr/>
        </p:nvSpPr>
        <p:spPr>
          <a:xfrm>
            <a:off x="2389022" y="6209099"/>
            <a:ext cx="1087017" cy="49479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a:lstStyle>
          <a:p>
            <a:pPr algn="ctr"/>
            <a:r>
              <a:rPr lang="en-AU" sz="2000" b="1" dirty="0" smtClean="0">
                <a:solidFill>
                  <a:schemeClr val="bg1">
                    <a:lumMod val="65000"/>
                  </a:schemeClr>
                </a:solidFill>
                <a:latin typeface="Calibri" panose="020F0502020204030204"/>
                <a:cs typeface="Arial" panose="020B0604020202020204" pitchFamily="34" charset="0"/>
              </a:rPr>
              <a:t>Day 1</a:t>
            </a:r>
            <a:endParaRPr lang="en-AU" sz="2000" b="1" dirty="0">
              <a:solidFill>
                <a:schemeClr val="bg1">
                  <a:lumMod val="65000"/>
                </a:schemeClr>
              </a:solidFill>
              <a:latin typeface="Calibri" panose="020F0502020204030204"/>
              <a:cs typeface="Arial" panose="020B0604020202020204" pitchFamily="34" charset="0"/>
            </a:endParaRPr>
          </a:p>
        </p:txBody>
      </p:sp>
      <p:sp>
        <p:nvSpPr>
          <p:cNvPr id="13" name="Title 1"/>
          <p:cNvSpPr txBox="1">
            <a:spLocks/>
          </p:cNvSpPr>
          <p:nvPr/>
        </p:nvSpPr>
        <p:spPr>
          <a:xfrm>
            <a:off x="4781438"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65000"/>
                  </a:schemeClr>
                </a:solidFill>
              </a:rPr>
              <a:t>Day 2</a:t>
            </a:r>
          </a:p>
        </p:txBody>
      </p:sp>
      <p:cxnSp>
        <p:nvCxnSpPr>
          <p:cNvPr id="14" name="Elbow Connector 13"/>
          <p:cNvCxnSpPr/>
          <p:nvPr/>
        </p:nvCxnSpPr>
        <p:spPr>
          <a:xfrm rot="16200000" flipH="1">
            <a:off x="5335933" y="4511326"/>
            <a:ext cx="12700" cy="2676760"/>
          </a:xfrm>
          <a:prstGeom prst="bentConnector3">
            <a:avLst>
              <a:gd name="adj1" fmla="val 18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16200000" flipH="1">
            <a:off x="8696779" y="3905706"/>
            <a:ext cx="12700" cy="3888000"/>
          </a:xfrm>
          <a:prstGeom prst="bentConnector3">
            <a:avLst>
              <a:gd name="adj1" fmla="val 180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7851130"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t>Day 3</a:t>
            </a:r>
          </a:p>
        </p:txBody>
      </p:sp>
      <p:cxnSp>
        <p:nvCxnSpPr>
          <p:cNvPr id="18" name="Elbow Connector 17"/>
          <p:cNvCxnSpPr/>
          <p:nvPr/>
        </p:nvCxnSpPr>
        <p:spPr>
          <a:xfrm rot="16200000" flipH="1">
            <a:off x="2968711" y="4874029"/>
            <a:ext cx="12700" cy="1951353"/>
          </a:xfrm>
          <a:prstGeom prst="bentConnector3">
            <a:avLst>
              <a:gd name="adj1" fmla="val 1800000"/>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5612" y="1248611"/>
            <a:ext cx="8711518" cy="4603885"/>
          </a:xfrm>
          <a:prstGeom prst="rect">
            <a:avLst/>
          </a:prstGeom>
        </p:spPr>
      </p:pic>
    </p:spTree>
    <p:extLst>
      <p:ext uri="{BB962C8B-B14F-4D97-AF65-F5344CB8AC3E}">
        <p14:creationId xmlns:p14="http://schemas.microsoft.com/office/powerpoint/2010/main" val="89737481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            Activate and ongoing refinement</a:t>
            </a:r>
            <a:endParaRPr lang="en-AU" dirty="0"/>
          </a:p>
        </p:txBody>
      </p:sp>
      <p:sp>
        <p:nvSpPr>
          <p:cNvPr id="6" name="Text Placeholder 5"/>
          <p:cNvSpPr>
            <a:spLocks noGrp="1"/>
          </p:cNvSpPr>
          <p:nvPr>
            <p:ph type="body" sz="quarter" idx="14"/>
          </p:nvPr>
        </p:nvSpPr>
        <p:spPr>
          <a:xfrm>
            <a:off x="6394526" y="1262146"/>
            <a:ext cx="5206046" cy="3894137"/>
          </a:xfrm>
          <a:prstGeom prst="rect">
            <a:avLst/>
          </a:prstGeom>
        </p:spPr>
        <p:txBody>
          <a:bodyPr>
            <a:normAutofit/>
          </a:bodyPr>
          <a:lstStyle/>
          <a:p>
            <a:pPr>
              <a:spcBef>
                <a:spcPts val="600"/>
              </a:spcBef>
              <a:spcAft>
                <a:spcPts val="600"/>
              </a:spcAft>
            </a:pPr>
            <a:r>
              <a:rPr lang="en-AU" sz="2400" b="1" dirty="0">
                <a:latin typeface="Arial" panose="020B0604020202020204" pitchFamily="34" charset="0"/>
                <a:cs typeface="Arial" panose="020B0604020202020204" pitchFamily="34" charset="0"/>
              </a:rPr>
              <a:t>Learning outcomes:</a:t>
            </a:r>
          </a:p>
          <a:p>
            <a:pPr marL="182563" indent="-182563">
              <a:spcBef>
                <a:spcPts val="600"/>
              </a:spcBef>
              <a:spcAft>
                <a:spcPts val="600"/>
              </a:spcAft>
              <a:buFont typeface="Arial" panose="020B0604020202020204" pitchFamily="34" charset="0"/>
              <a:buChar char="•"/>
            </a:pPr>
            <a:r>
              <a:rPr lang="en-AU" sz="2400" dirty="0" smtClean="0">
                <a:latin typeface="Arial" panose="020B0604020202020204" pitchFamily="34" charset="0"/>
                <a:cs typeface="Arial" panose="020B0604020202020204" pitchFamily="34" charset="0"/>
              </a:rPr>
              <a:t>Describe your recommendation in detail</a:t>
            </a:r>
          </a:p>
          <a:p>
            <a:pPr marL="182563" indent="-182563">
              <a:spcBef>
                <a:spcPts val="600"/>
              </a:spcBef>
              <a:spcAft>
                <a:spcPts val="600"/>
              </a:spcAft>
              <a:buFont typeface="Arial" panose="020B0604020202020204" pitchFamily="34" charset="0"/>
              <a:buChar char="•"/>
            </a:pPr>
            <a:r>
              <a:rPr lang="en-AU" sz="2400" dirty="0" smtClean="0">
                <a:latin typeface="Arial" panose="020B0604020202020204" pitchFamily="34" charset="0"/>
                <a:cs typeface="Arial" panose="020B0604020202020204" pitchFamily="34" charset="0"/>
              </a:rPr>
              <a:t>Prioritise what to deliver first (MVP)</a:t>
            </a:r>
          </a:p>
          <a:p>
            <a:pPr marL="182563" indent="-182563">
              <a:spcBef>
                <a:spcPts val="600"/>
              </a:spcBef>
              <a:spcAft>
                <a:spcPts val="600"/>
              </a:spcAft>
              <a:buFont typeface="Arial" panose="020B0604020202020204" pitchFamily="34" charset="0"/>
              <a:buChar char="•"/>
            </a:pPr>
            <a:r>
              <a:rPr lang="en-AU" sz="2400" dirty="0" smtClean="0">
                <a:latin typeface="Arial" panose="020B0604020202020204" pitchFamily="34" charset="0"/>
                <a:cs typeface="Arial" panose="020B0604020202020204" pitchFamily="34" charset="0"/>
              </a:rPr>
              <a:t>Identify what is involved in activating a recommendation</a:t>
            </a:r>
          </a:p>
          <a:p>
            <a:pPr marL="182563" indent="-182563">
              <a:spcBef>
                <a:spcPts val="600"/>
              </a:spcBef>
              <a:spcAft>
                <a:spcPts val="600"/>
              </a:spcAft>
              <a:buFont typeface="Arial" panose="020B0604020202020204" pitchFamily="34" charset="0"/>
              <a:buChar char="•"/>
            </a:pPr>
            <a:r>
              <a:rPr lang="en-AU" sz="2400" dirty="0">
                <a:latin typeface="Arial" panose="020B0604020202020204" pitchFamily="34" charset="0"/>
                <a:cs typeface="Arial" panose="020B0604020202020204" pitchFamily="34" charset="0"/>
              </a:rPr>
              <a:t>Describe the benefits of ongoing refinement </a:t>
            </a:r>
          </a:p>
          <a:p>
            <a:pPr marL="182563" indent="-182563">
              <a:spcBef>
                <a:spcPts val="600"/>
              </a:spcBef>
              <a:spcAft>
                <a:spcPts val="600"/>
              </a:spcAft>
              <a:buFont typeface="Arial" panose="020B0604020202020204" pitchFamily="34" charset="0"/>
              <a:buChar char="•"/>
            </a:pPr>
            <a:endParaRPr lang="en-AU" sz="2400" dirty="0" smtClean="0">
              <a:latin typeface="Arial" panose="020B0604020202020204" pitchFamily="34" charset="0"/>
              <a:cs typeface="Arial" panose="020B0604020202020204" pitchFamily="34" charset="0"/>
            </a:endParaRPr>
          </a:p>
        </p:txBody>
      </p:sp>
      <p:grpSp>
        <p:nvGrpSpPr>
          <p:cNvPr id="8" name="Group 7"/>
          <p:cNvGrpSpPr/>
          <p:nvPr/>
        </p:nvGrpSpPr>
        <p:grpSpPr>
          <a:xfrm>
            <a:off x="339687" y="408154"/>
            <a:ext cx="3506400" cy="3506400"/>
            <a:chOff x="5353554" y="1097565"/>
            <a:chExt cx="1264828" cy="1264828"/>
          </a:xfrm>
          <a:solidFill>
            <a:srgbClr val="6EB52C"/>
          </a:solidFill>
          <a:effectLst>
            <a:glow rad="63500">
              <a:schemeClr val="bg1">
                <a:alpha val="40000"/>
              </a:schemeClr>
            </a:glow>
          </a:effectLst>
        </p:grpSpPr>
        <p:sp>
          <p:nvSpPr>
            <p:cNvPr id="9" name="Oval 8"/>
            <p:cNvSpPr/>
            <p:nvPr/>
          </p:nvSpPr>
          <p:spPr>
            <a:xfrm>
              <a:off x="5353554" y="1097565"/>
              <a:ext cx="1264828" cy="12648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p>
          </p:txBody>
        </p:sp>
        <p:sp>
          <p:nvSpPr>
            <p:cNvPr id="10" name="TextBox 9"/>
            <p:cNvSpPr txBox="1"/>
            <p:nvPr/>
          </p:nvSpPr>
          <p:spPr>
            <a:xfrm>
              <a:off x="5427678" y="1634708"/>
              <a:ext cx="1104987" cy="171285"/>
            </a:xfrm>
            <a:prstGeom prst="rect">
              <a:avLst/>
            </a:prstGeom>
            <a:grpFill/>
            <a:ln>
              <a:noFill/>
            </a:ln>
          </p:spPr>
          <p:txBody>
            <a:bodyPr wrap="square" rtlCol="0">
              <a:spAutoFit/>
            </a:bodyPr>
            <a:lstStyle/>
            <a:p>
              <a:pPr algn="ctr"/>
              <a:r>
                <a:rPr lang="en-AU" sz="2800" b="1" dirty="0" smtClean="0">
                  <a:solidFill>
                    <a:schemeClr val="bg1"/>
                  </a:solidFill>
                  <a:latin typeface="Arial" panose="020B0604020202020204" pitchFamily="34" charset="0"/>
                  <a:cs typeface="Arial" panose="020B0604020202020204" pitchFamily="34" charset="0"/>
                </a:rPr>
                <a:t>Activate</a:t>
              </a:r>
              <a:endParaRPr lang="en-AU" sz="2800" b="1" dirty="0">
                <a:solidFill>
                  <a:schemeClr val="bg1"/>
                </a:solidFill>
                <a:latin typeface="Arial" panose="020B0604020202020204" pitchFamily="34" charset="0"/>
                <a:cs typeface="Arial" panose="020B0604020202020204" pitchFamily="34" charset="0"/>
              </a:endParaRPr>
            </a:p>
          </p:txBody>
        </p:sp>
      </p:grpSp>
      <p:grpSp>
        <p:nvGrpSpPr>
          <p:cNvPr id="7" name="Group 6"/>
          <p:cNvGrpSpPr/>
          <p:nvPr/>
        </p:nvGrpSpPr>
        <p:grpSpPr>
          <a:xfrm>
            <a:off x="2397511" y="2137751"/>
            <a:ext cx="3505467" cy="3505468"/>
            <a:chOff x="5353554" y="1097565"/>
            <a:chExt cx="1264828" cy="1264828"/>
          </a:xfrm>
          <a:solidFill>
            <a:srgbClr val="F2C601"/>
          </a:solidFill>
          <a:effectLst>
            <a:glow rad="101600">
              <a:schemeClr val="bg1">
                <a:alpha val="60000"/>
              </a:schemeClr>
            </a:glow>
          </a:effectLst>
        </p:grpSpPr>
        <p:sp>
          <p:nvSpPr>
            <p:cNvPr id="11" name="Oval 10"/>
            <p:cNvSpPr/>
            <p:nvPr/>
          </p:nvSpPr>
          <p:spPr>
            <a:xfrm>
              <a:off x="5353554" y="1097565"/>
              <a:ext cx="1264828" cy="1264828"/>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p>
          </p:txBody>
        </p:sp>
        <p:sp>
          <p:nvSpPr>
            <p:cNvPr id="12" name="TextBox 11"/>
            <p:cNvSpPr txBox="1"/>
            <p:nvPr/>
          </p:nvSpPr>
          <p:spPr>
            <a:xfrm>
              <a:off x="5358007" y="1567378"/>
              <a:ext cx="1255923" cy="171285"/>
            </a:xfrm>
            <a:prstGeom prst="rect">
              <a:avLst/>
            </a:prstGeom>
            <a:noFill/>
            <a:ln>
              <a:noFill/>
            </a:ln>
          </p:spPr>
          <p:txBody>
            <a:bodyPr wrap="square" rtlCol="0">
              <a:spAutoFit/>
            </a:bodyPr>
            <a:lstStyle/>
            <a:p>
              <a:pPr algn="ctr"/>
              <a:r>
                <a:rPr lang="en-AU" sz="2800" b="1" dirty="0" smtClean="0">
                  <a:solidFill>
                    <a:schemeClr val="bg1"/>
                  </a:solidFill>
                  <a:latin typeface="Arial" panose="020B0604020202020204" pitchFamily="34" charset="0"/>
                  <a:cs typeface="Arial" panose="020B0604020202020204" pitchFamily="34" charset="0"/>
                </a:rPr>
                <a:t>Ongoing refinement</a:t>
              </a:r>
              <a:endParaRPr lang="en-AU" sz="28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148527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What’s involved in detailed design</a:t>
            </a:r>
            <a:endParaRPr lang="en-AU" dirty="0"/>
          </a:p>
        </p:txBody>
      </p:sp>
      <p:sp>
        <p:nvSpPr>
          <p:cNvPr id="4" name="Text Placeholder 3"/>
          <p:cNvSpPr>
            <a:spLocks noGrp="1"/>
          </p:cNvSpPr>
          <p:nvPr>
            <p:ph type="body" sz="quarter" idx="11"/>
          </p:nvPr>
        </p:nvSpPr>
        <p:spPr>
          <a:xfrm>
            <a:off x="646113" y="1008615"/>
            <a:ext cx="10603778" cy="1017894"/>
          </a:xfrm>
        </p:spPr>
        <p:txBody>
          <a:bodyPr>
            <a:normAutofit/>
          </a:bodyPr>
          <a:lstStyle/>
          <a:p>
            <a:pPr marL="0" indent="0">
              <a:buNone/>
            </a:pPr>
            <a:r>
              <a:rPr lang="en-AU" dirty="0" smtClean="0"/>
              <a:t>What you do in the Delivery phase depends on the type of solution you are developing. </a:t>
            </a:r>
          </a:p>
          <a:p>
            <a:pPr marL="0" indent="0">
              <a:buNone/>
            </a:pPr>
            <a:r>
              <a:rPr lang="en-AU" b="1" dirty="0" smtClean="0"/>
              <a:t>Any solution from the Create phase will be enhanced by involving your end users.  </a:t>
            </a:r>
          </a:p>
          <a:p>
            <a:endParaRPr lang="en-AU" dirty="0" smtClean="0"/>
          </a:p>
        </p:txBody>
      </p:sp>
      <p:graphicFrame>
        <p:nvGraphicFramePr>
          <p:cNvPr id="7" name="Table 2"/>
          <p:cNvGraphicFramePr>
            <a:graphicFrameLocks noGrp="1"/>
          </p:cNvGraphicFramePr>
          <p:nvPr>
            <p:extLst>
              <p:ext uri="{D42A27DB-BD31-4B8C-83A1-F6EECF244321}">
                <p14:modId xmlns:p14="http://schemas.microsoft.com/office/powerpoint/2010/main" val="969676193"/>
              </p:ext>
            </p:extLst>
          </p:nvPr>
        </p:nvGraphicFramePr>
        <p:xfrm>
          <a:off x="743094" y="2026509"/>
          <a:ext cx="9735435" cy="3448346"/>
        </p:xfrm>
        <a:graphic>
          <a:graphicData uri="http://schemas.openxmlformats.org/drawingml/2006/table">
            <a:tbl>
              <a:tblPr firstRow="1" bandRow="1">
                <a:tableStyleId>{5C22544A-7EE6-4342-B048-85BDC9FD1C3A}</a:tableStyleId>
              </a:tblPr>
              <a:tblGrid>
                <a:gridCol w="3102716"/>
                <a:gridCol w="6632719"/>
              </a:tblGrid>
              <a:tr h="256754">
                <a:tc>
                  <a:txBody>
                    <a:bodyPr/>
                    <a:lstStyle/>
                    <a:p>
                      <a:r>
                        <a:rPr lang="en-US" sz="1800" dirty="0" smtClean="0">
                          <a:solidFill>
                            <a:srgbClr val="254F90"/>
                          </a:solidFill>
                        </a:rPr>
                        <a:t>Type of solution</a:t>
                      </a:r>
                      <a:endParaRPr lang="en-AU" sz="1800" dirty="0">
                        <a:solidFill>
                          <a:srgbClr val="254F90"/>
                        </a:solidFill>
                      </a:endParaRPr>
                    </a:p>
                  </a:txBody>
                  <a:tcPr>
                    <a:lnB w="12700" cap="flat" cmpd="sng" algn="ctr">
                      <a:solidFill>
                        <a:schemeClr val="tx1"/>
                      </a:solidFill>
                      <a:prstDash val="solid"/>
                      <a:round/>
                      <a:headEnd type="none" w="med" len="med"/>
                      <a:tailEnd type="none" w="med" len="med"/>
                    </a:lnB>
                    <a:noFill/>
                  </a:tcPr>
                </a:tc>
                <a:tc>
                  <a:txBody>
                    <a:bodyPr/>
                    <a:lstStyle/>
                    <a:p>
                      <a:r>
                        <a:rPr lang="en-US" sz="1800" dirty="0" smtClean="0">
                          <a:solidFill>
                            <a:srgbClr val="254F90"/>
                          </a:solidFill>
                        </a:rPr>
                        <a:t>Potential</a:t>
                      </a:r>
                      <a:r>
                        <a:rPr lang="en-US" sz="1800" baseline="0" dirty="0" smtClean="0">
                          <a:solidFill>
                            <a:srgbClr val="254F90"/>
                          </a:solidFill>
                        </a:rPr>
                        <a:t> d</a:t>
                      </a:r>
                      <a:r>
                        <a:rPr lang="en-US" sz="1800" dirty="0" smtClean="0">
                          <a:solidFill>
                            <a:srgbClr val="254F90"/>
                          </a:solidFill>
                        </a:rPr>
                        <a:t>elivery activities</a:t>
                      </a:r>
                      <a:endParaRPr lang="en-AU" sz="1800" dirty="0">
                        <a:solidFill>
                          <a:srgbClr val="254F90"/>
                        </a:solidFill>
                      </a:endParaRPr>
                    </a:p>
                  </a:txBody>
                  <a:tcPr>
                    <a:lnB w="12700" cap="flat" cmpd="sng" algn="ctr">
                      <a:solidFill>
                        <a:schemeClr val="tx1"/>
                      </a:solidFill>
                      <a:prstDash val="solid"/>
                      <a:round/>
                      <a:headEnd type="none" w="med" len="med"/>
                      <a:tailEnd type="none" w="med" len="med"/>
                    </a:lnB>
                    <a:noFill/>
                  </a:tcPr>
                </a:tc>
              </a:tr>
              <a:tr h="415586">
                <a:tc>
                  <a:txBody>
                    <a:bodyPr/>
                    <a:lstStyle/>
                    <a:p>
                      <a:pPr marL="0" lvl="0" indent="0" algn="l" defTabSz="914400" rtl="0" eaLnBrk="1" latinLnBrk="0" hangingPunct="1">
                        <a:lnSpc>
                          <a:spcPct val="90000"/>
                        </a:lnSpc>
                        <a:spcBef>
                          <a:spcPts val="1000"/>
                        </a:spcBef>
                        <a:buClr>
                          <a:srgbClr val="254F90"/>
                        </a:buClr>
                        <a:buFont typeface="Arial" panose="020B0604020202020204" pitchFamily="34" charset="0"/>
                        <a:buNone/>
                      </a:pPr>
                      <a:r>
                        <a:rPr lang="en-US" sz="1800" kern="1200" dirty="0" smtClean="0">
                          <a:solidFill>
                            <a:srgbClr val="373737"/>
                          </a:solidFill>
                          <a:latin typeface="+mn-lt"/>
                          <a:ea typeface="+mn-ea"/>
                          <a:cs typeface="+mn-cs"/>
                        </a:rPr>
                        <a:t>Digital solution</a:t>
                      </a:r>
                      <a:endParaRPr lang="en-AU" sz="1800" kern="1200" dirty="0">
                        <a:solidFill>
                          <a:srgbClr val="373737"/>
                        </a:solidFill>
                        <a:latin typeface="+mn-lt"/>
                        <a:ea typeface="+mn-ea"/>
                        <a:cs typeface="+mn-cs"/>
                      </a:endParaRPr>
                    </a:p>
                  </a:txBody>
                  <a:tcP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Beta website/service launch and ongoing iteration</a:t>
                      </a: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754">
                <a:tc>
                  <a:txBody>
                    <a:bodyPr/>
                    <a:lstStyle/>
                    <a:p>
                      <a:pPr marL="0" lvl="0" indent="0" algn="l" defTabSz="914400" rtl="0" eaLnBrk="1" latinLnBrk="0" hangingPunct="1">
                        <a:lnSpc>
                          <a:spcPct val="90000"/>
                        </a:lnSpc>
                        <a:spcBef>
                          <a:spcPts val="1000"/>
                        </a:spcBef>
                        <a:buClr>
                          <a:srgbClr val="254F90"/>
                        </a:buClr>
                        <a:buFont typeface="Arial" panose="020B0604020202020204" pitchFamily="34" charset="0"/>
                        <a:buNone/>
                      </a:pPr>
                      <a:r>
                        <a:rPr lang="en-US" sz="1800" kern="1200" dirty="0" smtClean="0">
                          <a:solidFill>
                            <a:srgbClr val="373737"/>
                          </a:solidFill>
                          <a:latin typeface="+mn-lt"/>
                          <a:ea typeface="+mn-ea"/>
                          <a:cs typeface="+mn-cs"/>
                        </a:rPr>
                        <a:t>Policy solution</a:t>
                      </a:r>
                      <a:endParaRPr lang="en-AU" sz="1800" kern="1200" dirty="0">
                        <a:solidFill>
                          <a:srgbClr val="373737"/>
                        </a:solidFill>
                        <a:latin typeface="+mn-lt"/>
                        <a:ea typeface="+mn-ea"/>
                        <a:cs typeface="+mn-cs"/>
                      </a:endParaRPr>
                    </a:p>
                  </a:txBody>
                  <a:tcP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Recommendations</a:t>
                      </a:r>
                      <a:r>
                        <a:rPr lang="en-AU" sz="1800" kern="1200" baseline="0" dirty="0" smtClean="0">
                          <a:solidFill>
                            <a:srgbClr val="373737"/>
                          </a:solidFill>
                          <a:latin typeface="+mn-lt"/>
                          <a:ea typeface="+mn-ea"/>
                          <a:cs typeface="+mn-cs"/>
                        </a:rPr>
                        <a:t> for </a:t>
                      </a:r>
                      <a:r>
                        <a:rPr lang="en-AU" sz="1800" kern="1200" dirty="0" smtClean="0">
                          <a:solidFill>
                            <a:srgbClr val="373737"/>
                          </a:solidFill>
                          <a:latin typeface="+mn-lt"/>
                          <a:ea typeface="+mn-ea"/>
                          <a:cs typeface="+mn-cs"/>
                        </a:rPr>
                        <a:t>New Policy Proposal</a:t>
                      </a: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8470">
                <a:tc>
                  <a:txBody>
                    <a:bodyPr/>
                    <a:lstStyle/>
                    <a:p>
                      <a:pPr marL="0" lvl="0" indent="0" algn="l" defTabSz="914400" rtl="0" eaLnBrk="1" latinLnBrk="0" hangingPunct="1">
                        <a:lnSpc>
                          <a:spcPct val="90000"/>
                        </a:lnSpc>
                        <a:spcBef>
                          <a:spcPts val="1000"/>
                        </a:spcBef>
                        <a:buClr>
                          <a:srgbClr val="254F90"/>
                        </a:buClr>
                        <a:buFont typeface="Arial" panose="020B0604020202020204" pitchFamily="34" charset="0"/>
                        <a:buNone/>
                      </a:pPr>
                      <a:r>
                        <a:rPr lang="en-US" sz="1800" kern="1200" dirty="0" smtClean="0">
                          <a:solidFill>
                            <a:srgbClr val="373737"/>
                          </a:solidFill>
                          <a:latin typeface="+mn-lt"/>
                          <a:ea typeface="+mn-ea"/>
                          <a:cs typeface="+mn-cs"/>
                        </a:rPr>
                        <a:t>Program</a:t>
                      </a:r>
                      <a:endParaRPr lang="en-AU" sz="1800" kern="1200" dirty="0">
                        <a:solidFill>
                          <a:srgbClr val="373737"/>
                        </a:solidFill>
                        <a:latin typeface="+mn-lt"/>
                        <a:ea typeface="+mn-ea"/>
                        <a:cs typeface="+mn-cs"/>
                      </a:endParaRPr>
                    </a:p>
                  </a:txBody>
                  <a:tcP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Pilot Program delivery</a:t>
                      </a:r>
                    </a:p>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Pilot Citizen engagement</a:t>
                      </a:r>
                      <a:endParaRPr lang="en-AU" sz="1800" kern="1200" dirty="0">
                        <a:solidFill>
                          <a:srgbClr val="373737"/>
                        </a:solidFill>
                        <a:latin typeface="+mn-lt"/>
                        <a:ea typeface="+mn-ea"/>
                        <a:cs typeface="+mn-cs"/>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754">
                <a:tc>
                  <a:txBody>
                    <a:bodyPr/>
                    <a:lstStyle/>
                    <a:p>
                      <a:pPr marL="0" lvl="0" indent="0" algn="l" defTabSz="914400" rtl="0" eaLnBrk="1" latinLnBrk="0" hangingPunct="1">
                        <a:lnSpc>
                          <a:spcPct val="90000"/>
                        </a:lnSpc>
                        <a:spcBef>
                          <a:spcPts val="1000"/>
                        </a:spcBef>
                        <a:buClr>
                          <a:srgbClr val="254F90"/>
                        </a:buClr>
                        <a:buFont typeface="Arial" panose="020B0604020202020204" pitchFamily="34" charset="0"/>
                        <a:buNone/>
                      </a:pPr>
                      <a:r>
                        <a:rPr lang="en-US" sz="1800" kern="1200" dirty="0" smtClean="0">
                          <a:solidFill>
                            <a:srgbClr val="373737"/>
                          </a:solidFill>
                          <a:latin typeface="+mn-lt"/>
                          <a:ea typeface="+mn-ea"/>
                          <a:cs typeface="+mn-cs"/>
                        </a:rPr>
                        <a:t>Internal systems/processes</a:t>
                      </a:r>
                      <a:endParaRPr lang="en-AU" sz="1800" kern="1200" dirty="0">
                        <a:solidFill>
                          <a:srgbClr val="373737"/>
                        </a:solidFill>
                        <a:latin typeface="+mn-lt"/>
                        <a:ea typeface="+mn-ea"/>
                        <a:cs typeface="+mn-cs"/>
                      </a:endParaRPr>
                    </a:p>
                  </a:txBody>
                  <a:tcP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Pilot/Beta</a:t>
                      </a:r>
                      <a:r>
                        <a:rPr lang="en-AU" sz="1800" kern="1200" baseline="0" dirty="0" smtClean="0">
                          <a:solidFill>
                            <a:srgbClr val="373737"/>
                          </a:solidFill>
                          <a:latin typeface="+mn-lt"/>
                          <a:ea typeface="+mn-ea"/>
                          <a:cs typeface="+mn-cs"/>
                        </a:rPr>
                        <a:t> </a:t>
                      </a:r>
                      <a:r>
                        <a:rPr lang="en-AU" sz="1800" kern="1200" dirty="0" smtClean="0">
                          <a:solidFill>
                            <a:srgbClr val="373737"/>
                          </a:solidFill>
                          <a:latin typeface="+mn-lt"/>
                          <a:ea typeface="+mn-ea"/>
                          <a:cs typeface="+mn-cs"/>
                        </a:rPr>
                        <a:t>Launch or proof</a:t>
                      </a:r>
                      <a:r>
                        <a:rPr lang="en-AU" sz="1800" kern="1200" baseline="0" dirty="0" smtClean="0">
                          <a:solidFill>
                            <a:srgbClr val="373737"/>
                          </a:solidFill>
                          <a:latin typeface="+mn-lt"/>
                          <a:ea typeface="+mn-ea"/>
                          <a:cs typeface="+mn-cs"/>
                        </a:rPr>
                        <a:t> of concept</a:t>
                      </a:r>
                      <a:endParaRPr lang="en-AU" sz="1800" kern="1200" dirty="0" smtClean="0">
                        <a:solidFill>
                          <a:srgbClr val="373737"/>
                        </a:solidFill>
                        <a:latin typeface="+mn-lt"/>
                        <a:ea typeface="+mn-ea"/>
                        <a:cs typeface="+mn-cs"/>
                      </a:endParaRPr>
                    </a:p>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Refinement</a:t>
                      </a:r>
                      <a:r>
                        <a:rPr lang="en-AU" sz="1800" kern="1200" baseline="0" dirty="0" smtClean="0">
                          <a:solidFill>
                            <a:srgbClr val="373737"/>
                          </a:solidFill>
                          <a:latin typeface="+mn-lt"/>
                          <a:ea typeface="+mn-ea"/>
                          <a:cs typeface="+mn-cs"/>
                        </a:rPr>
                        <a:t> and h</a:t>
                      </a:r>
                      <a:r>
                        <a:rPr lang="en-AU" sz="1800" kern="1200" dirty="0" smtClean="0">
                          <a:solidFill>
                            <a:srgbClr val="373737"/>
                          </a:solidFill>
                          <a:latin typeface="+mn-lt"/>
                          <a:ea typeface="+mn-ea"/>
                          <a:cs typeface="+mn-cs"/>
                        </a:rPr>
                        <a:t>igher fidelity prototyping </a:t>
                      </a: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754">
                <a:tc>
                  <a:txBody>
                    <a:bodyPr/>
                    <a:lstStyle/>
                    <a:p>
                      <a:pPr marL="0" lvl="0" indent="0" algn="l" defTabSz="914400" rtl="0" eaLnBrk="1" latinLnBrk="0" hangingPunct="1">
                        <a:lnSpc>
                          <a:spcPct val="90000"/>
                        </a:lnSpc>
                        <a:spcBef>
                          <a:spcPts val="1000"/>
                        </a:spcBef>
                        <a:buClr>
                          <a:srgbClr val="254F90"/>
                        </a:buClr>
                        <a:buFont typeface="Arial" panose="020B0604020202020204" pitchFamily="34" charset="0"/>
                        <a:buNone/>
                      </a:pPr>
                      <a:r>
                        <a:rPr lang="en-US" sz="1800" kern="1200" dirty="0" smtClean="0">
                          <a:solidFill>
                            <a:srgbClr val="373737"/>
                          </a:solidFill>
                          <a:latin typeface="+mn-lt"/>
                          <a:ea typeface="+mn-ea"/>
                          <a:cs typeface="+mn-cs"/>
                        </a:rPr>
                        <a:t>Service</a:t>
                      </a:r>
                      <a:endParaRPr lang="en-AU" sz="1800" kern="1200" dirty="0">
                        <a:solidFill>
                          <a:srgbClr val="373737"/>
                        </a:solidFill>
                        <a:latin typeface="+mn-lt"/>
                        <a:ea typeface="+mn-ea"/>
                        <a:cs typeface="+mn-cs"/>
                      </a:endParaRPr>
                    </a:p>
                  </a:txBody>
                  <a:tcP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Pilot</a:t>
                      </a:r>
                    </a:p>
                    <a:p>
                      <a:pPr marL="342900" marR="0" lvl="0" indent="-342900" algn="l" defTabSz="914400" rtl="0" eaLnBrk="1" fontAlgn="auto" latinLnBrk="0" hangingPunct="1">
                        <a:lnSpc>
                          <a:spcPct val="100000"/>
                        </a:lnSpc>
                        <a:spcBef>
                          <a:spcPts val="1000"/>
                        </a:spcBef>
                        <a:spcAft>
                          <a:spcPts val="0"/>
                        </a:spcAft>
                        <a:buClr>
                          <a:srgbClr val="254F90"/>
                        </a:buClr>
                        <a:buSzTx/>
                        <a:buFont typeface="Arial" panose="020B0604020202020204" pitchFamily="34" charset="0"/>
                        <a:buChar char="•"/>
                        <a:tabLst/>
                        <a:defRPr/>
                      </a:pPr>
                      <a:r>
                        <a:rPr lang="en-AU" sz="1800" kern="1200" dirty="0" smtClean="0">
                          <a:solidFill>
                            <a:srgbClr val="373737"/>
                          </a:solidFill>
                          <a:latin typeface="+mn-lt"/>
                          <a:ea typeface="+mn-ea"/>
                          <a:cs typeface="+mn-cs"/>
                        </a:rPr>
                        <a:t>Experiment</a:t>
                      </a:r>
                      <a:r>
                        <a:rPr lang="en-AU" sz="1800" kern="1200" baseline="0" dirty="0" smtClean="0">
                          <a:solidFill>
                            <a:srgbClr val="373737"/>
                          </a:solidFill>
                          <a:latin typeface="+mn-lt"/>
                          <a:ea typeface="+mn-ea"/>
                          <a:cs typeface="+mn-cs"/>
                        </a:rPr>
                        <a:t> </a:t>
                      </a:r>
                      <a:endParaRPr lang="en-AU" sz="1800" kern="1200" dirty="0">
                        <a:solidFill>
                          <a:srgbClr val="373737"/>
                        </a:solidFill>
                        <a:latin typeface="+mn-lt"/>
                        <a:ea typeface="+mn-ea"/>
                        <a:cs typeface="+mn-cs"/>
                      </a:endParaRPr>
                    </a:p>
                  </a:txBody>
                  <a:tcP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noFill/>
                  </a:tcPr>
                </a:tc>
              </a:tr>
            </a:tbl>
          </a:graphicData>
        </a:graphic>
      </p:graphicFrame>
    </p:spTree>
    <p:extLst>
      <p:ext uri="{BB962C8B-B14F-4D97-AF65-F5344CB8AC3E}">
        <p14:creationId xmlns:p14="http://schemas.microsoft.com/office/powerpoint/2010/main" val="8943948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Small Business Digital Create (case study)</a:t>
            </a:r>
          </a:p>
        </p:txBody>
      </p:sp>
      <p:sp>
        <p:nvSpPr>
          <p:cNvPr id="4" name="Text Placeholder 3"/>
          <p:cNvSpPr>
            <a:spLocks noGrp="1"/>
          </p:cNvSpPr>
          <p:nvPr>
            <p:ph type="body" sz="quarter" idx="11"/>
          </p:nvPr>
        </p:nvSpPr>
        <p:spPr/>
        <p:txBody>
          <a:bodyPr>
            <a:normAutofit/>
          </a:bodyPr>
          <a:lstStyle/>
          <a:p>
            <a:pPr marL="0" indent="0">
              <a:lnSpc>
                <a:spcPct val="120000"/>
              </a:lnSpc>
              <a:buNone/>
              <a:defRPr/>
            </a:pPr>
            <a:r>
              <a:rPr lang="en-AU" dirty="0" smtClean="0">
                <a:solidFill>
                  <a:srgbClr val="3F3F3F"/>
                </a:solidFill>
              </a:rPr>
              <a:t>Small to Medium Enterprises (SMEs) </a:t>
            </a:r>
            <a:r>
              <a:rPr lang="en-AU" dirty="0">
                <a:solidFill>
                  <a:srgbClr val="3F3F3F"/>
                </a:solidFill>
              </a:rPr>
              <a:t>face </a:t>
            </a:r>
            <a:r>
              <a:rPr lang="en-AU" b="1" dirty="0">
                <a:solidFill>
                  <a:srgbClr val="3F3F3F"/>
                </a:solidFill>
              </a:rPr>
              <a:t>three overarching challenges </a:t>
            </a:r>
            <a:r>
              <a:rPr lang="en-AU" dirty="0">
                <a:solidFill>
                  <a:srgbClr val="3F3F3F"/>
                </a:solidFill>
              </a:rPr>
              <a:t>in their digital journey: </a:t>
            </a:r>
            <a:endParaRPr lang="en-AU" sz="2000" dirty="0">
              <a:solidFill>
                <a:srgbClr val="3F3F3F"/>
              </a:solidFill>
            </a:endParaRPr>
          </a:p>
          <a:p>
            <a:pPr marL="228600" indent="-228600">
              <a:lnSpc>
                <a:spcPct val="120000"/>
              </a:lnSpc>
              <a:buFont typeface="+mj-lt"/>
              <a:buAutoNum type="arabicPeriod"/>
              <a:defRPr/>
            </a:pPr>
            <a:r>
              <a:rPr lang="en-AU" dirty="0" smtClean="0">
                <a:solidFill>
                  <a:srgbClr val="3F3F3F"/>
                </a:solidFill>
              </a:rPr>
              <a:t>access </a:t>
            </a:r>
            <a:r>
              <a:rPr lang="en-AU" dirty="0">
                <a:solidFill>
                  <a:srgbClr val="3F3F3F"/>
                </a:solidFill>
              </a:rPr>
              <a:t>to the right information</a:t>
            </a:r>
            <a:endParaRPr lang="en-AU" sz="2000" dirty="0">
              <a:solidFill>
                <a:srgbClr val="3F3F3F"/>
              </a:solidFill>
            </a:endParaRPr>
          </a:p>
          <a:p>
            <a:pPr marL="228600" indent="-228600">
              <a:lnSpc>
                <a:spcPct val="120000"/>
              </a:lnSpc>
              <a:buFont typeface="+mj-lt"/>
              <a:buAutoNum type="arabicPeriod"/>
              <a:defRPr/>
            </a:pPr>
            <a:r>
              <a:rPr lang="en-AU" dirty="0" smtClean="0">
                <a:solidFill>
                  <a:srgbClr val="3F3F3F"/>
                </a:solidFill>
              </a:rPr>
              <a:t>access </a:t>
            </a:r>
            <a:r>
              <a:rPr lang="en-AU" dirty="0">
                <a:solidFill>
                  <a:srgbClr val="3F3F3F"/>
                </a:solidFill>
              </a:rPr>
              <a:t>to people who can help</a:t>
            </a:r>
            <a:endParaRPr lang="en-AU" sz="2000" dirty="0">
              <a:solidFill>
                <a:srgbClr val="3F3F3F"/>
              </a:solidFill>
            </a:endParaRPr>
          </a:p>
          <a:p>
            <a:pPr marL="228600" indent="-228600">
              <a:lnSpc>
                <a:spcPct val="120000"/>
              </a:lnSpc>
              <a:buFont typeface="+mj-lt"/>
              <a:buAutoNum type="arabicPeriod"/>
              <a:defRPr/>
            </a:pPr>
            <a:r>
              <a:rPr lang="en-AU" dirty="0">
                <a:solidFill>
                  <a:srgbClr val="3F3F3F"/>
                </a:solidFill>
              </a:rPr>
              <a:t>access to infrastructure to support their digitisation</a:t>
            </a:r>
            <a:r>
              <a:rPr lang="en-AU" dirty="0" smtClean="0">
                <a:solidFill>
                  <a:srgbClr val="3F3F3F"/>
                </a:solidFill>
              </a:rPr>
              <a:t>.</a:t>
            </a:r>
            <a:endParaRPr lang="en-AU" sz="2000" dirty="0">
              <a:solidFill>
                <a:srgbClr val="3F3F3F"/>
              </a:solidFill>
            </a:endParaRPr>
          </a:p>
        </p:txBody>
      </p:sp>
      <p:sp>
        <p:nvSpPr>
          <p:cNvPr id="3" name="Cloud Callout 2"/>
          <p:cNvSpPr/>
          <p:nvPr/>
        </p:nvSpPr>
        <p:spPr>
          <a:xfrm>
            <a:off x="5588355" y="957430"/>
            <a:ext cx="6012872" cy="3962400"/>
          </a:xfrm>
          <a:prstGeom prst="cloudCallout">
            <a:avLst>
              <a:gd name="adj1" fmla="val -52688"/>
              <a:gd name="adj2" fmla="val 62500"/>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b="1" i="1" dirty="0" smtClean="0">
                <a:solidFill>
                  <a:srgbClr val="3F3F3F"/>
                </a:solidFill>
              </a:rPr>
              <a:t>How </a:t>
            </a:r>
            <a:r>
              <a:rPr lang="en-AU" sz="2400" b="1" i="1" dirty="0">
                <a:solidFill>
                  <a:srgbClr val="3F3F3F"/>
                </a:solidFill>
              </a:rPr>
              <a:t>might we unlock the potential of Australian SMEs to thrive in a digital economy?</a:t>
            </a:r>
            <a:endParaRPr lang="en-AU" sz="1400" b="1" i="1" dirty="0">
              <a:solidFill>
                <a:srgbClr val="3F3F3F"/>
              </a:solidFill>
            </a:endParaRPr>
          </a:p>
        </p:txBody>
      </p:sp>
    </p:spTree>
    <p:extLst>
      <p:ext uri="{BB962C8B-B14F-4D97-AF65-F5344CB8AC3E}">
        <p14:creationId xmlns:p14="http://schemas.microsoft.com/office/powerpoint/2010/main" val="37173788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Small Business Digital Create (case study)</a:t>
            </a:r>
            <a:endParaRPr lang="en-AU" dirty="0"/>
          </a:p>
        </p:txBody>
      </p:sp>
      <p:sp>
        <p:nvSpPr>
          <p:cNvPr id="4" name="Text Placeholder 3"/>
          <p:cNvSpPr>
            <a:spLocks noGrp="1"/>
          </p:cNvSpPr>
          <p:nvPr>
            <p:ph type="body" sz="quarter" idx="11"/>
          </p:nvPr>
        </p:nvSpPr>
        <p:spPr>
          <a:xfrm>
            <a:off x="646113" y="1923341"/>
            <a:ext cx="5243410" cy="2824232"/>
          </a:xfrm>
        </p:spPr>
        <p:txBody>
          <a:bodyPr>
            <a:noAutofit/>
          </a:bodyPr>
          <a:lstStyle/>
          <a:p>
            <a:pPr marL="0" indent="0">
              <a:lnSpc>
                <a:spcPct val="120000"/>
              </a:lnSpc>
              <a:buNone/>
            </a:pPr>
            <a:r>
              <a:rPr lang="en-AU" sz="1800" u="sng" dirty="0" smtClean="0">
                <a:solidFill>
                  <a:srgbClr val="3F3F3F"/>
                </a:solidFill>
              </a:rPr>
              <a:t>19 </a:t>
            </a:r>
            <a:r>
              <a:rPr lang="en-AU" sz="1800" u="sng" dirty="0">
                <a:solidFill>
                  <a:srgbClr val="3F3F3F"/>
                </a:solidFill>
              </a:rPr>
              <a:t>concepts tested </a:t>
            </a:r>
          </a:p>
          <a:p>
            <a:r>
              <a:rPr lang="en-AU" sz="1800" dirty="0" smtClean="0"/>
              <a:t>Feedback from testing captured</a:t>
            </a:r>
          </a:p>
          <a:p>
            <a:r>
              <a:rPr lang="en-AU" sz="1800" dirty="0" smtClean="0"/>
              <a:t>Concepts prototyped, combined, iterated and killed based on user feedback</a:t>
            </a:r>
          </a:p>
        </p:txBody>
      </p:sp>
      <p:sp>
        <p:nvSpPr>
          <p:cNvPr id="3" name="Rectangle 2"/>
          <p:cNvSpPr/>
          <p:nvPr/>
        </p:nvSpPr>
        <p:spPr>
          <a:xfrm>
            <a:off x="5604159" y="1923341"/>
            <a:ext cx="6096000" cy="1879489"/>
          </a:xfrm>
          <a:prstGeom prst="rect">
            <a:avLst/>
          </a:prstGeom>
        </p:spPr>
        <p:txBody>
          <a:bodyPr>
            <a:spAutoFit/>
          </a:bodyPr>
          <a:lstStyle/>
          <a:p>
            <a:r>
              <a:rPr lang="en-AU" u="sng" dirty="0"/>
              <a:t>17 prototypes tested </a:t>
            </a:r>
          </a:p>
          <a:p>
            <a:pPr marL="342900" indent="-342900">
              <a:lnSpc>
                <a:spcPct val="90000"/>
              </a:lnSpc>
              <a:spcBef>
                <a:spcPts val="1000"/>
              </a:spcBef>
              <a:buClr>
                <a:srgbClr val="254F90"/>
              </a:buClr>
              <a:buFont typeface="Arial" panose="020B0604020202020204" pitchFamily="34" charset="0"/>
              <a:buChar char="•"/>
            </a:pPr>
            <a:r>
              <a:rPr lang="en-AU" dirty="0">
                <a:solidFill>
                  <a:srgbClr val="373737"/>
                </a:solidFill>
              </a:rPr>
              <a:t>22 one-on-one sessions with small businesses and advisors </a:t>
            </a:r>
          </a:p>
          <a:p>
            <a:pPr marL="342900" indent="-342900">
              <a:lnSpc>
                <a:spcPct val="90000"/>
              </a:lnSpc>
              <a:spcBef>
                <a:spcPts val="1000"/>
              </a:spcBef>
              <a:buClr>
                <a:srgbClr val="254F90"/>
              </a:buClr>
              <a:buFont typeface="Arial" panose="020B0604020202020204" pitchFamily="34" charset="0"/>
              <a:buChar char="•"/>
            </a:pPr>
            <a:r>
              <a:rPr lang="en-AU" dirty="0">
                <a:solidFill>
                  <a:srgbClr val="373737"/>
                </a:solidFill>
              </a:rPr>
              <a:t>Prototype assessed against Desirable, Feasible and Viable</a:t>
            </a:r>
          </a:p>
          <a:p>
            <a:pPr marL="342900" indent="-342900">
              <a:lnSpc>
                <a:spcPct val="90000"/>
              </a:lnSpc>
              <a:spcBef>
                <a:spcPts val="1000"/>
              </a:spcBef>
              <a:buClr>
                <a:srgbClr val="254F90"/>
              </a:buClr>
              <a:buFont typeface="Arial" panose="020B0604020202020204" pitchFamily="34" charset="0"/>
              <a:buChar char="•"/>
            </a:pPr>
            <a:r>
              <a:rPr lang="en-AU" dirty="0">
                <a:solidFill>
                  <a:srgbClr val="373737"/>
                </a:solidFill>
              </a:rPr>
              <a:t>Mapped to personas</a:t>
            </a:r>
          </a:p>
          <a:p>
            <a:pPr marL="342900" indent="-342900">
              <a:lnSpc>
                <a:spcPct val="90000"/>
              </a:lnSpc>
              <a:spcBef>
                <a:spcPts val="1000"/>
              </a:spcBef>
              <a:buClr>
                <a:srgbClr val="254F90"/>
              </a:buClr>
              <a:buFont typeface="Arial" panose="020B0604020202020204" pitchFamily="34" charset="0"/>
              <a:buChar char="•"/>
            </a:pPr>
            <a:r>
              <a:rPr lang="en-AU" dirty="0">
                <a:solidFill>
                  <a:srgbClr val="373737"/>
                </a:solidFill>
              </a:rPr>
              <a:t>Mapped against impact and complexity / effort</a:t>
            </a:r>
          </a:p>
        </p:txBody>
      </p:sp>
      <p:grpSp>
        <p:nvGrpSpPr>
          <p:cNvPr id="5" name="Group 4"/>
          <p:cNvGrpSpPr/>
          <p:nvPr/>
        </p:nvGrpSpPr>
        <p:grpSpPr>
          <a:xfrm>
            <a:off x="1471692" y="3766155"/>
            <a:ext cx="9303302" cy="1738379"/>
            <a:chOff x="560632" y="4567887"/>
            <a:chExt cx="10604298" cy="1981477"/>
          </a:xfrm>
        </p:grpSpPr>
        <p:pic>
          <p:nvPicPr>
            <p:cNvPr id="6" name="Picture 5"/>
            <p:cNvPicPr/>
            <p:nvPr/>
          </p:nvPicPr>
          <p:blipFill>
            <a:blip r:embed="rId3"/>
            <a:stretch>
              <a:fillRect/>
            </a:stretch>
          </p:blipFill>
          <p:spPr>
            <a:xfrm>
              <a:off x="560632" y="4567887"/>
              <a:ext cx="10500123" cy="1845880"/>
            </a:xfrm>
            <a:prstGeom prst="rect">
              <a:avLst/>
            </a:prstGeom>
            <a:noFill/>
          </p:spPr>
        </p:pic>
        <p:sp>
          <p:nvSpPr>
            <p:cNvPr id="7" name="Oval 1"/>
            <p:cNvSpPr/>
            <p:nvPr/>
          </p:nvSpPr>
          <p:spPr>
            <a:xfrm>
              <a:off x="1534177" y="5208012"/>
              <a:ext cx="520560" cy="520560"/>
            </a:xfrm>
            <a:prstGeom prst="ellipse">
              <a:avLst/>
            </a:prstGeom>
            <a:solidFill>
              <a:srgbClr val="FFFFFF"/>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smtClean="0">
                <a:ln>
                  <a:noFill/>
                </a:ln>
                <a:solidFill>
                  <a:srgbClr val="FFFFFF"/>
                </a:solidFill>
                <a:effectLst/>
                <a:uLnTx/>
                <a:uFillTx/>
                <a:latin typeface="Calibri" panose="020F0502020204030204"/>
                <a:ea typeface="+mn-ea"/>
                <a:cs typeface="+mn-cs"/>
              </a:endParaRPr>
            </a:p>
          </p:txBody>
        </p:sp>
        <p:sp>
          <p:nvSpPr>
            <p:cNvPr id="8" name="Oval 1"/>
            <p:cNvSpPr/>
            <p:nvPr/>
          </p:nvSpPr>
          <p:spPr>
            <a:xfrm>
              <a:off x="1534177" y="5208012"/>
              <a:ext cx="520560" cy="520560"/>
            </a:xfrm>
            <a:prstGeom prst="ellipse">
              <a:avLst/>
            </a:prstGeom>
            <a:solidFill>
              <a:srgbClr val="FFFFFF"/>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smtClean="0">
                <a:ln>
                  <a:noFill/>
                </a:ln>
                <a:solidFill>
                  <a:srgbClr val="FFFFFF"/>
                </a:solidFill>
                <a:effectLst/>
                <a:uLnTx/>
                <a:uFillTx/>
                <a:latin typeface="Calibri" panose="020F0502020204030204"/>
                <a:ea typeface="+mn-ea"/>
                <a:cs typeface="+mn-cs"/>
              </a:endParaRPr>
            </a:p>
          </p:txBody>
        </p:sp>
        <p:sp>
          <p:nvSpPr>
            <p:cNvPr id="9" name="TextBox 12"/>
            <p:cNvSpPr txBox="1"/>
            <p:nvPr/>
          </p:nvSpPr>
          <p:spPr>
            <a:xfrm>
              <a:off x="1402318" y="5268500"/>
              <a:ext cx="862655" cy="400110"/>
            </a:xfrm>
            <a:prstGeom prst="rect">
              <a:avLst/>
            </a:prstGeom>
            <a:noFill/>
          </p:spPr>
          <p:txBody>
            <a:bodyPr wrap="square" rtlCol="0">
              <a:spAutoFit/>
            </a:bodyPr>
            <a:lstStyle/>
            <a:p>
              <a:pPr algn="ctr"/>
              <a:r>
                <a:rPr lang="en-AU" sz="2000" b="1">
                  <a:solidFill>
                    <a:srgbClr val="61C6C6"/>
                  </a:solidFill>
                  <a:latin typeface="Century Gothic" panose="020B0502020202020204" pitchFamily="34" charset="0"/>
                </a:rPr>
                <a:t>276 </a:t>
              </a:r>
              <a:endParaRPr lang="en-AU" sz="1100" b="1" dirty="0" smtClean="0">
                <a:solidFill>
                  <a:srgbClr val="212A4C"/>
                </a:solidFill>
                <a:latin typeface="Century Gothic" panose="020B0502020202020204" pitchFamily="34" charset="0"/>
              </a:endParaRPr>
            </a:p>
          </p:txBody>
        </p:sp>
        <p:sp>
          <p:nvSpPr>
            <p:cNvPr id="10" name="TextBox 12"/>
            <p:cNvSpPr txBox="1"/>
            <p:nvPr/>
          </p:nvSpPr>
          <p:spPr>
            <a:xfrm>
              <a:off x="3379292" y="5268500"/>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30</a:t>
              </a:r>
              <a:endParaRPr lang="en-AU" sz="1200" b="1" dirty="0">
                <a:solidFill>
                  <a:srgbClr val="61C6C6"/>
                </a:solidFill>
                <a:latin typeface="Century Gothic" panose="020B0502020202020204" pitchFamily="34" charset="0"/>
              </a:endParaRPr>
            </a:p>
          </p:txBody>
        </p:sp>
        <p:sp>
          <p:nvSpPr>
            <p:cNvPr id="11" name="Rectangle 3"/>
            <p:cNvSpPr/>
            <p:nvPr/>
          </p:nvSpPr>
          <p:spPr>
            <a:xfrm>
              <a:off x="7821430" y="6241587"/>
              <a:ext cx="1099981"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Prototypes</a:t>
              </a:r>
              <a:endParaRPr lang="en-AU" sz="1400" b="1" dirty="0">
                <a:solidFill>
                  <a:srgbClr val="61C6C6"/>
                </a:solidFill>
                <a:latin typeface="Century Gothic" panose="020B0502020202020204" pitchFamily="34" charset="0"/>
              </a:endParaRPr>
            </a:p>
          </p:txBody>
        </p:sp>
        <p:sp>
          <p:nvSpPr>
            <p:cNvPr id="12" name="Rectangle 5"/>
            <p:cNvSpPr/>
            <p:nvPr/>
          </p:nvSpPr>
          <p:spPr>
            <a:xfrm>
              <a:off x="9394350" y="6235639"/>
              <a:ext cx="1770580" cy="297629"/>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Recommendations</a:t>
              </a:r>
              <a:endParaRPr lang="en-AU" sz="1400" b="1" dirty="0">
                <a:solidFill>
                  <a:srgbClr val="61C6C6"/>
                </a:solidFill>
                <a:latin typeface="Century Gothic" panose="020B0502020202020204" pitchFamily="34" charset="0"/>
              </a:endParaRPr>
            </a:p>
          </p:txBody>
        </p:sp>
        <p:sp>
          <p:nvSpPr>
            <p:cNvPr id="13" name="Rectangle 8"/>
            <p:cNvSpPr/>
            <p:nvPr/>
          </p:nvSpPr>
          <p:spPr>
            <a:xfrm>
              <a:off x="5347641" y="6241587"/>
              <a:ext cx="1709122"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Refined concepts</a:t>
              </a:r>
              <a:endParaRPr lang="en-AU" sz="1400" b="1" dirty="0">
                <a:solidFill>
                  <a:srgbClr val="61C6C6"/>
                </a:solidFill>
                <a:latin typeface="Century Gothic" panose="020B0502020202020204" pitchFamily="34" charset="0"/>
              </a:endParaRPr>
            </a:p>
          </p:txBody>
        </p:sp>
        <p:sp>
          <p:nvSpPr>
            <p:cNvPr id="14" name="Rectangle 9"/>
            <p:cNvSpPr/>
            <p:nvPr/>
          </p:nvSpPr>
          <p:spPr>
            <a:xfrm>
              <a:off x="3173738" y="6241587"/>
              <a:ext cx="1608133"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Rough concepts</a:t>
              </a:r>
              <a:endParaRPr lang="en-AU" sz="1400" b="1" dirty="0">
                <a:solidFill>
                  <a:srgbClr val="61C6C6"/>
                </a:solidFill>
                <a:latin typeface="Century Gothic" panose="020B0502020202020204" pitchFamily="34" charset="0"/>
              </a:endParaRPr>
            </a:p>
          </p:txBody>
        </p:sp>
        <p:sp>
          <p:nvSpPr>
            <p:cNvPr id="15" name="Rectangle 10"/>
            <p:cNvSpPr/>
            <p:nvPr/>
          </p:nvSpPr>
          <p:spPr>
            <a:xfrm>
              <a:off x="1256489" y="6241587"/>
              <a:ext cx="1075937"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Raw ideas</a:t>
              </a:r>
              <a:endParaRPr lang="en-AU" sz="1400" b="1" dirty="0">
                <a:solidFill>
                  <a:srgbClr val="61C6C6"/>
                </a:solidFill>
                <a:latin typeface="Century Gothic" panose="020B0502020202020204" pitchFamily="34" charset="0"/>
              </a:endParaRPr>
            </a:p>
          </p:txBody>
        </p:sp>
        <p:sp>
          <p:nvSpPr>
            <p:cNvPr id="16" name="TextBox 12"/>
            <p:cNvSpPr txBox="1"/>
            <p:nvPr/>
          </p:nvSpPr>
          <p:spPr>
            <a:xfrm>
              <a:off x="5617197" y="5268500"/>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19</a:t>
              </a:r>
              <a:endParaRPr lang="en-AU" sz="1200" b="1" dirty="0">
                <a:solidFill>
                  <a:srgbClr val="61C6C6"/>
                </a:solidFill>
                <a:latin typeface="Century Gothic" panose="020B0502020202020204" pitchFamily="34" charset="0"/>
              </a:endParaRPr>
            </a:p>
          </p:txBody>
        </p:sp>
        <p:sp>
          <p:nvSpPr>
            <p:cNvPr id="17" name="TextBox 12"/>
            <p:cNvSpPr txBox="1"/>
            <p:nvPr/>
          </p:nvSpPr>
          <p:spPr>
            <a:xfrm>
              <a:off x="7738374" y="5290773"/>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17</a:t>
              </a:r>
              <a:endParaRPr lang="en-AU" sz="1200" b="1" dirty="0">
                <a:solidFill>
                  <a:srgbClr val="61C6C6"/>
                </a:solidFill>
                <a:latin typeface="Century Gothic" panose="020B0502020202020204" pitchFamily="34" charset="0"/>
              </a:endParaRPr>
            </a:p>
          </p:txBody>
        </p:sp>
        <p:sp>
          <p:nvSpPr>
            <p:cNvPr id="18" name="TextBox 12"/>
            <p:cNvSpPr txBox="1"/>
            <p:nvPr/>
          </p:nvSpPr>
          <p:spPr>
            <a:xfrm>
              <a:off x="9698457" y="5290773"/>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10</a:t>
              </a:r>
              <a:endParaRPr lang="en-AU" sz="1200" b="1" dirty="0">
                <a:solidFill>
                  <a:srgbClr val="61C6C6"/>
                </a:solidFill>
                <a:latin typeface="Century Gothic" panose="020B0502020202020204" pitchFamily="34" charset="0"/>
              </a:endParaRPr>
            </a:p>
          </p:txBody>
        </p:sp>
      </p:grpSp>
      <p:sp>
        <p:nvSpPr>
          <p:cNvPr id="19" name="Text Placeholder 3"/>
          <p:cNvSpPr txBox="1">
            <a:spLocks/>
          </p:cNvSpPr>
          <p:nvPr/>
        </p:nvSpPr>
        <p:spPr>
          <a:xfrm>
            <a:off x="646113" y="1167273"/>
            <a:ext cx="7402273" cy="129159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1800" b="1" dirty="0" smtClean="0"/>
              <a:t>Prototype and test</a:t>
            </a:r>
          </a:p>
          <a:p>
            <a:pPr marL="0" indent="0">
              <a:lnSpc>
                <a:spcPct val="120000"/>
              </a:lnSpc>
              <a:buFont typeface="Arial" panose="020B0604020202020204" pitchFamily="34" charset="0"/>
              <a:buNone/>
            </a:pPr>
            <a:r>
              <a:rPr lang="en-AU" sz="1800" dirty="0" smtClean="0">
                <a:solidFill>
                  <a:srgbClr val="3F3F3F"/>
                </a:solidFill>
              </a:rPr>
              <a:t>Desirable, Feasible and Viable to prioritise written concepts for testing</a:t>
            </a:r>
            <a:endParaRPr lang="en-AU" sz="1800" dirty="0" smtClean="0"/>
          </a:p>
        </p:txBody>
      </p:sp>
    </p:spTree>
    <p:extLst>
      <p:ext uri="{BB962C8B-B14F-4D97-AF65-F5344CB8AC3E}">
        <p14:creationId xmlns:p14="http://schemas.microsoft.com/office/powerpoint/2010/main" val="1844517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Prototype and Test</a:t>
            </a:r>
            <a:endParaRPr lang="en-AU" dirty="0"/>
          </a:p>
        </p:txBody>
      </p:sp>
      <p:sp>
        <p:nvSpPr>
          <p:cNvPr id="6" name="Text Placeholder 5"/>
          <p:cNvSpPr>
            <a:spLocks noGrp="1"/>
          </p:cNvSpPr>
          <p:nvPr>
            <p:ph type="body" sz="quarter" idx="14"/>
          </p:nvPr>
        </p:nvSpPr>
        <p:spPr>
          <a:xfrm>
            <a:off x="6394526" y="1262146"/>
            <a:ext cx="5206046" cy="3894137"/>
          </a:xfrm>
          <a:prstGeom prst="rect">
            <a:avLst/>
          </a:prstGeom>
        </p:spPr>
        <p:txBody>
          <a:bodyPr>
            <a:normAutofit/>
          </a:bodyPr>
          <a:lstStyle/>
          <a:p>
            <a:pPr>
              <a:spcBef>
                <a:spcPts val="600"/>
              </a:spcBef>
              <a:spcAft>
                <a:spcPts val="600"/>
              </a:spcAft>
            </a:pPr>
            <a:r>
              <a:rPr lang="en-AU" sz="2400" b="1" dirty="0">
                <a:cs typeface="Arial" panose="020B0604020202020204" pitchFamily="34" charset="0"/>
              </a:rPr>
              <a:t>Learning </a:t>
            </a:r>
            <a:r>
              <a:rPr lang="en-AU" sz="2400" b="1" dirty="0" smtClean="0">
                <a:cs typeface="Arial" panose="020B0604020202020204" pitchFamily="34" charset="0"/>
              </a:rPr>
              <a:t>outcomes</a:t>
            </a:r>
            <a:endParaRPr lang="en-AU" sz="2400" b="1" dirty="0">
              <a:cs typeface="Arial" panose="020B0604020202020204" pitchFamily="34" charset="0"/>
            </a:endParaRPr>
          </a:p>
          <a:p>
            <a:pPr marL="182563" indent="-182563">
              <a:spcBef>
                <a:spcPts val="600"/>
              </a:spcBef>
              <a:spcAft>
                <a:spcPts val="600"/>
              </a:spcAft>
              <a:buClr>
                <a:schemeClr val="accent5"/>
              </a:buClr>
              <a:buFont typeface="Arial" panose="020B0604020202020204" pitchFamily="34" charset="0"/>
              <a:buChar char="•"/>
            </a:pPr>
            <a:r>
              <a:rPr lang="en-AU" sz="2400" dirty="0">
                <a:cs typeface="Arial" panose="020B0604020202020204" pitchFamily="34" charset="0"/>
              </a:rPr>
              <a:t>Create a prototype and describe how it fixes the problem </a:t>
            </a:r>
          </a:p>
          <a:p>
            <a:pPr marL="182563" indent="-182563">
              <a:spcBef>
                <a:spcPts val="600"/>
              </a:spcBef>
              <a:spcAft>
                <a:spcPts val="600"/>
              </a:spcAft>
              <a:buClr>
                <a:schemeClr val="accent5"/>
              </a:buClr>
              <a:buFont typeface="Arial" panose="020B0604020202020204" pitchFamily="34" charset="0"/>
              <a:buChar char="•"/>
            </a:pPr>
            <a:r>
              <a:rPr lang="en-AU" sz="2400" dirty="0">
                <a:cs typeface="Arial" panose="020B0604020202020204" pitchFamily="34" charset="0"/>
              </a:rPr>
              <a:t>Describe how you’d test it </a:t>
            </a:r>
          </a:p>
          <a:p>
            <a:pPr marL="182563" indent="-182563">
              <a:spcBef>
                <a:spcPts val="600"/>
              </a:spcBef>
              <a:spcAft>
                <a:spcPts val="600"/>
              </a:spcAft>
              <a:buClr>
                <a:schemeClr val="accent5"/>
              </a:buClr>
              <a:buFont typeface="Arial" panose="020B0604020202020204" pitchFamily="34" charset="0"/>
              <a:buChar char="•"/>
            </a:pPr>
            <a:r>
              <a:rPr lang="en-AU" sz="2400" dirty="0">
                <a:cs typeface="Arial" panose="020B0604020202020204" pitchFamily="34" charset="0"/>
              </a:rPr>
              <a:t>Demonstrate how you’d test it </a:t>
            </a:r>
          </a:p>
        </p:txBody>
      </p:sp>
      <p:grpSp>
        <p:nvGrpSpPr>
          <p:cNvPr id="8" name="Group 7"/>
          <p:cNvGrpSpPr/>
          <p:nvPr/>
        </p:nvGrpSpPr>
        <p:grpSpPr>
          <a:xfrm>
            <a:off x="1162106" y="1292638"/>
            <a:ext cx="3863644" cy="3863645"/>
            <a:chOff x="5353554" y="1097565"/>
            <a:chExt cx="1264828" cy="1264828"/>
          </a:xfrm>
          <a:solidFill>
            <a:srgbClr val="F2C601"/>
          </a:solidFill>
        </p:grpSpPr>
        <p:sp>
          <p:nvSpPr>
            <p:cNvPr id="9" name="Oval 8"/>
            <p:cNvSpPr/>
            <p:nvPr/>
          </p:nvSpPr>
          <p:spPr>
            <a:xfrm>
              <a:off x="5353554" y="1097565"/>
              <a:ext cx="1264828" cy="1264828"/>
            </a:xfrm>
            <a:prstGeom prst="ellipse">
              <a:avLst/>
            </a:prstGeom>
            <a:grpFill/>
            <a:ln>
              <a:solidFill>
                <a:srgbClr val="F2C6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p>
          </p:txBody>
        </p:sp>
        <p:sp>
          <p:nvSpPr>
            <p:cNvPr id="10" name="TextBox 9"/>
            <p:cNvSpPr txBox="1"/>
            <p:nvPr/>
          </p:nvSpPr>
          <p:spPr>
            <a:xfrm>
              <a:off x="5358007" y="1634708"/>
              <a:ext cx="1255923" cy="191436"/>
            </a:xfrm>
            <a:prstGeom prst="rect">
              <a:avLst/>
            </a:prstGeom>
            <a:grpFill/>
            <a:ln>
              <a:solidFill>
                <a:srgbClr val="F2C601"/>
              </a:solidFill>
            </a:ln>
          </p:spPr>
          <p:txBody>
            <a:bodyPr wrap="square" rtlCol="0">
              <a:spAutoFit/>
            </a:bodyPr>
            <a:lstStyle/>
            <a:p>
              <a:pPr algn="ctr"/>
              <a:r>
                <a:rPr lang="en-AU" sz="3200" b="1" dirty="0" smtClean="0">
                  <a:solidFill>
                    <a:schemeClr val="bg1"/>
                  </a:solidFill>
                  <a:cs typeface="Arial" panose="020B0604020202020204" pitchFamily="34" charset="0"/>
                </a:rPr>
                <a:t>Prototype and Test</a:t>
              </a:r>
              <a:endParaRPr lang="en-AU" sz="3200" b="1" dirty="0">
                <a:solidFill>
                  <a:schemeClr val="bg1"/>
                </a:solidFill>
                <a:cs typeface="Arial" panose="020B0604020202020204" pitchFamily="34" charset="0"/>
              </a:endParaRPr>
            </a:p>
          </p:txBody>
        </p:sp>
      </p:grpSp>
    </p:spTree>
    <p:extLst>
      <p:ext uri="{BB962C8B-B14F-4D97-AF65-F5344CB8AC3E}">
        <p14:creationId xmlns:p14="http://schemas.microsoft.com/office/powerpoint/2010/main" val="18361124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83659" y="137583"/>
            <a:ext cx="9347200" cy="5092602"/>
            <a:chOff x="1630017" y="957430"/>
            <a:chExt cx="9971210" cy="5432579"/>
          </a:xfrm>
        </p:grpSpPr>
        <p:pic>
          <p:nvPicPr>
            <p:cNvPr id="8" name="Picture 7"/>
            <p:cNvPicPr>
              <a:picLocks noChangeAspect="1"/>
            </p:cNvPicPr>
            <p:nvPr/>
          </p:nvPicPr>
          <p:blipFill>
            <a:blip r:embed="rId3"/>
            <a:stretch>
              <a:fillRect/>
            </a:stretch>
          </p:blipFill>
          <p:spPr>
            <a:xfrm>
              <a:off x="1630018" y="957430"/>
              <a:ext cx="9657918" cy="5432579"/>
            </a:xfrm>
            <a:prstGeom prst="rect">
              <a:avLst/>
            </a:prstGeom>
          </p:spPr>
        </p:pic>
        <p:sp>
          <p:nvSpPr>
            <p:cNvPr id="3" name="Rectangle 2"/>
            <p:cNvSpPr/>
            <p:nvPr/>
          </p:nvSpPr>
          <p:spPr>
            <a:xfrm>
              <a:off x="1854200" y="2501900"/>
              <a:ext cx="812800" cy="330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1630017" y="957430"/>
              <a:ext cx="9971210" cy="12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accent5"/>
                </a:solidFill>
              </a:endParaRPr>
            </a:p>
          </p:txBody>
        </p:sp>
      </p:grpSp>
      <p:sp>
        <p:nvSpPr>
          <p:cNvPr id="2" name="Title 1"/>
          <p:cNvSpPr>
            <a:spLocks noGrp="1"/>
          </p:cNvSpPr>
          <p:nvPr>
            <p:ph type="title"/>
          </p:nvPr>
        </p:nvSpPr>
        <p:spPr/>
        <p:txBody>
          <a:bodyPr/>
          <a:lstStyle/>
          <a:p>
            <a:r>
              <a:rPr lang="en-AU" dirty="0"/>
              <a:t>Small Business Digital </a:t>
            </a:r>
            <a:r>
              <a:rPr lang="en-AU" dirty="0" smtClean="0"/>
              <a:t>Create (case study)</a:t>
            </a:r>
            <a:endParaRPr lang="en-AU" dirty="0"/>
          </a:p>
        </p:txBody>
      </p:sp>
    </p:spTree>
    <p:extLst>
      <p:ext uri="{BB962C8B-B14F-4D97-AF65-F5344CB8AC3E}">
        <p14:creationId xmlns:p14="http://schemas.microsoft.com/office/powerpoint/2010/main" val="20154609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Small Business Digital </a:t>
            </a:r>
            <a:r>
              <a:rPr lang="en-AU" dirty="0" smtClean="0"/>
              <a:t>Create (case study)</a:t>
            </a:r>
            <a:endParaRPr lang="en-AU" dirty="0"/>
          </a:p>
        </p:txBody>
      </p:sp>
      <p:pic>
        <p:nvPicPr>
          <p:cNvPr id="6" name="Picture 5"/>
          <p:cNvPicPr>
            <a:picLocks noChangeAspect="1"/>
          </p:cNvPicPr>
          <p:nvPr/>
        </p:nvPicPr>
        <p:blipFill rotWithShape="1">
          <a:blip r:embed="rId3"/>
          <a:srcRect l="19305" t="8400" r="4907"/>
          <a:stretch/>
        </p:blipFill>
        <p:spPr>
          <a:xfrm>
            <a:off x="3020140" y="1337839"/>
            <a:ext cx="6151720" cy="4182322"/>
          </a:xfrm>
          <a:prstGeom prst="rect">
            <a:avLst/>
          </a:prstGeom>
        </p:spPr>
      </p:pic>
    </p:spTree>
    <p:extLst>
      <p:ext uri="{BB962C8B-B14F-4D97-AF65-F5344CB8AC3E}">
        <p14:creationId xmlns:p14="http://schemas.microsoft.com/office/powerpoint/2010/main" val="194025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1162" y="1513274"/>
            <a:ext cx="7364361" cy="3564351"/>
          </a:xfrm>
          <a:prstGeom prst="rect">
            <a:avLst/>
          </a:prstGeom>
        </p:spPr>
      </p:pic>
      <p:sp>
        <p:nvSpPr>
          <p:cNvPr id="6" name="Title 4"/>
          <p:cNvSpPr>
            <a:spLocks noGrp="1"/>
          </p:cNvSpPr>
          <p:nvPr>
            <p:ph type="title"/>
          </p:nvPr>
        </p:nvSpPr>
        <p:spPr/>
        <p:txBody>
          <a:bodyPr/>
          <a:lstStyle/>
          <a:p>
            <a:r>
              <a:rPr lang="en-AU" dirty="0" smtClean="0"/>
              <a:t>Minimum Viable Product (MVP)</a:t>
            </a:r>
            <a:endParaRPr lang="en-AU" dirty="0"/>
          </a:p>
        </p:txBody>
      </p:sp>
      <p:sp>
        <p:nvSpPr>
          <p:cNvPr id="7" name="TextBox 6"/>
          <p:cNvSpPr txBox="1"/>
          <p:nvPr/>
        </p:nvSpPr>
        <p:spPr>
          <a:xfrm>
            <a:off x="2441162" y="5242740"/>
            <a:ext cx="2959528" cy="307777"/>
          </a:xfrm>
          <a:prstGeom prst="rect">
            <a:avLst/>
          </a:prstGeom>
          <a:noFill/>
        </p:spPr>
        <p:txBody>
          <a:bodyPr wrap="none" rtlCol="0">
            <a:spAutoFit/>
          </a:bodyPr>
          <a:lstStyle/>
          <a:p>
            <a:r>
              <a:rPr lang="en-US" sz="1400" dirty="0" smtClean="0"/>
              <a:t>Image: Andrew Wilkinson via Medium</a:t>
            </a:r>
            <a:endParaRPr lang="en-AU" sz="1400" dirty="0"/>
          </a:p>
        </p:txBody>
      </p:sp>
    </p:spTree>
    <p:extLst>
      <p:ext uri="{BB962C8B-B14F-4D97-AF65-F5344CB8AC3E}">
        <p14:creationId xmlns:p14="http://schemas.microsoft.com/office/powerpoint/2010/main" val="19910431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Desirability, Feasibility and Viability (D,F,V)</a:t>
            </a:r>
            <a:endParaRPr lang="en-AU" b="1" dirty="0"/>
          </a:p>
        </p:txBody>
      </p:sp>
      <p:graphicFrame>
        <p:nvGraphicFramePr>
          <p:cNvPr id="14" name="Diagram 13"/>
          <p:cNvGraphicFramePr/>
          <p:nvPr>
            <p:extLst>
              <p:ext uri="{D42A27DB-BD31-4B8C-83A1-F6EECF244321}">
                <p14:modId xmlns:p14="http://schemas.microsoft.com/office/powerpoint/2010/main" val="2699540831"/>
              </p:ext>
            </p:extLst>
          </p:nvPr>
        </p:nvGraphicFramePr>
        <p:xfrm>
          <a:off x="1895714" y="1161667"/>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ight Arrow 2"/>
          <p:cNvSpPr/>
          <p:nvPr/>
        </p:nvSpPr>
        <p:spPr>
          <a:xfrm>
            <a:off x="645460" y="4581625"/>
            <a:ext cx="2049614" cy="895150"/>
          </a:xfrm>
          <a:prstGeom prst="right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End here</a:t>
            </a:r>
            <a:endParaRPr lang="en-AU" dirty="0"/>
          </a:p>
        </p:txBody>
      </p:sp>
    </p:spTree>
    <p:extLst>
      <p:ext uri="{BB962C8B-B14F-4D97-AF65-F5344CB8AC3E}">
        <p14:creationId xmlns:p14="http://schemas.microsoft.com/office/powerpoint/2010/main" val="42661711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Assessing impact and feasibility</a:t>
            </a:r>
            <a:endParaRPr lang="en-AU" dirty="0"/>
          </a:p>
        </p:txBody>
      </p:sp>
      <p:sp>
        <p:nvSpPr>
          <p:cNvPr id="4" name="Text Placeholder 3"/>
          <p:cNvSpPr>
            <a:spLocks noGrp="1"/>
          </p:cNvSpPr>
          <p:nvPr>
            <p:ph type="body" sz="quarter" idx="11"/>
          </p:nvPr>
        </p:nvSpPr>
        <p:spPr>
          <a:xfrm>
            <a:off x="646113" y="1262146"/>
            <a:ext cx="4772910" cy="4251963"/>
          </a:xfrm>
        </p:spPr>
        <p:txBody>
          <a:bodyPr numCol="1">
            <a:normAutofit/>
          </a:bodyPr>
          <a:lstStyle/>
          <a:p>
            <a:r>
              <a:rPr lang="en-AU" sz="2400" dirty="0" smtClean="0"/>
              <a:t>A way to determine impact (viability) and feasibility of your idea</a:t>
            </a:r>
          </a:p>
          <a:p>
            <a:r>
              <a:rPr lang="en-AU" sz="2400" dirty="0" smtClean="0"/>
              <a:t>Adds a little ‘science’ and ‘logic’ to the process</a:t>
            </a:r>
          </a:p>
        </p:txBody>
      </p:sp>
      <p:pic>
        <p:nvPicPr>
          <p:cNvPr id="3" name="Picture 2"/>
          <p:cNvPicPr>
            <a:picLocks noChangeAspect="1"/>
          </p:cNvPicPr>
          <p:nvPr/>
        </p:nvPicPr>
        <p:blipFill>
          <a:blip r:embed="rId3"/>
          <a:stretch>
            <a:fillRect/>
          </a:stretch>
        </p:blipFill>
        <p:spPr>
          <a:xfrm>
            <a:off x="5719082" y="1098276"/>
            <a:ext cx="5157465" cy="4579702"/>
          </a:xfrm>
          <a:prstGeom prst="rect">
            <a:avLst/>
          </a:prstGeom>
        </p:spPr>
      </p:pic>
    </p:spTree>
    <p:extLst>
      <p:ext uri="{BB962C8B-B14F-4D97-AF65-F5344CB8AC3E}">
        <p14:creationId xmlns:p14="http://schemas.microsoft.com/office/powerpoint/2010/main" val="3298461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Impact &amp; Feasibility Assessment </a:t>
            </a:r>
            <a:endParaRPr lang="en-AU" dirty="0"/>
          </a:p>
        </p:txBody>
      </p:sp>
      <p:sp>
        <p:nvSpPr>
          <p:cNvPr id="4" name="Text Placeholder 3"/>
          <p:cNvSpPr>
            <a:spLocks noGrp="1"/>
          </p:cNvSpPr>
          <p:nvPr>
            <p:ph type="body" sz="quarter" idx="11"/>
          </p:nvPr>
        </p:nvSpPr>
        <p:spPr>
          <a:xfrm>
            <a:off x="646113" y="1262146"/>
            <a:ext cx="10955114" cy="4251963"/>
          </a:xfrm>
        </p:spPr>
        <p:txBody>
          <a:bodyPr numCol="2">
            <a:normAutofit/>
          </a:bodyPr>
          <a:lstStyle/>
          <a:p>
            <a:pPr marL="0" indent="0">
              <a:buNone/>
            </a:pPr>
            <a:r>
              <a:rPr lang="en-AU" sz="2400" b="1" dirty="0" smtClean="0">
                <a:solidFill>
                  <a:schemeClr val="accent4">
                    <a:lumMod val="75000"/>
                  </a:schemeClr>
                </a:solidFill>
              </a:rPr>
              <a:t>Assess impact: </a:t>
            </a:r>
            <a:r>
              <a:rPr lang="en-AU" sz="2400" i="1" dirty="0">
                <a:solidFill>
                  <a:schemeClr val="accent4">
                    <a:lumMod val="75000"/>
                  </a:schemeClr>
                </a:solidFill>
              </a:rPr>
              <a:t>U x VP = </a:t>
            </a:r>
            <a:r>
              <a:rPr lang="en-AU" sz="2400" i="1" dirty="0" smtClean="0">
                <a:solidFill>
                  <a:schemeClr val="accent4">
                    <a:lumMod val="75000"/>
                  </a:schemeClr>
                </a:solidFill>
              </a:rPr>
              <a:t>impact</a:t>
            </a:r>
            <a:endParaRPr lang="en-AU" sz="2400" b="1" dirty="0" smtClean="0">
              <a:solidFill>
                <a:schemeClr val="accent4">
                  <a:lumMod val="75000"/>
                </a:schemeClr>
              </a:solidFill>
            </a:endParaRPr>
          </a:p>
          <a:p>
            <a:pPr marL="0" lvl="0" indent="0">
              <a:buNone/>
            </a:pPr>
            <a:r>
              <a:rPr lang="en-AU" sz="2400" b="1" i="1" dirty="0" smtClean="0"/>
              <a:t>Users (U) </a:t>
            </a:r>
          </a:p>
          <a:p>
            <a:pPr marL="0" lvl="0" indent="0">
              <a:buNone/>
            </a:pPr>
            <a:r>
              <a:rPr lang="en-AU" sz="2400" i="1" dirty="0" smtClean="0"/>
              <a:t>I believe the concept choice of primary users would lead to significant value creation</a:t>
            </a:r>
          </a:p>
          <a:p>
            <a:pPr marL="0" lvl="0" indent="0">
              <a:buNone/>
            </a:pPr>
            <a:r>
              <a:rPr lang="en-AU" sz="2400" i="1" dirty="0" smtClean="0"/>
              <a:t>Score 1-10</a:t>
            </a:r>
          </a:p>
          <a:p>
            <a:pPr marL="0" lvl="0" indent="0">
              <a:buNone/>
            </a:pPr>
            <a:r>
              <a:rPr lang="en-AU" sz="2400" b="1" i="1" dirty="0" smtClean="0"/>
              <a:t>Value Proposition (VP)</a:t>
            </a:r>
          </a:p>
          <a:p>
            <a:pPr marL="0" lvl="0" indent="0">
              <a:buNone/>
            </a:pPr>
            <a:r>
              <a:rPr lang="en-AU" sz="2400" i="1" dirty="0" smtClean="0"/>
              <a:t>I believe the value proposition would lead to significant value creation</a:t>
            </a:r>
          </a:p>
          <a:p>
            <a:pPr marL="0" lvl="0" indent="0">
              <a:buNone/>
            </a:pPr>
            <a:r>
              <a:rPr lang="en-AU" sz="2400" i="1" dirty="0" smtClean="0"/>
              <a:t>Score 1-10</a:t>
            </a:r>
          </a:p>
          <a:p>
            <a:pPr marL="0" lvl="0" indent="0">
              <a:buNone/>
            </a:pPr>
            <a:r>
              <a:rPr lang="en-AU" sz="2400" b="1" dirty="0" smtClean="0">
                <a:solidFill>
                  <a:schemeClr val="tx2">
                    <a:lumMod val="75000"/>
                  </a:schemeClr>
                </a:solidFill>
              </a:rPr>
              <a:t>Assess feasibility: </a:t>
            </a:r>
            <a:r>
              <a:rPr lang="en-AU" sz="2400" i="1" dirty="0" smtClean="0">
                <a:solidFill>
                  <a:schemeClr val="tx2">
                    <a:lumMod val="75000"/>
                  </a:schemeClr>
                </a:solidFill>
              </a:rPr>
              <a:t>OCC x P = feasibility</a:t>
            </a:r>
            <a:endParaRPr lang="en-AU" sz="2400" dirty="0">
              <a:solidFill>
                <a:schemeClr val="tx2">
                  <a:lumMod val="75000"/>
                </a:schemeClr>
              </a:solidFill>
            </a:endParaRPr>
          </a:p>
          <a:p>
            <a:pPr marL="0" lvl="0" indent="0">
              <a:buNone/>
            </a:pPr>
            <a:r>
              <a:rPr lang="en-AU" sz="2400" b="1" i="1" dirty="0"/>
              <a:t>Skills and Knowledge </a:t>
            </a:r>
            <a:r>
              <a:rPr lang="en-AU" sz="2400" b="1" i="1" dirty="0" smtClean="0"/>
              <a:t>(OCC)</a:t>
            </a:r>
          </a:p>
          <a:p>
            <a:pPr marL="0" lvl="0" indent="0">
              <a:buNone/>
            </a:pPr>
            <a:r>
              <a:rPr lang="en-AU" sz="2400" i="1" dirty="0" smtClean="0"/>
              <a:t>I believe the offering and core competencies would lead to significant value creation  </a:t>
            </a:r>
          </a:p>
          <a:p>
            <a:pPr marL="0" indent="0">
              <a:buNone/>
            </a:pPr>
            <a:r>
              <a:rPr lang="en-AU" sz="2400" i="1" dirty="0"/>
              <a:t>Score 1-10</a:t>
            </a:r>
          </a:p>
          <a:p>
            <a:pPr marL="0" lvl="0" indent="0">
              <a:buNone/>
            </a:pPr>
            <a:r>
              <a:rPr lang="en-AU" sz="2400" b="1" i="1" dirty="0" smtClean="0"/>
              <a:t>People </a:t>
            </a:r>
            <a:r>
              <a:rPr lang="en-AU" sz="2400" b="1" i="1" dirty="0"/>
              <a:t>(People) </a:t>
            </a:r>
          </a:p>
          <a:p>
            <a:pPr marL="0" lvl="0" indent="0">
              <a:buNone/>
            </a:pPr>
            <a:r>
              <a:rPr lang="en-AU" sz="2400" i="1" dirty="0"/>
              <a:t>I believe </a:t>
            </a:r>
            <a:r>
              <a:rPr lang="en-AU" sz="2400" i="1" dirty="0" smtClean="0"/>
              <a:t>all the right people are on the team</a:t>
            </a:r>
            <a:endParaRPr lang="en-AU" sz="2400" i="1" dirty="0"/>
          </a:p>
          <a:p>
            <a:pPr marL="0" indent="0">
              <a:buNone/>
            </a:pPr>
            <a:r>
              <a:rPr lang="en-AU" sz="2400" i="1" dirty="0"/>
              <a:t>Score </a:t>
            </a:r>
            <a:r>
              <a:rPr lang="en-AU" sz="2400" i="1" dirty="0" smtClean="0"/>
              <a:t>1-10</a:t>
            </a:r>
            <a:endParaRPr lang="en-AU" sz="2400" i="1" dirty="0"/>
          </a:p>
        </p:txBody>
      </p:sp>
    </p:spTree>
    <p:extLst>
      <p:ext uri="{BB962C8B-B14F-4D97-AF65-F5344CB8AC3E}">
        <p14:creationId xmlns:p14="http://schemas.microsoft.com/office/powerpoint/2010/main" val="4028845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Activity: </a:t>
            </a:r>
            <a:r>
              <a:rPr lang="en-AU" dirty="0" smtClean="0"/>
              <a:t>Impact &amp; feasibility maths</a:t>
            </a:r>
            <a:endParaRPr lang="en-AU" dirty="0"/>
          </a:p>
        </p:txBody>
      </p:sp>
      <p:sp>
        <p:nvSpPr>
          <p:cNvPr id="4" name="Text Placeholder 3"/>
          <p:cNvSpPr>
            <a:spLocks noGrp="1"/>
          </p:cNvSpPr>
          <p:nvPr>
            <p:ph type="body" sz="quarter" idx="11"/>
          </p:nvPr>
        </p:nvSpPr>
        <p:spPr>
          <a:xfrm>
            <a:off x="646112" y="1262146"/>
            <a:ext cx="4975041" cy="4251963"/>
          </a:xfrm>
        </p:spPr>
        <p:txBody>
          <a:bodyPr numCol="1">
            <a:normAutofit/>
          </a:bodyPr>
          <a:lstStyle/>
          <a:p>
            <a:pPr marL="0" indent="0">
              <a:lnSpc>
                <a:spcPct val="100000"/>
              </a:lnSpc>
              <a:buNone/>
            </a:pPr>
            <a:r>
              <a:rPr lang="en-AU" sz="2400" b="1" dirty="0">
                <a:solidFill>
                  <a:schemeClr val="accent4">
                    <a:lumMod val="75000"/>
                  </a:schemeClr>
                </a:solidFill>
              </a:rPr>
              <a:t>Assess impact: </a:t>
            </a:r>
            <a:r>
              <a:rPr lang="en-AU" sz="2400" i="1" dirty="0">
                <a:solidFill>
                  <a:schemeClr val="accent4">
                    <a:lumMod val="75000"/>
                  </a:schemeClr>
                </a:solidFill>
              </a:rPr>
              <a:t>U x VP = </a:t>
            </a:r>
            <a:r>
              <a:rPr lang="en-AU" sz="2400" i="1" dirty="0" smtClean="0">
                <a:solidFill>
                  <a:schemeClr val="accent4">
                    <a:lumMod val="75000"/>
                  </a:schemeClr>
                </a:solidFill>
              </a:rPr>
              <a:t>impact</a:t>
            </a:r>
          </a:p>
          <a:p>
            <a:pPr marL="0" indent="0">
              <a:lnSpc>
                <a:spcPct val="100000"/>
              </a:lnSpc>
              <a:buNone/>
            </a:pPr>
            <a:r>
              <a:rPr lang="en-AU" sz="2400" b="1" dirty="0" smtClean="0">
                <a:solidFill>
                  <a:schemeClr val="tx1"/>
                </a:solidFill>
              </a:rPr>
              <a:t>U is 8/10 and VP is 7/10</a:t>
            </a:r>
          </a:p>
          <a:p>
            <a:pPr marL="0" indent="0">
              <a:lnSpc>
                <a:spcPct val="100000"/>
              </a:lnSpc>
              <a:buNone/>
            </a:pPr>
            <a:r>
              <a:rPr lang="en-AU" sz="2400" b="1" dirty="0" smtClean="0">
                <a:solidFill>
                  <a:schemeClr val="tx1"/>
                </a:solidFill>
              </a:rPr>
              <a:t>0.8 x 0.7 = 0.56 (56%)</a:t>
            </a:r>
          </a:p>
          <a:p>
            <a:pPr marL="0" lvl="0" indent="0">
              <a:buNone/>
            </a:pPr>
            <a:endParaRPr lang="en-AU" sz="2400" b="1" dirty="0" smtClean="0">
              <a:solidFill>
                <a:schemeClr val="tx2">
                  <a:lumMod val="75000"/>
                </a:schemeClr>
              </a:solidFill>
            </a:endParaRPr>
          </a:p>
          <a:p>
            <a:pPr marL="0" lvl="0" indent="0">
              <a:buNone/>
            </a:pPr>
            <a:r>
              <a:rPr lang="en-AU" sz="2400" b="1" dirty="0" smtClean="0">
                <a:solidFill>
                  <a:schemeClr val="tx2">
                    <a:lumMod val="75000"/>
                  </a:schemeClr>
                </a:solidFill>
              </a:rPr>
              <a:t>Assess </a:t>
            </a:r>
            <a:r>
              <a:rPr lang="en-AU" sz="2400" b="1" dirty="0">
                <a:solidFill>
                  <a:schemeClr val="tx2">
                    <a:lumMod val="75000"/>
                  </a:schemeClr>
                </a:solidFill>
              </a:rPr>
              <a:t>feasibility: </a:t>
            </a:r>
            <a:r>
              <a:rPr lang="en-AU" sz="2400" i="1" dirty="0">
                <a:solidFill>
                  <a:schemeClr val="tx2">
                    <a:lumMod val="75000"/>
                  </a:schemeClr>
                </a:solidFill>
              </a:rPr>
              <a:t>OCC x P </a:t>
            </a:r>
            <a:r>
              <a:rPr lang="en-AU" sz="2400" i="1" dirty="0" smtClean="0">
                <a:solidFill>
                  <a:schemeClr val="tx2">
                    <a:lumMod val="75000"/>
                  </a:schemeClr>
                </a:solidFill>
              </a:rPr>
              <a:t>= feasibility</a:t>
            </a:r>
            <a:endParaRPr lang="en-AU" sz="2400" i="1" dirty="0">
              <a:solidFill>
                <a:schemeClr val="tx2">
                  <a:lumMod val="75000"/>
                </a:schemeClr>
              </a:solidFill>
            </a:endParaRPr>
          </a:p>
          <a:p>
            <a:pPr marL="0" lvl="0" indent="0">
              <a:buNone/>
            </a:pPr>
            <a:r>
              <a:rPr lang="en-AU" sz="2400" b="1" dirty="0"/>
              <a:t>OCC is 6/10 and P is 6</a:t>
            </a:r>
            <a:r>
              <a:rPr lang="en-AU" sz="2400" b="1" dirty="0" smtClean="0"/>
              <a:t>/10</a:t>
            </a:r>
            <a:endParaRPr lang="en-AU" sz="2400" b="1" dirty="0"/>
          </a:p>
          <a:p>
            <a:pPr marL="0" lvl="0" indent="0">
              <a:buNone/>
            </a:pPr>
            <a:r>
              <a:rPr lang="en-AU" sz="2400" b="1" dirty="0"/>
              <a:t>0.6 </a:t>
            </a:r>
            <a:r>
              <a:rPr lang="en-AU" sz="2400" b="1"/>
              <a:t>X </a:t>
            </a:r>
            <a:r>
              <a:rPr lang="en-AU" sz="2400" b="1" smtClean="0"/>
              <a:t>0.6 </a:t>
            </a:r>
            <a:r>
              <a:rPr lang="en-AU" sz="2400" b="1"/>
              <a:t>= </a:t>
            </a:r>
            <a:r>
              <a:rPr lang="en-AU" sz="2400" b="1" smtClean="0"/>
              <a:t>0.36 (36%)</a:t>
            </a:r>
            <a:endParaRPr lang="en-AU" sz="2400" b="1" dirty="0"/>
          </a:p>
          <a:p>
            <a:pPr marL="0" indent="0">
              <a:lnSpc>
                <a:spcPct val="100000"/>
              </a:lnSpc>
              <a:buNone/>
            </a:pPr>
            <a:endParaRPr lang="en-AU" sz="2400" b="1" dirty="0">
              <a:solidFill>
                <a:schemeClr val="tx1"/>
              </a:solidFill>
            </a:endParaRPr>
          </a:p>
        </p:txBody>
      </p:sp>
      <p:pic>
        <p:nvPicPr>
          <p:cNvPr id="3" name="Picture 2"/>
          <p:cNvPicPr>
            <a:picLocks noChangeAspect="1"/>
          </p:cNvPicPr>
          <p:nvPr/>
        </p:nvPicPr>
        <p:blipFill>
          <a:blip r:embed="rId3"/>
          <a:stretch>
            <a:fillRect/>
          </a:stretch>
        </p:blipFill>
        <p:spPr>
          <a:xfrm>
            <a:off x="5719082" y="1098276"/>
            <a:ext cx="5157465" cy="4579702"/>
          </a:xfrm>
          <a:prstGeom prst="rect">
            <a:avLst/>
          </a:prstGeom>
        </p:spPr>
      </p:pic>
      <p:sp>
        <p:nvSpPr>
          <p:cNvPr id="5" name="Oval 4"/>
          <p:cNvSpPr/>
          <p:nvPr/>
        </p:nvSpPr>
        <p:spPr>
          <a:xfrm>
            <a:off x="7850238" y="2974242"/>
            <a:ext cx="356134" cy="356134"/>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5-Point Star 8"/>
          <p:cNvSpPr/>
          <p:nvPr/>
        </p:nvSpPr>
        <p:spPr>
          <a:xfrm>
            <a:off x="9346129" y="1578543"/>
            <a:ext cx="904775" cy="904775"/>
          </a:xfrm>
          <a:prstGeom prst="star5">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94000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Effort vs Impact</a:t>
            </a:r>
            <a:endParaRPr lang="en-AU" dirty="0"/>
          </a:p>
        </p:txBody>
      </p:sp>
      <p:grpSp>
        <p:nvGrpSpPr>
          <p:cNvPr id="7" name="Group 6"/>
          <p:cNvGrpSpPr/>
          <p:nvPr/>
        </p:nvGrpSpPr>
        <p:grpSpPr>
          <a:xfrm>
            <a:off x="1894705" y="1037514"/>
            <a:ext cx="6383021" cy="5113742"/>
            <a:chOff x="1894705" y="1037514"/>
            <a:chExt cx="6383021" cy="5113742"/>
          </a:xfrm>
        </p:grpSpPr>
        <p:cxnSp>
          <p:nvCxnSpPr>
            <p:cNvPr id="14" name="Straight Arrow Connector 13"/>
            <p:cNvCxnSpPr/>
            <p:nvPr/>
          </p:nvCxnSpPr>
          <p:spPr>
            <a:xfrm flipV="1">
              <a:off x="3164105" y="1167775"/>
              <a:ext cx="0" cy="441626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52778" y="5570825"/>
              <a:ext cx="504262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758101" y="1177647"/>
              <a:ext cx="11327" cy="4393178"/>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152778" y="3196605"/>
              <a:ext cx="5042622" cy="2"/>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147545" y="1037514"/>
              <a:ext cx="760635"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High</a:t>
              </a:r>
              <a:endParaRPr lang="en-AU" i="1"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2231557" y="5172048"/>
              <a:ext cx="685175"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Low</a:t>
              </a:r>
              <a:endParaRPr lang="en-AU" i="1"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3164105" y="5716608"/>
              <a:ext cx="745543"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Easy</a:t>
              </a:r>
              <a:endParaRPr lang="en-AU" i="1" dirty="0">
                <a:latin typeface="Times New Roman" panose="02020603050405020304" pitchFamily="18" charset="0"/>
                <a:cs typeface="Times New Roman" panose="02020603050405020304" pitchFamily="18" charset="0"/>
              </a:endParaRPr>
            </a:p>
          </p:txBody>
        </p:sp>
        <p:sp>
          <p:nvSpPr>
            <p:cNvPr id="28" name="TextBox 27"/>
            <p:cNvSpPr txBox="1"/>
            <p:nvPr/>
          </p:nvSpPr>
          <p:spPr>
            <a:xfrm>
              <a:off x="7497019" y="5716608"/>
              <a:ext cx="780707"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Hard</a:t>
              </a:r>
              <a:endParaRPr lang="en-AU" i="1" dirty="0">
                <a:latin typeface="Times New Roman" panose="02020603050405020304" pitchFamily="18" charset="0"/>
                <a:cs typeface="Times New Roman" panose="02020603050405020304" pitchFamily="18" charset="0"/>
              </a:endParaRPr>
            </a:p>
          </p:txBody>
        </p:sp>
        <p:sp>
          <p:nvSpPr>
            <p:cNvPr id="32" name="TextBox 31"/>
            <p:cNvSpPr txBox="1"/>
            <p:nvPr/>
          </p:nvSpPr>
          <p:spPr>
            <a:xfrm>
              <a:off x="1894705" y="3045565"/>
              <a:ext cx="1070171" cy="434648"/>
            </a:xfrm>
            <a:prstGeom prst="rect">
              <a:avLst/>
            </a:prstGeom>
            <a:noFill/>
          </p:spPr>
          <p:txBody>
            <a:bodyPr wrap="none" rtlCol="0">
              <a:spAutoFit/>
            </a:bodyPr>
            <a:lstStyle/>
            <a:p>
              <a:r>
                <a:rPr lang="en-AU" dirty="0" smtClean="0">
                  <a:cs typeface="Times New Roman" panose="02020603050405020304" pitchFamily="18" charset="0"/>
                </a:rPr>
                <a:t>IMPACT</a:t>
              </a:r>
              <a:endParaRPr lang="en-AU" dirty="0">
                <a:cs typeface="Times New Roman" panose="02020603050405020304" pitchFamily="18" charset="0"/>
              </a:endParaRPr>
            </a:p>
          </p:txBody>
        </p:sp>
        <p:sp>
          <p:nvSpPr>
            <p:cNvPr id="33" name="TextBox 32"/>
            <p:cNvSpPr txBox="1"/>
            <p:nvPr/>
          </p:nvSpPr>
          <p:spPr>
            <a:xfrm>
              <a:off x="5223015" y="5708366"/>
              <a:ext cx="1051758" cy="434648"/>
            </a:xfrm>
            <a:prstGeom prst="rect">
              <a:avLst/>
            </a:prstGeom>
            <a:noFill/>
          </p:spPr>
          <p:txBody>
            <a:bodyPr wrap="none" rtlCol="0">
              <a:spAutoFit/>
            </a:bodyPr>
            <a:lstStyle/>
            <a:p>
              <a:r>
                <a:rPr lang="en-AU" dirty="0" smtClean="0">
                  <a:cs typeface="Times New Roman" panose="02020603050405020304" pitchFamily="18" charset="0"/>
                </a:rPr>
                <a:t>EFFORT</a:t>
              </a:r>
              <a:endParaRPr lang="en-AU" dirty="0">
                <a:cs typeface="Times New Roman" panose="02020603050405020304" pitchFamily="18" charset="0"/>
              </a:endParaRPr>
            </a:p>
          </p:txBody>
        </p:sp>
      </p:grpSp>
      <p:grpSp>
        <p:nvGrpSpPr>
          <p:cNvPr id="10" name="Group 9"/>
          <p:cNvGrpSpPr/>
          <p:nvPr/>
        </p:nvGrpSpPr>
        <p:grpSpPr>
          <a:xfrm>
            <a:off x="3344593" y="3760045"/>
            <a:ext cx="1224121" cy="886734"/>
            <a:chOff x="3344593" y="3760045"/>
            <a:chExt cx="1224121" cy="886734"/>
          </a:xfrm>
        </p:grpSpPr>
        <p:sp>
          <p:nvSpPr>
            <p:cNvPr id="35" name="Oval 34"/>
            <p:cNvSpPr/>
            <p:nvPr/>
          </p:nvSpPr>
          <p:spPr>
            <a:xfrm>
              <a:off x="4058977" y="4137042"/>
              <a:ext cx="509737" cy="5097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sp>
          <p:nvSpPr>
            <p:cNvPr id="3" name="Rectangle 2"/>
            <p:cNvSpPr/>
            <p:nvPr/>
          </p:nvSpPr>
          <p:spPr>
            <a:xfrm>
              <a:off x="3344593" y="3760045"/>
              <a:ext cx="1055681" cy="369332"/>
            </a:xfrm>
            <a:prstGeom prst="rect">
              <a:avLst/>
            </a:prstGeom>
          </p:spPr>
          <p:txBody>
            <a:bodyPr wrap="square">
              <a:spAutoFit/>
            </a:bodyPr>
            <a:lstStyle/>
            <a:p>
              <a:r>
                <a:rPr lang="en-AU" b="1" dirty="0" smtClean="0"/>
                <a:t>Maybe</a:t>
              </a:r>
              <a:r>
                <a:rPr lang="en-AU" dirty="0" smtClean="0"/>
                <a:t> </a:t>
              </a:r>
              <a:endParaRPr lang="en-AU" dirty="0"/>
            </a:p>
          </p:txBody>
        </p:sp>
      </p:grpSp>
      <p:grpSp>
        <p:nvGrpSpPr>
          <p:cNvPr id="11" name="Group 10"/>
          <p:cNvGrpSpPr/>
          <p:nvPr/>
        </p:nvGrpSpPr>
        <p:grpSpPr>
          <a:xfrm>
            <a:off x="6525664" y="3772398"/>
            <a:ext cx="937210" cy="1158385"/>
            <a:chOff x="6525664" y="3772398"/>
            <a:chExt cx="937210" cy="1158385"/>
          </a:xfrm>
        </p:grpSpPr>
        <p:sp>
          <p:nvSpPr>
            <p:cNvPr id="44" name="Oval 43"/>
            <p:cNvSpPr/>
            <p:nvPr/>
          </p:nvSpPr>
          <p:spPr>
            <a:xfrm>
              <a:off x="6727545" y="4421046"/>
              <a:ext cx="509737" cy="5097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sp>
          <p:nvSpPr>
            <p:cNvPr id="4" name="Rectangle 3"/>
            <p:cNvSpPr/>
            <p:nvPr/>
          </p:nvSpPr>
          <p:spPr>
            <a:xfrm>
              <a:off x="6525664" y="3772398"/>
              <a:ext cx="937210" cy="369332"/>
            </a:xfrm>
            <a:prstGeom prst="rect">
              <a:avLst/>
            </a:prstGeom>
          </p:spPr>
          <p:txBody>
            <a:bodyPr wrap="square">
              <a:spAutoFit/>
            </a:bodyPr>
            <a:lstStyle/>
            <a:p>
              <a:r>
                <a:rPr lang="en-AU" b="1" dirty="0"/>
                <a:t>No </a:t>
              </a:r>
              <a:r>
                <a:rPr lang="en-AU" b="1" dirty="0" smtClean="0"/>
                <a:t>go</a:t>
              </a:r>
              <a:r>
                <a:rPr lang="en-AU" dirty="0" smtClean="0"/>
                <a:t> </a:t>
              </a:r>
              <a:endParaRPr lang="en-AU" dirty="0"/>
            </a:p>
          </p:txBody>
        </p:sp>
      </p:grpSp>
      <p:grpSp>
        <p:nvGrpSpPr>
          <p:cNvPr id="8" name="Group 7"/>
          <p:cNvGrpSpPr/>
          <p:nvPr/>
        </p:nvGrpSpPr>
        <p:grpSpPr>
          <a:xfrm>
            <a:off x="3411479" y="1637147"/>
            <a:ext cx="1279014" cy="716558"/>
            <a:chOff x="3411479" y="1637147"/>
            <a:chExt cx="1279014" cy="716558"/>
          </a:xfrm>
        </p:grpSpPr>
        <p:sp>
          <p:nvSpPr>
            <p:cNvPr id="36" name="Oval 35"/>
            <p:cNvSpPr/>
            <p:nvPr/>
          </p:nvSpPr>
          <p:spPr>
            <a:xfrm>
              <a:off x="3411479" y="1843968"/>
              <a:ext cx="509737" cy="5097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5" name="Rectangle 4"/>
            <p:cNvSpPr/>
            <p:nvPr/>
          </p:nvSpPr>
          <p:spPr>
            <a:xfrm>
              <a:off x="4110056" y="1637147"/>
              <a:ext cx="580437" cy="369332"/>
            </a:xfrm>
            <a:prstGeom prst="rect">
              <a:avLst/>
            </a:prstGeom>
          </p:spPr>
          <p:txBody>
            <a:bodyPr wrap="square">
              <a:spAutoFit/>
            </a:bodyPr>
            <a:lstStyle/>
            <a:p>
              <a:r>
                <a:rPr lang="en-AU" b="1" dirty="0"/>
                <a:t>Yes</a:t>
              </a:r>
              <a:endParaRPr lang="en-AU" dirty="0"/>
            </a:p>
          </p:txBody>
        </p:sp>
      </p:grpSp>
      <p:grpSp>
        <p:nvGrpSpPr>
          <p:cNvPr id="9" name="Group 8"/>
          <p:cNvGrpSpPr/>
          <p:nvPr/>
        </p:nvGrpSpPr>
        <p:grpSpPr>
          <a:xfrm>
            <a:off x="6199704" y="1413302"/>
            <a:ext cx="1410441" cy="1224284"/>
            <a:chOff x="6199704" y="1413302"/>
            <a:chExt cx="1410441" cy="1224284"/>
          </a:xfrm>
        </p:grpSpPr>
        <p:sp>
          <p:nvSpPr>
            <p:cNvPr id="37" name="Oval 36"/>
            <p:cNvSpPr/>
            <p:nvPr/>
          </p:nvSpPr>
          <p:spPr>
            <a:xfrm>
              <a:off x="7100408" y="1413302"/>
              <a:ext cx="509737" cy="509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6" name="Rectangle 5"/>
            <p:cNvSpPr/>
            <p:nvPr/>
          </p:nvSpPr>
          <p:spPr>
            <a:xfrm>
              <a:off x="6199704" y="2268254"/>
              <a:ext cx="1055681" cy="369332"/>
            </a:xfrm>
            <a:prstGeom prst="rect">
              <a:avLst/>
            </a:prstGeom>
          </p:spPr>
          <p:txBody>
            <a:bodyPr wrap="square">
              <a:spAutoFit/>
            </a:bodyPr>
            <a:lstStyle/>
            <a:p>
              <a:r>
                <a:rPr lang="en-AU" b="1" dirty="0"/>
                <a:t>Maybe</a:t>
              </a:r>
              <a:r>
                <a:rPr lang="en-AU" dirty="0"/>
                <a:t> </a:t>
              </a:r>
            </a:p>
          </p:txBody>
        </p:sp>
      </p:grpSp>
    </p:spTree>
    <p:extLst>
      <p:ext uri="{BB962C8B-B14F-4D97-AF65-F5344CB8AC3E}">
        <p14:creationId xmlns:p14="http://schemas.microsoft.com/office/powerpoint/2010/main" val="511085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Effort vs Impact</a:t>
            </a:r>
            <a:endParaRPr lang="en-AU" dirty="0"/>
          </a:p>
        </p:txBody>
      </p:sp>
      <p:sp>
        <p:nvSpPr>
          <p:cNvPr id="39" name="Text Placeholder 38"/>
          <p:cNvSpPr>
            <a:spLocks noGrp="1"/>
          </p:cNvSpPr>
          <p:nvPr>
            <p:ph type="body" sz="quarter" idx="11"/>
          </p:nvPr>
        </p:nvSpPr>
        <p:spPr>
          <a:xfrm>
            <a:off x="2333984" y="1612798"/>
            <a:ext cx="4253649" cy="1932154"/>
          </a:xfrm>
        </p:spPr>
        <p:txBody>
          <a:bodyPr/>
          <a:lstStyle/>
          <a:p>
            <a:pPr marL="0" indent="0">
              <a:buNone/>
            </a:pPr>
            <a:r>
              <a:rPr lang="en-AU" b="1" dirty="0" smtClean="0"/>
              <a:t>As a team</a:t>
            </a:r>
          </a:p>
          <a:p>
            <a:r>
              <a:rPr lang="en-AU" dirty="0" smtClean="0"/>
              <a:t>Evaluate where your concept sits on the Impact/Effort Matrix.</a:t>
            </a:r>
          </a:p>
          <a:p>
            <a:r>
              <a:rPr lang="en-AU" dirty="0" smtClean="0"/>
              <a:t>Depending on where it sits you need to consider:</a:t>
            </a:r>
          </a:p>
          <a:p>
            <a:endParaRPr lang="en-AU" dirty="0"/>
          </a:p>
        </p:txBody>
      </p:sp>
      <p:sp>
        <p:nvSpPr>
          <p:cNvPr id="42" name="Text Placeholder 38"/>
          <p:cNvSpPr>
            <a:spLocks noGrp="1"/>
          </p:cNvSpPr>
          <p:nvPr>
            <p:ph type="body" sz="quarter" idx="12"/>
          </p:nvPr>
        </p:nvSpPr>
        <p:spPr>
          <a:xfrm>
            <a:off x="2886103" y="3575793"/>
            <a:ext cx="4277071" cy="2555500"/>
          </a:xfrm>
        </p:spPr>
        <p:txBody>
          <a:bodyPr>
            <a:normAutofit/>
          </a:bodyPr>
          <a:lstStyle/>
          <a:p>
            <a:pPr marL="0" indent="0">
              <a:buNone/>
            </a:pPr>
            <a:r>
              <a:rPr lang="en-AU" sz="2000" dirty="0"/>
              <a:t>I</a:t>
            </a:r>
            <a:r>
              <a:rPr lang="en-AU" sz="2000" dirty="0" smtClean="0"/>
              <a:t>s it worth proceeding? If not what needs to change?</a:t>
            </a:r>
          </a:p>
          <a:p>
            <a:pPr marL="0" indent="0">
              <a:buNone/>
            </a:pPr>
            <a:r>
              <a:rPr lang="en-AU" sz="2000" dirty="0"/>
              <a:t>W</a:t>
            </a:r>
            <a:r>
              <a:rPr lang="en-AU" sz="2000" dirty="0" smtClean="0"/>
              <a:t>hat </a:t>
            </a:r>
            <a:r>
              <a:rPr lang="en-AU" sz="2000" dirty="0"/>
              <a:t>should you do differently? Wrong audience? Wrong solution</a:t>
            </a:r>
            <a:r>
              <a:rPr lang="en-AU" sz="2000" dirty="0" smtClean="0"/>
              <a:t>?</a:t>
            </a:r>
          </a:p>
          <a:p>
            <a:pPr marL="0" indent="0">
              <a:buNone/>
            </a:pPr>
            <a:r>
              <a:rPr lang="en-AU" sz="2000" dirty="0" smtClean="0"/>
              <a:t>What’s your top 3 recommendations?</a:t>
            </a:r>
          </a:p>
          <a:p>
            <a:pPr marL="0" indent="0">
              <a:buNone/>
            </a:pPr>
            <a:r>
              <a:rPr lang="en-AU" sz="2000" dirty="0"/>
              <a:t>W</a:t>
            </a:r>
            <a:r>
              <a:rPr lang="en-AU" sz="2000" dirty="0" smtClean="0"/>
              <a:t>hat </a:t>
            </a:r>
            <a:r>
              <a:rPr lang="en-AU" sz="2000" dirty="0"/>
              <a:t>needs to be included in your MVP?</a:t>
            </a:r>
          </a:p>
          <a:p>
            <a:pPr marL="0" indent="0">
              <a:buNone/>
            </a:pPr>
            <a:endParaRPr lang="en-AU" sz="2400" dirty="0"/>
          </a:p>
          <a:p>
            <a:pPr marL="0" indent="0">
              <a:buNone/>
            </a:pPr>
            <a:endParaRPr lang="en-AU" dirty="0"/>
          </a:p>
          <a:p>
            <a:pPr marL="0" indent="0">
              <a:buNone/>
            </a:pPr>
            <a:endParaRPr lang="en-AU" dirty="0"/>
          </a:p>
        </p:txBody>
      </p:sp>
      <p:sp>
        <p:nvSpPr>
          <p:cNvPr id="38" name="Oval 37"/>
          <p:cNvSpPr/>
          <p:nvPr/>
        </p:nvSpPr>
        <p:spPr>
          <a:xfrm>
            <a:off x="2328101" y="4238094"/>
            <a:ext cx="433137" cy="4331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sp>
        <p:nvSpPr>
          <p:cNvPr id="41" name="Oval 40"/>
          <p:cNvSpPr/>
          <p:nvPr/>
        </p:nvSpPr>
        <p:spPr>
          <a:xfrm>
            <a:off x="2328102" y="3575793"/>
            <a:ext cx="433137" cy="433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grpSp>
        <p:nvGrpSpPr>
          <p:cNvPr id="50" name="Group 49"/>
          <p:cNvGrpSpPr/>
          <p:nvPr/>
        </p:nvGrpSpPr>
        <p:grpSpPr>
          <a:xfrm>
            <a:off x="7100964" y="1653531"/>
            <a:ext cx="4962815" cy="3975948"/>
            <a:chOff x="6639960" y="1276383"/>
            <a:chExt cx="5423819" cy="4345280"/>
          </a:xfrm>
        </p:grpSpPr>
        <p:cxnSp>
          <p:nvCxnSpPr>
            <p:cNvPr id="14" name="Straight Arrow Connector 13"/>
            <p:cNvCxnSpPr/>
            <p:nvPr/>
          </p:nvCxnSpPr>
          <p:spPr>
            <a:xfrm flipV="1">
              <a:off x="7718602" y="1387069"/>
              <a:ext cx="0" cy="37526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708977" y="5128456"/>
              <a:ext cx="428484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9922788" y="1395458"/>
              <a:ext cx="9625" cy="3732998"/>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7708977" y="3111019"/>
              <a:ext cx="4284847" cy="2"/>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854805" y="1276383"/>
              <a:ext cx="646331"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High</a:t>
              </a:r>
              <a:endParaRPr lang="en-AU" i="1"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6926192" y="4789604"/>
              <a:ext cx="582211"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Low</a:t>
              </a:r>
              <a:endParaRPr lang="en-AU" i="1"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7718602" y="5252331"/>
              <a:ext cx="633507"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Easy</a:t>
              </a:r>
              <a:endParaRPr lang="en-AU" i="1" dirty="0">
                <a:latin typeface="Times New Roman" panose="02020603050405020304" pitchFamily="18" charset="0"/>
                <a:cs typeface="Times New Roman" panose="02020603050405020304" pitchFamily="18" charset="0"/>
              </a:endParaRPr>
            </a:p>
          </p:txBody>
        </p:sp>
        <p:sp>
          <p:nvSpPr>
            <p:cNvPr id="28" name="TextBox 27"/>
            <p:cNvSpPr txBox="1"/>
            <p:nvPr/>
          </p:nvSpPr>
          <p:spPr>
            <a:xfrm>
              <a:off x="11400392" y="5252331"/>
              <a:ext cx="663387"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Hard</a:t>
              </a:r>
              <a:endParaRPr lang="en-AU" i="1" dirty="0">
                <a:latin typeface="Times New Roman" panose="02020603050405020304" pitchFamily="18" charset="0"/>
                <a:cs typeface="Times New Roman" panose="02020603050405020304" pitchFamily="18" charset="0"/>
              </a:endParaRPr>
            </a:p>
          </p:txBody>
        </p:sp>
        <p:sp>
          <p:nvSpPr>
            <p:cNvPr id="32" name="TextBox 31"/>
            <p:cNvSpPr txBox="1"/>
            <p:nvPr/>
          </p:nvSpPr>
          <p:spPr>
            <a:xfrm>
              <a:off x="6639960" y="2982676"/>
              <a:ext cx="909352" cy="369332"/>
            </a:xfrm>
            <a:prstGeom prst="rect">
              <a:avLst/>
            </a:prstGeom>
            <a:noFill/>
          </p:spPr>
          <p:txBody>
            <a:bodyPr wrap="none" rtlCol="0">
              <a:spAutoFit/>
            </a:bodyPr>
            <a:lstStyle/>
            <a:p>
              <a:r>
                <a:rPr lang="en-AU" dirty="0" smtClean="0">
                  <a:cs typeface="Times New Roman" panose="02020603050405020304" pitchFamily="18" charset="0"/>
                </a:rPr>
                <a:t>IMPACT</a:t>
              </a:r>
              <a:endParaRPr lang="en-AU" dirty="0">
                <a:cs typeface="Times New Roman" panose="02020603050405020304" pitchFamily="18" charset="0"/>
              </a:endParaRPr>
            </a:p>
          </p:txBody>
        </p:sp>
        <p:sp>
          <p:nvSpPr>
            <p:cNvPr id="33" name="TextBox 32"/>
            <p:cNvSpPr txBox="1"/>
            <p:nvPr/>
          </p:nvSpPr>
          <p:spPr>
            <a:xfrm>
              <a:off x="9468112" y="5245328"/>
              <a:ext cx="893706" cy="369332"/>
            </a:xfrm>
            <a:prstGeom prst="rect">
              <a:avLst/>
            </a:prstGeom>
            <a:noFill/>
          </p:spPr>
          <p:txBody>
            <a:bodyPr wrap="none" rtlCol="0">
              <a:spAutoFit/>
            </a:bodyPr>
            <a:lstStyle/>
            <a:p>
              <a:r>
                <a:rPr lang="en-AU" dirty="0" smtClean="0">
                  <a:cs typeface="Times New Roman" panose="02020603050405020304" pitchFamily="18" charset="0"/>
                </a:rPr>
                <a:t>EFFORT</a:t>
              </a:r>
              <a:endParaRPr lang="en-AU" dirty="0">
                <a:cs typeface="Times New Roman" panose="02020603050405020304" pitchFamily="18" charset="0"/>
              </a:endParaRPr>
            </a:p>
          </p:txBody>
        </p:sp>
        <p:sp>
          <p:nvSpPr>
            <p:cNvPr id="35" name="Oval 34"/>
            <p:cNvSpPr/>
            <p:nvPr/>
          </p:nvSpPr>
          <p:spPr>
            <a:xfrm>
              <a:off x="8478998" y="3910133"/>
              <a:ext cx="433137" cy="433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sp>
          <p:nvSpPr>
            <p:cNvPr id="36" name="Oval 35"/>
            <p:cNvSpPr/>
            <p:nvPr/>
          </p:nvSpPr>
          <p:spPr>
            <a:xfrm>
              <a:off x="7928802" y="1961648"/>
              <a:ext cx="433137" cy="4331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37" name="Oval 36"/>
            <p:cNvSpPr/>
            <p:nvPr/>
          </p:nvSpPr>
          <p:spPr>
            <a:xfrm>
              <a:off x="11063381" y="1595700"/>
              <a:ext cx="433137" cy="433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44" name="Oval 43"/>
            <p:cNvSpPr/>
            <p:nvPr/>
          </p:nvSpPr>
          <p:spPr>
            <a:xfrm>
              <a:off x="10746550" y="4151458"/>
              <a:ext cx="433137" cy="4331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grpSp>
      <p:sp>
        <p:nvSpPr>
          <p:cNvPr id="47" name="Oval 46"/>
          <p:cNvSpPr/>
          <p:nvPr/>
        </p:nvSpPr>
        <p:spPr>
          <a:xfrm>
            <a:off x="2328102" y="4858402"/>
            <a:ext cx="433137" cy="4331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48" name="Oval 47"/>
          <p:cNvSpPr/>
          <p:nvPr/>
        </p:nvSpPr>
        <p:spPr>
          <a:xfrm>
            <a:off x="2333985" y="5406502"/>
            <a:ext cx="433137" cy="433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3" name="Rectangle 2"/>
          <p:cNvSpPr/>
          <p:nvPr/>
        </p:nvSpPr>
        <p:spPr>
          <a:xfrm>
            <a:off x="8148146" y="3801078"/>
            <a:ext cx="1100569" cy="338554"/>
          </a:xfrm>
          <a:prstGeom prst="rect">
            <a:avLst/>
          </a:prstGeom>
        </p:spPr>
        <p:txBody>
          <a:bodyPr wrap="square">
            <a:spAutoFit/>
          </a:bodyPr>
          <a:lstStyle/>
          <a:p>
            <a:r>
              <a:rPr lang="en-AU" sz="1600" b="1" dirty="0" smtClean="0"/>
              <a:t>Maybe</a:t>
            </a:r>
            <a:r>
              <a:rPr lang="en-AU" sz="1600" dirty="0" smtClean="0"/>
              <a:t> </a:t>
            </a:r>
            <a:endParaRPr lang="en-AU" sz="1600" dirty="0"/>
          </a:p>
        </p:txBody>
      </p:sp>
      <p:sp>
        <p:nvSpPr>
          <p:cNvPr id="4" name="Rectangle 3"/>
          <p:cNvSpPr/>
          <p:nvPr/>
        </p:nvSpPr>
        <p:spPr>
          <a:xfrm>
            <a:off x="10584985" y="3809291"/>
            <a:ext cx="977060" cy="338554"/>
          </a:xfrm>
          <a:prstGeom prst="rect">
            <a:avLst/>
          </a:prstGeom>
        </p:spPr>
        <p:txBody>
          <a:bodyPr wrap="square">
            <a:spAutoFit/>
          </a:bodyPr>
          <a:lstStyle/>
          <a:p>
            <a:r>
              <a:rPr lang="en-AU" sz="1600" b="1" dirty="0"/>
              <a:t>No </a:t>
            </a:r>
            <a:r>
              <a:rPr lang="en-AU" sz="1600" b="1" dirty="0" smtClean="0"/>
              <a:t>go</a:t>
            </a:r>
            <a:r>
              <a:rPr lang="en-AU" sz="1600" dirty="0" smtClean="0"/>
              <a:t> </a:t>
            </a:r>
            <a:endParaRPr lang="en-AU" sz="1600" dirty="0"/>
          </a:p>
        </p:txBody>
      </p:sp>
      <p:sp>
        <p:nvSpPr>
          <p:cNvPr id="5" name="Rectangle 4"/>
          <p:cNvSpPr/>
          <p:nvPr/>
        </p:nvSpPr>
        <p:spPr>
          <a:xfrm>
            <a:off x="8767365" y="2331784"/>
            <a:ext cx="605117" cy="338554"/>
          </a:xfrm>
          <a:prstGeom prst="rect">
            <a:avLst/>
          </a:prstGeom>
        </p:spPr>
        <p:txBody>
          <a:bodyPr wrap="square">
            <a:spAutoFit/>
          </a:bodyPr>
          <a:lstStyle/>
          <a:p>
            <a:r>
              <a:rPr lang="en-AU" sz="1600" b="1" dirty="0"/>
              <a:t>Yes</a:t>
            </a:r>
            <a:endParaRPr lang="en-AU" sz="1600" dirty="0"/>
          </a:p>
        </p:txBody>
      </p:sp>
      <p:sp>
        <p:nvSpPr>
          <p:cNvPr id="6" name="Rectangle 5"/>
          <p:cNvSpPr/>
          <p:nvPr/>
        </p:nvSpPr>
        <p:spPr>
          <a:xfrm>
            <a:off x="10593541" y="2763133"/>
            <a:ext cx="1100569" cy="338554"/>
          </a:xfrm>
          <a:prstGeom prst="rect">
            <a:avLst/>
          </a:prstGeom>
        </p:spPr>
        <p:txBody>
          <a:bodyPr wrap="square">
            <a:spAutoFit/>
          </a:bodyPr>
          <a:lstStyle/>
          <a:p>
            <a:r>
              <a:rPr lang="en-AU" sz="1600" b="1" dirty="0"/>
              <a:t>Maybe</a:t>
            </a:r>
            <a:r>
              <a:rPr lang="en-AU" sz="1600" dirty="0"/>
              <a:t> </a:t>
            </a:r>
          </a:p>
        </p:txBody>
      </p:sp>
    </p:spTree>
    <p:extLst>
      <p:ext uri="{BB962C8B-B14F-4D97-AF65-F5344CB8AC3E}">
        <p14:creationId xmlns:p14="http://schemas.microsoft.com/office/powerpoint/2010/main" val="3970713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Activity: </a:t>
            </a:r>
            <a:r>
              <a:rPr lang="en-AU" dirty="0"/>
              <a:t>Features mapping </a:t>
            </a:r>
            <a:r>
              <a:rPr lang="en-AU" dirty="0" smtClean="0"/>
              <a:t>solution design</a:t>
            </a:r>
            <a:endParaRPr lang="en-AU" dirty="0"/>
          </a:p>
        </p:txBody>
      </p:sp>
      <p:sp>
        <p:nvSpPr>
          <p:cNvPr id="4" name="Text Placeholder 3"/>
          <p:cNvSpPr>
            <a:spLocks noGrp="1"/>
          </p:cNvSpPr>
          <p:nvPr>
            <p:ph type="body" sz="quarter" idx="11"/>
          </p:nvPr>
        </p:nvSpPr>
        <p:spPr>
          <a:xfrm>
            <a:off x="646113" y="1262146"/>
            <a:ext cx="10955114" cy="4251963"/>
          </a:xfrm>
        </p:spPr>
        <p:txBody>
          <a:bodyPr>
            <a:normAutofit lnSpcReduction="10000"/>
          </a:bodyPr>
          <a:lstStyle/>
          <a:p>
            <a:pPr marL="0" lvl="0" indent="0">
              <a:buNone/>
            </a:pPr>
            <a:r>
              <a:rPr lang="en-AU" sz="2400" b="1" dirty="0" smtClean="0"/>
              <a:t>Individually post-it </a:t>
            </a:r>
            <a:r>
              <a:rPr lang="en-AU" sz="2400" b="1" dirty="0"/>
              <a:t>note </a:t>
            </a:r>
            <a:r>
              <a:rPr lang="en-AU" sz="2400" b="1" dirty="0" smtClean="0"/>
              <a:t>the core elements </a:t>
            </a:r>
            <a:r>
              <a:rPr lang="en-AU" sz="2400" dirty="0" smtClean="0"/>
              <a:t>(features and functions) of </a:t>
            </a:r>
            <a:r>
              <a:rPr lang="en-AU" sz="2400" dirty="0"/>
              <a:t>your </a:t>
            </a:r>
            <a:r>
              <a:rPr lang="en-AU" sz="2400" dirty="0" smtClean="0"/>
              <a:t>recommendation (</a:t>
            </a:r>
            <a:r>
              <a:rPr lang="en-AU" sz="2400" b="1" dirty="0" smtClean="0"/>
              <a:t>5 or less </a:t>
            </a:r>
            <a:r>
              <a:rPr lang="en-AU" sz="2400" dirty="0" smtClean="0"/>
              <a:t>post it notes per person)</a:t>
            </a:r>
            <a:endParaRPr lang="en-AU" sz="2400" dirty="0"/>
          </a:p>
          <a:p>
            <a:pPr marL="571500" lvl="2"/>
            <a:endParaRPr lang="en-AU" sz="2400" dirty="0" smtClean="0"/>
          </a:p>
          <a:p>
            <a:pPr marL="571500" lvl="2"/>
            <a:r>
              <a:rPr lang="en-AU" sz="2400" dirty="0" smtClean="0"/>
              <a:t>Examples of features from a range of projects/products: </a:t>
            </a:r>
          </a:p>
          <a:p>
            <a:pPr marL="1257300" lvl="2" indent="-342900">
              <a:buFont typeface="Arial" panose="020B0604020202020204" pitchFamily="34" charset="0"/>
              <a:buChar char="•"/>
            </a:pPr>
            <a:r>
              <a:rPr lang="en-AU" sz="2400" i="1" dirty="0" smtClean="0"/>
              <a:t>Linked to google maps</a:t>
            </a:r>
          </a:p>
          <a:p>
            <a:pPr marL="1257300" lvl="2" indent="-342900">
              <a:buFont typeface="Arial" panose="020B0604020202020204" pitchFamily="34" charset="0"/>
              <a:buChar char="•"/>
            </a:pPr>
            <a:r>
              <a:rPr lang="en-AU" sz="2400" i="1" dirty="0" smtClean="0"/>
              <a:t>Has real time traffic updates</a:t>
            </a:r>
          </a:p>
          <a:p>
            <a:pPr lvl="1"/>
            <a:endParaRPr lang="en-AU" sz="2400" i="1" dirty="0" smtClean="0"/>
          </a:p>
          <a:p>
            <a:pPr lvl="1"/>
            <a:r>
              <a:rPr lang="en-AU" sz="2400" dirty="0" smtClean="0"/>
              <a:t>Your features might include:</a:t>
            </a:r>
          </a:p>
          <a:p>
            <a:pPr marL="1257300" lvl="2" indent="-342900">
              <a:buFont typeface="Arial" panose="020B0604020202020204" pitchFamily="34" charset="0"/>
              <a:buChar char="•"/>
            </a:pPr>
            <a:r>
              <a:rPr lang="en-AU" sz="2400" i="1" dirty="0" smtClean="0"/>
              <a:t>Accessible across all APS agencies</a:t>
            </a:r>
          </a:p>
          <a:p>
            <a:pPr marL="1257300" lvl="2" indent="-342900">
              <a:buFont typeface="Arial" panose="020B0604020202020204" pitchFamily="34" charset="0"/>
              <a:buChar char="•"/>
            </a:pPr>
            <a:r>
              <a:rPr lang="en-AU" sz="2400" i="1" dirty="0" smtClean="0"/>
              <a:t>Easy user interface</a:t>
            </a:r>
          </a:p>
          <a:p>
            <a:pPr marL="1257300" lvl="2" indent="-342900">
              <a:buFont typeface="Arial" panose="020B0604020202020204" pitchFamily="34" charset="0"/>
              <a:buChar char="•"/>
            </a:pPr>
            <a:r>
              <a:rPr lang="en-AU" sz="2400" i="1" dirty="0" smtClean="0"/>
              <a:t>Built-in requests for manager approval</a:t>
            </a:r>
            <a:endParaRPr lang="en-AU" sz="2400" i="1" dirty="0"/>
          </a:p>
        </p:txBody>
      </p:sp>
    </p:spTree>
    <p:extLst>
      <p:ext uri="{BB962C8B-B14F-4D97-AF65-F5344CB8AC3E}">
        <p14:creationId xmlns:p14="http://schemas.microsoft.com/office/powerpoint/2010/main" val="668620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500" b="12500"/>
          <a:stretch>
            <a:fillRect/>
          </a:stretch>
        </p:blipFill>
        <p:spPr/>
      </p:pic>
      <p:sp>
        <p:nvSpPr>
          <p:cNvPr id="6" name="Rectangle 5"/>
          <p:cNvSpPr/>
          <p:nvPr/>
        </p:nvSpPr>
        <p:spPr>
          <a:xfrm>
            <a:off x="9501263" y="6418885"/>
            <a:ext cx="2690737" cy="307777"/>
          </a:xfrm>
          <a:prstGeom prst="rect">
            <a:avLst/>
          </a:prstGeom>
        </p:spPr>
        <p:txBody>
          <a:bodyPr wrap="none">
            <a:spAutoFit/>
          </a:bodyPr>
          <a:lstStyle/>
          <a:p>
            <a:r>
              <a:rPr lang="en-AU" sz="1400" dirty="0">
                <a:solidFill>
                  <a:schemeClr val="bg1"/>
                </a:solidFill>
              </a:rPr>
              <a:t>Photo by </a:t>
            </a:r>
            <a:r>
              <a:rPr lang="en-AU" sz="1400" dirty="0">
                <a:solidFill>
                  <a:schemeClr val="bg1"/>
                </a:solidFill>
                <a:hlinkClick r:id="rId4"/>
              </a:rPr>
              <a:t>Rick Mason</a:t>
            </a:r>
            <a:r>
              <a:rPr lang="en-AU" sz="1400" dirty="0">
                <a:solidFill>
                  <a:schemeClr val="bg1"/>
                </a:solidFill>
              </a:rPr>
              <a:t> on </a:t>
            </a:r>
            <a:r>
              <a:rPr lang="en-AU" sz="1400" dirty="0" err="1">
                <a:solidFill>
                  <a:schemeClr val="bg1"/>
                </a:solidFill>
                <a:hlinkClick r:id="rId5"/>
              </a:rPr>
              <a:t>Unsplash</a:t>
            </a:r>
            <a:r>
              <a:rPr lang="en-AU" sz="1400" dirty="0">
                <a:solidFill>
                  <a:schemeClr val="bg1"/>
                </a:solidFill>
              </a:rPr>
              <a:t> </a:t>
            </a:r>
          </a:p>
        </p:txBody>
      </p:sp>
    </p:spTree>
    <p:extLst>
      <p:ext uri="{BB962C8B-B14F-4D97-AF65-F5344CB8AC3E}">
        <p14:creationId xmlns:p14="http://schemas.microsoft.com/office/powerpoint/2010/main" val="20848165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Features </a:t>
            </a:r>
            <a:r>
              <a:rPr lang="en-AU" dirty="0"/>
              <a:t>mapping for MVP</a:t>
            </a:r>
          </a:p>
        </p:txBody>
      </p:sp>
      <p:sp>
        <p:nvSpPr>
          <p:cNvPr id="4" name="Text Placeholder 3"/>
          <p:cNvSpPr>
            <a:spLocks noGrp="1"/>
          </p:cNvSpPr>
          <p:nvPr>
            <p:ph type="body" sz="quarter" idx="14"/>
          </p:nvPr>
        </p:nvSpPr>
        <p:spPr>
          <a:xfrm>
            <a:off x="646113" y="1327462"/>
            <a:ext cx="4435042" cy="3894137"/>
          </a:xfrm>
        </p:spPr>
        <p:txBody>
          <a:bodyPr>
            <a:normAutofit/>
          </a:bodyPr>
          <a:lstStyle/>
          <a:p>
            <a:pPr lvl="0"/>
            <a:r>
              <a:rPr lang="en-US" sz="2400" b="1" dirty="0" smtClean="0"/>
              <a:t>What is your MVP? </a:t>
            </a:r>
            <a:r>
              <a:rPr lang="en-US" sz="2400" b="1" dirty="0"/>
              <a:t/>
            </a:r>
            <a:br>
              <a:rPr lang="en-US" sz="2400" b="1" dirty="0"/>
            </a:br>
            <a:r>
              <a:rPr lang="en-US" sz="2400" i="1" dirty="0" smtClean="0"/>
              <a:t>Must haves, critical features for your idea to be successful </a:t>
            </a:r>
          </a:p>
          <a:p>
            <a:pPr lvl="0"/>
            <a:r>
              <a:rPr lang="en-US" sz="2400" b="1" dirty="0" smtClean="0"/>
              <a:t>Greater improvements</a:t>
            </a:r>
            <a:r>
              <a:rPr lang="en-US" sz="2400" b="1" dirty="0"/>
              <a:t/>
            </a:r>
            <a:br>
              <a:rPr lang="en-US" sz="2400" b="1" dirty="0"/>
            </a:br>
            <a:r>
              <a:rPr lang="en-US" sz="2400" i="1" dirty="0" smtClean="0"/>
              <a:t>Greater efficiency, meets less critical user needs</a:t>
            </a:r>
            <a:endParaRPr lang="en-US" sz="2400" dirty="0" smtClean="0"/>
          </a:p>
          <a:p>
            <a:pPr lvl="0"/>
            <a:r>
              <a:rPr lang="en-US" sz="2400" b="1" dirty="0" smtClean="0"/>
              <a:t>Bells and whistles</a:t>
            </a:r>
            <a:br>
              <a:rPr lang="en-US" sz="2400" b="1" dirty="0" smtClean="0"/>
            </a:br>
            <a:r>
              <a:rPr lang="en-US" sz="2400" i="1" dirty="0" smtClean="0"/>
              <a:t>Nice to haves, “bells and whistles” version</a:t>
            </a:r>
            <a:endParaRPr lang="en-AU" sz="2400" dirty="0"/>
          </a:p>
        </p:txBody>
      </p:sp>
      <p:pic>
        <p:nvPicPr>
          <p:cNvPr id="1026" name="Picture 2" descr="9567814864553916667223601"/>
          <p:cNvPicPr>
            <a:picLocks noChangeAspect="1" noChangeArrowheads="1"/>
          </p:cNvPicPr>
          <p:nvPr/>
        </p:nvPicPr>
        <p:blipFill rotWithShape="1">
          <a:blip r:embed="rId3">
            <a:extLst>
              <a:ext uri="{28A0092B-C50C-407E-A947-70E740481C1C}">
                <a14:useLocalDpi xmlns:a14="http://schemas.microsoft.com/office/drawing/2010/main" val="0"/>
              </a:ext>
            </a:extLst>
          </a:blip>
          <a:srcRect l="11212" t="7313" r="7757" b="13763"/>
          <a:stretch/>
        </p:blipFill>
        <p:spPr bwMode="auto">
          <a:xfrm>
            <a:off x="5434446" y="1185956"/>
            <a:ext cx="5846538" cy="41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1550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478479"/>
            <a:ext cx="8999621" cy="1324092"/>
          </a:xfrm>
        </p:spPr>
        <p:txBody>
          <a:bodyPr>
            <a:normAutofit fontScale="92500"/>
          </a:bodyPr>
          <a:lstStyle/>
          <a:p>
            <a:pPr marL="0" indent="0">
              <a:buNone/>
            </a:pPr>
            <a:r>
              <a:rPr lang="en-AU" b="1" dirty="0" smtClean="0"/>
              <a:t>Objective: </a:t>
            </a:r>
            <a:r>
              <a:rPr lang="en-AU" dirty="0" smtClean="0"/>
              <a:t>Understand desirability, feasibility and viability to inform prioritisation of features for the development of a minimum viable product; understand and be able to communicate the justification for proposed solutions</a:t>
            </a:r>
          </a:p>
          <a:p>
            <a:pPr marL="0" indent="0">
              <a:buNone/>
            </a:pPr>
            <a:r>
              <a:rPr lang="en-AU" b="1" dirty="0" smtClean="0"/>
              <a:t>Output: </a:t>
            </a:r>
            <a:r>
              <a:rPr lang="en-AU" dirty="0" smtClean="0"/>
              <a:t>Features mapped in stages based on the priorities.</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Features Mapping </a:t>
            </a:r>
            <a:endParaRPr lang="en-AU" dirty="0"/>
          </a:p>
        </p:txBody>
      </p:sp>
      <p:sp>
        <p:nvSpPr>
          <p:cNvPr id="6" name="Text Placeholder 3"/>
          <p:cNvSpPr txBox="1">
            <a:spLocks/>
          </p:cNvSpPr>
          <p:nvPr/>
        </p:nvSpPr>
        <p:spPr>
          <a:xfrm>
            <a:off x="646113" y="3145315"/>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a:t>As a tool:</a:t>
            </a:r>
          </a:p>
          <a:p>
            <a:pPr marL="0" indent="0">
              <a:lnSpc>
                <a:spcPct val="100000"/>
              </a:lnSpc>
              <a:spcBef>
                <a:spcPts val="0"/>
              </a:spcBef>
              <a:buNone/>
            </a:pPr>
            <a:r>
              <a:rPr lang="en-US" dirty="0"/>
              <a:t>Can be used to help stakeholders and teams </a:t>
            </a:r>
            <a:r>
              <a:rPr lang="en-US" dirty="0" err="1"/>
              <a:t>prioritise</a:t>
            </a:r>
            <a:r>
              <a:rPr lang="en-US" dirty="0"/>
              <a:t> tasks and guide what work should be focused on when implementing a </a:t>
            </a:r>
            <a:r>
              <a:rPr lang="en-US" dirty="0" smtClean="0"/>
              <a:t>solution.</a:t>
            </a: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b="1" dirty="0"/>
          </a:p>
        </p:txBody>
      </p:sp>
      <p:sp>
        <p:nvSpPr>
          <p:cNvPr id="8" name="Text Placeholder 3"/>
          <p:cNvSpPr txBox="1">
            <a:spLocks/>
          </p:cNvSpPr>
          <p:nvPr/>
        </p:nvSpPr>
        <p:spPr>
          <a:xfrm>
            <a:off x="6380599" y="3145314"/>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a:t>In a project:</a:t>
            </a:r>
          </a:p>
          <a:p>
            <a:pPr marL="0" indent="0">
              <a:lnSpc>
                <a:spcPct val="100000"/>
              </a:lnSpc>
              <a:spcBef>
                <a:spcPts val="0"/>
              </a:spcBef>
              <a:buNone/>
            </a:pPr>
            <a:r>
              <a:rPr lang="en-US" dirty="0"/>
              <a:t>Helps the team articulate and plan for a minimum viable product, up to a full ‘bells and whistles’ version of solutions. Can be used to target investments of time and </a:t>
            </a:r>
            <a:r>
              <a:rPr lang="en-US" dirty="0" smtClean="0"/>
              <a:t>money.</a:t>
            </a: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7" name="Text Placeholder 3"/>
          <p:cNvSpPr txBox="1">
            <a:spLocks/>
          </p:cNvSpPr>
          <p:nvPr/>
        </p:nvSpPr>
        <p:spPr>
          <a:xfrm>
            <a:off x="646113" y="2446480"/>
            <a:ext cx="1710832" cy="52746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1 - 2 hrs </a:t>
            </a:r>
            <a:endParaRPr lang="en-AU" sz="2800" b="1" dirty="0"/>
          </a:p>
        </p:txBody>
      </p:sp>
    </p:spTree>
    <p:extLst>
      <p:ext uri="{BB962C8B-B14F-4D97-AF65-F5344CB8AC3E}">
        <p14:creationId xmlns:p14="http://schemas.microsoft.com/office/powerpoint/2010/main" val="3670219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Ongoing refinement</a:t>
            </a:r>
            <a:endParaRPr lang="en-AU" dirty="0"/>
          </a:p>
        </p:txBody>
      </p:sp>
      <p:sp>
        <p:nvSpPr>
          <p:cNvPr id="6" name="Text Placeholder 5"/>
          <p:cNvSpPr>
            <a:spLocks noGrp="1"/>
          </p:cNvSpPr>
          <p:nvPr>
            <p:ph type="body" sz="quarter" idx="11"/>
          </p:nvPr>
        </p:nvSpPr>
        <p:spPr/>
        <p:txBody>
          <a:bodyPr>
            <a:normAutofit/>
          </a:bodyPr>
          <a:lstStyle/>
          <a:p>
            <a:pPr marL="0" indent="0">
              <a:buNone/>
            </a:pPr>
            <a:r>
              <a:rPr lang="en-AU" b="1" dirty="0" smtClean="0"/>
              <a:t>During ongoing refinement, we:</a:t>
            </a:r>
          </a:p>
          <a:p>
            <a:r>
              <a:rPr lang="en-AU" dirty="0" smtClean="0"/>
              <a:t>Engage with our users to check that our solutions are still fit-for-purpose, valuable and meeting our users’ needs</a:t>
            </a:r>
          </a:p>
          <a:p>
            <a:r>
              <a:rPr lang="en-AU" dirty="0" smtClean="0"/>
              <a:t>Take an outcomes-based approach to measurement</a:t>
            </a:r>
          </a:p>
          <a:p>
            <a:r>
              <a:rPr lang="en-AU" dirty="0" smtClean="0"/>
              <a:t>Collect and monitor the metrics we are using to measure success, i.e.: qualitative and quantitative surveys, usability testing, data analytics</a:t>
            </a:r>
          </a:p>
          <a:p>
            <a:r>
              <a:rPr lang="en-AU" dirty="0" smtClean="0"/>
              <a:t>Evaluate and continually improve our solution, </a:t>
            </a:r>
            <a:r>
              <a:rPr lang="en-AU" b="1" dirty="0" smtClean="0"/>
              <a:t>returning to previous steps of the HCD methodology as needed </a:t>
            </a:r>
          </a:p>
        </p:txBody>
      </p:sp>
    </p:spTree>
    <p:extLst>
      <p:ext uri="{BB962C8B-B14F-4D97-AF65-F5344CB8AC3E}">
        <p14:creationId xmlns:p14="http://schemas.microsoft.com/office/powerpoint/2010/main" val="8038684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6267450" y="1262147"/>
            <a:ext cx="5013260" cy="3762240"/>
          </a:xfrm>
          <a:prstGeom prst="wedgeRoundRectCallout">
            <a:avLst>
              <a:gd name="adj1" fmla="val 1619"/>
              <a:gd name="adj2" fmla="val 73633"/>
              <a:gd name="adj3" fmla="val 1666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en-AU" dirty="0">
              <a:solidFill>
                <a:schemeClr val="bg1"/>
              </a:solidFill>
            </a:endParaRPr>
          </a:p>
        </p:txBody>
      </p:sp>
      <p:sp>
        <p:nvSpPr>
          <p:cNvPr id="2" name="Title 1"/>
          <p:cNvSpPr>
            <a:spLocks noGrp="1"/>
          </p:cNvSpPr>
          <p:nvPr>
            <p:ph type="title"/>
          </p:nvPr>
        </p:nvSpPr>
        <p:spPr>
          <a:xfrm>
            <a:off x="522314" y="387332"/>
            <a:ext cx="10955767" cy="549275"/>
          </a:xfrm>
        </p:spPr>
        <p:txBody>
          <a:bodyPr/>
          <a:lstStyle/>
          <a:p>
            <a:r>
              <a:rPr lang="en-AU" dirty="0"/>
              <a:t>Prepare </a:t>
            </a:r>
            <a:r>
              <a:rPr lang="en-AU" dirty="0" smtClean="0"/>
              <a:t>your showcase</a:t>
            </a:r>
            <a:endParaRPr lang="en-AU" dirty="0"/>
          </a:p>
        </p:txBody>
      </p:sp>
      <p:sp>
        <p:nvSpPr>
          <p:cNvPr id="3" name="Text Placeholder 2"/>
          <p:cNvSpPr>
            <a:spLocks noGrp="1"/>
          </p:cNvSpPr>
          <p:nvPr>
            <p:ph type="body" sz="quarter" idx="11"/>
          </p:nvPr>
        </p:nvSpPr>
        <p:spPr>
          <a:xfrm>
            <a:off x="646113" y="1262146"/>
            <a:ext cx="5206047" cy="4141127"/>
          </a:xfrm>
        </p:spPr>
        <p:txBody>
          <a:bodyPr>
            <a:normAutofit lnSpcReduction="10000"/>
          </a:bodyPr>
          <a:lstStyle/>
          <a:p>
            <a:r>
              <a:rPr lang="en-US" dirty="0"/>
              <a:t>Prepare your </a:t>
            </a:r>
            <a:r>
              <a:rPr lang="en-US" b="1" dirty="0"/>
              <a:t>5 minute </a:t>
            </a:r>
            <a:r>
              <a:rPr lang="en-US" dirty="0"/>
              <a:t>showcase </a:t>
            </a:r>
          </a:p>
          <a:p>
            <a:r>
              <a:rPr lang="en-US" dirty="0"/>
              <a:t>Take us on a journey </a:t>
            </a:r>
            <a:r>
              <a:rPr lang="en-US" b="1" dirty="0"/>
              <a:t>[make me care about your problem, your users </a:t>
            </a:r>
            <a:r>
              <a:rPr lang="en-US" b="1" dirty="0" smtClean="0"/>
              <a:t>and </a:t>
            </a:r>
            <a:r>
              <a:rPr lang="en-US" b="1" dirty="0"/>
              <a:t>your recommendation]:</a:t>
            </a:r>
          </a:p>
          <a:p>
            <a:pPr marL="800100" lvl="1" indent="-342900">
              <a:buFont typeface="Arial" panose="020B0604020202020204" pitchFamily="34" charset="0"/>
              <a:buChar char="•"/>
            </a:pPr>
            <a:r>
              <a:rPr lang="en-US" dirty="0"/>
              <a:t>What problem did you start with?</a:t>
            </a:r>
          </a:p>
          <a:p>
            <a:pPr marL="800100" lvl="1" indent="-342900">
              <a:buFont typeface="Arial" panose="020B0604020202020204" pitchFamily="34" charset="0"/>
              <a:buChar char="•"/>
            </a:pPr>
            <a:r>
              <a:rPr lang="en-US" dirty="0"/>
              <a:t>What did you find out in your research?</a:t>
            </a:r>
          </a:p>
          <a:p>
            <a:pPr marL="800100" lvl="1" indent="-342900">
              <a:buFont typeface="Arial" panose="020B0604020202020204" pitchFamily="34" charset="0"/>
              <a:buChar char="•"/>
            </a:pPr>
            <a:r>
              <a:rPr lang="en-US" dirty="0"/>
              <a:t>Who are your users and what is their experience?</a:t>
            </a:r>
          </a:p>
          <a:p>
            <a:pPr marL="800100" lvl="1" indent="-342900">
              <a:buFont typeface="Arial" panose="020B0604020202020204" pitchFamily="34" charset="0"/>
              <a:buChar char="•"/>
            </a:pPr>
            <a:r>
              <a:rPr lang="en-US" dirty="0"/>
              <a:t>What is your big idea? </a:t>
            </a:r>
          </a:p>
          <a:p>
            <a:pPr marL="800100" lvl="1" indent="-342900">
              <a:buFont typeface="Arial" panose="020B0604020202020204" pitchFamily="34" charset="0"/>
              <a:buChar char="•"/>
            </a:pPr>
            <a:r>
              <a:rPr lang="en-US" dirty="0"/>
              <a:t>What pain point is it addressing?</a:t>
            </a:r>
          </a:p>
          <a:p>
            <a:pPr marL="800100" lvl="1" indent="-342900">
              <a:buFont typeface="Arial" panose="020B0604020202020204" pitchFamily="34" charset="0"/>
              <a:buChar char="•"/>
            </a:pPr>
            <a:r>
              <a:rPr lang="en-US" dirty="0"/>
              <a:t>What will the benefits be for your users? </a:t>
            </a:r>
          </a:p>
        </p:txBody>
      </p:sp>
      <p:sp>
        <p:nvSpPr>
          <p:cNvPr id="16" name="Text Placeholder 2"/>
          <p:cNvSpPr>
            <a:spLocks noGrp="1"/>
          </p:cNvSpPr>
          <p:nvPr>
            <p:ph type="body" sz="quarter" idx="12"/>
          </p:nvPr>
        </p:nvSpPr>
        <p:spPr>
          <a:xfrm>
            <a:off x="6619081" y="1609807"/>
            <a:ext cx="4421187" cy="3299077"/>
          </a:xfrm>
        </p:spPr>
        <p:txBody>
          <a:bodyPr>
            <a:normAutofit/>
          </a:bodyPr>
          <a:lstStyle/>
          <a:p>
            <a:pPr marL="0" indent="0">
              <a:buNone/>
            </a:pPr>
            <a:r>
              <a:rPr lang="en-US" b="1" dirty="0">
                <a:solidFill>
                  <a:schemeClr val="bg1"/>
                </a:solidFill>
              </a:rPr>
              <a:t>Show (don’t just tell). Think about how to use your artefacts:</a:t>
            </a:r>
          </a:p>
          <a:p>
            <a:pPr>
              <a:buClr>
                <a:schemeClr val="accent4">
                  <a:lumMod val="20000"/>
                  <a:lumOff val="80000"/>
                </a:schemeClr>
              </a:buClr>
            </a:pPr>
            <a:r>
              <a:rPr lang="en-US" dirty="0" smtClean="0">
                <a:solidFill>
                  <a:schemeClr val="bg1"/>
                </a:solidFill>
              </a:rPr>
              <a:t>Problem statement and </a:t>
            </a:r>
            <a:r>
              <a:rPr lang="en-US" dirty="0">
                <a:solidFill>
                  <a:schemeClr val="bg1"/>
                </a:solidFill>
              </a:rPr>
              <a:t>design question</a:t>
            </a:r>
          </a:p>
          <a:p>
            <a:pPr>
              <a:buClr>
                <a:schemeClr val="accent4">
                  <a:lumMod val="20000"/>
                  <a:lumOff val="80000"/>
                </a:schemeClr>
              </a:buClr>
            </a:pPr>
            <a:r>
              <a:rPr lang="en-US" dirty="0">
                <a:solidFill>
                  <a:schemeClr val="bg1"/>
                </a:solidFill>
              </a:rPr>
              <a:t>Themes and key </a:t>
            </a:r>
            <a:r>
              <a:rPr lang="en-US" dirty="0" smtClean="0">
                <a:solidFill>
                  <a:schemeClr val="bg1"/>
                </a:solidFill>
              </a:rPr>
              <a:t>insights</a:t>
            </a:r>
            <a:endParaRPr lang="en-US" dirty="0">
              <a:solidFill>
                <a:schemeClr val="bg1"/>
              </a:solidFill>
            </a:endParaRPr>
          </a:p>
          <a:p>
            <a:pPr>
              <a:buClr>
                <a:schemeClr val="accent4">
                  <a:lumMod val="20000"/>
                  <a:lumOff val="80000"/>
                </a:schemeClr>
              </a:buClr>
            </a:pPr>
            <a:r>
              <a:rPr lang="en-US" dirty="0" smtClean="0">
                <a:solidFill>
                  <a:schemeClr val="bg1"/>
                </a:solidFill>
              </a:rPr>
              <a:t>Prototypes </a:t>
            </a:r>
          </a:p>
          <a:p>
            <a:pPr>
              <a:buClr>
                <a:schemeClr val="accent4">
                  <a:lumMod val="20000"/>
                  <a:lumOff val="80000"/>
                </a:schemeClr>
              </a:buClr>
            </a:pPr>
            <a:r>
              <a:rPr lang="en-US" dirty="0" smtClean="0">
                <a:solidFill>
                  <a:schemeClr val="bg1"/>
                </a:solidFill>
              </a:rPr>
              <a:t>Story boards</a:t>
            </a:r>
          </a:p>
          <a:p>
            <a:pPr>
              <a:buClr>
                <a:schemeClr val="accent4">
                  <a:lumMod val="20000"/>
                  <a:lumOff val="80000"/>
                </a:schemeClr>
              </a:buClr>
            </a:pPr>
            <a:r>
              <a:rPr lang="en-US" dirty="0" smtClean="0">
                <a:solidFill>
                  <a:schemeClr val="bg1"/>
                </a:solidFill>
              </a:rPr>
              <a:t>MVP features </a:t>
            </a:r>
            <a:endParaRPr lang="en-US" dirty="0">
              <a:solidFill>
                <a:schemeClr val="bg1"/>
              </a:solidFill>
            </a:endParaRP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103899431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54</a:t>
            </a:fld>
            <a:endParaRPr lang="en-AU">
              <a:solidFill>
                <a:prstClr val="black">
                  <a:tint val="75000"/>
                </a:prstClr>
              </a:solidFill>
            </a:endParaRPr>
          </a:p>
        </p:txBody>
      </p:sp>
      <p:sp>
        <p:nvSpPr>
          <p:cNvPr id="8" name="TextBox 7"/>
          <p:cNvSpPr txBox="1"/>
          <p:nvPr/>
        </p:nvSpPr>
        <p:spPr>
          <a:xfrm>
            <a:off x="2081197" y="5248354"/>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4" name="Rectangle 3"/>
          <p:cNvSpPr/>
          <p:nvPr/>
        </p:nvSpPr>
        <p:spPr>
          <a:xfrm>
            <a:off x="8699275" y="6450249"/>
            <a:ext cx="3310522"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Erik-Jan </a:t>
            </a:r>
            <a:r>
              <a:rPr lang="en-AU" sz="1400" dirty="0" err="1">
                <a:solidFill>
                  <a:schemeClr val="bg1"/>
                </a:solidFill>
                <a:latin typeface="-apple-system"/>
                <a:hlinkClick r:id="rId4"/>
              </a:rPr>
              <a:t>Leusink</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163094053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906" r="28906"/>
          <a:stretch>
            <a:fillRect/>
          </a:stretch>
        </p:blipFill>
        <p:spPr>
          <a:xfrm rot="5400000">
            <a:off x="2667000" y="-2667000"/>
            <a:ext cx="6858000" cy="12192000"/>
          </a:xfrm>
        </p:spPr>
      </p:pic>
      <p:sp>
        <p:nvSpPr>
          <p:cNvPr id="9" name="TextBox 8"/>
          <p:cNvSpPr txBox="1"/>
          <p:nvPr/>
        </p:nvSpPr>
        <p:spPr>
          <a:xfrm>
            <a:off x="2081197" y="5248354"/>
            <a:ext cx="8273339" cy="1107996"/>
          </a:xfrm>
          <a:prstGeom prst="rect">
            <a:avLst/>
          </a:prstGeom>
          <a:noFill/>
        </p:spPr>
        <p:txBody>
          <a:bodyPr wrap="square" rtlCol="0">
            <a:spAutoFit/>
          </a:bodyPr>
          <a:lstStyle/>
          <a:p>
            <a:pPr algn="ctr"/>
            <a:r>
              <a:rPr lang="en-AU" sz="6600" dirty="0" smtClean="0">
                <a:solidFill>
                  <a:schemeClr val="bg1"/>
                </a:solidFill>
                <a:latin typeface="Cooper Black" panose="0208090404030B020404" pitchFamily="18" charset="0"/>
              </a:rPr>
              <a:t>Showcase</a:t>
            </a:r>
            <a:endParaRPr lang="en-AU" sz="6600" dirty="0">
              <a:solidFill>
                <a:schemeClr val="bg1"/>
              </a:solidFill>
              <a:latin typeface="Cooper Black" panose="0208090404030B020404" pitchFamily="18" charset="0"/>
            </a:endParaRPr>
          </a:p>
        </p:txBody>
      </p:sp>
    </p:spTree>
    <p:extLst>
      <p:ext uri="{BB962C8B-B14F-4D97-AF65-F5344CB8AC3E}">
        <p14:creationId xmlns:p14="http://schemas.microsoft.com/office/powerpoint/2010/main" val="176844427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673768" y="1376979"/>
            <a:ext cx="8927458" cy="1541894"/>
          </a:xfrm>
          <a:noFill/>
        </p:spPr>
        <p:txBody>
          <a:bodyPr>
            <a:noAutofit/>
          </a:bodyPr>
          <a:lstStyle/>
          <a:p>
            <a:pPr marL="0" indent="0">
              <a:buNone/>
            </a:pPr>
            <a:r>
              <a:rPr lang="en-AU" b="1" dirty="0"/>
              <a:t>Objective: </a:t>
            </a:r>
            <a:r>
              <a:rPr lang="en-AU" dirty="0"/>
              <a:t>Communicate to stakeholders, users and interested parties the progress of your work; engage key parties </a:t>
            </a:r>
          </a:p>
          <a:p>
            <a:pPr marL="0" indent="0">
              <a:buNone/>
            </a:pPr>
            <a:r>
              <a:rPr lang="en-AU" b="1" dirty="0"/>
              <a:t>Output: </a:t>
            </a:r>
            <a:r>
              <a:rPr lang="en-AU" dirty="0"/>
              <a:t>A regular event with sponsors and key stakeholders, artefacts </a:t>
            </a:r>
            <a:r>
              <a:rPr lang="en-AU" dirty="0" smtClean="0"/>
              <a:t>and/or </a:t>
            </a:r>
            <a:r>
              <a:rPr lang="en-AU" dirty="0"/>
              <a:t>a recording </a:t>
            </a: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Showcase</a:t>
            </a:r>
            <a:endParaRPr lang="en-AU" dirty="0"/>
          </a:p>
        </p:txBody>
      </p:sp>
      <p:sp>
        <p:nvSpPr>
          <p:cNvPr id="6" name="Text Placeholder 3"/>
          <p:cNvSpPr txBox="1">
            <a:spLocks/>
          </p:cNvSpPr>
          <p:nvPr/>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To communicate with key stakeholders on any pieces of work, receive real time feedback and keep people engaged.</a:t>
            </a:r>
          </a:p>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8" name="Text Placeholder 3"/>
          <p:cNvSpPr txBox="1">
            <a:spLocks/>
          </p:cNvSpPr>
          <p:nvPr/>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a:t>In a project:</a:t>
            </a:r>
          </a:p>
          <a:p>
            <a:pPr marL="0" indent="0">
              <a:lnSpc>
                <a:spcPct val="100000"/>
              </a:lnSpc>
              <a:spcBef>
                <a:spcPts val="0"/>
              </a:spcBef>
              <a:buNone/>
            </a:pPr>
            <a:r>
              <a:rPr lang="en-AU" dirty="0"/>
              <a:t>Communicate with project sponsors and interested parties on the progress of your project, give people the opportunity to input and provide feedback</a:t>
            </a:r>
            <a:r>
              <a:rPr lang="en-AU" dirty="0" smtClean="0"/>
              <a:t>.</a:t>
            </a: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7" name="Text Placeholder 3"/>
          <p:cNvSpPr txBox="1">
            <a:spLocks/>
          </p:cNvSpPr>
          <p:nvPr/>
        </p:nvSpPr>
        <p:spPr>
          <a:xfrm>
            <a:off x="634982" y="2472144"/>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30 mins </a:t>
            </a:r>
            <a:endParaRPr lang="en-AU" sz="2800" b="1" dirty="0"/>
          </a:p>
        </p:txBody>
      </p:sp>
      <p:pic>
        <p:nvPicPr>
          <p:cNvPr id="10" name="Picture 9">
            <a:extLst>
              <a:ext uri="{FF2B5EF4-FFF2-40B4-BE49-F238E27FC236}">
                <a16:creationId xmlns:a16="http://schemas.microsoft.com/office/drawing/2014/main" xmlns="" id="{30171C43-1699-834D-A53F-C874D62016E7}"/>
              </a:ext>
            </a:extLst>
          </p:cNvPr>
          <p:cNvPicPr>
            <a:picLocks noChangeAspect="1"/>
          </p:cNvPicPr>
          <p:nvPr/>
        </p:nvPicPr>
        <p:blipFill>
          <a:blip r:embed="rId3"/>
          <a:stretch>
            <a:fillRect/>
          </a:stretch>
        </p:blipFill>
        <p:spPr>
          <a:xfrm>
            <a:off x="10237896" y="4870450"/>
            <a:ext cx="1727200" cy="17399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936" y="1417219"/>
            <a:ext cx="1054925" cy="1054925"/>
          </a:xfrm>
          <a:prstGeom prst="rect">
            <a:avLst/>
          </a:prstGeom>
        </p:spPr>
      </p:pic>
    </p:spTree>
    <p:extLst>
      <p:ext uri="{BB962C8B-B14F-4D97-AF65-F5344CB8AC3E}">
        <p14:creationId xmlns:p14="http://schemas.microsoft.com/office/powerpoint/2010/main" val="33338776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pic>
        <p:nvPicPr>
          <p:cNvPr id="4" name="Picture 3"/>
          <p:cNvPicPr>
            <a:picLocks noChangeAspect="1"/>
          </p:cNvPicPr>
          <p:nvPr/>
        </p:nvPicPr>
        <p:blipFill>
          <a:blip r:embed="rId3"/>
          <a:stretch>
            <a:fillRect/>
          </a:stretch>
        </p:blipFill>
        <p:spPr>
          <a:xfrm>
            <a:off x="-9789" y="-202679"/>
            <a:ext cx="12201789" cy="7060679"/>
          </a:xfrm>
          <a:prstGeom prst="rect">
            <a:avLst/>
          </a:prstGeom>
        </p:spPr>
      </p:pic>
    </p:spTree>
    <p:extLst>
      <p:ext uri="{BB962C8B-B14F-4D97-AF65-F5344CB8AC3E}">
        <p14:creationId xmlns:p14="http://schemas.microsoft.com/office/powerpoint/2010/main" val="3997616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rotWithShape="1">
          <a:blip r:embed="rId3"/>
          <a:srcRect l="13392" t="11853" r="69998" b="60108"/>
          <a:stretch/>
        </p:blipFill>
        <p:spPr>
          <a:xfrm>
            <a:off x="-1153552" y="0"/>
            <a:ext cx="14443065" cy="6858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7613" y="5752831"/>
            <a:ext cx="1069330" cy="1007160"/>
          </a:xfrm>
          <a:prstGeom prst="rect">
            <a:avLst/>
          </a:prstGeom>
        </p:spPr>
      </p:pic>
    </p:spTree>
    <p:extLst>
      <p:ext uri="{BB962C8B-B14F-4D97-AF65-F5344CB8AC3E}">
        <p14:creationId xmlns:p14="http://schemas.microsoft.com/office/powerpoint/2010/main" val="26044711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2" name="Title 1"/>
          <p:cNvSpPr>
            <a:spLocks noGrp="1"/>
          </p:cNvSpPr>
          <p:nvPr>
            <p:ph type="title"/>
          </p:nvPr>
        </p:nvSpPr>
        <p:spPr>
          <a:xfrm>
            <a:off x="2141621" y="1647407"/>
            <a:ext cx="7844590" cy="549275"/>
          </a:xfrm>
        </p:spPr>
        <p:txBody>
          <a:bodyPr>
            <a:noAutofit/>
          </a:bodyPr>
          <a:lstStyle/>
          <a:p>
            <a:r>
              <a:rPr lang="en-AU" sz="5400" b="0" dirty="0" err="1" smtClean="0">
                <a:latin typeface="Cooper Black" panose="0208090404030B020404" pitchFamily="18" charset="0"/>
              </a:rPr>
              <a:t>BizLab</a:t>
            </a:r>
            <a:r>
              <a:rPr lang="en-AU" sz="5400" b="0" dirty="0" smtClean="0">
                <a:latin typeface="Cooper Black" panose="0208090404030B020404" pitchFamily="18" charset="0"/>
              </a:rPr>
              <a:t> Panel</a:t>
            </a:r>
            <a:endParaRPr lang="en-AU" sz="5400" b="0" dirty="0">
              <a:latin typeface="Cooper Black" panose="0208090404030B020404" pitchFamily="18" charset="0"/>
            </a:endParaRPr>
          </a:p>
        </p:txBody>
      </p:sp>
    </p:spTree>
    <p:extLst>
      <p:ext uri="{BB962C8B-B14F-4D97-AF65-F5344CB8AC3E}">
        <p14:creationId xmlns:p14="http://schemas.microsoft.com/office/powerpoint/2010/main" val="3717910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478479"/>
            <a:ext cx="8999621" cy="1414032"/>
          </a:xfrm>
        </p:spPr>
        <p:txBody>
          <a:bodyPr>
            <a:normAutofit lnSpcReduction="10000"/>
          </a:bodyPr>
          <a:lstStyle/>
          <a:p>
            <a:pPr marL="0" indent="0">
              <a:buNone/>
            </a:pPr>
            <a:r>
              <a:rPr lang="en-AU" b="1" dirty="0" smtClean="0"/>
              <a:t>Objective: </a:t>
            </a:r>
            <a:r>
              <a:rPr lang="en-AU" dirty="0" smtClean="0"/>
              <a:t>Understand the experience of prototyping; learn to explore ideas and communicate this to other people </a:t>
            </a:r>
          </a:p>
          <a:p>
            <a:pPr marL="0" indent="0">
              <a:buNone/>
            </a:pPr>
            <a:r>
              <a:rPr lang="en-AU" b="1" dirty="0" smtClean="0"/>
              <a:t>Output: </a:t>
            </a:r>
            <a:r>
              <a:rPr lang="en-AU" dirty="0" smtClean="0"/>
              <a:t>A Lego tower that represents each person (can take a photo if desired).</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Lego Towers</a:t>
            </a:r>
            <a:endParaRPr lang="en-AU" dirty="0"/>
          </a:p>
        </p:txBody>
      </p:sp>
      <p:sp>
        <p:nvSpPr>
          <p:cNvPr id="6" name="Text Placeholder 3"/>
          <p:cNvSpPr txBox="1">
            <a:spLocks/>
          </p:cNvSpPr>
          <p:nvPr/>
        </p:nvSpPr>
        <p:spPr>
          <a:xfrm>
            <a:off x="646113" y="3344898"/>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Demonstrates the behaviours around prototyping and can help people think through their ideas</a:t>
            </a:r>
          </a:p>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8" name="Text Placeholder 3"/>
          <p:cNvSpPr txBox="1">
            <a:spLocks/>
          </p:cNvSpPr>
          <p:nvPr/>
        </p:nvSpPr>
        <p:spPr>
          <a:xfrm>
            <a:off x="6380599" y="3344897"/>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Prime project team for prototyping stage, help team understand the experience of prototyping, including not getting too attached to an early prototype. </a:t>
            </a:r>
          </a:p>
        </p:txBody>
      </p:sp>
      <p:sp>
        <p:nvSpPr>
          <p:cNvPr id="7" name="Text Placeholder 3"/>
          <p:cNvSpPr txBox="1">
            <a:spLocks/>
          </p:cNvSpPr>
          <p:nvPr/>
        </p:nvSpPr>
        <p:spPr>
          <a:xfrm>
            <a:off x="646113" y="2520918"/>
            <a:ext cx="1710832" cy="520216"/>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000" b="1" dirty="0" smtClean="0"/>
              <a:t>20- 30 mins</a:t>
            </a:r>
            <a:endParaRPr lang="en-AU" sz="2000" b="1" dirty="0"/>
          </a:p>
        </p:txBody>
      </p:sp>
    </p:spTree>
    <p:extLst>
      <p:ext uri="{BB962C8B-B14F-4D97-AF65-F5344CB8AC3E}">
        <p14:creationId xmlns:p14="http://schemas.microsoft.com/office/powerpoint/2010/main" val="11439918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AU" dirty="0" smtClean="0"/>
              <a:t>Reflection</a:t>
            </a:r>
            <a:endParaRPr lang="en-AU" dirty="0"/>
          </a:p>
        </p:txBody>
      </p:sp>
      <p:sp>
        <p:nvSpPr>
          <p:cNvPr id="4" name="Text Placeholder 3"/>
          <p:cNvSpPr>
            <a:spLocks noGrp="1"/>
          </p:cNvSpPr>
          <p:nvPr>
            <p:ph type="body" sz="quarter" idx="11"/>
          </p:nvPr>
        </p:nvSpPr>
        <p:spPr/>
        <p:txBody>
          <a:bodyPr/>
          <a:lstStyle/>
          <a:p>
            <a:pPr marL="0" lvl="0" indent="0">
              <a:buNone/>
            </a:pPr>
            <a:r>
              <a:rPr lang="en-AU" sz="2400" dirty="0" smtClean="0"/>
              <a:t>Individually post-it note:</a:t>
            </a:r>
          </a:p>
          <a:p>
            <a:pPr lvl="0"/>
            <a:r>
              <a:rPr lang="en-AU" sz="2400" dirty="0" smtClean="0"/>
              <a:t>Your </a:t>
            </a:r>
            <a:r>
              <a:rPr lang="en-AU" sz="2400" b="1" dirty="0"/>
              <a:t>favourite</a:t>
            </a:r>
            <a:r>
              <a:rPr lang="en-AU" sz="2400" dirty="0"/>
              <a:t> thing you learned in the past 3 days/weeks</a:t>
            </a:r>
          </a:p>
          <a:p>
            <a:pPr lvl="0"/>
            <a:r>
              <a:rPr lang="en-AU" sz="2400" dirty="0" smtClean="0"/>
              <a:t>One </a:t>
            </a:r>
            <a:r>
              <a:rPr lang="en-AU" sz="2400" dirty="0"/>
              <a:t>thing you will </a:t>
            </a:r>
            <a:r>
              <a:rPr lang="en-AU" sz="2400" b="1" dirty="0"/>
              <a:t>commit</a:t>
            </a:r>
            <a:r>
              <a:rPr lang="en-AU" sz="2400" dirty="0"/>
              <a:t> to trying in the next month</a:t>
            </a:r>
          </a:p>
          <a:p>
            <a:pPr lvl="0"/>
            <a:r>
              <a:rPr lang="en-AU" sz="2400" dirty="0" smtClean="0"/>
              <a:t>One </a:t>
            </a:r>
            <a:r>
              <a:rPr lang="en-AU" sz="2400" b="1" dirty="0"/>
              <a:t>challenge</a:t>
            </a:r>
            <a:r>
              <a:rPr lang="en-AU" sz="2400" dirty="0"/>
              <a:t> you may face in implementing your </a:t>
            </a:r>
            <a:r>
              <a:rPr lang="en-AU" sz="2400" dirty="0" smtClean="0"/>
              <a:t>learnings</a:t>
            </a:r>
          </a:p>
          <a:p>
            <a:pPr lvl="0"/>
            <a:r>
              <a:rPr lang="en-AU" sz="2400" dirty="0" smtClean="0"/>
              <a:t>One word to summarise how you </a:t>
            </a:r>
            <a:r>
              <a:rPr lang="en-AU" sz="2400" b="1" dirty="0" smtClean="0"/>
              <a:t>feel</a:t>
            </a:r>
            <a:r>
              <a:rPr lang="en-AU" sz="2400" dirty="0" smtClean="0"/>
              <a:t> about the course </a:t>
            </a:r>
          </a:p>
          <a:p>
            <a:endParaRPr lang="en-AU" dirty="0"/>
          </a:p>
        </p:txBody>
      </p:sp>
    </p:spTree>
    <p:extLst>
      <p:ext uri="{BB962C8B-B14F-4D97-AF65-F5344CB8AC3E}">
        <p14:creationId xmlns:p14="http://schemas.microsoft.com/office/powerpoint/2010/main" val="20804436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933651" y="1386021"/>
            <a:ext cx="6234113" cy="779663"/>
          </a:xfrm>
        </p:spPr>
        <p:txBody>
          <a:bodyPr>
            <a:normAutofit/>
          </a:bodyPr>
          <a:lstStyle/>
          <a:p>
            <a:r>
              <a:rPr lang="en-AU" sz="4200" b="1" dirty="0" smtClean="0">
                <a:latin typeface="Century Gothic" panose="020B0502020202020204" pitchFamily="34" charset="0"/>
              </a:rPr>
              <a:t>End of Day 3!</a:t>
            </a:r>
            <a:endParaRPr lang="en-AU" sz="4200" b="1" dirty="0">
              <a:latin typeface="Century Gothic" panose="020B0502020202020204" pitchFamily="34" charset="0"/>
            </a:endParaRPr>
          </a:p>
        </p:txBody>
      </p:sp>
    </p:spTree>
    <p:extLst>
      <p:ext uri="{BB962C8B-B14F-4D97-AF65-F5344CB8AC3E}">
        <p14:creationId xmlns:p14="http://schemas.microsoft.com/office/powerpoint/2010/main" val="24712159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a:t>Why </a:t>
            </a:r>
            <a:r>
              <a:rPr lang="en-AU" smtClean="0"/>
              <a:t>prototype?</a:t>
            </a:r>
            <a:endParaRPr lang="en-AU" dirty="0">
              <a:solidFill>
                <a:srgbClr val="7030A0"/>
              </a:solidFill>
            </a:endParaRPr>
          </a:p>
        </p:txBody>
      </p:sp>
      <p:pic>
        <p:nvPicPr>
          <p:cNvPr id="15" name="Picture Placeholder 14"/>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t="31113" b="31113"/>
          <a:stretch/>
        </p:blipFill>
        <p:spPr>
          <a:xfrm>
            <a:off x="5617701" y="1147708"/>
            <a:ext cx="6339838" cy="4258441"/>
          </a:xfrm>
          <a:prstGeom prst="rect">
            <a:avLst/>
          </a:prstGeom>
        </p:spPr>
      </p:pic>
      <p:sp>
        <p:nvSpPr>
          <p:cNvPr id="5" name="Content Placeholder 4"/>
          <p:cNvSpPr>
            <a:spLocks noGrp="1"/>
          </p:cNvSpPr>
          <p:nvPr>
            <p:ph type="body" sz="quarter" idx="14"/>
          </p:nvPr>
        </p:nvSpPr>
        <p:spPr>
          <a:xfrm>
            <a:off x="646113" y="1327462"/>
            <a:ext cx="4479340" cy="3894137"/>
          </a:xfrm>
        </p:spPr>
        <p:txBody>
          <a:bodyPr>
            <a:normAutofit/>
          </a:bodyPr>
          <a:lstStyle/>
          <a:p>
            <a:pPr marL="0" indent="0">
              <a:buNone/>
            </a:pPr>
            <a:r>
              <a:rPr lang="en-AU" b="1" dirty="0" smtClean="0"/>
              <a:t>We prototype to…</a:t>
            </a:r>
            <a:endParaRPr lang="en-AU" b="1" dirty="0"/>
          </a:p>
          <a:p>
            <a:pPr>
              <a:buClr>
                <a:schemeClr val="accent5"/>
              </a:buClr>
            </a:pPr>
            <a:r>
              <a:rPr lang="en-AU" dirty="0" smtClean="0"/>
              <a:t>Learn: How might our idea work?</a:t>
            </a:r>
            <a:endParaRPr lang="en-AU" dirty="0"/>
          </a:p>
          <a:p>
            <a:pPr>
              <a:buClr>
                <a:schemeClr val="accent5"/>
              </a:buClr>
            </a:pPr>
            <a:r>
              <a:rPr lang="en-AU" dirty="0" smtClean="0"/>
              <a:t>Test: Is our idea working for our users?</a:t>
            </a:r>
            <a:endParaRPr lang="en-AU" dirty="0"/>
          </a:p>
          <a:p>
            <a:pPr>
              <a:buClr>
                <a:schemeClr val="accent5"/>
              </a:buClr>
            </a:pPr>
            <a:r>
              <a:rPr lang="en-AU" dirty="0" smtClean="0"/>
              <a:t>Communicate: Our idea is…it does…</a:t>
            </a:r>
            <a:endParaRPr lang="en-AU" dirty="0"/>
          </a:p>
        </p:txBody>
      </p:sp>
      <p:sp>
        <p:nvSpPr>
          <p:cNvPr id="3" name="Slide Number Placeholder 2"/>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7</a:t>
            </a:fld>
            <a:endParaRPr lang="en-AU" dirty="0"/>
          </a:p>
        </p:txBody>
      </p:sp>
    </p:spTree>
    <p:extLst>
      <p:ext uri="{BB962C8B-B14F-4D97-AF65-F5344CB8AC3E}">
        <p14:creationId xmlns:p14="http://schemas.microsoft.com/office/powerpoint/2010/main" val="24980349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Kinds of prototypes: Physical</a:t>
            </a:r>
            <a:endParaRPr lang="en-AU" dirty="0">
              <a:solidFill>
                <a:srgbClr val="7030A0"/>
              </a:solidFill>
            </a:endParaRPr>
          </a:p>
        </p:txBody>
      </p:sp>
      <p:pic>
        <p:nvPicPr>
          <p:cNvPr id="9" name="Picture Placeholder 8"/>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22487" b="22487"/>
          <a:stretch/>
        </p:blipFill>
        <p:spPr>
          <a:prstGeom prst="rect">
            <a:avLst/>
          </a:prstGeom>
        </p:spPr>
      </p:pic>
      <p:sp>
        <p:nvSpPr>
          <p:cNvPr id="5" name="Content Placeholder 4"/>
          <p:cNvSpPr>
            <a:spLocks noGrp="1"/>
          </p:cNvSpPr>
          <p:nvPr>
            <p:ph type="body" sz="quarter" idx="14"/>
          </p:nvPr>
        </p:nvSpPr>
        <p:spPr/>
        <p:txBody>
          <a:bodyPr>
            <a:normAutofit fontScale="92500" lnSpcReduction="20000"/>
          </a:bodyPr>
          <a:lstStyle/>
          <a:p>
            <a:pPr marL="0" indent="0">
              <a:buNone/>
            </a:pPr>
            <a:r>
              <a:rPr lang="en-AU" b="1" dirty="0" smtClean="0"/>
              <a:t>What</a:t>
            </a:r>
          </a:p>
          <a:p>
            <a:r>
              <a:rPr lang="en-AU" dirty="0" smtClean="0"/>
              <a:t>Models / mock ups of your potential solution</a:t>
            </a:r>
          </a:p>
          <a:p>
            <a:r>
              <a:rPr lang="en-AU" dirty="0" smtClean="0"/>
              <a:t>A physical, tangible tool / product the user can engage with</a:t>
            </a:r>
          </a:p>
          <a:p>
            <a:r>
              <a:rPr lang="en-AU" dirty="0" smtClean="0"/>
              <a:t>Fast and low-cost</a:t>
            </a:r>
          </a:p>
          <a:p>
            <a:endParaRPr lang="en-AU" dirty="0" smtClean="0"/>
          </a:p>
          <a:p>
            <a:pPr marL="0" indent="0">
              <a:buNone/>
            </a:pPr>
            <a:r>
              <a:rPr lang="en-AU" b="1" dirty="0" smtClean="0"/>
              <a:t>Why</a:t>
            </a:r>
          </a:p>
          <a:p>
            <a:r>
              <a:rPr lang="en-AU" dirty="0" smtClean="0"/>
              <a:t>To </a:t>
            </a:r>
            <a:r>
              <a:rPr lang="en-AU" dirty="0"/>
              <a:t>communicate / test features, size, style or components of an </a:t>
            </a:r>
            <a:r>
              <a:rPr lang="en-AU" dirty="0" smtClean="0"/>
              <a:t>idea</a:t>
            </a:r>
          </a:p>
          <a:p>
            <a:r>
              <a:rPr lang="en-AU" dirty="0" smtClean="0"/>
              <a:t>As a prop to role play and test how it works</a:t>
            </a:r>
          </a:p>
          <a:p>
            <a:r>
              <a:rPr lang="en-US" dirty="0" smtClean="0"/>
              <a:t>To help you think your idea </a:t>
            </a:r>
            <a:r>
              <a:rPr lang="en-US" dirty="0"/>
              <a:t>through</a:t>
            </a:r>
            <a:endParaRPr lang="en-AU" dirty="0"/>
          </a:p>
          <a:p>
            <a:r>
              <a:rPr lang="en-AU" dirty="0"/>
              <a:t>To reveal blind spots and biases</a:t>
            </a:r>
          </a:p>
          <a:p>
            <a:endParaRPr lang="en-AU" dirty="0" smtClean="0"/>
          </a:p>
        </p:txBody>
      </p:sp>
      <p:sp>
        <p:nvSpPr>
          <p:cNvPr id="3" name="Slide Number Placeholder 2"/>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8</a:t>
            </a:fld>
            <a:endParaRPr lang="en-AU" dirty="0"/>
          </a:p>
        </p:txBody>
      </p:sp>
    </p:spTree>
    <p:extLst>
      <p:ext uri="{BB962C8B-B14F-4D97-AF65-F5344CB8AC3E}">
        <p14:creationId xmlns:p14="http://schemas.microsoft.com/office/powerpoint/2010/main" val="14712690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Kinds of prototypes: Descriptive</a:t>
            </a:r>
            <a:endParaRPr lang="en-AU" dirty="0">
              <a:solidFill>
                <a:srgbClr val="7030A0"/>
              </a:solidFill>
            </a:endParaRPr>
          </a:p>
        </p:txBody>
      </p:sp>
      <p:pic>
        <p:nvPicPr>
          <p:cNvPr id="10" name="Picture Placeholder 9" descr="http://static1.squarespace.com/static/55e89ce8e4b0a9cd82dfe21f/55ff06f3e4b03b9c78009eea/56026ac8e4b061985f6a3895/1442998984227/Desktop+Walkthrough.jpg"/>
          <p:cNvPicPr>
            <a:picLocks noGrp="1" noChangeAspect="1" noChangeArrowheads="1"/>
          </p:cNvPicPr>
          <p:nvPr>
            <p:ph type="pic" sz="quarter" idx="11"/>
          </p:nvPr>
        </p:nvPicPr>
        <p:blipFill>
          <a:blip r:embed="rId3">
            <a:extLst>
              <a:ext uri="{28A0092B-C50C-407E-A947-70E740481C1C}">
                <a14:useLocalDpi xmlns:a14="http://schemas.microsoft.com/office/drawing/2010/main" val="0"/>
              </a:ext>
            </a:extLst>
          </a:blip>
          <a:srcRect t="1590" b="1590"/>
          <a:stretch>
            <a:fillRect/>
          </a:stretch>
        </p:blipFill>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type="body" sz="quarter" idx="14"/>
          </p:nvPr>
        </p:nvSpPr>
        <p:spPr/>
        <p:txBody>
          <a:bodyPr>
            <a:normAutofit fontScale="92500" lnSpcReduction="20000"/>
          </a:bodyPr>
          <a:lstStyle/>
          <a:p>
            <a:pPr marL="0" indent="0">
              <a:buNone/>
            </a:pPr>
            <a:r>
              <a:rPr lang="en-AU" b="1" dirty="0" smtClean="0"/>
              <a:t>What</a:t>
            </a:r>
          </a:p>
          <a:p>
            <a:r>
              <a:rPr lang="en-AU" dirty="0" smtClean="0"/>
              <a:t>Journey maps</a:t>
            </a:r>
          </a:p>
          <a:p>
            <a:r>
              <a:rPr lang="en-AU" dirty="0" smtClean="0"/>
              <a:t>Story boards</a:t>
            </a:r>
          </a:p>
          <a:p>
            <a:r>
              <a:rPr lang="en-AU" dirty="0" smtClean="0"/>
              <a:t>Models an interaction or service</a:t>
            </a:r>
          </a:p>
          <a:p>
            <a:endParaRPr lang="en-AU" dirty="0" smtClean="0"/>
          </a:p>
          <a:p>
            <a:pPr marL="0" indent="0">
              <a:buNone/>
            </a:pPr>
            <a:r>
              <a:rPr lang="en-AU" b="1" dirty="0" smtClean="0"/>
              <a:t>Why</a:t>
            </a:r>
          </a:p>
          <a:p>
            <a:r>
              <a:rPr lang="en-AU" dirty="0" smtClean="0"/>
              <a:t>To communicate / test an experience or service </a:t>
            </a:r>
          </a:p>
          <a:p>
            <a:r>
              <a:rPr lang="en-AU" dirty="0" smtClean="0"/>
              <a:t>To share the vision or changed experience </a:t>
            </a:r>
          </a:p>
          <a:p>
            <a:r>
              <a:rPr lang="en-US" dirty="0"/>
              <a:t>To </a:t>
            </a:r>
            <a:r>
              <a:rPr lang="en-US" dirty="0" smtClean="0"/>
              <a:t>help you think your idea through</a:t>
            </a:r>
          </a:p>
          <a:p>
            <a:r>
              <a:rPr lang="en-AU" dirty="0" smtClean="0"/>
              <a:t>To reveal blind-spots and biases </a:t>
            </a:r>
          </a:p>
        </p:txBody>
      </p:sp>
      <p:sp>
        <p:nvSpPr>
          <p:cNvPr id="3" name="Slide Number Placeholder 2"/>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9</a:t>
            </a:fld>
            <a:endParaRPr lang="en-AU" dirty="0"/>
          </a:p>
        </p:txBody>
      </p:sp>
    </p:spTree>
    <p:extLst>
      <p:ext uri="{BB962C8B-B14F-4D97-AF65-F5344CB8AC3E}">
        <p14:creationId xmlns:p14="http://schemas.microsoft.com/office/powerpoint/2010/main" val="2047184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4">
      <a:dk1>
        <a:srgbClr val="373737"/>
      </a:dk1>
      <a:lt1>
        <a:srgbClr val="FFFFFF"/>
      </a:lt1>
      <a:dk2>
        <a:srgbClr val="E2349C"/>
      </a:dk2>
      <a:lt2>
        <a:srgbClr val="C62C2A"/>
      </a:lt2>
      <a:accent1>
        <a:srgbClr val="F7931E"/>
      </a:accent1>
      <a:accent2>
        <a:srgbClr val="D9E021"/>
      </a:accent2>
      <a:accent3>
        <a:srgbClr val="69BC45"/>
      </a:accent3>
      <a:accent4>
        <a:srgbClr val="61C6C6"/>
      </a:accent4>
      <a:accent5>
        <a:srgbClr val="254F90"/>
      </a:accent5>
      <a:accent6>
        <a:srgbClr val="212A4C"/>
      </a:accent6>
      <a:hlink>
        <a:srgbClr val="61C6C6"/>
      </a:hlink>
      <a:folHlink>
        <a:srgbClr val="37373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ademy slides template 1" id="{49C367A5-5B59-49B7-83DF-03421A08100D}" vid="{9807A777-E7E5-4EF2-9290-6B6F67D82D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FE068F4A1C2274A998E0EB695E19D35" ma:contentTypeVersion="2" ma:contentTypeDescription="Create a new document." ma:contentTypeScope="" ma:versionID="1813ff3018130f66435ab81abaa14729">
  <xsd:schema xmlns:xsd="http://www.w3.org/2001/XMLSchema" xmlns:xs="http://www.w3.org/2001/XMLSchema" xmlns:p="http://schemas.microsoft.com/office/2006/metadata/properties" xmlns:ns2="7d86360c-6504-4262-b3ef-ca28b2b4274b" targetNamespace="http://schemas.microsoft.com/office/2006/metadata/properties" ma:root="true" ma:fieldsID="d40c795807c1d881343f09d93d5c8777" ns2:_="">
    <xsd:import namespace="7d86360c-6504-4262-b3ef-ca28b2b4274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86360c-6504-4262-b3ef-ca28b2b427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2B16EE1-3E11-49EB-A4DD-E4C8BC8AAABA}">
  <ds:schemaRefs>
    <ds:schemaRef ds:uri="http://schemas.microsoft.com/sharepoint/v3/contenttype/forms"/>
  </ds:schemaRefs>
</ds:datastoreItem>
</file>

<file path=customXml/itemProps2.xml><?xml version="1.0" encoding="utf-8"?>
<ds:datastoreItem xmlns:ds="http://schemas.openxmlformats.org/officeDocument/2006/customXml" ds:itemID="{7328015A-3FEA-4F5D-AC05-7C235FD188C6}">
  <ds:schemaRefs>
    <ds:schemaRef ds:uri="http://purl.org/dc/elements/1.1/"/>
    <ds:schemaRef ds:uri="http://schemas.microsoft.com/office/2006/metadata/properties"/>
    <ds:schemaRef ds:uri="http://schemas.microsoft.com/sharepoint/v3"/>
    <ds:schemaRef ds:uri="http://schemas.openxmlformats.org/package/2006/metadata/core-properties"/>
    <ds:schemaRef ds:uri="http://purl.org/dc/terms/"/>
    <ds:schemaRef ds:uri="http://schemas.microsoft.com/office/2006/documentManagement/types"/>
    <ds:schemaRef ds:uri="http://purl.org/dc/dcmitype/"/>
    <ds:schemaRef ds:uri="8e85c331-3837-4b61-81da-71bde4ec3c03"/>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BAA8A9CF-1A5C-48DB-810C-D93F5DAD2EAA}"/>
</file>

<file path=customXml/itemProps4.xml><?xml version="1.0" encoding="utf-8"?>
<ds:datastoreItem xmlns:ds="http://schemas.openxmlformats.org/officeDocument/2006/customXml" ds:itemID="{1E5EEA79-11BE-4718-B4AB-4E103C77CD9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17672</TotalTime>
  <Words>10604</Words>
  <Application>Microsoft Office PowerPoint</Application>
  <PresentationFormat>Widescreen</PresentationFormat>
  <Paragraphs>951</Paragraphs>
  <Slides>61</Slides>
  <Notes>60</Notes>
  <HiddenSlides>6</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61</vt:i4>
      </vt:variant>
    </vt:vector>
  </HeadingPairs>
  <TitlesOfParts>
    <vt:vector size="71" baseType="lpstr">
      <vt:lpstr>-apple-system</vt:lpstr>
      <vt:lpstr>Arial</vt:lpstr>
      <vt:lpstr>Calibri</vt:lpstr>
      <vt:lpstr>Century Gothic</vt:lpstr>
      <vt:lpstr>Cooper Black</vt:lpstr>
      <vt:lpstr>Proxima Nova</vt:lpstr>
      <vt:lpstr>Segoe UI</vt:lpstr>
      <vt:lpstr>source sans pro</vt:lpstr>
      <vt:lpstr>Times New Roman</vt:lpstr>
      <vt:lpstr>Office Theme</vt:lpstr>
      <vt:lpstr>PowerPoint Presentation</vt:lpstr>
      <vt:lpstr>PowerPoint Presentation</vt:lpstr>
      <vt:lpstr>PowerPoint Presentation</vt:lpstr>
      <vt:lpstr>Prototype and Test</vt:lpstr>
      <vt:lpstr>PowerPoint Presentation</vt:lpstr>
      <vt:lpstr>PowerPoint Presentation</vt:lpstr>
      <vt:lpstr>Why prototype?</vt:lpstr>
      <vt:lpstr>Kinds of prototypes: Physical</vt:lpstr>
      <vt:lpstr>Kinds of prototypes: Descriptive</vt:lpstr>
      <vt:lpstr>Kinds of prototypes: Embodied</vt:lpstr>
      <vt:lpstr>PowerPoint Presentation</vt:lpstr>
      <vt:lpstr>Prototypes develop over time</vt:lpstr>
      <vt:lpstr>Prototyping journey – low-fi to high-fi</vt:lpstr>
      <vt:lpstr>Activity – Prototype your concepts</vt:lpstr>
      <vt:lpstr>Activity – Discuss &amp; iterate your prototype in pairs</vt:lpstr>
      <vt:lpstr>Activity – as a team ‘mash-up’ your prototypes</vt:lpstr>
      <vt:lpstr>Activity: Make a duplicate of your refined prototype</vt:lpstr>
      <vt:lpstr>PowerPoint Presentation</vt:lpstr>
      <vt:lpstr>Prototype testing</vt:lpstr>
      <vt:lpstr>Planning prototype testing</vt:lpstr>
      <vt:lpstr>Prototype testing run-sheet</vt:lpstr>
      <vt:lpstr>Activity – Prepare for testing</vt:lpstr>
      <vt:lpstr>Testing Roles Refresher</vt:lpstr>
      <vt:lpstr>Testing tips</vt:lpstr>
      <vt:lpstr>Testing tips</vt:lpstr>
      <vt:lpstr>Ice cream prototype role play </vt:lpstr>
      <vt:lpstr>Activity – Prototype Testing Round 1</vt:lpstr>
      <vt:lpstr>Activity – post test debrief/iterate round 1 </vt:lpstr>
      <vt:lpstr>Activity – Prototype Testing Round 2</vt:lpstr>
      <vt:lpstr>Activity – Debrief and refine</vt:lpstr>
      <vt:lpstr>PowerPoint Presentation</vt:lpstr>
      <vt:lpstr>PowerPoint Presentation</vt:lpstr>
      <vt:lpstr>Tell your story (the Pixar Pitch) </vt:lpstr>
      <vt:lpstr>PowerPoint Presentation</vt:lpstr>
      <vt:lpstr>PowerPoint Presentation</vt:lpstr>
      <vt:lpstr>            Activate and ongoing refinement</vt:lpstr>
      <vt:lpstr>What’s involved in detailed design</vt:lpstr>
      <vt:lpstr>Small Business Digital Create (case study)</vt:lpstr>
      <vt:lpstr>Small Business Digital Create (case study)</vt:lpstr>
      <vt:lpstr>Small Business Digital Create (case study)</vt:lpstr>
      <vt:lpstr>Small Business Digital Create (case study)</vt:lpstr>
      <vt:lpstr>Minimum Viable Product (MVP)</vt:lpstr>
      <vt:lpstr>Desirability, Feasibility and Viability (D,F,V)</vt:lpstr>
      <vt:lpstr>Assessing impact and feasibility</vt:lpstr>
      <vt:lpstr>Activity: Impact &amp; Feasibility Assessment </vt:lpstr>
      <vt:lpstr>Activity: Impact &amp; feasibility maths</vt:lpstr>
      <vt:lpstr>Effort vs Impact</vt:lpstr>
      <vt:lpstr>Effort vs Impact</vt:lpstr>
      <vt:lpstr>Activity: Features mapping solution design</vt:lpstr>
      <vt:lpstr>Features mapping for MVP</vt:lpstr>
      <vt:lpstr>PowerPoint Presentation</vt:lpstr>
      <vt:lpstr>Ongoing refinement</vt:lpstr>
      <vt:lpstr>Prepare your showcase</vt:lpstr>
      <vt:lpstr>PowerPoint Presentation</vt:lpstr>
      <vt:lpstr>PowerPoint Presentation</vt:lpstr>
      <vt:lpstr>PowerPoint Presentation</vt:lpstr>
      <vt:lpstr>PowerPoint Presentation</vt:lpstr>
      <vt:lpstr>PowerPoint Presentation</vt:lpstr>
      <vt:lpstr>BizLab Panel</vt:lpstr>
      <vt:lpstr>Reflection</vt:lpstr>
      <vt:lpstr>PowerPoint Presentation</vt:lpstr>
    </vt:vector>
  </TitlesOfParts>
  <Company>Department of Industry, Innovation and Science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dc:title>
  <dc:creator>Reeves, Aimee</dc:creator>
  <cp:lastModifiedBy>Heasman, Libby</cp:lastModifiedBy>
  <cp:revision>856</cp:revision>
  <cp:lastPrinted>2019-09-17T02:23:43Z</cp:lastPrinted>
  <dcterms:created xsi:type="dcterms:W3CDTF">2018-05-27T03:27:19Z</dcterms:created>
  <dcterms:modified xsi:type="dcterms:W3CDTF">2020-03-24T02:31:35Z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0x0101008FE068F4A1C2274A998E0EB695E19D35</vt:lpwstr>
  </property>
  <property fmtid="{D5CDD505-2E9C-101B-9397-08002B2CF9AE}" pid="3" name="_dlc_DocIdItemGuid">
    <vt:lpwstr>1cf13d6c-c579-40ba-b143-5038914fd0ae</vt:lpwstr>
  </property>
  <property fmtid="{D5CDD505-2E9C-101B-9397-08002B2CF9AE}" pid="4" name="DocHub_Year">
    <vt:lpwstr>259;#2018|224abc7b-6f7e-4064-b773-6750976429b5</vt:lpwstr>
  </property>
  <property fmtid="{D5CDD505-2E9C-101B-9397-08002B2CF9AE}" pid="5" name="DocHub_DocumentType">
    <vt:lpwstr>86;#Presentation|ab805e68-7a57-486a-be81-1c5c2b6ed4f5</vt:lpwstr>
  </property>
  <property fmtid="{D5CDD505-2E9C-101B-9397-08002B2CF9AE}" pid="6" name="DocHub_SecurityClassification">
    <vt:lpwstr>3;#UNCLASSIFIED|6106d03b-a1a0-4e30-9d91-d5e9fb4314f9</vt:lpwstr>
  </property>
  <property fmtid="{D5CDD505-2E9C-101B-9397-08002B2CF9AE}" pid="7" name="DocHub_Keywords">
    <vt:lpwstr/>
  </property>
  <property fmtid="{D5CDD505-2E9C-101B-9397-08002B2CF9AE}" pid="8" name="DocHub_WorkActivity">
    <vt:lpwstr/>
  </property>
  <property fmtid="{D5CDD505-2E9C-101B-9397-08002B2CF9AE}" pid="9" name="DocHub_InternalTeamProject">
    <vt:lpwstr>367;#HCD Academy 101|818bd646-5a66-41a2-b5de-5953868427cd</vt:lpwstr>
  </property>
</Properties>
</file>